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0"/>
  </p:notesMasterIdLst>
  <p:handoutMasterIdLst>
    <p:handoutMasterId r:id="rId11"/>
  </p:handoutMasterIdLst>
  <p:sldIdLst>
    <p:sldId id="256" r:id="rId2"/>
    <p:sldId id="270" r:id="rId3"/>
    <p:sldId id="266" r:id="rId4"/>
    <p:sldId id="267" r:id="rId5"/>
    <p:sldId id="268" r:id="rId6"/>
    <p:sldId id="260" r:id="rId7"/>
    <p:sldId id="271" r:id="rId8"/>
    <p:sldId id="265" r:id="rId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0037" autoAdjust="0"/>
  </p:normalViewPr>
  <p:slideViewPr>
    <p:cSldViewPr snapToGrid="0" showGuides="1">
      <p:cViewPr>
        <p:scale>
          <a:sx n="75" d="100"/>
          <a:sy n="75" d="100"/>
        </p:scale>
        <p:origin x="1690" y="115"/>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5AF4ED-EE5A-4758-9024-6DD1B4B3B1F7}" type="datetimeFigureOut">
              <a:rPr lang="it-IT" smtClean="0"/>
              <a:t>26/03/2025</a:t>
            </a:fld>
            <a:endParaRPr lang="it-IT"/>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6E1DF1-DA0F-459F-AAEB-02996ED170C1}" type="slidenum">
              <a:rPr lang="it-IT" smtClean="0"/>
              <a:t>‹N›</a:t>
            </a:fld>
            <a:endParaRPr lang="it-IT"/>
          </a:p>
        </p:txBody>
      </p:sp>
    </p:spTree>
    <p:extLst>
      <p:ext uri="{BB962C8B-B14F-4D97-AF65-F5344CB8AC3E}">
        <p14:creationId xmlns:p14="http://schemas.microsoft.com/office/powerpoint/2010/main" val="230448936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594468-2B87-4B1B-8A43-9440FF57C1C7}" type="datetimeFigureOut">
              <a:rPr lang="it-IT" smtClean="0"/>
              <a:t>25/03/2025</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B1CD6-FF77-4E90-85A7-D8FB7912EC61}" type="slidenum">
              <a:rPr lang="it-IT" smtClean="0"/>
              <a:t>‹N›</a:t>
            </a:fld>
            <a:endParaRPr lang="it-IT"/>
          </a:p>
        </p:txBody>
      </p:sp>
    </p:spTree>
    <p:extLst>
      <p:ext uri="{BB962C8B-B14F-4D97-AF65-F5344CB8AC3E}">
        <p14:creationId xmlns:p14="http://schemas.microsoft.com/office/powerpoint/2010/main" val="387753883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Due to GSI's inability to provide the planned 296 TNA hours—caused by limited beam time and ongoing FAIR construction—a reallocation of research access has become necessary. In agreement with GSI and UKHD, the coordinator proposes reallocating these hours to CNAO and UKHD, both of which have confirmed their availability for the third reporting period. The exact number of reallocated hours and associated internal budget transfers within WP6 will be confirmed at the end of the period. This adjustment promotes a flexible, collaborative approach among WP6 facilities and may also serve as a model for reallocating clinical TNA, should any participating clinical institutions face similar challenges.</a:t>
            </a:r>
          </a:p>
        </p:txBody>
      </p:sp>
    </p:spTree>
    <p:extLst>
      <p:ext uri="{BB962C8B-B14F-4D97-AF65-F5344CB8AC3E}">
        <p14:creationId xmlns:p14="http://schemas.microsoft.com/office/powerpoint/2010/main" val="4078714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2322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774778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122362"/>
            <a:ext cx="7772400" cy="3159003"/>
          </a:xfrm>
        </p:spPr>
        <p:txBody>
          <a:bodyPr anchor="b">
            <a:normAutofit/>
          </a:bodyPr>
          <a:lstStyle>
            <a:lvl1pPr algn="l" defTabSz="914309" rtl="0" eaLnBrk="1" latinLnBrk="0" hangingPunct="1">
              <a:lnSpc>
                <a:spcPct val="85000"/>
              </a:lnSpc>
              <a:spcBef>
                <a:spcPct val="0"/>
              </a:spcBef>
              <a:buNone/>
              <a:defRPr lang="en-US" sz="4000" b="1" kern="1200" spc="-51"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685800" y="4419600"/>
            <a:ext cx="7772400" cy="838200"/>
          </a:xfrm>
        </p:spPr>
        <p:txBody>
          <a:bodyPr vert="horz" lIns="91440" tIns="45720" rIns="91440" bIns="45720" rtlCol="0">
            <a:normAutofit/>
          </a:bodyPr>
          <a:lstStyle>
            <a:lvl1pPr marL="228600" indent="-228600">
              <a:buNone/>
              <a:defRPr lang="en-US" sz="2400" cap="all" spc="200" baseline="0" dirty="0">
                <a:solidFill>
                  <a:schemeClr val="tx2"/>
                </a:solidFill>
                <a:latin typeface="+mj-lt"/>
              </a:defRPr>
            </a:lvl1pPr>
          </a:lstStyle>
          <a:p>
            <a:pPr marL="0" lvl="0" indent="0" defTabSz="914309">
              <a:spcBef>
                <a:spcPts val="1200"/>
              </a:spcBef>
              <a:spcAft>
                <a:spcPts val="200"/>
              </a:spcAft>
              <a:buClr>
                <a:schemeClr val="accent1"/>
              </a:buClr>
              <a:buSzPct val="100000"/>
            </a:pPr>
            <a:r>
              <a:rPr lang="it-IT" dirty="0"/>
              <a:t>AUTHOR NAME</a:t>
            </a:r>
            <a:endParaRPr lang="en-US" dirty="0"/>
          </a:p>
        </p:txBody>
      </p:sp>
      <p:sp>
        <p:nvSpPr>
          <p:cNvPr id="5" name="Footer Placeholder 4"/>
          <p:cNvSpPr>
            <a:spLocks noGrp="1"/>
          </p:cNvSpPr>
          <p:nvPr>
            <p:ph type="ftr" sz="quarter" idx="11"/>
          </p:nvPr>
        </p:nvSpPr>
        <p:spPr>
          <a:xfrm>
            <a:off x="3028950" y="6432551"/>
            <a:ext cx="3086100" cy="365125"/>
          </a:xfrm>
        </p:spPr>
        <p:txBody>
          <a:bodyPr/>
          <a:lstStyle>
            <a:lvl1pPr>
              <a:defRPr>
                <a:solidFill>
                  <a:schemeClr val="bg1"/>
                </a:solidFill>
              </a:defRPr>
            </a:lvl1pPr>
          </a:lstStyle>
          <a:p>
            <a:endParaRPr lang="it-IT" dirty="0"/>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33499" y="34621"/>
            <a:ext cx="2077002" cy="1038833"/>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791" y="5670000"/>
            <a:ext cx="5042417" cy="586217"/>
          </a:xfrm>
          <a:prstGeom prst="rect">
            <a:avLst/>
          </a:prstGeom>
        </p:spPr>
      </p:pic>
    </p:spTree>
    <p:extLst>
      <p:ext uri="{BB962C8B-B14F-4D97-AF65-F5344CB8AC3E}">
        <p14:creationId xmlns:p14="http://schemas.microsoft.com/office/powerpoint/2010/main" val="300028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4" name="Footer Placeholder 3"/>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
        <p:nvSpPr>
          <p:cNvPr id="8"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25/03/2025</a:t>
            </a:fld>
            <a:endParaRPr lang="it-IT" dirty="0"/>
          </a:p>
        </p:txBody>
      </p:sp>
      <p:sp>
        <p:nvSpPr>
          <p:cNvPr id="9"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spTree>
    <p:extLst>
      <p:ext uri="{BB962C8B-B14F-4D97-AF65-F5344CB8AC3E}">
        <p14:creationId xmlns:p14="http://schemas.microsoft.com/office/powerpoint/2010/main" val="3067353847"/>
      </p:ext>
    </p:extLst>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3" name="Content Placeholder 2"/>
          <p:cNvSpPr>
            <a:spLocks noGrp="1"/>
          </p:cNvSpPr>
          <p:nvPr>
            <p:ph idx="1"/>
          </p:nvPr>
        </p:nvSpPr>
        <p:spPr>
          <a:xfrm>
            <a:off x="628650" y="1825625"/>
            <a:ext cx="7886700" cy="3878867"/>
          </a:xfrm>
        </p:spPr>
        <p:txBody>
          <a:bodyPr>
            <a:normAutofit/>
          </a:bodyPr>
          <a:lstStyle>
            <a:lvl1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1pPr>
            <a:lvl2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2pPr>
            <a:lvl3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3pPr>
            <a:lvl4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4pPr>
            <a:lvl5pPr algn="l" defTabSz="914309" rtl="0" eaLnBrk="1" latinLnBrk="0" hangingPunct="1">
              <a:lnSpc>
                <a:spcPct val="90000"/>
              </a:lnSpc>
              <a:buClr>
                <a:schemeClr val="accent1"/>
              </a:buClr>
              <a:buFont typeface="Calibri" panose="020F0502020204030204" pitchFamily="34" charset="0"/>
              <a:defRPr lang="en-US" sz="1800" kern="1200" dirty="0">
                <a:solidFill>
                  <a:schemeClr val="tx1">
                    <a:lumMod val="75000"/>
                    <a:lumOff val="25000"/>
                  </a:schemeClr>
                </a:solidFill>
                <a:latin typeface="Arial" panose="020B0604020202020204" pitchFamily="34" charset="0"/>
                <a:ea typeface="+mn-ea"/>
                <a:cs typeface="Arial" panose="020B0604020202020204" pitchFamily="34" charset="0"/>
              </a:defRPr>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5" name="Footer Placeholder 4"/>
          <p:cNvSpPr>
            <a:spLocks noGrp="1"/>
          </p:cNvSpPr>
          <p:nvPr>
            <p:ph type="ftr" sz="quarter" idx="11"/>
          </p:nvPr>
        </p:nvSpPr>
        <p:spPr>
          <a:xfrm>
            <a:off x="3028950" y="6480176"/>
            <a:ext cx="3086100" cy="365125"/>
          </a:xfrm>
        </p:spPr>
        <p:txBody>
          <a:bodyPr/>
          <a:lstStyle>
            <a:lvl1pPr>
              <a:defRPr>
                <a:solidFill>
                  <a:schemeClr val="bg1"/>
                </a:solidFill>
              </a:defRPr>
            </a:lvl1pPr>
          </a:lstStyle>
          <a:p>
            <a:endParaRPr lang="it-IT" dirty="0"/>
          </a:p>
        </p:txBody>
      </p:sp>
      <p:sp>
        <p:nvSpPr>
          <p:cNvPr id="9"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25/03/2025</a:t>
            </a:fld>
            <a:endParaRPr lang="it-IT" dirty="0"/>
          </a:p>
        </p:txBody>
      </p:sp>
      <p:sp>
        <p:nvSpPr>
          <p:cNvPr id="10"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pic>
        <p:nvPicPr>
          <p:cNvPr id="11" name="Immagin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2" name="Immagin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2001049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6" name="Footer Placeholder 5"/>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p>
        </p:txBody>
      </p:sp>
      <p:sp>
        <p:nvSpPr>
          <p:cNvPr id="8" name="Segnaposto testo 3"/>
          <p:cNvSpPr>
            <a:spLocks noGrp="1"/>
          </p:cNvSpPr>
          <p:nvPr>
            <p:ph type="body" sz="half" idx="13"/>
          </p:nvPr>
        </p:nvSpPr>
        <p:spPr>
          <a:xfrm>
            <a:off x="628650" y="1825625"/>
            <a:ext cx="3411329" cy="3780847"/>
          </a:xfrm>
        </p:spPr>
        <p:txBody>
          <a:bodyPr/>
          <a:lstStyle>
            <a:lvl1pPr marL="0" indent="0">
              <a:buNone/>
              <a:defRPr sz="1600">
                <a:latin typeface="Arial" panose="020B0604020202020204" pitchFamily="34" charset="0"/>
                <a:cs typeface="Arial" panose="020B0604020202020204" pitchFamily="34" charset="0"/>
              </a:defRPr>
            </a:lvl1pPr>
            <a:lvl2pPr marL="457155" indent="0">
              <a:buNone/>
              <a:defRPr sz="1400"/>
            </a:lvl2pPr>
            <a:lvl3pPr marL="914309" indent="0">
              <a:buNone/>
              <a:defRPr sz="1200"/>
            </a:lvl3pPr>
            <a:lvl4pPr marL="1371464" indent="0">
              <a:buNone/>
              <a:defRPr sz="1000"/>
            </a:lvl4pPr>
            <a:lvl5pPr marL="1828618" indent="0">
              <a:buNone/>
              <a:defRPr sz="1000"/>
            </a:lvl5pPr>
            <a:lvl6pPr marL="2285774" indent="0">
              <a:buNone/>
              <a:defRPr sz="1000"/>
            </a:lvl6pPr>
            <a:lvl7pPr marL="2742926" indent="0">
              <a:buNone/>
              <a:defRPr sz="1000"/>
            </a:lvl7pPr>
            <a:lvl8pPr marL="3200080" indent="0">
              <a:buNone/>
              <a:defRPr sz="1000"/>
            </a:lvl8pPr>
            <a:lvl9pPr marL="3657235" indent="0">
              <a:buNone/>
              <a:defRPr sz="1000"/>
            </a:lvl9pPr>
          </a:lstStyle>
          <a:p>
            <a:pPr lvl="0"/>
            <a:r>
              <a:rPr lang="it-IT" dirty="0"/>
              <a:t>Fare clic per modificare stili del testo dello schema</a:t>
            </a:r>
          </a:p>
        </p:txBody>
      </p:sp>
      <p:sp>
        <p:nvSpPr>
          <p:cNvPr id="9" name="Segnaposto immagine 2"/>
          <p:cNvSpPr>
            <a:spLocks noGrp="1"/>
          </p:cNvSpPr>
          <p:nvPr>
            <p:ph type="pic" idx="1"/>
          </p:nvPr>
        </p:nvSpPr>
        <p:spPr>
          <a:xfrm>
            <a:off x="4270771" y="1825625"/>
            <a:ext cx="4244580" cy="3780847"/>
          </a:xfrm>
        </p:spPr>
        <p:txBody>
          <a:bodyPr>
            <a:normAutofit/>
          </a:bodyPr>
          <a:lstStyle>
            <a:lvl1pPr marL="0" indent="0">
              <a:buNone/>
              <a:defRPr sz="3000">
                <a:latin typeface="Arial" panose="020B0604020202020204" pitchFamily="34" charset="0"/>
                <a:cs typeface="Arial" panose="020B0604020202020204" pitchFamily="34" charset="0"/>
              </a:defRPr>
            </a:lvl1pPr>
            <a:lvl2pPr marL="457155" indent="0">
              <a:buNone/>
              <a:defRPr sz="2800"/>
            </a:lvl2pPr>
            <a:lvl3pPr marL="914309"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endParaRPr lang="it-IT" dirty="0"/>
          </a:p>
        </p:txBody>
      </p:sp>
      <p:sp>
        <p:nvSpPr>
          <p:cNvPr id="10"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25/03/2025</a:t>
            </a:fld>
            <a:endParaRPr lang="it-IT" dirty="0"/>
          </a:p>
        </p:txBody>
      </p:sp>
      <p:sp>
        <p:nvSpPr>
          <p:cNvPr id="11"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pic>
        <p:nvPicPr>
          <p:cNvPr id="12" name="Immagin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3" name="Immagin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1710410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666750" y="1651258"/>
            <a:ext cx="7867650" cy="2673865"/>
          </a:xfrm>
        </p:spPr>
        <p:txBody>
          <a:bodyPr anchor="ctr">
            <a:normAutofit/>
          </a:bodyPr>
          <a:lstStyle>
            <a:lvl1pPr algn="l">
              <a:lnSpc>
                <a:spcPct val="85000"/>
              </a:lnSpc>
              <a:defRPr sz="4000" b="1" spc="-51"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35908437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705B72-CDB5-471B-90E1-8628FBCC4A23}" type="datetime1">
              <a:rPr lang="it-IT" smtClean="0"/>
              <a:t>25/03/2025</a:t>
            </a:fld>
            <a:endParaRPr lang="it-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t>‹N›</a:t>
            </a:fld>
            <a:endParaRPr lang="it-IT"/>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3019425" y="5694362"/>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25/03/2025</a:t>
            </a:fld>
            <a:endParaRPr lang="it-IT" dirty="0"/>
          </a:p>
        </p:txBody>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170488" y="5125748"/>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spTree>
    <p:extLst>
      <p:ext uri="{BB962C8B-B14F-4D97-AF65-F5344CB8AC3E}">
        <p14:creationId xmlns:p14="http://schemas.microsoft.com/office/powerpoint/2010/main" val="2092292636"/>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62" r:id="rId3"/>
    <p:sldLayoutId id="2147483664" r:id="rId4"/>
    <p:sldLayoutId id="2147483667" r:id="rId5"/>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en-US" b="0" dirty="0"/>
              <a:t>General Assembly</a:t>
            </a:r>
            <a:br>
              <a:rPr lang="en-US" b="0" dirty="0"/>
            </a:br>
            <a:br>
              <a:rPr lang="en-US" b="0" dirty="0"/>
            </a:br>
            <a:r>
              <a:rPr lang="en-US" b="0" dirty="0"/>
              <a:t>March, 26 2025 – Podgorica </a:t>
            </a:r>
            <a:br>
              <a:rPr lang="en-US" b="0" dirty="0"/>
            </a:br>
            <a:r>
              <a:rPr lang="en-US" sz="1800" b="0" dirty="0"/>
              <a:t>SCIENCE AND TECHNOLOGY PARK OF MONTENEGRO</a:t>
            </a:r>
            <a:endParaRPr lang="it-IT" sz="1800" dirty="0"/>
          </a:p>
        </p:txBody>
      </p:sp>
      <p:sp>
        <p:nvSpPr>
          <p:cNvPr id="3" name="Sottotitolo 2"/>
          <p:cNvSpPr>
            <a:spLocks noGrp="1"/>
          </p:cNvSpPr>
          <p:nvPr>
            <p:ph type="subTitle" idx="1"/>
          </p:nvPr>
        </p:nvSpPr>
        <p:spPr/>
        <p:txBody>
          <a:bodyPr/>
          <a:lstStyle/>
          <a:p>
            <a:r>
              <a:rPr lang="it-IT" dirty="0"/>
              <a:t>Chiara </a:t>
            </a:r>
            <a:r>
              <a:rPr lang="it-IT" dirty="0" err="1"/>
              <a:t>mARAZZI</a:t>
            </a:r>
            <a:endParaRPr lang="it-IT" dirty="0"/>
          </a:p>
        </p:txBody>
      </p:sp>
    </p:spTree>
    <p:extLst>
      <p:ext uri="{BB962C8B-B14F-4D97-AF65-F5344CB8AC3E}">
        <p14:creationId xmlns:p14="http://schemas.microsoft.com/office/powerpoint/2010/main" val="2989535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64856E-0F65-4A68-99EB-DB82E3A93D0A}"/>
              </a:ext>
            </a:extLst>
          </p:cNvPr>
          <p:cNvSpPr>
            <a:spLocks noGrp="1"/>
          </p:cNvSpPr>
          <p:nvPr>
            <p:ph type="title"/>
          </p:nvPr>
        </p:nvSpPr>
        <p:spPr/>
        <p:txBody>
          <a:bodyPr/>
          <a:lstStyle/>
          <a:p>
            <a:pPr algn="ctr"/>
            <a:r>
              <a:rPr lang="it-IT" dirty="0"/>
              <a:t>FUNDS RECEIVED</a:t>
            </a:r>
            <a:endParaRPr lang="en-US" dirty="0"/>
          </a:p>
        </p:txBody>
      </p:sp>
      <p:pic>
        <p:nvPicPr>
          <p:cNvPr id="6" name="Immagine 5">
            <a:extLst>
              <a:ext uri="{FF2B5EF4-FFF2-40B4-BE49-F238E27FC236}">
                <a16:creationId xmlns:a16="http://schemas.microsoft.com/office/drawing/2014/main" id="{2DE81DDA-6968-4A73-AD1D-47E8AF3FEDC2}"/>
              </a:ext>
            </a:extLst>
          </p:cNvPr>
          <p:cNvPicPr>
            <a:picLocks noChangeAspect="1"/>
          </p:cNvPicPr>
          <p:nvPr/>
        </p:nvPicPr>
        <p:blipFill>
          <a:blip r:embed="rId2"/>
          <a:stretch>
            <a:fillRect/>
          </a:stretch>
        </p:blipFill>
        <p:spPr>
          <a:xfrm>
            <a:off x="533400" y="1584960"/>
            <a:ext cx="8077200" cy="3688080"/>
          </a:xfrm>
          <a:prstGeom prst="rect">
            <a:avLst/>
          </a:prstGeom>
        </p:spPr>
      </p:pic>
    </p:spTree>
    <p:extLst>
      <p:ext uri="{BB962C8B-B14F-4D97-AF65-F5344CB8AC3E}">
        <p14:creationId xmlns:p14="http://schemas.microsoft.com/office/powerpoint/2010/main" val="2292095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64856E-0F65-4A68-99EB-DB82E3A93D0A}"/>
              </a:ext>
            </a:extLst>
          </p:cNvPr>
          <p:cNvSpPr>
            <a:spLocks noGrp="1"/>
          </p:cNvSpPr>
          <p:nvPr>
            <p:ph type="title"/>
          </p:nvPr>
        </p:nvSpPr>
        <p:spPr/>
        <p:txBody>
          <a:bodyPr/>
          <a:lstStyle/>
          <a:p>
            <a:pPr algn="ctr"/>
            <a:r>
              <a:rPr lang="it-IT" dirty="0"/>
              <a:t>FINANCIAL SITUATION TODAY</a:t>
            </a:r>
            <a:endParaRPr lang="en-US" dirty="0"/>
          </a:p>
        </p:txBody>
      </p:sp>
      <p:pic>
        <p:nvPicPr>
          <p:cNvPr id="7" name="Immagine 6">
            <a:extLst>
              <a:ext uri="{FF2B5EF4-FFF2-40B4-BE49-F238E27FC236}">
                <a16:creationId xmlns:a16="http://schemas.microsoft.com/office/drawing/2014/main" id="{1CEAAB9B-024D-4F09-AC1F-FBBBEC76756A}"/>
              </a:ext>
            </a:extLst>
          </p:cNvPr>
          <p:cNvPicPr>
            <a:picLocks noChangeAspect="1"/>
          </p:cNvPicPr>
          <p:nvPr/>
        </p:nvPicPr>
        <p:blipFill>
          <a:blip r:embed="rId2"/>
          <a:stretch>
            <a:fillRect/>
          </a:stretch>
        </p:blipFill>
        <p:spPr>
          <a:xfrm>
            <a:off x="868680" y="1493520"/>
            <a:ext cx="7406640" cy="3870960"/>
          </a:xfrm>
          <a:prstGeom prst="rect">
            <a:avLst/>
          </a:prstGeom>
        </p:spPr>
      </p:pic>
    </p:spTree>
    <p:extLst>
      <p:ext uri="{BB962C8B-B14F-4D97-AF65-F5344CB8AC3E}">
        <p14:creationId xmlns:p14="http://schemas.microsoft.com/office/powerpoint/2010/main" val="2828656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D38617-BFBC-4FE0-8BEE-8F3D3A98A13F}"/>
              </a:ext>
            </a:extLst>
          </p:cNvPr>
          <p:cNvSpPr>
            <a:spLocks noGrp="1"/>
          </p:cNvSpPr>
          <p:nvPr>
            <p:ph type="title"/>
          </p:nvPr>
        </p:nvSpPr>
        <p:spPr/>
        <p:txBody>
          <a:bodyPr/>
          <a:lstStyle/>
          <a:p>
            <a:pPr algn="ctr"/>
            <a:r>
              <a:rPr lang="it-IT" dirty="0"/>
              <a:t>SECOND AMENDMENT IN SUBMISSION</a:t>
            </a:r>
            <a:endParaRPr lang="en-US" dirty="0"/>
          </a:p>
        </p:txBody>
      </p:sp>
      <p:sp>
        <p:nvSpPr>
          <p:cNvPr id="4" name="CasellaDiTesto 3">
            <a:extLst>
              <a:ext uri="{FF2B5EF4-FFF2-40B4-BE49-F238E27FC236}">
                <a16:creationId xmlns:a16="http://schemas.microsoft.com/office/drawing/2014/main" id="{89A745ED-C57D-444C-84F2-3B0812BAD482}"/>
              </a:ext>
            </a:extLst>
          </p:cNvPr>
          <p:cNvSpPr txBox="1"/>
          <p:nvPr/>
        </p:nvSpPr>
        <p:spPr>
          <a:xfrm>
            <a:off x="354563" y="1418253"/>
            <a:ext cx="8416213" cy="4801314"/>
          </a:xfrm>
          <a:prstGeom prst="rect">
            <a:avLst/>
          </a:prstGeom>
          <a:noFill/>
        </p:spPr>
        <p:txBody>
          <a:bodyPr wrap="square" rtlCol="0">
            <a:spAutoFit/>
          </a:bodyPr>
          <a:lstStyle/>
          <a:p>
            <a:r>
              <a:rPr lang="it-IT" dirty="0"/>
              <a:t>W</a:t>
            </a:r>
            <a:r>
              <a:rPr lang="en-US" dirty="0"/>
              <a:t>e requested a change of action duration (</a:t>
            </a:r>
            <a:r>
              <a:rPr lang="en-US" u="sng" dirty="0"/>
              <a:t>6 months extension</a:t>
            </a:r>
            <a:r>
              <a:rPr lang="en-US" dirty="0"/>
              <a:t>) and we have postponed  deliverables and milestones accordingly (following your inputs). </a:t>
            </a:r>
          </a:p>
          <a:p>
            <a:endParaRPr lang="en-US" dirty="0"/>
          </a:p>
          <a:p>
            <a:r>
              <a:rPr lang="en-US" dirty="0"/>
              <a:t>From a </a:t>
            </a:r>
            <a:r>
              <a:rPr lang="en-US" u="sng" dirty="0"/>
              <a:t>financial perspective</a:t>
            </a:r>
            <a:r>
              <a:rPr lang="en-US" dirty="0"/>
              <a:t>, all budget reallocations are taking place within the same beneficiary and work packages. Nevertheless, we have chosen to include these internal transfers in the amendment in order to avoid the need for justification during the final reporting period, specifically in the "</a:t>
            </a:r>
            <a:r>
              <a:rPr lang="en-US" i="1" dirty="0"/>
              <a:t>Use of Resources</a:t>
            </a:r>
            <a:r>
              <a:rPr lang="en-US" dirty="0"/>
              <a:t>" section of the technical report.</a:t>
            </a:r>
          </a:p>
          <a:p>
            <a:endParaRPr lang="en-US" dirty="0"/>
          </a:p>
          <a:p>
            <a:r>
              <a:rPr lang="en-US" dirty="0"/>
              <a:t>It is also important to note that we have also decided </a:t>
            </a:r>
            <a:r>
              <a:rPr lang="en-US" u="sng" dirty="0"/>
              <a:t>not to reallocate funds</a:t>
            </a:r>
            <a:r>
              <a:rPr lang="en-US" dirty="0"/>
              <a:t> within WP6 at this stage. This decision was made following a discussion with the Project Officer, Anna Santoro, who is fully informed of the situation. The exact amount transferred from GSI to UKHD and CNAO will be determined at the end of the reporting period. This adjustment promotes a flexible, collaborative approach among WP6 facilities and may also serve as a model for reallocating clinical TNA, if needed.</a:t>
            </a:r>
          </a:p>
          <a:p>
            <a:endParaRPr lang="it-IT" dirty="0"/>
          </a:p>
          <a:p>
            <a:pPr algn="just"/>
            <a:endParaRPr lang="it-IT" dirty="0"/>
          </a:p>
          <a:p>
            <a:pPr algn="just"/>
            <a:endParaRPr lang="en-US" dirty="0"/>
          </a:p>
        </p:txBody>
      </p:sp>
    </p:spTree>
    <p:extLst>
      <p:ext uri="{BB962C8B-B14F-4D97-AF65-F5344CB8AC3E}">
        <p14:creationId xmlns:p14="http://schemas.microsoft.com/office/powerpoint/2010/main" val="1597632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E24A609-14A3-40DC-912D-C970BCE4DEEF}"/>
              </a:ext>
            </a:extLst>
          </p:cNvPr>
          <p:cNvSpPr>
            <a:spLocks noGrp="1"/>
          </p:cNvSpPr>
          <p:nvPr>
            <p:ph idx="1"/>
          </p:nvPr>
        </p:nvSpPr>
        <p:spPr/>
        <p:txBody>
          <a:bodyPr/>
          <a:lstStyle/>
          <a:p>
            <a:r>
              <a:rPr lang="en-US" dirty="0">
                <a:solidFill>
                  <a:schemeClr val="tx1"/>
                </a:solidFill>
                <a:latin typeface="+mn-lt"/>
                <a:cs typeface="+mn-cs"/>
              </a:rPr>
              <a:t>Now is the time to </a:t>
            </a:r>
            <a:r>
              <a:rPr lang="en-US" u="sng" dirty="0">
                <a:solidFill>
                  <a:schemeClr val="tx1"/>
                </a:solidFill>
                <a:latin typeface="+mn-lt"/>
                <a:cs typeface="+mn-cs"/>
              </a:rPr>
              <a:t>align budget</a:t>
            </a:r>
            <a:r>
              <a:rPr lang="en-US" dirty="0">
                <a:solidFill>
                  <a:schemeClr val="tx1"/>
                </a:solidFill>
                <a:latin typeface="+mn-lt"/>
                <a:cs typeface="+mn-cs"/>
              </a:rPr>
              <a:t>, </a:t>
            </a:r>
            <a:r>
              <a:rPr lang="en-US" u="sng" dirty="0">
                <a:solidFill>
                  <a:schemeClr val="tx1"/>
                </a:solidFill>
                <a:latin typeface="+mn-lt"/>
                <a:cs typeface="+mn-cs"/>
              </a:rPr>
              <a:t>effort and objectives</a:t>
            </a:r>
            <a:r>
              <a:rPr lang="en-US" dirty="0">
                <a:solidFill>
                  <a:schemeClr val="tx1"/>
                </a:solidFill>
                <a:latin typeface="+mn-lt"/>
                <a:cs typeface="+mn-cs"/>
              </a:rPr>
              <a:t>. We advise you to carry out a thorough assessment of your costs (declared and foreseen).</a:t>
            </a:r>
          </a:p>
          <a:p>
            <a:r>
              <a:rPr lang="en-US" dirty="0">
                <a:solidFill>
                  <a:schemeClr val="tx1"/>
                </a:solidFill>
                <a:latin typeface="+mn-lt"/>
                <a:cs typeface="+mn-cs"/>
              </a:rPr>
              <a:t>Please review the amounts already declared, check your remaining budget, and carefully plan the expenses you still need to report in the last 12 months of the </a:t>
            </a:r>
            <a:r>
              <a:rPr lang="en-US" dirty="0" err="1">
                <a:solidFill>
                  <a:schemeClr val="tx1"/>
                </a:solidFill>
                <a:latin typeface="+mn-lt"/>
                <a:cs typeface="+mn-cs"/>
              </a:rPr>
              <a:t>HITRI</a:t>
            </a:r>
            <a:r>
              <a:rPr lang="en-US" i="1" dirty="0" err="1">
                <a:solidFill>
                  <a:schemeClr val="tx1"/>
                </a:solidFill>
                <a:latin typeface="+mn-lt"/>
                <a:cs typeface="+mn-cs"/>
              </a:rPr>
              <a:t>plus</a:t>
            </a:r>
            <a:r>
              <a:rPr lang="en-US" dirty="0">
                <a:solidFill>
                  <a:schemeClr val="tx1"/>
                </a:solidFill>
                <a:latin typeface="+mn-lt"/>
                <a:cs typeface="+mn-cs"/>
              </a:rPr>
              <a:t> project.</a:t>
            </a:r>
          </a:p>
          <a:p>
            <a:r>
              <a:rPr lang="en-US" dirty="0">
                <a:solidFill>
                  <a:schemeClr val="tx1"/>
                </a:solidFill>
                <a:latin typeface="+mn-lt"/>
                <a:cs typeface="+mn-cs"/>
              </a:rPr>
              <a:t>This assessment should be done in light of your initial project planning and in relation to the objectives and activities foreseen. </a:t>
            </a:r>
          </a:p>
          <a:p>
            <a:r>
              <a:rPr lang="en-US" dirty="0">
                <a:solidFill>
                  <a:schemeClr val="tx1"/>
                </a:solidFill>
                <a:latin typeface="+mn-lt"/>
                <a:cs typeface="+mn-cs"/>
              </a:rPr>
              <a:t>The aim is to </a:t>
            </a:r>
            <a:r>
              <a:rPr lang="en-US" u="sng" dirty="0">
                <a:solidFill>
                  <a:schemeClr val="tx1"/>
                </a:solidFill>
                <a:latin typeface="+mn-lt"/>
                <a:cs typeface="+mn-cs"/>
              </a:rPr>
              <a:t>ensure consistency between your financial reporting and the work actually performed</a:t>
            </a:r>
            <a:r>
              <a:rPr lang="en-US" dirty="0">
                <a:solidFill>
                  <a:schemeClr val="tx1"/>
                </a:solidFill>
                <a:latin typeface="+mn-lt"/>
                <a:cs typeface="+mn-cs"/>
              </a:rPr>
              <a:t>, and to </a:t>
            </a:r>
            <a:r>
              <a:rPr lang="en-US" u="sng" dirty="0">
                <a:solidFill>
                  <a:schemeClr val="tx1"/>
                </a:solidFill>
                <a:latin typeface="+mn-lt"/>
                <a:cs typeface="+mn-cs"/>
              </a:rPr>
              <a:t>avoid underspending</a:t>
            </a:r>
            <a:r>
              <a:rPr lang="en-US" dirty="0">
                <a:solidFill>
                  <a:schemeClr val="tx1"/>
                </a:solidFill>
                <a:latin typeface="+mn-lt"/>
                <a:cs typeface="+mn-cs"/>
              </a:rPr>
              <a:t> by the end of the reporting period.</a:t>
            </a:r>
          </a:p>
        </p:txBody>
      </p:sp>
      <p:sp>
        <p:nvSpPr>
          <p:cNvPr id="4" name="Titolo 3">
            <a:extLst>
              <a:ext uri="{FF2B5EF4-FFF2-40B4-BE49-F238E27FC236}">
                <a16:creationId xmlns:a16="http://schemas.microsoft.com/office/drawing/2014/main" id="{6CC4E0C4-DA76-456D-93B7-09DA8F46C1DC}"/>
              </a:ext>
            </a:extLst>
          </p:cNvPr>
          <p:cNvSpPr txBox="1">
            <a:spLocks/>
          </p:cNvSpPr>
          <p:nvPr/>
        </p:nvSpPr>
        <p:spPr>
          <a:xfrm>
            <a:off x="103695" y="432766"/>
            <a:ext cx="8708611" cy="690679"/>
          </a:xfrm>
          <a:prstGeom prst="rect">
            <a:avLst/>
          </a:prstGeom>
        </p:spPr>
        <p:txBody>
          <a:bodyPr vert="horz" lIns="91440" tIns="45720" rIns="91440" bIns="45720" rtlCol="0" anchor="ct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pPr algn="ctr"/>
            <a:r>
              <a:rPr lang="en-US" dirty="0"/>
              <a:t>CHECK ON COSTS AND BUDGET PLANNING</a:t>
            </a:r>
            <a:endParaRPr lang="it-IT" dirty="0"/>
          </a:p>
        </p:txBody>
      </p:sp>
    </p:spTree>
    <p:extLst>
      <p:ext uri="{BB962C8B-B14F-4D97-AF65-F5344CB8AC3E}">
        <p14:creationId xmlns:p14="http://schemas.microsoft.com/office/powerpoint/2010/main" val="1115224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103695" y="432766"/>
            <a:ext cx="8708611" cy="690679"/>
          </a:xfrm>
        </p:spPr>
        <p:txBody>
          <a:bodyPr/>
          <a:lstStyle/>
          <a:p>
            <a:pPr algn="ctr"/>
            <a:r>
              <a:rPr lang="it-IT" dirty="0"/>
              <a:t>OVERSPENDING </a:t>
            </a:r>
            <a:endParaRPr lang="en-US" dirty="0"/>
          </a:p>
        </p:txBody>
      </p:sp>
      <p:sp>
        <p:nvSpPr>
          <p:cNvPr id="3" name="CasellaDiTesto 2"/>
          <p:cNvSpPr txBox="1"/>
          <p:nvPr/>
        </p:nvSpPr>
        <p:spPr>
          <a:xfrm>
            <a:off x="0" y="1140915"/>
            <a:ext cx="9118665" cy="1477328"/>
          </a:xfrm>
          <a:prstGeom prst="rect">
            <a:avLst/>
          </a:prstGeom>
          <a:noFill/>
        </p:spPr>
        <p:txBody>
          <a:bodyPr wrap="square" rtlCol="0">
            <a:spAutoFit/>
          </a:bodyPr>
          <a:lstStyle/>
          <a:p>
            <a:pPr algn="ctr"/>
            <a:r>
              <a:rPr lang="en-US" dirty="0"/>
              <a:t>Maximum Grant Amount = 5 Millions Euro </a:t>
            </a:r>
          </a:p>
          <a:p>
            <a:pPr algn="ctr"/>
            <a:endParaRPr lang="en-US" dirty="0"/>
          </a:p>
          <a:p>
            <a:pPr algn="ctr"/>
            <a:endParaRPr lang="en-US" dirty="0"/>
          </a:p>
          <a:p>
            <a:pPr algn="ctr"/>
            <a:r>
              <a:rPr lang="en-US" dirty="0"/>
              <a:t>In order to get 5 Millions from the EC we must declare total costs (and total requested funding) </a:t>
            </a:r>
            <a:r>
              <a:rPr lang="en-US" b="1" dirty="0"/>
              <a:t>not lower than 5 Millions</a:t>
            </a:r>
          </a:p>
        </p:txBody>
      </p:sp>
      <p:sp>
        <p:nvSpPr>
          <p:cNvPr id="5" name="Freccia in giù 4"/>
          <p:cNvSpPr/>
          <p:nvPr/>
        </p:nvSpPr>
        <p:spPr>
          <a:xfrm>
            <a:off x="4066093" y="1471777"/>
            <a:ext cx="480767" cy="502024"/>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p:cNvSpPr txBox="1"/>
          <p:nvPr/>
        </p:nvSpPr>
        <p:spPr>
          <a:xfrm>
            <a:off x="0" y="2630333"/>
            <a:ext cx="9118665" cy="369332"/>
          </a:xfrm>
          <a:prstGeom prst="rect">
            <a:avLst/>
          </a:prstGeom>
          <a:solidFill>
            <a:schemeClr val="accent1">
              <a:lumMod val="40000"/>
              <a:lumOff val="60000"/>
            </a:schemeClr>
          </a:solidFill>
        </p:spPr>
        <p:txBody>
          <a:bodyPr wrap="square" rtlCol="0">
            <a:spAutoFit/>
          </a:bodyPr>
          <a:lstStyle/>
          <a:p>
            <a:pPr algn="ctr"/>
            <a:r>
              <a:rPr lang="it-IT" dirty="0"/>
              <a:t>REAL COSTS EXCEEDING THE TOTAL BUDGET </a:t>
            </a:r>
          </a:p>
        </p:txBody>
      </p:sp>
      <p:sp>
        <p:nvSpPr>
          <p:cNvPr id="7" name="Freccia in giù 6"/>
          <p:cNvSpPr/>
          <p:nvPr/>
        </p:nvSpPr>
        <p:spPr>
          <a:xfrm>
            <a:off x="1016892" y="3161029"/>
            <a:ext cx="480767" cy="461914"/>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p:cNvSpPr txBox="1"/>
          <p:nvPr/>
        </p:nvSpPr>
        <p:spPr>
          <a:xfrm>
            <a:off x="188534" y="3656197"/>
            <a:ext cx="2137481" cy="1846659"/>
          </a:xfrm>
          <a:prstGeom prst="rect">
            <a:avLst/>
          </a:prstGeom>
          <a:noFill/>
        </p:spPr>
        <p:txBody>
          <a:bodyPr wrap="square" rtlCol="0">
            <a:spAutoFit/>
          </a:bodyPr>
          <a:lstStyle/>
          <a:p>
            <a:pPr algn="ctr"/>
            <a:r>
              <a:rPr lang="en-US" sz="1600" dirty="0"/>
              <a:t>If declared and included in the total requested funding, </a:t>
            </a:r>
            <a:r>
              <a:rPr lang="en-US" sz="1600" b="1" dirty="0"/>
              <a:t>they must be justified to the EC in case of a financial audit </a:t>
            </a:r>
          </a:p>
          <a:p>
            <a:pPr algn="ctr"/>
            <a:endParaRPr lang="en-US" dirty="0"/>
          </a:p>
        </p:txBody>
      </p:sp>
      <p:sp>
        <p:nvSpPr>
          <p:cNvPr id="9" name="CasellaDiTesto 8"/>
          <p:cNvSpPr txBox="1"/>
          <p:nvPr/>
        </p:nvSpPr>
        <p:spPr>
          <a:xfrm>
            <a:off x="3026004" y="3621540"/>
            <a:ext cx="6117996" cy="1569660"/>
          </a:xfrm>
          <a:prstGeom prst="rect">
            <a:avLst/>
          </a:prstGeom>
          <a:noFill/>
        </p:spPr>
        <p:txBody>
          <a:bodyPr wrap="square" rtlCol="0">
            <a:spAutoFit/>
          </a:bodyPr>
          <a:lstStyle/>
          <a:p>
            <a:r>
              <a:rPr lang="en-US" sz="1600" dirty="0"/>
              <a:t>If not declared and not included in the total requested funding,  </a:t>
            </a:r>
            <a:r>
              <a:rPr lang="en-US" sz="1600" b="1" dirty="0"/>
              <a:t>they should be monitored internally</a:t>
            </a:r>
            <a:r>
              <a:rPr lang="en-US" sz="1600" dirty="0"/>
              <a:t> – </a:t>
            </a:r>
            <a:r>
              <a:rPr lang="en-US" sz="1600" i="1" dirty="0"/>
              <a:t>therefore please take tracks of all the activities related to the extra costs, justification documents and timesheets </a:t>
            </a:r>
            <a:r>
              <a:rPr lang="en-US" sz="1600" i="1" u="sng" dirty="0"/>
              <a:t>as if they were to be declared to the EC</a:t>
            </a:r>
            <a:r>
              <a:rPr lang="en-US" sz="1600" i="1" dirty="0"/>
              <a:t>.</a:t>
            </a:r>
          </a:p>
          <a:p>
            <a:r>
              <a:rPr lang="en-US" sz="1600" dirty="0"/>
              <a:t>Be prepared to provide this information upon the coordinator’s request during this final reporting period. </a:t>
            </a:r>
          </a:p>
        </p:txBody>
      </p:sp>
      <p:sp>
        <p:nvSpPr>
          <p:cNvPr id="10" name="Freccia in giù 9"/>
          <p:cNvSpPr/>
          <p:nvPr/>
        </p:nvSpPr>
        <p:spPr>
          <a:xfrm>
            <a:off x="6359397" y="3142060"/>
            <a:ext cx="480767" cy="461914"/>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p:cNvSpPr txBox="1"/>
          <p:nvPr/>
        </p:nvSpPr>
        <p:spPr>
          <a:xfrm>
            <a:off x="103695" y="5224454"/>
            <a:ext cx="8905833" cy="646331"/>
          </a:xfrm>
          <a:prstGeom prst="rect">
            <a:avLst/>
          </a:prstGeom>
          <a:noFill/>
        </p:spPr>
        <p:txBody>
          <a:bodyPr wrap="square" rtlCol="0">
            <a:spAutoFit/>
          </a:bodyPr>
          <a:lstStyle/>
          <a:p>
            <a:pPr algn="ctr"/>
            <a:r>
              <a:rPr lang="en-US" b="1" dirty="0">
                <a:solidFill>
                  <a:srgbClr val="FF0000"/>
                </a:solidFill>
                <a:sym typeface="Wingdings" panose="05000000000000000000" pitchFamily="2" charset="2"/>
              </a:rPr>
              <a:t>The extra costs will be taken into consideration in case other partners underperform.</a:t>
            </a:r>
            <a:r>
              <a:rPr lang="en-US" dirty="0">
                <a:sym typeface="Wingdings" panose="05000000000000000000" pitchFamily="2" charset="2"/>
              </a:rPr>
              <a:t> </a:t>
            </a:r>
            <a:endParaRPr lang="en-US" dirty="0"/>
          </a:p>
          <a:p>
            <a:endParaRPr lang="en-US" dirty="0"/>
          </a:p>
        </p:txBody>
      </p:sp>
    </p:spTree>
    <p:extLst>
      <p:ext uri="{BB962C8B-B14F-4D97-AF65-F5344CB8AC3E}">
        <p14:creationId xmlns:p14="http://schemas.microsoft.com/office/powerpoint/2010/main" val="878653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103695" y="432766"/>
            <a:ext cx="8708611" cy="690679"/>
          </a:xfrm>
        </p:spPr>
        <p:txBody>
          <a:bodyPr/>
          <a:lstStyle/>
          <a:p>
            <a:pPr algn="ctr"/>
            <a:r>
              <a:rPr lang="it-IT" dirty="0"/>
              <a:t>BEFORE THE FINAL REPORTING </a:t>
            </a:r>
            <a:endParaRPr lang="en-US" dirty="0"/>
          </a:p>
        </p:txBody>
      </p:sp>
      <p:sp>
        <p:nvSpPr>
          <p:cNvPr id="2" name="CasellaDiTesto 1">
            <a:extLst>
              <a:ext uri="{FF2B5EF4-FFF2-40B4-BE49-F238E27FC236}">
                <a16:creationId xmlns:a16="http://schemas.microsoft.com/office/drawing/2014/main" id="{13CB1404-6D45-49A3-9437-2E56A150598B}"/>
              </a:ext>
            </a:extLst>
          </p:cNvPr>
          <p:cNvSpPr txBox="1"/>
          <p:nvPr/>
        </p:nvSpPr>
        <p:spPr>
          <a:xfrm>
            <a:off x="477520" y="2238603"/>
            <a:ext cx="7853680" cy="1754326"/>
          </a:xfrm>
          <a:prstGeom prst="rect">
            <a:avLst/>
          </a:prstGeom>
          <a:noFill/>
        </p:spPr>
        <p:txBody>
          <a:bodyPr wrap="square" rtlCol="0">
            <a:spAutoFit/>
          </a:bodyPr>
          <a:lstStyle/>
          <a:p>
            <a:r>
              <a:rPr lang="en-US" dirty="0"/>
              <a:t>Before the final reporting, the Coordinator will request </a:t>
            </a:r>
            <a:r>
              <a:rPr lang="en-US" b="1" dirty="0"/>
              <a:t>at least an indicative forecast of expenses for the project closure </a:t>
            </a:r>
            <a:r>
              <a:rPr lang="en-US" dirty="0"/>
              <a:t>(approximately around January 2026).</a:t>
            </a:r>
          </a:p>
          <a:p>
            <a:endParaRPr lang="en-US" dirty="0"/>
          </a:p>
          <a:p>
            <a:pPr algn="just"/>
            <a:r>
              <a:rPr lang="en-US" dirty="0"/>
              <a:t>If a beneficiary is not able to declare costs equal to or greater than the amount of funds received or at least equal to the pre-financing already received, </a:t>
            </a:r>
            <a:r>
              <a:rPr lang="en-US" u="sng" dirty="0"/>
              <a:t>any unspent funds will have to be returned and made available to the </a:t>
            </a:r>
            <a:r>
              <a:rPr lang="en-US" u="sng" dirty="0" err="1"/>
              <a:t>HITRI</a:t>
            </a:r>
            <a:r>
              <a:rPr lang="en-US" i="1" u="sng" dirty="0" err="1"/>
              <a:t>plus</a:t>
            </a:r>
            <a:r>
              <a:rPr lang="en-US" u="sng" dirty="0"/>
              <a:t> Consortium</a:t>
            </a:r>
            <a:r>
              <a:rPr lang="en-US" dirty="0"/>
              <a:t>.</a:t>
            </a:r>
          </a:p>
        </p:txBody>
      </p:sp>
    </p:spTree>
    <p:extLst>
      <p:ext uri="{BB962C8B-B14F-4D97-AF65-F5344CB8AC3E}">
        <p14:creationId xmlns:p14="http://schemas.microsoft.com/office/powerpoint/2010/main" val="1057767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en-US" dirty="0"/>
              <a:t>THANKS!</a:t>
            </a:r>
          </a:p>
        </p:txBody>
      </p:sp>
    </p:spTree>
    <p:extLst>
      <p:ext uri="{BB962C8B-B14F-4D97-AF65-F5344CB8AC3E}">
        <p14:creationId xmlns:p14="http://schemas.microsoft.com/office/powerpoint/2010/main" val="3622082673"/>
      </p:ext>
    </p:extLst>
  </p:cSld>
  <p:clrMapOvr>
    <a:masterClrMapping/>
  </p:clrMapOvr>
</p:sld>
</file>

<file path=ppt/theme/theme1.xml><?xml version="1.0" encoding="utf-8"?>
<a:theme xmlns:a="http://schemas.openxmlformats.org/drawingml/2006/main" name="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1823</TotalTime>
  <Words>655</Words>
  <Application>Microsoft Office PowerPoint</Application>
  <PresentationFormat>Presentazione su schermo (4:3)</PresentationFormat>
  <Paragraphs>32</Paragraphs>
  <Slides>8</Slides>
  <Notes>3</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8</vt:i4>
      </vt:variant>
    </vt:vector>
  </HeadingPairs>
  <TitlesOfParts>
    <vt:vector size="13" baseType="lpstr">
      <vt:lpstr>Arial</vt:lpstr>
      <vt:lpstr>Calibri</vt:lpstr>
      <vt:lpstr>Calibri Light</vt:lpstr>
      <vt:lpstr>Wingdings</vt:lpstr>
      <vt:lpstr>Retrospettivo</vt:lpstr>
      <vt:lpstr>General Assembly  March, 26 2025 – Podgorica  SCIENCE AND TECHNOLOGY PARK OF MONTENEGRO</vt:lpstr>
      <vt:lpstr>FUNDS RECEIVED</vt:lpstr>
      <vt:lpstr>FINANCIAL SITUATION TODAY</vt:lpstr>
      <vt:lpstr>SECOND AMENDMENT IN SUBMISSION</vt:lpstr>
      <vt:lpstr>Presentazione standard di PowerPoint</vt:lpstr>
      <vt:lpstr>OVERSPENDING </vt:lpstr>
      <vt:lpstr>BEFORE THE FINAL REPORTING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Marazzi Chiara</cp:lastModifiedBy>
  <cp:revision>77</cp:revision>
  <dcterms:created xsi:type="dcterms:W3CDTF">2021-04-09T14:02:49Z</dcterms:created>
  <dcterms:modified xsi:type="dcterms:W3CDTF">2025-03-26T08:20:33Z</dcterms:modified>
</cp:coreProperties>
</file>