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2" y="3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5784878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84364348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440F17F-9F3C-448B-A6B1-6FB3E3BBB52B}" type="datetimeFigureOut">
              <a:rPr lang="de-AT"/>
              <a:t>20.05.2025</a:t>
            </a:fld>
            <a:endParaRPr lang="de-AT"/>
          </a:p>
        </p:txBody>
      </p:sp>
      <p:sp>
        <p:nvSpPr>
          <p:cNvPr id="381429550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AT"/>
          </a:p>
        </p:txBody>
      </p:sp>
      <p:sp>
        <p:nvSpPr>
          <p:cNvPr id="801032431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202450246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93408280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DE5A71A-9677-4084-BA68-98FF20ACEBF7}" type="slidenum">
              <a:rPr lang="de-AT"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D6271E5-4B9D-2977-7934-08EBAFE97E75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1927331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68000761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86367214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044736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91743303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06844748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7818729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27956950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86839090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1292257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9353468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11545993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5243882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27091107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929449801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F9510DF-A913-83F3-2251-2E80C22BBA9A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0BA042E-EFC2-A60F-1F4E-CE6F951A3A3E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89137C6-0E6C-45EF-6E24-5D4583C6748C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1593345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50745767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67935460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D327D36-D30B-F330-E1B1-A3F343BCC159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4712646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29966245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258980519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5541357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67808786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802017716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9DE5A71A-9677-4084-BA68-98FF20ACEBF7}" type="slidenum">
              <a:rPr lang="de-AT"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4083528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041757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17469429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A402870-97D3-8543-9C4E-9FDF3D792E78}" type="slidenum">
              <a:rPr lang="it-IT" sz="6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Arial"/>
                <a:cs typeface="Arial"/>
              </a:rPr>
              <a:t>6</a:t>
            </a:fld>
            <a:endParaRPr lang="it-IT" sz="6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7846200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29266187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686993036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6F32DB-6000-BF44-8708-7BCB49F433C7}" type="slidenum">
              <a:rPr lang="de-DE"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2E2CB8E-B09D-67B8-168F-2539324B86BE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5424206" name="Segnaposto immagine diapositiva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65067789" name="Segnaposto note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733770605" name="Segnaposto numero diapositiva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5A402870-97D3-8543-9C4E-9FDF3D792E78}" type="slidenum">
              <a:rPr lang="it-IT"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2863669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155340121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128585861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731300892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921117517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1440509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1276680509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1845638281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207273433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164911814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6217503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390250571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1912517095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144381872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535933989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8516097" name="Holder 2"/>
          <p:cNvSpPr>
            <a:spLocks noGrp="1"/>
          </p:cNvSpPr>
          <p:nvPr>
            <p:ph type="ftr" sz="quarter" idx="5"/>
          </p:nvPr>
        </p:nvSpPr>
        <p:spPr bwMode="auto"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7697">
              <a:defRPr/>
            </a:pPr>
            <a:r>
              <a:rPr lang="en-US" spc="9"/>
              <a:t>2020 </a:t>
            </a:r>
            <a:r>
              <a:rPr lang="en-US" spc="61"/>
              <a:t>© </a:t>
            </a:r>
            <a:r>
              <a:rPr lang="en-US" b="1" spc="-30"/>
              <a:t>BBT </a:t>
            </a:r>
            <a:r>
              <a:rPr lang="en-US" spc="-2"/>
              <a:t>/ </a:t>
            </a:r>
            <a:r>
              <a:rPr lang="en-US" spc="67"/>
              <a:t>All </a:t>
            </a:r>
            <a:r>
              <a:rPr lang="en-US" spc="38"/>
              <a:t>Rights</a:t>
            </a:r>
            <a:r>
              <a:rPr lang="en-US" spc="55"/>
              <a:t> </a:t>
            </a:r>
            <a:r>
              <a:rPr lang="en-US" spc="27"/>
              <a:t>Reserved</a:t>
            </a:r>
          </a:p>
        </p:txBody>
      </p:sp>
      <p:sp>
        <p:nvSpPr>
          <p:cNvPr id="1436961760" name="Holder 3"/>
          <p:cNvSpPr>
            <a:spLocks noGrp="1"/>
          </p:cNvSpPr>
          <p:nvPr>
            <p:ph type="dt" sz="half" idx="6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>5/20/2025</a:t>
            </a:fld>
            <a:endParaRPr lang="en-US"/>
          </a:p>
        </p:txBody>
      </p:sp>
      <p:sp>
        <p:nvSpPr>
          <p:cNvPr id="875588129" name="Holder 4"/>
          <p:cNvSpPr>
            <a:spLocks noGrp="1"/>
          </p:cNvSpPr>
          <p:nvPr>
            <p:ph type="sldNum" sz="quarter" idx="7"/>
          </p:nvPr>
        </p:nvSpPr>
        <p:spPr bwMode="auto"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3092">
              <a:defRPr/>
            </a:pPr>
            <a:fld id="{81D60167-4931-47E6-BA6A-407CBD079E47}" type="slidenum">
              <a:rPr lang="de-AT" spc="-5"/>
              <a:t>‹#›</a:t>
            </a:fld>
            <a:endParaRPr lang="de-AT" spc="-5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4_Ganzseitiges 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243446" name="Titel 10"/>
          <p:cNvSpPr>
            <a:spLocks noGrp="1"/>
          </p:cNvSpPr>
          <p:nvPr>
            <p:ph type="title"/>
          </p:nvPr>
        </p:nvSpPr>
        <p:spPr bwMode="auto">
          <a:xfrm>
            <a:off x="204890" y="653891"/>
            <a:ext cx="11782219" cy="489644"/>
          </a:xfrm>
        </p:spPr>
        <p:txBody>
          <a:bodyPr/>
          <a:lstStyle/>
          <a:p>
            <a:pPr>
              <a:defRPr/>
            </a:pPr>
            <a:r>
              <a:rPr lang="de-AT"/>
              <a:t>Mastertitelformat bearbeiten</a:t>
            </a:r>
            <a:endParaRPr lang="de-DE"/>
          </a:p>
        </p:txBody>
      </p:sp>
      <p:sp>
        <p:nvSpPr>
          <p:cNvPr id="1083116374" name="Datumsplatzhalter 2"/>
          <p:cNvSpPr>
            <a:spLocks noGrp="1"/>
          </p:cNvSpPr>
          <p:nvPr>
            <p:ph type="dt" sz="half" idx="11"/>
          </p:nvPr>
        </p:nvSpPr>
        <p:spPr bwMode="auto">
          <a:xfrm>
            <a:off x="464670" y="6356353"/>
            <a:ext cx="1575185" cy="16787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08.10.2021</a:t>
            </a:r>
            <a:endParaRPr lang="de-DE"/>
          </a:p>
        </p:txBody>
      </p:sp>
      <p:sp>
        <p:nvSpPr>
          <p:cNvPr id="740049566" name="Fußzeilenplatzhalter 3"/>
          <p:cNvSpPr>
            <a:spLocks noGrp="1"/>
          </p:cNvSpPr>
          <p:nvPr>
            <p:ph type="ftr" sz="quarter" idx="12"/>
          </p:nvPr>
        </p:nvSpPr>
        <p:spPr bwMode="auto">
          <a:xfrm>
            <a:off x="2039839" y="6356353"/>
            <a:ext cx="8129651" cy="16321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BBT SE</a:t>
            </a:r>
            <a:endParaRPr lang="de-DE"/>
          </a:p>
        </p:txBody>
      </p:sp>
      <p:cxnSp>
        <p:nvCxnSpPr>
          <p:cNvPr id="635710138" name="Gerade Verbindung 12"/>
          <p:cNvCxnSpPr/>
          <p:nvPr userDrawn="1"/>
        </p:nvCxnSpPr>
        <p:spPr bwMode="auto">
          <a:xfrm>
            <a:off x="619914" y="1412782"/>
            <a:ext cx="1097279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742717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1518306807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43074004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989226181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667627241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5697597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3131158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10086541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1608675253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59263603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2898211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1457258962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146095897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2034225533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2102229519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279381773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4100128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4949520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93296360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2109943742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783687543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2081253788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1775831902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861158696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5801718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1415769285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195633552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496179711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7136934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1481931880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729143125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821496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1413476408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102396762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947388569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701939072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835499704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271217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609380274" name="Bildplatzhalt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AT"/>
          </a:p>
        </p:txBody>
      </p:sp>
      <p:sp>
        <p:nvSpPr>
          <p:cNvPr id="21952048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903288026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1944469723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1516365873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5924870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de-AT"/>
          </a:p>
        </p:txBody>
      </p:sp>
      <p:sp>
        <p:nvSpPr>
          <p:cNvPr id="122295740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AT"/>
          </a:p>
        </p:txBody>
      </p:sp>
      <p:sp>
        <p:nvSpPr>
          <p:cNvPr id="1316784905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3A5528A7-B315-48D5-BB04-5A23EC712657}" type="datetimeFigureOut">
              <a:rPr lang="de-AT"/>
              <a:t>20.05.2025</a:t>
            </a:fld>
            <a:endParaRPr lang="de-AT"/>
          </a:p>
        </p:txBody>
      </p:sp>
      <p:sp>
        <p:nvSpPr>
          <p:cNvPr id="1255315218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886844971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159BA6D2-DD71-4025-B965-399F61C9C3AF}" type="slidenum">
              <a:rPr lang="de-AT"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www.bbt-se.com/" TargetMode="External"/><Relationship Id="rId4" Type="http://schemas.openxmlformats.org/officeDocument/2006/relationships/hyperlink" Target="mailto:bbt@bbt-se.com" TargetMode="External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4331766" name="object 2"/>
          <p:cNvSpPr/>
          <p:nvPr/>
        </p:nvSpPr>
        <p:spPr bwMode="auto">
          <a:xfrm>
            <a:off x="208951" y="1196092"/>
            <a:ext cx="11774098" cy="4993533"/>
          </a:xfrm>
          <a:prstGeom prst="rect">
            <a:avLst/>
          </a:prstGeom>
          <a:blipFill>
            <a:blip r:embed="rId3"/>
            <a:stretch/>
          </a:blip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1491477249" name="object 3"/>
          <p:cNvSpPr txBox="1"/>
          <p:nvPr/>
        </p:nvSpPr>
        <p:spPr bwMode="auto">
          <a:xfrm>
            <a:off x="208951" y="4227359"/>
            <a:ext cx="11764816" cy="1270426"/>
          </a:xfrm>
          <a:prstGeom prst="rect">
            <a:avLst/>
          </a:prstGeom>
        </p:spPr>
        <p:txBody>
          <a:bodyPr vert="horz" wrap="square" lIns="0" tIns="7697" rIns="0" bIns="0" rtlCol="0">
            <a:spAutoFit/>
          </a:bodyPr>
          <a:lstStyle/>
          <a:p>
            <a:pPr marL="9622">
              <a:spcBef>
                <a:spcPts val="61"/>
              </a:spcBef>
              <a:defRPr/>
            </a:pPr>
            <a:r>
              <a:rPr lang="en-US" sz="4050">
                <a:solidFill>
                  <a:srgbClr val="FFFFFF"/>
                </a:solidFill>
                <a:latin typeface="Arial"/>
                <a:cs typeface="Arial"/>
              </a:rPr>
              <a:t>Cross-Border Collaboration: </a:t>
            </a:r>
            <a:endParaRPr/>
          </a:p>
          <a:p>
            <a:pPr marL="9622">
              <a:spcBef>
                <a:spcPts val="61"/>
              </a:spcBef>
              <a:defRPr/>
            </a:pPr>
            <a:r>
              <a:rPr lang="en-US" sz="4050">
                <a:solidFill>
                  <a:srgbClr val="FFFFFF"/>
                </a:solidFill>
                <a:latin typeface="Arial"/>
                <a:cs typeface="Arial"/>
              </a:rPr>
              <a:t>Challenges and Insights from Brenner Base Tunnel </a:t>
            </a:r>
            <a:endParaRPr lang="de-AT" sz="4050">
              <a:latin typeface="Arial"/>
              <a:cs typeface="Arial"/>
            </a:endParaRPr>
          </a:p>
        </p:txBody>
      </p:sp>
      <p:pic>
        <p:nvPicPr>
          <p:cNvPr id="48181473" name="Immagine 2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020036" y="1324"/>
            <a:ext cx="1575389" cy="1571319"/>
          </a:xfrm>
          <a:prstGeom prst="rect">
            <a:avLst/>
          </a:prstGeom>
        </p:spPr>
      </p:pic>
      <p:pic>
        <p:nvPicPr>
          <p:cNvPr id="1649263348" name="Immagine 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02294" y="318253"/>
            <a:ext cx="4503565" cy="528004"/>
          </a:xfrm>
          <a:prstGeom prst="rect">
            <a:avLst/>
          </a:prstGeom>
        </p:spPr>
      </p:pic>
      <p:pic>
        <p:nvPicPr>
          <p:cNvPr id="473751002" name="Immagine 15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0048380" y="6310512"/>
            <a:ext cx="1925387" cy="372575"/>
          </a:xfrm>
          <a:prstGeom prst="rect">
            <a:avLst/>
          </a:prstGeom>
        </p:spPr>
      </p:pic>
      <p:sp>
        <p:nvSpPr>
          <p:cNvPr id="1237543061" name="Foliennummernplatzhalter 3"/>
          <p:cNvSpPr>
            <a:spLocks noGrp="1"/>
          </p:cNvSpPr>
          <p:nvPr>
            <p:ph type="sldNum" sz="quarter" idx="7"/>
          </p:nvPr>
        </p:nvSpPr>
        <p:spPr bwMode="auto">
          <a:xfrm>
            <a:off x="19148851" y="10408575"/>
            <a:ext cx="324484" cy="2901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defRPr/>
            </a:pPr>
            <a:fld id="{81D60167-4931-47E6-BA6A-407CBD079E47}" type="slidenum">
              <a:rPr lang="de-AT" spc="-10"/>
              <a:t>1</a:t>
            </a:fld>
            <a:endParaRPr lang="de-AT" spc="-5"/>
          </a:p>
        </p:txBody>
      </p:sp>
      <p:sp>
        <p:nvSpPr>
          <p:cNvPr id="246958263" name="object 3"/>
          <p:cNvSpPr txBox="1"/>
          <p:nvPr/>
        </p:nvSpPr>
        <p:spPr bwMode="auto">
          <a:xfrm>
            <a:off x="9861002" y="5746656"/>
            <a:ext cx="1893455" cy="287529"/>
          </a:xfrm>
          <a:prstGeom prst="rect">
            <a:avLst/>
          </a:prstGeom>
        </p:spPr>
        <p:txBody>
          <a:bodyPr vert="horz" wrap="square" lIns="0" tIns="7697" rIns="0" bIns="0" rtlCol="0">
            <a:spAutoFit/>
          </a:bodyPr>
          <a:lstStyle/>
          <a:p>
            <a:pPr marL="9622">
              <a:spcBef>
                <a:spcPts val="61"/>
              </a:spcBef>
              <a:defRPr/>
            </a:pPr>
            <a:r>
              <a:rPr lang="it-IT" sz="1800">
                <a:solidFill>
                  <a:srgbClr val="FFFFFF"/>
                </a:solidFill>
                <a:latin typeface="Arial"/>
                <a:cs typeface="Arial"/>
              </a:rPr>
              <a:t>Matthias Hofmann</a:t>
            </a:r>
            <a:endParaRPr lang="it-IT" sz="1800">
              <a:latin typeface="Arial"/>
              <a:cs typeface="Arial"/>
            </a:endParaRPr>
          </a:p>
        </p:txBody>
      </p:sp>
      <p:sp>
        <p:nvSpPr>
          <p:cNvPr id="1416167957" name="object 8"/>
          <p:cNvSpPr txBox="1"/>
          <p:nvPr/>
        </p:nvSpPr>
        <p:spPr bwMode="auto">
          <a:xfrm>
            <a:off x="402294" y="6446195"/>
            <a:ext cx="3925455" cy="186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97">
              <a:defRPr/>
            </a:pPr>
            <a:r>
              <a:rPr lang="it-IT" sz="1200" spc="61">
                <a:solidFill>
                  <a:srgbClr val="646363"/>
                </a:solidFill>
                <a:latin typeface="Univers LT Std 55"/>
              </a:rPr>
              <a:t>© </a:t>
            </a:r>
            <a:r>
              <a:rPr lang="it-IT" sz="1200" b="1" spc="-30">
                <a:solidFill>
                  <a:srgbClr val="646363"/>
                </a:solidFill>
                <a:latin typeface="Univers LT Std 45 Light"/>
              </a:rPr>
              <a:t>BBT</a:t>
            </a:r>
            <a:r>
              <a:rPr lang="it-IT" sz="1200" spc="-30">
                <a:solidFill>
                  <a:srgbClr val="646363"/>
                </a:solidFill>
                <a:latin typeface="Univers LT Std 55"/>
              </a:rPr>
              <a:t> </a:t>
            </a:r>
            <a:r>
              <a:rPr lang="it-IT" sz="1200" spc="-2">
                <a:solidFill>
                  <a:srgbClr val="646363"/>
                </a:solidFill>
                <a:latin typeface="Univers LT Std 55"/>
              </a:rPr>
              <a:t>/ </a:t>
            </a:r>
            <a:r>
              <a:rPr lang="it-IT" sz="1200" spc="67">
                <a:solidFill>
                  <a:srgbClr val="646363"/>
                </a:solidFill>
                <a:latin typeface="Univers LT Std 55"/>
              </a:rPr>
              <a:t>All </a:t>
            </a:r>
            <a:r>
              <a:rPr lang="it-IT" sz="1200" spc="38">
                <a:solidFill>
                  <a:srgbClr val="646363"/>
                </a:solidFill>
                <a:latin typeface="Univers LT Std 55"/>
              </a:rPr>
              <a:t>Rights</a:t>
            </a:r>
            <a:r>
              <a:rPr lang="it-IT" sz="1200" spc="55">
                <a:solidFill>
                  <a:srgbClr val="646363"/>
                </a:solidFill>
                <a:latin typeface="Univers LT Std 55"/>
              </a:rPr>
              <a:t> </a:t>
            </a:r>
            <a:r>
              <a:rPr lang="it-IT" sz="1200" spc="27">
                <a:solidFill>
                  <a:srgbClr val="646363"/>
                </a:solidFill>
                <a:latin typeface="Univers LT Std 55"/>
              </a:rPr>
              <a:t>Reserved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1390424" name="object 4"/>
          <p:cNvSpPr/>
          <p:nvPr/>
        </p:nvSpPr>
        <p:spPr bwMode="auto">
          <a:xfrm>
            <a:off x="208951" y="708891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pic>
        <p:nvPicPr>
          <p:cNvPr id="1218160637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1979269646" name="object 7"/>
          <p:cNvSpPr txBox="1"/>
          <p:nvPr/>
        </p:nvSpPr>
        <p:spPr bwMode="auto">
          <a:xfrm>
            <a:off x="402364" y="242455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latin typeface="Arial"/>
              <a:cs typeface="Arial"/>
            </a:endParaRPr>
          </a:p>
        </p:txBody>
      </p:sp>
      <p:sp>
        <p:nvSpPr>
          <p:cNvPr id="95020370" name="object 7"/>
          <p:cNvSpPr txBox="1"/>
          <p:nvPr/>
        </p:nvSpPr>
        <p:spPr bwMode="auto">
          <a:xfrm>
            <a:off x="402363" y="941882"/>
            <a:ext cx="9757637" cy="499437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cs typeface="Arial"/>
              </a:rPr>
              <a:t>Challenge: Cross border project company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1197272" name="object 9"/>
          <p:cNvSpPr txBox="1"/>
          <p:nvPr/>
        </p:nvSpPr>
        <p:spPr bwMode="auto">
          <a:xfrm>
            <a:off x="11609213" y="6246091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92">
              <a:defRPr/>
            </a:pPr>
            <a:fld id="{81D60167-4931-47E6-BA6A-407CBD079E47}" type="slidenum">
              <a:rPr lang="it-IT" sz="1050" spc="-5">
                <a:latin typeface="Arial"/>
                <a:cs typeface="Arial"/>
              </a:rPr>
              <a:t>10</a:t>
            </a:fld>
            <a:endParaRPr lang="it-IT" sz="1050" spc="-5">
              <a:latin typeface="Arial"/>
              <a:cs typeface="Arial"/>
            </a:endParaRPr>
          </a:p>
        </p:txBody>
      </p:sp>
      <p:pic>
        <p:nvPicPr>
          <p:cNvPr id="244023896" name="Grafik 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032000" y="1720272"/>
            <a:ext cx="7342909" cy="5117730"/>
          </a:xfrm>
          <a:prstGeom prst="rect">
            <a:avLst/>
          </a:prstGeom>
        </p:spPr>
      </p:pic>
      <p:sp>
        <p:nvSpPr>
          <p:cNvPr id="1345273671" name="Foliennummernplatzhalter 7"/>
          <p:cNvSpPr>
            <a:spLocks noGrp="1"/>
          </p:cNvSpPr>
          <p:nvPr>
            <p:ph type="sldNum" sz="quarter" idx="7"/>
          </p:nvPr>
        </p:nvSpPr>
        <p:spPr bwMode="auto">
          <a:xfrm>
            <a:off x="11609213" y="6308227"/>
            <a:ext cx="196657" cy="163215"/>
          </a:xfrm>
        </p:spPr>
        <p:txBody>
          <a:bodyPr/>
          <a:lstStyle/>
          <a:p>
            <a:pPr marL="23092">
              <a:defRPr/>
            </a:pPr>
            <a:fld id="{81D60167-4931-47E6-BA6A-407CBD079E47}" type="slidenum">
              <a:rPr lang="de-AT" spc="-5">
                <a:solidFill>
                  <a:srgbClr val="646363"/>
                </a:solidFill>
              </a:rPr>
              <a:t>10</a:t>
            </a:fld>
            <a:endParaRPr lang="de-AT" spc="-5">
              <a:solidFill>
                <a:srgbClr val="64636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645046" name="object 4"/>
          <p:cNvSpPr/>
          <p:nvPr/>
        </p:nvSpPr>
        <p:spPr bwMode="auto">
          <a:xfrm>
            <a:off x="208951" y="708891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r>
              <a:rPr lang="de-DE" sz="1100"/>
              <a:t> </a:t>
            </a:r>
            <a:endParaRPr sz="1100"/>
          </a:p>
        </p:txBody>
      </p:sp>
      <p:pic>
        <p:nvPicPr>
          <p:cNvPr id="1682817838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251997263" name="object 7"/>
          <p:cNvSpPr txBox="1"/>
          <p:nvPr/>
        </p:nvSpPr>
        <p:spPr bwMode="auto">
          <a:xfrm>
            <a:off x="402364" y="242455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latin typeface="Arial"/>
              <a:cs typeface="Arial"/>
            </a:endParaRPr>
          </a:p>
        </p:txBody>
      </p:sp>
      <p:sp>
        <p:nvSpPr>
          <p:cNvPr id="1119155128" name="object 7"/>
          <p:cNvSpPr txBox="1"/>
          <p:nvPr/>
        </p:nvSpPr>
        <p:spPr bwMode="auto">
          <a:xfrm>
            <a:off x="402364" y="935182"/>
            <a:ext cx="7560536" cy="499437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cs typeface="Arial"/>
              </a:rPr>
              <a:t>Challenge: Cross border financing</a:t>
            </a:r>
            <a:endParaRPr sz="3200">
              <a:latin typeface="Arial"/>
              <a:cs typeface="Arial"/>
            </a:endParaRPr>
          </a:p>
        </p:txBody>
      </p:sp>
      <p:sp>
        <p:nvSpPr>
          <p:cNvPr id="714981820" name="object 9"/>
          <p:cNvSpPr txBox="1"/>
          <p:nvPr/>
        </p:nvSpPr>
        <p:spPr bwMode="auto">
          <a:xfrm>
            <a:off x="11609213" y="6246091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92">
              <a:defRPr/>
            </a:pPr>
            <a:fld id="{81D60167-4931-47E6-BA6A-407CBD079E47}" type="slidenum">
              <a:rPr lang="it-IT" sz="1050" spc="-5">
                <a:latin typeface="Arial"/>
                <a:cs typeface="Arial"/>
              </a:rPr>
              <a:t>11</a:t>
            </a:fld>
            <a:endParaRPr lang="it-IT" sz="1050" spc="-5">
              <a:latin typeface="Arial"/>
              <a:cs typeface="Arial"/>
            </a:endParaRPr>
          </a:p>
        </p:txBody>
      </p:sp>
      <p:sp>
        <p:nvSpPr>
          <p:cNvPr id="7835375" name="Foliennummernplatzhalter 7"/>
          <p:cNvSpPr>
            <a:spLocks noGrp="1"/>
          </p:cNvSpPr>
          <p:nvPr>
            <p:ph type="sldNum" sz="quarter" idx="7"/>
          </p:nvPr>
        </p:nvSpPr>
        <p:spPr bwMode="auto">
          <a:xfrm>
            <a:off x="11609213" y="6308227"/>
            <a:ext cx="196657" cy="163215"/>
          </a:xfrm>
        </p:spPr>
        <p:txBody>
          <a:bodyPr/>
          <a:lstStyle/>
          <a:p>
            <a:pPr marL="23092">
              <a:defRPr/>
            </a:pPr>
            <a:fld id="{81D60167-4931-47E6-BA6A-407CBD079E47}" type="slidenum">
              <a:rPr lang="de-AT" spc="-5">
                <a:solidFill>
                  <a:srgbClr val="646363"/>
                </a:solidFill>
              </a:rPr>
              <a:t>11</a:t>
            </a:fld>
            <a:endParaRPr lang="de-AT" spc="-5">
              <a:solidFill>
                <a:srgbClr val="646363"/>
              </a:solidFill>
            </a:endParaRPr>
          </a:p>
        </p:txBody>
      </p:sp>
      <p:pic>
        <p:nvPicPr>
          <p:cNvPr id="1792334088" name="Picture 6" descr="C:\Users\itthoalb\Downloads\zeusd1-SHIG-3324701.jp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036033" y="2962946"/>
            <a:ext cx="1338314" cy="7274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3911974" name="Picture 7" descr="C:\Users\itthoalb\Downloads\Bandiera_italiana.jpeg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1036033" y="4416107"/>
            <a:ext cx="1339496" cy="7274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86744529" name="Picture 5" descr="C:\Users\itthoalb\Downloads\flag_yellow_high.jpg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913818" y="3690407"/>
            <a:ext cx="1348985" cy="7274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85552100" name="Grafik 19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624591" y="1719866"/>
            <a:ext cx="6942817" cy="45887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0635891" name="object 4"/>
          <p:cNvSpPr/>
          <p:nvPr/>
        </p:nvSpPr>
        <p:spPr bwMode="auto">
          <a:xfrm>
            <a:off x="208951" y="653890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1647064402" name="object 6"/>
          <p:cNvSpPr txBox="1">
            <a:spLocks noGrp="1"/>
          </p:cNvSpPr>
          <p:nvPr>
            <p:ph type="title"/>
          </p:nvPr>
        </p:nvSpPr>
        <p:spPr bwMode="auto">
          <a:xfrm>
            <a:off x="208609" y="653876"/>
            <a:ext cx="11774781" cy="749263"/>
          </a:xfrm>
          <a:prstGeom prst="rect">
            <a:avLst/>
          </a:prstGeom>
        </p:spPr>
        <p:txBody>
          <a:bodyPr vert="horz" wrap="square" lIns="0" tIns="243224" rIns="0" bIns="0" rtlCol="0" anchor="ctr">
            <a:spAutoFit/>
          </a:bodyPr>
          <a:lstStyle/>
          <a:p>
            <a:pPr marL="200904">
              <a:lnSpc>
                <a:spcPct val="100000"/>
              </a:lnSpc>
              <a:spcBef>
                <a:spcPts val="191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ea typeface="Arial"/>
                <a:cs typeface="Arial"/>
              </a:rPr>
              <a:t>Challenge: Cross border project management</a:t>
            </a:r>
            <a:endParaRPr sz="3200" spc="-30">
              <a:solidFill>
                <a:srgbClr val="646363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643398551" name="Immagine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1933668821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1876248070" name="Immagin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003445" y="1929306"/>
            <a:ext cx="4596993" cy="4596993"/>
          </a:xfrm>
          <a:prstGeom prst="rect">
            <a:avLst/>
          </a:prstGeom>
        </p:spPr>
      </p:pic>
      <p:sp>
        <p:nvSpPr>
          <p:cNvPr id="1344688091" name="Rettangolo arrotondato 16"/>
          <p:cNvSpPr/>
          <p:nvPr/>
        </p:nvSpPr>
        <p:spPr bwMode="auto">
          <a:xfrm>
            <a:off x="208609" y="1929306"/>
            <a:ext cx="6794835" cy="436377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defRPr/>
            </a:pPr>
            <a:r>
              <a:rPr lang="en-US" sz="2400" b="1">
                <a:solidFill>
                  <a:schemeClr val="tx1"/>
                </a:solidFill>
              </a:rPr>
              <a:t>Differences in:</a:t>
            </a:r>
            <a:endParaRPr/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>
                <a:solidFill>
                  <a:schemeClr val="tx1"/>
                </a:solidFill>
              </a:rPr>
              <a:t>Understanding of project management</a:t>
            </a:r>
            <a:endParaRPr lang="it-IT" sz="240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>
                <a:solidFill>
                  <a:schemeClr val="tx1"/>
                </a:solidFill>
              </a:rPr>
              <a:t>Legal framework conditions</a:t>
            </a:r>
            <a:endParaRPr/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>
                <a:solidFill>
                  <a:schemeClr val="tx1"/>
                </a:solidFill>
              </a:rPr>
              <a:t>Authorisation procedure</a:t>
            </a:r>
            <a:endParaRPr/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>
                <a:solidFill>
                  <a:schemeClr val="tx1"/>
                </a:solidFill>
              </a:rPr>
              <a:t>Standards and guidelines</a:t>
            </a:r>
            <a:endParaRPr/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>
                <a:solidFill>
                  <a:schemeClr val="tx1"/>
                </a:solidFill>
              </a:rPr>
              <a:t>Calculation methods for project financing</a:t>
            </a:r>
            <a:endParaRPr/>
          </a:p>
        </p:txBody>
      </p:sp>
      <p:pic>
        <p:nvPicPr>
          <p:cNvPr id="2127288639" name="Picture 16"/>
          <p:cNvPicPr>
            <a:picLocks noChangeAspect="1" noChangeArrowheads="1"/>
          </p:cNvPicPr>
          <p:nvPr/>
        </p:nvPicPr>
        <p:blipFill>
          <a:blip r:embed="rId5"/>
          <a:srcRect l="7761" t="21860" r="7950" b="22459"/>
          <a:stretch/>
        </p:blipFill>
        <p:spPr bwMode="auto">
          <a:xfrm>
            <a:off x="10126583" y="5051399"/>
            <a:ext cx="953756" cy="6300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3972341" name="Picture 17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545089" y="5051399"/>
            <a:ext cx="1014435" cy="6249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1198028" name="object 4"/>
          <p:cNvSpPr/>
          <p:nvPr/>
        </p:nvSpPr>
        <p:spPr bwMode="auto">
          <a:xfrm>
            <a:off x="208951" y="653890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1310871186" name="object 6"/>
          <p:cNvSpPr txBox="1">
            <a:spLocks noGrp="1"/>
          </p:cNvSpPr>
          <p:nvPr>
            <p:ph type="title"/>
          </p:nvPr>
        </p:nvSpPr>
        <p:spPr bwMode="auto">
          <a:xfrm>
            <a:off x="333375" y="653876"/>
            <a:ext cx="11650015" cy="749263"/>
          </a:xfrm>
          <a:prstGeom prst="rect">
            <a:avLst/>
          </a:prstGeom>
        </p:spPr>
        <p:txBody>
          <a:bodyPr vert="horz" wrap="square" lIns="0" tIns="243224" rIns="0" bIns="0" rtlCol="0" anchor="ctr">
            <a:spAutoFit/>
          </a:bodyPr>
          <a:lstStyle/>
          <a:p>
            <a:pPr marL="7697">
              <a:lnSpc>
                <a:spcPct val="100000"/>
              </a:lnSpc>
              <a:spcBef>
                <a:spcPts val="5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cs typeface="Arial"/>
              </a:rPr>
              <a:t>Challenge: </a:t>
            </a:r>
            <a:r>
              <a:rPr lang="it-IT" sz="3200" spc="-30">
                <a:solidFill>
                  <a:srgbClr val="646363"/>
                </a:solidFill>
                <a:latin typeface="Arial"/>
                <a:ea typeface="Arial"/>
                <a:cs typeface="Arial"/>
              </a:rPr>
              <a:t>Construction lots (not cross border)</a:t>
            </a:r>
            <a:endParaRPr sz="3200" spc="-30">
              <a:solidFill>
                <a:srgbClr val="646363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965051692" name="Immagine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2106733245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1943168592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1845" y="1665272"/>
            <a:ext cx="11961610" cy="5088819"/>
          </a:xfrm>
          <a:prstGeom prst="rect">
            <a:avLst/>
          </a:prstGeom>
        </p:spPr>
      </p:pic>
      <p:sp>
        <p:nvSpPr>
          <p:cNvPr id="798581131" name="CasellaDiTesto 12"/>
          <p:cNvSpPr txBox="1"/>
          <p:nvPr/>
        </p:nvSpPr>
        <p:spPr bwMode="auto">
          <a:xfrm>
            <a:off x="3001818" y="2505364"/>
            <a:ext cx="969818" cy="2788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b="1">
                <a:solidFill>
                  <a:srgbClr val="009900"/>
                </a:solidFill>
              </a:rPr>
              <a:t>completed</a:t>
            </a:r>
          </a:p>
        </p:txBody>
      </p:sp>
      <p:sp>
        <p:nvSpPr>
          <p:cNvPr id="1405719077" name="CasellaDiTesto 12"/>
          <p:cNvSpPr txBox="1"/>
          <p:nvPr/>
        </p:nvSpPr>
        <p:spPr bwMode="auto">
          <a:xfrm>
            <a:off x="5541818" y="6204110"/>
            <a:ext cx="969818" cy="2788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b="1">
                <a:solidFill>
                  <a:srgbClr val="009900"/>
                </a:solidFill>
              </a:rPr>
              <a:t>completed</a:t>
            </a:r>
          </a:p>
        </p:txBody>
      </p:sp>
      <p:sp>
        <p:nvSpPr>
          <p:cNvPr id="1073225013" name="CasellaDiTesto 12"/>
          <p:cNvSpPr txBox="1"/>
          <p:nvPr/>
        </p:nvSpPr>
        <p:spPr bwMode="auto">
          <a:xfrm>
            <a:off x="9144000" y="6204110"/>
            <a:ext cx="969818" cy="2788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b="1">
                <a:solidFill>
                  <a:srgbClr val="009900"/>
                </a:solidFill>
              </a:rPr>
              <a:t>completed</a:t>
            </a:r>
          </a:p>
        </p:txBody>
      </p:sp>
      <p:sp>
        <p:nvSpPr>
          <p:cNvPr id="2103769860" name="CasellaDiTesto 1"/>
          <p:cNvSpPr txBox="1"/>
          <p:nvPr/>
        </p:nvSpPr>
        <p:spPr bwMode="auto">
          <a:xfrm>
            <a:off x="2753866" y="6200831"/>
            <a:ext cx="969818" cy="2788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33AB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b="1">
                <a:solidFill>
                  <a:srgbClr val="0033AB"/>
                </a:solidFill>
              </a:rPr>
              <a:t>in progress</a:t>
            </a:r>
            <a:endParaRPr lang="de-AT" sz="1200" b="1" i="1"/>
          </a:p>
        </p:txBody>
      </p:sp>
      <p:sp>
        <p:nvSpPr>
          <p:cNvPr id="1742797018" name="CasellaDiTesto 1"/>
          <p:cNvSpPr txBox="1"/>
          <p:nvPr/>
        </p:nvSpPr>
        <p:spPr bwMode="auto">
          <a:xfrm>
            <a:off x="4387455" y="6200831"/>
            <a:ext cx="969818" cy="2788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33AB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b="1">
                <a:solidFill>
                  <a:srgbClr val="0033AB"/>
                </a:solidFill>
              </a:rPr>
              <a:t>in progress</a:t>
            </a:r>
            <a:endParaRPr lang="de-AT" sz="1200" b="1" i="1"/>
          </a:p>
        </p:txBody>
      </p:sp>
      <p:sp>
        <p:nvSpPr>
          <p:cNvPr id="269382827" name="CasellaDiTesto 12"/>
          <p:cNvSpPr txBox="1"/>
          <p:nvPr/>
        </p:nvSpPr>
        <p:spPr bwMode="auto">
          <a:xfrm>
            <a:off x="1593273" y="6209246"/>
            <a:ext cx="969818" cy="2788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b="1">
                <a:solidFill>
                  <a:srgbClr val="009900"/>
                </a:solidFill>
              </a:rPr>
              <a:t>completed</a:t>
            </a:r>
          </a:p>
        </p:txBody>
      </p:sp>
      <p:sp>
        <p:nvSpPr>
          <p:cNvPr id="2013397378" name="CasellaDiTesto 12"/>
          <p:cNvSpPr txBox="1"/>
          <p:nvPr/>
        </p:nvSpPr>
        <p:spPr bwMode="auto">
          <a:xfrm>
            <a:off x="7253049" y="6199853"/>
            <a:ext cx="969818" cy="2788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b="1">
                <a:solidFill>
                  <a:srgbClr val="009900"/>
                </a:solidFill>
              </a:rPr>
              <a:t>completed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603957" name="object 4"/>
          <p:cNvSpPr/>
          <p:nvPr/>
        </p:nvSpPr>
        <p:spPr bwMode="auto">
          <a:xfrm>
            <a:off x="208951" y="653890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540315225" name="object 6"/>
          <p:cNvSpPr txBox="1">
            <a:spLocks noGrp="1"/>
          </p:cNvSpPr>
          <p:nvPr>
            <p:ph type="title"/>
          </p:nvPr>
        </p:nvSpPr>
        <p:spPr bwMode="auto">
          <a:xfrm>
            <a:off x="208609" y="659486"/>
            <a:ext cx="11774781" cy="738042"/>
          </a:xfrm>
          <a:prstGeom prst="rect">
            <a:avLst/>
          </a:prstGeom>
        </p:spPr>
        <p:txBody>
          <a:bodyPr vert="horz" wrap="square" lIns="0" tIns="243224" rIns="0" bIns="0" rtlCol="0" anchor="ctr">
            <a:spAutoFit/>
          </a:bodyPr>
          <a:lstStyle/>
          <a:p>
            <a:pPr marL="200904">
              <a:lnSpc>
                <a:spcPct val="100000"/>
              </a:lnSpc>
              <a:spcBef>
                <a:spcPts val="191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cs typeface="Arial"/>
              </a:rPr>
              <a:t>Challenge: Disposal sites (not cross border)</a:t>
            </a:r>
            <a:endParaRPr sz="3250" spc="-30">
              <a:solidFill>
                <a:srgbClr val="646363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561910643" name="Immagine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800423041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9148851" y="10408575"/>
            <a:ext cx="324484" cy="290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defRPr/>
            </a:pPr>
            <a:fld id="{81D60167-4931-47E6-BA6A-407CBD079E47}" type="slidenum">
              <a:rPr lang="de-AT" spc="-10"/>
              <a:t>14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sp>
        <p:nvSpPr>
          <p:cNvPr id="1133920220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1265613093" name="Grafik 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893454" y="1665272"/>
            <a:ext cx="7865953" cy="508881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143656" name="object 4"/>
          <p:cNvSpPr/>
          <p:nvPr/>
        </p:nvSpPr>
        <p:spPr bwMode="auto">
          <a:xfrm>
            <a:off x="208951" y="653888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372810337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latin typeface="Arial"/>
              <a:cs typeface="Arial"/>
            </a:endParaRPr>
          </a:p>
        </p:txBody>
      </p:sp>
      <p:sp>
        <p:nvSpPr>
          <p:cNvPr id="1754275189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1609213" y="6308210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3092">
              <a:defRPr/>
            </a:pPr>
            <a:fld id="{81D60167-4931-47E6-BA6A-407CBD079E47}" type="slidenum">
              <a:rPr spc="-5">
                <a:solidFill>
                  <a:srgbClr val="646363"/>
                </a:solidFill>
                <a:latin typeface="Arial"/>
                <a:cs typeface="Arial"/>
              </a:rPr>
              <a:t>15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389674966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1535091461" name="object 6"/>
          <p:cNvSpPr txBox="1"/>
          <p:nvPr/>
        </p:nvSpPr>
        <p:spPr bwMode="auto">
          <a:xfrm>
            <a:off x="208609" y="653876"/>
            <a:ext cx="11774781" cy="749263"/>
          </a:xfrm>
          <a:prstGeom prst="rect">
            <a:avLst/>
          </a:prstGeom>
        </p:spPr>
        <p:txBody>
          <a:bodyPr vert="horz" wrap="square" lIns="0" tIns="243224" rIns="0" bIns="0" rtlCol="0" anchor="ctr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0904">
              <a:lnSpc>
                <a:spcPct val="100000"/>
              </a:lnSpc>
              <a:spcBef>
                <a:spcPts val="191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cs typeface="Arial"/>
              </a:rPr>
              <a:t>Challenge: Cross border tunnel survey &amp; </a:t>
            </a:r>
            <a:r>
              <a:rPr lang="en-US" sz="3200" spc="-30">
                <a:solidFill>
                  <a:srgbClr val="646363"/>
                </a:solidFill>
                <a:latin typeface="Arial"/>
                <a:cs typeface="Arial"/>
              </a:rPr>
              <a:t>water monitoring</a:t>
            </a:r>
            <a:endParaRPr lang="it-IT" sz="3200" spc="-30">
              <a:solidFill>
                <a:srgbClr val="646363"/>
              </a:solidFill>
              <a:latin typeface="Arial"/>
              <a:cs typeface="Arial"/>
            </a:endParaRPr>
          </a:p>
        </p:txBody>
      </p:sp>
      <p:sp>
        <p:nvSpPr>
          <p:cNvPr id="172224025" name="object 9"/>
          <p:cNvSpPr txBox="1"/>
          <p:nvPr/>
        </p:nvSpPr>
        <p:spPr bwMode="auto">
          <a:xfrm>
            <a:off x="19148851" y="10408575"/>
            <a:ext cx="324484" cy="26930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r" defTabSz="914400">
              <a:defRPr sz="10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defRPr/>
            </a:pPr>
            <a:fld id="{81D60167-4931-47E6-BA6A-407CBD079E47}" type="slidenum">
              <a:rPr lang="de-AT" spc="-10">
                <a:solidFill>
                  <a:srgbClr val="646363"/>
                </a:solidFill>
                <a:latin typeface="Arial"/>
                <a:cs typeface="Arial"/>
              </a:rPr>
              <a:t>15</a:t>
            </a:fld>
            <a:endParaRPr lang="de-AT" spc="-10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1062887856" name="Grafik 1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42900" y="1759809"/>
            <a:ext cx="2646985" cy="5026949"/>
          </a:xfrm>
          <a:prstGeom prst="rect">
            <a:avLst/>
          </a:prstGeom>
        </p:spPr>
      </p:pic>
      <p:pic>
        <p:nvPicPr>
          <p:cNvPr id="1739446791" name="Grafik 1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290195" y="1759809"/>
            <a:ext cx="2543647" cy="5026949"/>
          </a:xfrm>
          <a:prstGeom prst="rect">
            <a:avLst/>
          </a:prstGeom>
        </p:spPr>
      </p:pic>
      <p:sp>
        <p:nvSpPr>
          <p:cNvPr id="570635022" name="Textfeld 15"/>
          <p:cNvSpPr txBox="1"/>
          <p:nvPr/>
        </p:nvSpPr>
        <p:spPr bwMode="auto">
          <a:xfrm>
            <a:off x="6095999" y="1704091"/>
            <a:ext cx="551321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de-DE" sz="2400" b="1"/>
              <a:t>water monitoring</a:t>
            </a:r>
          </a:p>
          <a:p>
            <a:pPr marL="800100" lvl="1" indent="-342900">
              <a:buFontTx/>
              <a:buChar char="-"/>
              <a:defRPr/>
            </a:pPr>
            <a:r>
              <a:rPr lang="en-US" sz="2400"/>
              <a:t>area of 70km x 20km</a:t>
            </a:r>
            <a:endParaRPr/>
          </a:p>
          <a:p>
            <a:pPr marL="800100" lvl="1" indent="-342900">
              <a:buFontTx/>
              <a:buChar char="-"/>
              <a:defRPr/>
            </a:pPr>
            <a:r>
              <a:rPr lang="en-US" sz="2400"/>
              <a:t>Up to 1250 measuring points </a:t>
            </a:r>
            <a:endParaRPr/>
          </a:p>
          <a:p>
            <a:pPr lvl="1">
              <a:defRPr/>
            </a:pPr>
            <a:r>
              <a:rPr lang="en-US" sz="2400"/>
              <a:t>	(springs and groundwater)</a:t>
            </a:r>
            <a:endParaRPr/>
          </a:p>
          <a:p>
            <a:pPr marL="800100" lvl="1" indent="-342900">
              <a:buFontTx/>
              <a:buChar char="-"/>
              <a:defRPr/>
            </a:pPr>
            <a:r>
              <a:rPr lang="en-US" sz="2400"/>
              <a:t>Preservation of evidence </a:t>
            </a:r>
            <a:endParaRPr/>
          </a:p>
          <a:p>
            <a:pPr lvl="1">
              <a:defRPr/>
            </a:pPr>
            <a:r>
              <a:rPr lang="en-US" sz="2400"/>
              <a:t>	long before and after execution </a:t>
            </a:r>
            <a:endParaRPr/>
          </a:p>
          <a:p>
            <a:pPr marL="1257300" lvl="2" indent="-342900">
              <a:buFont typeface="Wingdings"/>
              <a:buChar char="Ø"/>
              <a:defRPr/>
            </a:pPr>
            <a:r>
              <a:rPr lang="en-US" sz="2400"/>
              <a:t>in total longer than 30 years</a:t>
            </a:r>
            <a:endParaRPr lang="de-DE" sz="2400"/>
          </a:p>
          <a:p>
            <a:pPr marL="800100" lvl="1" indent="-342900">
              <a:buFontTx/>
              <a:buChar char="-"/>
              <a:defRPr/>
            </a:pPr>
            <a:endParaRPr lang="de-DE" sz="2000"/>
          </a:p>
          <a:p>
            <a:pPr marL="342900" indent="-342900">
              <a:buFont typeface="Arial"/>
              <a:buChar char="•"/>
              <a:defRPr/>
            </a:pPr>
            <a:r>
              <a:rPr lang="de-DE" sz="2400" b="1"/>
              <a:t>tunnel surveying</a:t>
            </a:r>
            <a:endParaRPr lang="de-DE" sz="2400"/>
          </a:p>
          <a:p>
            <a:pPr marL="1257300" lvl="2" indent="-342900">
              <a:buFont typeface="Wingdings"/>
              <a:buChar char="Ø"/>
              <a:defRPr/>
            </a:pPr>
            <a:r>
              <a:rPr lang="de-DE" sz="2400"/>
              <a:t>considering non-constant earth gravitational field</a:t>
            </a:r>
          </a:p>
          <a:p>
            <a:pPr marL="1257300" lvl="2" indent="-342900">
              <a:buFont typeface="Wingdings"/>
              <a:buChar char="Ø"/>
              <a:defRPr/>
            </a:pPr>
            <a:r>
              <a:rPr lang="de-DE" sz="2400"/>
              <a:t>project specific cross border </a:t>
            </a:r>
            <a:endParaRPr/>
          </a:p>
          <a:p>
            <a:pPr lvl="1">
              <a:defRPr/>
            </a:pPr>
            <a:r>
              <a:rPr lang="de-DE" sz="2400"/>
              <a:t>	coordinate system</a:t>
            </a:r>
          </a:p>
          <a:p>
            <a:pPr lvl="1">
              <a:defRPr/>
            </a:pPr>
            <a:endParaRPr lang="de-DE"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69005" name="object 4"/>
          <p:cNvSpPr/>
          <p:nvPr/>
        </p:nvSpPr>
        <p:spPr bwMode="auto">
          <a:xfrm>
            <a:off x="208951" y="653890"/>
            <a:ext cx="11897324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1396870166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latin typeface="Arial"/>
              <a:cs typeface="Arial"/>
            </a:endParaRPr>
          </a:p>
        </p:txBody>
      </p:sp>
      <p:sp>
        <p:nvSpPr>
          <p:cNvPr id="349925365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1609213" y="6308210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3092">
              <a:defRPr/>
            </a:pPr>
            <a:fld id="{81D60167-4931-47E6-BA6A-407CBD079E47}" type="slidenum">
              <a:rPr spc="-5">
                <a:solidFill>
                  <a:srgbClr val="646363"/>
                </a:solidFill>
                <a:latin typeface="Arial"/>
                <a:cs typeface="Arial"/>
              </a:rPr>
              <a:t>16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474348184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745406471" name="object 6"/>
          <p:cNvSpPr txBox="1"/>
          <p:nvPr/>
        </p:nvSpPr>
        <p:spPr bwMode="auto">
          <a:xfrm>
            <a:off x="85725" y="659486"/>
            <a:ext cx="12106275" cy="738042"/>
          </a:xfrm>
          <a:prstGeom prst="rect">
            <a:avLst/>
          </a:prstGeom>
        </p:spPr>
        <p:txBody>
          <a:bodyPr vert="horz" wrap="square" lIns="0" tIns="243224" rIns="0" bIns="0" rtlCol="0" anchor="ctr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0904">
              <a:lnSpc>
                <a:spcPct val="100000"/>
              </a:lnSpc>
              <a:spcBef>
                <a:spcPts val="191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cs typeface="Arial"/>
              </a:rPr>
              <a:t>Challenge: Cross border tunnel survey</a:t>
            </a:r>
            <a:endParaRPr lang="it-IT" sz="3200" spc="5">
              <a:latin typeface="Univers LT Std 45 Light"/>
            </a:endParaRPr>
          </a:p>
        </p:txBody>
      </p:sp>
      <p:sp>
        <p:nvSpPr>
          <p:cNvPr id="774691295" name="Freeform 9"/>
          <p:cNvSpPr/>
          <p:nvPr/>
        </p:nvSpPr>
        <p:spPr bwMode="auto">
          <a:xfrm>
            <a:off x="6306450" y="2790197"/>
            <a:ext cx="1587" cy="2117725"/>
          </a:xfrm>
          <a:custGeom>
            <a:avLst/>
            <a:gdLst/>
            <a:ahLst/>
            <a:cxnLst>
              <a:cxn ang="0">
                <a:pos x="0" y="1334"/>
              </a:cxn>
              <a:cxn ang="0">
                <a:pos x="0" y="0"/>
              </a:cxn>
            </a:cxnLst>
            <a:rect l="0" t="0" r="r" b="b"/>
            <a:pathLst>
              <a:path w="1" h="1334" extrusionOk="0">
                <a:moveTo>
                  <a:pt x="0" y="1334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957837538" name="Freeform 10"/>
          <p:cNvSpPr/>
          <p:nvPr/>
        </p:nvSpPr>
        <p:spPr bwMode="auto">
          <a:xfrm>
            <a:off x="7557400" y="2774322"/>
            <a:ext cx="1587" cy="1477963"/>
          </a:xfrm>
          <a:custGeom>
            <a:avLst/>
            <a:gdLst/>
            <a:ahLst/>
            <a:cxnLst>
              <a:cxn ang="0">
                <a:pos x="0" y="931"/>
              </a:cxn>
              <a:cxn ang="0">
                <a:pos x="0" y="0"/>
              </a:cxn>
            </a:cxnLst>
            <a:rect l="0" t="0" r="r" b="b"/>
            <a:pathLst>
              <a:path w="1" h="931" extrusionOk="0">
                <a:moveTo>
                  <a:pt x="0" y="9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78038174" name="Freeform 11"/>
          <p:cNvSpPr/>
          <p:nvPr/>
        </p:nvSpPr>
        <p:spPr bwMode="auto">
          <a:xfrm>
            <a:off x="9354451" y="2774322"/>
            <a:ext cx="4763" cy="1139825"/>
          </a:xfrm>
          <a:custGeom>
            <a:avLst/>
            <a:gdLst/>
            <a:ahLst/>
            <a:cxnLst>
              <a:cxn ang="0">
                <a:pos x="0" y="1796"/>
              </a:cxn>
              <a:cxn ang="0">
                <a:pos x="7" y="0"/>
              </a:cxn>
            </a:cxnLst>
            <a:rect l="0" t="0" r="r" b="b"/>
            <a:pathLst>
              <a:path w="7" h="1796" extrusionOk="0">
                <a:moveTo>
                  <a:pt x="0" y="1796"/>
                </a:moveTo>
                <a:lnTo>
                  <a:pt x="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46830222" name="Text Box 12"/>
          <p:cNvSpPr txBox="1">
            <a:spLocks noChangeArrowheads="1"/>
          </p:cNvSpPr>
          <p:nvPr/>
        </p:nvSpPr>
        <p:spPr bwMode="auto">
          <a:xfrm>
            <a:off x="1815413" y="1707521"/>
            <a:ext cx="12954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de-DE" sz="1400" b="1"/>
              <a:t>Fixpunkt</a:t>
            </a:r>
            <a:endParaRPr/>
          </a:p>
          <a:p>
            <a:pPr algn="ctr">
              <a:defRPr/>
            </a:pPr>
            <a:r>
              <a:rPr lang="de-DE" sz="1400" b="1"/>
              <a:t>I.G.M. </a:t>
            </a:r>
            <a:br>
              <a:rPr lang="de-DE" sz="1400" b="1"/>
            </a:br>
            <a:endParaRPr lang="de-DE" sz="1400" b="1"/>
          </a:p>
        </p:txBody>
      </p:sp>
      <p:pic>
        <p:nvPicPr>
          <p:cNvPr id="839401526" name="Picture 13" descr="Cs_nodo1_Vip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2220226" y="2545721"/>
            <a:ext cx="3248025" cy="2438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8000"/>
            </a:outerShdw>
          </a:effectLst>
        </p:spPr>
      </p:pic>
      <p:sp>
        <p:nvSpPr>
          <p:cNvPr id="1270312685" name="Freeform 14"/>
          <p:cNvSpPr/>
          <p:nvPr/>
        </p:nvSpPr>
        <p:spPr bwMode="auto">
          <a:xfrm>
            <a:off x="2877451" y="2393321"/>
            <a:ext cx="854075" cy="381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6" y="166"/>
              </a:cxn>
            </a:cxnLst>
            <a:rect l="0" t="0" r="r" b="b"/>
            <a:pathLst>
              <a:path w="466" h="166" extrusionOk="0">
                <a:moveTo>
                  <a:pt x="0" y="0"/>
                </a:moveTo>
                <a:lnTo>
                  <a:pt x="466" y="166"/>
                </a:lnTo>
              </a:path>
            </a:pathLst>
          </a:cu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88678406" name="Freeform 15"/>
          <p:cNvSpPr/>
          <p:nvPr/>
        </p:nvSpPr>
        <p:spPr bwMode="auto">
          <a:xfrm>
            <a:off x="4291914" y="6603371"/>
            <a:ext cx="33432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06" y="4"/>
              </a:cxn>
            </a:cxnLst>
            <a:rect l="0" t="0" r="r" b="b"/>
            <a:pathLst>
              <a:path w="2106" h="4" extrusionOk="0">
                <a:moveTo>
                  <a:pt x="0" y="0"/>
                </a:moveTo>
                <a:lnTo>
                  <a:pt x="2106" y="4"/>
                </a:lnTo>
              </a:path>
            </a:pathLst>
          </a:custGeom>
          <a:noFill/>
          <a:ln w="76200" cap="flat" cmpd="sng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96148169" name="Freeform 16"/>
          <p:cNvSpPr/>
          <p:nvPr/>
        </p:nvSpPr>
        <p:spPr bwMode="auto">
          <a:xfrm>
            <a:off x="4272863" y="6142997"/>
            <a:ext cx="2481262" cy="317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3908" y="0"/>
              </a:cxn>
            </a:cxnLst>
            <a:rect l="0" t="0" r="r" b="b"/>
            <a:pathLst>
              <a:path w="3908" h="6" extrusionOk="0">
                <a:moveTo>
                  <a:pt x="0" y="6"/>
                </a:moveTo>
                <a:lnTo>
                  <a:pt x="3908" y="0"/>
                </a:lnTo>
              </a:path>
            </a:pathLst>
          </a:custGeom>
          <a:noFill/>
          <a:ln w="76200" cap="flat" cmpd="sng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79682778" name="Freeform 17"/>
          <p:cNvSpPr/>
          <p:nvPr/>
        </p:nvSpPr>
        <p:spPr bwMode="auto">
          <a:xfrm>
            <a:off x="4282389" y="5800097"/>
            <a:ext cx="1557337" cy="317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453" y="0"/>
              </a:cxn>
            </a:cxnLst>
            <a:rect l="0" t="0" r="r" b="b"/>
            <a:pathLst>
              <a:path w="2453" h="6" extrusionOk="0">
                <a:moveTo>
                  <a:pt x="0" y="6"/>
                </a:moveTo>
                <a:lnTo>
                  <a:pt x="2453" y="0"/>
                </a:lnTo>
              </a:path>
            </a:pathLst>
          </a:custGeom>
          <a:noFill/>
          <a:ln w="76200" cmpd="sng">
            <a:solidFill>
              <a:srgbClr val="99CC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76220066" name="Line 18"/>
          <p:cNvSpPr>
            <a:spLocks noChangeShapeType="1"/>
          </p:cNvSpPr>
          <p:nvPr/>
        </p:nvSpPr>
        <p:spPr bwMode="auto">
          <a:xfrm>
            <a:off x="6687450" y="5790571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06084766" name="Freeform 19"/>
          <p:cNvSpPr/>
          <p:nvPr/>
        </p:nvSpPr>
        <p:spPr bwMode="auto">
          <a:xfrm>
            <a:off x="8135250" y="5793747"/>
            <a:ext cx="168592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55" y="7"/>
              </a:cxn>
            </a:cxnLst>
            <a:rect l="0" t="0" r="r" b="b"/>
            <a:pathLst>
              <a:path w="2655" h="7" extrusionOk="0">
                <a:moveTo>
                  <a:pt x="0" y="0"/>
                </a:moveTo>
                <a:lnTo>
                  <a:pt x="2655" y="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06526207" name="Freeform 20"/>
          <p:cNvSpPr/>
          <p:nvPr/>
        </p:nvSpPr>
        <p:spPr bwMode="auto">
          <a:xfrm>
            <a:off x="6284225" y="5623884"/>
            <a:ext cx="6350" cy="5207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328"/>
              </a:cxn>
            </a:cxnLst>
            <a:rect l="0" t="0" r="r" b="b"/>
            <a:pathLst>
              <a:path w="4" h="328" extrusionOk="0">
                <a:moveTo>
                  <a:pt x="4" y="0"/>
                </a:moveTo>
                <a:lnTo>
                  <a:pt x="0" y="3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7263208" name="Freeform 21"/>
          <p:cNvSpPr/>
          <p:nvPr/>
        </p:nvSpPr>
        <p:spPr bwMode="auto">
          <a:xfrm>
            <a:off x="7525651" y="4879347"/>
            <a:ext cx="4763" cy="1719263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2708"/>
              </a:cxn>
            </a:cxnLst>
            <a:rect l="0" t="0" r="r" b="b"/>
            <a:pathLst>
              <a:path w="6" h="2708" extrusionOk="0">
                <a:moveTo>
                  <a:pt x="6" y="0"/>
                </a:moveTo>
                <a:lnTo>
                  <a:pt x="0" y="27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75417816" name="Freeform 22"/>
          <p:cNvSpPr/>
          <p:nvPr/>
        </p:nvSpPr>
        <p:spPr bwMode="auto">
          <a:xfrm>
            <a:off x="9354450" y="4450722"/>
            <a:ext cx="1587" cy="1401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83"/>
              </a:cxn>
            </a:cxnLst>
            <a:rect l="0" t="0" r="r" b="b"/>
            <a:pathLst>
              <a:path w="1" h="883" extrusionOk="0">
                <a:moveTo>
                  <a:pt x="0" y="0"/>
                </a:moveTo>
                <a:lnTo>
                  <a:pt x="0" y="88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89704423" name="Text Box 23"/>
          <p:cNvSpPr txBox="1">
            <a:spLocks noChangeArrowheads="1"/>
          </p:cNvSpPr>
          <p:nvPr/>
        </p:nvSpPr>
        <p:spPr bwMode="auto">
          <a:xfrm>
            <a:off x="1810650" y="5111121"/>
            <a:ext cx="2819400" cy="40640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de-DE" sz="1200" b="1"/>
              <a:t>MAREOGRAFO DI RIFERIMENTO / REFERENZPEGEL:</a:t>
            </a:r>
            <a:endParaRPr/>
          </a:p>
        </p:txBody>
      </p:sp>
      <p:sp>
        <p:nvSpPr>
          <p:cNvPr id="26513358" name="Text Box 24"/>
          <p:cNvSpPr txBox="1">
            <a:spLocks noChangeArrowheads="1"/>
          </p:cNvSpPr>
          <p:nvPr/>
        </p:nvSpPr>
        <p:spPr bwMode="auto">
          <a:xfrm>
            <a:off x="2572650" y="5568321"/>
            <a:ext cx="2057400" cy="3429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400" i="1"/>
              <a:t>U.E.L.N. :  </a:t>
            </a:r>
            <a:r>
              <a:rPr lang="en-US" sz="1200" b="1"/>
              <a:t>AMSTERDAM</a:t>
            </a:r>
            <a:endParaRPr/>
          </a:p>
        </p:txBody>
      </p:sp>
      <p:sp>
        <p:nvSpPr>
          <p:cNvPr id="1699852454" name="Text Box 25"/>
          <p:cNvSpPr txBox="1">
            <a:spLocks noChangeArrowheads="1"/>
          </p:cNvSpPr>
          <p:nvPr/>
        </p:nvSpPr>
        <p:spPr bwMode="auto">
          <a:xfrm>
            <a:off x="1658250" y="6027109"/>
            <a:ext cx="2971800" cy="3429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400" i="1"/>
              <a:t>Austria/Österreich: </a:t>
            </a:r>
            <a:r>
              <a:rPr lang="en-US" sz="1200" b="1"/>
              <a:t>TRIESTE/TRIEST</a:t>
            </a:r>
            <a:endParaRPr/>
          </a:p>
        </p:txBody>
      </p:sp>
      <p:sp>
        <p:nvSpPr>
          <p:cNvPr id="292549120" name="Text Box 26"/>
          <p:cNvSpPr txBox="1">
            <a:spLocks noChangeArrowheads="1"/>
          </p:cNvSpPr>
          <p:nvPr/>
        </p:nvSpPr>
        <p:spPr bwMode="auto">
          <a:xfrm>
            <a:off x="2115450" y="6446208"/>
            <a:ext cx="2514600" cy="3429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de-DE" sz="1400" i="1"/>
              <a:t>Italia/Italien: </a:t>
            </a:r>
            <a:r>
              <a:rPr lang="de-DE" sz="1200" b="1"/>
              <a:t>GENOVA/GENUA</a:t>
            </a:r>
            <a:endParaRPr/>
          </a:p>
        </p:txBody>
      </p:sp>
      <p:sp>
        <p:nvSpPr>
          <p:cNvPr id="549394760" name="Freeform 27"/>
          <p:cNvSpPr/>
          <p:nvPr/>
        </p:nvSpPr>
        <p:spPr bwMode="auto">
          <a:xfrm>
            <a:off x="6839850" y="6127122"/>
            <a:ext cx="49053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9" y="2"/>
              </a:cxn>
            </a:cxnLst>
            <a:rect l="0" t="0" r="r" b="b"/>
            <a:pathLst>
              <a:path w="309" h="2" extrusionOk="0">
                <a:moveTo>
                  <a:pt x="0" y="0"/>
                </a:moveTo>
                <a:lnTo>
                  <a:pt x="309" y="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930223311" name="Freeform 28"/>
          <p:cNvSpPr/>
          <p:nvPr/>
        </p:nvSpPr>
        <p:spPr bwMode="auto">
          <a:xfrm>
            <a:off x="7897126" y="6595435"/>
            <a:ext cx="187166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179" y="0"/>
              </a:cxn>
            </a:cxnLst>
            <a:rect l="0" t="0" r="r" b="b"/>
            <a:pathLst>
              <a:path w="1179" h="2" extrusionOk="0">
                <a:moveTo>
                  <a:pt x="0" y="2"/>
                </a:moveTo>
                <a:lnTo>
                  <a:pt x="1179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84709625" name="Text Box 29"/>
          <p:cNvSpPr txBox="1">
            <a:spLocks noChangeArrowheads="1"/>
          </p:cNvSpPr>
          <p:nvPr/>
        </p:nvSpPr>
        <p:spPr bwMode="auto">
          <a:xfrm>
            <a:off x="6239774" y="6212846"/>
            <a:ext cx="1123950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de-DE" sz="1400" b="1">
                <a:solidFill>
                  <a:srgbClr val="FF0000"/>
                </a:solidFill>
              </a:rPr>
              <a:t>   12 cm</a:t>
            </a:r>
            <a:endParaRPr/>
          </a:p>
        </p:txBody>
      </p:sp>
      <p:sp>
        <p:nvSpPr>
          <p:cNvPr id="1941033158" name="Text Box 30"/>
          <p:cNvSpPr txBox="1">
            <a:spLocks noChangeArrowheads="1"/>
          </p:cNvSpPr>
          <p:nvPr/>
        </p:nvSpPr>
        <p:spPr bwMode="auto">
          <a:xfrm>
            <a:off x="8530538" y="5928684"/>
            <a:ext cx="1257300" cy="5143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de-DE" sz="1400" b="1"/>
          </a:p>
          <a:p>
            <a:pPr algn="ctr">
              <a:defRPr/>
            </a:pPr>
            <a:r>
              <a:rPr lang="de-DE" sz="1400" b="1">
                <a:solidFill>
                  <a:srgbClr val="FF0000"/>
                </a:solidFill>
              </a:rPr>
              <a:t>   22 cm</a:t>
            </a:r>
            <a:endParaRPr lang="de-DE" sz="120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636716906" name="Text Box 31"/>
          <p:cNvSpPr txBox="1">
            <a:spLocks noChangeArrowheads="1"/>
          </p:cNvSpPr>
          <p:nvPr/>
        </p:nvSpPr>
        <p:spPr bwMode="auto">
          <a:xfrm>
            <a:off x="8592450" y="3841121"/>
            <a:ext cx="1600200" cy="5715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de-DE" sz="1200" b="1"/>
              <a:t>EUROPA U.E.L.N.:</a:t>
            </a:r>
            <a:endParaRPr/>
          </a:p>
          <a:p>
            <a:pPr algn="ctr">
              <a:defRPr/>
            </a:pPr>
            <a:r>
              <a:rPr lang="en-US" sz="1400" b="1"/>
              <a:t>Q = m.945,360</a:t>
            </a:r>
            <a:endParaRPr/>
          </a:p>
        </p:txBody>
      </p:sp>
      <p:sp>
        <p:nvSpPr>
          <p:cNvPr id="2047744561" name="Text Box 32"/>
          <p:cNvSpPr txBox="1">
            <a:spLocks noChangeArrowheads="1"/>
          </p:cNvSpPr>
          <p:nvPr/>
        </p:nvSpPr>
        <p:spPr bwMode="auto">
          <a:xfrm>
            <a:off x="6839850" y="4374521"/>
            <a:ext cx="1600200" cy="4572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de-DE" sz="1400" b="1" i="1"/>
              <a:t>Italia/Italien:</a:t>
            </a:r>
            <a:endParaRPr/>
          </a:p>
          <a:p>
            <a:pPr algn="ctr">
              <a:defRPr/>
            </a:pPr>
            <a:r>
              <a:rPr lang="en-US" sz="1400" b="1"/>
              <a:t>Q = m. 945,586</a:t>
            </a:r>
            <a:endParaRPr/>
          </a:p>
        </p:txBody>
      </p:sp>
      <p:sp>
        <p:nvSpPr>
          <p:cNvPr id="1629756830" name="Text Box 33"/>
          <p:cNvSpPr txBox="1">
            <a:spLocks noChangeArrowheads="1"/>
          </p:cNvSpPr>
          <p:nvPr/>
        </p:nvSpPr>
        <p:spPr bwMode="auto">
          <a:xfrm>
            <a:off x="5582550" y="5060321"/>
            <a:ext cx="1790700" cy="457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de-DE" sz="1400" b="1" i="1"/>
              <a:t>Austria/Österreich:</a:t>
            </a:r>
            <a:endParaRPr/>
          </a:p>
          <a:p>
            <a:pPr algn="ctr">
              <a:defRPr/>
            </a:pPr>
            <a:r>
              <a:rPr lang="en-US" sz="1400" b="1"/>
              <a:t>Q = m. 945,464</a:t>
            </a:r>
            <a:endParaRPr/>
          </a:p>
        </p:txBody>
      </p:sp>
      <p:sp>
        <p:nvSpPr>
          <p:cNvPr id="90807274" name="Freeform 34"/>
          <p:cNvSpPr/>
          <p:nvPr/>
        </p:nvSpPr>
        <p:spPr bwMode="auto">
          <a:xfrm>
            <a:off x="3944251" y="2774322"/>
            <a:ext cx="56927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86" y="3"/>
              </a:cxn>
            </a:cxnLst>
            <a:rect l="0" t="0" r="r" b="b"/>
            <a:pathLst>
              <a:path w="3586" h="3" extrusionOk="0">
                <a:moveTo>
                  <a:pt x="0" y="0"/>
                </a:moveTo>
                <a:lnTo>
                  <a:pt x="3586" y="3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96939516" name="object 2"/>
          <p:cNvSpPr/>
          <p:nvPr/>
        </p:nvSpPr>
        <p:spPr bwMode="auto">
          <a:xfrm>
            <a:off x="208951" y="1196092"/>
            <a:ext cx="11774098" cy="4993533"/>
          </a:xfrm>
          <a:prstGeom prst="rect">
            <a:avLst/>
          </a:prstGeom>
          <a:blipFill>
            <a:blip r:embed="rId3"/>
            <a:stretch/>
          </a:blip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1165618502" name="object 3"/>
          <p:cNvSpPr txBox="1"/>
          <p:nvPr/>
        </p:nvSpPr>
        <p:spPr bwMode="auto">
          <a:xfrm>
            <a:off x="402294" y="4268866"/>
            <a:ext cx="3061342" cy="1555941"/>
          </a:xfrm>
          <a:prstGeom prst="rect">
            <a:avLst/>
          </a:prstGeom>
        </p:spPr>
        <p:txBody>
          <a:bodyPr vert="horz" wrap="square" lIns="0" tIns="57342" rIns="0" bIns="0" rtlCol="0">
            <a:spAutoFit/>
          </a:bodyPr>
          <a:lstStyle/>
          <a:p>
            <a:pPr marL="7697">
              <a:spcBef>
                <a:spcPts val="452"/>
              </a:spcBef>
              <a:tabLst>
                <a:tab pos="1842774" algn="l"/>
              </a:tabLst>
              <a:defRPr/>
            </a:pPr>
            <a:r>
              <a:rPr lang="it-IT" sz="1100" spc="-15">
                <a:solidFill>
                  <a:srgbClr val="FFFFFF"/>
                </a:solidFill>
                <a:latin typeface="Arial"/>
                <a:cs typeface="Arial"/>
              </a:rPr>
              <a:t>BRENNER</a:t>
            </a:r>
            <a:r>
              <a:rPr lang="it-IT" sz="1100" spc="38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spc="-2">
                <a:solidFill>
                  <a:srgbClr val="FFFFFF"/>
                </a:solidFill>
                <a:latin typeface="Arial"/>
                <a:cs typeface="Arial"/>
              </a:rPr>
              <a:t>BASISTUNNEL </a:t>
            </a:r>
            <a:r>
              <a:rPr lang="it-IT" sz="1100" spc="-52">
                <a:solidFill>
                  <a:srgbClr val="FFFFFF"/>
                </a:solidFill>
                <a:latin typeface="Arial"/>
                <a:cs typeface="Arial"/>
              </a:rPr>
              <a:t>BBT</a:t>
            </a:r>
            <a:r>
              <a:rPr lang="it-IT" sz="1100" spc="-1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spc="-2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lang="it-IT" sz="1100">
              <a:latin typeface="Arial"/>
              <a:cs typeface="Arial"/>
            </a:endParaRPr>
          </a:p>
          <a:p>
            <a:pPr marL="7697" marR="1146538" algn="just">
              <a:lnSpc>
                <a:spcPts val="1733"/>
              </a:lnSpc>
              <a:spcBef>
                <a:spcPts val="124"/>
              </a:spcBef>
              <a:defRPr/>
            </a:pPr>
            <a:r>
              <a:rPr lang="it-IT" sz="1100" spc="45">
                <a:solidFill>
                  <a:srgbClr val="FFFFFF"/>
                </a:solidFill>
                <a:latin typeface="Arial"/>
                <a:cs typeface="Arial"/>
              </a:rPr>
              <a:t>Amraser </a:t>
            </a:r>
            <a:r>
              <a:rPr lang="it-IT" sz="1100" spc="23">
                <a:solidFill>
                  <a:srgbClr val="FFFFFF"/>
                </a:solidFill>
                <a:latin typeface="Arial"/>
                <a:cs typeface="Arial"/>
              </a:rPr>
              <a:t>Straße</a:t>
            </a:r>
            <a:r>
              <a:rPr lang="it-IT" sz="1100" spc="-23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spc="-5">
                <a:solidFill>
                  <a:srgbClr val="FFFFFF"/>
                </a:solidFill>
                <a:latin typeface="Arial"/>
                <a:cs typeface="Arial"/>
              </a:rPr>
              <a:t>8  </a:t>
            </a:r>
            <a:endParaRPr/>
          </a:p>
          <a:p>
            <a:pPr marL="7697" marR="1146538" algn="just">
              <a:lnSpc>
                <a:spcPts val="1733"/>
              </a:lnSpc>
              <a:spcBef>
                <a:spcPts val="124"/>
              </a:spcBef>
              <a:defRPr/>
            </a:pPr>
            <a:r>
              <a:rPr lang="it-IT" sz="1100" spc="27">
                <a:solidFill>
                  <a:srgbClr val="FFFFFF"/>
                </a:solidFill>
                <a:latin typeface="Arial"/>
                <a:cs typeface="Arial"/>
              </a:rPr>
              <a:t>A-6020 </a:t>
            </a:r>
            <a:r>
              <a:rPr lang="it-IT" sz="1100" spc="38">
                <a:solidFill>
                  <a:srgbClr val="FFFFFF"/>
                </a:solidFill>
                <a:latin typeface="Arial"/>
                <a:cs typeface="Arial"/>
              </a:rPr>
              <a:t>Innsbruck  </a:t>
            </a:r>
            <a:endParaRPr/>
          </a:p>
          <a:p>
            <a:pPr marL="7697" marR="1146538" algn="just">
              <a:lnSpc>
                <a:spcPts val="1733"/>
              </a:lnSpc>
              <a:spcBef>
                <a:spcPts val="124"/>
              </a:spcBef>
              <a:defRPr/>
            </a:pPr>
            <a:r>
              <a:rPr lang="it-IT" sz="1100" spc="-38">
                <a:solidFill>
                  <a:srgbClr val="FFFFFF"/>
                </a:solidFill>
                <a:latin typeface="Arial"/>
                <a:cs typeface="Arial"/>
              </a:rPr>
              <a:t>T. </a:t>
            </a:r>
            <a:r>
              <a:rPr lang="it-IT" sz="1100" spc="-5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lang="it-IT" sz="1100" spc="5">
                <a:solidFill>
                  <a:srgbClr val="FFFFFF"/>
                </a:solidFill>
                <a:latin typeface="Arial"/>
                <a:cs typeface="Arial"/>
              </a:rPr>
              <a:t>43 </a:t>
            </a:r>
            <a:r>
              <a:rPr lang="it-IT" sz="1100" spc="-45">
                <a:solidFill>
                  <a:srgbClr val="FFFFFF"/>
                </a:solidFill>
                <a:latin typeface="Arial"/>
                <a:cs typeface="Arial"/>
              </a:rPr>
              <a:t>512</a:t>
            </a:r>
            <a:r>
              <a:rPr lang="it-IT" sz="1100" spc="133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spc="15">
                <a:solidFill>
                  <a:srgbClr val="FFFFFF"/>
                </a:solidFill>
                <a:latin typeface="Arial"/>
                <a:cs typeface="Arial"/>
              </a:rPr>
              <a:t>4030</a:t>
            </a:r>
            <a:endParaRPr lang="it-IT" sz="1100">
              <a:latin typeface="Arial"/>
              <a:cs typeface="Arial"/>
            </a:endParaRPr>
          </a:p>
          <a:p>
            <a:pPr marL="7697">
              <a:spcBef>
                <a:spcPts val="270"/>
              </a:spcBef>
              <a:defRPr/>
            </a:pPr>
            <a:r>
              <a:rPr lang="it-IT" sz="1100" spc="-47">
                <a:solidFill>
                  <a:srgbClr val="FFFFFF"/>
                </a:solidFill>
                <a:latin typeface="Arial"/>
                <a:cs typeface="Arial"/>
              </a:rPr>
              <a:t>F. </a:t>
            </a:r>
            <a:r>
              <a:rPr lang="it-IT" sz="1100" spc="-5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lang="it-IT" sz="1100" spc="5">
                <a:solidFill>
                  <a:srgbClr val="FFFFFF"/>
                </a:solidFill>
                <a:latin typeface="Arial"/>
                <a:cs typeface="Arial"/>
              </a:rPr>
              <a:t>43 </a:t>
            </a:r>
            <a:r>
              <a:rPr lang="it-IT" sz="1100" spc="-45">
                <a:solidFill>
                  <a:srgbClr val="FFFFFF"/>
                </a:solidFill>
                <a:latin typeface="Arial"/>
                <a:cs typeface="Arial"/>
              </a:rPr>
              <a:t>512 </a:t>
            </a:r>
            <a:r>
              <a:rPr lang="it-IT" sz="1100" spc="15">
                <a:solidFill>
                  <a:srgbClr val="FFFFFF"/>
                </a:solidFill>
                <a:latin typeface="Arial"/>
                <a:cs typeface="Arial"/>
              </a:rPr>
              <a:t>4030</a:t>
            </a:r>
            <a:r>
              <a:rPr lang="it-IT" sz="1100" spc="239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spc="-52">
                <a:solidFill>
                  <a:srgbClr val="FFFFFF"/>
                </a:solidFill>
                <a:latin typeface="Arial"/>
                <a:cs typeface="Arial"/>
              </a:rPr>
              <a:t>110</a:t>
            </a:r>
            <a:endParaRPr lang="it-IT" sz="1100">
              <a:latin typeface="Arial"/>
              <a:cs typeface="Arial"/>
            </a:endParaRPr>
          </a:p>
          <a:p>
            <a:pPr marL="7697" marR="1182331">
              <a:lnSpc>
                <a:spcPct val="129000"/>
              </a:lnSpc>
              <a:defRPr/>
            </a:pPr>
            <a:r>
              <a:rPr lang="it-IT" sz="1100" u="sng" spc="36">
                <a:solidFill>
                  <a:srgbClr val="FFFFFF"/>
                </a:solidFill>
                <a:latin typeface="Arial"/>
                <a:cs typeface="Arial"/>
                <a:hlinkClick r:id="rId4" tooltip="mailto:bbt@bbt-se.com"/>
              </a:rPr>
              <a:t>bbt@bbt-se.com </a:t>
            </a:r>
            <a:endParaRPr lang="it-IT" sz="1100" spc="36">
              <a:solidFill>
                <a:srgbClr val="FFFFFF"/>
              </a:solidFill>
              <a:latin typeface="Arial"/>
              <a:cs typeface="Arial"/>
            </a:endParaRPr>
          </a:p>
          <a:p>
            <a:pPr marL="7697" marR="1182331">
              <a:lnSpc>
                <a:spcPct val="129000"/>
              </a:lnSpc>
              <a:defRPr/>
            </a:pPr>
            <a:r>
              <a:rPr lang="it-IT" sz="1100" u="sng" spc="145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ww</a:t>
            </a:r>
            <a:r>
              <a:rPr lang="it-IT" sz="1100" u="sng" spc="82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w</a:t>
            </a:r>
            <a:r>
              <a:rPr lang="it-IT" sz="1100" u="sng" spc="-5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.</a:t>
            </a:r>
            <a:r>
              <a:rPr lang="it-IT" sz="1100" u="sng" spc="76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b</a:t>
            </a:r>
            <a:r>
              <a:rPr lang="it-IT" sz="1100" u="sng" spc="73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b</a:t>
            </a:r>
            <a:r>
              <a:rPr lang="it-IT" sz="1100" u="sng" spc="38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t</a:t>
            </a:r>
            <a:r>
              <a:rPr lang="it-IT" sz="1100" u="sng" spc="27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-</a:t>
            </a:r>
            <a:r>
              <a:rPr lang="it-IT" sz="1100" u="sng" spc="18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s</a:t>
            </a:r>
            <a:r>
              <a:rPr lang="it-IT" sz="1100" u="sng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e</a:t>
            </a:r>
            <a:r>
              <a:rPr lang="it-IT" sz="1100" u="sng" spc="-2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.</a:t>
            </a:r>
            <a:r>
              <a:rPr lang="it-IT" sz="1100" u="sng" spc="23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c</a:t>
            </a:r>
            <a:r>
              <a:rPr lang="it-IT" sz="1100" u="sng" spc="64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o</a:t>
            </a:r>
            <a:r>
              <a:rPr lang="it-IT" sz="1100" u="sng" spc="118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m</a:t>
            </a:r>
            <a:endParaRPr lang="it-IT" sz="1100">
              <a:latin typeface="Arial"/>
              <a:cs typeface="Arial"/>
            </a:endParaRPr>
          </a:p>
        </p:txBody>
      </p:sp>
      <p:sp>
        <p:nvSpPr>
          <p:cNvPr id="1611737814" name="object 4"/>
          <p:cNvSpPr txBox="1"/>
          <p:nvPr/>
        </p:nvSpPr>
        <p:spPr bwMode="auto">
          <a:xfrm>
            <a:off x="3387444" y="4268964"/>
            <a:ext cx="3216556" cy="1794275"/>
          </a:xfrm>
          <a:prstGeom prst="rect">
            <a:avLst/>
          </a:prstGeom>
        </p:spPr>
        <p:txBody>
          <a:bodyPr vert="horz" wrap="square" lIns="0" tIns="57342" rIns="0" bIns="0" rtlCol="0">
            <a:spAutoFit/>
          </a:bodyPr>
          <a:lstStyle/>
          <a:p>
            <a:pPr marL="7697">
              <a:spcBef>
                <a:spcPts val="452"/>
              </a:spcBef>
              <a:defRPr/>
            </a:pPr>
            <a:r>
              <a:rPr lang="it-IT" sz="1100" i="1" spc="-27">
                <a:solidFill>
                  <a:srgbClr val="FFFFFF"/>
                </a:solidFill>
                <a:latin typeface="Arial"/>
                <a:cs typeface="Arial"/>
              </a:rPr>
              <a:t>GALLERIA </a:t>
            </a:r>
            <a:r>
              <a:rPr lang="it-IT" sz="1100" i="1" spc="2">
                <a:solidFill>
                  <a:srgbClr val="FFFFFF"/>
                </a:solidFill>
                <a:latin typeface="Arial"/>
                <a:cs typeface="Arial"/>
              </a:rPr>
              <a:t>DI </a:t>
            </a:r>
            <a:r>
              <a:rPr lang="it-IT" sz="1100" i="1" spc="-36">
                <a:solidFill>
                  <a:srgbClr val="FFFFFF"/>
                </a:solidFill>
                <a:latin typeface="Arial"/>
                <a:cs typeface="Arial"/>
              </a:rPr>
              <a:t>BASE </a:t>
            </a:r>
            <a:r>
              <a:rPr lang="it-IT" sz="1100" i="1" spc="-42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lang="it-IT" sz="1100" i="1" spc="1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i="1" spc="-18">
                <a:solidFill>
                  <a:srgbClr val="FFFFFF"/>
                </a:solidFill>
                <a:latin typeface="Arial"/>
                <a:cs typeface="Arial"/>
              </a:rPr>
              <a:t>BRENNERO</a:t>
            </a:r>
            <a:endParaRPr lang="it-IT" sz="1100" i="1">
              <a:latin typeface="Arial"/>
              <a:cs typeface="Arial"/>
            </a:endParaRPr>
          </a:p>
          <a:p>
            <a:pPr marL="7697" marR="1269697">
              <a:lnSpc>
                <a:spcPct val="129000"/>
              </a:lnSpc>
              <a:defRPr/>
            </a:pPr>
            <a:r>
              <a:rPr lang="it-IT" sz="1100" i="1" spc="-18">
                <a:solidFill>
                  <a:srgbClr val="FFFFFF"/>
                </a:solidFill>
                <a:latin typeface="Arial"/>
                <a:cs typeface="Arial"/>
              </a:rPr>
              <a:t>Piazza </a:t>
            </a:r>
            <a:r>
              <a:rPr lang="it-IT" sz="1100" i="1" spc="18">
                <a:solidFill>
                  <a:srgbClr val="FFFFFF"/>
                </a:solidFill>
                <a:latin typeface="Arial"/>
                <a:cs typeface="Arial"/>
              </a:rPr>
              <a:t>Stazione, </a:t>
            </a:r>
            <a:r>
              <a:rPr lang="it-IT" sz="1100" i="1" spc="-5">
                <a:solidFill>
                  <a:srgbClr val="FFFFFF"/>
                </a:solidFill>
                <a:latin typeface="Arial"/>
                <a:cs typeface="Arial"/>
              </a:rPr>
              <a:t>1  </a:t>
            </a:r>
            <a:endParaRPr/>
          </a:p>
          <a:p>
            <a:pPr marL="7697" marR="1269697">
              <a:lnSpc>
                <a:spcPct val="129000"/>
              </a:lnSpc>
              <a:defRPr/>
            </a:pPr>
            <a:r>
              <a:rPr lang="it-IT" sz="1100" i="1">
                <a:solidFill>
                  <a:srgbClr val="FFFFFF"/>
                </a:solidFill>
                <a:latin typeface="Arial"/>
                <a:cs typeface="Arial"/>
              </a:rPr>
              <a:t>I-39100</a:t>
            </a:r>
            <a:r>
              <a:rPr lang="it-IT" sz="1100" i="1" spc="18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i="1" spc="23">
                <a:solidFill>
                  <a:srgbClr val="FFFFFF"/>
                </a:solidFill>
                <a:latin typeface="Arial"/>
                <a:cs typeface="Arial"/>
              </a:rPr>
              <a:t>Bolzano</a:t>
            </a:r>
            <a:endParaRPr lang="it-IT" sz="1100" i="1">
              <a:latin typeface="Arial"/>
              <a:cs typeface="Arial"/>
            </a:endParaRPr>
          </a:p>
          <a:p>
            <a:pPr marL="7697">
              <a:spcBef>
                <a:spcPts val="388"/>
              </a:spcBef>
              <a:defRPr/>
            </a:pPr>
            <a:r>
              <a:rPr lang="it-IT" sz="1100" i="1" spc="-47">
                <a:solidFill>
                  <a:srgbClr val="FFFFFF"/>
                </a:solidFill>
                <a:latin typeface="Arial"/>
                <a:cs typeface="Arial"/>
              </a:rPr>
              <a:t>T. </a:t>
            </a:r>
            <a:r>
              <a:rPr lang="it-IT" sz="1100" i="1" spc="-5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lang="it-IT" sz="1100" i="1" spc="5">
                <a:solidFill>
                  <a:srgbClr val="FFFFFF"/>
                </a:solidFill>
                <a:latin typeface="Arial"/>
                <a:cs typeface="Arial"/>
              </a:rPr>
              <a:t>39 </a:t>
            </a:r>
            <a:r>
              <a:rPr lang="it-IT" sz="1100" i="1" spc="-9">
                <a:solidFill>
                  <a:srgbClr val="FFFFFF"/>
                </a:solidFill>
                <a:latin typeface="Arial"/>
                <a:cs typeface="Arial"/>
              </a:rPr>
              <a:t>0471 </a:t>
            </a:r>
            <a:r>
              <a:rPr lang="it-IT" sz="1100" i="1" spc="2">
                <a:solidFill>
                  <a:srgbClr val="FFFFFF"/>
                </a:solidFill>
                <a:latin typeface="Arial"/>
                <a:cs typeface="Arial"/>
              </a:rPr>
              <a:t>0622</a:t>
            </a:r>
            <a:r>
              <a:rPr lang="it-IT" sz="1100" i="1" spc="203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i="1" spc="-23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lang="it-IT" sz="1100" i="1">
              <a:latin typeface="Arial"/>
              <a:cs typeface="Arial"/>
            </a:endParaRPr>
          </a:p>
          <a:p>
            <a:pPr marL="7697">
              <a:spcBef>
                <a:spcPts val="391"/>
              </a:spcBef>
              <a:defRPr/>
            </a:pPr>
            <a:r>
              <a:rPr lang="it-IT" sz="1100" i="1" spc="-78">
                <a:solidFill>
                  <a:srgbClr val="FFFFFF"/>
                </a:solidFill>
                <a:latin typeface="Arial"/>
                <a:cs typeface="Arial"/>
              </a:rPr>
              <a:t>F. </a:t>
            </a:r>
            <a:r>
              <a:rPr lang="it-IT" sz="1100" i="1" spc="-5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lang="it-IT" sz="1100" i="1" spc="5">
                <a:solidFill>
                  <a:srgbClr val="FFFFFF"/>
                </a:solidFill>
                <a:latin typeface="Arial"/>
                <a:cs typeface="Arial"/>
              </a:rPr>
              <a:t>39 </a:t>
            </a:r>
            <a:r>
              <a:rPr lang="it-IT" sz="1100" i="1" spc="-9">
                <a:solidFill>
                  <a:srgbClr val="FFFFFF"/>
                </a:solidFill>
                <a:latin typeface="Arial"/>
                <a:cs typeface="Arial"/>
              </a:rPr>
              <a:t>0471 </a:t>
            </a:r>
            <a:r>
              <a:rPr lang="it-IT" sz="1100" i="1" spc="2">
                <a:solidFill>
                  <a:srgbClr val="FFFFFF"/>
                </a:solidFill>
                <a:latin typeface="Arial"/>
                <a:cs typeface="Arial"/>
              </a:rPr>
              <a:t>0622</a:t>
            </a:r>
            <a:r>
              <a:rPr lang="it-IT" sz="110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it-IT" sz="1100" i="1" spc="-55">
                <a:solidFill>
                  <a:srgbClr val="FFFFFF"/>
                </a:solidFill>
                <a:latin typeface="Arial"/>
                <a:cs typeface="Arial"/>
              </a:rPr>
              <a:t>11</a:t>
            </a:r>
            <a:endParaRPr/>
          </a:p>
          <a:p>
            <a:pPr marL="7697">
              <a:spcBef>
                <a:spcPts val="391"/>
              </a:spcBef>
              <a:defRPr/>
            </a:pPr>
            <a:r>
              <a:rPr lang="it-IT" sz="1100" i="1" u="sng" spc="-55">
                <a:solidFill>
                  <a:srgbClr val="FFFFFF"/>
                </a:solidFill>
                <a:latin typeface="Arial"/>
                <a:cs typeface="Arial"/>
                <a:hlinkClick r:id="rId4" tooltip="mailto:bbt@bbt-se.com"/>
              </a:rPr>
              <a:t>bbt@bbt-se.com</a:t>
            </a:r>
            <a:endParaRPr lang="it-IT" sz="1100" i="1" spc="-55">
              <a:solidFill>
                <a:srgbClr val="FFFFFF"/>
              </a:solidFill>
              <a:latin typeface="Arial"/>
              <a:cs typeface="Arial"/>
            </a:endParaRPr>
          </a:p>
          <a:p>
            <a:pPr marL="7697">
              <a:spcBef>
                <a:spcPts val="391"/>
              </a:spcBef>
              <a:defRPr/>
            </a:pPr>
            <a:r>
              <a:rPr lang="it-IT" sz="1100" i="1" u="sng" spc="-55">
                <a:solidFill>
                  <a:srgbClr val="FFFFFF"/>
                </a:solidFill>
                <a:latin typeface="Arial"/>
                <a:cs typeface="Arial"/>
                <a:hlinkClick r:id="rId5" tooltip="http://www.bbt-se.com/"/>
              </a:rPr>
              <a:t>www.bbt-se.com</a:t>
            </a:r>
            <a:endParaRPr lang="it-IT" sz="1100" i="1" spc="-55">
              <a:solidFill>
                <a:srgbClr val="FFFFFF"/>
              </a:solidFill>
              <a:latin typeface="Arial"/>
              <a:cs typeface="Arial"/>
            </a:endParaRPr>
          </a:p>
          <a:p>
            <a:pPr marL="7697">
              <a:spcBef>
                <a:spcPts val="391"/>
              </a:spcBef>
              <a:defRPr/>
            </a:pPr>
            <a:endParaRPr lang="it-IT" sz="1100" i="1">
              <a:latin typeface="Arial"/>
              <a:cs typeface="Arial"/>
            </a:endParaRPr>
          </a:p>
        </p:txBody>
      </p:sp>
      <p:pic>
        <p:nvPicPr>
          <p:cNvPr id="209580019" name="Immagine 25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0020036" y="1324"/>
            <a:ext cx="1575389" cy="1571319"/>
          </a:xfrm>
          <a:prstGeom prst="rect">
            <a:avLst/>
          </a:prstGeom>
        </p:spPr>
      </p:pic>
      <p:pic>
        <p:nvPicPr>
          <p:cNvPr id="2099418977" name="Immagine 7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0048380" y="6310512"/>
            <a:ext cx="1925387" cy="372575"/>
          </a:xfrm>
          <a:prstGeom prst="rect">
            <a:avLst/>
          </a:prstGeom>
        </p:spPr>
      </p:pic>
      <p:pic>
        <p:nvPicPr>
          <p:cNvPr id="1914384970" name="Immagine 8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402294" y="318253"/>
            <a:ext cx="4503565" cy="528004"/>
          </a:xfrm>
          <a:prstGeom prst="rect">
            <a:avLst/>
          </a:prstGeom>
        </p:spPr>
      </p:pic>
      <p:sp>
        <p:nvSpPr>
          <p:cNvPr id="152111536" name="Foliennummernplatzhalter 4"/>
          <p:cNvSpPr>
            <a:spLocks noGrp="1"/>
          </p:cNvSpPr>
          <p:nvPr>
            <p:ph type="sldNum" sz="quarter" idx="7"/>
          </p:nvPr>
        </p:nvSpPr>
        <p:spPr bwMode="auto">
          <a:xfrm>
            <a:off x="19148851" y="10408575"/>
            <a:ext cx="324484" cy="2901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defRPr/>
            </a:pPr>
            <a:fld id="{81D60167-4931-47E6-BA6A-407CBD079E47}" type="slidenum">
              <a:rPr lang="de-AT" spc="-10"/>
              <a:t>17</a:t>
            </a:fld>
            <a:endParaRPr lang="de-AT" spc="-5"/>
          </a:p>
        </p:txBody>
      </p:sp>
      <p:sp>
        <p:nvSpPr>
          <p:cNvPr id="506888727" name="object 3"/>
          <p:cNvSpPr txBox="1"/>
          <p:nvPr/>
        </p:nvSpPr>
        <p:spPr bwMode="auto">
          <a:xfrm>
            <a:off x="7191828" y="5058438"/>
            <a:ext cx="2572656" cy="632687"/>
          </a:xfrm>
          <a:prstGeom prst="rect">
            <a:avLst/>
          </a:prstGeom>
        </p:spPr>
        <p:txBody>
          <a:bodyPr vert="horz" wrap="square" lIns="0" tIns="7697" rIns="0" bIns="0" rtlCol="0">
            <a:spAutoFit/>
          </a:bodyPr>
          <a:lstStyle/>
          <a:p>
            <a:pPr marL="9622">
              <a:spcBef>
                <a:spcPts val="61"/>
              </a:spcBef>
              <a:defRPr/>
            </a:pPr>
            <a:r>
              <a:rPr lang="de-AT" sz="4050">
                <a:solidFill>
                  <a:srgbClr val="FFFFFF"/>
                </a:solidFill>
                <a:latin typeface="Arial"/>
                <a:cs typeface="Arial"/>
              </a:rPr>
              <a:t>Glück Auf!</a:t>
            </a:r>
            <a:endParaRPr sz="4050">
              <a:latin typeface="Arial"/>
              <a:cs typeface="Arial"/>
            </a:endParaRPr>
          </a:p>
        </p:txBody>
      </p:sp>
      <p:pic>
        <p:nvPicPr>
          <p:cNvPr id="1879832561" name="Immagine 2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8035636" y="4262201"/>
            <a:ext cx="709118" cy="6753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4624542" name="object 4"/>
          <p:cNvSpPr/>
          <p:nvPr/>
        </p:nvSpPr>
        <p:spPr bwMode="auto">
          <a:xfrm>
            <a:off x="208951" y="653890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491600880" name="object 6"/>
          <p:cNvSpPr txBox="1">
            <a:spLocks noGrp="1"/>
          </p:cNvSpPr>
          <p:nvPr>
            <p:ph type="title"/>
          </p:nvPr>
        </p:nvSpPr>
        <p:spPr bwMode="auto">
          <a:xfrm>
            <a:off x="208610" y="563893"/>
            <a:ext cx="11774781" cy="749263"/>
          </a:xfrm>
          <a:prstGeom prst="rect">
            <a:avLst/>
          </a:prstGeom>
        </p:spPr>
        <p:txBody>
          <a:bodyPr vert="horz" wrap="square" lIns="0" tIns="243224" rIns="0" bIns="0" rtlCol="0" anchor="ctr">
            <a:spAutoFit/>
          </a:bodyPr>
          <a:lstStyle/>
          <a:p>
            <a:pPr marL="200904">
              <a:lnSpc>
                <a:spcPct val="100000"/>
              </a:lnSpc>
              <a:spcBef>
                <a:spcPts val="1915"/>
              </a:spcBef>
              <a:defRPr/>
            </a:pPr>
            <a:r>
              <a:rPr lang="en-US" sz="3250" spc="-30">
                <a:solidFill>
                  <a:srgbClr val="646363"/>
                </a:solidFill>
                <a:latin typeface="Arial"/>
                <a:ea typeface="Arial"/>
                <a:cs typeface="Arial"/>
              </a:rPr>
              <a:t>Short overview of Brenner Base Tunnel (BBT) project</a:t>
            </a:r>
            <a:endParaRPr sz="3250" spc="-30">
              <a:solidFill>
                <a:srgbClr val="646363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335611849" name="Immagine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48121852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srgbClr val="646363"/>
              </a:solidFill>
              <a:latin typeface="Arial"/>
              <a:cs typeface="Arial"/>
            </a:endParaRPr>
          </a:p>
        </p:txBody>
      </p:sp>
      <p:sp>
        <p:nvSpPr>
          <p:cNvPr id="86485291" name="Foliennummernplatzhalter 7"/>
          <p:cNvSpPr>
            <a:spLocks noGrp="1"/>
          </p:cNvSpPr>
          <p:nvPr>
            <p:ph type="sldNum" sz="quarter" idx="7"/>
          </p:nvPr>
        </p:nvSpPr>
        <p:spPr bwMode="auto">
          <a:xfrm>
            <a:off x="19148851" y="10408575"/>
            <a:ext cx="324484" cy="2901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defRPr/>
            </a:pPr>
            <a:fld id="{81D60167-4931-47E6-BA6A-407CBD079E47}" type="slidenum">
              <a:rPr lang="de-AT" spc="-10"/>
              <a:t>2</a:t>
            </a:fld>
            <a:endParaRPr lang="de-AT" spc="-5">
              <a:solidFill>
                <a:srgbClr val="646363"/>
              </a:solidFill>
            </a:endParaRPr>
          </a:p>
        </p:txBody>
      </p:sp>
      <p:sp>
        <p:nvSpPr>
          <p:cNvPr id="818344709" name="Rectangle 1"/>
          <p:cNvSpPr>
            <a:spLocks noChangeArrowheads="1"/>
          </p:cNvSpPr>
          <p:nvPr/>
        </p:nvSpPr>
        <p:spPr bwMode="auto">
          <a:xfrm>
            <a:off x="3848" y="-167866"/>
            <a:ext cx="65" cy="3357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554218">
              <a:spcBef>
                <a:spcPts val="0"/>
              </a:spcBef>
              <a:spcAft>
                <a:spcPts val="0"/>
              </a:spcAft>
              <a:defRPr/>
            </a:pPr>
            <a:endParaRPr lang="de-DE" sz="1100">
              <a:latin typeface="Arial"/>
            </a:endParaRPr>
          </a:p>
          <a:p>
            <a:pPr defTabSz="554218">
              <a:spcBef>
                <a:spcPts val="0"/>
              </a:spcBef>
              <a:spcAft>
                <a:spcPts val="0"/>
              </a:spcAft>
              <a:defRPr/>
            </a:pPr>
            <a:endParaRPr lang="de-DE" sz="1100">
              <a:latin typeface="Arial"/>
            </a:endParaRPr>
          </a:p>
        </p:txBody>
      </p:sp>
      <p:sp>
        <p:nvSpPr>
          <p:cNvPr id="346402676" name="Rectangle 2"/>
          <p:cNvSpPr>
            <a:spLocks noChangeArrowheads="1"/>
          </p:cNvSpPr>
          <p:nvPr/>
        </p:nvSpPr>
        <p:spPr bwMode="auto">
          <a:xfrm>
            <a:off x="96213" y="-75502"/>
            <a:ext cx="65" cy="3357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554218">
              <a:spcBef>
                <a:spcPts val="0"/>
              </a:spcBef>
              <a:spcAft>
                <a:spcPts val="0"/>
              </a:spcAft>
              <a:defRPr/>
            </a:pPr>
            <a:endParaRPr lang="de-DE" sz="1100">
              <a:latin typeface="Arial"/>
            </a:endParaRPr>
          </a:p>
          <a:p>
            <a:pPr defTabSz="554218">
              <a:spcBef>
                <a:spcPts val="0"/>
              </a:spcBef>
              <a:spcAft>
                <a:spcPts val="0"/>
              </a:spcAft>
              <a:defRPr/>
            </a:pPr>
            <a:endParaRPr lang="de-DE" sz="1100">
              <a:latin typeface="Arial"/>
            </a:endParaRPr>
          </a:p>
        </p:txBody>
      </p:sp>
      <p:pic>
        <p:nvPicPr>
          <p:cNvPr id="1528020206" name="Grafik 1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88152" y="1636543"/>
            <a:ext cx="6054310" cy="4753292"/>
          </a:xfrm>
          <a:prstGeom prst="rect">
            <a:avLst/>
          </a:prstGeom>
        </p:spPr>
      </p:pic>
      <p:pic>
        <p:nvPicPr>
          <p:cNvPr id="29126208" name="Grafik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906781" y="1636543"/>
            <a:ext cx="6054310" cy="4753292"/>
          </a:xfrm>
          <a:prstGeom prst="rect">
            <a:avLst/>
          </a:prstGeom>
        </p:spPr>
      </p:pic>
      <p:sp>
        <p:nvSpPr>
          <p:cNvPr id="840054299" name="Ellipse 16"/>
          <p:cNvSpPr/>
          <p:nvPr/>
        </p:nvSpPr>
        <p:spPr bwMode="auto">
          <a:xfrm>
            <a:off x="5033818" y="1671818"/>
            <a:ext cx="1809985" cy="1757181"/>
          </a:xfrm>
          <a:prstGeom prst="ellipse">
            <a:avLst/>
          </a:prstGeom>
          <a:solidFill>
            <a:srgbClr val="31731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2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1200" b="1">
                <a:solidFill>
                  <a:schemeClr val="bg1"/>
                </a:solidFill>
              </a:rPr>
              <a:t>Transport volume Brenner Pass</a:t>
            </a:r>
            <a:endParaRPr/>
          </a:p>
          <a:p>
            <a:pPr algn="ctr">
              <a:defRPr/>
            </a:pPr>
            <a:r>
              <a:rPr lang="en-US" sz="1200" b="1">
                <a:solidFill>
                  <a:schemeClr val="bg1"/>
                </a:solidFill>
              </a:rPr>
              <a:t>(2019)</a:t>
            </a:r>
            <a:endParaRPr/>
          </a:p>
          <a:p>
            <a:pPr algn="ctr">
              <a:defRPr/>
            </a:pPr>
            <a:endParaRPr lang="en-US" sz="12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1200" b="1">
                <a:solidFill>
                  <a:schemeClr val="bg1"/>
                </a:solidFill>
              </a:rPr>
              <a:t>52.7m t</a:t>
            </a:r>
            <a:endParaRPr lang="en-US" sz="1200" b="1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endParaRPr sz="1200">
              <a:solidFill>
                <a:schemeClr val="bg1"/>
              </a:solidFill>
            </a:endParaRPr>
          </a:p>
        </p:txBody>
      </p:sp>
      <p:sp>
        <p:nvSpPr>
          <p:cNvPr id="818538519" name="Ellipse 19"/>
          <p:cNvSpPr/>
          <p:nvPr/>
        </p:nvSpPr>
        <p:spPr bwMode="auto">
          <a:xfrm>
            <a:off x="8866909" y="4823649"/>
            <a:ext cx="1385455" cy="1373533"/>
          </a:xfrm>
          <a:prstGeom prst="ellipse">
            <a:avLst/>
          </a:prstGeom>
          <a:solidFill>
            <a:srgbClr val="00ABC3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chemeClr val="bg1"/>
                </a:solidFill>
              </a:rPr>
              <a:t>Modal share of RAIL</a:t>
            </a:r>
            <a:endParaRPr/>
          </a:p>
          <a:p>
            <a:pPr algn="ctr">
              <a:defRPr/>
            </a:pPr>
            <a:endParaRPr lang="de-DE" sz="12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de-DE" sz="1200" b="1">
                <a:solidFill>
                  <a:schemeClr val="bg1"/>
                </a:solidFill>
              </a:rPr>
              <a:t>13.9m t (26,5%)</a:t>
            </a:r>
            <a:endParaRPr sz="1200" b="1">
              <a:solidFill>
                <a:schemeClr val="bg1"/>
              </a:solidFill>
            </a:endParaRPr>
          </a:p>
        </p:txBody>
      </p:sp>
      <p:sp>
        <p:nvSpPr>
          <p:cNvPr id="615471729" name="Ellipse 20"/>
          <p:cNvSpPr/>
          <p:nvPr/>
        </p:nvSpPr>
        <p:spPr bwMode="auto">
          <a:xfrm>
            <a:off x="2450722" y="4465417"/>
            <a:ext cx="1529168" cy="1512079"/>
          </a:xfrm>
          <a:prstGeom prst="ellipse">
            <a:avLst/>
          </a:prstGeom>
          <a:solidFill>
            <a:srgbClr val="989CA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chemeClr val="bg1"/>
                </a:solidFill>
              </a:rPr>
              <a:t>Modal share </a:t>
            </a:r>
            <a:endParaRPr/>
          </a:p>
          <a:p>
            <a:pPr algn="ctr">
              <a:defRPr/>
            </a:pPr>
            <a:r>
              <a:rPr lang="de-DE" sz="1200" b="1">
                <a:solidFill>
                  <a:schemeClr val="bg1"/>
                </a:solidFill>
              </a:rPr>
              <a:t>of ROAD</a:t>
            </a:r>
            <a:endParaRPr/>
          </a:p>
          <a:p>
            <a:pPr algn="ctr">
              <a:defRPr/>
            </a:pPr>
            <a:endParaRPr lang="de-DE" sz="12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de-DE" sz="1200" b="1">
                <a:solidFill>
                  <a:schemeClr val="bg1"/>
                </a:solidFill>
              </a:rPr>
              <a:t>38,8m t (73,5%)</a:t>
            </a:r>
            <a:endParaRPr/>
          </a:p>
          <a:p>
            <a:pPr algn="ctr">
              <a:defRPr/>
            </a:pPr>
            <a:endParaRPr sz="12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7268876" name="object 4"/>
          <p:cNvSpPr/>
          <p:nvPr/>
        </p:nvSpPr>
        <p:spPr bwMode="auto">
          <a:xfrm>
            <a:off x="6003636" y="670136"/>
            <a:ext cx="5981700" cy="5982855"/>
          </a:xfrm>
          <a:custGeom>
            <a:avLst/>
            <a:gdLst/>
            <a:ahLst/>
            <a:cxnLst/>
            <a:rect l="l" t="t" r="r" b="b"/>
            <a:pathLst>
              <a:path w="9717405" h="9871710" extrusionOk="0">
                <a:moveTo>
                  <a:pt x="9716982" y="0"/>
                </a:moveTo>
                <a:lnTo>
                  <a:pt x="0" y="0"/>
                </a:lnTo>
                <a:lnTo>
                  <a:pt x="0" y="9871113"/>
                </a:lnTo>
                <a:lnTo>
                  <a:pt x="9716982" y="9871113"/>
                </a:lnTo>
                <a:lnTo>
                  <a:pt x="971698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1183863167" name="object 5"/>
          <p:cNvSpPr txBox="1"/>
          <p:nvPr/>
        </p:nvSpPr>
        <p:spPr bwMode="auto">
          <a:xfrm>
            <a:off x="7302939" y="670137"/>
            <a:ext cx="4682398" cy="3141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endParaRPr sz="4600">
              <a:latin typeface="Times New Roman"/>
              <a:cs typeface="Times New Roman"/>
            </a:endParaRPr>
          </a:p>
          <a:p>
            <a:pPr marL="568458">
              <a:spcBef>
                <a:spcPts val="3270"/>
              </a:spcBef>
              <a:defRPr/>
            </a:pPr>
            <a:endParaRPr sz="3850">
              <a:latin typeface="Arial"/>
              <a:cs typeface="Arial"/>
            </a:endParaRPr>
          </a:p>
        </p:txBody>
      </p:sp>
      <p:sp>
        <p:nvSpPr>
          <p:cNvPr id="1350177149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latin typeface="Arial"/>
              <a:cs typeface="Arial"/>
            </a:endParaRPr>
          </a:p>
        </p:txBody>
      </p:sp>
      <p:sp>
        <p:nvSpPr>
          <p:cNvPr id="2089071222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1609213" y="6308210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3092">
              <a:defRPr/>
            </a:pPr>
            <a:fld id="{81D60167-4931-47E6-BA6A-407CBD079E47}" type="slidenum">
              <a:rPr spc="-5">
                <a:solidFill>
                  <a:srgbClr val="646363"/>
                </a:solidFill>
                <a:latin typeface="Arial"/>
                <a:cs typeface="Arial"/>
              </a:rPr>
              <a:t>3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1185572125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1137310496" name="Textfeld 5"/>
          <p:cNvSpPr txBox="1"/>
          <p:nvPr/>
        </p:nvSpPr>
        <p:spPr bwMode="auto">
          <a:xfrm>
            <a:off x="7082041" y="3294632"/>
            <a:ext cx="3786909" cy="838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400">
                <a:solidFill>
                  <a:srgbClr val="646363"/>
                </a:solidFill>
                <a:latin typeface="Arial"/>
                <a:cs typeface="Arial"/>
              </a:rPr>
              <a:t>Trans-European-Network</a:t>
            </a:r>
            <a:endParaRPr/>
          </a:p>
          <a:p>
            <a:pPr>
              <a:defRPr/>
            </a:pPr>
            <a:r>
              <a:rPr lang="de-DE" sz="2400">
                <a:solidFill>
                  <a:srgbClr val="646363"/>
                </a:solidFill>
                <a:latin typeface="Arial"/>
                <a:cs typeface="Arial"/>
              </a:rPr>
              <a:t>Transport</a:t>
            </a:r>
            <a:endParaRPr lang="de-AT" sz="2400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2066200656" name="Grafik 1"/>
          <p:cNvPicPr>
            <a:picLocks noChangeAspect="1"/>
          </p:cNvPicPr>
          <p:nvPr/>
        </p:nvPicPr>
        <p:blipFill>
          <a:blip r:embed="rId4"/>
          <a:srcRect l="14835" r="14835"/>
          <a:stretch/>
        </p:blipFill>
        <p:spPr bwMode="auto">
          <a:xfrm>
            <a:off x="221820" y="670136"/>
            <a:ext cx="5796973" cy="5988370"/>
          </a:xfrm>
          <a:prstGeom prst="rect">
            <a:avLst/>
          </a:prstGeom>
        </p:spPr>
      </p:pic>
      <p:sp>
        <p:nvSpPr>
          <p:cNvPr id="1180057483" name="Textfeld 2"/>
          <p:cNvSpPr txBox="1"/>
          <p:nvPr/>
        </p:nvSpPr>
        <p:spPr bwMode="auto">
          <a:xfrm>
            <a:off x="356017" y="6320586"/>
            <a:ext cx="1747885" cy="278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/>
              <a:t>© TENtec Map EC</a:t>
            </a:r>
            <a:endParaRPr lang="de-AT" sz="1200"/>
          </a:p>
        </p:txBody>
      </p:sp>
      <p:sp>
        <p:nvSpPr>
          <p:cNvPr id="369170247" name="Textfeld 7"/>
          <p:cNvSpPr txBox="1"/>
          <p:nvPr/>
        </p:nvSpPr>
        <p:spPr bwMode="auto">
          <a:xfrm>
            <a:off x="845321" y="1065250"/>
            <a:ext cx="2540000" cy="278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/>
              <a:t>ScanMed Korridor</a:t>
            </a:r>
            <a:endParaRPr lang="de-AT" sz="1200"/>
          </a:p>
        </p:txBody>
      </p:sp>
      <p:sp>
        <p:nvSpPr>
          <p:cNvPr id="667398260" name="Rechteck 11"/>
          <p:cNvSpPr/>
          <p:nvPr/>
        </p:nvSpPr>
        <p:spPr bwMode="auto">
          <a:xfrm>
            <a:off x="398060" y="1166091"/>
            <a:ext cx="447261" cy="58667"/>
          </a:xfrm>
          <a:prstGeom prst="rect">
            <a:avLst/>
          </a:prstGeom>
          <a:solidFill>
            <a:srgbClr val="EC3F9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AT"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4147054" name="object 4"/>
          <p:cNvSpPr/>
          <p:nvPr/>
        </p:nvSpPr>
        <p:spPr bwMode="auto">
          <a:xfrm>
            <a:off x="208951" y="704273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r>
              <a:rPr lang="de-DE" sz="1100"/>
              <a:t> </a:t>
            </a:r>
            <a:endParaRPr sz="1100"/>
          </a:p>
        </p:txBody>
      </p:sp>
      <p:sp>
        <p:nvSpPr>
          <p:cNvPr id="1403876577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1609213" y="6246074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3092">
              <a:defRPr/>
            </a:pPr>
            <a:fld id="{81D60167-4931-47E6-BA6A-407CBD079E47}" type="slidenum">
              <a:rPr spc="-5">
                <a:solidFill>
                  <a:srgbClr val="646363"/>
                </a:solidFill>
                <a:latin typeface="Arial"/>
                <a:cs typeface="Arial"/>
              </a:rPr>
              <a:t>4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865352199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848050249" name="object 7"/>
          <p:cNvSpPr txBox="1"/>
          <p:nvPr/>
        </p:nvSpPr>
        <p:spPr bwMode="auto">
          <a:xfrm>
            <a:off x="402364" y="242455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15585198" name="object 7"/>
          <p:cNvSpPr txBox="1"/>
          <p:nvPr/>
        </p:nvSpPr>
        <p:spPr bwMode="auto">
          <a:xfrm>
            <a:off x="402364" y="932553"/>
            <a:ext cx="4489642" cy="510659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lang="it-IT" sz="3250" spc="-30">
                <a:solidFill>
                  <a:srgbClr val="646363"/>
                </a:solidFill>
                <a:latin typeface="Arial"/>
                <a:cs typeface="Arial"/>
              </a:rPr>
              <a:t>Scan-Med Corridor </a:t>
            </a:r>
            <a:endParaRPr sz="3250">
              <a:latin typeface="Arial"/>
              <a:cs typeface="Arial"/>
            </a:endParaRPr>
          </a:p>
        </p:txBody>
      </p:sp>
      <p:sp>
        <p:nvSpPr>
          <p:cNvPr id="791945577" name="Textfeld 15"/>
          <p:cNvSpPr txBox="1"/>
          <p:nvPr/>
        </p:nvSpPr>
        <p:spPr bwMode="auto">
          <a:xfrm>
            <a:off x="6696363" y="3379612"/>
            <a:ext cx="4654450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50">
                <a:solidFill>
                  <a:srgbClr val="646363"/>
                </a:solidFill>
                <a:latin typeface="Arial"/>
                <a:ea typeface="Arial"/>
                <a:cs typeface="Arial"/>
              </a:rPr>
              <a:t>BBT as the centrepiece</a:t>
            </a:r>
          </a:p>
          <a:p>
            <a:pPr>
              <a:defRPr/>
            </a:pPr>
            <a:r>
              <a:rPr lang="en-US" sz="2050">
                <a:solidFill>
                  <a:srgbClr val="646363"/>
                </a:solidFill>
                <a:latin typeface="Arial"/>
                <a:ea typeface="Arial"/>
                <a:cs typeface="Arial"/>
              </a:rPr>
              <a:t>•   Approx. 9,400 km railway line</a:t>
            </a:r>
            <a:endParaRPr/>
          </a:p>
          <a:p>
            <a:pPr>
              <a:defRPr/>
            </a:pPr>
            <a:r>
              <a:rPr lang="en-US" sz="2050">
                <a:solidFill>
                  <a:srgbClr val="646363"/>
                </a:solidFill>
                <a:latin typeface="Arial"/>
                <a:ea typeface="Arial"/>
                <a:cs typeface="Arial"/>
              </a:rPr>
              <a:t>•   8 countries</a:t>
            </a:r>
            <a:endParaRPr/>
          </a:p>
          <a:p>
            <a:pPr>
              <a:defRPr/>
            </a:pPr>
            <a:r>
              <a:rPr lang="en-US" sz="2050">
                <a:solidFill>
                  <a:srgbClr val="646363"/>
                </a:solidFill>
                <a:latin typeface="Arial"/>
                <a:ea typeface="Arial"/>
                <a:cs typeface="Arial"/>
              </a:rPr>
              <a:t>•   110 million people</a:t>
            </a:r>
            <a:endParaRPr/>
          </a:p>
          <a:p>
            <a:pPr>
              <a:defRPr/>
            </a:pPr>
            <a:endParaRPr lang="de-AT" sz="2050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349210093" name="Grafik 5" descr="Ein Bild, das Text, Karte, Atlas, Diagramm enthält.&#10;&#10;KI-generierte Inhalte können fehlerhaft sein."/>
          <p:cNvPicPr>
            <a:picLocks noChangeAspect="1"/>
          </p:cNvPicPr>
          <p:nvPr/>
        </p:nvPicPr>
        <p:blipFill>
          <a:blip r:embed="rId4"/>
          <a:srcRect t="7434" b="11491"/>
          <a:stretch/>
        </p:blipFill>
        <p:spPr bwMode="auto">
          <a:xfrm>
            <a:off x="215628" y="1715654"/>
            <a:ext cx="4818191" cy="4950633"/>
          </a:xfrm>
          <a:prstGeom prst="rect">
            <a:avLst/>
          </a:prstGeom>
        </p:spPr>
      </p:pic>
      <p:pic>
        <p:nvPicPr>
          <p:cNvPr id="1947995412" name="Grafik 11" descr="Ein Bild, das weiß, Design enthält.&#10;&#10;KI-generierte Inhalte können fehlerhaft sein.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54182" y="1767866"/>
            <a:ext cx="2170545" cy="10592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3705540" name="object 5"/>
          <p:cNvSpPr txBox="1"/>
          <p:nvPr/>
        </p:nvSpPr>
        <p:spPr bwMode="auto">
          <a:xfrm>
            <a:off x="7302939" y="670137"/>
            <a:ext cx="4682398" cy="3141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defRPr/>
            </a:pPr>
            <a:endParaRPr sz="4600">
              <a:latin typeface="Times New Roman"/>
              <a:cs typeface="Times New Roman"/>
            </a:endParaRPr>
          </a:p>
          <a:p>
            <a:pPr marL="568458">
              <a:spcBef>
                <a:spcPts val="3270"/>
              </a:spcBef>
              <a:defRPr/>
            </a:pPr>
            <a:endParaRPr sz="3850">
              <a:latin typeface="Arial"/>
              <a:cs typeface="Arial"/>
            </a:endParaRPr>
          </a:p>
        </p:txBody>
      </p:sp>
      <p:sp>
        <p:nvSpPr>
          <p:cNvPr id="773761180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1609213" y="6308210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3092">
              <a:defRPr/>
            </a:pPr>
            <a:fld id="{81D60167-4931-47E6-BA6A-407CBD079E47}" type="slidenum">
              <a:rPr spc="-5">
                <a:solidFill>
                  <a:srgbClr val="646363"/>
                </a:solidFill>
                <a:latin typeface="Arial"/>
                <a:cs typeface="Arial"/>
              </a:rPr>
              <a:t>5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1657963230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pic>
        <p:nvPicPr>
          <p:cNvPr id="1421375306" name="Grafik 2" descr="Ein Bild, das Text, Diagramm, Schrift, Screenshot enthält.&#10;&#10;KI-generierte Inhalte können fehlerhaft sein.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018"/>
          <a:stretch/>
        </p:blipFill>
        <p:spPr bwMode="auto">
          <a:xfrm>
            <a:off x="386130" y="40506"/>
            <a:ext cx="10309644" cy="6776988"/>
          </a:xfrm>
          <a:prstGeom prst="rect">
            <a:avLst/>
          </a:prstGeom>
        </p:spPr>
      </p:pic>
      <p:sp>
        <p:nvSpPr>
          <p:cNvPr id="467681803" name="Rechteck 7"/>
          <p:cNvSpPr/>
          <p:nvPr/>
        </p:nvSpPr>
        <p:spPr bwMode="auto">
          <a:xfrm>
            <a:off x="8764461" y="0"/>
            <a:ext cx="1411013" cy="984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AT"/>
          </a:p>
        </p:txBody>
      </p:sp>
      <p:pic>
        <p:nvPicPr>
          <p:cNvPr id="1729643309" name="Grafik 9"/>
          <p:cNvPicPr>
            <a:picLocks noChangeAspect="1"/>
          </p:cNvPicPr>
          <p:nvPr/>
        </p:nvPicPr>
        <p:blipFill>
          <a:blip r:embed="rId5"/>
          <a:srcRect l="-4124" t="55141" r="-4614" b="24599"/>
          <a:stretch/>
        </p:blipFill>
        <p:spPr bwMode="auto">
          <a:xfrm>
            <a:off x="600076" y="5986467"/>
            <a:ext cx="9321690" cy="786787"/>
          </a:xfrm>
          <a:prstGeom prst="rect">
            <a:avLst/>
          </a:prstGeom>
        </p:spPr>
      </p:pic>
      <p:sp>
        <p:nvSpPr>
          <p:cNvPr id="1610474239" name="Rechteck 11"/>
          <p:cNvSpPr/>
          <p:nvPr/>
        </p:nvSpPr>
        <p:spPr bwMode="auto">
          <a:xfrm>
            <a:off x="9529399" y="5876887"/>
            <a:ext cx="1411013" cy="940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A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0157129" name="object 4"/>
          <p:cNvSpPr/>
          <p:nvPr/>
        </p:nvSpPr>
        <p:spPr bwMode="auto">
          <a:xfrm>
            <a:off x="208951" y="704273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r>
              <a:rPr lang="de-DE" sz="1100"/>
              <a:t> </a:t>
            </a:r>
            <a:endParaRPr sz="1100"/>
          </a:p>
        </p:txBody>
      </p:sp>
      <p:pic>
        <p:nvPicPr>
          <p:cNvPr id="1143836473" name="Immagin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773433627" name="object 7"/>
          <p:cNvSpPr txBox="1"/>
          <p:nvPr/>
        </p:nvSpPr>
        <p:spPr bwMode="auto">
          <a:xfrm>
            <a:off x="402364" y="242455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 defTabSz="554218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604241076" name="object 7"/>
          <p:cNvSpPr txBox="1"/>
          <p:nvPr/>
        </p:nvSpPr>
        <p:spPr bwMode="auto">
          <a:xfrm>
            <a:off x="402364" y="935182"/>
            <a:ext cx="6617273" cy="510659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lang="en-US" sz="3250" spc="-30">
                <a:solidFill>
                  <a:srgbClr val="646363"/>
                </a:solidFill>
                <a:latin typeface="Arial"/>
                <a:cs typeface="Arial"/>
              </a:rPr>
              <a:t>Advantages of a flat railway line </a:t>
            </a:r>
            <a:endParaRPr sz="325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57287753" name="object 9"/>
          <p:cNvSpPr txBox="1"/>
          <p:nvPr/>
        </p:nvSpPr>
        <p:spPr bwMode="auto">
          <a:xfrm>
            <a:off x="11609213" y="6246091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92" defTabSz="554218">
              <a:defRPr/>
            </a:pPr>
            <a:fld id="{81D60167-4931-47E6-BA6A-407CBD079E47}" type="slidenum">
              <a:rPr lang="it-IT" sz="1050" spc="-5">
                <a:solidFill>
                  <a:prstClr val="white"/>
                </a:solidFill>
                <a:latin typeface="Arial"/>
                <a:cs typeface="Arial"/>
              </a:rPr>
              <a:t>6</a:t>
            </a:fld>
            <a:endParaRPr lang="it-IT" sz="1050" spc="-5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1903096123" name="object 9"/>
          <p:cNvSpPr txBox="1"/>
          <p:nvPr/>
        </p:nvSpPr>
        <p:spPr bwMode="auto">
          <a:xfrm>
            <a:off x="11684000" y="6246091"/>
            <a:ext cx="196657" cy="163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92" defTabSz="554218">
              <a:defRPr/>
            </a:pPr>
            <a:fld id="{81D60167-4931-47E6-BA6A-407CBD079E47}" type="slidenum">
              <a:rPr lang="it-IT" sz="1050" spc="-5">
                <a:solidFill>
                  <a:prstClr val="white"/>
                </a:solidFill>
                <a:latin typeface="Arial"/>
                <a:cs typeface="Arial"/>
              </a:rPr>
              <a:t>6</a:t>
            </a:fld>
            <a:endParaRPr lang="it-IT" sz="1050" spc="-5">
              <a:solidFill>
                <a:prstClr val="white"/>
              </a:solidFill>
              <a:latin typeface="Arial"/>
              <a:cs typeface="Arial"/>
            </a:endParaRPr>
          </a:p>
        </p:txBody>
      </p:sp>
      <p:pic>
        <p:nvPicPr>
          <p:cNvPr id="616935538" name="Grafik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08951" y="1720272"/>
            <a:ext cx="11774439" cy="4895273"/>
          </a:xfrm>
          <a:prstGeom prst="rect">
            <a:avLst/>
          </a:prstGeom>
        </p:spPr>
      </p:pic>
      <p:sp>
        <p:nvSpPr>
          <p:cNvPr id="129705787" name="Foliennummernplatzhalter 2"/>
          <p:cNvSpPr>
            <a:spLocks noGrp="1"/>
          </p:cNvSpPr>
          <p:nvPr>
            <p:ph type="sldNum" sz="quarter" idx="7"/>
          </p:nvPr>
        </p:nvSpPr>
        <p:spPr bwMode="auto">
          <a:xfrm>
            <a:off x="11609213" y="6308227"/>
            <a:ext cx="196657" cy="163215"/>
          </a:xfrm>
        </p:spPr>
        <p:txBody>
          <a:bodyPr/>
          <a:lstStyle/>
          <a:p>
            <a:pPr marL="23092">
              <a:defRPr/>
            </a:pPr>
            <a:fld id="{81D60167-4931-47E6-BA6A-407CBD079E47}" type="slidenum">
              <a:rPr lang="de-AT" spc="-5">
                <a:solidFill>
                  <a:srgbClr val="646363"/>
                </a:solidFill>
              </a:rPr>
              <a:t>6</a:t>
            </a:fld>
            <a:endParaRPr lang="de-AT" spc="-5">
              <a:solidFill>
                <a:srgbClr val="64636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6076332" name="object 4"/>
          <p:cNvSpPr/>
          <p:nvPr/>
        </p:nvSpPr>
        <p:spPr bwMode="auto">
          <a:xfrm>
            <a:off x="208951" y="704273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r>
              <a:rPr lang="de-DE" sz="1100"/>
              <a:t> </a:t>
            </a:r>
            <a:endParaRPr sz="1100"/>
          </a:p>
        </p:txBody>
      </p:sp>
      <p:sp>
        <p:nvSpPr>
          <p:cNvPr id="2145130895" name="object 7"/>
          <p:cNvSpPr txBox="1"/>
          <p:nvPr/>
        </p:nvSpPr>
        <p:spPr bwMode="auto">
          <a:xfrm>
            <a:off x="402364" y="935182"/>
            <a:ext cx="8142546" cy="510659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lang="en-US" sz="3250" spc="-30">
                <a:solidFill>
                  <a:srgbClr val="646363"/>
                </a:solidFill>
                <a:latin typeface="Arial"/>
                <a:cs typeface="Arial"/>
              </a:rPr>
              <a:t>Speciality of BBT: Exploratory Tunnel</a:t>
            </a:r>
            <a:endParaRPr sz="3250">
              <a:solidFill>
                <a:prstClr val="black"/>
              </a:solidFill>
              <a:latin typeface="Arial"/>
              <a:cs typeface="Arial"/>
            </a:endParaRPr>
          </a:p>
        </p:txBody>
      </p:sp>
      <p:grpSp>
        <p:nvGrpSpPr>
          <p:cNvPr id="830338885" name="Gruppieren 7"/>
          <p:cNvGrpSpPr/>
          <p:nvPr/>
        </p:nvGrpSpPr>
        <p:grpSpPr bwMode="auto">
          <a:xfrm>
            <a:off x="5906658" y="2067751"/>
            <a:ext cx="6361542" cy="3503603"/>
            <a:chOff x="2108983" y="1178927"/>
            <a:chExt cx="4836418" cy="3480189"/>
          </a:xfrm>
        </p:grpSpPr>
        <p:grpSp>
          <p:nvGrpSpPr>
            <p:cNvPr id="9" name="Gruppo 23"/>
            <p:cNvGrpSpPr/>
            <p:nvPr/>
          </p:nvGrpSpPr>
          <p:grpSpPr bwMode="auto">
            <a:xfrm>
              <a:off x="2108983" y="1178927"/>
              <a:ext cx="4836418" cy="3480189"/>
              <a:chOff x="1059309" y="1138719"/>
              <a:chExt cx="5862277" cy="3126967"/>
            </a:xfrm>
          </p:grpSpPr>
          <p:grpSp>
            <p:nvGrpSpPr>
              <p:cNvPr id="13" name="Gruppo 8"/>
              <p:cNvGrpSpPr/>
              <p:nvPr/>
            </p:nvGrpSpPr>
            <p:grpSpPr bwMode="auto">
              <a:xfrm>
                <a:off x="1059309" y="1138719"/>
                <a:ext cx="5862277" cy="3126967"/>
                <a:chOff x="2984066" y="1137052"/>
                <a:chExt cx="5862277" cy="3126967"/>
              </a:xfrm>
            </p:grpSpPr>
            <p:pic>
              <p:nvPicPr>
                <p:cNvPr id="16" name="Immagine 8" descr="BBT Aenderung 3D Animation Regelquerschnitt A4 Seite2 Print.jpg"/>
                <p:cNvPicPr>
                  <a:picLocks noChangeAspect="1"/>
                </p:cNvPicPr>
                <p:nvPr/>
              </p:nvPicPr>
              <p:blipFill>
                <a:blip r:embed="rId3"/>
                <a:srcRect l="3906" t="22916" r="4688" b="5207"/>
                <a:stretch/>
              </p:blipFill>
              <p:spPr bwMode="auto">
                <a:xfrm>
                  <a:off x="2984066" y="1137052"/>
                  <a:ext cx="5862277" cy="312696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" name="Rettangolo 2"/>
                <p:cNvSpPr/>
                <p:nvPr/>
              </p:nvSpPr>
              <p:spPr bwMode="auto">
                <a:xfrm>
                  <a:off x="3045574" y="3145197"/>
                  <a:ext cx="1297648" cy="10590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it-IT" sz="2400"/>
                </a:p>
              </p:txBody>
            </p:sp>
          </p:grpSp>
          <p:sp>
            <p:nvSpPr>
              <p:cNvPr id="14" name="Figura a mano libera 22"/>
              <p:cNvSpPr/>
              <p:nvPr/>
            </p:nvSpPr>
            <p:spPr bwMode="auto">
              <a:xfrm>
                <a:off x="4142971" y="2565522"/>
                <a:ext cx="485368" cy="434427"/>
              </a:xfrm>
              <a:custGeom>
                <a:avLst/>
                <a:gdLst>
                  <a:gd name="connsiteX0" fmla="*/ 112675 w 450699"/>
                  <a:gd name="connsiteY0" fmla="*/ 485369 h 485369"/>
                  <a:gd name="connsiteX1" fmla="*/ 95340 w 450699"/>
                  <a:gd name="connsiteY1" fmla="*/ 411697 h 485369"/>
                  <a:gd name="connsiteX2" fmla="*/ 99674 w 450699"/>
                  <a:gd name="connsiteY2" fmla="*/ 333691 h 485369"/>
                  <a:gd name="connsiteX3" fmla="*/ 108341 w 450699"/>
                  <a:gd name="connsiteY3" fmla="*/ 277354 h 485369"/>
                  <a:gd name="connsiteX4" fmla="*/ 147344 w 450699"/>
                  <a:gd name="connsiteY4" fmla="*/ 212349 h 485369"/>
                  <a:gd name="connsiteX5" fmla="*/ 199348 w 450699"/>
                  <a:gd name="connsiteY5" fmla="*/ 169013 h 485369"/>
                  <a:gd name="connsiteX6" fmla="*/ 273020 w 450699"/>
                  <a:gd name="connsiteY6" fmla="*/ 147345 h 485369"/>
                  <a:gd name="connsiteX7" fmla="*/ 329357 w 450699"/>
                  <a:gd name="connsiteY7" fmla="*/ 138677 h 485369"/>
                  <a:gd name="connsiteX8" fmla="*/ 381361 w 450699"/>
                  <a:gd name="connsiteY8" fmla="*/ 151678 h 485369"/>
                  <a:gd name="connsiteX9" fmla="*/ 450699 w 450699"/>
                  <a:gd name="connsiteY9" fmla="*/ 190681 h 485369"/>
                  <a:gd name="connsiteX10" fmla="*/ 294688 w 450699"/>
                  <a:gd name="connsiteY10" fmla="*/ 21669 h 485369"/>
                  <a:gd name="connsiteX11" fmla="*/ 260019 w 450699"/>
                  <a:gd name="connsiteY11" fmla="*/ 8668 h 485369"/>
                  <a:gd name="connsiteX12" fmla="*/ 203681 w 450699"/>
                  <a:gd name="connsiteY12" fmla="*/ 0 h 485369"/>
                  <a:gd name="connsiteX13" fmla="*/ 130009 w 450699"/>
                  <a:gd name="connsiteY13" fmla="*/ 17335 h 485369"/>
                  <a:gd name="connsiteX14" fmla="*/ 73672 w 450699"/>
                  <a:gd name="connsiteY14" fmla="*/ 47671 h 485369"/>
                  <a:gd name="connsiteX15" fmla="*/ 34669 w 450699"/>
                  <a:gd name="connsiteY15" fmla="*/ 99674 h 485369"/>
                  <a:gd name="connsiteX16" fmla="*/ 17335 w 450699"/>
                  <a:gd name="connsiteY16" fmla="*/ 130010 h 485369"/>
                  <a:gd name="connsiteX17" fmla="*/ 4334 w 450699"/>
                  <a:gd name="connsiteY17" fmla="*/ 203682 h 485369"/>
                  <a:gd name="connsiteX18" fmla="*/ 0 w 450699"/>
                  <a:gd name="connsiteY18" fmla="*/ 247018 h 485369"/>
                  <a:gd name="connsiteX19" fmla="*/ 0 w 450699"/>
                  <a:gd name="connsiteY19" fmla="*/ 299022 h 485369"/>
                  <a:gd name="connsiteX20" fmla="*/ 4334 w 450699"/>
                  <a:gd name="connsiteY20" fmla="*/ 329358 h 485369"/>
                  <a:gd name="connsiteX21" fmla="*/ 112675 w 450699"/>
                  <a:gd name="connsiteY21" fmla="*/ 485369 h 485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50699" h="485369" extrusionOk="0">
                    <a:moveTo>
                      <a:pt x="112675" y="485369"/>
                    </a:moveTo>
                    <a:lnTo>
                      <a:pt x="95340" y="411697"/>
                    </a:lnTo>
                    <a:lnTo>
                      <a:pt x="99674" y="333691"/>
                    </a:lnTo>
                    <a:lnTo>
                      <a:pt x="108341" y="277354"/>
                    </a:lnTo>
                    <a:lnTo>
                      <a:pt x="147344" y="212349"/>
                    </a:lnTo>
                    <a:lnTo>
                      <a:pt x="199348" y="169013"/>
                    </a:lnTo>
                    <a:lnTo>
                      <a:pt x="273020" y="147345"/>
                    </a:lnTo>
                    <a:lnTo>
                      <a:pt x="329357" y="138677"/>
                    </a:lnTo>
                    <a:lnTo>
                      <a:pt x="381361" y="151678"/>
                    </a:lnTo>
                    <a:lnTo>
                      <a:pt x="450699" y="190681"/>
                    </a:lnTo>
                    <a:lnTo>
                      <a:pt x="294688" y="21669"/>
                    </a:lnTo>
                    <a:lnTo>
                      <a:pt x="260019" y="8668"/>
                    </a:lnTo>
                    <a:lnTo>
                      <a:pt x="203681" y="0"/>
                    </a:lnTo>
                    <a:lnTo>
                      <a:pt x="130009" y="17335"/>
                    </a:lnTo>
                    <a:lnTo>
                      <a:pt x="73672" y="47671"/>
                    </a:lnTo>
                    <a:lnTo>
                      <a:pt x="34669" y="99674"/>
                    </a:lnTo>
                    <a:lnTo>
                      <a:pt x="17335" y="130010"/>
                    </a:lnTo>
                    <a:lnTo>
                      <a:pt x="4334" y="203682"/>
                    </a:lnTo>
                    <a:lnTo>
                      <a:pt x="0" y="247018"/>
                    </a:lnTo>
                    <a:lnTo>
                      <a:pt x="0" y="299022"/>
                    </a:lnTo>
                    <a:lnTo>
                      <a:pt x="4334" y="329358"/>
                    </a:lnTo>
                    <a:lnTo>
                      <a:pt x="112675" y="485369"/>
                    </a:lnTo>
                    <a:close/>
                  </a:path>
                </a:pathLst>
              </a:cu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it-IT" sz="2400"/>
              </a:p>
            </p:txBody>
          </p:sp>
          <p:sp>
            <p:nvSpPr>
              <p:cNvPr id="15" name="Figura a mano libera 24"/>
              <p:cNvSpPr/>
              <p:nvPr/>
            </p:nvSpPr>
            <p:spPr bwMode="auto">
              <a:xfrm>
                <a:off x="3329090" y="1447439"/>
                <a:ext cx="306968" cy="320690"/>
              </a:xfrm>
              <a:custGeom>
                <a:avLst/>
                <a:gdLst>
                  <a:gd name="connsiteX0" fmla="*/ 112675 w 450699"/>
                  <a:gd name="connsiteY0" fmla="*/ 485369 h 485369"/>
                  <a:gd name="connsiteX1" fmla="*/ 95340 w 450699"/>
                  <a:gd name="connsiteY1" fmla="*/ 411697 h 485369"/>
                  <a:gd name="connsiteX2" fmla="*/ 99674 w 450699"/>
                  <a:gd name="connsiteY2" fmla="*/ 333691 h 485369"/>
                  <a:gd name="connsiteX3" fmla="*/ 108341 w 450699"/>
                  <a:gd name="connsiteY3" fmla="*/ 277354 h 485369"/>
                  <a:gd name="connsiteX4" fmla="*/ 147344 w 450699"/>
                  <a:gd name="connsiteY4" fmla="*/ 212349 h 485369"/>
                  <a:gd name="connsiteX5" fmla="*/ 199348 w 450699"/>
                  <a:gd name="connsiteY5" fmla="*/ 169013 h 485369"/>
                  <a:gd name="connsiteX6" fmla="*/ 273020 w 450699"/>
                  <a:gd name="connsiteY6" fmla="*/ 147345 h 485369"/>
                  <a:gd name="connsiteX7" fmla="*/ 329357 w 450699"/>
                  <a:gd name="connsiteY7" fmla="*/ 138677 h 485369"/>
                  <a:gd name="connsiteX8" fmla="*/ 381361 w 450699"/>
                  <a:gd name="connsiteY8" fmla="*/ 151678 h 485369"/>
                  <a:gd name="connsiteX9" fmla="*/ 450699 w 450699"/>
                  <a:gd name="connsiteY9" fmla="*/ 190681 h 485369"/>
                  <a:gd name="connsiteX10" fmla="*/ 294688 w 450699"/>
                  <a:gd name="connsiteY10" fmla="*/ 21669 h 485369"/>
                  <a:gd name="connsiteX11" fmla="*/ 260019 w 450699"/>
                  <a:gd name="connsiteY11" fmla="*/ 8668 h 485369"/>
                  <a:gd name="connsiteX12" fmla="*/ 203681 w 450699"/>
                  <a:gd name="connsiteY12" fmla="*/ 0 h 485369"/>
                  <a:gd name="connsiteX13" fmla="*/ 130009 w 450699"/>
                  <a:gd name="connsiteY13" fmla="*/ 17335 h 485369"/>
                  <a:gd name="connsiteX14" fmla="*/ 73672 w 450699"/>
                  <a:gd name="connsiteY14" fmla="*/ 47671 h 485369"/>
                  <a:gd name="connsiteX15" fmla="*/ 34669 w 450699"/>
                  <a:gd name="connsiteY15" fmla="*/ 99674 h 485369"/>
                  <a:gd name="connsiteX16" fmla="*/ 17335 w 450699"/>
                  <a:gd name="connsiteY16" fmla="*/ 130010 h 485369"/>
                  <a:gd name="connsiteX17" fmla="*/ 4334 w 450699"/>
                  <a:gd name="connsiteY17" fmla="*/ 203682 h 485369"/>
                  <a:gd name="connsiteX18" fmla="*/ 0 w 450699"/>
                  <a:gd name="connsiteY18" fmla="*/ 247018 h 485369"/>
                  <a:gd name="connsiteX19" fmla="*/ 0 w 450699"/>
                  <a:gd name="connsiteY19" fmla="*/ 299022 h 485369"/>
                  <a:gd name="connsiteX20" fmla="*/ 4334 w 450699"/>
                  <a:gd name="connsiteY20" fmla="*/ 329358 h 485369"/>
                  <a:gd name="connsiteX21" fmla="*/ 112675 w 450699"/>
                  <a:gd name="connsiteY21" fmla="*/ 485369 h 485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50699" h="485369" extrusionOk="0">
                    <a:moveTo>
                      <a:pt x="112675" y="485369"/>
                    </a:moveTo>
                    <a:lnTo>
                      <a:pt x="95340" y="411697"/>
                    </a:lnTo>
                    <a:lnTo>
                      <a:pt x="99674" y="333691"/>
                    </a:lnTo>
                    <a:lnTo>
                      <a:pt x="108341" y="277354"/>
                    </a:lnTo>
                    <a:lnTo>
                      <a:pt x="147344" y="212349"/>
                    </a:lnTo>
                    <a:lnTo>
                      <a:pt x="199348" y="169013"/>
                    </a:lnTo>
                    <a:lnTo>
                      <a:pt x="273020" y="147345"/>
                    </a:lnTo>
                    <a:lnTo>
                      <a:pt x="329357" y="138677"/>
                    </a:lnTo>
                    <a:lnTo>
                      <a:pt x="381361" y="151678"/>
                    </a:lnTo>
                    <a:lnTo>
                      <a:pt x="450699" y="190681"/>
                    </a:lnTo>
                    <a:lnTo>
                      <a:pt x="294688" y="21669"/>
                    </a:lnTo>
                    <a:lnTo>
                      <a:pt x="260019" y="8668"/>
                    </a:lnTo>
                    <a:lnTo>
                      <a:pt x="203681" y="0"/>
                    </a:lnTo>
                    <a:lnTo>
                      <a:pt x="130009" y="17335"/>
                    </a:lnTo>
                    <a:lnTo>
                      <a:pt x="73672" y="47671"/>
                    </a:lnTo>
                    <a:lnTo>
                      <a:pt x="34669" y="99674"/>
                    </a:lnTo>
                    <a:lnTo>
                      <a:pt x="17335" y="130010"/>
                    </a:lnTo>
                    <a:lnTo>
                      <a:pt x="4334" y="203682"/>
                    </a:lnTo>
                    <a:lnTo>
                      <a:pt x="0" y="247018"/>
                    </a:lnTo>
                    <a:lnTo>
                      <a:pt x="0" y="299022"/>
                    </a:lnTo>
                    <a:lnTo>
                      <a:pt x="4334" y="329358"/>
                    </a:lnTo>
                    <a:lnTo>
                      <a:pt x="112675" y="485369"/>
                    </a:lnTo>
                    <a:close/>
                  </a:path>
                </a:pathLst>
              </a:cu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it-IT" sz="2400"/>
              </a:p>
            </p:txBody>
          </p:sp>
        </p:grpSp>
        <p:sp>
          <p:nvSpPr>
            <p:cNvPr id="10" name="Freccia a sinistra 5"/>
            <p:cNvSpPr/>
            <p:nvPr/>
          </p:nvSpPr>
          <p:spPr bwMode="auto">
            <a:xfrm rot="4399902">
              <a:off x="3922475" y="3913839"/>
              <a:ext cx="830364" cy="540150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6350">
              <a:solidFill>
                <a:schemeClr val="accent6">
                  <a:lumMod val="50000"/>
                </a:schemeClr>
              </a:solidFill>
            </a:ln>
            <a:effectLst>
              <a:outerShdw blurRad="40000" dist="635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t-IT" sz="2400"/>
            </a:p>
          </p:txBody>
        </p:sp>
        <p:sp>
          <p:nvSpPr>
            <p:cNvPr id="12" name="Freccia a sinistra 5"/>
            <p:cNvSpPr/>
            <p:nvPr/>
          </p:nvSpPr>
          <p:spPr bwMode="auto">
            <a:xfrm rot="13669262">
              <a:off x="6192651" y="3361790"/>
              <a:ext cx="830364" cy="540150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6350">
              <a:solidFill>
                <a:schemeClr val="accent6">
                  <a:lumMod val="50000"/>
                </a:schemeClr>
              </a:solidFill>
            </a:ln>
            <a:effectLst>
              <a:outerShdw blurRad="40000" dist="635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t-IT" sz="2400"/>
            </a:p>
          </p:txBody>
        </p:sp>
      </p:grpSp>
      <p:pic>
        <p:nvPicPr>
          <p:cNvPr id="116429450" name="Immagine 15" descr="Ritaglio schermata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282" y="3909785"/>
            <a:ext cx="5707137" cy="2837714"/>
          </a:xfrm>
          <a:prstGeom prst="rect">
            <a:avLst/>
          </a:prstGeom>
        </p:spPr>
      </p:pic>
      <p:pic>
        <p:nvPicPr>
          <p:cNvPr id="1640918854" name="Immagine 1" descr="Ritaglio schermata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1305" y="1773009"/>
            <a:ext cx="5582191" cy="2046543"/>
          </a:xfrm>
          <a:prstGeom prst="rect">
            <a:avLst/>
          </a:prstGeom>
        </p:spPr>
      </p:pic>
      <p:pic>
        <p:nvPicPr>
          <p:cNvPr id="1585461722" name="Immagine 1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1030844" y="2165"/>
            <a:ext cx="888314" cy="886018"/>
          </a:xfrm>
          <a:prstGeom prst="rect">
            <a:avLst/>
          </a:prstGeom>
        </p:spPr>
      </p:pic>
      <p:sp>
        <p:nvSpPr>
          <p:cNvPr id="1775412520" name="object 7"/>
          <p:cNvSpPr txBox="1"/>
          <p:nvPr/>
        </p:nvSpPr>
        <p:spPr bwMode="auto">
          <a:xfrm>
            <a:off x="402364" y="242455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 defTabSz="554218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1584810" name="object 4"/>
          <p:cNvSpPr/>
          <p:nvPr/>
        </p:nvSpPr>
        <p:spPr bwMode="auto">
          <a:xfrm>
            <a:off x="208951" y="704273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r>
              <a:rPr lang="de-DE" sz="1100"/>
              <a:t> </a:t>
            </a:r>
            <a:endParaRPr sz="1100"/>
          </a:p>
        </p:txBody>
      </p:sp>
      <p:pic>
        <p:nvPicPr>
          <p:cNvPr id="1830629486" name="Immagin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997679227" name="object 7"/>
          <p:cNvSpPr txBox="1"/>
          <p:nvPr/>
        </p:nvSpPr>
        <p:spPr bwMode="auto">
          <a:xfrm>
            <a:off x="402364" y="242455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srgbClr val="646363"/>
              </a:solidFill>
              <a:latin typeface="Arial"/>
              <a:cs typeface="Arial"/>
            </a:endParaRPr>
          </a:p>
        </p:txBody>
      </p:sp>
      <p:sp>
        <p:nvSpPr>
          <p:cNvPr id="2023474923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9148851" y="10408575"/>
            <a:ext cx="324484" cy="290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defRPr/>
            </a:pPr>
            <a:fld id="{81D60167-4931-47E6-BA6A-407CBD079E47}" type="slidenum">
              <a:rPr lang="de-AT" spc="-10"/>
              <a:t>8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sp>
        <p:nvSpPr>
          <p:cNvPr id="117645120" name="object 7"/>
          <p:cNvSpPr txBox="1"/>
          <p:nvPr/>
        </p:nvSpPr>
        <p:spPr bwMode="auto">
          <a:xfrm>
            <a:off x="402364" y="932553"/>
            <a:ext cx="4489642" cy="510659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lang="it-IT" sz="3250" spc="-30">
                <a:solidFill>
                  <a:srgbClr val="646363"/>
                </a:solidFill>
                <a:latin typeface="Arial"/>
                <a:cs typeface="Arial"/>
              </a:rPr>
              <a:t>Main info</a:t>
            </a:r>
            <a:endParaRPr/>
          </a:p>
        </p:txBody>
      </p:sp>
      <p:graphicFrame>
        <p:nvGraphicFramePr>
          <p:cNvPr id="1738849816" name="Tabella 2"/>
          <p:cNvGraphicFramePr>
            <a:graphicFrameLocks noGrp="1"/>
          </p:cNvGraphicFramePr>
          <p:nvPr/>
        </p:nvGraphicFramePr>
        <p:xfrm>
          <a:off x="208951" y="1877291"/>
          <a:ext cx="11774098" cy="3399165"/>
        </p:xfrm>
        <a:graphic>
          <a:graphicData uri="http://schemas.openxmlformats.org/drawingml/2006/table">
            <a:tbl>
              <a:tblPr firstRow="1" bandRow="1"/>
              <a:tblGrid>
                <a:gridCol w="4593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0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9833"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Length of the BBT </a:t>
                      </a:r>
                      <a:endParaRPr/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Innsbruck-Fortezza 55 km / Tulfes-Fortezza 64 km</a:t>
                      </a: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833"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Maximum overburden</a:t>
                      </a: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approx.1,720 m</a:t>
                      </a:r>
                      <a:endParaRPr/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833"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Total length of the tunnel system</a:t>
                      </a:r>
                      <a:endParaRPr lang="it-IT" sz="1700" b="0" i="0">
                        <a:solidFill>
                          <a:srgbClr val="646363"/>
                        </a:solidFill>
                        <a:latin typeface="Arial"/>
                        <a:cs typeface="Arial"/>
                      </a:endParaRP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approx. 230 km</a:t>
                      </a: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833"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Spoil</a:t>
                      </a: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approx. 21.5 Mio. m³</a:t>
                      </a: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9833"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it-IT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Design speed</a:t>
                      </a: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700" b="0" i="0">
                          <a:solidFill>
                            <a:srgbClr val="646363"/>
                          </a:solidFill>
                          <a:latin typeface="Arial"/>
                          <a:cs typeface="Arial"/>
                        </a:rPr>
                        <a:t>Freight trains up to 160 km/h, passenger trains up to 250 km/h</a:t>
                      </a:r>
                      <a:endParaRPr lang="it-IT" sz="1700" b="0" i="0">
                        <a:solidFill>
                          <a:srgbClr val="646363"/>
                        </a:solidFill>
                        <a:latin typeface="Arial"/>
                        <a:cs typeface="Arial"/>
                      </a:endParaRPr>
                    </a:p>
                  </a:txBody>
                  <a:tcPr marL="83127" marR="83127" marT="83127" marB="83127" anchor="ctr">
                    <a:lnL w="6350" algn="ctr">
                      <a:solidFill>
                        <a:srgbClr val="646363"/>
                      </a:solidFill>
                    </a:lnL>
                    <a:lnR w="6350" algn="ctr">
                      <a:solidFill>
                        <a:srgbClr val="646363"/>
                      </a:solidFill>
                    </a:lnR>
                    <a:lnT w="6350" algn="ctr">
                      <a:solidFill>
                        <a:srgbClr val="646363"/>
                      </a:solidFill>
                    </a:lnT>
                    <a:lnB w="6350" algn="ctr">
                      <a:solidFill>
                        <a:srgbClr val="646363"/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9426011" name="object 4"/>
          <p:cNvSpPr/>
          <p:nvPr/>
        </p:nvSpPr>
        <p:spPr bwMode="auto">
          <a:xfrm>
            <a:off x="208951" y="653890"/>
            <a:ext cx="11774439" cy="1011382"/>
          </a:xfrm>
          <a:custGeom>
            <a:avLst/>
            <a:gdLst/>
            <a:ahLst/>
            <a:cxnLst/>
            <a:rect l="l" t="t" r="r" b="b"/>
            <a:pathLst>
              <a:path w="19427825" h="1668780" extrusionOk="0">
                <a:moveTo>
                  <a:pt x="19427262" y="0"/>
                </a:moveTo>
                <a:lnTo>
                  <a:pt x="0" y="0"/>
                </a:lnTo>
                <a:lnTo>
                  <a:pt x="0" y="1668640"/>
                </a:lnTo>
                <a:lnTo>
                  <a:pt x="19427262" y="1668640"/>
                </a:lnTo>
                <a:lnTo>
                  <a:pt x="19427262" y="0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 sz="1100"/>
          </a:p>
        </p:txBody>
      </p:sp>
      <p:sp>
        <p:nvSpPr>
          <p:cNvPr id="1713694639" name="object 6"/>
          <p:cNvSpPr txBox="1">
            <a:spLocks noGrp="1"/>
          </p:cNvSpPr>
          <p:nvPr>
            <p:ph type="title"/>
          </p:nvPr>
        </p:nvSpPr>
        <p:spPr bwMode="auto">
          <a:xfrm>
            <a:off x="402295" y="684109"/>
            <a:ext cx="11581095" cy="688797"/>
          </a:xfrm>
          <a:prstGeom prst="rect">
            <a:avLst/>
          </a:prstGeom>
        </p:spPr>
        <p:txBody>
          <a:bodyPr vert="horz" wrap="square" lIns="0" tIns="243224" rIns="0" bIns="0" rtlCol="0" anchor="ctr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lang="it-IT" sz="3200" spc="-30">
                <a:solidFill>
                  <a:srgbClr val="646363"/>
                </a:solidFill>
                <a:latin typeface="Arial"/>
                <a:cs typeface="Arial"/>
              </a:rPr>
              <a:t>Cross-Border Collaboration: Challenges </a:t>
            </a:r>
            <a:endParaRPr/>
          </a:p>
        </p:txBody>
      </p:sp>
      <p:pic>
        <p:nvPicPr>
          <p:cNvPr id="920255842" name="Immagine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26050" y="0"/>
            <a:ext cx="888875" cy="886578"/>
          </a:xfrm>
          <a:prstGeom prst="rect">
            <a:avLst/>
          </a:prstGeom>
        </p:spPr>
      </p:pic>
      <p:sp>
        <p:nvSpPr>
          <p:cNvPr id="1389999285" name="object 9"/>
          <p:cNvSpPr txBox="1">
            <a:spLocks noGrp="1"/>
          </p:cNvSpPr>
          <p:nvPr>
            <p:ph type="sldNum" sz="quarter" idx="7"/>
          </p:nvPr>
        </p:nvSpPr>
        <p:spPr bwMode="auto">
          <a:xfrm>
            <a:off x="19148851" y="10408575"/>
            <a:ext cx="324484" cy="290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>
              <a:defRPr sz="1750" b="0" i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defRPr/>
            </a:pPr>
            <a:fld id="{81D60167-4931-47E6-BA6A-407CBD079E47}" type="slidenum">
              <a:rPr lang="de-AT" spc="-10"/>
              <a:t>9</a:t>
            </a:fld>
            <a:endParaRPr spc="-5">
              <a:solidFill>
                <a:srgbClr val="646363"/>
              </a:solidFill>
              <a:latin typeface="Arial"/>
              <a:cs typeface="Arial"/>
            </a:endParaRPr>
          </a:p>
        </p:txBody>
      </p:sp>
      <p:sp>
        <p:nvSpPr>
          <p:cNvPr id="1538974654" name="object 7"/>
          <p:cNvSpPr txBox="1"/>
          <p:nvPr/>
        </p:nvSpPr>
        <p:spPr bwMode="auto">
          <a:xfrm>
            <a:off x="402295" y="241878"/>
            <a:ext cx="4489642" cy="1702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7697">
              <a:spcBef>
                <a:spcPts val="55"/>
              </a:spcBef>
              <a:defRPr/>
            </a:pPr>
            <a:r>
              <a:rPr sz="1050" b="1" spc="-30">
                <a:solidFill>
                  <a:srgbClr val="646363"/>
                </a:solidFill>
                <a:latin typeface="Arial"/>
                <a:cs typeface="Arial"/>
              </a:rPr>
              <a:t>BBT </a:t>
            </a:r>
            <a:r>
              <a:rPr sz="1050" spc="-2">
                <a:solidFill>
                  <a:srgbClr val="646363"/>
                </a:solidFill>
                <a:latin typeface="Arial"/>
                <a:cs typeface="Arial"/>
              </a:rPr>
              <a:t>/ </a:t>
            </a:r>
            <a:r>
              <a:rPr lang="it-IT" sz="1050" spc="-5">
                <a:solidFill>
                  <a:srgbClr val="646363"/>
                </a:solidFill>
                <a:latin typeface="Arial"/>
                <a:cs typeface="Arial"/>
              </a:rPr>
              <a:t>BRENNER</a:t>
            </a:r>
            <a:r>
              <a:rPr lang="it-IT" sz="1050" spc="27">
                <a:solidFill>
                  <a:srgbClr val="646363"/>
                </a:solidFill>
                <a:latin typeface="Arial"/>
                <a:cs typeface="Arial"/>
              </a:rPr>
              <a:t> BASISTUNNEL </a:t>
            </a:r>
            <a:r>
              <a:rPr lang="it-IT" sz="1050" i="1" spc="11">
                <a:solidFill>
                  <a:srgbClr val="646363"/>
                </a:solidFill>
                <a:latin typeface="Arial"/>
                <a:cs typeface="Arial"/>
              </a:rPr>
              <a:t>GALLERIA </a:t>
            </a:r>
            <a:r>
              <a:rPr lang="it-IT" sz="1050" i="1" spc="5">
                <a:solidFill>
                  <a:srgbClr val="646363"/>
                </a:solidFill>
                <a:latin typeface="Arial"/>
                <a:cs typeface="Arial"/>
              </a:rPr>
              <a:t>DI </a:t>
            </a:r>
            <a:r>
              <a:rPr lang="it-IT" sz="1050" i="1" spc="2">
                <a:solidFill>
                  <a:srgbClr val="646363"/>
                </a:solidFill>
                <a:latin typeface="Arial"/>
                <a:cs typeface="Arial"/>
              </a:rPr>
              <a:t>BASE </a:t>
            </a:r>
            <a:r>
              <a:rPr lang="it-IT" sz="1050" i="1" spc="-11">
                <a:solidFill>
                  <a:srgbClr val="646363"/>
                </a:solidFill>
                <a:latin typeface="Arial"/>
                <a:cs typeface="Arial"/>
              </a:rPr>
              <a:t>DEL </a:t>
            </a:r>
            <a:r>
              <a:rPr lang="it-IT" sz="1050" i="1" spc="-2">
                <a:solidFill>
                  <a:srgbClr val="646363"/>
                </a:solidFill>
                <a:latin typeface="Arial"/>
                <a:cs typeface="Arial"/>
              </a:rPr>
              <a:t>BRENNERO </a:t>
            </a:r>
            <a:endParaRPr sz="1050">
              <a:solidFill>
                <a:srgbClr val="646363"/>
              </a:solidFill>
              <a:latin typeface="Arial"/>
              <a:cs typeface="Arial"/>
            </a:endParaRPr>
          </a:p>
        </p:txBody>
      </p:sp>
      <p:pic>
        <p:nvPicPr>
          <p:cNvPr id="890664888" name="Picture 20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01601" y="1817811"/>
            <a:ext cx="12318999" cy="18521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5443866" name="Connettore 1 12"/>
          <p:cNvCxnSpPr/>
          <p:nvPr/>
        </p:nvCxnSpPr>
        <p:spPr bwMode="auto">
          <a:xfrm>
            <a:off x="7103145" y="1741227"/>
            <a:ext cx="0" cy="2671933"/>
          </a:xfrm>
          <a:prstGeom prst="line">
            <a:avLst/>
          </a:prstGeom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5748638" name="Rettangolo arrotondato 13"/>
          <p:cNvSpPr/>
          <p:nvPr/>
        </p:nvSpPr>
        <p:spPr bwMode="auto">
          <a:xfrm>
            <a:off x="464659" y="4213345"/>
            <a:ext cx="6160987" cy="1783904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90575" indent="-990575">
              <a:buAutoNum type="arabicPeriod"/>
              <a:defRPr/>
            </a:pPr>
            <a:r>
              <a:rPr lang="de-DE" sz="3200" b="1">
                <a:solidFill>
                  <a:schemeClr val="tx1"/>
                </a:solidFill>
              </a:rPr>
              <a:t>Dimension</a:t>
            </a:r>
            <a:endParaRPr/>
          </a:p>
          <a:p>
            <a:pPr marL="990575" indent="-990575">
              <a:buAutoNum type="arabicPeriod"/>
              <a:defRPr/>
            </a:pPr>
            <a:r>
              <a:rPr lang="de-DE" sz="3200" b="1">
                <a:solidFill>
                  <a:schemeClr val="tx1"/>
                </a:solidFill>
              </a:rPr>
              <a:t>Duration of the project</a:t>
            </a:r>
          </a:p>
          <a:p>
            <a:pPr marL="380990" indent="-380990" algn="ctr">
              <a:buFont typeface="Arial"/>
              <a:buChar char="•"/>
              <a:defRPr/>
            </a:pPr>
            <a:endParaRPr lang="de-DE" sz="1850">
              <a:solidFill>
                <a:schemeClr val="tx1"/>
              </a:solidFill>
            </a:endParaRPr>
          </a:p>
        </p:txBody>
      </p:sp>
      <p:sp>
        <p:nvSpPr>
          <p:cNvPr id="209962237" name="Rettangolo arrotondato 15"/>
          <p:cNvSpPr/>
          <p:nvPr/>
        </p:nvSpPr>
        <p:spPr bwMode="auto">
          <a:xfrm>
            <a:off x="7209845" y="4213345"/>
            <a:ext cx="4270956" cy="1783904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de-DE" sz="3200" b="1">
                <a:solidFill>
                  <a:srgbClr val="C00000"/>
                </a:solidFill>
              </a:rPr>
              <a:t>3. National border</a:t>
            </a:r>
            <a:endParaRPr lang="it-IT" sz="3200" b="1">
              <a:solidFill>
                <a:srgbClr val="C00000"/>
              </a:solidFill>
            </a:endParaRPr>
          </a:p>
          <a:p>
            <a:pPr marL="380990" indent="-380990" algn="ctr">
              <a:buFont typeface="Arial"/>
              <a:buChar char="•"/>
              <a:defRPr/>
            </a:pPr>
            <a:endParaRPr lang="de-DE" sz="185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604</Words>
  <Application>Microsoft Office PowerPoint</Application>
  <PresentationFormat>Widescreen</PresentationFormat>
  <Paragraphs>164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Times New Roman</vt:lpstr>
      <vt:lpstr>Univers LT Std 45 Light</vt:lpstr>
      <vt:lpstr>Univers LT Std 55</vt:lpstr>
      <vt:lpstr>Wingdings</vt:lpstr>
      <vt:lpstr>Office</vt:lpstr>
      <vt:lpstr>PowerPoint Presentation</vt:lpstr>
      <vt:lpstr>Short overview of Brenner Base Tunnel (BBT)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Cross-Border Collaboration: Challenges </vt:lpstr>
      <vt:lpstr>PowerPoint Presentation</vt:lpstr>
      <vt:lpstr>PowerPoint Presentation</vt:lpstr>
      <vt:lpstr>Challenge: Cross border project management</vt:lpstr>
      <vt:lpstr>Challenge: Construction lots (not cross border)</vt:lpstr>
      <vt:lpstr>Challenge: Disposal sites (not cross border)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Hofmann Matthias</dc:creator>
  <cp:lastModifiedBy>Julie Hadre</cp:lastModifiedBy>
  <cp:revision>17</cp:revision>
  <dcterms:created xsi:type="dcterms:W3CDTF">2025-01-21T08:21:53Z</dcterms:created>
  <dcterms:modified xsi:type="dcterms:W3CDTF">2025-05-20T15:50:15Z</dcterms:modified>
</cp:coreProperties>
</file>