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1" r:id="rId1"/>
  </p:sldMasterIdLst>
  <p:notesMasterIdLst>
    <p:notesMasterId r:id="rId57"/>
  </p:notesMasterIdLst>
  <p:handoutMasterIdLst>
    <p:handoutMasterId r:id="rId58"/>
  </p:handoutMasterIdLst>
  <p:sldIdLst>
    <p:sldId id="256" r:id="rId2"/>
    <p:sldId id="342" r:id="rId3"/>
    <p:sldId id="406" r:id="rId4"/>
    <p:sldId id="407" r:id="rId5"/>
    <p:sldId id="430" r:id="rId6"/>
    <p:sldId id="409" r:id="rId7"/>
    <p:sldId id="410" r:id="rId8"/>
    <p:sldId id="411" r:id="rId9"/>
    <p:sldId id="379" r:id="rId10"/>
    <p:sldId id="412" r:id="rId11"/>
    <p:sldId id="413" r:id="rId12"/>
    <p:sldId id="414" r:id="rId13"/>
    <p:sldId id="415" r:id="rId14"/>
    <p:sldId id="432" r:id="rId15"/>
    <p:sldId id="435" r:id="rId16"/>
    <p:sldId id="433" r:id="rId17"/>
    <p:sldId id="436" r:id="rId18"/>
    <p:sldId id="434" r:id="rId19"/>
    <p:sldId id="374" r:id="rId20"/>
    <p:sldId id="349" r:id="rId21"/>
    <p:sldId id="257" r:id="rId22"/>
    <p:sldId id="258" r:id="rId23"/>
    <p:sldId id="265" r:id="rId24"/>
    <p:sldId id="440" r:id="rId25"/>
    <p:sldId id="443" r:id="rId26"/>
    <p:sldId id="442" r:id="rId27"/>
    <p:sldId id="441" r:id="rId28"/>
    <p:sldId id="417" r:id="rId29"/>
    <p:sldId id="418" r:id="rId30"/>
    <p:sldId id="396" r:id="rId31"/>
    <p:sldId id="332" r:id="rId32"/>
    <p:sldId id="398" r:id="rId33"/>
    <p:sldId id="399" r:id="rId34"/>
    <p:sldId id="359" r:id="rId35"/>
    <p:sldId id="419" r:id="rId36"/>
    <p:sldId id="420" r:id="rId37"/>
    <p:sldId id="421" r:id="rId38"/>
    <p:sldId id="422" r:id="rId39"/>
    <p:sldId id="423" r:id="rId40"/>
    <p:sldId id="424" r:id="rId41"/>
    <p:sldId id="425" r:id="rId42"/>
    <p:sldId id="426" r:id="rId43"/>
    <p:sldId id="427" r:id="rId44"/>
    <p:sldId id="428" r:id="rId45"/>
    <p:sldId id="444" r:id="rId46"/>
    <p:sldId id="445" r:id="rId47"/>
    <p:sldId id="300" r:id="rId48"/>
    <p:sldId id="400" r:id="rId49"/>
    <p:sldId id="301" r:id="rId50"/>
    <p:sldId id="446" r:id="rId51"/>
    <p:sldId id="447" r:id="rId52"/>
    <p:sldId id="404" r:id="rId53"/>
    <p:sldId id="429" r:id="rId54"/>
    <p:sldId id="338" r:id="rId55"/>
    <p:sldId id="386" r:id="rId56"/>
  </p:sldIdLst>
  <p:sldSz cx="9144000" cy="5143500" type="screen16x9"/>
  <p:notesSz cx="6858000" cy="9144000"/>
  <p:embeddedFontLst>
    <p:embeddedFont>
      <p:font typeface="Bookman Old Style" panose="02050604050505020204" pitchFamily="18" charset="0"/>
      <p:regular r:id="rId59"/>
      <p:bold r:id="rId60"/>
      <p:italic r:id="rId61"/>
      <p:boldItalic r:id="rId62"/>
    </p:embeddedFont>
    <p:embeddedFont>
      <p:font typeface="Bradley Hand ITC" panose="03070402050302030203" pitchFamily="66" charset="0"/>
      <p:regular r:id="rId63"/>
    </p:embeddedFont>
    <p:embeddedFont>
      <p:font typeface="Consolas" panose="020B0609020204030204" pitchFamily="49" charset="0"/>
      <p:regular r:id="rId64"/>
      <p:bold r:id="rId65"/>
      <p:italic r:id="rId66"/>
      <p:boldItalic r:id="rId67"/>
    </p:embeddedFont>
    <p:embeddedFont>
      <p:font typeface="Gill Sans MT" panose="020B0502020104020203" pitchFamily="34" charset="0"/>
      <p:regular r:id="rId68"/>
      <p:bold r:id="rId69"/>
      <p:italic r:id="rId70"/>
      <p:boldItalic r:id="rId71"/>
    </p:embeddedFont>
    <p:embeddedFont>
      <p:font typeface="Roboto Bold" panose="020B0604020202020204" charset="0"/>
      <p:bold r:id="rId7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A0"/>
    <a:srgbClr val="1D388F"/>
    <a:srgbClr val="1D438F"/>
    <a:srgbClr val="93CDDD"/>
    <a:srgbClr val="0033A0"/>
    <a:srgbClr val="193A7D"/>
    <a:srgbClr val="FFFFFF"/>
    <a:srgbClr val="2547B5"/>
    <a:srgbClr val="1A1EC0"/>
    <a:srgbClr val="0606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1" autoAdjust="0"/>
    <p:restoredTop sz="94660" autoAdjust="0"/>
  </p:normalViewPr>
  <p:slideViewPr>
    <p:cSldViewPr>
      <p:cViewPr varScale="1">
        <p:scale>
          <a:sx n="200" d="100"/>
          <a:sy n="200" d="100"/>
        </p:scale>
        <p:origin x="684" y="15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510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5.fntdata"/><Relationship Id="rId6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66" Type="http://schemas.openxmlformats.org/officeDocument/2006/relationships/font" Target="fonts/font8.fntdata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font" Target="fonts/font3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6.fntdata"/><Relationship Id="rId69" Type="http://schemas.openxmlformats.org/officeDocument/2006/relationships/font" Target="fonts/font11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1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.fntdata"/><Relationship Id="rId67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4.fntdata"/><Relationship Id="rId70" Type="http://schemas.openxmlformats.org/officeDocument/2006/relationships/font" Target="fonts/font12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2C6BF2A-BA5B-E398-E195-00F9F5ED34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35B996-141E-175A-3BBB-9AD4A39B8E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29D2B-37A1-459B-909B-FE62611C9F53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DB6170-31C8-3BBA-D76D-62175653C9F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39874-5482-3EA7-AC21-E03727558A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6A5A4-9611-4748-92B1-7755AB082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436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move the slide</a:t>
            </a: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6" name="PlaceHolder 4"/>
          <p:cNvSpPr>
            <a:spLocks noGrp="1"/>
          </p:cNvSpPr>
          <p:nvPr>
            <p:ph type="dt" idx="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r>
              <a:rPr lang="en-US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7" name="PlaceHolder 5"/>
          <p:cNvSpPr>
            <a:spLocks noGrp="1"/>
          </p:cNvSpPr>
          <p:nvPr>
            <p:ph type="ftr" idx="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>
              <a:defRPr lang="en-US" sz="1400" b="0" strike="noStrike" spc="-1">
                <a:latin typeface="Times New Roman"/>
              </a:defRPr>
            </a:lvl1pPr>
          </a:lstStyle>
          <a:p>
            <a:r>
              <a:rPr lang="en-US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8" name="PlaceHolder 6"/>
          <p:cNvSpPr>
            <a:spLocks noGrp="1"/>
          </p:cNvSpPr>
          <p:nvPr>
            <p:ph type="sldNum" idx="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r">
              <a:buNone/>
              <a:defRPr lang="en-US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3471F8E3-385E-46A3-9BF9-9C234E2DA7C2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913109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4B7769-E066-7161-1FE4-015F0C83A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561DE835-3163-FDFB-7785-735BC0A72F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0D315904-333E-5092-6EDB-59C46968386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4130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9C3473-454F-CBB5-5710-D80065FB0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6" name="PlaceHolder 1">
            <a:extLst>
              <a:ext uri="{FF2B5EF4-FFF2-40B4-BE49-F238E27FC236}">
                <a16:creationId xmlns:a16="http://schemas.microsoft.com/office/drawing/2014/main" id="{296F3E93-3BCE-2022-1211-FE787CDBF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4413" cy="3429000"/>
          </a:xfrm>
          <a:prstGeom prst="rect">
            <a:avLst/>
          </a:prstGeom>
          <a:ln w="0">
            <a:noFill/>
          </a:ln>
        </p:spPr>
      </p:sp>
      <p:sp>
        <p:nvSpPr>
          <p:cNvPr id="1817" name="PlaceHolder 2">
            <a:extLst>
              <a:ext uri="{FF2B5EF4-FFF2-40B4-BE49-F238E27FC236}">
                <a16:creationId xmlns:a16="http://schemas.microsoft.com/office/drawing/2014/main" id="{460D9DA2-5623-9340-9855-5F435D9231A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4600" cy="4113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6318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BA028-2DE7-6528-F3DD-9F5666B32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934F2C78-2A48-15C3-EFCE-8D62D21D7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97560474-009F-3FCF-C336-4E0929B55A9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3719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A21AA-0641-73AD-7C81-A8396582B2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70ED7675-1437-E5D7-7316-8B6FFFE072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9A62346D-5A66-68C5-AA51-57FBD9F54CF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8251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F6374-E97C-EA6D-4D87-B138772C8C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61CD4F9D-7671-9BFB-C175-2261A4C3ED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44F56C59-89AD-3B3E-D101-B5070A25B32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2496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650A1-FAF8-A94B-C8B6-E2EA4313F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BC3E5E13-8C74-EDD6-5803-F8540873C4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09DBAA9C-A98C-8B06-BC90-F3ED355A17C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704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02859-7B0B-9E44-6CD2-9FCF9AFAB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5073D967-1D94-00AA-12A9-CB17BDD53C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9C21D8F1-79EA-7FB6-441D-A4114E42C88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9168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418B75-F8C8-13E6-BDD6-EF6C1CB3F1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1E447DC5-711A-7EEE-7623-F86865813B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7E63899E-88EB-5D75-6CFF-9DFBBEE8A14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1526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ECE05-06A5-8D47-9412-603D216F21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30B6139C-0535-03B5-DD35-080E5E288E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37D0C5DA-44E7-05B1-B6FB-16043057A4E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3084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49D20C-8C35-324E-BCEC-AB727E4FDD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F617931A-4FF5-4025-9EDD-E8A8573C42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771F8FB8-F7A0-0945-80EE-AFBA18EAF02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63170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45E85-47A0-37EB-8C84-EFD65EE508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9B83AAED-459E-261F-37DB-979152D109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469766BD-5FD8-F301-34C1-1A32BCCF814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15374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3DBE3-3F91-AAD0-446C-2AA002549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0476EA2D-EE2D-50A7-10AD-3B6F364BAB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5D0FEDD4-26EE-1B06-63FE-50CDD7569FD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2890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D2BB6-8949-9082-A482-EC95BF61F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9DC17F26-0AE5-8DD4-C995-4EBE064441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287A2E37-96D7-34C3-64A7-45BE2B14208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39618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772EF-7BD1-1BD6-53E5-29A8653570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48B0394A-E0F7-BD68-4162-105E21DC86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BC2B0488-E794-8EFE-9BD6-C8277916E5A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45067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926EF-E979-EA1F-94E5-A9BAA02AA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FE75AC44-C65D-7BF9-10AC-D5AE383BA3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8FC2D356-F625-9F0D-F2EB-E29500DD6FF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7522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8CF06-6646-4553-BAB7-55F6022A12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E9F67794-7929-05F6-4A8D-B6A8528B0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32C499CE-3EBA-DEFA-7A75-8CA29C28FBC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90839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467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1D7C2-E0FF-D186-E10F-B5080C1B9A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7BCEDADC-2BB7-BF48-33AC-25D2585CC6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D2975FEE-A1D7-3C3F-C82E-704F53B9DB53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8343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A73AF-F3D6-9A0C-7606-9FFEA08DB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0ACBEE58-E2A7-1302-50DE-D5D62006F2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F010E8D3-3B2B-13ED-51BB-4444E18D61A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23832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AB0D6-EAC5-25E0-9559-6135423CEE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46D0C01D-12A6-1125-D6C7-E60B31B1BB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52A0CD87-23F4-C18A-3163-0A2AB5E8BB7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73073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8DBF3-14AF-2D81-E3C7-BB1E64C99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58F4F3D2-12A7-3AB6-9AC3-90019D5AF1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5662BA9B-9066-DEDC-D00F-44DC7A5C33D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6350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2C47F-BDDF-739B-08B3-257EC249A4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FF4D7665-819E-DEE5-B521-11198F4D11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EEA4694A-F75B-0089-D2EA-645971814B5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94851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519BF-DB05-8660-8F12-30389A7F2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79CA714E-9F55-1071-A23E-7BE31778A1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3CA20B96-1F32-670F-5797-8F9B70767147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410378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13E053-557B-EC56-FB94-B90825DD3A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8527E5E1-DA9B-B70F-5DB8-96276ADD4A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75C7A020-8A3A-76A6-1AFE-9C13A3400415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27677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03A861-A316-2152-E507-42585755D3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B21A2A55-17DA-693F-54DF-C10C46F72C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148CABFF-BAD8-2119-8F0C-B363F576F6C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64881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A25FD-AC88-46AD-15E2-BA28BD68D9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35FD2C99-3739-53CD-2D61-1E79B5C4C9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A2762F5F-581D-FBED-D498-909BA8A7B9E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8614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19FAE-5A3B-F65F-24F8-3DCD04CF3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3B73C465-726A-99E1-04B2-73532DFB98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2C799A5B-B82A-9EB0-0D70-7BE04990C9B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187063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90E690-B332-1C87-FCEA-0D6F35268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D8A3C9C6-5909-2A12-A75E-52C41D8F42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238F3029-F2E8-681A-AB6F-77C978EADEF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030933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9336BC-BFF7-50C7-FA93-3548F9456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DAC20F0D-9C5D-6CFA-31E0-44827F6555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CCFB5666-6606-CB16-2235-165A9CA0DC6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47259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05415-DE15-50F9-0C3F-B41426667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8D2E46BA-0186-8371-E26A-AA8BEA33F1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E30FFBFB-BBFB-16BC-DE38-33E8D3F700A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603644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Ask Amanda for two slides on EU plans</a:t>
            </a:r>
          </a:p>
        </p:txBody>
      </p:sp>
    </p:spTree>
    <p:extLst>
      <p:ext uri="{BB962C8B-B14F-4D97-AF65-F5344CB8AC3E}">
        <p14:creationId xmlns:p14="http://schemas.microsoft.com/office/powerpoint/2010/main" val="368995843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8D335-A955-C4AB-7EF2-BDB65111C2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9F6055EA-DD95-BDD4-A836-1DB577830D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16DC0383-793D-598C-0A2A-A1689DA5381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648300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2C0B0-FEB2-4BBB-0F3A-992F03FC7C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88692C52-ADBA-0145-FB6C-EBAC133E4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1CAF4E35-8FE3-C679-63AA-304E80A49534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929102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61F2E2-8BA3-BEB8-2B19-1224D9EEF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>
            <a:extLst>
              <a:ext uri="{FF2B5EF4-FFF2-40B4-BE49-F238E27FC236}">
                <a16:creationId xmlns:a16="http://schemas.microsoft.com/office/drawing/2014/main" id="{4B6032ED-1C0F-1D5D-26BF-39F31352FD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>
            <a:extLst>
              <a:ext uri="{FF2B5EF4-FFF2-40B4-BE49-F238E27FC236}">
                <a16:creationId xmlns:a16="http://schemas.microsoft.com/office/drawing/2014/main" id="{D875B119-5CA9-7E28-ED46-9F3177AF486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320" cy="411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l-PL" sz="1800" b="0" u="none" strike="noStrike">
              <a:solidFill>
                <a:srgbClr val="000000"/>
              </a:solidFill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034863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7DB89-39CC-79B1-472A-72A39183D5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A33C20FF-68BE-268F-076B-C455B248C9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5E171B22-0712-9D27-B0E3-8420FF985AAF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567586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55A7C2-5879-6E81-3BF4-163F71F31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FF399389-C211-F035-D6F2-E88ED47766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7BC85774-E998-B290-4BD2-7D3286D023A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255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FE0B0-BAFD-CE76-B902-35325D9F7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4E42A9B6-EA7B-1227-BCFD-0DC032BFF8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439BD79E-9C28-3F88-1C31-871FDC8BEC8C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76520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D1DAD-8073-8889-A3D9-C9ED81D97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DCE4C3C3-B5AC-8024-C32D-BE8D83AFB8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C2781500-B5F5-A371-C2B8-BCBC355E14AE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6205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A2D64-BE45-4CE1-05BA-590D12D79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B8F7BD44-414B-72A5-4D63-56DB40094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D47DD9A0-EA32-196E-3332-E9780BC876F0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0582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A7E0-C294-18CC-199D-EC41992739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67D2A753-20B2-B170-C15A-448717ACA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5B262EFD-E359-A743-8A32-98E5DAECE66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9102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88D9FC-D204-3E39-1E2E-880FE5DF5A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>
            <a:extLst>
              <a:ext uri="{FF2B5EF4-FFF2-40B4-BE49-F238E27FC236}">
                <a16:creationId xmlns:a16="http://schemas.microsoft.com/office/drawing/2014/main" id="{DFF5E2FA-DB9A-E02F-835C-0BA6081F14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ln w="0">
            <a:noFill/>
          </a:ln>
        </p:spPr>
      </p:sp>
      <p:sp>
        <p:nvSpPr>
          <p:cNvPr id="103" name="PlaceHolder 2">
            <a:extLst>
              <a:ext uri="{FF2B5EF4-FFF2-40B4-BE49-F238E27FC236}">
                <a16:creationId xmlns:a16="http://schemas.microsoft.com/office/drawing/2014/main" id="{C08F94F1-82E9-009E-FEE7-B2258D51D00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en-US" sz="20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45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8F0EDBE-C90C-C01A-40F2-7FC8B74A4C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962400" y="481171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fld id="{1D145AC9-51EB-425E-BBFB-3ECFC751DFD6}" type="slidenum">
              <a:rPr lang="en-GB" smtClean="0"/>
              <a:pPr/>
              <a:t>‹#›</a:t>
            </a:fld>
            <a:r>
              <a:rPr lang="en-GB" dirty="0"/>
              <a:t> / 55</a:t>
            </a:r>
          </a:p>
        </p:txBody>
      </p:sp>
      <p:sp>
        <p:nvSpPr>
          <p:cNvPr id="2" name="Łącznik prostoliniowy 8">
            <a:extLst>
              <a:ext uri="{FF2B5EF4-FFF2-40B4-BE49-F238E27FC236}">
                <a16:creationId xmlns:a16="http://schemas.microsoft.com/office/drawing/2014/main" id="{00B17FA4-79B0-51B3-03FA-A219411D15F3}"/>
              </a:ext>
            </a:extLst>
          </p:cNvPr>
          <p:cNvSpPr/>
          <p:nvPr userDrawn="1"/>
        </p:nvSpPr>
        <p:spPr>
          <a:xfrm>
            <a:off x="2051640" y="627480"/>
            <a:ext cx="5184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12700">
            <a:solidFill>
              <a:srgbClr val="0033A0"/>
            </a:solidFill>
            <a:prstDash val="dash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D067EAE-174B-9AC4-7D81-400C146AC7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CD2A91-504F-17FC-CDF5-702E6D1D8B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5E86A06-4949-F391-4619-FA9D948A44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14CE3C-C21E-4724-F3E1-4AC9729AD6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0BC3ED3-9307-DAC2-BAEC-AB3D9B8855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66C0E3-F97F-01DC-A3D5-6F9EC49D63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2E8BB07-9320-42C3-ABBE-C118156DA6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FD4B27-20AD-F6CF-AA82-66F5C4F034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36D54-6BEF-868F-B9B7-76A8A180D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C640A-AF48-3811-189E-907D7B2A89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2FF97-D8AD-D812-91EB-D392D0BF78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04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5844-8DF7-481C-AF34-2FC957D3FE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39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Slide Number Placeholder 9">
            <a:extLst>
              <a:ext uri="{FF2B5EF4-FFF2-40B4-BE49-F238E27FC236}">
                <a16:creationId xmlns:a16="http://schemas.microsoft.com/office/drawing/2014/main" id="{605CFA29-B911-86DD-E73A-11A5038BEA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962400" y="481171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fld id="{1D145AC9-51EB-425E-BBFB-3ECFC751DFD6}" type="slidenum">
              <a:rPr lang="en-GB" smtClean="0"/>
              <a:pPr/>
              <a:t>‹#›</a:t>
            </a:fld>
            <a:r>
              <a:rPr lang="en-GB" dirty="0"/>
              <a:t> / 55</a:t>
            </a:r>
          </a:p>
        </p:txBody>
      </p:sp>
    </p:spTree>
    <p:extLst>
      <p:ext uri="{BB962C8B-B14F-4D97-AF65-F5344CB8AC3E}">
        <p14:creationId xmlns:p14="http://schemas.microsoft.com/office/powerpoint/2010/main" val="258882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CA1BA4-3F35-4126-02F1-77B4C5E472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5DCB39-9888-3E10-6CA0-1C4E9ABDFB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DB7635-15FF-7EA4-81B4-49632D7285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045218-F6F4-3F36-EFA2-4C30DF4190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E50987-F903-C496-3A27-281251AF68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165A71-A599-1B59-B279-267C2D6EDB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BB7725-7DF7-89FA-31D6-41AFF13650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B350933-EFCB-550E-D8F5-128A6DE3D6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9D209-2E9E-537B-19A7-3021091CCA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C01C1D-995B-9677-909B-946C3195D3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3400" y="4811713"/>
            <a:ext cx="2209800" cy="274637"/>
          </a:xfrm>
          <a:prstGeom prst="rect">
            <a:avLst/>
          </a:prstGeom>
        </p:spPr>
        <p:txBody>
          <a:bodyPr/>
          <a:lstStyle/>
          <a:p>
            <a:pPr algn="l"/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7DFEC2-1D68-631F-2AC2-5C43F05772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2971800" y="4811713"/>
            <a:ext cx="2057400" cy="274637"/>
          </a:xfrm>
          <a:prstGeom prst="rect">
            <a:avLst/>
          </a:prstGeom>
        </p:spPr>
        <p:txBody>
          <a:bodyPr/>
          <a:lstStyle/>
          <a:p>
            <a:fld id="{1D145AC9-51EB-425E-BBFB-3ECFC751DFD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rostokąt 6"/>
          <p:cNvSpPr/>
          <p:nvPr/>
        </p:nvSpPr>
        <p:spPr>
          <a:xfrm>
            <a:off x="0" y="4781550"/>
            <a:ext cx="9143280" cy="361050"/>
          </a:xfrm>
          <a:prstGeom prst="rect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title text format</a:t>
            </a: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Gill Sans MT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Gill Sans MT"/>
              </a:rPr>
              <a:t>Seventh Outline Level</a:t>
            </a:r>
          </a:p>
        </p:txBody>
      </p:sp>
      <p:pic>
        <p:nvPicPr>
          <p:cNvPr id="3" name="Obraz 3">
            <a:extLst>
              <a:ext uri="{FF2B5EF4-FFF2-40B4-BE49-F238E27FC236}">
                <a16:creationId xmlns:a16="http://schemas.microsoft.com/office/drawing/2014/main" id="{9F512D6A-872F-DE76-98F7-5DBA9A8D17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0" t="16473" r="3401" b="26607"/>
          <a:stretch/>
        </p:blipFill>
        <p:spPr>
          <a:xfrm>
            <a:off x="152400" y="4868086"/>
            <a:ext cx="381000" cy="182217"/>
          </a:xfrm>
          <a:prstGeom prst="rect">
            <a:avLst/>
          </a:prstGeom>
        </p:spPr>
      </p:pic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76C8DCE-3737-F3AC-ED82-5837772A87CD}"/>
              </a:ext>
            </a:extLst>
          </p:cNvPr>
          <p:cNvSpPr txBox="1">
            <a:spLocks/>
          </p:cNvSpPr>
          <p:nvPr userDrawn="1"/>
        </p:nvSpPr>
        <p:spPr>
          <a:xfrm>
            <a:off x="5715000" y="4811713"/>
            <a:ext cx="29718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BE-CEM Technical Meeting, 3 April 2025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B75C84E-C696-B1A2-12C5-FB3D28DD4277}"/>
              </a:ext>
            </a:extLst>
          </p:cNvPr>
          <p:cNvSpPr txBox="1">
            <a:spLocks/>
          </p:cNvSpPr>
          <p:nvPr userDrawn="1"/>
        </p:nvSpPr>
        <p:spPr>
          <a:xfrm>
            <a:off x="609600" y="4811713"/>
            <a:ext cx="2514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The White Rabbit Collaboration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7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6" r:id="rId15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-ohl.web.cern.ch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ohl.web.cern.ch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ernandsocietyfoundation.cern/news/significant-milestone-regarding-cerns-involvement-development-kicad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hyperlink" Target="https://www.ohwr.org/project/crio-wr/wikis/home" TargetMode="External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hyperlink" Target="https://www.ohwr.org/project/cute-wr-dp/wikis/home" TargetMode="External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hyperlink" Target="https://www.sundance.technology/som-cariers/pxi-boards/pxie700/" TargetMode="External"/><Relationship Id="rId5" Type="http://schemas.openxmlformats.org/officeDocument/2006/relationships/image" Target="../media/image30.png"/><Relationship Id="rId15" Type="http://schemas.openxmlformats.org/officeDocument/2006/relationships/image" Target="../media/image34.jpeg"/><Relationship Id="rId10" Type="http://schemas.openxmlformats.org/officeDocument/2006/relationships/hyperlink" Target="https://www.ohwr.org/project/svec/wiki" TargetMode="External"/><Relationship Id="rId4" Type="http://schemas.openxmlformats.org/officeDocument/2006/relationships/image" Target="../media/image29.png"/><Relationship Id="rId9" Type="http://schemas.openxmlformats.org/officeDocument/2006/relationships/hyperlink" Target="https://www.ohwr.org/project/spec/wiki" TargetMode="External"/><Relationship Id="rId14" Type="http://schemas.openxmlformats.org/officeDocument/2006/relationships/hyperlink" Target="https://www.ohwr.org/project/mini-wr/wikis/home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ite-rabbit.tech/wr-history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G"/><Relationship Id="rId11" Type="http://schemas.openxmlformats.org/officeDocument/2006/relationships/image" Target="../media/image55.png"/><Relationship Id="rId5" Type="http://schemas.openxmlformats.org/officeDocument/2006/relationships/image" Target="../media/image49.JP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jpg"/><Relationship Id="rId9" Type="http://schemas.openxmlformats.org/officeDocument/2006/relationships/image" Target="../media/image53.png"/><Relationship Id="rId1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openscience.cern/" TargetMode="Externa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white-rabbit.web.cern.ch/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forums.ohwr.org/c/white-rabbit-dev" TargetMode="External"/><Relationship Id="rId5" Type="http://schemas.openxmlformats.org/officeDocument/2006/relationships/hyperlink" Target="https://indico.cern.ch/event/1480226/" TargetMode="External"/><Relationship Id="rId4" Type="http://schemas.openxmlformats.org/officeDocument/2006/relationships/hyperlink" Target="https://www.white-rabbit.tech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rostokąt 5"/>
          <p:cNvSpPr/>
          <p:nvPr/>
        </p:nvSpPr>
        <p:spPr>
          <a:xfrm>
            <a:off x="-36360" y="1419480"/>
            <a:ext cx="9179640" cy="1439280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algn="ctr"/>
            <a:endParaRPr lang="en-GB" dirty="0"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5562600" y="3291840"/>
            <a:ext cx="3432480" cy="118491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b="1" strike="noStrike" spc="-1" dirty="0">
                <a:solidFill>
                  <a:srgbClr val="0033A0"/>
                </a:solidFill>
                <a:latin typeface="Gill Sans MT"/>
              </a:rPr>
              <a:t>Javier Serrano</a:t>
            </a: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r>
              <a:rPr lang="en-US" sz="1600" spc="-1" dirty="0">
                <a:solidFill>
                  <a:srgbClr val="0033A0"/>
                </a:solidFill>
                <a:latin typeface="Gill Sans MT"/>
              </a:rPr>
              <a:t>CERN BE-CEM</a:t>
            </a: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latin typeface="Arial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85800" y="1597680"/>
            <a:ext cx="7771680" cy="110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GB" sz="2800" b="0" strike="noStrike" spc="-1" dirty="0">
                <a:solidFill>
                  <a:srgbClr val="FFFFFF"/>
                </a:solidFill>
                <a:latin typeface="Bookman Old Style"/>
              </a:rPr>
              <a:t>The White Rabbit Collaboration</a:t>
            </a:r>
            <a:endParaRPr lang="en-US" sz="28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93" name="Obraz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/>
          <a:stretch/>
        </p:blipFill>
        <p:spPr>
          <a:xfrm>
            <a:off x="662787" y="3105150"/>
            <a:ext cx="1527464" cy="1130125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E48E2-C7A0-62E8-9145-ECC964616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83775E2B-AC13-3E82-10B9-ACB9A77F97A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price to pay: enlarging scope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E6061E-47C6-EE06-A4CC-B5EB37427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964" y="1239066"/>
            <a:ext cx="4049298" cy="18181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CD0B78-DCBB-5862-E4BC-0505AA103785}"/>
              </a:ext>
            </a:extLst>
          </p:cNvPr>
          <p:cNvSpPr txBox="1"/>
          <p:nvPr/>
        </p:nvSpPr>
        <p:spPr>
          <a:xfrm>
            <a:off x="3986964" y="3057178"/>
            <a:ext cx="39357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https://home.cern/news/news/knowledge-sharing/white-rabbit-cern-born-technology-sets-new-global-standard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414211-E403-9612-34B8-E7915FA3C586}"/>
              </a:ext>
            </a:extLst>
          </p:cNvPr>
          <p:cNvSpPr txBox="1"/>
          <p:nvPr/>
        </p:nvSpPr>
        <p:spPr>
          <a:xfrm>
            <a:off x="990600" y="4420534"/>
            <a:ext cx="40492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www.white-rabbit.tech/ieee1588-standard/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E13D5E7-403A-75AF-BD77-9008E742B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08782"/>
            <a:ext cx="2602311" cy="3535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D8DEA60-B41F-B596-5F68-6EEBEB9EF7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10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55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5AA764-7E85-17ED-3AA5-9AD631563F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PlaceHolder 1">
            <a:extLst>
              <a:ext uri="{FF2B5EF4-FFF2-40B4-BE49-F238E27FC236}">
                <a16:creationId xmlns:a16="http://schemas.microsoft.com/office/drawing/2014/main" id="{5D3592D5-5CC8-9B40-5CF6-CDC2BFF4B307}"/>
              </a:ext>
            </a:extLst>
          </p:cNvPr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Why?</a:t>
            </a:r>
            <a:endParaRPr lang="en-GB" sz="2000" spc="-1" dirty="0"/>
          </a:p>
        </p:txBody>
      </p:sp>
      <p:sp>
        <p:nvSpPr>
          <p:cNvPr id="7" name="Prostokąt 1">
            <a:extLst>
              <a:ext uri="{FF2B5EF4-FFF2-40B4-BE49-F238E27FC236}">
                <a16:creationId xmlns:a16="http://schemas.microsoft.com/office/drawing/2014/main" id="{8FB30320-EC63-CB88-D736-9A2E96402E5D}"/>
              </a:ext>
            </a:extLst>
          </p:cNvPr>
          <p:cNvSpPr/>
          <p:nvPr/>
        </p:nvSpPr>
        <p:spPr>
          <a:xfrm>
            <a:off x="533400" y="1123950"/>
            <a:ext cx="3733800" cy="27993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pc="-1" dirty="0">
                <a:solidFill>
                  <a:srgbClr val="1D438F"/>
                </a:solidFill>
                <a:latin typeface="Arial"/>
                <a:ea typeface="DejaVu Sans"/>
              </a:rPr>
              <a:t>Our mandate!</a:t>
            </a:r>
            <a:endParaRPr lang="en-GB" b="0" strike="noStrike" spc="-1" dirty="0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Practical reasons:</a:t>
            </a:r>
            <a:endParaRPr lang="en-GB" b="0" strike="noStrike" spc="-1" dirty="0">
              <a:latin typeface="Arial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Missing piece in our kit of distributed controls and data acquisition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  <a:ea typeface="DejaVu Sans"/>
              </a:rPr>
              <a:t>Avoid proliferation of ad-hoc solutions</a:t>
            </a:r>
            <a:endParaRPr lang="en-US" sz="14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spc="-1" dirty="0">
                <a:solidFill>
                  <a:srgbClr val="1D438F"/>
                </a:solidFill>
                <a:latin typeface="Arial"/>
              </a:rPr>
              <a:t>Avoid vendor lock-in and cater for the extremely long lifetime of our deployments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400" b="0" strike="noStrike" spc="-1" dirty="0">
                <a:solidFill>
                  <a:srgbClr val="1D438F"/>
                </a:solidFill>
                <a:latin typeface="Arial"/>
              </a:rPr>
              <a:t>Improve talent acq</a:t>
            </a:r>
            <a:r>
              <a:rPr lang="en-US" sz="1400" spc="-1" dirty="0">
                <a:solidFill>
                  <a:srgbClr val="1D438F"/>
                </a:solidFill>
                <a:latin typeface="Arial"/>
              </a:rPr>
              <a:t>uisition, retention and replacement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5" name="Picture 4" descr="A diagram of a network&#10;&#10;AI-generated content may be incorrect.">
            <a:extLst>
              <a:ext uri="{FF2B5EF4-FFF2-40B4-BE49-F238E27FC236}">
                <a16:creationId xmlns:a16="http://schemas.microsoft.com/office/drawing/2014/main" id="{AA2D7766-6C4C-4468-47B0-D2F5C255A0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832170"/>
            <a:ext cx="4427396" cy="372078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0E50F7-294A-61AF-5FE3-C9E2F457CA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11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48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67B40-7EF8-E15F-4794-60D461FF7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4196878-8EE2-CEE6-8FE1-FB6EBEFC69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4715CC6-2AFE-8AB3-E431-C11F0514F6A6}"/>
              </a:ext>
            </a:extLst>
          </p:cNvPr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tale of two mandates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original vision for White Rabbit (WR)</a:t>
            </a:r>
          </a:p>
          <a:p>
            <a:pPr marL="285840" indent="-285840">
              <a:buClr>
                <a:srgbClr val="0032A0"/>
              </a:buClr>
              <a:buFont typeface="Arial"/>
              <a:buChar char="•"/>
            </a:pPr>
            <a:r>
              <a:rPr lang="en-US" sz="1600" dirty="0">
                <a:solidFill>
                  <a:srgbClr val="1D388F"/>
                </a:solidFill>
              </a:rPr>
              <a:t>What happened in reality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	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White Rabbit Collaboration (WRC)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Closing remarks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C52D3B-69BA-09C3-09EC-E7E71B28D4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12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771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AEF7FB-F744-5D13-299B-23E5B530F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1BD0DACE-B206-1503-3CB6-1BCC252C58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a “forge” to collaborate on HW design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4C334B42-EF8B-A54F-C121-010A9AEAB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603" y="895350"/>
            <a:ext cx="5082794" cy="3505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DB48EC-C0C8-ACED-D981-C1E4C9D664B0}"/>
              </a:ext>
            </a:extLst>
          </p:cNvPr>
          <p:cNvSpPr txBox="1"/>
          <p:nvPr/>
        </p:nvSpPr>
        <p:spPr>
          <a:xfrm>
            <a:off x="1600200" y="4319885"/>
            <a:ext cx="4343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  <a:buClr>
                <a:srgbClr val="1D438F"/>
              </a:buClr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See White Rabbit in the Open Hardware Repository: https://ohwr.org/project/white-rabbit/wiki</a:t>
            </a:r>
            <a:endParaRPr lang="en-US" sz="12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F0227C-0656-6D4F-C284-48834AEC26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13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543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5E910-628F-E59C-D317-02CE9C571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2156DD00-5FF4-3F54-F92B-1A84D7A7D8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business models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CAC4525-D369-CFBA-1AB7-4E8B66CA18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099104"/>
            <a:ext cx="9144000" cy="294529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37B650-A777-AFB9-4FD6-DC236E4721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6350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BA06B-83A0-B7B9-AB40-E5F67E9ECE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911B2E38-D781-3A63-CA7F-D9354AC693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the time dimension in business models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F73046D-39EC-AD1B-709D-EB8B13076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819150"/>
            <a:ext cx="9144000" cy="37173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103453-D429-7A67-FE96-2C32FB42D5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15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260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8AD35-3559-93E4-E340-9FF24FCC7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B9CBE910-4ADD-0373-12AA-EF67875F51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licensing for PCBs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diagram of a project&#10;&#10;AI-generated content may be incorrect.">
            <a:extLst>
              <a:ext uri="{FF2B5EF4-FFF2-40B4-BE49-F238E27FC236}">
                <a16:creationId xmlns:a16="http://schemas.microsoft.com/office/drawing/2014/main" id="{8E606032-F7C8-9862-37A7-0D2043245E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91" y="712788"/>
            <a:ext cx="6632618" cy="37179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D9E6B7-22A2-CF62-C899-92C1026C6ED8}"/>
              </a:ext>
            </a:extLst>
          </p:cNvPr>
          <p:cNvSpPr txBox="1"/>
          <p:nvPr/>
        </p:nvSpPr>
        <p:spPr>
          <a:xfrm>
            <a:off x="1143000" y="4476750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Great collaboration with CERN KT. See 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  <a:hlinkClick r:id="rId4"/>
              </a:rPr>
              <a:t>https://cern-ohl.web.cern.ch/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DA1BB9-CF85-3ACC-7B95-4B27AD2387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16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207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9D154-F5F9-5F26-36FF-3F2B9BE69F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B76E4139-DAAB-017C-C2BA-1DCDE21358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licensing for HDL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605847-F62F-863F-8E0D-12B23B5AA073}"/>
              </a:ext>
            </a:extLst>
          </p:cNvPr>
          <p:cNvSpPr txBox="1"/>
          <p:nvPr/>
        </p:nvSpPr>
        <p:spPr>
          <a:xfrm>
            <a:off x="1295400" y="4476750"/>
            <a:ext cx="487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Great collaboration with CERN KT. See 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  <a:hlinkClick r:id="rId3"/>
              </a:rPr>
              <a:t>https://cern-ohl.web.cern.ch/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</a:p>
        </p:txBody>
      </p:sp>
      <p:pic>
        <p:nvPicPr>
          <p:cNvPr id="3" name="Picture 2" descr="A diagram of a computer code&#10;&#10;AI-generated content may be incorrect.">
            <a:extLst>
              <a:ext uri="{FF2B5EF4-FFF2-40B4-BE49-F238E27FC236}">
                <a16:creationId xmlns:a16="http://schemas.microsoft.com/office/drawing/2014/main" id="{E2CFFD85-DFB8-3311-2D1F-D5E0F9814E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98" y="770752"/>
            <a:ext cx="6418102" cy="36019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CB3C5-AE87-2C44-DE40-6D34083C1D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17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8066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510367-72C7-F7DD-8894-FB59CFE97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7D410830-F984-E0FA-90B3-A05CAB475C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Challenges in Open Hardware: the tools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computer screen shot of a computer&#10;&#10;AI-generated content may be incorrect.">
            <a:extLst>
              <a:ext uri="{FF2B5EF4-FFF2-40B4-BE49-F238E27FC236}">
                <a16:creationId xmlns:a16="http://schemas.microsoft.com/office/drawing/2014/main" id="{73078363-2F69-2D5F-C6CA-C9CA69539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170" y="742950"/>
            <a:ext cx="5944430" cy="39248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9DAE95-187F-A63A-DDA9-D03F3CC3A393}"/>
              </a:ext>
            </a:extLst>
          </p:cNvPr>
          <p:cNvSpPr txBox="1"/>
          <p:nvPr/>
        </p:nvSpPr>
        <p:spPr>
          <a:xfrm>
            <a:off x="152400" y="1643955"/>
            <a:ext cx="274796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CERN contribution to </a:t>
            </a:r>
            <a:r>
              <a:rPr lang="en-US" sz="1200" b="0" strike="noStrike" spc="-1" dirty="0" err="1">
                <a:solidFill>
                  <a:srgbClr val="1D438F"/>
                </a:solidFill>
                <a:latin typeface="Arial"/>
                <a:ea typeface="DejaVu Sans"/>
              </a:rPr>
              <a:t>KiCad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development in collaboration with the CERN &amp; Society Foundation:</a:t>
            </a:r>
          </a:p>
          <a:p>
            <a:pPr>
              <a:buClr>
                <a:srgbClr val="1D438F"/>
              </a:buClr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  <a:hlinkClick r:id="rId4"/>
              </a:rPr>
              <a:t>https://cernandsocietyfoundation.cern/news/significant-milestone-regarding-cerns-involvement-development-kicad</a:t>
            </a:r>
            <a:endParaRPr lang="en-US" sz="12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  <a:p>
            <a:pPr>
              <a:buClr>
                <a:srgbClr val="1D438F"/>
              </a:buClr>
            </a:pPr>
            <a:endParaRPr lang="en-US" sz="1200" b="0" strike="noStrike" spc="-1" dirty="0">
              <a:solidFill>
                <a:srgbClr val="1D438F"/>
              </a:solidFill>
              <a:latin typeface="Arial"/>
              <a:ea typeface="DejaVu San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584C89-5BEF-343D-3AF3-0A668DC99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18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533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owolny kształt 54"/>
          <p:cNvSpPr/>
          <p:nvPr/>
        </p:nvSpPr>
        <p:spPr>
          <a:xfrm>
            <a:off x="5702604" y="980237"/>
            <a:ext cx="1568706" cy="504906"/>
          </a:xfrm>
          <a:custGeom>
            <a:avLst/>
            <a:gdLst>
              <a:gd name="connsiteX0" fmla="*/ 0 w 1470355"/>
              <a:gd name="connsiteY0" fmla="*/ 351129 h 504906"/>
              <a:gd name="connsiteX1" fmla="*/ 351129 w 1470355"/>
              <a:gd name="connsiteY1" fmla="*/ 146304 h 504906"/>
              <a:gd name="connsiteX2" fmla="*/ 907084 w 1470355"/>
              <a:gd name="connsiteY2" fmla="*/ 504749 h 504906"/>
              <a:gd name="connsiteX3" fmla="*/ 1133856 w 1470355"/>
              <a:gd name="connsiteY3" fmla="*/ 95097 h 504906"/>
              <a:gd name="connsiteX4" fmla="*/ 1470355 w 1470355"/>
              <a:gd name="connsiteY4" fmla="*/ 0 h 504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0355" h="504906">
                <a:moveTo>
                  <a:pt x="0" y="351129"/>
                </a:moveTo>
                <a:cubicBezTo>
                  <a:pt x="99974" y="235915"/>
                  <a:pt x="199948" y="120701"/>
                  <a:pt x="351129" y="146304"/>
                </a:cubicBezTo>
                <a:cubicBezTo>
                  <a:pt x="502310" y="171907"/>
                  <a:pt x="776630" y="513283"/>
                  <a:pt x="907084" y="504749"/>
                </a:cubicBezTo>
                <a:cubicBezTo>
                  <a:pt x="1037538" y="496215"/>
                  <a:pt x="1039978" y="179222"/>
                  <a:pt x="1133856" y="95097"/>
                </a:cubicBezTo>
                <a:cubicBezTo>
                  <a:pt x="1227734" y="10972"/>
                  <a:pt x="1349044" y="5486"/>
                  <a:pt x="147035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Dowolny kształt 55"/>
          <p:cNvSpPr/>
          <p:nvPr/>
        </p:nvSpPr>
        <p:spPr>
          <a:xfrm>
            <a:off x="1792224" y="914108"/>
            <a:ext cx="2093976" cy="617566"/>
          </a:xfrm>
          <a:custGeom>
            <a:avLst/>
            <a:gdLst>
              <a:gd name="connsiteX0" fmla="*/ 2018995 w 2018995"/>
              <a:gd name="connsiteY0" fmla="*/ 351422 h 617566"/>
              <a:gd name="connsiteX1" fmla="*/ 1616659 w 2018995"/>
              <a:gd name="connsiteY1" fmla="*/ 292 h 617566"/>
              <a:gd name="connsiteX2" fmla="*/ 1060704 w 2018995"/>
              <a:gd name="connsiteY2" fmla="*/ 402628 h 617566"/>
              <a:gd name="connsiteX3" fmla="*/ 585216 w 2018995"/>
              <a:gd name="connsiteY3" fmla="*/ 607454 h 617566"/>
              <a:gd name="connsiteX4" fmla="*/ 373075 w 2018995"/>
              <a:gd name="connsiteY4" fmla="*/ 95390 h 617566"/>
              <a:gd name="connsiteX5" fmla="*/ 0 w 2018995"/>
              <a:gd name="connsiteY5" fmla="*/ 58814 h 617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8995" h="617566">
                <a:moveTo>
                  <a:pt x="2018995" y="351422"/>
                </a:moveTo>
                <a:cubicBezTo>
                  <a:pt x="1897684" y="171590"/>
                  <a:pt x="1776374" y="-8242"/>
                  <a:pt x="1616659" y="292"/>
                </a:cubicBezTo>
                <a:cubicBezTo>
                  <a:pt x="1456944" y="8826"/>
                  <a:pt x="1232611" y="301434"/>
                  <a:pt x="1060704" y="402628"/>
                </a:cubicBezTo>
                <a:cubicBezTo>
                  <a:pt x="888797" y="503822"/>
                  <a:pt x="699821" y="658660"/>
                  <a:pt x="585216" y="607454"/>
                </a:cubicBezTo>
                <a:cubicBezTo>
                  <a:pt x="470611" y="556248"/>
                  <a:pt x="470611" y="186830"/>
                  <a:pt x="373075" y="95390"/>
                </a:cubicBezTo>
                <a:cubicBezTo>
                  <a:pt x="275539" y="3950"/>
                  <a:pt x="137769" y="31382"/>
                  <a:pt x="0" y="5881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Basics of WR: accuracy and precision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5" name="Chmurka 4"/>
          <p:cNvSpPr/>
          <p:nvPr/>
        </p:nvSpPr>
        <p:spPr>
          <a:xfrm>
            <a:off x="3810000" y="742950"/>
            <a:ext cx="1981200" cy="955834"/>
          </a:xfrm>
          <a:prstGeom prst="cloud">
            <a:avLst/>
          </a:prstGeom>
          <a:solidFill>
            <a:srgbClr val="2547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Network</a:t>
            </a:r>
          </a:p>
        </p:txBody>
      </p:sp>
      <p:pic>
        <p:nvPicPr>
          <p:cNvPr id="8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4340" y="44720"/>
            <a:ext cx="1701060" cy="167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C:\Program Files\Microsoft Office\MEDIA\CAGCAT10\j0292982.wmf"/>
          <p:cNvPicPr>
            <a:picLocks noChangeAspect="1" noChangeArrowheads="1"/>
          </p:cNvPicPr>
          <p:nvPr/>
        </p:nvPicPr>
        <p:blipFill>
          <a:blip r:embed="rId3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7" y="24261"/>
            <a:ext cx="1610548" cy="158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Grupa 52"/>
          <p:cNvGrpSpPr/>
          <p:nvPr/>
        </p:nvGrpSpPr>
        <p:grpSpPr>
          <a:xfrm>
            <a:off x="7848600" y="361950"/>
            <a:ext cx="263830" cy="238744"/>
            <a:chOff x="7719398" y="514350"/>
            <a:chExt cx="263830" cy="238744"/>
          </a:xfrm>
        </p:grpSpPr>
        <p:sp>
          <p:nvSpPr>
            <p:cNvPr id="44" name="Elipsa 43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7" name="Łącznik prosty ze strzałką 46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Łącznik prosty ze strzałką 53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a 59"/>
          <p:cNvGrpSpPr/>
          <p:nvPr/>
        </p:nvGrpSpPr>
        <p:grpSpPr>
          <a:xfrm>
            <a:off x="838200" y="285750"/>
            <a:ext cx="263830" cy="238744"/>
            <a:chOff x="7719398" y="514350"/>
            <a:chExt cx="263830" cy="238744"/>
          </a:xfrm>
        </p:grpSpPr>
        <p:sp>
          <p:nvSpPr>
            <p:cNvPr id="61" name="Elipsa 60"/>
            <p:cNvSpPr/>
            <p:nvPr/>
          </p:nvSpPr>
          <p:spPr>
            <a:xfrm>
              <a:off x="7902331" y="676894"/>
              <a:ext cx="80897" cy="762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2" name="Łącznik prosty ze strzałką 61"/>
            <p:cNvCxnSpPr/>
            <p:nvPr/>
          </p:nvCxnSpPr>
          <p:spPr>
            <a:xfrm flipH="1" flipV="1">
              <a:off x="7942779" y="514350"/>
              <a:ext cx="1" cy="16254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Łącznik prosty ze strzałką 62"/>
            <p:cNvCxnSpPr/>
            <p:nvPr/>
          </p:nvCxnSpPr>
          <p:spPr>
            <a:xfrm flipH="1" flipV="1">
              <a:off x="7719398" y="595622"/>
              <a:ext cx="208663" cy="98034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a 15"/>
          <p:cNvGrpSpPr/>
          <p:nvPr/>
        </p:nvGrpSpPr>
        <p:grpSpPr>
          <a:xfrm>
            <a:off x="674087" y="572929"/>
            <a:ext cx="7829855" cy="322421"/>
            <a:chOff x="674087" y="572929"/>
            <a:chExt cx="7829855" cy="322421"/>
          </a:xfrm>
        </p:grpSpPr>
        <p:sp>
          <p:nvSpPr>
            <p:cNvPr id="52" name="pole tekstowe 51"/>
            <p:cNvSpPr txBox="1"/>
            <p:nvPr/>
          </p:nvSpPr>
          <p:spPr>
            <a:xfrm>
              <a:off x="7684487" y="6491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</a:t>
              </a:r>
              <a:r>
                <a:rPr lang="en-US" sz="1000" b="1" dirty="0">
                  <a:solidFill>
                    <a:srgbClr val="FF0000"/>
                  </a:solidFill>
                  <a:latin typeface="Consolas" pitchFamily="49" charset="0"/>
                  <a:cs typeface="Consolas" pitchFamily="49" charset="0"/>
                </a:rPr>
                <a:t>1</a:t>
              </a:r>
              <a:r>
                <a:rPr lang="en-US" sz="1000" dirty="0">
                  <a:latin typeface="Consolas" pitchFamily="49" charset="0"/>
                  <a:cs typeface="Consolas" pitchFamily="49" charset="0"/>
                </a:rPr>
                <a:t>s</a:t>
              </a:r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674087" y="572929"/>
              <a:ext cx="8194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Consolas" pitchFamily="49" charset="0"/>
                  <a:cs typeface="Consolas" pitchFamily="49" charset="0"/>
                </a:rPr>
                <a:t>11h50m00s</a:t>
              </a:r>
            </a:p>
          </p:txBody>
        </p:sp>
      </p:grpSp>
      <p:grpSp>
        <p:nvGrpSpPr>
          <p:cNvPr id="41" name="Grupa 40"/>
          <p:cNvGrpSpPr/>
          <p:nvPr/>
        </p:nvGrpSpPr>
        <p:grpSpPr>
          <a:xfrm>
            <a:off x="412220" y="1581150"/>
            <a:ext cx="8331356" cy="1190256"/>
            <a:chOff x="412220" y="1581150"/>
            <a:chExt cx="8331356" cy="1190256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400" y="1581150"/>
              <a:ext cx="1188167" cy="1190256"/>
            </a:xfrm>
            <a:prstGeom prst="rect">
              <a:avLst/>
            </a:prstGeom>
          </p:spPr>
        </p:pic>
        <p:cxnSp>
          <p:nvCxnSpPr>
            <p:cNvPr id="25" name="Łącznik łamany 24"/>
            <p:cNvCxnSpPr/>
            <p:nvPr/>
          </p:nvCxnSpPr>
          <p:spPr>
            <a:xfrm rot="16200000" flipH="1">
              <a:off x="2382853" y="265301"/>
              <a:ext cx="805311" cy="3447855"/>
            </a:xfrm>
            <a:prstGeom prst="bentConnector2">
              <a:avLst/>
            </a:prstGeom>
            <a:ln w="38100">
              <a:solidFill>
                <a:schemeClr val="accent2"/>
              </a:solidFill>
              <a:headEnd type="none" w="med" len="med"/>
              <a:tailEnd type="oval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Łącznik łamany 70"/>
            <p:cNvCxnSpPr>
              <a:stCxn id="8" idx="2"/>
            </p:cNvCxnSpPr>
            <p:nvPr/>
          </p:nvCxnSpPr>
          <p:spPr>
            <a:xfrm rot="5400000">
              <a:off x="6044574" y="371585"/>
              <a:ext cx="668038" cy="3372554"/>
            </a:xfrm>
            <a:prstGeom prst="bentConnector2">
              <a:avLst/>
            </a:prstGeom>
            <a:ln w="38100">
              <a:solidFill>
                <a:schemeClr val="accent1"/>
              </a:solidFill>
              <a:headEnd type="none" w="med" len="med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pole tekstowe 29"/>
            <p:cNvSpPr txBox="1"/>
            <p:nvPr/>
          </p:nvSpPr>
          <p:spPr>
            <a:xfrm>
              <a:off x="412220" y="1762630"/>
              <a:ext cx="671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pc="-1" dirty="0">
                  <a:solidFill>
                    <a:srgbClr val="0033A0"/>
                  </a:solidFill>
                  <a:latin typeface="Bookman Old Style"/>
                </a:rPr>
                <a:t>PPS</a:t>
              </a:r>
            </a:p>
          </p:txBody>
        </p:sp>
        <p:sp>
          <p:nvSpPr>
            <p:cNvPr id="73" name="pole tekstowe 72"/>
            <p:cNvSpPr txBox="1"/>
            <p:nvPr/>
          </p:nvSpPr>
          <p:spPr>
            <a:xfrm>
              <a:off x="8071982" y="1906010"/>
              <a:ext cx="671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spc="-1" dirty="0">
                  <a:solidFill>
                    <a:srgbClr val="0033A0"/>
                  </a:solidFill>
                  <a:latin typeface="Bookman Old Style"/>
                </a:rPr>
                <a:t>PPS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3733800" y="2111342"/>
            <a:ext cx="3216277" cy="2670208"/>
            <a:chOff x="3733800" y="2111342"/>
            <a:chExt cx="3216277" cy="2670208"/>
          </a:xfrm>
        </p:grpSpPr>
        <p:pic>
          <p:nvPicPr>
            <p:cNvPr id="69" name="Obraz 68"/>
            <p:cNvPicPr/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13"/>
            <a:stretch/>
          </p:blipFill>
          <p:spPr>
            <a:xfrm>
              <a:off x="3733800" y="2571750"/>
              <a:ext cx="3216277" cy="2209800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57" name="Łącznik prostoliniowy 56"/>
            <p:cNvCxnSpPr/>
            <p:nvPr/>
          </p:nvCxnSpPr>
          <p:spPr>
            <a:xfrm flipH="1">
              <a:off x="4624939" y="2111342"/>
              <a:ext cx="3209" cy="550043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Łącznik prostoliniowy 57"/>
            <p:cNvCxnSpPr/>
            <p:nvPr/>
          </p:nvCxnSpPr>
          <p:spPr>
            <a:xfrm>
              <a:off x="4937483" y="2176278"/>
              <a:ext cx="853717" cy="817179"/>
            </a:xfrm>
            <a:prstGeom prst="line">
              <a:avLst/>
            </a:prstGeom>
            <a:ln w="19050">
              <a:solidFill>
                <a:schemeClr val="accent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Łącznik prostoliniowy 71"/>
            <p:cNvCxnSpPr/>
            <p:nvPr/>
          </p:nvCxnSpPr>
          <p:spPr>
            <a:xfrm flipH="1">
              <a:off x="4623336" y="2815389"/>
              <a:ext cx="6416" cy="1499937"/>
            </a:xfrm>
            <a:prstGeom prst="line">
              <a:avLst/>
            </a:prstGeom>
            <a:ln w="19050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91D67A-DC51-D7BA-8115-2E35F2A9ED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19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8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A tale of two mandates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The original vision for White Rabbit (WR)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What happened in reality	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The White Rabbit Collaboration (WRC)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Closing remarks</a:t>
            </a:r>
            <a:endParaRPr lang="en-US" dirty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B63CB2-750F-B7AB-8023-5F0FE5D537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177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White Rabbit operation in a nutshell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pSp>
        <p:nvGrpSpPr>
          <p:cNvPr id="16" name="Grupa 11"/>
          <p:cNvGrpSpPr/>
          <p:nvPr/>
        </p:nvGrpSpPr>
        <p:grpSpPr>
          <a:xfrm>
            <a:off x="53640" y="1440000"/>
            <a:ext cx="9014160" cy="1653840"/>
            <a:chOff x="53640" y="1440000"/>
            <a:chExt cx="9014160" cy="1653840"/>
          </a:xfrm>
        </p:grpSpPr>
        <p:pic>
          <p:nvPicPr>
            <p:cNvPr id="17" name="Obraz 3"/>
            <p:cNvPicPr/>
            <p:nvPr/>
          </p:nvPicPr>
          <p:blipFill>
            <a:blip r:embed="rId3"/>
            <a:stretch/>
          </p:blipFill>
          <p:spPr>
            <a:xfrm>
              <a:off x="1447920" y="228132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Obraz 7"/>
            <p:cNvPicPr/>
            <p:nvPr/>
          </p:nvPicPr>
          <p:blipFill>
            <a:blip r:embed="rId3"/>
            <a:stretch/>
          </p:blipFill>
          <p:spPr>
            <a:xfrm flipH="1">
              <a:off x="4764240" y="2260440"/>
              <a:ext cx="1980000" cy="8125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Prostokąt 28"/>
            <p:cNvSpPr/>
            <p:nvPr/>
          </p:nvSpPr>
          <p:spPr>
            <a:xfrm>
              <a:off x="53640" y="1473120"/>
              <a:ext cx="9004320" cy="1404720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Precision Time Protocol</a:t>
              </a:r>
              <a:br>
                <a:rPr sz="1300" dirty="0"/>
              </a:br>
              <a:r>
                <a:rPr lang="en-US" sz="1300" b="1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(PTP, IEEE 1588)</a:t>
              </a:r>
              <a:endParaRPr lang="en-GB" sz="1300" b="0" strike="noStrike" spc="-1" dirty="0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PTP limitations:</a:t>
              </a:r>
              <a:endParaRPr lang="en-GB" sz="1050" b="0" strike="noStrike" spc="-1" dirty="0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Free-running oscillators</a:t>
              </a:r>
              <a:endParaRPr lang="en-GB" sz="1050" b="0" strike="noStrike" spc="-1" dirty="0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Timestamp resolution</a:t>
              </a:r>
              <a:endParaRPr lang="en-GB" sz="1050" b="0" strike="noStrike" spc="-1" dirty="0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4F81BD"/>
                </a:buClr>
                <a:buFont typeface="Arial"/>
                <a:buChar char="•"/>
              </a:pP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Symmetry assumption of</a:t>
              </a:r>
              <a:br>
                <a:rPr sz="1050" dirty="0"/>
              </a:br>
              <a:r>
                <a:rPr lang="en-US" sz="1050" b="0" strike="noStrike" spc="-1" dirty="0">
                  <a:solidFill>
                    <a:srgbClr val="4F81BD"/>
                  </a:solidFill>
                  <a:latin typeface="Arial"/>
                  <a:ea typeface="DejaVu Sans"/>
                </a:rPr>
                <a:t>medium &amp; hardware</a:t>
              </a:r>
              <a:endParaRPr lang="en-GB" sz="1050" b="0" strike="noStrike" spc="-1" dirty="0">
                <a:latin typeface="Arial"/>
              </a:endParaRPr>
            </a:p>
          </p:txBody>
        </p:sp>
        <p:sp>
          <p:nvSpPr>
            <p:cNvPr id="20" name="Łącznik prosty ze strzałką 8"/>
            <p:cNvSpPr/>
            <p:nvPr/>
          </p:nvSpPr>
          <p:spPr>
            <a:xfrm flipV="1">
              <a:off x="2426400" y="1440000"/>
              <a:ext cx="360" cy="9000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1" name="Łącznik prosty ze strzałką 13"/>
            <p:cNvSpPr/>
            <p:nvPr/>
          </p:nvSpPr>
          <p:spPr>
            <a:xfrm flipV="1">
              <a:off x="5716440" y="1472400"/>
              <a:ext cx="360" cy="846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head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2" name="Łącznik prosty ze strzałką 16"/>
            <p:cNvSpPr/>
            <p:nvPr/>
          </p:nvSpPr>
          <p:spPr>
            <a:xfrm>
              <a:off x="2426400" y="1581120"/>
              <a:ext cx="3275640" cy="189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3" name="Łącznik prosty ze strzałką 20"/>
            <p:cNvSpPr/>
            <p:nvPr/>
          </p:nvSpPr>
          <p:spPr>
            <a:xfrm flipH="1">
              <a:off x="2423520" y="1953360"/>
              <a:ext cx="3275640" cy="1483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24" name="pole tekstowe 19"/>
            <p:cNvSpPr/>
            <p:nvPr/>
          </p:nvSpPr>
          <p:spPr>
            <a:xfrm>
              <a:off x="2100240" y="14407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25" name="pole tekstowe 24"/>
            <p:cNvSpPr/>
            <p:nvPr/>
          </p:nvSpPr>
          <p:spPr>
            <a:xfrm>
              <a:off x="2112120" y="193104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26" name="pole tekstowe 25"/>
            <p:cNvSpPr/>
            <p:nvPr/>
          </p:nvSpPr>
          <p:spPr>
            <a:xfrm>
              <a:off x="5710680" y="147312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800" b="0" strike="noStrike" spc="-1" dirty="0">
                <a:latin typeface="Arial"/>
              </a:endParaRPr>
            </a:p>
          </p:txBody>
        </p:sp>
        <p:sp>
          <p:nvSpPr>
            <p:cNvPr id="27" name="pole tekstowe 26"/>
            <p:cNvSpPr/>
            <p:nvPr/>
          </p:nvSpPr>
          <p:spPr>
            <a:xfrm>
              <a:off x="5710680" y="1843560"/>
              <a:ext cx="317520" cy="401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8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t</a:t>
              </a:r>
              <a:r>
                <a:rPr lang="en-US" sz="18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endParaRPr lang="en-GB" sz="1800" b="0" strike="noStrike" spc="-1" dirty="0">
                <a:latin typeface="Arial"/>
              </a:endParaRPr>
            </a:p>
          </p:txBody>
        </p:sp>
        <p:grpSp>
          <p:nvGrpSpPr>
            <p:cNvPr id="28" name="Grupa 43"/>
            <p:cNvGrpSpPr/>
            <p:nvPr/>
          </p:nvGrpSpPr>
          <p:grpSpPr>
            <a:xfrm>
              <a:off x="2228760" y="2341800"/>
              <a:ext cx="394560" cy="345600"/>
              <a:chOff x="2228760" y="2341800"/>
              <a:chExt cx="394560" cy="345600"/>
            </a:xfrm>
          </p:grpSpPr>
          <p:sp>
            <p:nvSpPr>
              <p:cNvPr id="42" name="Elipsa 29"/>
              <p:cNvSpPr/>
              <p:nvPr/>
            </p:nvSpPr>
            <p:spPr>
              <a:xfrm>
                <a:off x="2228760" y="234180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3" name="Łącznik prostoliniowy 32"/>
              <p:cNvSpPr/>
              <p:nvPr/>
            </p:nvSpPr>
            <p:spPr>
              <a:xfrm flipV="1">
                <a:off x="2426400" y="240732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" name="Łącznik prostoliniowy 38"/>
              <p:cNvSpPr/>
              <p:nvPr/>
            </p:nvSpPr>
            <p:spPr>
              <a:xfrm flipH="1" flipV="1">
                <a:off x="2421360" y="2500920"/>
                <a:ext cx="7020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29" name="Grupa 47"/>
            <p:cNvGrpSpPr/>
            <p:nvPr/>
          </p:nvGrpSpPr>
          <p:grpSpPr>
            <a:xfrm>
              <a:off x="5518440" y="2320920"/>
              <a:ext cx="394560" cy="345600"/>
              <a:chOff x="5518440" y="2320920"/>
              <a:chExt cx="394560" cy="345600"/>
            </a:xfrm>
          </p:grpSpPr>
          <p:sp>
            <p:nvSpPr>
              <p:cNvPr id="39" name="Elipsa 48"/>
              <p:cNvSpPr/>
              <p:nvPr/>
            </p:nvSpPr>
            <p:spPr>
              <a:xfrm>
                <a:off x="5518440" y="2320920"/>
                <a:ext cx="394560" cy="3456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3A5F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0" name="Łącznik prostoliniowy 49"/>
              <p:cNvSpPr/>
              <p:nvPr/>
            </p:nvSpPr>
            <p:spPr>
              <a:xfrm flipV="1">
                <a:off x="5716080" y="2386440"/>
                <a:ext cx="360" cy="10728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1" name="Łącznik prostoliniowy 50"/>
              <p:cNvSpPr/>
              <p:nvPr/>
            </p:nvSpPr>
            <p:spPr>
              <a:xfrm flipH="1" flipV="1">
                <a:off x="5709240" y="2477880"/>
                <a:ext cx="69840" cy="71640"/>
              </a:xfrm>
              <a:prstGeom prst="line">
                <a:avLst/>
              </a:prstGeom>
              <a:ln w="28575">
                <a:solidFill>
                  <a:srgbClr val="4A7EB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 dirty="0"/>
              </a:p>
            </p:txBody>
          </p:sp>
        </p:grpSp>
        <p:sp>
          <p:nvSpPr>
            <p:cNvPr id="30" name="Dowolny kształt 12"/>
            <p:cNvSpPr/>
            <p:nvPr/>
          </p:nvSpPr>
          <p:spPr>
            <a:xfrm>
              <a:off x="2230200" y="2621160"/>
              <a:ext cx="3040200" cy="307800"/>
            </a:xfrm>
            <a:custGeom>
              <a:avLst/>
              <a:gdLst/>
              <a:ahLst/>
              <a:cxnLst/>
              <a:rect l="l" t="t" r="r" b="b"/>
              <a:pathLst>
                <a:path w="3041227" h="308880">
                  <a:moveTo>
                    <a:pt x="0" y="264170"/>
                  </a:moveTo>
                  <a:cubicBezTo>
                    <a:pt x="31044" y="291827"/>
                    <a:pt x="62089" y="319485"/>
                    <a:pt x="162560" y="304810"/>
                  </a:cubicBezTo>
                  <a:cubicBezTo>
                    <a:pt x="263031" y="290135"/>
                    <a:pt x="438009" y="206597"/>
                    <a:pt x="602827" y="176117"/>
                  </a:cubicBezTo>
                  <a:cubicBezTo>
                    <a:pt x="767645" y="145637"/>
                    <a:pt x="957298" y="151281"/>
                    <a:pt x="1151467" y="121930"/>
                  </a:cubicBezTo>
                  <a:cubicBezTo>
                    <a:pt x="1345636" y="92579"/>
                    <a:pt x="1578187" y="1139"/>
                    <a:pt x="1767840" y="10"/>
                  </a:cubicBezTo>
                  <a:cubicBezTo>
                    <a:pt x="1957493" y="-1119"/>
                    <a:pt x="2140374" y="92579"/>
                    <a:pt x="2289387" y="115157"/>
                  </a:cubicBezTo>
                  <a:cubicBezTo>
                    <a:pt x="2438400" y="137735"/>
                    <a:pt x="2536613" y="142250"/>
                    <a:pt x="2661920" y="135477"/>
                  </a:cubicBezTo>
                  <a:cubicBezTo>
                    <a:pt x="2787227" y="128704"/>
                    <a:pt x="2914227" y="101610"/>
                    <a:pt x="3041227" y="74517"/>
                  </a:cubicBezTo>
                </a:path>
              </a:pathLst>
            </a:custGeom>
            <a:no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31" name="Prostokąt 120"/>
            <p:cNvSpPr/>
            <p:nvPr/>
          </p:nvSpPr>
          <p:spPr>
            <a:xfrm>
              <a:off x="3835800" y="244584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2" name="Łącznik prosty ze strzałką 17"/>
            <p:cNvSpPr/>
            <p:nvPr/>
          </p:nvSpPr>
          <p:spPr>
            <a:xfrm>
              <a:off x="4170960" y="2525040"/>
              <a:ext cx="151200" cy="39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33" name="Łącznik prosty ze strzałką 121"/>
            <p:cNvSpPr/>
            <p:nvPr/>
          </p:nvSpPr>
          <p:spPr>
            <a:xfrm flipH="1" flipV="1">
              <a:off x="3658680" y="2748600"/>
              <a:ext cx="167760" cy="540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28575">
              <a:solidFill>
                <a:srgbClr val="FFFFFF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 dirty="0"/>
            </a:p>
          </p:txBody>
        </p:sp>
        <p:sp>
          <p:nvSpPr>
            <p:cNvPr id="34" name="Prostokąt 122"/>
            <p:cNvSpPr/>
            <p:nvPr/>
          </p:nvSpPr>
          <p:spPr>
            <a:xfrm>
              <a:off x="3828240" y="2677320"/>
              <a:ext cx="334080" cy="157320"/>
            </a:xfrm>
            <a:prstGeom prst="rect">
              <a:avLst/>
            </a:prstGeom>
            <a:solidFill>
              <a:srgbClr val="4F81BD"/>
            </a:solidFill>
            <a:ln w="952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157680" rIns="90000" bIns="157680" anchor="ctr">
              <a:no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FFFFFF"/>
                  </a:solidFill>
                  <a:latin typeface="Arial"/>
                  <a:ea typeface="DejaVu Sans"/>
                </a:rPr>
                <a:t>t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5" name="pole tekstowe 33"/>
            <p:cNvSpPr/>
            <p:nvPr/>
          </p:nvSpPr>
          <p:spPr>
            <a:xfrm>
              <a:off x="5996725" y="1805400"/>
              <a:ext cx="3071075" cy="26015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100" b="0" strike="noStrike" spc="-1" dirty="0" err="1">
                  <a:solidFill>
                    <a:srgbClr val="000000"/>
                  </a:solidFill>
                  <a:latin typeface="Arial"/>
                  <a:ea typeface="DejaVu Sans"/>
                </a:rPr>
                <a:t>Time_correction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=                                 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+ </a:t>
              </a:r>
              <a:r>
                <a:rPr lang="en-US" sz="1100" b="0" strike="noStrike" spc="-1" dirty="0" err="1">
                  <a:solidFill>
                    <a:srgbClr val="808080"/>
                  </a:solidFill>
                  <a:latin typeface="Arial"/>
                  <a:ea typeface="DejaVu Sans"/>
                </a:rPr>
                <a:t>asym</a:t>
              </a:r>
              <a:r>
                <a:rPr lang="en-US" sz="1100" b="0" strike="noStrike" spc="-1" dirty="0">
                  <a:solidFill>
                    <a:srgbClr val="808080"/>
                  </a:solidFill>
                  <a:latin typeface="Arial"/>
                  <a:ea typeface="DejaVu Sans"/>
                </a:rPr>
                <a:t> 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6" name="pole tekstowe 123"/>
            <p:cNvSpPr/>
            <p:nvPr/>
          </p:nvSpPr>
          <p:spPr>
            <a:xfrm>
              <a:off x="7210800" y="1657440"/>
              <a:ext cx="1175760" cy="538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4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1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 – (t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3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 – t</a:t>
              </a:r>
              <a:r>
                <a:rPr lang="en-US" sz="1100" b="0" strike="noStrike" spc="-1" baseline="-25000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)</a:t>
              </a:r>
              <a:endParaRPr lang="en-GB" sz="11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endParaRPr lang="en-GB" sz="600" b="0" strike="noStrike" spc="-1" dirty="0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37" name="Łącznik prostoliniowy 35"/>
            <p:cNvSpPr/>
            <p:nvPr/>
          </p:nvSpPr>
          <p:spPr>
            <a:xfrm>
              <a:off x="7257600" y="1935720"/>
              <a:ext cx="1143000" cy="36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38" name="TextBox 1"/>
            <p:cNvSpPr/>
            <p:nvPr/>
          </p:nvSpPr>
          <p:spPr>
            <a:xfrm>
              <a:off x="4280400" y="2513880"/>
              <a:ext cx="678600" cy="2494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50" b="0" strike="noStrike" spc="-1">
                  <a:solidFill>
                    <a:srgbClr val="4F81BD"/>
                  </a:solidFill>
                  <a:latin typeface="Arial"/>
                  <a:ea typeface="DejaVu Sans"/>
                </a:rPr>
                <a:t>Ethernet</a:t>
              </a:r>
              <a:endParaRPr lang="en-GB" sz="1050" b="0" strike="noStrike" spc="-1">
                <a:latin typeface="Arial"/>
              </a:endParaRPr>
            </a:p>
          </p:txBody>
        </p:sp>
      </p:grpSp>
      <p:grpSp>
        <p:nvGrpSpPr>
          <p:cNvPr id="45" name="Grupa 64"/>
          <p:cNvGrpSpPr/>
          <p:nvPr/>
        </p:nvGrpSpPr>
        <p:grpSpPr>
          <a:xfrm>
            <a:off x="55080" y="2608920"/>
            <a:ext cx="7483320" cy="894600"/>
            <a:chOff x="55080" y="2608920"/>
            <a:chExt cx="7483320" cy="894600"/>
          </a:xfrm>
        </p:grpSpPr>
        <p:grpSp>
          <p:nvGrpSpPr>
            <p:cNvPr id="46" name="Grupa 57"/>
            <p:cNvGrpSpPr/>
            <p:nvPr/>
          </p:nvGrpSpPr>
          <p:grpSpPr>
            <a:xfrm>
              <a:off x="2420640" y="2973240"/>
              <a:ext cx="3277080" cy="192600"/>
              <a:chOff x="2420640" y="2973240"/>
              <a:chExt cx="3277080" cy="192600"/>
            </a:xfrm>
          </p:grpSpPr>
          <p:grpSp>
            <p:nvGrpSpPr>
              <p:cNvPr id="110" name="Grupa 52"/>
              <p:cNvGrpSpPr/>
              <p:nvPr/>
            </p:nvGrpSpPr>
            <p:grpSpPr>
              <a:xfrm>
                <a:off x="2420640" y="3002040"/>
                <a:ext cx="546480" cy="163800"/>
                <a:chOff x="2420640" y="3002040"/>
                <a:chExt cx="546480" cy="163800"/>
              </a:xfrm>
            </p:grpSpPr>
            <p:sp>
              <p:nvSpPr>
                <p:cNvPr id="156" name="Łącznik prostoliniowy 45"/>
                <p:cNvSpPr/>
                <p:nvPr/>
              </p:nvSpPr>
              <p:spPr>
                <a:xfrm>
                  <a:off x="2420640" y="3154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7" name="Łącznik prostoliniowy 53"/>
                <p:cNvSpPr/>
                <p:nvPr/>
              </p:nvSpPr>
              <p:spPr>
                <a:xfrm>
                  <a:off x="255276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8" name="Łącznik prostoliniowy 54"/>
                <p:cNvSpPr/>
                <p:nvPr/>
              </p:nvSpPr>
              <p:spPr>
                <a:xfrm>
                  <a:off x="2693880" y="3154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9" name="Łącznik prostoliniowy 55"/>
                <p:cNvSpPr/>
                <p:nvPr/>
              </p:nvSpPr>
              <p:spPr>
                <a:xfrm>
                  <a:off x="2825640" y="3002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0" name="Łącznik prostoliniowy 56"/>
                <p:cNvSpPr/>
                <p:nvPr/>
              </p:nvSpPr>
              <p:spPr>
                <a:xfrm>
                  <a:off x="2562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1" name="Łącznik prostoliniowy 59"/>
                <p:cNvSpPr/>
                <p:nvPr/>
              </p:nvSpPr>
              <p:spPr>
                <a:xfrm>
                  <a:off x="2693880" y="30135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2" name="Łącznik prostoliniowy 60"/>
                <p:cNvSpPr/>
                <p:nvPr/>
              </p:nvSpPr>
              <p:spPr>
                <a:xfrm>
                  <a:off x="282564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63" name="Łącznik prostoliniowy 70"/>
                <p:cNvSpPr/>
                <p:nvPr/>
              </p:nvSpPr>
              <p:spPr>
                <a:xfrm>
                  <a:off x="296676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11" name="Grupa 71"/>
              <p:cNvGrpSpPr/>
              <p:nvPr/>
            </p:nvGrpSpPr>
            <p:grpSpPr>
              <a:xfrm>
                <a:off x="2966760" y="2996280"/>
                <a:ext cx="546480" cy="163800"/>
                <a:chOff x="2966760" y="2996280"/>
                <a:chExt cx="546480" cy="163800"/>
              </a:xfrm>
            </p:grpSpPr>
            <p:sp>
              <p:nvSpPr>
                <p:cNvPr id="148" name="Łącznik prostoliniowy 72"/>
                <p:cNvSpPr/>
                <p:nvPr/>
              </p:nvSpPr>
              <p:spPr>
                <a:xfrm>
                  <a:off x="2966760" y="3148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9" name="Łącznik prostoliniowy 73"/>
                <p:cNvSpPr/>
                <p:nvPr/>
              </p:nvSpPr>
              <p:spPr>
                <a:xfrm>
                  <a:off x="309888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0" name="Łącznik prostoliniowy 74"/>
                <p:cNvSpPr/>
                <p:nvPr/>
              </p:nvSpPr>
              <p:spPr>
                <a:xfrm>
                  <a:off x="3240000" y="3148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1" name="Łącznik prostoliniowy 75"/>
                <p:cNvSpPr/>
                <p:nvPr/>
              </p:nvSpPr>
              <p:spPr>
                <a:xfrm>
                  <a:off x="3371760" y="2996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2" name="Łącznik prostoliniowy 76"/>
                <p:cNvSpPr/>
                <p:nvPr/>
              </p:nvSpPr>
              <p:spPr>
                <a:xfrm>
                  <a:off x="3108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3" name="Łącznik prostoliniowy 77"/>
                <p:cNvSpPr/>
                <p:nvPr/>
              </p:nvSpPr>
              <p:spPr>
                <a:xfrm>
                  <a:off x="3240000" y="3007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4" name="Łącznik prostoliniowy 78"/>
                <p:cNvSpPr/>
                <p:nvPr/>
              </p:nvSpPr>
              <p:spPr>
                <a:xfrm>
                  <a:off x="337176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55" name="Łącznik prostoliniowy 79"/>
                <p:cNvSpPr/>
                <p:nvPr/>
              </p:nvSpPr>
              <p:spPr>
                <a:xfrm>
                  <a:off x="351288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12" name="Grupa 80"/>
              <p:cNvGrpSpPr/>
              <p:nvPr/>
            </p:nvGrpSpPr>
            <p:grpSpPr>
              <a:xfrm>
                <a:off x="3512880" y="2990520"/>
                <a:ext cx="546480" cy="163800"/>
                <a:chOff x="3512880" y="2990520"/>
                <a:chExt cx="546480" cy="163800"/>
              </a:xfrm>
            </p:grpSpPr>
            <p:sp>
              <p:nvSpPr>
                <p:cNvPr id="140" name="Łącznik prostoliniowy 81"/>
                <p:cNvSpPr/>
                <p:nvPr/>
              </p:nvSpPr>
              <p:spPr>
                <a:xfrm>
                  <a:off x="3512880" y="3142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1" name="Łącznik prostoliniowy 82"/>
                <p:cNvSpPr/>
                <p:nvPr/>
              </p:nvSpPr>
              <p:spPr>
                <a:xfrm>
                  <a:off x="3644640" y="29905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2" name="Łącznik prostoliniowy 83"/>
                <p:cNvSpPr/>
                <p:nvPr/>
              </p:nvSpPr>
              <p:spPr>
                <a:xfrm>
                  <a:off x="3786120" y="3142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3" name="Łącznik prostoliniowy 84"/>
                <p:cNvSpPr/>
                <p:nvPr/>
              </p:nvSpPr>
              <p:spPr>
                <a:xfrm>
                  <a:off x="3917880" y="2990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4" name="Łącznik prostoliniowy 85"/>
                <p:cNvSpPr/>
                <p:nvPr/>
              </p:nvSpPr>
              <p:spPr>
                <a:xfrm>
                  <a:off x="3654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5" name="Łącznik prostoliniowy 86"/>
                <p:cNvSpPr/>
                <p:nvPr/>
              </p:nvSpPr>
              <p:spPr>
                <a:xfrm>
                  <a:off x="3786120" y="3002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6" name="Łącznik prostoliniowy 87"/>
                <p:cNvSpPr/>
                <p:nvPr/>
              </p:nvSpPr>
              <p:spPr>
                <a:xfrm>
                  <a:off x="391788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47" name="Łącznik prostoliniowy 88"/>
                <p:cNvSpPr/>
                <p:nvPr/>
              </p:nvSpPr>
              <p:spPr>
                <a:xfrm>
                  <a:off x="405900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13" name="Grupa 89"/>
              <p:cNvGrpSpPr/>
              <p:nvPr/>
            </p:nvGrpSpPr>
            <p:grpSpPr>
              <a:xfrm>
                <a:off x="4059000" y="2984760"/>
                <a:ext cx="546480" cy="163800"/>
                <a:chOff x="4059000" y="2984760"/>
                <a:chExt cx="546480" cy="163800"/>
              </a:xfrm>
            </p:grpSpPr>
            <p:sp>
              <p:nvSpPr>
                <p:cNvPr id="132" name="Łącznik prostoliniowy 90"/>
                <p:cNvSpPr/>
                <p:nvPr/>
              </p:nvSpPr>
              <p:spPr>
                <a:xfrm>
                  <a:off x="4059000" y="3137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3" name="Łącznik prostoliniowy 91"/>
                <p:cNvSpPr/>
                <p:nvPr/>
              </p:nvSpPr>
              <p:spPr>
                <a:xfrm>
                  <a:off x="4190760" y="2984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4" name="Łącznik prostoliniowy 92"/>
                <p:cNvSpPr/>
                <p:nvPr/>
              </p:nvSpPr>
              <p:spPr>
                <a:xfrm>
                  <a:off x="4332240" y="3137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5" name="Łącznik prostoliniowy 96"/>
                <p:cNvSpPr/>
                <p:nvPr/>
              </p:nvSpPr>
              <p:spPr>
                <a:xfrm>
                  <a:off x="4464000" y="2984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6" name="Łącznik prostoliniowy 97"/>
                <p:cNvSpPr/>
                <p:nvPr/>
              </p:nvSpPr>
              <p:spPr>
                <a:xfrm>
                  <a:off x="4200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7" name="Łącznik prostoliniowy 98"/>
                <p:cNvSpPr/>
                <p:nvPr/>
              </p:nvSpPr>
              <p:spPr>
                <a:xfrm>
                  <a:off x="4332240" y="2996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8" name="Łącznik prostoliniowy 99"/>
                <p:cNvSpPr/>
                <p:nvPr/>
              </p:nvSpPr>
              <p:spPr>
                <a:xfrm>
                  <a:off x="446400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9" name="Łącznik prostoliniowy 100"/>
                <p:cNvSpPr/>
                <p:nvPr/>
              </p:nvSpPr>
              <p:spPr>
                <a:xfrm>
                  <a:off x="460512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14" name="Grupa 101"/>
              <p:cNvGrpSpPr/>
              <p:nvPr/>
            </p:nvGrpSpPr>
            <p:grpSpPr>
              <a:xfrm>
                <a:off x="4605120" y="2979000"/>
                <a:ext cx="546480" cy="163800"/>
                <a:chOff x="4605120" y="2979000"/>
                <a:chExt cx="546480" cy="163800"/>
              </a:xfrm>
            </p:grpSpPr>
            <p:sp>
              <p:nvSpPr>
                <p:cNvPr id="124" name="Łącznik prostoliniowy 102"/>
                <p:cNvSpPr/>
                <p:nvPr/>
              </p:nvSpPr>
              <p:spPr>
                <a:xfrm>
                  <a:off x="460512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5" name="Łącznik prostoliniowy 103"/>
                <p:cNvSpPr/>
                <p:nvPr/>
              </p:nvSpPr>
              <p:spPr>
                <a:xfrm>
                  <a:off x="4736880" y="29790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6" name="Łącznik prostoliniowy 104"/>
                <p:cNvSpPr/>
                <p:nvPr/>
              </p:nvSpPr>
              <p:spPr>
                <a:xfrm>
                  <a:off x="4878360" y="3131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7" name="Łącznik prostoliniowy 105"/>
                <p:cNvSpPr/>
                <p:nvPr/>
              </p:nvSpPr>
              <p:spPr>
                <a:xfrm>
                  <a:off x="5010120" y="29790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8" name="Łącznik prostoliniowy 106"/>
                <p:cNvSpPr/>
                <p:nvPr/>
              </p:nvSpPr>
              <p:spPr>
                <a:xfrm>
                  <a:off x="4746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9" name="Łącznik prostoliniowy 107"/>
                <p:cNvSpPr/>
                <p:nvPr/>
              </p:nvSpPr>
              <p:spPr>
                <a:xfrm>
                  <a:off x="4878360" y="2990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0" name="Łącznik prostoliniowy 108"/>
                <p:cNvSpPr/>
                <p:nvPr/>
              </p:nvSpPr>
              <p:spPr>
                <a:xfrm>
                  <a:off x="501012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1" name="Łącznik prostoliniowy 109"/>
                <p:cNvSpPr/>
                <p:nvPr/>
              </p:nvSpPr>
              <p:spPr>
                <a:xfrm>
                  <a:off x="5151240" y="29790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15" name="Grupa 110"/>
              <p:cNvGrpSpPr/>
              <p:nvPr/>
            </p:nvGrpSpPr>
            <p:grpSpPr>
              <a:xfrm>
                <a:off x="5151240" y="2973240"/>
                <a:ext cx="546480" cy="163800"/>
                <a:chOff x="5151240" y="2973240"/>
                <a:chExt cx="546480" cy="163800"/>
              </a:xfrm>
            </p:grpSpPr>
            <p:sp>
              <p:nvSpPr>
                <p:cNvPr id="116" name="Łącznik prostoliniowy 111"/>
                <p:cNvSpPr/>
                <p:nvPr/>
              </p:nvSpPr>
              <p:spPr>
                <a:xfrm>
                  <a:off x="515124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7" name="Łącznik prostoliniowy 112"/>
                <p:cNvSpPr/>
                <p:nvPr/>
              </p:nvSpPr>
              <p:spPr>
                <a:xfrm>
                  <a:off x="5283000" y="29732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8" name="Łącznik prostoliniowy 113"/>
                <p:cNvSpPr/>
                <p:nvPr/>
              </p:nvSpPr>
              <p:spPr>
                <a:xfrm>
                  <a:off x="5424480" y="31258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19" name="Łącznik prostoliniowy 114"/>
                <p:cNvSpPr/>
                <p:nvPr/>
              </p:nvSpPr>
              <p:spPr>
                <a:xfrm>
                  <a:off x="5556240" y="29732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0" name="Łącznik prostoliniowy 115"/>
                <p:cNvSpPr/>
                <p:nvPr/>
              </p:nvSpPr>
              <p:spPr>
                <a:xfrm>
                  <a:off x="5292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1" name="Łącznik prostoliniowy 116"/>
                <p:cNvSpPr/>
                <p:nvPr/>
              </p:nvSpPr>
              <p:spPr>
                <a:xfrm>
                  <a:off x="5424480" y="2984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2" name="Łącznik prostoliniowy 117"/>
                <p:cNvSpPr/>
                <p:nvPr/>
              </p:nvSpPr>
              <p:spPr>
                <a:xfrm>
                  <a:off x="555624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3" name="Łącznik prostoliniowy 118"/>
                <p:cNvSpPr/>
                <p:nvPr/>
              </p:nvSpPr>
              <p:spPr>
                <a:xfrm>
                  <a:off x="5697360" y="297324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47" name="Prostokąt 119"/>
            <p:cNvSpPr/>
            <p:nvPr/>
          </p:nvSpPr>
          <p:spPr>
            <a:xfrm>
              <a:off x="55080" y="2895120"/>
              <a:ext cx="7483320" cy="608400"/>
            </a:xfrm>
            <a:prstGeom prst="rect">
              <a:avLst/>
            </a:prstGeom>
            <a:solidFill>
              <a:srgbClr val="4F81BD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Frequency 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transfer</a:t>
              </a:r>
              <a:endParaRPr lang="en-GB" sz="1300" b="0" strike="noStrike" spc="-1">
                <a:latin typeface="Arial"/>
              </a:endParaRPr>
            </a:p>
          </p:txBody>
        </p:sp>
        <p:grpSp>
          <p:nvGrpSpPr>
            <p:cNvPr id="48" name="Grupa 125"/>
            <p:cNvGrpSpPr/>
            <p:nvPr/>
          </p:nvGrpSpPr>
          <p:grpSpPr>
            <a:xfrm>
              <a:off x="2502720" y="3182760"/>
              <a:ext cx="3276720" cy="192600"/>
              <a:chOff x="2502720" y="3182760"/>
              <a:chExt cx="3276720" cy="192600"/>
            </a:xfrm>
          </p:grpSpPr>
          <p:grpSp>
            <p:nvGrpSpPr>
              <p:cNvPr id="53" name="Grupa 126"/>
              <p:cNvGrpSpPr/>
              <p:nvPr/>
            </p:nvGrpSpPr>
            <p:grpSpPr>
              <a:xfrm>
                <a:off x="2502720" y="3211200"/>
                <a:ext cx="546480" cy="164160"/>
                <a:chOff x="2502720" y="3211200"/>
                <a:chExt cx="546480" cy="164160"/>
              </a:xfrm>
            </p:grpSpPr>
            <p:sp>
              <p:nvSpPr>
                <p:cNvPr id="102" name="Łącznik prostoliniowy 172"/>
                <p:cNvSpPr/>
                <p:nvPr/>
              </p:nvSpPr>
              <p:spPr>
                <a:xfrm>
                  <a:off x="250272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3" name="Łącznik prostoliniowy 173"/>
                <p:cNvSpPr/>
                <p:nvPr/>
              </p:nvSpPr>
              <p:spPr>
                <a:xfrm>
                  <a:off x="2634480" y="32112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4" name="Łącznik prostoliniowy 174"/>
                <p:cNvSpPr/>
                <p:nvPr/>
              </p:nvSpPr>
              <p:spPr>
                <a:xfrm>
                  <a:off x="2775600" y="33638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" name="Łącznik prostoliniowy 175"/>
                <p:cNvSpPr/>
                <p:nvPr/>
              </p:nvSpPr>
              <p:spPr>
                <a:xfrm>
                  <a:off x="2907360" y="32112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6" name="Łącznik prostoliniowy 176"/>
                <p:cNvSpPr/>
                <p:nvPr/>
              </p:nvSpPr>
              <p:spPr>
                <a:xfrm>
                  <a:off x="2643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7" name="Łącznik prostoliniowy 177"/>
                <p:cNvSpPr/>
                <p:nvPr/>
              </p:nvSpPr>
              <p:spPr>
                <a:xfrm>
                  <a:off x="2775600" y="322272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8" name="Łącznik prostoliniowy 178"/>
                <p:cNvSpPr/>
                <p:nvPr/>
              </p:nvSpPr>
              <p:spPr>
                <a:xfrm>
                  <a:off x="290736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9" name="Łącznik prostoliniowy 179"/>
                <p:cNvSpPr/>
                <p:nvPr/>
              </p:nvSpPr>
              <p:spPr>
                <a:xfrm>
                  <a:off x="3048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4" name="Grupa 127"/>
              <p:cNvGrpSpPr/>
              <p:nvPr/>
            </p:nvGrpSpPr>
            <p:grpSpPr>
              <a:xfrm>
                <a:off x="3048840" y="3205800"/>
                <a:ext cx="546120" cy="163800"/>
                <a:chOff x="3048840" y="3205800"/>
                <a:chExt cx="546120" cy="163800"/>
              </a:xfrm>
            </p:grpSpPr>
            <p:sp>
              <p:nvSpPr>
                <p:cNvPr id="91" name="Łącznik prostoliniowy 164"/>
                <p:cNvSpPr/>
                <p:nvPr/>
              </p:nvSpPr>
              <p:spPr>
                <a:xfrm>
                  <a:off x="304884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2" name="Łącznik prostoliniowy 165"/>
                <p:cNvSpPr/>
                <p:nvPr/>
              </p:nvSpPr>
              <p:spPr>
                <a:xfrm>
                  <a:off x="318060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3" name="Łącznik prostoliniowy 166"/>
                <p:cNvSpPr/>
                <p:nvPr/>
              </p:nvSpPr>
              <p:spPr>
                <a:xfrm>
                  <a:off x="3321720" y="33580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7" name="Łącznik prostoliniowy 167"/>
                <p:cNvSpPr/>
                <p:nvPr/>
              </p:nvSpPr>
              <p:spPr>
                <a:xfrm>
                  <a:off x="3453480" y="3205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8" name="Łącznik prostoliniowy 168"/>
                <p:cNvSpPr/>
                <p:nvPr/>
              </p:nvSpPr>
              <p:spPr>
                <a:xfrm>
                  <a:off x="3189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9" name="Łącznik prostoliniowy 169"/>
                <p:cNvSpPr/>
                <p:nvPr/>
              </p:nvSpPr>
              <p:spPr>
                <a:xfrm>
                  <a:off x="3321720" y="321696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0" name="Łącznik prostoliniowy 170"/>
                <p:cNvSpPr/>
                <p:nvPr/>
              </p:nvSpPr>
              <p:spPr>
                <a:xfrm>
                  <a:off x="345348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1" name="Łącznik prostoliniowy 171"/>
                <p:cNvSpPr/>
                <p:nvPr/>
              </p:nvSpPr>
              <p:spPr>
                <a:xfrm>
                  <a:off x="359460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5" name="Grupa 128"/>
              <p:cNvGrpSpPr/>
              <p:nvPr/>
            </p:nvGrpSpPr>
            <p:grpSpPr>
              <a:xfrm>
                <a:off x="3594600" y="3200040"/>
                <a:ext cx="546480" cy="163800"/>
                <a:chOff x="3594600" y="3200040"/>
                <a:chExt cx="546480" cy="163800"/>
              </a:xfrm>
            </p:grpSpPr>
            <p:sp>
              <p:nvSpPr>
                <p:cNvPr id="83" name="Łącznik prostoliniowy 156"/>
                <p:cNvSpPr/>
                <p:nvPr/>
              </p:nvSpPr>
              <p:spPr>
                <a:xfrm>
                  <a:off x="3594600" y="335232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4" name="Łącznik prostoliniowy 157"/>
                <p:cNvSpPr/>
                <p:nvPr/>
              </p:nvSpPr>
              <p:spPr>
                <a:xfrm>
                  <a:off x="372672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5" name="Łącznik prostoliniowy 158"/>
                <p:cNvSpPr/>
                <p:nvPr/>
              </p:nvSpPr>
              <p:spPr>
                <a:xfrm>
                  <a:off x="3867840" y="33523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6" name="Łącznik prostoliniowy 159"/>
                <p:cNvSpPr/>
                <p:nvPr/>
              </p:nvSpPr>
              <p:spPr>
                <a:xfrm>
                  <a:off x="3999600" y="3200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7" name="Łącznik prostoliniowy 160"/>
                <p:cNvSpPr/>
                <p:nvPr/>
              </p:nvSpPr>
              <p:spPr>
                <a:xfrm>
                  <a:off x="3736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8" name="Łącznik prostoliniowy 161"/>
                <p:cNvSpPr/>
                <p:nvPr/>
              </p:nvSpPr>
              <p:spPr>
                <a:xfrm>
                  <a:off x="3867840" y="3211200"/>
                  <a:ext cx="360" cy="15264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9" name="Łącznik prostoliniowy 162"/>
                <p:cNvSpPr/>
                <p:nvPr/>
              </p:nvSpPr>
              <p:spPr>
                <a:xfrm>
                  <a:off x="399960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90" name="Łącznik prostoliniowy 163"/>
                <p:cNvSpPr/>
                <p:nvPr/>
              </p:nvSpPr>
              <p:spPr>
                <a:xfrm>
                  <a:off x="414072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6" name="Grupa 129"/>
              <p:cNvGrpSpPr/>
              <p:nvPr/>
            </p:nvGrpSpPr>
            <p:grpSpPr>
              <a:xfrm>
                <a:off x="4140720" y="3194280"/>
                <a:ext cx="546480" cy="163800"/>
                <a:chOff x="4140720" y="3194280"/>
                <a:chExt cx="546480" cy="163800"/>
              </a:xfrm>
            </p:grpSpPr>
            <p:sp>
              <p:nvSpPr>
                <p:cNvPr id="75" name="Łącznik prostoliniowy 148"/>
                <p:cNvSpPr/>
                <p:nvPr/>
              </p:nvSpPr>
              <p:spPr>
                <a:xfrm>
                  <a:off x="4140720" y="33465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6" name="Łącznik prostoliniowy 149"/>
                <p:cNvSpPr/>
                <p:nvPr/>
              </p:nvSpPr>
              <p:spPr>
                <a:xfrm>
                  <a:off x="427284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7" name="Łącznik prostoliniowy 150"/>
                <p:cNvSpPr/>
                <p:nvPr/>
              </p:nvSpPr>
              <p:spPr>
                <a:xfrm>
                  <a:off x="4413960" y="33465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8" name="Łącznik prostoliniowy 151"/>
                <p:cNvSpPr/>
                <p:nvPr/>
              </p:nvSpPr>
              <p:spPr>
                <a:xfrm>
                  <a:off x="4545720" y="319428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9" name="Łącznik prostoliniowy 152"/>
                <p:cNvSpPr/>
                <p:nvPr/>
              </p:nvSpPr>
              <p:spPr>
                <a:xfrm>
                  <a:off x="4282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0" name="Łącznik prostoliniowy 153"/>
                <p:cNvSpPr/>
                <p:nvPr/>
              </p:nvSpPr>
              <p:spPr>
                <a:xfrm>
                  <a:off x="4413960" y="320580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1" name="Łącznik prostoliniowy 154"/>
                <p:cNvSpPr/>
                <p:nvPr/>
              </p:nvSpPr>
              <p:spPr>
                <a:xfrm>
                  <a:off x="454572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" name="Łącznik prostoliniowy 155"/>
                <p:cNvSpPr/>
                <p:nvPr/>
              </p:nvSpPr>
              <p:spPr>
                <a:xfrm>
                  <a:off x="468684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7" name="Grupa 130"/>
              <p:cNvGrpSpPr/>
              <p:nvPr/>
            </p:nvGrpSpPr>
            <p:grpSpPr>
              <a:xfrm>
                <a:off x="4686840" y="3188520"/>
                <a:ext cx="546480" cy="163800"/>
                <a:chOff x="4686840" y="3188520"/>
                <a:chExt cx="546480" cy="163800"/>
              </a:xfrm>
            </p:grpSpPr>
            <p:sp>
              <p:nvSpPr>
                <p:cNvPr id="67" name="Łącznik prostoliniowy 140"/>
                <p:cNvSpPr/>
                <p:nvPr/>
              </p:nvSpPr>
              <p:spPr>
                <a:xfrm>
                  <a:off x="4686840" y="334080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8" name="Łącznik prostoliniowy 141"/>
                <p:cNvSpPr/>
                <p:nvPr/>
              </p:nvSpPr>
              <p:spPr>
                <a:xfrm>
                  <a:off x="481896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9" name="Łącznik prostoliniowy 142"/>
                <p:cNvSpPr/>
                <p:nvPr/>
              </p:nvSpPr>
              <p:spPr>
                <a:xfrm>
                  <a:off x="4960080" y="334080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0" name="Łącznik prostoliniowy 143"/>
                <p:cNvSpPr/>
                <p:nvPr/>
              </p:nvSpPr>
              <p:spPr>
                <a:xfrm>
                  <a:off x="5091840" y="318852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1" name="Łącznik prostoliniowy 144"/>
                <p:cNvSpPr/>
                <p:nvPr/>
              </p:nvSpPr>
              <p:spPr>
                <a:xfrm>
                  <a:off x="482832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2" name="Łącznik prostoliniowy 145"/>
                <p:cNvSpPr/>
                <p:nvPr/>
              </p:nvSpPr>
              <p:spPr>
                <a:xfrm>
                  <a:off x="4960080" y="320004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3" name="Łącznik prostoliniowy 146"/>
                <p:cNvSpPr/>
                <p:nvPr/>
              </p:nvSpPr>
              <p:spPr>
                <a:xfrm>
                  <a:off x="509184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74" name="Łącznik prostoliniowy 147"/>
                <p:cNvSpPr/>
                <p:nvPr/>
              </p:nvSpPr>
              <p:spPr>
                <a:xfrm>
                  <a:off x="5232960" y="318852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58" name="Grupa 131"/>
              <p:cNvGrpSpPr/>
              <p:nvPr/>
            </p:nvGrpSpPr>
            <p:grpSpPr>
              <a:xfrm>
                <a:off x="5232960" y="3182760"/>
                <a:ext cx="546480" cy="163800"/>
                <a:chOff x="5232960" y="3182760"/>
                <a:chExt cx="546480" cy="163800"/>
              </a:xfrm>
            </p:grpSpPr>
            <p:sp>
              <p:nvSpPr>
                <p:cNvPr id="59" name="Łącznik prostoliniowy 132"/>
                <p:cNvSpPr/>
                <p:nvPr/>
              </p:nvSpPr>
              <p:spPr>
                <a:xfrm>
                  <a:off x="5232960" y="333504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0" name="Łącznik prostoliniowy 133"/>
                <p:cNvSpPr/>
                <p:nvPr/>
              </p:nvSpPr>
              <p:spPr>
                <a:xfrm>
                  <a:off x="5364720" y="3182760"/>
                  <a:ext cx="14148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1" name="Łącznik prostoliniowy 134"/>
                <p:cNvSpPr/>
                <p:nvPr/>
              </p:nvSpPr>
              <p:spPr>
                <a:xfrm>
                  <a:off x="5506200" y="333504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2" name="Łącznik prostoliniowy 135"/>
                <p:cNvSpPr/>
                <p:nvPr/>
              </p:nvSpPr>
              <p:spPr>
                <a:xfrm>
                  <a:off x="5637960" y="3182760"/>
                  <a:ext cx="141120" cy="36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3" name="Łącznik prostoliniowy 136"/>
                <p:cNvSpPr/>
                <p:nvPr/>
              </p:nvSpPr>
              <p:spPr>
                <a:xfrm>
                  <a:off x="537444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4" name="Łącznik prostoliniowy 137"/>
                <p:cNvSpPr/>
                <p:nvPr/>
              </p:nvSpPr>
              <p:spPr>
                <a:xfrm>
                  <a:off x="5506200" y="319428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5" name="Łącznik prostoliniowy 138"/>
                <p:cNvSpPr/>
                <p:nvPr/>
              </p:nvSpPr>
              <p:spPr>
                <a:xfrm>
                  <a:off x="563796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66" name="Łącznik prostoliniowy 139"/>
                <p:cNvSpPr/>
                <p:nvPr/>
              </p:nvSpPr>
              <p:spPr>
                <a:xfrm>
                  <a:off x="5779080" y="3182760"/>
                  <a:ext cx="360" cy="152280"/>
                </a:xfrm>
                <a:prstGeom prst="line">
                  <a:avLst/>
                </a:prstGeom>
                <a:ln>
                  <a:solidFill>
                    <a:srgbClr val="4A7EB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/>
              </p:style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49" name="Strzałka w prawo 36"/>
            <p:cNvSpPr/>
            <p:nvPr/>
          </p:nvSpPr>
          <p:spPr>
            <a:xfrm>
              <a:off x="5716440" y="293112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50" name="Strzałka w prawo 182"/>
            <p:cNvSpPr/>
            <p:nvPr/>
          </p:nvSpPr>
          <p:spPr>
            <a:xfrm rot="10800000">
              <a:off x="2272680" y="3247200"/>
              <a:ext cx="227520" cy="1638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51" name="pole tekstowe 186"/>
            <p:cNvSpPr/>
            <p:nvPr/>
          </p:nvSpPr>
          <p:spPr>
            <a:xfrm>
              <a:off x="5745394" y="2952750"/>
              <a:ext cx="1783286" cy="429433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376092"/>
                  </a:solidFill>
                  <a:latin typeface="Arial"/>
                  <a:ea typeface="DejaVu Sans"/>
                </a:rPr>
                <a:t>Common frequency</a:t>
              </a: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spc="-1" dirty="0">
                  <a:solidFill>
                    <a:srgbClr val="376092"/>
                  </a:solidFill>
                  <a:latin typeface="Arial"/>
                </a:rPr>
                <a:t>makes task of PTP easier</a:t>
              </a:r>
              <a:endParaRPr lang="en-GB" sz="1100" b="0" strike="noStrike" spc="-1" dirty="0">
                <a:latin typeface="Arial"/>
              </a:endParaRPr>
            </a:p>
          </p:txBody>
        </p:sp>
        <p:sp>
          <p:nvSpPr>
            <p:cNvPr id="52" name="Strzałka w dół 63"/>
            <p:cNvSpPr/>
            <p:nvPr/>
          </p:nvSpPr>
          <p:spPr>
            <a:xfrm rot="10800000">
              <a:off x="6953760" y="2608920"/>
              <a:ext cx="303840" cy="28620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64" name="Grupa 66"/>
          <p:cNvGrpSpPr/>
          <p:nvPr/>
        </p:nvGrpSpPr>
        <p:grpSpPr>
          <a:xfrm>
            <a:off x="53640" y="2605320"/>
            <a:ext cx="8655120" cy="2126910"/>
            <a:chOff x="53640" y="2605320"/>
            <a:chExt cx="8655120" cy="2126910"/>
          </a:xfrm>
        </p:grpSpPr>
        <p:sp>
          <p:nvSpPr>
            <p:cNvPr id="165" name="Prostokąt 183"/>
            <p:cNvSpPr/>
            <p:nvPr/>
          </p:nvSpPr>
          <p:spPr>
            <a:xfrm>
              <a:off x="53640" y="4172040"/>
              <a:ext cx="8632080" cy="532440"/>
            </a:xfrm>
            <a:prstGeom prst="rect">
              <a:avLst/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Asymmetry</a:t>
              </a:r>
              <a:endParaRPr lang="en-GB" sz="1300" b="0" strike="noStrike" spc="-1">
                <a:latin typeface="Arial"/>
              </a:endParaRPr>
            </a:p>
            <a:p>
              <a:pPr>
                <a:lnSpc>
                  <a:spcPct val="100000"/>
                </a:lnSpc>
                <a:buNone/>
              </a:pPr>
              <a:r>
                <a:rPr lang="en-US" sz="1300" b="1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corrections</a:t>
              </a:r>
              <a:endParaRPr lang="en-GB" sz="1300" b="0" strike="noStrike" spc="-1">
                <a:latin typeface="Arial"/>
              </a:endParaRPr>
            </a:p>
          </p:txBody>
        </p:sp>
        <p:sp>
          <p:nvSpPr>
            <p:cNvPr id="166" name="pole tekstowe 187"/>
            <p:cNvSpPr/>
            <p:nvPr/>
          </p:nvSpPr>
          <p:spPr>
            <a:xfrm>
              <a:off x="2136960" y="4138560"/>
              <a:ext cx="1836000" cy="591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Single bidirectional fiber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Link delay model</a:t>
              </a:r>
              <a:endParaRPr lang="en-GB" sz="1100" b="0" strike="noStrike" spc="-1">
                <a:latin typeface="Arial"/>
              </a:endParaRPr>
            </a:p>
            <a:p>
              <a:pPr marL="171360" indent="-171360">
                <a:lnSpc>
                  <a:spcPct val="100000"/>
                </a:lnSpc>
                <a:buClr>
                  <a:srgbClr val="376092"/>
                </a:buClr>
                <a:buFont typeface="Wingdings" charset="2"/>
                <a:buChar char=""/>
              </a:pPr>
              <a:r>
                <a:rPr lang="en-US" sz="1100" b="0" strike="noStrike" spc="-1">
                  <a:solidFill>
                    <a:srgbClr val="376092"/>
                  </a:solidFill>
                  <a:latin typeface="Arial"/>
                  <a:ea typeface="DejaVu Sans"/>
                </a:rPr>
                <a:t>Calibration</a:t>
              </a:r>
              <a:endParaRPr lang="en-GB" sz="1100" b="0" strike="noStrike" spc="-1">
                <a:latin typeface="Arial"/>
              </a:endParaRPr>
            </a:p>
          </p:txBody>
        </p:sp>
        <p:sp>
          <p:nvSpPr>
            <p:cNvPr id="167" name="Strzałka w dół 189"/>
            <p:cNvSpPr/>
            <p:nvPr/>
          </p:nvSpPr>
          <p:spPr>
            <a:xfrm rot="10800000">
              <a:off x="8265960" y="2605320"/>
              <a:ext cx="303840" cy="156672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9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68" name="pole tekstowe 181"/>
            <p:cNvSpPr/>
            <p:nvPr/>
          </p:nvSpPr>
          <p:spPr>
            <a:xfrm>
              <a:off x="3578660" y="4133520"/>
              <a:ext cx="5130100" cy="59871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376092"/>
                  </a:solidFill>
                  <a:latin typeface="Arial"/>
                  <a:ea typeface="DejaVu Sans"/>
                </a:rPr>
                <a:t>Enhance </a:t>
              </a:r>
              <a:endParaRPr lang="en-GB" sz="1100" b="0" strike="noStrike" spc="-1" dirty="0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376092"/>
                  </a:solidFill>
                  <a:latin typeface="Arial"/>
                  <a:ea typeface="DejaVu Sans"/>
                </a:rPr>
                <a:t>time correction accuracy </a:t>
              </a:r>
              <a:endParaRPr lang="en-GB" sz="1100" b="0" strike="noStrike" spc="-1" dirty="0">
                <a:latin typeface="Arial"/>
              </a:endParaRPr>
            </a:p>
            <a:p>
              <a:pPr algn="r">
                <a:lnSpc>
                  <a:spcPct val="100000"/>
                </a:lnSpc>
                <a:buNone/>
              </a:pPr>
              <a:r>
                <a:rPr lang="en-US" sz="1100" b="0" strike="noStrike" spc="-1" dirty="0">
                  <a:solidFill>
                    <a:srgbClr val="376092"/>
                  </a:solidFill>
                  <a:latin typeface="Arial"/>
                  <a:ea typeface="DejaVu Sans"/>
                </a:rPr>
                <a:t>by automatic medium asymmetry calculation and calibration of hardware delays</a:t>
              </a:r>
              <a:endParaRPr lang="en-GB" sz="1100" b="0" strike="noStrike" spc="-1" dirty="0">
                <a:latin typeface="Arial"/>
              </a:endParaRPr>
            </a:p>
          </p:txBody>
        </p:sp>
      </p:grpSp>
      <p:grpSp>
        <p:nvGrpSpPr>
          <p:cNvPr id="169" name="Grupa 68"/>
          <p:cNvGrpSpPr/>
          <p:nvPr/>
        </p:nvGrpSpPr>
        <p:grpSpPr>
          <a:xfrm>
            <a:off x="1451880" y="1229040"/>
            <a:ext cx="5243040" cy="241920"/>
            <a:chOff x="1451880" y="1229040"/>
            <a:chExt cx="5243040" cy="241920"/>
          </a:xfrm>
        </p:grpSpPr>
        <p:sp>
          <p:nvSpPr>
            <p:cNvPr id="170" name="pole tekstowe 190"/>
            <p:cNvSpPr/>
            <p:nvPr/>
          </p:nvSpPr>
          <p:spPr>
            <a:xfrm>
              <a:off x="14518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11h50m00s000000000.000ns</a:t>
              </a:r>
              <a:endParaRPr lang="en-GB" sz="1000" b="0" strike="noStrike" spc="-1">
                <a:latin typeface="Arial"/>
              </a:endParaRPr>
            </a:p>
          </p:txBody>
        </p:sp>
        <p:sp>
          <p:nvSpPr>
            <p:cNvPr id="171" name="pole tekstowe 191"/>
            <p:cNvSpPr/>
            <p:nvPr/>
          </p:nvSpPr>
          <p:spPr>
            <a:xfrm>
              <a:off x="4686480" y="1229040"/>
              <a:ext cx="2008440" cy="24192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37000"/>
              </a:schemeClr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>
                <a:lnSpc>
                  <a:spcPct val="100000"/>
                </a:lnSpc>
                <a:buNone/>
              </a:pP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11h50m00s000000000.0</a:t>
              </a:r>
              <a:r>
                <a:rPr lang="en-US" sz="1000" b="1" strike="noStrike" spc="-1">
                  <a:solidFill>
                    <a:srgbClr val="FF0000"/>
                  </a:solidFill>
                  <a:latin typeface="Consolas"/>
                  <a:ea typeface="DejaVu Sans"/>
                </a:rPr>
                <a:t>1</a:t>
              </a:r>
              <a:r>
                <a:rPr lang="en-US" sz="1000" b="0" strike="noStrike" spc="-1">
                  <a:solidFill>
                    <a:srgbClr val="000000"/>
                  </a:solidFill>
                  <a:latin typeface="Consolas"/>
                  <a:ea typeface="DejaVu Sans"/>
                </a:rPr>
                <a:t>0ns</a:t>
              </a:r>
              <a:endParaRPr lang="en-GB" sz="1000" b="0" strike="noStrike" spc="-1">
                <a:latin typeface="Arial"/>
              </a:endParaRPr>
            </a:p>
          </p:txBody>
        </p:sp>
      </p:grpSp>
      <p:grpSp>
        <p:nvGrpSpPr>
          <p:cNvPr id="172" name="Group 22"/>
          <p:cNvGrpSpPr/>
          <p:nvPr/>
        </p:nvGrpSpPr>
        <p:grpSpPr>
          <a:xfrm>
            <a:off x="59400" y="2608920"/>
            <a:ext cx="7978680" cy="1515240"/>
            <a:chOff x="59400" y="2608920"/>
            <a:chExt cx="7978680" cy="1515240"/>
          </a:xfrm>
        </p:grpSpPr>
        <p:grpSp>
          <p:nvGrpSpPr>
            <p:cNvPr id="173" name="Grupa 65"/>
            <p:cNvGrpSpPr/>
            <p:nvPr/>
          </p:nvGrpSpPr>
          <p:grpSpPr>
            <a:xfrm>
              <a:off x="59400" y="2608920"/>
              <a:ext cx="7978680" cy="1515240"/>
              <a:chOff x="59400" y="2608920"/>
              <a:chExt cx="7978680" cy="1515240"/>
            </a:xfrm>
          </p:grpSpPr>
          <p:sp>
            <p:nvSpPr>
              <p:cNvPr id="178" name="Prostokąt 124"/>
              <p:cNvSpPr/>
              <p:nvPr/>
            </p:nvSpPr>
            <p:spPr>
              <a:xfrm>
                <a:off x="59400" y="3562200"/>
                <a:ext cx="7978680" cy="532440"/>
              </a:xfrm>
              <a:prstGeom prst="rect">
                <a:avLst/>
              </a:prstGeom>
              <a:solidFill>
                <a:srgbClr val="4F81BD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Phase </a:t>
                </a:r>
                <a:endParaRPr lang="en-GB" sz="1300" b="0" strike="noStrike" spc="-1">
                  <a:latin typeface="Arial"/>
                </a:endParaRPr>
              </a:p>
              <a:p>
                <a:pPr>
                  <a:lnSpc>
                    <a:spcPct val="100000"/>
                  </a:lnSpc>
                  <a:buNone/>
                </a:pPr>
                <a:r>
                  <a:rPr lang="en-US" sz="1300" b="1" strike="noStrike" spc="-1">
                    <a:solidFill>
                      <a:srgbClr val="FFFFFF"/>
                    </a:solidFill>
                    <a:latin typeface="Arial"/>
                    <a:ea typeface="DejaVu Sans"/>
                  </a:rPr>
                  <a:t>detection</a:t>
                </a:r>
                <a:endParaRPr lang="en-GB" sz="1300" b="0" strike="noStrike" spc="-1">
                  <a:latin typeface="Arial"/>
                </a:endParaRPr>
              </a:p>
            </p:txBody>
          </p:sp>
          <p:sp>
            <p:nvSpPr>
              <p:cNvPr id="179" name="Łącznik prostoliniowy 40"/>
              <p:cNvSpPr/>
              <p:nvPr/>
            </p:nvSpPr>
            <p:spPr>
              <a:xfrm>
                <a:off x="2554200" y="3065040"/>
                <a:ext cx="360" cy="87804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0" name="Łącznik prostoliniowy 184"/>
              <p:cNvSpPr/>
              <p:nvPr/>
            </p:nvSpPr>
            <p:spPr>
              <a:xfrm>
                <a:off x="2645280" y="3251520"/>
                <a:ext cx="360" cy="691560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1" name="Łącznik prosty ze strzałką 46"/>
              <p:cNvSpPr/>
              <p:nvPr/>
            </p:nvSpPr>
            <p:spPr>
              <a:xfrm>
                <a:off x="2349000" y="3867120"/>
                <a:ext cx="20448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2" name="Łącznik prosty ze strzałką 185"/>
              <p:cNvSpPr/>
              <p:nvPr/>
            </p:nvSpPr>
            <p:spPr>
              <a:xfrm flipH="1">
                <a:off x="2624400" y="3867120"/>
                <a:ext cx="240120" cy="3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3" name="pole tekstowe 62"/>
              <p:cNvSpPr/>
              <p:nvPr/>
            </p:nvSpPr>
            <p:spPr>
              <a:xfrm>
                <a:off x="5578920" y="3529080"/>
                <a:ext cx="2446560" cy="5918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Enhance 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timestamp precision to ps level</a:t>
                </a:r>
                <a:endParaRPr lang="en-GB" sz="1100" b="0" strike="noStrike" spc="-1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by using phase detection techniques</a:t>
                </a:r>
                <a:endParaRPr lang="en-GB" sz="1100" b="0" strike="noStrike" spc="-1">
                  <a:latin typeface="Arial"/>
                </a:endParaRPr>
              </a:p>
            </p:txBody>
          </p:sp>
          <p:sp>
            <p:nvSpPr>
              <p:cNvPr id="184" name="Strzałka w dół 188"/>
              <p:cNvSpPr/>
              <p:nvPr/>
            </p:nvSpPr>
            <p:spPr>
              <a:xfrm rot="10800000">
                <a:off x="7677720" y="2608920"/>
                <a:ext cx="303840" cy="953280"/>
              </a:xfrm>
              <a:prstGeom prst="downArrow">
                <a:avLst>
                  <a:gd name="adj1" fmla="val 50000"/>
                  <a:gd name="adj2" fmla="val 50000"/>
                </a:avLst>
              </a:prstGeom>
              <a:solidFill>
                <a:srgbClr val="95B3D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85" name="pole tekstowe 180"/>
              <p:cNvSpPr/>
              <p:nvPr/>
            </p:nvSpPr>
            <p:spPr>
              <a:xfrm>
                <a:off x="2017440" y="3867120"/>
                <a:ext cx="2088720" cy="257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r">
                  <a:lnSpc>
                    <a:spcPct val="100000"/>
                  </a:lnSpc>
                  <a:buNone/>
                </a:pPr>
                <a:r>
                  <a:rPr lang="en-US" sz="1100" b="1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Phase offset</a:t>
                </a:r>
                <a:r>
                  <a:rPr lang="en-US" sz="1100" b="0" strike="noStrike" spc="-1">
                    <a:solidFill>
                      <a:srgbClr val="376092"/>
                    </a:solidFill>
                    <a:latin typeface="Arial"/>
                    <a:ea typeface="DejaVu Sans"/>
                  </a:rPr>
                  <a:t> with ps precision</a:t>
                </a:r>
                <a:endParaRPr lang="en-GB" sz="1100" b="0" strike="noStrike" spc="-1">
                  <a:latin typeface="Arial"/>
                </a:endParaRPr>
              </a:p>
            </p:txBody>
          </p:sp>
        </p:grpSp>
        <p:sp>
          <p:nvSpPr>
            <p:cNvPr id="174" name="Straight Connector 4"/>
            <p:cNvSpPr/>
            <p:nvPr/>
          </p:nvSpPr>
          <p:spPr>
            <a:xfrm>
              <a:off x="2562120" y="3165840"/>
              <a:ext cx="360" cy="70128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5" name="Straight Connector 9"/>
            <p:cNvSpPr/>
            <p:nvPr/>
          </p:nvSpPr>
          <p:spPr>
            <a:xfrm flipH="1">
              <a:off x="2641320" y="3370680"/>
              <a:ext cx="4320" cy="496440"/>
            </a:xfrm>
            <a:prstGeom prst="line">
              <a:avLst/>
            </a:prstGeom>
            <a:ln>
              <a:solidFill>
                <a:srgbClr val="4A7EB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6" name="Straight Arrow Connector 15"/>
            <p:cNvSpPr/>
            <p:nvPr/>
          </p:nvSpPr>
          <p:spPr>
            <a:xfrm>
              <a:off x="2438280" y="3790800"/>
              <a:ext cx="1134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sp>
          <p:nvSpPr>
            <p:cNvPr id="177" name="Straight Arrow Connector 18"/>
            <p:cNvSpPr/>
            <p:nvPr/>
          </p:nvSpPr>
          <p:spPr>
            <a:xfrm flipH="1">
              <a:off x="2641320" y="3790800"/>
              <a:ext cx="12276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>
              <a:solidFill>
                <a:srgbClr val="4A7EBB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186" name="Prostokąt 5"/>
          <p:cNvSpPr/>
          <p:nvPr/>
        </p:nvSpPr>
        <p:spPr>
          <a:xfrm>
            <a:off x="7200" y="786850"/>
            <a:ext cx="914292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US" sz="1600" b="0" strike="noStrike" spc="-1" dirty="0">
                <a:solidFill>
                  <a:srgbClr val="0033A0"/>
                </a:solidFill>
                <a:latin typeface="+mj-lt"/>
                <a:ea typeface="DejaVu Sans"/>
              </a:rPr>
              <a:t>White Rabbit = PTP + L1 </a:t>
            </a:r>
            <a:r>
              <a:rPr lang="en-US" sz="1600" b="0" strike="noStrike" spc="-1" dirty="0" err="1">
                <a:solidFill>
                  <a:srgbClr val="0033A0"/>
                </a:solidFill>
                <a:latin typeface="+mj-lt"/>
                <a:ea typeface="DejaVu Sans"/>
              </a:rPr>
              <a:t>syntonisation</a:t>
            </a:r>
            <a:r>
              <a:rPr lang="en-US" sz="1600" b="0" strike="noStrike" spc="-1" dirty="0">
                <a:solidFill>
                  <a:srgbClr val="0033A0"/>
                </a:solidFill>
                <a:latin typeface="+mj-lt"/>
                <a:ea typeface="DejaVu Sans"/>
              </a:rPr>
              <a:t> + phase detection + asymmetry correction</a:t>
            </a:r>
            <a:endParaRPr lang="en-GB" sz="1600" b="0" strike="noStrike" spc="-1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E4DFF9-F426-7A7D-9D6B-943B95DB05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20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906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  <a:ea typeface="DejaVu Sans"/>
              </a:rPr>
              <a:t>White Rabbit Switch </a:t>
            </a: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Overview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" name="TextBox 1"/>
          <p:cNvSpPr/>
          <p:nvPr/>
        </p:nvSpPr>
        <p:spPr>
          <a:xfrm>
            <a:off x="182880" y="1254940"/>
            <a:ext cx="4770120" cy="22936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Central element of WR network</a:t>
            </a:r>
            <a:endParaRPr lang="pl-PL" sz="18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1U height</a:t>
            </a:r>
            <a:endParaRPr lang="pl-PL" sz="18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1 management port (100Mbit/s)</a:t>
            </a:r>
            <a:endParaRPr lang="pl-PL" sz="18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USB Serial console for management</a:t>
            </a: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18 GbE (1 Gbit/s) SFP ports</a:t>
            </a:r>
            <a:r>
              <a:rPr lang="en-US" dirty="0">
                <a:solidFill>
                  <a:srgbClr val="0033A0"/>
                </a:solidFill>
                <a:latin typeface="+mj-lt"/>
                <a:ea typeface="DejaVu Sans"/>
              </a:rPr>
              <a:t> with </a:t>
            </a:r>
          </a:p>
          <a:p>
            <a:pPr>
              <a:lnSpc>
                <a:spcPct val="115000"/>
              </a:lnSpc>
              <a:buClr>
                <a:srgbClr val="0033A0"/>
              </a:buClr>
            </a:pPr>
            <a:r>
              <a:rPr lang="en-US" dirty="0">
                <a:solidFill>
                  <a:srgbClr val="0033A0"/>
                </a:solidFill>
                <a:latin typeface="+mj-lt"/>
                <a:ea typeface="DejaVu Sans"/>
              </a:rPr>
              <a:t>     </a:t>
            </a: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White Rabbit support</a:t>
            </a:r>
            <a:endParaRPr lang="pl-PL" sz="18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5 clock connectors</a:t>
            </a:r>
            <a:endParaRPr lang="pl-PL" sz="1800" b="0" u="none" strike="noStrike" dirty="0">
              <a:solidFill>
                <a:srgbClr val="000000"/>
              </a:solidFill>
              <a:uFillTx/>
              <a:latin typeface="+mj-lt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3"/>
          <a:stretch/>
        </p:blipFill>
        <p:spPr>
          <a:xfrm>
            <a:off x="4380120" y="1163160"/>
            <a:ext cx="4619880" cy="1896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C8675D-2319-F70E-3AAA-2B31E63D21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21</a:t>
            </a:fld>
            <a:r>
              <a:rPr lang="en-GB"/>
              <a:t> / 55</a:t>
            </a:r>
            <a:endParaRPr lang="en-GB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White Rabbit Switch Inside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0" name="Picture 39"/>
          <p:cNvPicPr/>
          <p:nvPr/>
        </p:nvPicPr>
        <p:blipFill>
          <a:blip r:embed="rId3"/>
          <a:stretch/>
        </p:blipFill>
        <p:spPr>
          <a:xfrm>
            <a:off x="4248000" y="766080"/>
            <a:ext cx="4860000" cy="3913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" name="TextBox 20"/>
          <p:cNvSpPr/>
          <p:nvPr/>
        </p:nvSpPr>
        <p:spPr>
          <a:xfrm>
            <a:off x="360000" y="792000"/>
            <a:ext cx="3780000" cy="205186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ARM CPU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432000" lvl="1" indent="-216000">
              <a:lnSpc>
                <a:spcPct val="115000"/>
              </a:lnSpc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Runs Linux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432000" lvl="1" indent="-216000">
              <a:lnSpc>
                <a:spcPct val="115000"/>
              </a:lnSpc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33A0"/>
                </a:solidFill>
                <a:latin typeface="+mj-lt"/>
                <a:ea typeface="DejaVu Sans"/>
              </a:rPr>
              <a:t>Implements</a:t>
            </a: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 PTP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432000" lvl="1" indent="-216000">
              <a:lnSpc>
                <a:spcPct val="115000"/>
              </a:lnSpc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33A0"/>
                </a:solidFill>
                <a:latin typeface="+mj-lt"/>
                <a:ea typeface="DejaVu Sans"/>
              </a:rPr>
              <a:t>Handles switch m</a:t>
            </a: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anagement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FPGA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432000" lvl="1" indent="-216000">
              <a:lnSpc>
                <a:spcPct val="115000"/>
              </a:lnSpc>
              <a:buClr>
                <a:srgbClr val="0032A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Frame </a:t>
            </a:r>
            <a:r>
              <a:rPr lang="en-US" sz="1400" dirty="0">
                <a:solidFill>
                  <a:srgbClr val="0033A0"/>
                </a:solidFill>
                <a:latin typeface="+mj-lt"/>
                <a:ea typeface="DejaVu Sans"/>
              </a:rPr>
              <a:t>forwarding </a:t>
            </a: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between ports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  <a:p>
            <a:pPr marL="432000" lvl="1" indent="-216000">
              <a:lnSpc>
                <a:spcPct val="115000"/>
              </a:lnSpc>
              <a:buClr>
                <a:srgbClr val="0032A0"/>
              </a:buClr>
              <a:buSzPct val="45000"/>
              <a:buFont typeface="Wingdings" charset="2"/>
              <a:buChar char=""/>
            </a:pPr>
            <a:r>
              <a:rPr lang="en-US" sz="14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Timestamping of PTP messages</a:t>
            </a:r>
          </a:p>
          <a:p>
            <a:pPr marL="432000" lvl="1" indent="-216000">
              <a:lnSpc>
                <a:spcPct val="115000"/>
              </a:lnSpc>
              <a:buClr>
                <a:srgbClr val="0032A0"/>
              </a:buClr>
              <a:buSzPct val="45000"/>
              <a:buFont typeface="Wingdings" charset="2"/>
              <a:buChar char=""/>
            </a:pPr>
            <a:r>
              <a:rPr lang="en-US" sz="1400" dirty="0">
                <a:solidFill>
                  <a:srgbClr val="0033A0"/>
                </a:solidFill>
                <a:latin typeface="+mj-lt"/>
                <a:ea typeface="DejaVu Sans"/>
              </a:rPr>
              <a:t>Resources for clock signal manipulation</a:t>
            </a:r>
            <a:endParaRPr lang="pl-PL" sz="1400" b="0" u="none" strike="noStrike" dirty="0">
              <a:solidFill>
                <a:srgbClr val="000000"/>
              </a:solidFill>
              <a:uFillTx/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55A50-9C6A-5524-42BA-627BE01025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22</a:t>
            </a:fld>
            <a:r>
              <a:rPr lang="en-GB"/>
              <a:t> / 55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Obraz 51"/>
          <p:cNvPicPr/>
          <p:nvPr/>
        </p:nvPicPr>
        <p:blipFill rotWithShape="1">
          <a:blip r:embed="rId3"/>
          <a:srcRect t="6555"/>
          <a:stretch/>
        </p:blipFill>
        <p:spPr>
          <a:xfrm>
            <a:off x="2577545" y="797780"/>
            <a:ext cx="3425508" cy="2218030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WR Node = WR PTP Core + hardware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152400" y="2800349"/>
            <a:ext cx="5017870" cy="1687800"/>
            <a:chOff x="152400" y="2724150"/>
            <a:chExt cx="5017870" cy="1687800"/>
          </a:xfrm>
        </p:grpSpPr>
        <p:sp>
          <p:nvSpPr>
            <p:cNvPr id="85" name="Rounded Rectangle 13"/>
            <p:cNvSpPr/>
            <p:nvPr/>
          </p:nvSpPr>
          <p:spPr>
            <a:xfrm>
              <a:off x="1785208" y="2764430"/>
              <a:ext cx="2275134" cy="1647520"/>
            </a:xfrm>
            <a:prstGeom prst="roundRect">
              <a:avLst>
                <a:gd name="adj" fmla="val 1712"/>
              </a:avLst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14"/>
            <p:cNvSpPr txBox="1"/>
            <p:nvPr/>
          </p:nvSpPr>
          <p:spPr>
            <a:xfrm>
              <a:off x="1787308" y="2724150"/>
              <a:ext cx="22635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WR PTP Core </a:t>
              </a:r>
              <a:br>
                <a:rPr lang="en-US" sz="1400" b="1" dirty="0">
                  <a:solidFill>
                    <a:schemeClr val="bg1"/>
                  </a:solidFill>
                </a:rPr>
              </a:br>
              <a:r>
                <a:rPr lang="en-US" sz="1400" b="1" dirty="0">
                  <a:solidFill>
                    <a:schemeClr val="bg1"/>
                  </a:solidFill>
                </a:rPr>
                <a:t>(WRPC)</a:t>
              </a:r>
            </a:p>
          </p:txBody>
        </p:sp>
        <p:sp>
          <p:nvSpPr>
            <p:cNvPr id="88" name="TextBox 20"/>
            <p:cNvSpPr txBox="1"/>
            <p:nvPr/>
          </p:nvSpPr>
          <p:spPr>
            <a:xfrm>
              <a:off x="1785208" y="3274367"/>
              <a:ext cx="788076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 err="1">
                  <a:solidFill>
                    <a:schemeClr val="bg1"/>
                  </a:solidFill>
                </a:rPr>
                <a:t>Serdes</a:t>
              </a:r>
              <a:endParaRPr lang="en-US" sz="700" dirty="0">
                <a:solidFill>
                  <a:schemeClr val="bg1"/>
                </a:solidFill>
              </a:endParaRPr>
            </a:p>
            <a:p>
              <a:endParaRPr lang="en-US" sz="900" dirty="0">
                <a:solidFill>
                  <a:schemeClr val="bg1"/>
                </a:solidFill>
              </a:endParaRPr>
            </a:p>
            <a:p>
              <a:r>
                <a:rPr lang="pl-PL" sz="700" dirty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>
                  <a:solidFill>
                    <a:schemeClr val="bg1"/>
                  </a:solidFill>
                </a:rPr>
                <a:t>REF</a:t>
              </a:r>
            </a:p>
            <a:p>
              <a:r>
                <a:rPr lang="pl-PL" sz="700" dirty="0">
                  <a:solidFill>
                    <a:schemeClr val="bg1"/>
                  </a:solidFill>
                </a:rPr>
                <a:t>CLK</a:t>
              </a:r>
              <a:r>
                <a:rPr lang="pl-PL" sz="700" baseline="-25000" dirty="0">
                  <a:solidFill>
                    <a:schemeClr val="bg1"/>
                  </a:solidFill>
                </a:rPr>
                <a:t>DMTD</a:t>
              </a:r>
            </a:p>
            <a:p>
              <a:r>
                <a:rPr lang="pl-PL" sz="700" dirty="0" err="1">
                  <a:solidFill>
                    <a:schemeClr val="bg1"/>
                  </a:solidFill>
                </a:rPr>
                <a:t>adjust</a:t>
              </a:r>
              <a:endParaRPr lang="en-US" sz="700" dirty="0">
                <a:solidFill>
                  <a:schemeClr val="bg1"/>
                </a:solidFill>
              </a:endParaRPr>
            </a:p>
            <a:p>
              <a:endParaRPr lang="en-US" sz="700" dirty="0">
                <a:solidFill>
                  <a:schemeClr val="bg1"/>
                </a:solidFill>
              </a:endParaRPr>
            </a:p>
            <a:p>
              <a:endParaRPr lang="en-US" sz="700" dirty="0">
                <a:solidFill>
                  <a:schemeClr val="bg1"/>
                </a:solidFill>
              </a:endParaRPr>
            </a:p>
            <a:p>
              <a:r>
                <a:rPr lang="en-US" sz="700" dirty="0">
                  <a:solidFill>
                    <a:schemeClr val="bg1"/>
                  </a:solidFill>
                </a:rPr>
                <a:t>I2C</a:t>
              </a:r>
            </a:p>
          </p:txBody>
        </p:sp>
        <p:sp>
          <p:nvSpPr>
            <p:cNvPr id="89" name="TextBox 21"/>
            <p:cNvSpPr txBox="1"/>
            <p:nvPr/>
          </p:nvSpPr>
          <p:spPr>
            <a:xfrm>
              <a:off x="3176264" y="3198167"/>
              <a:ext cx="894944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>
                  <a:solidFill>
                    <a:schemeClr val="bg1"/>
                  </a:solidFill>
                </a:rPr>
                <a:t>User Data</a:t>
              </a:r>
            </a:p>
            <a:p>
              <a:pPr algn="r"/>
              <a:endParaRPr lang="en-US" sz="700" dirty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>
                  <a:solidFill>
                    <a:schemeClr val="bg1"/>
                  </a:solidFill>
                </a:rPr>
                <a:t>1-PPS</a:t>
              </a:r>
            </a:p>
            <a:p>
              <a:pPr algn="r"/>
              <a:r>
                <a:rPr lang="en-US" sz="700" dirty="0">
                  <a:solidFill>
                    <a:schemeClr val="bg1"/>
                  </a:solidFill>
                </a:rPr>
                <a:t>t</a:t>
              </a:r>
              <a:r>
                <a:rPr lang="pl-PL" sz="700" dirty="0" err="1">
                  <a:solidFill>
                    <a:schemeClr val="bg1"/>
                  </a:solidFill>
                </a:rPr>
                <a:t>imecode</a:t>
              </a:r>
              <a:endParaRPr lang="pl-PL" sz="700" dirty="0">
                <a:solidFill>
                  <a:schemeClr val="bg1"/>
                </a:solidFill>
              </a:endParaRPr>
            </a:p>
            <a:p>
              <a:pPr algn="r"/>
              <a:r>
                <a:rPr lang="pl-PL" sz="700" dirty="0" err="1">
                  <a:solidFill>
                    <a:schemeClr val="bg1"/>
                  </a:solidFill>
                </a:rPr>
                <a:t>frequency</a:t>
              </a:r>
              <a:endParaRPr lang="en-US" sz="700" dirty="0">
                <a:solidFill>
                  <a:schemeClr val="bg1"/>
                </a:solidFill>
              </a:endParaRPr>
            </a:p>
            <a:p>
              <a:pPr algn="r"/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>
                  <a:solidFill>
                    <a:schemeClr val="bg1"/>
                  </a:solidFill>
                </a:rPr>
                <a:t>Peripheral</a:t>
              </a:r>
              <a:endParaRPr lang="en-US" sz="1000" dirty="0">
                <a:solidFill>
                  <a:schemeClr val="bg1"/>
                </a:solidFill>
              </a:endParaRPr>
            </a:p>
            <a:p>
              <a:pPr algn="r"/>
              <a:endParaRPr lang="en-US" sz="1200" dirty="0">
                <a:solidFill>
                  <a:schemeClr val="bg1"/>
                </a:solidFill>
              </a:endParaRPr>
            </a:p>
            <a:p>
              <a:pPr algn="r"/>
              <a:r>
                <a:rPr lang="en-US" sz="700" dirty="0">
                  <a:solidFill>
                    <a:schemeClr val="bg1"/>
                  </a:solidFill>
                </a:rPr>
                <a:t>CPU/registers</a:t>
              </a:r>
            </a:p>
          </p:txBody>
        </p:sp>
        <p:pic>
          <p:nvPicPr>
            <p:cNvPr id="84" name="Obraz 8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4131" y="2892492"/>
              <a:ext cx="307869" cy="270581"/>
            </a:xfrm>
            <a:prstGeom prst="rect">
              <a:avLst/>
            </a:prstGeom>
          </p:spPr>
        </p:pic>
        <p:cxnSp>
          <p:nvCxnSpPr>
            <p:cNvPr id="4" name="Łącznik prosty ze strzałką 3"/>
            <p:cNvCxnSpPr/>
            <p:nvPr/>
          </p:nvCxnSpPr>
          <p:spPr>
            <a:xfrm>
              <a:off x="4050896" y="31981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Łącznik prosty ze strzałką 89"/>
            <p:cNvCxnSpPr/>
            <p:nvPr/>
          </p:nvCxnSpPr>
          <p:spPr>
            <a:xfrm flipH="1">
              <a:off x="4050896" y="33505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Łącznik prosty ze strzałką 90"/>
            <p:cNvCxnSpPr/>
            <p:nvPr/>
          </p:nvCxnSpPr>
          <p:spPr>
            <a:xfrm flipH="1">
              <a:off x="4050895" y="3502967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Łącznik prosty ze strzałką 91"/>
            <p:cNvCxnSpPr/>
            <p:nvPr/>
          </p:nvCxnSpPr>
          <p:spPr>
            <a:xfrm flipH="1">
              <a:off x="4050892" y="3636863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Łącznik prosty ze strzałką 92"/>
            <p:cNvCxnSpPr/>
            <p:nvPr/>
          </p:nvCxnSpPr>
          <p:spPr>
            <a:xfrm flipH="1">
              <a:off x="4050893" y="3740128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ole tekstowe 25"/>
            <p:cNvSpPr txBox="1"/>
            <p:nvPr/>
          </p:nvSpPr>
          <p:spPr>
            <a:xfrm>
              <a:off x="4045806" y="3041415"/>
              <a:ext cx="453970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source</a:t>
              </a:r>
            </a:p>
            <a:p>
              <a:pPr algn="ctr"/>
              <a:endParaRPr lang="en-US" sz="300" dirty="0">
                <a:solidFill>
                  <a:srgbClr val="0033A0"/>
                </a:solidFill>
              </a:endParaRP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sink</a:t>
              </a:r>
            </a:p>
          </p:txBody>
        </p:sp>
        <p:cxnSp>
          <p:nvCxnSpPr>
            <p:cNvPr id="97" name="Łącznik prosty ze strzałką 96"/>
            <p:cNvCxnSpPr/>
            <p:nvPr/>
          </p:nvCxnSpPr>
          <p:spPr>
            <a:xfrm flipH="1">
              <a:off x="4044576" y="3907702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Łącznik prosty ze strzałką 97"/>
            <p:cNvCxnSpPr/>
            <p:nvPr/>
          </p:nvCxnSpPr>
          <p:spPr>
            <a:xfrm flipH="1">
              <a:off x="4063595" y="427142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Nawias klamrowy zamykający 26"/>
            <p:cNvSpPr/>
            <p:nvPr/>
          </p:nvSpPr>
          <p:spPr>
            <a:xfrm>
              <a:off x="4494691" y="3426767"/>
              <a:ext cx="72547" cy="401252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pole tekstowe 98"/>
            <p:cNvSpPr txBox="1"/>
            <p:nvPr/>
          </p:nvSpPr>
          <p:spPr>
            <a:xfrm>
              <a:off x="4530964" y="3529026"/>
              <a:ext cx="55496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timing I/F</a:t>
              </a:r>
            </a:p>
          </p:txBody>
        </p:sp>
        <p:sp>
          <p:nvSpPr>
            <p:cNvPr id="100" name="Nawias klamrowy zamykający 99"/>
            <p:cNvSpPr/>
            <p:nvPr/>
          </p:nvSpPr>
          <p:spPr>
            <a:xfrm>
              <a:off x="4494695" y="3121494"/>
              <a:ext cx="72543" cy="257178"/>
            </a:xfrm>
            <a:prstGeom prst="rightBrace">
              <a:avLst>
                <a:gd name="adj1" fmla="val 51004"/>
                <a:gd name="adj2" fmla="val 50000"/>
              </a:avLst>
            </a:prstGeom>
            <a:ln>
              <a:solidFill>
                <a:srgbClr val="0033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pole tekstowe 100"/>
            <p:cNvSpPr txBox="1"/>
            <p:nvPr/>
          </p:nvSpPr>
          <p:spPr>
            <a:xfrm>
              <a:off x="4530964" y="3150055"/>
              <a:ext cx="514885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MAC I/F</a:t>
              </a:r>
            </a:p>
          </p:txBody>
        </p:sp>
        <p:sp>
          <p:nvSpPr>
            <p:cNvPr id="102" name="pole tekstowe 101"/>
            <p:cNvSpPr txBox="1"/>
            <p:nvPr/>
          </p:nvSpPr>
          <p:spPr>
            <a:xfrm>
              <a:off x="4430965" y="3798087"/>
              <a:ext cx="739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Aux diags</a:t>
              </a: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Control/status</a:t>
              </a:r>
            </a:p>
          </p:txBody>
        </p:sp>
        <p:sp>
          <p:nvSpPr>
            <p:cNvPr id="103" name="pole tekstowe 102"/>
            <p:cNvSpPr txBox="1"/>
            <p:nvPr/>
          </p:nvSpPr>
          <p:spPr>
            <a:xfrm>
              <a:off x="4419600" y="4103513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Pipelined WB</a:t>
              </a:r>
            </a:p>
            <a:p>
              <a:pPr algn="ctr"/>
              <a:r>
                <a:rPr lang="en-US" sz="700" dirty="0">
                  <a:solidFill>
                    <a:srgbClr val="0033A0"/>
                  </a:solidFill>
                </a:rPr>
                <a:t>Slave I/F</a:t>
              </a:r>
            </a:p>
          </p:txBody>
        </p:sp>
        <p:cxnSp>
          <p:nvCxnSpPr>
            <p:cNvPr id="104" name="Łącznik prosty ze strzałką 103"/>
            <p:cNvCxnSpPr>
              <a:endCxn id="29" idx="3"/>
            </p:cNvCxnSpPr>
            <p:nvPr/>
          </p:nvCxnSpPr>
          <p:spPr>
            <a:xfrm flipH="1">
              <a:off x="1366838" y="4145055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rostokąt 28"/>
            <p:cNvSpPr/>
            <p:nvPr/>
          </p:nvSpPr>
          <p:spPr>
            <a:xfrm>
              <a:off x="757238" y="4038897"/>
              <a:ext cx="609600" cy="21231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</a:rPr>
                <a:t>EEPROM</a:t>
              </a:r>
              <a:endParaRPr lang="en-US" sz="7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5" name="Prostokąt 104"/>
            <p:cNvSpPr/>
            <p:nvPr/>
          </p:nvSpPr>
          <p:spPr>
            <a:xfrm>
              <a:off x="755150" y="3588190"/>
              <a:ext cx="609600" cy="34348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External oscillators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08" name="Łącznik prosty ze strzałką 107"/>
            <p:cNvCxnSpPr/>
            <p:nvPr/>
          </p:nvCxnSpPr>
          <p:spPr>
            <a:xfrm flipH="1">
              <a:off x="1376024" y="385228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Łącznik prosty ze strzałką 108"/>
            <p:cNvCxnSpPr/>
            <p:nvPr/>
          </p:nvCxnSpPr>
          <p:spPr>
            <a:xfrm flipH="1">
              <a:off x="1366838" y="3748150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Łącznik prosty ze strzałką 109"/>
            <p:cNvCxnSpPr/>
            <p:nvPr/>
          </p:nvCxnSpPr>
          <p:spPr>
            <a:xfrm flipH="1">
              <a:off x="1364552" y="3648654"/>
              <a:ext cx="4091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Łącznik prosty ze strzałką 110"/>
            <p:cNvCxnSpPr/>
            <p:nvPr/>
          </p:nvCxnSpPr>
          <p:spPr>
            <a:xfrm flipH="1">
              <a:off x="297752" y="3462559"/>
              <a:ext cx="1475984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Łącznik prosty ze strzałką 111"/>
            <p:cNvCxnSpPr/>
            <p:nvPr/>
          </p:nvCxnSpPr>
          <p:spPr>
            <a:xfrm flipH="1">
              <a:off x="300038" y="3286184"/>
              <a:ext cx="1487270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Prostokąt 105"/>
            <p:cNvSpPr/>
            <p:nvPr/>
          </p:nvSpPr>
          <p:spPr>
            <a:xfrm>
              <a:off x="757238" y="3242184"/>
              <a:ext cx="609600" cy="2516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</a:rPr>
                <a:t>PHY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152400" y="3076712"/>
              <a:ext cx="524503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/>
                <a:t>Tx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/>
                <a:t>Ethernet</a:t>
              </a:r>
            </a:p>
            <a:p>
              <a:pPr algn="ctr"/>
              <a:endParaRPr lang="en-US" sz="700" dirty="0"/>
            </a:p>
            <a:p>
              <a:pPr algn="ctr"/>
              <a:r>
                <a:rPr lang="en-US" sz="700" dirty="0"/>
                <a:t>Rx</a:t>
              </a:r>
            </a:p>
          </p:txBody>
        </p:sp>
        <p:cxnSp>
          <p:nvCxnSpPr>
            <p:cNvPr id="115" name="Łącznik prosty ze strzałką 114"/>
            <p:cNvCxnSpPr/>
            <p:nvPr/>
          </p:nvCxnSpPr>
          <p:spPr>
            <a:xfrm flipH="1">
              <a:off x="4055977" y="4007349"/>
              <a:ext cx="443799" cy="0"/>
            </a:xfrm>
            <a:prstGeom prst="straightConnector1">
              <a:avLst/>
            </a:prstGeom>
            <a:ln>
              <a:solidFill>
                <a:srgbClr val="0033A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Prostokąt zaokrąglony 115"/>
          <p:cNvSpPr/>
          <p:nvPr/>
        </p:nvSpPr>
        <p:spPr>
          <a:xfrm>
            <a:off x="152400" y="2765624"/>
            <a:ext cx="5070692" cy="1787326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sp>
        <p:nvSpPr>
          <p:cNvPr id="37" name="Plus 36"/>
          <p:cNvSpPr/>
          <p:nvPr/>
        </p:nvSpPr>
        <p:spPr>
          <a:xfrm>
            <a:off x="5257800" y="3538758"/>
            <a:ext cx="304800" cy="304250"/>
          </a:xfrm>
          <a:prstGeom prst="mathPlus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olny kształt 42"/>
          <p:cNvSpPr/>
          <p:nvPr/>
        </p:nvSpPr>
        <p:spPr>
          <a:xfrm>
            <a:off x="3454400" y="2486421"/>
            <a:ext cx="5391150" cy="339328"/>
          </a:xfrm>
          <a:custGeom>
            <a:avLst/>
            <a:gdLst>
              <a:gd name="connsiteX0" fmla="*/ 0 w 5391150"/>
              <a:gd name="connsiteY0" fmla="*/ 25400 h 406400"/>
              <a:gd name="connsiteX1" fmla="*/ 2178050 w 5391150"/>
              <a:gd name="connsiteY1" fmla="*/ 393700 h 406400"/>
              <a:gd name="connsiteX2" fmla="*/ 5391150 w 5391150"/>
              <a:gd name="connsiteY2" fmla="*/ 406400 h 406400"/>
              <a:gd name="connsiteX3" fmla="*/ 2705100 w 5391150"/>
              <a:gd name="connsiteY3" fmla="*/ 0 h 406400"/>
              <a:gd name="connsiteX4" fmla="*/ 0 w 5391150"/>
              <a:gd name="connsiteY4" fmla="*/ 25400 h 406400"/>
              <a:gd name="connsiteX0" fmla="*/ 0 w 5391150"/>
              <a:gd name="connsiteY0" fmla="*/ 0 h 381000"/>
              <a:gd name="connsiteX1" fmla="*/ 2178050 w 5391150"/>
              <a:gd name="connsiteY1" fmla="*/ 368300 h 381000"/>
              <a:gd name="connsiteX2" fmla="*/ 5391150 w 5391150"/>
              <a:gd name="connsiteY2" fmla="*/ 381000 h 381000"/>
              <a:gd name="connsiteX3" fmla="*/ 2362200 w 5391150"/>
              <a:gd name="connsiteY3" fmla="*/ 10249 h 381000"/>
              <a:gd name="connsiteX4" fmla="*/ 0 w 5391150"/>
              <a:gd name="connsiteY4" fmla="*/ 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1150" h="381000">
                <a:moveTo>
                  <a:pt x="0" y="0"/>
                </a:moveTo>
                <a:lnTo>
                  <a:pt x="2178050" y="368300"/>
                </a:lnTo>
                <a:lnTo>
                  <a:pt x="5391150" y="381000"/>
                </a:lnTo>
                <a:lnTo>
                  <a:pt x="2362200" y="1024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tint val="66000"/>
                  <a:satMod val="160000"/>
                  <a:lumMod val="94000"/>
                  <a:lumOff val="6000"/>
                  <a:alpha val="43000"/>
                </a:schemeClr>
              </a:gs>
              <a:gs pos="100000">
                <a:schemeClr val="accent3">
                  <a:tint val="23500"/>
                  <a:satMod val="16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rostokąt 2"/>
          <p:cNvSpPr/>
          <p:nvPr/>
        </p:nvSpPr>
        <p:spPr>
          <a:xfrm>
            <a:off x="4373139" y="1352549"/>
            <a:ext cx="672710" cy="55424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/>
              <a:t>FPGA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4486459" y="1629672"/>
            <a:ext cx="438151" cy="230982"/>
            <a:chOff x="4373139" y="2001502"/>
            <a:chExt cx="438151" cy="230982"/>
          </a:xfrm>
        </p:grpSpPr>
        <p:sp>
          <p:nvSpPr>
            <p:cNvPr id="38" name="Prostokąt zaokrąglony 37"/>
            <p:cNvSpPr/>
            <p:nvPr/>
          </p:nvSpPr>
          <p:spPr>
            <a:xfrm>
              <a:off x="4373139" y="2001502"/>
              <a:ext cx="438151" cy="230982"/>
            </a:xfrm>
            <a:prstGeom prst="roundRect">
              <a:avLst/>
            </a:prstGeom>
            <a:solidFill>
              <a:srgbClr val="0033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rIns="0" rtlCol="0" anchor="ctr"/>
            <a:lstStyle/>
            <a:p>
              <a:pPr algn="ctr"/>
              <a:r>
                <a:rPr lang="en-US" sz="500" b="1" dirty="0">
                  <a:solidFill>
                    <a:schemeClr val="bg1"/>
                  </a:solidFill>
                </a:rPr>
                <a:t>WR PTP Core </a:t>
              </a:r>
            </a:p>
          </p:txBody>
        </p:sp>
        <p:pic>
          <p:nvPicPr>
            <p:cNvPr id="120" name="Obraz 1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090" y="2094309"/>
              <a:ext cx="127441" cy="104838"/>
            </a:xfrm>
            <a:prstGeom prst="rect">
              <a:avLst/>
            </a:prstGeom>
          </p:spPr>
        </p:pic>
      </p:grpSp>
      <p:sp>
        <p:nvSpPr>
          <p:cNvPr id="42" name="Dowolny kształt 41"/>
          <p:cNvSpPr/>
          <p:nvPr/>
        </p:nvSpPr>
        <p:spPr>
          <a:xfrm>
            <a:off x="1771650" y="1855423"/>
            <a:ext cx="3162300" cy="1002075"/>
          </a:xfrm>
          <a:custGeom>
            <a:avLst/>
            <a:gdLst>
              <a:gd name="connsiteX0" fmla="*/ 2609850 w 3041650"/>
              <a:gd name="connsiteY0" fmla="*/ 0 h 482600"/>
              <a:gd name="connsiteX1" fmla="*/ 0 w 3041650"/>
              <a:gd name="connsiteY1" fmla="*/ 463550 h 482600"/>
              <a:gd name="connsiteX2" fmla="*/ 2254250 w 3041650"/>
              <a:gd name="connsiteY2" fmla="*/ 482600 h 482600"/>
              <a:gd name="connsiteX3" fmla="*/ 3041650 w 3041650"/>
              <a:gd name="connsiteY3" fmla="*/ 19050 h 482600"/>
              <a:gd name="connsiteX4" fmla="*/ 2609850 w 3041650"/>
              <a:gd name="connsiteY4" fmla="*/ 0 h 482600"/>
              <a:gd name="connsiteX0" fmla="*/ 2609850 w 3187700"/>
              <a:gd name="connsiteY0" fmla="*/ 22854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609850 w 3187700"/>
              <a:gd name="connsiteY4" fmla="*/ 22854 h 505454"/>
              <a:gd name="connsiteX0" fmla="*/ 2743200 w 3187700"/>
              <a:gd name="connsiteY0" fmla="*/ 290 h 505454"/>
              <a:gd name="connsiteX1" fmla="*/ 0 w 3187700"/>
              <a:gd name="connsiteY1" fmla="*/ 486404 h 505454"/>
              <a:gd name="connsiteX2" fmla="*/ 2254250 w 3187700"/>
              <a:gd name="connsiteY2" fmla="*/ 505454 h 505454"/>
              <a:gd name="connsiteX3" fmla="*/ 3187700 w 3187700"/>
              <a:gd name="connsiteY3" fmla="*/ 0 h 505454"/>
              <a:gd name="connsiteX4" fmla="*/ 2743200 w 3187700"/>
              <a:gd name="connsiteY4" fmla="*/ 290 h 505454"/>
              <a:gd name="connsiteX0" fmla="*/ 2743200 w 3162300"/>
              <a:gd name="connsiteY0" fmla="*/ 3513 h 508677"/>
              <a:gd name="connsiteX1" fmla="*/ 0 w 3162300"/>
              <a:gd name="connsiteY1" fmla="*/ 489627 h 508677"/>
              <a:gd name="connsiteX2" fmla="*/ 2254250 w 3162300"/>
              <a:gd name="connsiteY2" fmla="*/ 508677 h 508677"/>
              <a:gd name="connsiteX3" fmla="*/ 3162300 w 3162300"/>
              <a:gd name="connsiteY3" fmla="*/ 0 h 508677"/>
              <a:gd name="connsiteX4" fmla="*/ 2743200 w 3162300"/>
              <a:gd name="connsiteY4" fmla="*/ 3513 h 508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300" h="508677">
                <a:moveTo>
                  <a:pt x="2743200" y="3513"/>
                </a:moveTo>
                <a:lnTo>
                  <a:pt x="0" y="489627"/>
                </a:lnTo>
                <a:lnTo>
                  <a:pt x="2254250" y="508677"/>
                </a:lnTo>
                <a:lnTo>
                  <a:pt x="3162300" y="0"/>
                </a:lnTo>
                <a:lnTo>
                  <a:pt x="2743200" y="3513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tint val="66000"/>
                  <a:satMod val="160000"/>
                  <a:alpha val="73000"/>
                </a:srgbClr>
              </a:gs>
              <a:gs pos="100000">
                <a:srgbClr val="0033A0">
                  <a:tint val="23500"/>
                  <a:satMod val="16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Prostokąt zaokrąglony 58"/>
          <p:cNvSpPr/>
          <p:nvPr/>
        </p:nvSpPr>
        <p:spPr>
          <a:xfrm>
            <a:off x="5638800" y="2765624"/>
            <a:ext cx="3200400" cy="1787325"/>
          </a:xfrm>
          <a:prstGeom prst="roundRect">
            <a:avLst>
              <a:gd name="adj" fmla="val 7789"/>
            </a:avLst>
          </a:prstGeom>
          <a:noFill/>
          <a:ln>
            <a:solidFill>
              <a:srgbClr val="0033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33A0"/>
                </a:solidFill>
              </a:ln>
            </a:endParaRPr>
          </a:p>
        </p:txBody>
      </p:sp>
      <p:pic>
        <p:nvPicPr>
          <p:cNvPr id="6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077191"/>
            <a:ext cx="330019" cy="215832"/>
          </a:xfrm>
          <a:prstGeom prst="rect">
            <a:avLst/>
          </a:prstGeom>
        </p:spPr>
      </p:pic>
      <p:pic>
        <p:nvPicPr>
          <p:cNvPr id="61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97" y="3317323"/>
            <a:ext cx="247131" cy="192778"/>
          </a:xfrm>
          <a:prstGeom prst="rect">
            <a:avLst/>
          </a:prstGeom>
        </p:spPr>
      </p:pic>
      <p:pic>
        <p:nvPicPr>
          <p:cNvPr id="62" name="Picture 2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6" b="19928"/>
          <a:stretch/>
        </p:blipFill>
        <p:spPr>
          <a:xfrm>
            <a:off x="5843159" y="3563712"/>
            <a:ext cx="278059" cy="187853"/>
          </a:xfrm>
          <a:prstGeom prst="rect">
            <a:avLst/>
          </a:prstGeom>
        </p:spPr>
      </p:pic>
      <p:sp>
        <p:nvSpPr>
          <p:cNvPr id="63" name="Prostokąt 62"/>
          <p:cNvSpPr/>
          <p:nvPr/>
        </p:nvSpPr>
        <p:spPr>
          <a:xfrm>
            <a:off x="6248400" y="3028949"/>
            <a:ext cx="24705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Simple PCIe FMC carrier (SPEC)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Simple VME FMC carrier (SVEC)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PCI eXtensions for Instr. (PXI) module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US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FPGA Mezzanine Card (FMC) module</a:t>
            </a:r>
            <a:endParaRPr lang="en-US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CompactRIO White Rabbit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fr-FR" sz="105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Mini-WR to WR-enable carrier</a:t>
            </a:r>
            <a:endParaRPr lang="fr-FR" sz="10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Obraz 6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680" y="3599868"/>
            <a:ext cx="210748" cy="155247"/>
          </a:xfrm>
          <a:prstGeom prst="rect">
            <a:avLst/>
          </a:prstGeom>
        </p:spPr>
      </p:pic>
      <p:pic>
        <p:nvPicPr>
          <p:cNvPr id="65" name="Obraz 6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5" y="3979584"/>
            <a:ext cx="136018" cy="199294"/>
          </a:xfrm>
          <a:prstGeom prst="rect">
            <a:avLst/>
          </a:prstGeom>
        </p:spPr>
      </p:pic>
      <p:pic>
        <p:nvPicPr>
          <p:cNvPr id="66" name="Obraz 6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141" y="4255158"/>
            <a:ext cx="379825" cy="173773"/>
          </a:xfrm>
          <a:prstGeom prst="rect">
            <a:avLst/>
          </a:prstGeom>
        </p:spPr>
      </p:pic>
      <p:sp>
        <p:nvSpPr>
          <p:cNvPr id="67" name="Prostokąt 66"/>
          <p:cNvSpPr/>
          <p:nvPr/>
        </p:nvSpPr>
        <p:spPr>
          <a:xfrm>
            <a:off x="5638800" y="2778191"/>
            <a:ext cx="32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0033A0"/>
                </a:solidFill>
              </a:rPr>
              <a:t>Hardware with WR support</a:t>
            </a:r>
          </a:p>
        </p:txBody>
      </p:sp>
      <p:sp>
        <p:nvSpPr>
          <p:cNvPr id="5" name="Prostokąt 4"/>
          <p:cNvSpPr/>
          <p:nvPr/>
        </p:nvSpPr>
        <p:spPr>
          <a:xfrm>
            <a:off x="5715000" y="3028949"/>
            <a:ext cx="533400" cy="288374"/>
          </a:xfrm>
          <a:prstGeom prst="rect">
            <a:avLst/>
          </a:prstGeom>
          <a:noFill/>
          <a:ln>
            <a:solidFill>
              <a:srgbClr val="92D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B6CB55-8BFD-6DB3-255E-AD78838EAD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23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3259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05A28-E11F-7F46-7E8D-4BAA404566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1B40BF94-EE85-E23C-8CB1-62C76B7F0AE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 HW/GW/FW/SW ecosystem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2C133CCA-92CF-6C13-2DB2-597AE4B1A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57101"/>
            <a:ext cx="6096528" cy="342929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55AFDB-7D8D-F3AF-E4E2-8405139381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698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E621C-3F24-FE3E-CDD8-306D66F75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26FDAFD0-D8EB-8F1A-7E0D-07F5F4D06F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 HW/GW/FW/SW ecosystem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C8A3765A-A19D-B3D6-0316-54FDA9526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57101"/>
            <a:ext cx="6096528" cy="342929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F1D3BD-8B17-F2D3-FD0C-3EFC1329B4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25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561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9487F-5857-FDE4-3B3B-EB0F846ED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E9AB04C7-ECC5-A76C-B077-EA60A2D3AA6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 HW/GW/FW/SW ecosystem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AC52F7D-B60D-14D9-9D99-49A5FB66F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95053"/>
            <a:ext cx="6096528" cy="342929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5A105A-00BA-0F7D-3684-9BFC760220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26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50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553D1-7CBB-FDE1-1BB9-3CA05647F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5B96138A-AB36-EED7-30BA-504EE90A3F2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 HW/GW/FW/SW ecosystem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F16426-FB1D-AA71-3DF3-2C2610330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57101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0BBCD-034D-CCB7-9C4E-3E80E2CA5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27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561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402DC-08F0-640E-D3A2-200AAA433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252AA40C-6DF6-AC15-FE06-EAAACA81B16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 Community and open source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52E250-4EEA-7CD3-F6D3-9C8E7CC98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546" y="819152"/>
            <a:ext cx="5505854" cy="365759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8EFB8-9B33-E01A-FA36-981AE70A42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28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46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2AE98F-97E2-8228-FEEC-9E5FDB8CE6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8D030301-ED81-86D1-DC80-EBB7A338A49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EE28658-0FFB-4A92-B4E8-D3EFA775966F}"/>
              </a:ext>
            </a:extLst>
          </p:cNvPr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tale of two mandates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original vision for White Rabbit (WR)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happened in reality	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0032A0"/>
                </a:solidFill>
              </a:rPr>
              <a:t>The White Rabbit Collaboration (WRC)</a:t>
            </a:r>
            <a:endParaRPr lang="en-GB" sz="1600" dirty="0">
              <a:solidFill>
                <a:srgbClr val="0032A0"/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Closing remarks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9B96C7-CC4A-80C5-5D6A-AAB180A7A9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29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757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DE930-2466-C841-239E-503FF3BA5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3880273-0FC8-23B7-2D6C-4696FBE8BD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731FF155-457C-501C-1459-EA3697887AD1}"/>
              </a:ext>
            </a:extLst>
          </p:cNvPr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A tale of two mandates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original vision for White Rabbit (WR)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happened in reality	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White Rabbit Collaboration (WRC)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Closing remarks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40EB0C-EBDB-1F0F-B96F-97A4FCEB53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68151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 idx="4294967295"/>
          </p:nvPr>
        </p:nvSpPr>
        <p:spPr>
          <a:xfrm>
            <a:off x="2019300" y="215900"/>
            <a:ext cx="5219700" cy="3968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2400" u="none" strike="noStrike" dirty="0">
                <a:solidFill>
                  <a:srgbClr val="0033A0"/>
                </a:solidFill>
                <a:uFillTx/>
                <a:latin typeface="Bookman Old Style" panose="02050604050505020204" pitchFamily="18" charset="0"/>
              </a:rPr>
              <a:t>A short history of White Rabbit</a:t>
            </a:r>
            <a:endParaRPr lang="en-US" sz="2400" u="none" strike="noStrike" dirty="0">
              <a:solidFill>
                <a:srgbClr val="0033A0"/>
              </a:solidFill>
              <a:uFillTx/>
              <a:latin typeface="Bookman Old Style" panose="02050604050505020204" pitchFamily="18" charset="0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idx="4294967295"/>
          </p:nvPr>
        </p:nvSpPr>
        <p:spPr>
          <a:xfrm>
            <a:off x="533400" y="1023938"/>
            <a:ext cx="8229600" cy="354806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10000"/>
          </a:bodyPr>
          <a:lstStyle/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2008: first meeting at CERN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2009: first switch prototype</a:t>
            </a: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sz="1800" b="0" u="none" strike="noStrike" dirty="0">
                <a:solidFill>
                  <a:srgbClr val="0033A0"/>
                </a:solidFill>
                <a:uFillTx/>
                <a:latin typeface="Arial"/>
              </a:rPr>
              <a:t>2010: </a:t>
            </a: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Spanish government grant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2012: first COTS switch available (open-source hardware, </a:t>
            </a:r>
            <a:r>
              <a:rPr lang="en-GB" sz="1800" b="0" u="none" strike="noStrike" dirty="0" err="1">
                <a:solidFill>
                  <a:srgbClr val="0033A0"/>
                </a:solidFill>
                <a:uFillTx/>
                <a:latin typeface="Arial"/>
              </a:rPr>
              <a:t>gateware</a:t>
            </a: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, firmware, software</a:t>
            </a:r>
            <a:r>
              <a:rPr lang="en-GB" dirty="0">
                <a:solidFill>
                  <a:srgbClr val="0033A0"/>
                </a:solidFill>
                <a:latin typeface="Arial"/>
              </a:rPr>
              <a:t>)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2012: first operational deployment of WR (Gran Sasso National Lab)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2013-2018: WR concepts standardised within IEEE 1588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2024: creation of the WR Collaboration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marL="432000" indent="0">
              <a:spcBef>
                <a:spcPts val="992"/>
              </a:spcBef>
              <a:buNone/>
            </a:pP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  <a:p>
            <a:pPr indent="0">
              <a:spcBef>
                <a:spcPts val="992"/>
              </a:spcBef>
              <a:buNone/>
            </a:pP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See </a:t>
            </a: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  <a:hlinkClick r:id="rId3"/>
              </a:rPr>
              <a:t>https://www.white-rabbit.tech/wr-history/</a:t>
            </a:r>
            <a:r>
              <a:rPr lang="en-GB" sz="1800" b="0" u="none" strike="noStrike" dirty="0">
                <a:solidFill>
                  <a:srgbClr val="0033A0"/>
                </a:solidFill>
                <a:uFillTx/>
                <a:latin typeface="Arial"/>
              </a:rPr>
              <a:t> for more details</a:t>
            </a:r>
            <a:endParaRPr lang="en-US" sz="1800" b="0" u="none" strike="noStrike" dirty="0">
              <a:solidFill>
                <a:srgbClr val="0033A0"/>
              </a:solidFill>
              <a:uFillTx/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1B403C-760A-93C6-F812-1B8E47BEBA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30</a:t>
            </a:fld>
            <a:r>
              <a:rPr lang="en-GB"/>
              <a:t> / 55</a:t>
            </a:r>
            <a:endParaRPr lang="en-GB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31" b="89831" l="1966" r="97297"/>
                    </a14:imgEffect>
                    <a14:imgEffect>
                      <a14:artisticPencilGrayscale trans="21000" pencilSize="9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28" y="241676"/>
            <a:ext cx="4556522" cy="33026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B5EB0D-7AD8-301A-C9CE-5E74A6837CD5}"/>
              </a:ext>
            </a:extLst>
          </p:cNvPr>
          <p:cNvSpPr txBox="1"/>
          <p:nvPr/>
        </p:nvSpPr>
        <p:spPr>
          <a:xfrm>
            <a:off x="4777458" y="1367463"/>
            <a:ext cx="3985542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112D7D"/>
                </a:solidFill>
                <a:latin typeface="+mj-lt"/>
              </a:rPr>
              <a:t>Bringing of all stakeholders </a:t>
            </a:r>
          </a:p>
          <a:p>
            <a:r>
              <a:rPr lang="en-GB" sz="2000" b="1" dirty="0">
                <a:solidFill>
                  <a:srgbClr val="112D7D"/>
                </a:solidFill>
                <a:latin typeface="+mj-lt"/>
              </a:rPr>
              <a:t>of the technology together</a:t>
            </a:r>
          </a:p>
          <a:p>
            <a:endParaRPr lang="en-GB" b="1" dirty="0">
              <a:solidFill>
                <a:srgbClr val="112D7D"/>
              </a:solidFill>
              <a:latin typeface="+mj-lt"/>
            </a:endParaRPr>
          </a:p>
          <a:p>
            <a:pPr marL="257175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Companies </a:t>
            </a:r>
          </a:p>
          <a:p>
            <a:pPr marL="600075" lvl="1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End users </a:t>
            </a:r>
          </a:p>
          <a:p>
            <a:pPr marL="600075" lvl="1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Positioning, Navigation and Timing (PNT) providers </a:t>
            </a:r>
          </a:p>
          <a:p>
            <a:pPr marL="600075" lvl="1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Measurement instrumentation</a:t>
            </a:r>
          </a:p>
          <a:p>
            <a:pPr marL="257175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National Metrology Institutes</a:t>
            </a:r>
          </a:p>
          <a:p>
            <a:pPr marL="257175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Universities</a:t>
            </a:r>
          </a:p>
          <a:p>
            <a:pPr marL="257175" indent="-257175">
              <a:buFontTx/>
              <a:buChar char="-"/>
            </a:pPr>
            <a:r>
              <a:rPr lang="en-GB" sz="1600" dirty="0">
                <a:solidFill>
                  <a:srgbClr val="112D7D"/>
                </a:solidFill>
                <a:latin typeface="+mj-lt"/>
              </a:rPr>
              <a:t>Research institutes/laboratories</a:t>
            </a:r>
          </a:p>
          <a:p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EDE800-0D46-73CA-FFE7-4C1F016CA9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31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56652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20083549">
            <a:off x="6732431" y="1984330"/>
            <a:ext cx="1178798" cy="290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Rectangle 8"/>
          <p:cNvSpPr/>
          <p:nvPr/>
        </p:nvSpPr>
        <p:spPr>
          <a:xfrm rot="4756628">
            <a:off x="6703172" y="2308600"/>
            <a:ext cx="266089" cy="1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0" name="Rectangle 9"/>
          <p:cNvSpPr/>
          <p:nvPr/>
        </p:nvSpPr>
        <p:spPr>
          <a:xfrm rot="4756628">
            <a:off x="6680490" y="2484289"/>
            <a:ext cx="266089" cy="1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Rectangle 10"/>
          <p:cNvSpPr/>
          <p:nvPr/>
        </p:nvSpPr>
        <p:spPr>
          <a:xfrm rot="5691054">
            <a:off x="6627169" y="2339580"/>
            <a:ext cx="295565" cy="120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6"/>
          <p:cNvSpPr txBox="1"/>
          <p:nvPr/>
        </p:nvSpPr>
        <p:spPr>
          <a:xfrm>
            <a:off x="1282208" y="2724150"/>
            <a:ext cx="3594592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To maintain a </a:t>
            </a:r>
          </a:p>
          <a:p>
            <a:pPr algn="r"/>
            <a:r>
              <a:rPr lang="en-GB" sz="27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high-performance </a:t>
            </a:r>
          </a:p>
          <a:p>
            <a:pPr algn="r"/>
            <a:r>
              <a:rPr lang="en-GB" sz="27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open-source core </a:t>
            </a:r>
          </a:p>
          <a:p>
            <a:pPr algn="r"/>
            <a:r>
              <a:rPr lang="en-GB" sz="2700" dirty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</a:rPr>
              <a:t>for the benefit of all</a:t>
            </a:r>
          </a:p>
          <a:p>
            <a:endParaRPr lang="en-GB" sz="1500" dirty="0">
              <a:solidFill>
                <a:schemeClr val="tx2"/>
              </a:solidFill>
            </a:endParaRPr>
          </a:p>
        </p:txBody>
      </p:sp>
      <p:pic>
        <p:nvPicPr>
          <p:cNvPr id="3" name="Picture 2" descr="A close-up of a computer chip&#10;&#10;Description automatically generated">
            <a:extLst>
              <a:ext uri="{FF2B5EF4-FFF2-40B4-BE49-F238E27FC236}">
                <a16:creationId xmlns:a16="http://schemas.microsoft.com/office/drawing/2014/main" id="{0067BA23-7DF9-2EC6-1E7F-F768AD7C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952" y="0"/>
            <a:ext cx="3261848" cy="478531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4CDDDA5-2FC3-24FF-0AD9-5D2823F720F2}"/>
              </a:ext>
            </a:extLst>
          </p:cNvPr>
          <p:cNvSpPr/>
          <p:nvPr/>
        </p:nvSpPr>
        <p:spPr>
          <a:xfrm>
            <a:off x="6199882" y="1581150"/>
            <a:ext cx="1189818" cy="1142324"/>
          </a:xfrm>
          <a:prstGeom prst="rect">
            <a:avLst/>
          </a:prstGeom>
          <a:solidFill>
            <a:srgbClr val="93CDD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/>
              <a:t>WR</a:t>
            </a:r>
            <a:endParaRPr lang="en-GB" sz="4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590521-DC9E-016F-452F-45CD7A5C9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32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62400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in a room&#10;&#10;Description automatically generated">
            <a:extLst>
              <a:ext uri="{FF2B5EF4-FFF2-40B4-BE49-F238E27FC236}">
                <a16:creationId xmlns:a16="http://schemas.microsoft.com/office/drawing/2014/main" id="{50064580-96B9-E50B-F0B2-A13CBE37BB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092" y="0"/>
            <a:ext cx="4951908" cy="514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2CC896C-923E-FD33-E47B-6D38F019F629}"/>
              </a:ext>
            </a:extLst>
          </p:cNvPr>
          <p:cNvSpPr txBox="1"/>
          <p:nvPr/>
        </p:nvSpPr>
        <p:spPr>
          <a:xfrm>
            <a:off x="137350" y="3278552"/>
            <a:ext cx="4126938" cy="334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88" dirty="0"/>
              <a:t>https://home.cern/news/news/knowledge-sharing/cern-launches-white-rabbit-collaboration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18315F-0104-96F4-C96D-163D055132F8}"/>
              </a:ext>
            </a:extLst>
          </p:cNvPr>
          <p:cNvSpPr txBox="1"/>
          <p:nvPr/>
        </p:nvSpPr>
        <p:spPr>
          <a:xfrm>
            <a:off x="204154" y="4171950"/>
            <a:ext cx="3453446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https://www.white-rabbit.tech/13th_WR_workshop/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8F096B-C305-4641-9593-052DE0C6C1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02" y="2020674"/>
            <a:ext cx="3819655" cy="12578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F3D65F8-B41A-5EF8-377C-4D21B4BF5211}"/>
              </a:ext>
            </a:extLst>
          </p:cNvPr>
          <p:cNvSpPr txBox="1"/>
          <p:nvPr/>
        </p:nvSpPr>
        <p:spPr>
          <a:xfrm>
            <a:off x="185902" y="379095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Listen to the talks of the event here:</a:t>
            </a:r>
          </a:p>
        </p:txBody>
      </p:sp>
    </p:spTree>
    <p:extLst>
      <p:ext uri="{BB962C8B-B14F-4D97-AF65-F5344CB8AC3E}">
        <p14:creationId xmlns:p14="http://schemas.microsoft.com/office/powerpoint/2010/main" val="23575700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logo with a hexagon&#10;&#10;Description automatically generated">
            <a:extLst>
              <a:ext uri="{FF2B5EF4-FFF2-40B4-BE49-F238E27FC236}">
                <a16:creationId xmlns:a16="http://schemas.microsoft.com/office/drawing/2014/main" id="{36A815B5-A403-809F-0BEC-CB24D7398F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915" y="3834029"/>
            <a:ext cx="1623073" cy="730383"/>
          </a:xfrm>
          <a:prstGeom prst="rect">
            <a:avLst/>
          </a:prstGeom>
        </p:spPr>
      </p:pic>
      <p:pic>
        <p:nvPicPr>
          <p:cNvPr id="5" name="Picture 4" descr="A red and black logo&#10;&#10;Description automatically generated">
            <a:extLst>
              <a:ext uri="{FF2B5EF4-FFF2-40B4-BE49-F238E27FC236}">
                <a16:creationId xmlns:a16="http://schemas.microsoft.com/office/drawing/2014/main" id="{EA13C32B-9CA8-7DA4-A6B2-78F2FFE23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828" y="298560"/>
            <a:ext cx="1268333" cy="729143"/>
          </a:xfrm>
          <a:prstGeom prst="rect">
            <a:avLst/>
          </a:prstGeom>
        </p:spPr>
      </p:pic>
      <p:pic>
        <p:nvPicPr>
          <p:cNvPr id="6" name="Picture 5" descr="A logo for liquid markets&#10;&#10;Description automatically generated">
            <a:extLst>
              <a:ext uri="{FF2B5EF4-FFF2-40B4-BE49-F238E27FC236}">
                <a16:creationId xmlns:a16="http://schemas.microsoft.com/office/drawing/2014/main" id="{8F6D0E59-1541-9E53-AC49-06F64F7C47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674" y="1428667"/>
            <a:ext cx="1757683" cy="989324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94990F63-F90D-ED24-6F50-586EE46C6C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85" y="298560"/>
            <a:ext cx="2066070" cy="629192"/>
          </a:xfrm>
          <a:prstGeom prst="rect">
            <a:avLst/>
          </a:prstGeom>
        </p:spPr>
      </p:pic>
      <p:pic>
        <p:nvPicPr>
          <p:cNvPr id="8" name="Picture 7" descr="A blue logo with text&#10;&#10;Description automatically generated">
            <a:extLst>
              <a:ext uri="{FF2B5EF4-FFF2-40B4-BE49-F238E27FC236}">
                <a16:creationId xmlns:a16="http://schemas.microsoft.com/office/drawing/2014/main" id="{1B7C0710-1805-5FE3-3C27-ABA71619DD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24" y="3710378"/>
            <a:ext cx="970919" cy="989325"/>
          </a:xfrm>
          <a:prstGeom prst="rect">
            <a:avLst/>
          </a:prstGeom>
        </p:spPr>
      </p:pic>
      <p:pic>
        <p:nvPicPr>
          <p:cNvPr id="10" name="Picture 9" descr="A logo with a check mark&#10;&#10;Description automatically generated">
            <a:extLst>
              <a:ext uri="{FF2B5EF4-FFF2-40B4-BE49-F238E27FC236}">
                <a16:creationId xmlns:a16="http://schemas.microsoft.com/office/drawing/2014/main" id="{A0607EE6-FA18-4BDE-94E6-B1F9DE98EE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128" y="57150"/>
            <a:ext cx="1184828" cy="1211962"/>
          </a:xfrm>
          <a:prstGeom prst="rect">
            <a:avLst/>
          </a:prstGeom>
        </p:spPr>
      </p:pic>
      <p:pic>
        <p:nvPicPr>
          <p:cNvPr id="12" name="Picture 11" descr="Blue text on a white background&#10;&#10;Description automatically generated">
            <a:extLst>
              <a:ext uri="{FF2B5EF4-FFF2-40B4-BE49-F238E27FC236}">
                <a16:creationId xmlns:a16="http://schemas.microsoft.com/office/drawing/2014/main" id="{0342E7F9-7A0A-8559-C979-23CA28A110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1" y="2809209"/>
            <a:ext cx="2255108" cy="499850"/>
          </a:xfrm>
          <a:prstGeom prst="rect">
            <a:avLst/>
          </a:prstGeom>
        </p:spPr>
      </p:pic>
      <p:pic>
        <p:nvPicPr>
          <p:cNvPr id="16" name="Picture 15" descr="A blue and black logo&#10;&#10;Description automatically generated">
            <a:extLst>
              <a:ext uri="{FF2B5EF4-FFF2-40B4-BE49-F238E27FC236}">
                <a16:creationId xmlns:a16="http://schemas.microsoft.com/office/drawing/2014/main" id="{861DEEE2-7990-3092-0EC8-E0E17A9244B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61" y="342710"/>
            <a:ext cx="1184828" cy="631050"/>
          </a:xfrm>
          <a:prstGeom prst="rect">
            <a:avLst/>
          </a:prstGeom>
        </p:spPr>
      </p:pic>
      <p:pic>
        <p:nvPicPr>
          <p:cNvPr id="2" name="Picture 1" descr="A black and white logo&#10;&#10;Description automatically generated">
            <a:extLst>
              <a:ext uri="{FF2B5EF4-FFF2-40B4-BE49-F238E27FC236}">
                <a16:creationId xmlns:a16="http://schemas.microsoft.com/office/drawing/2014/main" id="{5F031D66-A4B7-428F-7C98-CE0AFFDBC9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081" y="1715352"/>
            <a:ext cx="1909367" cy="332293"/>
          </a:xfrm>
          <a:prstGeom prst="rect">
            <a:avLst/>
          </a:prstGeom>
        </p:spPr>
      </p:pic>
      <p:pic>
        <p:nvPicPr>
          <p:cNvPr id="11" name="Picture 10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F80430E-B5D8-C18A-6AF4-28213E40570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722" y="332190"/>
            <a:ext cx="1691222" cy="6768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A5CA1DB-8297-5360-A7B1-363DF044C12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63923" y="2809210"/>
            <a:ext cx="1174187" cy="692876"/>
          </a:xfrm>
          <a:prstGeom prst="rect">
            <a:avLst/>
          </a:prstGeom>
        </p:spPr>
      </p:pic>
      <p:pic>
        <p:nvPicPr>
          <p:cNvPr id="17" name="Picture 1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81C9BD92-EEF9-1716-BD94-C679147C7894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670" y="1788542"/>
            <a:ext cx="2018281" cy="367300"/>
          </a:xfrm>
          <a:prstGeom prst="rect">
            <a:avLst/>
          </a:prstGeom>
        </p:spPr>
      </p:pic>
      <p:pic>
        <p:nvPicPr>
          <p:cNvPr id="9" name="Picture 8" descr="A logo with blue text and circles&#10;&#10;Description automatically generated">
            <a:extLst>
              <a:ext uri="{FF2B5EF4-FFF2-40B4-BE49-F238E27FC236}">
                <a16:creationId xmlns:a16="http://schemas.microsoft.com/office/drawing/2014/main" id="{41245A54-7EBA-0C44-A031-D1023B51965E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916" y="2577545"/>
            <a:ext cx="1415882" cy="1000965"/>
          </a:xfrm>
          <a:prstGeom prst="rect">
            <a:avLst/>
          </a:prstGeom>
        </p:spPr>
      </p:pic>
      <p:pic>
        <p:nvPicPr>
          <p:cNvPr id="13" name="Picture 12" descr="A logo with blue text&#10;&#10;Description automatically generated">
            <a:extLst>
              <a:ext uri="{FF2B5EF4-FFF2-40B4-BE49-F238E27FC236}">
                <a16:creationId xmlns:a16="http://schemas.microsoft.com/office/drawing/2014/main" id="{BCD47DE9-B797-55D3-4B25-4258A2A6223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85" y="1265727"/>
            <a:ext cx="1538261" cy="1092416"/>
          </a:xfrm>
          <a:prstGeom prst="rect">
            <a:avLst/>
          </a:prstGeom>
        </p:spPr>
      </p:pic>
      <p:pic>
        <p:nvPicPr>
          <p:cNvPr id="19" name="Picture 18" descr="A black and white logo&#10;&#10;Description automatically generated">
            <a:extLst>
              <a:ext uri="{FF2B5EF4-FFF2-40B4-BE49-F238E27FC236}">
                <a16:creationId xmlns:a16="http://schemas.microsoft.com/office/drawing/2014/main" id="{D69084F8-7A5A-EA51-176F-577146BDF8A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224" y="2753993"/>
            <a:ext cx="1596224" cy="505493"/>
          </a:xfrm>
          <a:prstGeom prst="rect">
            <a:avLst/>
          </a:prstGeom>
        </p:spPr>
      </p:pic>
      <p:pic>
        <p:nvPicPr>
          <p:cNvPr id="21" name="Picture 20" descr="A red and black face&#10;&#10;Description automatically generated with medium confidence">
            <a:extLst>
              <a:ext uri="{FF2B5EF4-FFF2-40B4-BE49-F238E27FC236}">
                <a16:creationId xmlns:a16="http://schemas.microsoft.com/office/drawing/2014/main" id="{897EB88E-6A20-1411-0026-37D60EFE37A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0711" y="3965834"/>
            <a:ext cx="1596224" cy="438962"/>
          </a:xfrm>
          <a:prstGeom prst="rect">
            <a:avLst/>
          </a:prstGeom>
        </p:spPr>
      </p:pic>
      <p:pic>
        <p:nvPicPr>
          <p:cNvPr id="15" name="Picture 14" descr="A blue and black logo&#10;&#10;Description automatically generated">
            <a:extLst>
              <a:ext uri="{FF2B5EF4-FFF2-40B4-BE49-F238E27FC236}">
                <a16:creationId xmlns:a16="http://schemas.microsoft.com/office/drawing/2014/main" id="{8ACC1C6A-0544-0B60-6CB2-23946DFCA44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2" y="3774488"/>
            <a:ext cx="1563965" cy="789925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904B7049-01BC-47C7-6E9C-FD42EF676B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7613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F2DF5-E3F6-9F78-C6D4-05AE6A0052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B7DDEC16-59CD-808D-A9DE-1F7D5267BC5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Collaboration with KT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DFBA8B-9777-42F1-3C98-C5A819370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106" y="971550"/>
            <a:ext cx="5536694" cy="3505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9A73CD-A7EA-62DF-BA4B-F7B0F15AF653}"/>
              </a:ext>
            </a:extLst>
          </p:cNvPr>
          <p:cNvSpPr txBox="1"/>
          <p:nvPr/>
        </p:nvSpPr>
        <p:spPr>
          <a:xfrm>
            <a:off x="4495800" y="819150"/>
            <a:ext cx="2209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spc="-1" dirty="0">
                <a:solidFill>
                  <a:srgbClr val="1D438F"/>
                </a:solidFill>
                <a:latin typeface="Arial"/>
                <a:ea typeface="DejaVu Sans"/>
              </a:rPr>
              <a:t>WRC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community coordinator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BF5DD7-AFA8-86F1-9334-BD9C2E919DDF}"/>
              </a:ext>
            </a:extLst>
          </p:cNvPr>
          <p:cNvCxnSpPr/>
          <p:nvPr/>
        </p:nvCxnSpPr>
        <p:spPr>
          <a:xfrm>
            <a:off x="5715000" y="1065987"/>
            <a:ext cx="838200" cy="515163"/>
          </a:xfrm>
          <a:prstGeom prst="straightConnector1">
            <a:avLst/>
          </a:prstGeom>
          <a:ln>
            <a:solidFill>
              <a:srgbClr val="1D38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442756D-F99A-247B-6585-73A1D4F03E68}"/>
              </a:ext>
            </a:extLst>
          </p:cNvPr>
          <p:cNvSpPr txBox="1"/>
          <p:nvPr/>
        </p:nvSpPr>
        <p:spPr>
          <a:xfrm>
            <a:off x="85507" y="4243685"/>
            <a:ext cx="3267293" cy="461665"/>
          </a:xfrm>
          <a:prstGeom prst="rect">
            <a:avLst/>
          </a:prstGeom>
          <a:noFill/>
          <a:ln>
            <a:solidFill>
              <a:srgbClr val="1D438F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dirty="0">
                <a:solidFill>
                  <a:srgbClr val="0032A0"/>
                </a:solidFill>
                <a:latin typeface="+mj-lt"/>
              </a:rPr>
              <a:t>An experiment in public-private partnerships: getting the best of both worlds</a:t>
            </a:r>
          </a:p>
        </p:txBody>
      </p:sp>
      <p:pic>
        <p:nvPicPr>
          <p:cNvPr id="10" name="Picture 9" descr="A document with text on it&#10;&#10;AI-generated content may be incorrect.">
            <a:extLst>
              <a:ext uri="{FF2B5EF4-FFF2-40B4-BE49-F238E27FC236}">
                <a16:creationId xmlns:a16="http://schemas.microsoft.com/office/drawing/2014/main" id="{CD46C6F3-2A10-B4C5-3B0C-C29F33653A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75" y="742950"/>
            <a:ext cx="2293850" cy="33528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724DA-85E2-B963-6331-7ABE9E79A1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35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8832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8F8A2D-F333-DA36-E1BE-D98D5B8E7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3A78D42E-747E-3641-DB2D-D8AD589079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Benefits of WRC membership: support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close-up of a person smiling&#10;&#10;AI-generated content may be incorrect.">
            <a:extLst>
              <a:ext uri="{FF2B5EF4-FFF2-40B4-BE49-F238E27FC236}">
                <a16:creationId xmlns:a16="http://schemas.microsoft.com/office/drawing/2014/main" id="{FB1DAD6A-05FD-5A18-C175-72D9D90534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19150"/>
            <a:ext cx="5486400" cy="3657600"/>
          </a:xfrm>
          <a:prstGeom prst="rect">
            <a:avLst/>
          </a:prstGeom>
        </p:spPr>
      </p:pic>
      <p:pic>
        <p:nvPicPr>
          <p:cNvPr id="7" name="Picture 6" descr="A person smiling at camera&#10;&#10;AI-generated content may be incorrect.">
            <a:extLst>
              <a:ext uri="{FF2B5EF4-FFF2-40B4-BE49-F238E27FC236}">
                <a16:creationId xmlns:a16="http://schemas.microsoft.com/office/drawing/2014/main" id="{AFBF8671-3831-C593-99FA-D38549EF90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819150"/>
            <a:ext cx="5486400" cy="3657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0AFF11-6C19-E142-EB66-E3608B961C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36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9917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887E0-32AC-1A9E-244E-44235FA52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37BE96F-D2DA-E1E1-5C8D-0FC8C2FEA70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Benefits of WRC membership: training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3" name="Picture 2" descr="A group of people in a meeting&#10;&#10;AI-generated content may be incorrect.">
            <a:extLst>
              <a:ext uri="{FF2B5EF4-FFF2-40B4-BE49-F238E27FC236}">
                <a16:creationId xmlns:a16="http://schemas.microsoft.com/office/drawing/2014/main" id="{2A09DD2F-8F9B-727A-ECD9-91D0437D04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9150"/>
            <a:ext cx="5486400" cy="3657600"/>
          </a:xfrm>
          <a:prstGeom prst="rect">
            <a:avLst/>
          </a:prstGeom>
        </p:spPr>
      </p:pic>
      <p:pic>
        <p:nvPicPr>
          <p:cNvPr id="5" name="Picture 4" descr="A group of people working in a room&#10;&#10;AI-generated content may be incorrect.">
            <a:extLst>
              <a:ext uri="{FF2B5EF4-FFF2-40B4-BE49-F238E27FC236}">
                <a16:creationId xmlns:a16="http://schemas.microsoft.com/office/drawing/2014/main" id="{CBD57978-2C8B-546A-6908-30E822E2E8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819150"/>
            <a:ext cx="5486400" cy="3657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F4483BD-35E1-E9BC-3A45-A0029E3BFE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37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9858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4AB419-B914-9D6E-8C35-1480B89B7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51AE4D3F-33A0-3208-6443-9A5BE97192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Benefits of WRC membership: qualification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B9DA6C-3938-E3C1-BE69-B564617668AD}"/>
              </a:ext>
            </a:extLst>
          </p:cNvPr>
          <p:cNvSpPr txBox="1"/>
          <p:nvPr/>
        </p:nvSpPr>
        <p:spPr>
          <a:xfrm>
            <a:off x="1219200" y="4211419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388F"/>
                </a:solidFill>
                <a:latin typeface="+mj-lt"/>
              </a:rPr>
              <a:t>The WRC logo and trademark: our only bit of “artificial scarcity”</a:t>
            </a:r>
            <a:endParaRPr lang="en-US" sz="1800" dirty="0">
              <a:solidFill>
                <a:srgbClr val="1D388F"/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70240D-279B-54BF-E548-534DA104D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666750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347D8-4A45-3591-0683-F8B18E938A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38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427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F9B00-A819-CCC4-4F16-9B36205925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F2F340D5-80DD-5880-0C74-0B609A3B669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Benefits of WRC membership: projects 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close-up of a computer&#10;&#10;AI-generated content may be incorrect.">
            <a:extLst>
              <a:ext uri="{FF2B5EF4-FFF2-40B4-BE49-F238E27FC236}">
                <a16:creationId xmlns:a16="http://schemas.microsoft.com/office/drawing/2014/main" id="{026F53E9-7AE3-3ED3-BA21-462521D339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95592"/>
            <a:ext cx="8077200" cy="39523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367071-54A4-7658-F35A-AB268422010D}"/>
              </a:ext>
            </a:extLst>
          </p:cNvPr>
          <p:cNvSpPr txBox="1"/>
          <p:nvPr/>
        </p:nvSpPr>
        <p:spPr>
          <a:xfrm>
            <a:off x="0" y="424815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388F"/>
                </a:solidFill>
                <a:latin typeface="+mj-lt"/>
              </a:rPr>
              <a:t>Courtesy Nick Amey, IQD</a:t>
            </a:r>
            <a:endParaRPr lang="en-US" sz="1800" dirty="0">
              <a:solidFill>
                <a:srgbClr val="1D388F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1E001E-0360-0FB6-F2B9-1BAE3E232C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39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040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E65464-A100-31E9-6D1D-3857D664D6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64C0ACE5-39A4-0D35-F787-11942EFD632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CERN Convention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group of people sitting at tables&#10;&#10;AI-generated content may be incorrect.">
            <a:extLst>
              <a:ext uri="{FF2B5EF4-FFF2-40B4-BE49-F238E27FC236}">
                <a16:creationId xmlns:a16="http://schemas.microsoft.com/office/drawing/2014/main" id="{8DD337DF-06AC-8BD1-23A9-3681E4F680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896" y="916666"/>
            <a:ext cx="4754704" cy="356008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0F1D00-AFBC-3F40-2EC6-FD3D822BE3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9315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5AA11E-3A31-6206-D139-33CBE17BD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20EC459-6684-712D-26B2-BAB8EE7A0B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Governance: the WRC Board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86828D-F632-9076-271D-AECE80CE2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95053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618EB-9FAA-D9C8-C28D-8FF7E134CA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40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9258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EE63F-2B66-41A7-3F0E-9A686376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16B17752-4D15-687C-A3BF-03E0F37A02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Governance: the WRC Council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680E25-874A-C994-0378-DD9EC07D70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57101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B8353-8EC1-446E-A853-C24F60E17E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41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9506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8E291-8ABE-73F5-887B-CA4C2107C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B37A6A59-DC2F-D2C1-3994-4ABA994ED0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Governance: the WRC Bureau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E67906-4149-6F9D-FF41-6947327B8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75649"/>
            <a:ext cx="9144000" cy="33922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9E19D-0A53-B78E-B769-542F922423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42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5834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414ED7-5A3D-FD30-45EC-F08651E41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5627E59E-4215-4F8D-1B52-F166EE70982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B72CCDA2-97DF-8009-E308-637BB6949A37}"/>
              </a:ext>
            </a:extLst>
          </p:cNvPr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tale of two mandates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original vision for White Rabbit (WR)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happened in reality	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White Rabbit Collaboration (WRC)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rgbClr val="1D38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Closing remarks</a:t>
            </a:r>
            <a:endParaRPr lang="en-US" dirty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D72DCE-321D-39F0-C0FD-8E7C4D3418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43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6112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D09A4-F7E8-AB93-6140-E87D9AAC5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F10137CA-3D89-64D5-4C57-E150ECAF54E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WRC one year in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C38E477D-784D-F07D-7318-D5177E9EBE67}"/>
              </a:ext>
            </a:extLst>
          </p:cNvPr>
          <p:cNvSpPr txBox="1">
            <a:spLocks/>
          </p:cNvSpPr>
          <p:nvPr/>
        </p:nvSpPr>
        <p:spPr>
          <a:xfrm>
            <a:off x="533400" y="1023938"/>
            <a:ext cx="8229600" cy="29956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lnSpcReduction="10000"/>
          </a:bodyPr>
          <a:lstStyle/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GB" kern="0" dirty="0">
                <a:solidFill>
                  <a:srgbClr val="0033A0"/>
                </a:solidFill>
                <a:latin typeface="Arial"/>
              </a:rPr>
              <a:t>Things to work on (still learning!):</a:t>
            </a:r>
          </a:p>
          <a:p>
            <a:pPr marL="889200" lvl="1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Remain inclusive while providing added value to members</a:t>
            </a:r>
          </a:p>
          <a:p>
            <a:pPr marL="889200" lvl="1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Scale the Bureau in the medium term while ensuring economic sustainability</a:t>
            </a:r>
          </a:p>
          <a:p>
            <a:pPr marL="432000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Things we are happy with (see next slides):</a:t>
            </a:r>
          </a:p>
          <a:p>
            <a:pPr marL="889200" lvl="1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Many new improvements and applications of WR technology</a:t>
            </a:r>
          </a:p>
          <a:p>
            <a:pPr marL="889200" lvl="1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Prospects of even more impact to come</a:t>
            </a:r>
          </a:p>
          <a:p>
            <a:pPr marL="889200" lvl="1" indent="-324000">
              <a:spcBef>
                <a:spcPts val="992"/>
              </a:spcBef>
              <a:buClr>
                <a:srgbClr val="0033A0"/>
              </a:buClr>
              <a:buSzPct val="45000"/>
              <a:buFont typeface="Wingdings" charset="2"/>
              <a:buChar char=""/>
            </a:pPr>
            <a:r>
              <a:rPr lang="en-US" kern="0" dirty="0">
                <a:solidFill>
                  <a:srgbClr val="0033A0"/>
                </a:solidFill>
                <a:latin typeface="Arial"/>
              </a:rPr>
              <a:t>Steady flow of new companies and institutes expressing interest in membership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414FC-A58A-D3E3-E68A-79A1348D80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4802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6A972-BD18-B8E2-097C-F07A7F9DF5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F42F5D41-5B3E-FE4A-FCED-FC2BED7388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WRC one year in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1F7F2C-AB19-8DD4-81F5-7D6327DC0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45998"/>
            <a:ext cx="9144000" cy="395935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CC0BCB-F8CD-57B2-3547-2FB16C726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45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2130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2278F-D0AE-F26B-27DA-A8D07C7AC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EB7A61DF-86B9-81F8-B96A-5AB0F33AE1A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WRC one year in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8AF426-61D3-E99E-F69F-467691BA5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1047453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968A1-8F7F-EAC6-D798-770AAED355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46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7052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9" name="Picture 3" descr="A close-up of a radio tower&#10;&#10;Description automatically generated"/>
          <p:cNvPicPr/>
          <p:nvPr/>
        </p:nvPicPr>
        <p:blipFill>
          <a:blip r:embed="rId2"/>
          <a:srcRect t="12997" b="7743"/>
          <a:stretch/>
        </p:blipFill>
        <p:spPr>
          <a:xfrm>
            <a:off x="0" y="0"/>
            <a:ext cx="9143640" cy="4819320"/>
          </a:xfrm>
          <a:prstGeom prst="rect">
            <a:avLst/>
          </a:prstGeom>
          <a:ln w="0">
            <a:noFill/>
          </a:ln>
        </p:spPr>
      </p:pic>
      <p:pic>
        <p:nvPicPr>
          <p:cNvPr id="1480" name="Picture 4" descr="A person standing on a stage&#10;&#10;Description automatically generated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13410" t="7752" r="52468" b="3218"/>
          <a:stretch/>
        </p:blipFill>
        <p:spPr>
          <a:xfrm>
            <a:off x="685800" y="438120"/>
            <a:ext cx="3268080" cy="2932200"/>
          </a:xfrm>
          <a:prstGeom prst="rect">
            <a:avLst/>
          </a:prstGeom>
          <a:ln w="0">
            <a:noFill/>
          </a:ln>
        </p:spPr>
      </p:pic>
      <p:sp>
        <p:nvSpPr>
          <p:cNvPr id="1481" name="TextBox 6"/>
          <p:cNvSpPr/>
          <p:nvPr/>
        </p:nvSpPr>
        <p:spPr>
          <a:xfrm>
            <a:off x="609480" y="3485880"/>
            <a:ext cx="3200040" cy="132198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Towards Carrier Grade </a:t>
            </a:r>
            <a:endParaRPr lang="en-GB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White Rabbit</a:t>
            </a:r>
            <a:endParaRPr lang="en-GB" sz="1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1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Marek </a:t>
            </a:r>
            <a:r>
              <a:rPr lang="en-GB" sz="11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Brawanski</a:t>
            </a:r>
            <a:r>
              <a:rPr lang="en-GB" sz="11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Orange Poland</a:t>
            </a:r>
            <a:endParaRPr lang="en-GB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GB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GB" sz="11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www.white-rabbit.tech/13th_WR_workshop</a:t>
            </a:r>
            <a:endParaRPr lang="en-GB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lang="en-GB" sz="1100" b="0" strike="noStrike" spc="-1" dirty="0"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923CF6-188E-3056-A4E7-623DB91925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47</a:t>
            </a:fld>
            <a:r>
              <a:rPr lang="en-GB"/>
              <a:t> / 55</a:t>
            </a:r>
            <a:endParaRPr lang="en-GB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8A02BD-423F-3D69-8AFF-1F6632494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>
            <a:extLst>
              <a:ext uri="{FF2B5EF4-FFF2-40B4-BE49-F238E27FC236}">
                <a16:creationId xmlns:a16="http://schemas.microsoft.com/office/drawing/2014/main" id="{50AE87D0-9AF4-6F1A-6EA8-347D1FCB5EE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19300" y="215900"/>
            <a:ext cx="5219700" cy="3968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2400" u="none" strike="noStrike" dirty="0">
                <a:solidFill>
                  <a:srgbClr val="0033A0"/>
                </a:solidFill>
                <a:uFillTx/>
                <a:latin typeface="Bookman Old Style" panose="02050604050505020204" pitchFamily="18" charset="0"/>
              </a:rPr>
              <a:t>Scientific facilities</a:t>
            </a:r>
            <a:endParaRPr lang="en-US" sz="2400" u="none" strike="noStrike" dirty="0">
              <a:solidFill>
                <a:srgbClr val="0033A0"/>
              </a:solidFill>
              <a:uFillTx/>
              <a:latin typeface="Bookman Old Style" panose="02050604050505020204" pitchFamily="18" charset="0"/>
            </a:endParaRPr>
          </a:p>
        </p:txBody>
      </p:sp>
      <p:pic>
        <p:nvPicPr>
          <p:cNvPr id="7" name="Picture 6" descr="A diagram of a complex&#10;&#10;Description automatically generated">
            <a:extLst>
              <a:ext uri="{FF2B5EF4-FFF2-40B4-BE49-F238E27FC236}">
                <a16:creationId xmlns:a16="http://schemas.microsoft.com/office/drawing/2014/main" id="{928A8374-14A2-BAD9-BE83-F9E6F24669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8" y="819150"/>
            <a:ext cx="2743202" cy="2232662"/>
          </a:xfrm>
          <a:prstGeom prst="rect">
            <a:avLst/>
          </a:prstGeom>
        </p:spPr>
      </p:pic>
      <p:pic>
        <p:nvPicPr>
          <p:cNvPr id="9" name="Picture 8" descr="A diagram of a system&#10;&#10;Description automatically generated">
            <a:extLst>
              <a:ext uri="{FF2B5EF4-FFF2-40B4-BE49-F238E27FC236}">
                <a16:creationId xmlns:a16="http://schemas.microsoft.com/office/drawing/2014/main" id="{F5D42554-30FE-9131-C31C-C13C1157C8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36846"/>
            <a:ext cx="2895600" cy="2092304"/>
          </a:xfrm>
          <a:prstGeom prst="rect">
            <a:avLst/>
          </a:prstGeom>
        </p:spPr>
      </p:pic>
      <p:pic>
        <p:nvPicPr>
          <p:cNvPr id="13" name="Picture 12" descr="A large building in a field&#10;&#10;Description automatically generated with medium confidence">
            <a:extLst>
              <a:ext uri="{FF2B5EF4-FFF2-40B4-BE49-F238E27FC236}">
                <a16:creationId xmlns:a16="http://schemas.microsoft.com/office/drawing/2014/main" id="{87961674-1165-BCAA-6546-0E8AA90B43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4" b="23102"/>
          <a:stretch/>
        </p:blipFill>
        <p:spPr>
          <a:xfrm>
            <a:off x="3671225" y="819150"/>
            <a:ext cx="4902366" cy="3698254"/>
          </a:xfrm>
          <a:prstGeom prst="rect">
            <a:avLst/>
          </a:prstGeom>
        </p:spPr>
      </p:pic>
      <p:pic>
        <p:nvPicPr>
          <p:cNvPr id="11" name="Picture 10" descr="A close-up of a sphere&#10;&#10;Description automatically generated">
            <a:extLst>
              <a:ext uri="{FF2B5EF4-FFF2-40B4-BE49-F238E27FC236}">
                <a16:creationId xmlns:a16="http://schemas.microsoft.com/office/drawing/2014/main" id="{745A128E-85EB-F189-2EC2-B369FBAEF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8" b="11482"/>
          <a:stretch/>
        </p:blipFill>
        <p:spPr>
          <a:xfrm>
            <a:off x="4522210" y="814080"/>
            <a:ext cx="3200396" cy="370839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77153E-FDE5-B1E0-ADD6-567CA0070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48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776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" name="Picture 3" descr="A map of a white network&#10;&#10;Description automatically generated"/>
          <p:cNvPicPr/>
          <p:nvPr/>
        </p:nvPicPr>
        <p:blipFill>
          <a:blip r:embed="rId3"/>
          <a:stretch/>
        </p:blipFill>
        <p:spPr>
          <a:xfrm>
            <a:off x="304920" y="803160"/>
            <a:ext cx="3740400" cy="1767960"/>
          </a:xfrm>
          <a:prstGeom prst="rect">
            <a:avLst/>
          </a:prstGeom>
          <a:ln w="0">
            <a:noFill/>
          </a:ln>
        </p:spPr>
      </p:pic>
      <p:pic>
        <p:nvPicPr>
          <p:cNvPr id="1485" name="Picture 4" descr="A map of italy with blue circles&#10;&#10;Description automatically generated"/>
          <p:cNvPicPr/>
          <p:nvPr/>
        </p:nvPicPr>
        <p:blipFill>
          <a:blip r:embed="rId4"/>
          <a:stretch/>
        </p:blipFill>
        <p:spPr>
          <a:xfrm>
            <a:off x="6548760" y="895320"/>
            <a:ext cx="2324160" cy="1828440"/>
          </a:xfrm>
          <a:prstGeom prst="rect">
            <a:avLst/>
          </a:prstGeom>
          <a:ln w="0">
            <a:noFill/>
          </a:ln>
        </p:spPr>
      </p:pic>
      <p:sp>
        <p:nvSpPr>
          <p:cNvPr id="1486" name="TextBox 5"/>
          <p:cNvSpPr/>
          <p:nvPr/>
        </p:nvSpPr>
        <p:spPr>
          <a:xfrm>
            <a:off x="4320000" y="1668240"/>
            <a:ext cx="2283840" cy="106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Presently, we implemented the coherent frequency transfer on all the </a:t>
            </a:r>
            <a:r>
              <a:rPr lang="en-GB" sz="800" b="1" strike="noStrike" spc="-1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1830 km</a:t>
            </a:r>
            <a:r>
              <a:rPr lang="en-GB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, and </a:t>
            </a:r>
            <a:r>
              <a:rPr lang="en-GB" sz="800" b="1" strike="noStrike" spc="-1">
                <a:solidFill>
                  <a:srgbClr val="000000"/>
                </a:solidFill>
                <a:latin typeface="Arial"/>
                <a:ea typeface="DejaVu Sans"/>
              </a:rPr>
              <a:t>we are upgrading the optical infrastructure to embed the White Rabbit PTP on all the backbone</a:t>
            </a:r>
            <a:r>
              <a:rPr lang="en-GB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, too.</a:t>
            </a:r>
            <a:endParaRPr lang="en-GB" sz="800" b="0" strike="noStrike" spc="-1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en-GB" sz="800" b="0" strike="noStrike" spc="-1">
                <a:solidFill>
                  <a:srgbClr val="000000"/>
                </a:solidFill>
                <a:latin typeface="Arial"/>
                <a:ea typeface="DejaVu Sans"/>
              </a:rPr>
              <a:t>A WR-PTP implementation is already operational on a separate fibre from Torino to Milano.</a:t>
            </a:r>
            <a:endParaRPr lang="en-GB" sz="800" b="0" strike="noStrike" spc="-1">
              <a:latin typeface="Arial"/>
            </a:endParaRPr>
          </a:p>
        </p:txBody>
      </p:sp>
      <p:pic>
        <p:nvPicPr>
          <p:cNvPr id="1487" name="Picture 6" descr="A close-up of a list of medical information&#10;&#10;Description automatically generated"/>
          <p:cNvPicPr/>
          <p:nvPr/>
        </p:nvPicPr>
        <p:blipFill>
          <a:blip r:embed="rId5"/>
          <a:stretch/>
        </p:blipFill>
        <p:spPr>
          <a:xfrm>
            <a:off x="4312800" y="753120"/>
            <a:ext cx="2235600" cy="914760"/>
          </a:xfrm>
          <a:prstGeom prst="rect">
            <a:avLst/>
          </a:prstGeom>
          <a:ln w="0">
            <a:noFill/>
          </a:ln>
        </p:spPr>
      </p:pic>
      <p:sp>
        <p:nvSpPr>
          <p:cNvPr id="1488" name="TextBox 7"/>
          <p:cNvSpPr/>
          <p:nvPr/>
        </p:nvSpPr>
        <p:spPr>
          <a:xfrm>
            <a:off x="230400" y="2863800"/>
            <a:ext cx="3719160" cy="118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800" b="1" strike="noStrike" spc="-1">
                <a:solidFill>
                  <a:srgbClr val="333333"/>
                </a:solidFill>
                <a:latin typeface="Roboto Bold"/>
                <a:ea typeface="DejaVu Sans"/>
              </a:rPr>
              <a:t>Netnod’s White Rabbit implementation achieves sub-nanosecond accuracy in live Swedish network</a:t>
            </a:r>
            <a:endParaRPr lang="en-GB" sz="1800" b="0" strike="noStrike" spc="-1">
              <a:latin typeface="Arial"/>
            </a:endParaRPr>
          </a:p>
        </p:txBody>
      </p:sp>
      <p:pic>
        <p:nvPicPr>
          <p:cNvPr id="1489" name="Picture 8" descr="A black and white logo&#10;&#10;Description automatically generated"/>
          <p:cNvPicPr/>
          <p:nvPr/>
        </p:nvPicPr>
        <p:blipFill>
          <a:blip r:embed="rId6"/>
          <a:stretch/>
        </p:blipFill>
        <p:spPr>
          <a:xfrm>
            <a:off x="7200720" y="3070440"/>
            <a:ext cx="1702800" cy="1104480"/>
          </a:xfrm>
          <a:prstGeom prst="rect">
            <a:avLst/>
          </a:prstGeom>
          <a:ln w="0">
            <a:noFill/>
          </a:ln>
        </p:spPr>
      </p:pic>
      <p:sp>
        <p:nvSpPr>
          <p:cNvPr id="1490" name="TextBox 9"/>
          <p:cNvSpPr/>
          <p:nvPr/>
        </p:nvSpPr>
        <p:spPr>
          <a:xfrm>
            <a:off x="6858000" y="4070520"/>
            <a:ext cx="2324160" cy="5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05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https://www.slideshare.net/slideshow/surf-hoe-laat-is-het-sander-klemann-nwd23/258638391</a:t>
            </a:r>
            <a:endParaRPr lang="en-GB" sz="1050" b="0" strike="noStrike" spc="-1">
              <a:latin typeface="Arial"/>
            </a:endParaRPr>
          </a:p>
        </p:txBody>
      </p:sp>
      <p:sp>
        <p:nvSpPr>
          <p:cNvPr id="1491" name="TextBox 11"/>
          <p:cNvSpPr/>
          <p:nvPr/>
        </p:nvSpPr>
        <p:spPr>
          <a:xfrm>
            <a:off x="230400" y="3977640"/>
            <a:ext cx="3333600" cy="54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https://www.netnod.se/time-and-frequency/netnods-white-rabbit-implementation-achieves-sub-nanosecond-accuracy-in-live-swedish-network</a:t>
            </a:r>
            <a:endParaRPr lang="en-GB" sz="1000" b="0" strike="noStrike" spc="-1">
              <a:latin typeface="Arial"/>
            </a:endParaRPr>
          </a:p>
        </p:txBody>
      </p:sp>
      <p:pic>
        <p:nvPicPr>
          <p:cNvPr id="1492" name="Picture 12"/>
          <p:cNvPicPr/>
          <p:nvPr/>
        </p:nvPicPr>
        <p:blipFill>
          <a:blip r:embed="rId7"/>
          <a:stretch/>
        </p:blipFill>
        <p:spPr>
          <a:xfrm>
            <a:off x="3739320" y="3132000"/>
            <a:ext cx="2819160" cy="1166400"/>
          </a:xfrm>
          <a:prstGeom prst="rect">
            <a:avLst/>
          </a:prstGeom>
          <a:ln w="0">
            <a:noFill/>
          </a:ln>
        </p:spPr>
      </p:pic>
      <p:sp>
        <p:nvSpPr>
          <p:cNvPr id="1493" name="TextBox 13"/>
          <p:cNvSpPr/>
          <p:nvPr/>
        </p:nvSpPr>
        <p:spPr>
          <a:xfrm>
            <a:off x="3643560" y="4254840"/>
            <a:ext cx="3333600" cy="424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1100" b="0" strike="noStrike" spc="-1">
                <a:solidFill>
                  <a:srgbClr val="000000"/>
                </a:solidFill>
                <a:latin typeface="Arial"/>
                <a:ea typeface="DejaVu Sans"/>
              </a:rPr>
              <a:t>https://events.geant.org/event/1581/sessions/770/attachments/940/1400/Cntr_wide_WR.pdf</a:t>
            </a:r>
            <a:endParaRPr lang="en-GB" sz="1100" b="0" strike="noStrike" spc="-1">
              <a:latin typeface="Arial"/>
            </a:endParaRPr>
          </a:p>
        </p:txBody>
      </p:sp>
      <p:sp>
        <p:nvSpPr>
          <p:cNvPr id="1494" name="PlaceHolder 1"/>
          <p:cNvSpPr/>
          <p:nvPr/>
        </p:nvSpPr>
        <p:spPr>
          <a:xfrm>
            <a:off x="0" y="0"/>
            <a:ext cx="9142200" cy="711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>
                <a:solidFill>
                  <a:srgbClr val="0033A0"/>
                </a:solidFill>
                <a:latin typeface="Bookman Old Style"/>
                <a:ea typeface="DejaVu Sans"/>
              </a:rPr>
              <a:t>Long distance WR examples</a:t>
            </a:r>
            <a:endParaRPr lang="en-GB" sz="2000" b="0" strike="noStrike" spc="-1"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1F22A3-1591-B7FF-03BE-665E48B173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49</a:t>
            </a:fld>
            <a:r>
              <a:rPr lang="en-GB"/>
              <a:t> / 55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281AB-D39A-21F8-B77C-8797532AE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020C5C28-4A30-B22D-1F2B-4A6C78F512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Dissemination Mandate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3" name="Picture 2" descr="A close-up of a web page&#10;&#10;AI-generated content may be incorrect.">
            <a:extLst>
              <a:ext uri="{FF2B5EF4-FFF2-40B4-BE49-F238E27FC236}">
                <a16:creationId xmlns:a16="http://schemas.microsoft.com/office/drawing/2014/main" id="{002CFC3F-472B-1ADE-F8F5-1B9111BF65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42950"/>
            <a:ext cx="5029200" cy="3900774"/>
          </a:xfrm>
          <a:prstGeom prst="rect">
            <a:avLst/>
          </a:prstGeom>
        </p:spPr>
      </p:pic>
      <p:pic>
        <p:nvPicPr>
          <p:cNvPr id="6" name="Picture 5" descr="A screenshot of a document&#10;&#10;AI-generated content may be incorrect.">
            <a:extLst>
              <a:ext uri="{FF2B5EF4-FFF2-40B4-BE49-F238E27FC236}">
                <a16:creationId xmlns:a16="http://schemas.microsoft.com/office/drawing/2014/main" id="{77F3CBC8-51E4-E2D4-DF73-AE1B0FD45D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14176"/>
            <a:ext cx="3816862" cy="237677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24DB47-E590-ED3A-F8B7-265A261C95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</a:t>
            </a:fld>
            <a:r>
              <a:rPr lang="en-GB"/>
              <a:t> / 55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370347-06B1-D620-0121-A0B6C83D1459}"/>
              </a:ext>
            </a:extLst>
          </p:cNvPr>
          <p:cNvSpPr txBox="1"/>
          <p:nvPr/>
        </p:nvSpPr>
        <p:spPr>
          <a:xfrm>
            <a:off x="304800" y="4248150"/>
            <a:ext cx="2590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1D438F"/>
              </a:buClr>
            </a:pP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See also 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  <a:hlinkClick r:id="rId5"/>
              </a:rPr>
              <a:t>https://openscience.cern/</a:t>
            </a:r>
            <a:r>
              <a:rPr lang="en-US" sz="1200" b="0" strike="noStrike" spc="-1" dirty="0">
                <a:solidFill>
                  <a:srgbClr val="1D438F"/>
                </a:solidFill>
                <a:latin typeface="Arial"/>
                <a:ea typeface="DejaVu San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8351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5C0E0-909A-D313-CEB2-D78DFC45A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574A1188-EEDE-EB85-1870-A9A2DD93E07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WRC one year in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7A585C-4FC1-BCD2-61EA-D0CEA8C2F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736" y="895053"/>
            <a:ext cx="6096528" cy="34292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B4BED-7897-B823-4F1C-3E989EB975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50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09971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43DD4-652F-0C5E-BC8B-6F0E2C2A4F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10089966-7D5D-D6C0-E3A1-8D00979E54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WRC one year in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3FBE38-E1B2-EE79-2BEB-40EF097D6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666750"/>
            <a:ext cx="7162800" cy="402907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4C3453-AD99-E4E8-7E24-8FF3F923D0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51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8909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FEBD3-BF15-AFFD-9988-61FE68EFE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een circuit board with many small chips&#10;&#10;Description automatically generated">
            <a:extLst>
              <a:ext uri="{FF2B5EF4-FFF2-40B4-BE49-F238E27FC236}">
                <a16:creationId xmlns:a16="http://schemas.microsoft.com/office/drawing/2014/main" id="{7DDB61F0-469D-7810-C682-0DA3DDB38B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8" y="783967"/>
            <a:ext cx="3048000" cy="1847272"/>
          </a:xfrm>
          <a:prstGeom prst="rect">
            <a:avLst/>
          </a:prstGeom>
        </p:spPr>
      </p:pic>
      <p:pic>
        <p:nvPicPr>
          <p:cNvPr id="10" name="Picture 9" descr="A close-up of a computer circuit board&#10;&#10;Description automatically generated">
            <a:extLst>
              <a:ext uri="{FF2B5EF4-FFF2-40B4-BE49-F238E27FC236}">
                <a16:creationId xmlns:a16="http://schemas.microsoft.com/office/drawing/2014/main" id="{FA8151EE-5F7F-73D6-7ACA-F5F449BA57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798" y="735472"/>
            <a:ext cx="1524002" cy="2131980"/>
          </a:xfrm>
          <a:prstGeom prst="rect">
            <a:avLst/>
          </a:prstGeom>
        </p:spPr>
      </p:pic>
      <p:sp>
        <p:nvSpPr>
          <p:cNvPr id="79" name="PlaceHolder 1">
            <a:extLst>
              <a:ext uri="{FF2B5EF4-FFF2-40B4-BE49-F238E27FC236}">
                <a16:creationId xmlns:a16="http://schemas.microsoft.com/office/drawing/2014/main" id="{C8D547EE-7DB4-E480-D8CA-DA8DB487A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2920" cy="712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u="none" strike="noStrike" dirty="0">
                <a:solidFill>
                  <a:srgbClr val="0033A0"/>
                </a:solidFill>
                <a:uFillTx/>
                <a:latin typeface="Bookman Old Style"/>
              </a:rPr>
              <a:t>WR plans</a:t>
            </a:r>
            <a:endParaRPr lang="en-US" sz="2000" b="0" u="none" strike="noStrike" dirty="0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TextBox 15">
            <a:extLst>
              <a:ext uri="{FF2B5EF4-FFF2-40B4-BE49-F238E27FC236}">
                <a16:creationId xmlns:a16="http://schemas.microsoft.com/office/drawing/2014/main" id="{E07DD32D-15EE-2C25-FAD0-634FABBE516E}"/>
              </a:ext>
            </a:extLst>
          </p:cNvPr>
          <p:cNvSpPr/>
          <p:nvPr/>
        </p:nvSpPr>
        <p:spPr>
          <a:xfrm>
            <a:off x="228600" y="2724150"/>
            <a:ext cx="3810000" cy="198415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Technical</a:t>
            </a: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New WR components: switch v4 and nodes</a:t>
            </a: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R&amp;D: long distance, h</a:t>
            </a:r>
            <a:r>
              <a:rPr lang="en-US" sz="12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igh precision and accuracy</a:t>
            </a: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More automation, including absolute and in-situ calibration</a:t>
            </a:r>
            <a:endParaRPr lang="en-US" sz="1200" b="0" u="none" strike="noStrike" dirty="0">
              <a:solidFill>
                <a:srgbClr val="0033A0"/>
              </a:solidFill>
              <a:uFillTx/>
              <a:latin typeface="+mj-lt"/>
              <a:ea typeface="DejaVu Sans"/>
            </a:endParaRP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Projects: holdover, clock ensemble, event system…</a:t>
            </a:r>
            <a:endParaRPr lang="pl-PL" sz="1200" b="0" u="none" strike="noStrike" dirty="0">
              <a:solidFill>
                <a:srgbClr val="000000"/>
              </a:solidFill>
              <a:uFillTx/>
              <a:latin typeface="+mj-lt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:a16="http://schemas.microsoft.com/office/drawing/2014/main" id="{7FF054D8-F5D2-62E3-933A-D3EC65B61864}"/>
              </a:ext>
            </a:extLst>
          </p:cNvPr>
          <p:cNvSpPr/>
          <p:nvPr/>
        </p:nvSpPr>
        <p:spPr>
          <a:xfrm>
            <a:off x="4572000" y="2724150"/>
            <a:ext cx="3810000" cy="155942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GB" sz="1200" b="0" u="none" strike="noStrike" dirty="0">
                <a:solidFill>
                  <a:srgbClr val="0033A0"/>
                </a:solidFill>
                <a:uFillTx/>
                <a:latin typeface="+mj-lt"/>
                <a:ea typeface="DejaVu Sans"/>
              </a:rPr>
              <a:t>Organisational</a:t>
            </a: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Evolution of WR Collaboration</a:t>
            </a: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European time and frequency transfer network</a:t>
            </a:r>
            <a:endParaRPr lang="en-US" sz="1200" b="0" u="none" strike="noStrike" dirty="0">
              <a:solidFill>
                <a:srgbClr val="0033A0"/>
              </a:solidFill>
              <a:uFillTx/>
              <a:latin typeface="+mj-lt"/>
              <a:ea typeface="DejaVu Sans"/>
            </a:endParaRPr>
          </a:p>
          <a:p>
            <a:pPr marL="743040" lvl="1" indent="-285840">
              <a:lnSpc>
                <a:spcPct val="115000"/>
              </a:lnSpc>
              <a:buClr>
                <a:srgbClr val="0033A0"/>
              </a:buClr>
              <a:buFont typeface="Arial"/>
              <a:buChar char="•"/>
            </a:pPr>
            <a:r>
              <a:rPr lang="en-US" sz="1200" dirty="0">
                <a:solidFill>
                  <a:srgbClr val="0033A0"/>
                </a:solidFill>
                <a:latin typeface="+mj-lt"/>
                <a:ea typeface="DejaVu Sans"/>
              </a:rPr>
              <a:t>Definition of testing and qualification in collaboration with commercial and non-commercial partners</a:t>
            </a:r>
          </a:p>
        </p:txBody>
      </p:sp>
      <p:pic>
        <p:nvPicPr>
          <p:cNvPr id="12" name="Picture 1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45DB114A-0EE3-FE30-2935-6A91ABBFC0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8" y="711660"/>
            <a:ext cx="3505200" cy="19023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99BCD3-D05D-B59A-1825-676799BC8E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52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1978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DEB45-09D1-A44A-047D-95B2EA531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leaning on a question mark&#10;&#10;AI-generated content may be incorrect.">
            <a:extLst>
              <a:ext uri="{FF2B5EF4-FFF2-40B4-BE49-F238E27FC236}">
                <a16:creationId xmlns:a16="http://schemas.microsoft.com/office/drawing/2014/main" id="{F4F5E888-7991-35E6-5673-B339C1EB8A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038" y="911226"/>
            <a:ext cx="3717924" cy="3717924"/>
          </a:xfrm>
          <a:prstGeom prst="rect">
            <a:avLst/>
          </a:prstGeom>
        </p:spPr>
      </p:pic>
      <p:sp>
        <p:nvSpPr>
          <p:cNvPr id="94" name="PlaceHolder 1">
            <a:extLst>
              <a:ext uri="{FF2B5EF4-FFF2-40B4-BE49-F238E27FC236}">
                <a16:creationId xmlns:a16="http://schemas.microsoft.com/office/drawing/2014/main" id="{A98F1249-0825-588D-D037-141710A3114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Can these mandates by combined in a harmonious way?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A076CB-A673-9ED6-37CA-F913061EF450}"/>
              </a:ext>
            </a:extLst>
          </p:cNvPr>
          <p:cNvSpPr txBox="1"/>
          <p:nvPr/>
        </p:nvSpPr>
        <p:spPr>
          <a:xfrm>
            <a:off x="1295400" y="173355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Yes.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5A0690-6663-A94F-1B87-F133C6C3BAC6}"/>
              </a:ext>
            </a:extLst>
          </p:cNvPr>
          <p:cNvSpPr txBox="1"/>
          <p:nvPr/>
        </p:nvSpPr>
        <p:spPr>
          <a:xfrm>
            <a:off x="1752600" y="173355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We are combining open-source dissemination with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50F392-9B13-960E-153E-C9D5C758B9A4}"/>
              </a:ext>
            </a:extLst>
          </p:cNvPr>
          <p:cNvSpPr txBox="1"/>
          <p:nvPr/>
        </p:nvSpPr>
        <p:spPr>
          <a:xfrm>
            <a:off x="3886200" y="2026682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solving a long-standing problem (lack of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D95C28-6BF3-10DE-CFF9-0A59E30F77CF}"/>
              </a:ext>
            </a:extLst>
          </p:cNvPr>
          <p:cNvSpPr txBox="1"/>
          <p:nvPr/>
        </p:nvSpPr>
        <p:spPr>
          <a:xfrm>
            <a:off x="6705600" y="2322538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through a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0AC3B7-9A9C-AAE3-0E1B-A7492C0F090F}"/>
              </a:ext>
            </a:extLst>
          </p:cNvPr>
          <p:cNvSpPr txBox="1"/>
          <p:nvPr/>
        </p:nvSpPr>
        <p:spPr>
          <a:xfrm>
            <a:off x="4191000" y="2594452"/>
            <a:ext cx="427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which can become a template for other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80FE69-D1A1-080A-0686-4DB2A42345BB}"/>
              </a:ext>
            </a:extLst>
          </p:cNvPr>
          <p:cNvSpPr txBox="1"/>
          <p:nvPr/>
        </p:nvSpPr>
        <p:spPr>
          <a:xfrm>
            <a:off x="1295400" y="2026682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sustainability and impact,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DA916E-1D7A-A3FF-6D49-C6EC1C1BDA4C}"/>
              </a:ext>
            </a:extLst>
          </p:cNvPr>
          <p:cNvSpPr txBox="1"/>
          <p:nvPr/>
        </p:nvSpPr>
        <p:spPr>
          <a:xfrm>
            <a:off x="1295400" y="2306657"/>
            <a:ext cx="6819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time to do KT and open-sourcing in technical groups)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2E80F8-5E8E-FFB6-93DD-4D29F8B0637C}"/>
              </a:ext>
            </a:extLst>
          </p:cNvPr>
          <p:cNvSpPr txBox="1"/>
          <p:nvPr/>
        </p:nvSpPr>
        <p:spPr>
          <a:xfrm>
            <a:off x="1287780" y="2594452"/>
            <a:ext cx="3071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membership-based scheme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10CE51-BF7B-A400-D04E-A08C3733D223}"/>
              </a:ext>
            </a:extLst>
          </p:cNvPr>
          <p:cNvSpPr txBox="1"/>
          <p:nvPr/>
        </p:nvSpPr>
        <p:spPr>
          <a:xfrm>
            <a:off x="1276350" y="287655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2A0"/>
                </a:solidFill>
              </a:rPr>
              <a:t>projects at CERN and elsewhere.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E00F3-A021-47CA-07DF-DC8D7A4909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53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944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Acknowledgments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152400" y="1371421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D438F"/>
                </a:solidFill>
              </a:rPr>
              <a:t>Many thanks to: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Collaboration Bureau: Amanda D</a:t>
            </a:r>
            <a:r>
              <a:rPr lang="es-ES" dirty="0" err="1">
                <a:solidFill>
                  <a:srgbClr val="1D438F"/>
                </a:solidFill>
              </a:rPr>
              <a:t>íez</a:t>
            </a:r>
            <a:r>
              <a:rPr lang="es-ES" dirty="0">
                <a:solidFill>
                  <a:srgbClr val="1D438F"/>
                </a:solidFill>
              </a:rPr>
              <a:t>, </a:t>
            </a:r>
            <a:r>
              <a:rPr lang="es-ES" dirty="0" err="1">
                <a:solidFill>
                  <a:srgbClr val="1D438F"/>
                </a:solidFill>
              </a:rPr>
              <a:t>Maciej</a:t>
            </a:r>
            <a:r>
              <a:rPr lang="es-ES" dirty="0">
                <a:solidFill>
                  <a:srgbClr val="1D438F"/>
                </a:solidFill>
              </a:rPr>
              <a:t> </a:t>
            </a:r>
            <a:r>
              <a:rPr lang="es-ES" dirty="0" err="1">
                <a:solidFill>
                  <a:srgbClr val="1D438F"/>
                </a:solidFill>
              </a:rPr>
              <a:t>Lipiński</a:t>
            </a:r>
            <a:r>
              <a:rPr lang="es-ES" dirty="0">
                <a:solidFill>
                  <a:srgbClr val="1D438F"/>
                </a:solidFill>
              </a:rPr>
              <a:t>, Adam </a:t>
            </a:r>
            <a:r>
              <a:rPr lang="es-ES" dirty="0" err="1">
                <a:solidFill>
                  <a:srgbClr val="1D438F"/>
                </a:solidFill>
              </a:rPr>
              <a:t>Wujek</a:t>
            </a:r>
            <a:endParaRPr lang="en-US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Team at CERN: Quentin </a:t>
            </a:r>
            <a:r>
              <a:rPr lang="en-US" dirty="0" err="1">
                <a:solidFill>
                  <a:srgbClr val="1D438F"/>
                </a:solidFill>
              </a:rPr>
              <a:t>Genoud</a:t>
            </a:r>
            <a:r>
              <a:rPr lang="en-US" dirty="0">
                <a:solidFill>
                  <a:srgbClr val="1D438F"/>
                </a:solidFill>
              </a:rPr>
              <a:t> </a:t>
            </a:r>
            <a:r>
              <a:rPr lang="en-US" dirty="0" err="1">
                <a:solidFill>
                  <a:srgbClr val="1D438F"/>
                </a:solidFill>
              </a:rPr>
              <a:t>Duvillaret</a:t>
            </a:r>
            <a:r>
              <a:rPr lang="en-US" dirty="0">
                <a:solidFill>
                  <a:srgbClr val="1D438F"/>
                </a:solidFill>
              </a:rPr>
              <a:t>, Tristan Gingold, Eva </a:t>
            </a:r>
            <a:r>
              <a:rPr lang="en-US" dirty="0" err="1">
                <a:solidFill>
                  <a:srgbClr val="1D438F"/>
                </a:solidFill>
              </a:rPr>
              <a:t>Gousiou</a:t>
            </a:r>
            <a:r>
              <a:rPr lang="en-US" dirty="0">
                <a:solidFill>
                  <a:srgbClr val="1D438F"/>
                </a:solidFill>
              </a:rPr>
              <a:t>, Harvey Leicester, Mar</a:t>
            </a:r>
            <a:r>
              <a:rPr lang="es-ES" dirty="0" err="1">
                <a:solidFill>
                  <a:srgbClr val="1D438F"/>
                </a:solidFill>
              </a:rPr>
              <a:t>ía</a:t>
            </a:r>
            <a:r>
              <a:rPr lang="es-ES" dirty="0">
                <a:solidFill>
                  <a:srgbClr val="1D438F"/>
                </a:solidFill>
              </a:rPr>
              <a:t> Murillo, Paul </a:t>
            </a:r>
            <a:r>
              <a:rPr lang="es-ES" dirty="0" err="1">
                <a:solidFill>
                  <a:srgbClr val="1D438F"/>
                </a:solidFill>
              </a:rPr>
              <a:t>Peronnard</a:t>
            </a:r>
            <a:endParaRPr lang="en-US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The WR Community at large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107572-7C34-7C72-6375-61F13BB94D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54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0946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C790E8-69D9-0388-D18A-8682FFD88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061448CF-7062-58D3-A7EB-4FE25FD6E5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spc="-1" dirty="0">
                <a:solidFill>
                  <a:srgbClr val="0033A0"/>
                </a:solidFill>
                <a:latin typeface="Bookman Old Style"/>
              </a:rPr>
              <a:t>References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DE7F45F0-9916-88B0-1F39-544F04D2E76F}"/>
              </a:ext>
            </a:extLst>
          </p:cNvPr>
          <p:cNvSpPr txBox="1"/>
          <p:nvPr/>
        </p:nvSpPr>
        <p:spPr>
          <a:xfrm>
            <a:off x="152400" y="1371421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project: </a:t>
            </a:r>
            <a:r>
              <a:rPr lang="en-US" dirty="0">
                <a:solidFill>
                  <a:srgbClr val="1D438F"/>
                </a:solidFill>
                <a:hlinkClick r:id="rId3"/>
              </a:rPr>
              <a:t>https://white-rabbit.web.cern.ch/</a:t>
            </a:r>
            <a:endParaRPr lang="en-US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Collaboration: </a:t>
            </a:r>
            <a:r>
              <a:rPr lang="en-US" dirty="0">
                <a:solidFill>
                  <a:srgbClr val="1D438F"/>
                </a:solidFill>
                <a:hlinkClick r:id="rId4"/>
              </a:rPr>
              <a:t>https://www.white-rabbit.tech/</a:t>
            </a:r>
            <a:endParaRPr lang="en-US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training slides and videos: </a:t>
            </a:r>
            <a:r>
              <a:rPr lang="en-US" dirty="0">
                <a:solidFill>
                  <a:srgbClr val="1D438F"/>
                </a:solidFill>
                <a:hlinkClick r:id="rId5"/>
              </a:rPr>
              <a:t>https://indico.cern.ch/event/1480226/</a:t>
            </a:r>
            <a:endParaRPr lang="en-US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rgbClr val="1D438F"/>
                </a:solidFill>
              </a:rPr>
              <a:t>WR dev forum: </a:t>
            </a:r>
            <a:r>
              <a:rPr lang="en-US" dirty="0">
                <a:solidFill>
                  <a:srgbClr val="1D438F"/>
                </a:solidFill>
                <a:hlinkClick r:id="rId6"/>
              </a:rPr>
              <a:t>https://forums.ohwr.org/c/white-rabbit-dev</a:t>
            </a:r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69E0E4-AF6A-5CB7-22C5-EC58D9EB05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55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586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F7A05-DF1F-0297-CEF1-455F7DCFDB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8C063610-32BB-CDFE-5083-375E8EA11D2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The Knowledge Transfer Mandate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0067D68-EDA2-9335-FA36-ED385FB983BE}"/>
              </a:ext>
            </a:extLst>
          </p:cNvPr>
          <p:cNvGrpSpPr/>
          <p:nvPr/>
        </p:nvGrpSpPr>
        <p:grpSpPr>
          <a:xfrm>
            <a:off x="1677967" y="758941"/>
            <a:ext cx="5805313" cy="3870209"/>
            <a:chOff x="1677967" y="733541"/>
            <a:chExt cx="5805313" cy="3870209"/>
          </a:xfrm>
        </p:grpSpPr>
        <p:grpSp>
          <p:nvGrpSpPr>
            <p:cNvPr id="5" name="Diagram 12">
              <a:extLst>
                <a:ext uri="{FF2B5EF4-FFF2-40B4-BE49-F238E27FC236}">
                  <a16:creationId xmlns:a16="http://schemas.microsoft.com/office/drawing/2014/main" id="{49C7ED4B-5CB7-92F9-95BD-816BF35923B6}"/>
                </a:ext>
              </a:extLst>
            </p:cNvPr>
            <p:cNvGrpSpPr/>
            <p:nvPr/>
          </p:nvGrpSpPr>
          <p:grpSpPr bwMode="auto">
            <a:xfrm>
              <a:off x="1677967" y="733541"/>
              <a:ext cx="5805313" cy="3870209"/>
              <a:chOff x="0" y="0"/>
              <a:chExt cx="8128000" cy="5418667"/>
            </a:xfrm>
          </p:grpSpPr>
          <p:sp>
            <p:nvSpPr>
              <p:cNvPr id="9" name="Block Arc 8">
                <a:extLst>
                  <a:ext uri="{FF2B5EF4-FFF2-40B4-BE49-F238E27FC236}">
                    <a16:creationId xmlns:a16="http://schemas.microsoft.com/office/drawing/2014/main" id="{9A94B172-4227-5A3E-A58C-E45962FC2051}"/>
                  </a:ext>
                </a:extLst>
              </p:cNvPr>
              <p:cNvSpPr/>
              <p:nvPr/>
            </p:nvSpPr>
            <p:spPr bwMode="auto">
              <a:xfrm>
                <a:off x="-6125176" y="-937410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  <a:noFill/>
              <a:ln w="12700" cap="flat" cmpd="sng" algn="ctr">
                <a:solidFill>
                  <a:schemeClr val="accent1">
                    <a:shade val="60000"/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0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563F1A4-7434-33DF-5A78-BA6DB3779ABE}"/>
                  </a:ext>
                </a:extLst>
              </p:cNvPr>
              <p:cNvSpPr/>
              <p:nvPr/>
            </p:nvSpPr>
            <p:spPr bwMode="auto">
              <a:xfrm>
                <a:off x="752110" y="541866"/>
                <a:ext cx="7301111" cy="1083733"/>
              </a:xfrm>
              <a:prstGeom prst="rect">
                <a:avLst/>
              </a:prstGeom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645160" tIns="45720" rIns="45720" bIns="45720" numCol="1" spcCol="1270" anchor="ctr" anchorCtr="0">
                <a:noAutofit/>
              </a:bodyPr>
              <a:lstStyle/>
              <a:p>
                <a:pPr defTabSz="800100">
                  <a:lnSpc>
                    <a:spcPct val="90000"/>
                  </a:lnSpc>
                  <a:defRPr/>
                </a:pPr>
                <a:r>
                  <a:rPr lang="en-GB" sz="1500" b="1" dirty="0">
                    <a:solidFill>
                      <a:schemeClr val="bg1"/>
                    </a:solidFill>
                  </a:rPr>
                  <a:t>Ensure</a:t>
                </a:r>
                <a:r>
                  <a:rPr lang="en-GB" sz="1500" dirty="0">
                    <a:solidFill>
                      <a:schemeClr val="bg1"/>
                    </a:solidFill>
                  </a:rPr>
                  <a:t> that the technology and expertise developed at CERN can have an impact on society, in particular through Member States industry</a:t>
                </a:r>
                <a:endParaRPr lang="en-US" sz="15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CF5CA2A2-E356-37D3-8F9E-321221F9C4C8}"/>
                  </a:ext>
                </a:extLst>
              </p:cNvPr>
              <p:cNvSpPr/>
              <p:nvPr/>
            </p:nvSpPr>
            <p:spPr bwMode="auto">
              <a:xfrm>
                <a:off x="0" y="529430"/>
                <a:ext cx="1354666" cy="1354666"/>
              </a:xfrm>
              <a:prstGeom prst="ellipse">
                <a:avLst/>
              </a:prstGeom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accen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BF3A50-8544-8436-BBE1-3E162AD91A4E}"/>
                  </a:ext>
                </a:extLst>
              </p:cNvPr>
              <p:cNvSpPr/>
              <p:nvPr/>
            </p:nvSpPr>
            <p:spPr bwMode="auto">
              <a:xfrm>
                <a:off x="1146048" y="2167466"/>
                <a:ext cx="6907174" cy="1083733"/>
              </a:xfrm>
              <a:prstGeom prst="rect">
                <a:avLst/>
              </a:prstGeom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645160" tIns="45720" rIns="45720" bIns="45720" numCol="1" spcCol="1270" anchor="ctr" anchorCtr="0">
                <a:noAutofit/>
              </a:bodyPr>
              <a:lstStyle/>
              <a:p>
                <a:pPr defTabSz="800100">
                  <a:lnSpc>
                    <a:spcPct val="90000"/>
                  </a:lnSpc>
                  <a:defRPr/>
                </a:pPr>
                <a:r>
                  <a:rPr lang="en-GB" sz="1500" b="1" dirty="0">
                    <a:solidFill>
                      <a:schemeClr val="bg1"/>
                    </a:solidFill>
                  </a:rPr>
                  <a:t>Promote</a:t>
                </a:r>
                <a:r>
                  <a:rPr lang="en-GB" sz="1500" dirty="0">
                    <a:solidFill>
                      <a:schemeClr val="bg1"/>
                    </a:solidFill>
                  </a:rPr>
                  <a:t> CERN as an innovation partner for industry</a:t>
                </a:r>
                <a:endParaRPr lang="en-US" sz="15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AE9A99F-4AEE-3AA1-BCDD-B7FB42576147}"/>
                  </a:ext>
                </a:extLst>
              </p:cNvPr>
              <p:cNvSpPr/>
              <p:nvPr/>
            </p:nvSpPr>
            <p:spPr bwMode="auto">
              <a:xfrm>
                <a:off x="468714" y="2032000"/>
                <a:ext cx="1354666" cy="1354666"/>
              </a:xfrm>
              <a:prstGeom prst="ellipse">
                <a:avLst/>
              </a:prstGeom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accen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A5475B7-876F-FDAE-A2FD-0F25CE4FA746}"/>
                  </a:ext>
                </a:extLst>
              </p:cNvPr>
              <p:cNvSpPr/>
              <p:nvPr/>
            </p:nvSpPr>
            <p:spPr bwMode="auto">
              <a:xfrm>
                <a:off x="752110" y="3793065"/>
                <a:ext cx="7301111" cy="1083733"/>
              </a:xfrm>
              <a:prstGeom prst="rect">
                <a:avLst/>
              </a:prstGeom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>
                <a:schemeClr val="lt1"/>
              </a:fontRef>
            </p:style>
            <p:txBody>
              <a:bodyPr spcFirstLastPara="0" vert="horz" wrap="square" lIns="645160" tIns="45720" rIns="45720" bIns="45720" numCol="1" spcCol="1270" anchor="ctr" anchorCtr="0">
                <a:noAutofit/>
              </a:bodyPr>
              <a:lstStyle/>
              <a:p>
                <a:pPr defTabSz="800100">
                  <a:lnSpc>
                    <a:spcPct val="90000"/>
                  </a:lnSpc>
                  <a:defRPr/>
                </a:pPr>
                <a:r>
                  <a:rPr lang="en-GB" sz="1500" b="1" dirty="0">
                    <a:solidFill>
                      <a:schemeClr val="bg1"/>
                    </a:solidFill>
                  </a:rPr>
                  <a:t>Demonstrate</a:t>
                </a:r>
                <a:r>
                  <a:rPr lang="en-GB" sz="1500" dirty="0">
                    <a:solidFill>
                      <a:schemeClr val="bg1"/>
                    </a:solidFill>
                  </a:rPr>
                  <a:t> the importance and impact of fundamental research investments</a:t>
                </a:r>
                <a:endParaRPr lang="en-US" sz="15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85592244-7CBD-481B-D99A-E83F39A04386}"/>
                  </a:ext>
                </a:extLst>
              </p:cNvPr>
              <p:cNvSpPr/>
              <p:nvPr/>
            </p:nvSpPr>
            <p:spPr bwMode="auto">
              <a:xfrm>
                <a:off x="74777" y="3657600"/>
                <a:ext cx="1354666" cy="1354666"/>
              </a:xfrm>
              <a:prstGeom prst="ellipse">
                <a:avLst/>
              </a:prstGeom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ln w="12700" cap="flat" cmpd="sng" algn="ctr">
                <a:solidFill>
                  <a:schemeClr val="accent1">
                    <a:hueOff val="0"/>
                    <a:satOff val="0"/>
                    <a:lumOff val="0"/>
                    <a:alphaOff val="0"/>
                  </a:schemeClr>
                </a:solidFill>
                <a:prstDash val="solid"/>
                <a:miter lim="800000"/>
              </a:ln>
            </p:spPr>
            <p:style>
              <a:lnRef idx="2">
                <a:srgbClr val="000000"/>
              </a:lnRef>
              <a:fillRef idx="1">
                <a:srgbClr val="000000"/>
              </a:fillRef>
              <a:effectRef idx="0">
                <a:srgbClr val="000000"/>
              </a:effectRef>
              <a:fontRef idx="minor"/>
            </p:style>
            <p:txBody>
              <a:bodyPr/>
              <a:lstStyle/>
              <a:p>
                <a:endParaRPr lang="en-GB" sz="1350"/>
              </a:p>
            </p:txBody>
          </p:sp>
        </p:grpSp>
        <p:pic>
          <p:nvPicPr>
            <p:cNvPr id="6" name="Image" descr="Image">
              <a:extLst>
                <a:ext uri="{FF2B5EF4-FFF2-40B4-BE49-F238E27FC236}">
                  <a16:creationId xmlns:a16="http://schemas.microsoft.com/office/drawing/2014/main" id="{98CEA55B-3B20-4AFA-64AA-141AB0A47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920606" y="1307617"/>
              <a:ext cx="441299" cy="441299"/>
            </a:xfrm>
            <a:prstGeom prst="rect">
              <a:avLst/>
            </a:prstGeom>
            <a:ln w="12700">
              <a:solidFill>
                <a:schemeClr val="tx2"/>
              </a:solidFill>
              <a:miter lim="400000"/>
            </a:ln>
          </p:spPr>
        </p:pic>
        <p:pic>
          <p:nvPicPr>
            <p:cNvPr id="7" name="Image" descr="Image">
              <a:extLst>
                <a:ext uri="{FF2B5EF4-FFF2-40B4-BE49-F238E27FC236}">
                  <a16:creationId xmlns:a16="http://schemas.microsoft.com/office/drawing/2014/main" id="{ECA844A4-F456-4034-FE91-A16084B2C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2264133" y="2388645"/>
              <a:ext cx="492466" cy="492465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" name="Image" descr="Image">
              <a:extLst>
                <a:ext uri="{FF2B5EF4-FFF2-40B4-BE49-F238E27FC236}">
                  <a16:creationId xmlns:a16="http://schemas.microsoft.com/office/drawing/2014/main" id="{BA7E47F3-0B16-214B-66D4-FD474E5CA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810602" y="3519049"/>
              <a:ext cx="811731" cy="651605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39C64-3BC7-FCFB-A031-5E69791939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6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523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1FCF7-513A-FB7A-638E-C0F9C8AE9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92E414D-315F-96A8-0134-59B197F4E4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Can these mandates by combined in a harmonious way?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pic>
        <p:nvPicPr>
          <p:cNvPr id="5" name="Picture 4" descr="A person leaning on a question mark&#10;&#10;AI-generated content may be incorrect.">
            <a:extLst>
              <a:ext uri="{FF2B5EF4-FFF2-40B4-BE49-F238E27FC236}">
                <a16:creationId xmlns:a16="http://schemas.microsoft.com/office/drawing/2014/main" id="{20893061-7143-CFEF-D6F2-27B074CD59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038" y="911226"/>
            <a:ext cx="3717924" cy="37179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133766-1EC3-E24D-5D47-82ECB8ED12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7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110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CC0BD-AEB9-04B7-2BD1-24B23B49F7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D63C8A0C-4783-983B-782E-4EC530CE25C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2788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Outline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02E4A89-09D6-13D6-25FD-7E7AFB2942E7}"/>
              </a:ext>
            </a:extLst>
          </p:cNvPr>
          <p:cNvSpPr txBox="1"/>
          <p:nvPr/>
        </p:nvSpPr>
        <p:spPr>
          <a:xfrm>
            <a:off x="152400" y="742950"/>
            <a:ext cx="7620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tale of two mandates</a:t>
            </a:r>
          </a:p>
          <a:p>
            <a:pPr marL="285840" indent="-285840">
              <a:buClr>
                <a:srgbClr val="0032A0"/>
              </a:buClr>
              <a:buFont typeface="Arial"/>
              <a:buChar char="•"/>
            </a:pPr>
            <a:r>
              <a:rPr lang="en-US" sz="1600" dirty="0">
                <a:solidFill>
                  <a:srgbClr val="1D388F"/>
                </a:solidFill>
              </a:rPr>
              <a:t>The original vision for White Rabbit (WR)</a:t>
            </a: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happened in reality	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White Rabbit Collaboration (WRC)</a:t>
            </a:r>
            <a:endParaRPr lang="en-GB" sz="1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285840" indent="-285840">
              <a:buClr>
                <a:schemeClr val="tx2">
                  <a:lumMod val="20000"/>
                  <a:lumOff val="80000"/>
                </a:schemeClr>
              </a:buClr>
              <a:buFont typeface="Arial"/>
              <a:buChar char="•"/>
            </a:pP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Closing remarks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4971C8-6964-695D-445A-71D12F89E6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8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847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C93F8-03BE-16CE-AFA0-506F60349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>
            <a:extLst>
              <a:ext uri="{FF2B5EF4-FFF2-40B4-BE49-F238E27FC236}">
                <a16:creationId xmlns:a16="http://schemas.microsoft.com/office/drawing/2014/main" id="{6EFF1FCC-7EAF-3F77-E572-03CDE3431BB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3280" cy="712440"/>
          </a:xfrm>
          <a:prstGeom prst="rect">
            <a:avLst/>
          </a:prstGeom>
          <a:noFill/>
          <a:ln w="0">
            <a:noFill/>
          </a:ln>
        </p:spPr>
        <p:txBody>
          <a:bodyPr lIns="0" rIns="0" bIns="0" anchor="ctr">
            <a:noAutofit/>
          </a:bodyPr>
          <a:lstStyle/>
          <a:p>
            <a:pPr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33A0"/>
                </a:solidFill>
                <a:latin typeface="Bookman Old Style"/>
              </a:rPr>
              <a:t>What is White Rabbit trying to solve?</a:t>
            </a:r>
            <a:endParaRPr lang="en-US" sz="2000" b="0" strike="noStrike" spc="-1" dirty="0">
              <a:solidFill>
                <a:srgbClr val="000000"/>
              </a:solidFill>
              <a:latin typeface="Gill Sans MT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E42B413E-E9C8-E81F-1527-1A94F688AAC8}"/>
              </a:ext>
            </a:extLst>
          </p:cNvPr>
          <p:cNvSpPr txBox="1"/>
          <p:nvPr/>
        </p:nvSpPr>
        <p:spPr>
          <a:xfrm>
            <a:off x="152400" y="742950"/>
            <a:ext cx="4357127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Distributed, hard real-time controls and data acquisition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Based on well-established standards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Ethernet (IEEE 802.3)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Bridged Local Area Network (IEEE 802.1Q)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200" dirty="0">
                <a:solidFill>
                  <a:srgbClr val="1D438F"/>
                </a:solidFill>
              </a:rPr>
              <a:t>Precision Time Protocol (IEEE 1588)</a:t>
            </a: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Extending standards to provide</a:t>
            </a:r>
          </a:p>
          <a:p>
            <a:pPr marL="743040" lvl="1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Sub-ns synchronisation</a:t>
            </a:r>
          </a:p>
          <a:p>
            <a:pPr marL="743040" lvl="1" indent="-285840">
              <a:lnSpc>
                <a:spcPct val="100000"/>
              </a:lnSpc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388F"/>
                </a:solidFill>
              </a:rPr>
              <a:t>Deterministic data transfer</a:t>
            </a:r>
            <a:endParaRPr lang="en-GB" sz="1600" dirty="0">
              <a:solidFill>
                <a:srgbClr val="1D38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Initial specs: 10km links and up to 2000 nodes	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Plug and play</a:t>
            </a:r>
            <a:endParaRPr lang="en-GB" sz="1600" dirty="0">
              <a:solidFill>
                <a:srgbClr val="1D438F"/>
              </a:solidFill>
            </a:endParaRPr>
          </a:p>
          <a:p>
            <a:pPr marL="285840" indent="-285840">
              <a:buClr>
                <a:srgbClr val="1D438F"/>
              </a:buClr>
              <a:buFont typeface="Arial"/>
              <a:buChar char="•"/>
            </a:pPr>
            <a:r>
              <a:rPr lang="en-US" sz="1600" dirty="0">
                <a:solidFill>
                  <a:srgbClr val="1D438F"/>
                </a:solidFill>
              </a:rPr>
              <a:t>Open source </a:t>
            </a:r>
            <a:r>
              <a:rPr lang="en-US" sz="1600" i="1" dirty="0">
                <a:solidFill>
                  <a:srgbClr val="1D438F"/>
                </a:solidFill>
              </a:rPr>
              <a:t>and</a:t>
            </a:r>
            <a:r>
              <a:rPr lang="en-US" sz="1600" dirty="0">
                <a:solidFill>
                  <a:srgbClr val="1D438F"/>
                </a:solidFill>
              </a:rPr>
              <a:t> commercially available</a:t>
            </a:r>
            <a:endParaRPr lang="en-GB" sz="1600" dirty="0">
              <a:solidFill>
                <a:srgbClr val="1D438F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  <a:p>
            <a:endParaRPr lang="en-US" dirty="0">
              <a:solidFill>
                <a:srgbClr val="1D438F"/>
              </a:solidFill>
            </a:endParaRP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EB1540C8-8112-92F7-BC9A-525577EBCE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742950"/>
            <a:ext cx="4061112" cy="402063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3E27DB-7B8B-20AD-4549-277273AB8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145AC9-51EB-425E-BBFB-3ECFC751DFD6}" type="slidenum">
              <a:rPr lang="en-GB" smtClean="0"/>
              <a:pPr/>
              <a:t>9</a:t>
            </a:fld>
            <a:r>
              <a:rPr lang="en-GB"/>
              <a:t> / 55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066751"/>
      </p:ext>
    </p:extLst>
  </p:cSld>
  <p:clrMapOvr>
    <a:masterClrMapping/>
  </p:clrMapOvr>
</p:sld>
</file>

<file path=ppt/theme/theme1.xml><?xml version="1.0" encoding="utf-8"?>
<a:theme xmlns:a="http://schemas.openxmlformats.org/drawingml/2006/main" name="WR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22782</TotalTime>
  <Words>1720</Words>
  <Application>Microsoft Office PowerPoint</Application>
  <PresentationFormat>On-screen Show (16:9)</PresentationFormat>
  <Paragraphs>348</Paragraphs>
  <Slides>55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6" baseType="lpstr">
      <vt:lpstr>Wingdings</vt:lpstr>
      <vt:lpstr>Symbol</vt:lpstr>
      <vt:lpstr>Roboto Bold</vt:lpstr>
      <vt:lpstr>Times New Roman</vt:lpstr>
      <vt:lpstr>Bookman Old Style</vt:lpstr>
      <vt:lpstr>Bradley Hand ITC</vt:lpstr>
      <vt:lpstr>Aptos</vt:lpstr>
      <vt:lpstr>Gill Sans MT</vt:lpstr>
      <vt:lpstr>Arial</vt:lpstr>
      <vt:lpstr>Consolas</vt:lpstr>
      <vt:lpstr>WRC</vt:lpstr>
      <vt:lpstr>The White Rabbit Collaboration</vt:lpstr>
      <vt:lpstr>Outline</vt:lpstr>
      <vt:lpstr>Outline</vt:lpstr>
      <vt:lpstr>The CERN Convention</vt:lpstr>
      <vt:lpstr>The Dissemination Mandate</vt:lpstr>
      <vt:lpstr>The Knowledge Transfer Mandate</vt:lpstr>
      <vt:lpstr>Can these mandates by combined in a harmonious way?</vt:lpstr>
      <vt:lpstr>Outline</vt:lpstr>
      <vt:lpstr>What is White Rabbit trying to solve?</vt:lpstr>
      <vt:lpstr>The price to pay: enlarging scope</vt:lpstr>
      <vt:lpstr>PowerPoint Presentation</vt:lpstr>
      <vt:lpstr>Outline</vt:lpstr>
      <vt:lpstr>Challenges in Open Hardware: a “forge” to collaborate on HW design</vt:lpstr>
      <vt:lpstr>Challenges in Open Hardware: business models</vt:lpstr>
      <vt:lpstr>Challenges in Open Hardware: the time dimension in business models</vt:lpstr>
      <vt:lpstr>Challenges in Open Hardware: licensing for PCBs</vt:lpstr>
      <vt:lpstr>Challenges in Open Hardware: licensing for HDL</vt:lpstr>
      <vt:lpstr>Challenges in Open Hardware: the tools</vt:lpstr>
      <vt:lpstr>Basics of WR: accuracy and precision</vt:lpstr>
      <vt:lpstr>White Rabbit operation in a nutshell</vt:lpstr>
      <vt:lpstr>White Rabbit Switch Overview</vt:lpstr>
      <vt:lpstr>White Rabbit Switch Inside</vt:lpstr>
      <vt:lpstr>WR Node = WR PTP Core + hardware</vt:lpstr>
      <vt:lpstr>The WR HW/GW/FW/SW ecosystem</vt:lpstr>
      <vt:lpstr>The WR HW/GW/FW/SW ecosystem</vt:lpstr>
      <vt:lpstr>The WR HW/GW/FW/SW ecosystem</vt:lpstr>
      <vt:lpstr>The WR HW/GW/FW/SW ecosystem</vt:lpstr>
      <vt:lpstr>The WR Community and open source</vt:lpstr>
      <vt:lpstr>Outline</vt:lpstr>
      <vt:lpstr>A short history of White Rabbit</vt:lpstr>
      <vt:lpstr>PowerPoint Presentation</vt:lpstr>
      <vt:lpstr>PowerPoint Presentation</vt:lpstr>
      <vt:lpstr>PowerPoint Presentation</vt:lpstr>
      <vt:lpstr>PowerPoint Presentation</vt:lpstr>
      <vt:lpstr>Collaboration with KT</vt:lpstr>
      <vt:lpstr>Benefits of WRC membership: support</vt:lpstr>
      <vt:lpstr>Benefits of WRC membership: training</vt:lpstr>
      <vt:lpstr>Benefits of WRC membership: qualification </vt:lpstr>
      <vt:lpstr>Benefits of WRC membership: projects </vt:lpstr>
      <vt:lpstr>Governance: the WRC Board</vt:lpstr>
      <vt:lpstr>Governance: the WRC Council</vt:lpstr>
      <vt:lpstr>Governance: the WRC Bureau</vt:lpstr>
      <vt:lpstr>Outline</vt:lpstr>
      <vt:lpstr>The WRC one year in</vt:lpstr>
      <vt:lpstr>The WRC one year in</vt:lpstr>
      <vt:lpstr>The WRC one year in</vt:lpstr>
      <vt:lpstr>PowerPoint Presentation</vt:lpstr>
      <vt:lpstr>Scientific facilities</vt:lpstr>
      <vt:lpstr>PowerPoint Presentation</vt:lpstr>
      <vt:lpstr>The WRC one year in</vt:lpstr>
      <vt:lpstr>The WRC one year in</vt:lpstr>
      <vt:lpstr>WR plans</vt:lpstr>
      <vt:lpstr>Can these mandates by combined in a harmonious way?</vt:lpstr>
      <vt:lpstr>Acknowledgments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>Javier Serrano</cp:lastModifiedBy>
  <cp:revision>2365</cp:revision>
  <dcterms:modified xsi:type="dcterms:W3CDTF">2025-04-03T07:51:32Z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8</vt:i4>
  </property>
  <property fmtid="{D5CDD505-2E9C-101B-9397-08002B2CF9AE}" pid="3" name="PresentationFormat">
    <vt:lpwstr>On-screen Show (16:9)</vt:lpwstr>
  </property>
  <property fmtid="{D5CDD505-2E9C-101B-9397-08002B2CF9AE}" pid="4" name="Slides">
    <vt:i4>8</vt:i4>
  </property>
</Properties>
</file>