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930" r:id="rId1"/>
    <p:sldMasterId id="2147483976" r:id="rId2"/>
    <p:sldMasterId id="2147483660" r:id="rId3"/>
    <p:sldMasterId id="2147483715" r:id="rId4"/>
  </p:sldMasterIdLst>
  <p:notesMasterIdLst>
    <p:notesMasterId r:id="rId10"/>
  </p:notesMasterIdLst>
  <p:handoutMasterIdLst>
    <p:handoutMasterId r:id="rId11"/>
  </p:handoutMasterIdLst>
  <p:sldIdLst>
    <p:sldId id="257" r:id="rId5"/>
    <p:sldId id="337" r:id="rId6"/>
    <p:sldId id="282" r:id="rId7"/>
    <p:sldId id="286" r:id="rId8"/>
    <p:sldId id="285" r:id="rId9"/>
  </p:sldIdLst>
  <p:sldSz cx="15119350" cy="8640763"/>
  <p:notesSz cx="6858000" cy="9144000"/>
  <p:embeddedFontLst>
    <p:embeddedFont>
      <p:font typeface="Poppins ExtraLight" pitchFamily="2" charset="77"/>
      <p:regular r:id="rId12"/>
      <p:italic r:id="rId13"/>
    </p:embeddedFont>
    <p:embeddedFont>
      <p:font typeface="Poppins Medium" pitchFamily="2" charset="77"/>
      <p:regular r:id="rId14"/>
      <p:italic r:id="rId15"/>
    </p:embeddedFont>
    <p:embeddedFont>
      <p:font typeface="Roboto Mono" pitchFamily="49" charset="0"/>
      <p:regular r:id="rId16"/>
      <p:bold r:id="rId17"/>
      <p:italic r:id="rId18"/>
      <p:boldItalic r:id="rId19"/>
    </p:embeddedFont>
    <p:embeddedFont>
      <p:font typeface="Roboto Mono ExtraLight" pitchFamily="49" charset="0"/>
      <p:regular r:id="rId20"/>
      <p:italic r:id="rId21"/>
    </p:embeddedFont>
    <p:embeddedFont>
      <p:font typeface="Roboto Mono Light" pitchFamily="49" charset="0"/>
      <p:regular r:id="rId22"/>
      <p:italic r:id="rId23"/>
    </p:embeddedFont>
  </p:embeddedFontLst>
  <p:defaultTextStyle>
    <a:defPPr>
      <a:defRPr lang="es-ES"/>
    </a:defPPr>
    <a:lvl1pPr marL="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1pPr>
    <a:lvl2pPr marL="57022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2pPr>
    <a:lvl3pPr marL="114044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3pPr>
    <a:lvl4pPr marL="171066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4pPr>
    <a:lvl5pPr marL="228087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5pPr>
    <a:lvl6pPr marL="285109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6pPr>
    <a:lvl7pPr marL="342131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7pPr>
    <a:lvl8pPr marL="399153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8pPr>
    <a:lvl9pPr marL="456175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A57A"/>
    <a:srgbClr val="E84E0F"/>
    <a:srgbClr val="F39802"/>
    <a:srgbClr val="EA6D0F"/>
    <a:srgbClr val="EFB704"/>
    <a:srgbClr val="3B8BAF"/>
    <a:srgbClr val="282828"/>
    <a:srgbClr val="EEEEEE"/>
    <a:srgbClr val="77FCFC"/>
    <a:srgbClr val="0C13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84" autoAdjust="0"/>
    <p:restoredTop sz="94563"/>
  </p:normalViewPr>
  <p:slideViewPr>
    <p:cSldViewPr snapToGrid="0">
      <p:cViewPr varScale="1">
        <p:scale>
          <a:sx n="152" d="100"/>
          <a:sy n="152" d="100"/>
        </p:scale>
        <p:origin x="800" y="2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310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10.fntdata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AB9BA179-AC36-87B3-1AAD-1457B105DA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A2CA614-0D97-F7BA-29A1-B10B75E28A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C726D-BEC9-455E-A889-F5470C77C665}" type="datetimeFigureOut">
              <a:rPr lang="es-ES" smtClean="0"/>
              <a:t>20/2/25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539CB71-89F4-6352-6834-4A900C9DFB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5132055-13A3-B37B-C5B0-767CE9FB7E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86BA7-3C3D-4AC4-A23D-33A1114836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044208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44D8E-5C8C-4811-82D4-BAD67A6F2AA4}" type="datetimeFigureOut">
              <a:rPr lang="es-ES" smtClean="0"/>
              <a:t>20/2/25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1143000"/>
            <a:ext cx="54006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CD636-5F81-4E74-92A8-4DB1C93D7E9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213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Intro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ern_intro_1_W">
            <a:hlinkClick r:id="" action="ppaction://media"/>
            <a:extLst>
              <a:ext uri="{FF2B5EF4-FFF2-40B4-BE49-F238E27FC236}">
                <a16:creationId xmlns:a16="http://schemas.microsoft.com/office/drawing/2014/main" id="{43909E65-7F25-30CB-8B2E-5B0E9B28AB25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328913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4" name="Imagen 3" descr="Texto&#10;&#10;Descripción generada automáticamente">
            <a:extLst>
              <a:ext uri="{FF2B5EF4-FFF2-40B4-BE49-F238E27FC236}">
                <a16:creationId xmlns:a16="http://schemas.microsoft.com/office/drawing/2014/main" id="{E0AD3C76-793D-8AE9-2050-A4341D115C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86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295D7AEF-2665-D88C-8550-81CFB628C4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79412" y="-11574"/>
            <a:ext cx="5500543" cy="8684230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BBE2AD0D-337C-A909-F33F-B304DEDD15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6" name="Marcador de texto 27">
            <a:extLst>
              <a:ext uri="{FF2B5EF4-FFF2-40B4-BE49-F238E27FC236}">
                <a16:creationId xmlns:a16="http://schemas.microsoft.com/office/drawing/2014/main" id="{D478A5B5-F02C-9960-FFBA-98805DECF3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DBAE90EC-B1BA-7ABF-23B0-B18B935658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03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1DCC2140-3803-243A-1DFD-9093AB1421D0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4" y="-13396"/>
            <a:ext cx="5500543" cy="8672398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A9378808-7D1B-7810-1B14-B01DD250A47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003325C3-9EC5-6CA3-D45B-491E202BB34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7183FA8-D783-F77D-2708-EC5443CFD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173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dex 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7183FA8-D783-F77D-2708-EC5443CFD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389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21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5C47B3C-1F44-39C3-A12D-20AA60E6AF6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02C9BA-8BFE-8157-A49F-963C359801FC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6DC51866-A196-864A-5E46-634E5869656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D3C62FB6-C35F-BBEB-D2AB-132488CAF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658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">
            <a:extLst>
              <a:ext uri="{FF2B5EF4-FFF2-40B4-BE49-F238E27FC236}">
                <a16:creationId xmlns:a16="http://schemas.microsoft.com/office/drawing/2014/main" id="{E1C63584-BCA1-546C-28F8-D4097F18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19233" y="2882744"/>
            <a:ext cx="10571915" cy="287527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5000"/>
              </a:lnSpc>
              <a:buFont typeface="Poppins Medium" panose="00000600000000000000" pitchFamily="2" charset="0"/>
              <a:buNone/>
              <a:defRPr sz="4000" spc="-18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6F0FAF7A-1808-7974-7ACC-6EF4C6043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8305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0075445F-8AD1-BE7A-CA24-F796BB3FDB8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18BD531C-0C14-647B-741E-A839C5C9639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441B1739-A054-1BB8-0FB0-306D29A57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BFFA8235-EBA2-97B9-5C00-DE9B2A77B73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703144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07711-2F32-6709-0F1A-7100CA5130B7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249984" y="2617552"/>
            <a:ext cx="6703143" cy="914400"/>
          </a:xfrm>
          <a:prstGeom prst="rect">
            <a:avLst/>
          </a:prstGeom>
        </p:spPr>
        <p:txBody>
          <a:bodyPr/>
          <a:lstStyle>
            <a:lvl1pPr marL="457200" indent="-457200">
              <a:buFont typeface="System Font Regular"/>
              <a:buChar char="–"/>
              <a:defRPr sz="1600"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34F5D6-7E6D-0176-766F-F8F0EAD3C6CB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49984" y="2081973"/>
            <a:ext cx="6703143" cy="5201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/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9234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7420C492-58CF-6168-DB94-761B123E435B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452887" y="536274"/>
            <a:ext cx="8372770" cy="13446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itchFamily="49" charset="0"/>
              </a:defRPr>
            </a:lvl2pPr>
            <a:lvl3pPr>
              <a:defRPr sz="1500">
                <a:latin typeface="Roboto Mono Light" pitchFamily="49" charset="0"/>
              </a:defRPr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endParaRPr lang="es-ES" dirty="0"/>
          </a:p>
          <a:p>
            <a:pPr lvl="0"/>
            <a:endParaRPr lang="es-ES" dirty="0"/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44B0C358-73EC-280F-D003-19EDE61CD1D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451374" y="280366"/>
            <a:ext cx="8372770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LOREM IPSUM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6435127-CE8A-A3C2-1F38-A342C275516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11473CA4-E371-9035-3D78-274A8B35DB3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CE907A1D-D48F-9E9E-AD40-6CD9EEA816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30975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D14BB9A1-3441-191E-37E6-05D68D16F3C3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21654" y="4229769"/>
            <a:ext cx="3207159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FC9F3045-5CEE-7F39-2555-5FE8A418BD0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3973860"/>
            <a:ext cx="320867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C6717936-2989-4975-F042-077EEC3607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531839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9C7BA3F0-9DAC-127F-4FF3-B6FF3D7FB4E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530326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CB9BCE2-8131-0E07-F142-BF34D1833763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739321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100C5ACB-94C4-5D24-F83F-0F0B671CB27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737808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69CC74-D7B9-226A-F940-8C96B9652446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0929831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D3FE605-EC50-F976-B458-5079ACCD271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10928318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0075445F-8AD1-BE7A-CA24-F796BB3FDB8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18BD531C-0C14-647B-741E-A839C5C9639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441B1739-A054-1BB8-0FB0-306D29A57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F6935D0B-9F62-020B-C4FF-B968A622CA1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677018" cy="9473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7691920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61811AF-AC6F-16AE-6236-B1D27903890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385761" y="1905731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B33AB92-DB19-E615-4A70-66ECABB11C9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314698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94686B3-66E2-9F6B-BD3A-F9360333BD9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862261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243578-E2D3-52A5-1F14-6118AB3CDEC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825D576B-5210-4685-F6D6-4A58644FDDAF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9977F24E-AA84-FBC8-2D98-224084D92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E79B4DA9-86D6-9B10-AE36-CC4826B9440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81953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5301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4C364D8B-02C2-75AC-95FF-DEC282735131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78010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018F152C-F2EF-C31B-B6F2-2B48FDD942B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30719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B41FEA79-E7DD-9A1C-C2CF-4189086B401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0" name="Marcador de texto 51">
            <a:extLst>
              <a:ext uri="{FF2B5EF4-FFF2-40B4-BE49-F238E27FC236}">
                <a16:creationId xmlns:a16="http://schemas.microsoft.com/office/drawing/2014/main" id="{D9FB6DF5-93BF-9C66-6933-A08D298025C0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6504336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1" name="Marcador de texto 51">
            <a:extLst>
              <a:ext uri="{FF2B5EF4-FFF2-40B4-BE49-F238E27FC236}">
                <a16:creationId xmlns:a16="http://schemas.microsoft.com/office/drawing/2014/main" id="{42B2BA5E-BE48-BC56-33C8-21FDF1AD10F5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2" name="Marcador de texto 51">
            <a:extLst>
              <a:ext uri="{FF2B5EF4-FFF2-40B4-BE49-F238E27FC236}">
                <a16:creationId xmlns:a16="http://schemas.microsoft.com/office/drawing/2014/main" id="{AB03B935-9EEA-D8D4-1A79-04763796ED08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6504336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3" name="Marcador de texto 51">
            <a:extLst>
              <a:ext uri="{FF2B5EF4-FFF2-40B4-BE49-F238E27FC236}">
                <a16:creationId xmlns:a16="http://schemas.microsoft.com/office/drawing/2014/main" id="{490639B6-8AC5-70D4-7D04-1B11C18AE400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6760243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4" name="Marcador de texto 51">
            <a:extLst>
              <a:ext uri="{FF2B5EF4-FFF2-40B4-BE49-F238E27FC236}">
                <a16:creationId xmlns:a16="http://schemas.microsoft.com/office/drawing/2014/main" id="{E485262F-344B-3B89-6436-C6FFF85123C9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6504334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6A3ECF24-C368-BF19-9E12-22CDA3118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5939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Outro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ineas rapidas_V2">
            <a:hlinkClick r:id="" action="ppaction://media"/>
            <a:extLst>
              <a:ext uri="{FF2B5EF4-FFF2-40B4-BE49-F238E27FC236}">
                <a16:creationId xmlns:a16="http://schemas.microsoft.com/office/drawing/2014/main" id="{742CD34B-1AA6-7830-D74F-6DA725EC4011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45580535-6274-DF99-75BE-A9E47E843A8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F0D3D4B-CDBD-B14C-B67C-5882A6E7CF30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E6F8DB20-435C-E703-1060-77417B3A7FF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56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9496226-E3C4-D848-34D5-3185E6DBE7D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612CCF-EDE8-9DC1-DD6C-5E2CCFD065B2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67407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F038E5D-07BB-D337-3DD1-4FF8D741EE4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20116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FD08BA3F-3580-4EED-8896-6F43A1479F4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4021504B-DFAF-80DC-90C7-BD103CAB7FBC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4CB82EC-74AF-B29E-AF9F-E5764FBA95F0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CC2D501B-B50B-5FF8-C5F8-7264EDE8565F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F7235A84-F20D-4B41-BBE6-8836C871E30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7401593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9" name="Marcador de texto 51">
            <a:extLst>
              <a:ext uri="{FF2B5EF4-FFF2-40B4-BE49-F238E27FC236}">
                <a16:creationId xmlns:a16="http://schemas.microsoft.com/office/drawing/2014/main" id="{EE16BC29-06C5-25CF-BC06-5B133BF149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7145684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38572EBC-497C-2C59-C6ED-D5D27CEA662C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676BD462-6A11-C553-634A-14E34E16B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5523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982683" y="1759352"/>
            <a:ext cx="7832910" cy="65152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164B80D5-888F-65D0-21FA-E056B059920B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150514" y="1759352"/>
            <a:ext cx="2698804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16F665BA-F9E7-F849-0D72-6E995D933A0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318347" y="1759352"/>
            <a:ext cx="2698803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C80293E7-9B67-A2FA-C92C-6B8472354B05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4150514" y="5082439"/>
            <a:ext cx="2698804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761F1E63-1E32-8DE9-1835-A13D4341D9D2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8348" y="5082439"/>
            <a:ext cx="2698802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A63D2FE-7717-D7F7-8AA0-78D5E050E8C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B984B49-0728-6E34-C408-9140094A3CD5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A3C4ABAD-085E-065D-B9F5-B3C02E1C2D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A299E491-0E2B-6FE4-3123-F92406B10D1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5498075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275248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D9305FA1-B0A9-880A-763A-DE63CB70CFE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275245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275245"/>
            <a:ext cx="3252084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92E29E6D-2981-3B1C-4953-95F3B7CB620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275244"/>
            <a:ext cx="3252083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B8BA0E86-4446-D5A2-E074-A9783EEC25A6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162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A33CD29-71E9-1096-711F-86A021CC59C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146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8E55AA5-2D22-FFFA-B079-ADD5E2578D2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47383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35DC255A-E936-B3A2-35A7-2931F142561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67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EB684F-14E3-AFCE-0984-ADBE765372F1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1604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4299BD7-888E-E7E4-F0BB-3786CE920F9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81588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AF464338-F1EC-5EBA-58CC-218EF5B39ED3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15825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F268DFB1-2146-6489-0A14-0D2C0148041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15809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492AC06-DC12-9915-F099-2CDBCB8B79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84188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Marcador de texto 51">
            <a:extLst>
              <a:ext uri="{FF2B5EF4-FFF2-40B4-BE49-F238E27FC236}">
                <a16:creationId xmlns:a16="http://schemas.microsoft.com/office/drawing/2014/main" id="{2CD15172-639B-7CC2-2485-12786B9C6D8A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1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2" name="Marcador de texto 51">
            <a:extLst>
              <a:ext uri="{FF2B5EF4-FFF2-40B4-BE49-F238E27FC236}">
                <a16:creationId xmlns:a16="http://schemas.microsoft.com/office/drawing/2014/main" id="{D1401A76-9357-47B5-AF39-310183E665C4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8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3" name="Marcador de texto 51">
            <a:extLst>
              <a:ext uri="{FF2B5EF4-FFF2-40B4-BE49-F238E27FC236}">
                <a16:creationId xmlns:a16="http://schemas.microsoft.com/office/drawing/2014/main" id="{CB8C9BF7-E951-1B41-C06A-65A3270A8C6E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737326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4" name="Marcador de texto 51">
            <a:extLst>
              <a:ext uri="{FF2B5EF4-FFF2-40B4-BE49-F238E27FC236}">
                <a16:creationId xmlns:a16="http://schemas.microsoft.com/office/drawing/2014/main" id="{682E9DCF-28BD-5DA8-7F03-2AB337018AC1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5813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5" name="Marcador de texto 51">
            <a:extLst>
              <a:ext uri="{FF2B5EF4-FFF2-40B4-BE49-F238E27FC236}">
                <a16:creationId xmlns:a16="http://schemas.microsoft.com/office/drawing/2014/main" id="{8C468F35-EB5B-3641-AD46-6B65573B3FF9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3381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6" name="Marcador de texto 51">
            <a:extLst>
              <a:ext uri="{FF2B5EF4-FFF2-40B4-BE49-F238E27FC236}">
                <a16:creationId xmlns:a16="http://schemas.microsoft.com/office/drawing/2014/main" id="{3EAF8E49-0D99-B173-C0D3-A2646C139D9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41868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7" name="Marcador de texto 51">
            <a:extLst>
              <a:ext uri="{FF2B5EF4-FFF2-40B4-BE49-F238E27FC236}">
                <a16:creationId xmlns:a16="http://schemas.microsoft.com/office/drawing/2014/main" id="{CDF715EE-FD4A-28D3-8DDD-A0601B70971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11581653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8" name="Marcador de texto 51">
            <a:extLst>
              <a:ext uri="{FF2B5EF4-FFF2-40B4-BE49-F238E27FC236}">
                <a16:creationId xmlns:a16="http://schemas.microsoft.com/office/drawing/2014/main" id="{2A4D0FFB-7373-BB33-DBF6-A7BC03C6E7F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1580140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1B38C1DE-F729-FD1B-1D5C-7182B48E3D7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86588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697B4EC-10F5-9C61-0582-EDCA06FFA37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986589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B337B9C-A8AA-3DA1-E050-1367C89F1A4E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986589"/>
            <a:ext cx="3252084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03D99DFE-798E-9FD7-9ED9-5D4C9712B358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986588"/>
            <a:ext cx="3252083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02A261F6-E158-26E7-AFD8-1E54E355FEA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D8BD360D-EEDB-4C41-C3D9-6A7DD68E53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83901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283899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8EEEFFA-7A1F-E7CB-5B4F-8D86E276C33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20068" y="1528763"/>
            <a:ext cx="6105589" cy="67564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E37F2EEC-0552-3D62-35F9-C1BE5B8642F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8720067" y="536275"/>
            <a:ext cx="6105589" cy="79481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353B097C-4CED-DBF1-DF01-06047FE9F1A5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718554" y="280366"/>
            <a:ext cx="6105589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3CBFFFF5-4328-129D-D8D2-B28EB4F9B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89508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95B5FDC-5BAC-D7FE-CC82-29B6C150F7C9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350127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DFD73AFC-2ACD-356B-ED4E-0BF87D167B17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8787809" y="280365"/>
            <a:ext cx="5979974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F90A209-E0C6-AB85-A730-80799848D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9063FF3B-4689-C1CE-6105-11F2878A6994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779418" y="536276"/>
            <a:ext cx="5979974" cy="284302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8237168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52750"/>
            <a:ext cx="9068432" cy="731736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AACE38F-E430-26E6-A8FD-D7BCFDDE7B12}"/>
              </a:ext>
            </a:extLst>
          </p:cNvPr>
          <p:cNvSpPr txBox="1"/>
          <p:nvPr userDrawn="1"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err="1">
                <a:latin typeface="Poppins Medium" panose="00000600000000000000" pitchFamily="2" charset="0"/>
                <a:cs typeface="Poppins Medium" panose="00000600000000000000" pitchFamily="2" charset="0"/>
              </a:rPr>
              <a:t>Title</a:t>
            </a:r>
            <a:endParaRPr lang="es-ES" sz="400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0AE12959-7CDB-8FB6-FBAA-94028CFAA14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AD2368EE-B6CC-4DA2-FA89-9F893252A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A2DF00B1-8479-72DA-09D6-41394CB31F72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516493" y="952750"/>
            <a:ext cx="4128084" cy="230419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35062964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491361" y="351691"/>
            <a:ext cx="8324232" cy="793317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109A29B2-29F0-61A5-3D4B-35F3F0929C7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4697" y="7907950"/>
            <a:ext cx="3987809" cy="3769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 baseline="0">
                <a:solidFill>
                  <a:schemeClr val="bg1">
                    <a:lumMod val="65000"/>
                  </a:schemeClr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042FA800-CD43-1EE6-899A-EFB8EF2D4A3F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2F05231-B627-D2B5-7337-965D01D769D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C3D57FEF-AB68-1AEB-DB7C-832F77A43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D1D1C791-535E-002A-91C7-0FA4FA5DB62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7" y="2615910"/>
            <a:ext cx="4171703" cy="203560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3490671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94885"/>
            <a:ext cx="13506685" cy="50929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EF88DD9A-F613-D9FE-7C0F-E1C065EE0C34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0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8A32FCBB-AD50-B45B-0835-D8A90957981C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7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8DF828DD-9DC7-0FCC-37BF-19339CBF890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7561188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DD42ADAF-6A07-6E65-4E63-B698908F790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7559675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9CE9D15-DA48-D608-5885-D6F38D935F2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462ED4E7-A70F-FF26-1D50-3CD8F02C85E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EBE021D8-4FE0-E0A9-7329-63526854FD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79025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FE14B0F-DD86-14C2-3B03-2C851BA422E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A556D59F-12E9-E163-ECF1-6CC457F206B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08A90CD1-58F3-556F-D59F-CF7021F2C7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CFCE1D0-F081-43F0-6099-4E11786373C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1770434"/>
            <a:ext cx="9758115" cy="649967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73F01966-7FA2-EE56-147E-F0C575AFDBA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285791" y="1770434"/>
            <a:ext cx="3535590" cy="360290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996805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328913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F39C2274-DA5F-FAC8-2C13-A447A56221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5119350" cy="8640763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C0D35DAB-FEC1-2307-F4AC-704EC767A24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804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21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841500"/>
            <a:ext cx="4573720" cy="64516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F6D0AC3E-082C-BFE0-D56E-07A466E34E4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6021779" y="1841500"/>
            <a:ext cx="430132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AE71A97F-CD1B-D01B-54D0-FE84A0ECD70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10504094" y="1838767"/>
            <a:ext cx="430132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1F783322-182D-E685-8C59-AA475EED0E4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CB1A0E3B-7332-72C7-5E5D-267F6F21E75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D62F771D-9E93-4725-48FA-79E0842E4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09CBA059-CEE8-C2BF-F1F3-0C29CDBB46E1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021779" y="2210266"/>
            <a:ext cx="4301325" cy="240149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4524234D-89E8-AE4B-0203-1E7BC5E5DBF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10501014" y="2210266"/>
            <a:ext cx="4301325" cy="240149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7526899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89567"/>
            <a:ext cx="13500898" cy="6703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EB0417D7-138B-2C05-5489-0C801CF7CFD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EC90F879-A97C-DDEE-1F03-23A336141EA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B2CBE6DC-F00A-D3A4-6F3C-294B885985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63121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9513" y="289367"/>
            <a:ext cx="13513443" cy="80037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912332B-9866-91C0-F35D-58F1F8C2B3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30964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8000" y="283580"/>
            <a:ext cx="6684864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7FE933A9-E9DE-B488-E292-4E7B4C9402F6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9512" y="7206528"/>
            <a:ext cx="3681113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8B2E6B92-E495-68BB-8BC5-5E21409579A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8000" y="6737753"/>
            <a:ext cx="3681113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54D38C1B-842E-A6BD-A635-4965B1635178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8136226" y="283580"/>
            <a:ext cx="6684865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F93C94FB-DC30-9716-B9F9-48213A4EDDB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37738" y="7206528"/>
            <a:ext cx="3681113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38597E0B-D28F-09F8-C92D-AD59157D459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6226" y="6737753"/>
            <a:ext cx="3681113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737944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119145" y="288301"/>
            <a:ext cx="313382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4BDDFBF-1EE4-8D66-B129-098D0320FBF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8386329" y="288301"/>
            <a:ext cx="315719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EEA891A7-C630-B84F-1F95-981C30BCE6E5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76883" y="288301"/>
            <a:ext cx="3133823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17C04FE8-3602-A5D4-4AF2-08FBEC4D487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BAE795D1-DC5B-6F88-9BDF-23B5803A876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7C70D288-299F-7C8D-2EA6-F439A227416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7" y="1741990"/>
            <a:ext cx="3624346" cy="232642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31460513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48A10C6E-2943-3AFB-CE2D-E4CDBD618647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534935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18D177FC-D6F9-22AF-D13E-91A9674D533F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108166" y="1680021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78C3C94-D863-1A09-757C-99E7BD8A293A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694827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C896649B-5251-2A5F-6F65-AE12BD21757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14697" y="1680020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5863D1FB-163C-C5FA-C916-00EF7426716E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544565" y="5051278"/>
            <a:ext cx="3263754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93C6C18C-C240-6E08-DAB0-9206076E36C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108166" y="5051278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B552D923-F936-18D0-643E-133A83C8D24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694826" y="5051278"/>
            <a:ext cx="3279979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A8D81DF9-E896-8915-7658-B61911F65D0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14697" y="5051277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207840D9-8D3E-A1A1-C640-838E1ABDF218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824A0520-1866-AC95-3CFE-A55E6EA2503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14230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2F1E3E-B97A-DDF2-1AAC-A37D14656FC5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460875" y="285267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86DCDE-DD58-0103-BABE-E7CCB8DD8744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080745" y="285267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2FC2104-C5E5-A0A8-F04C-C8327348FFD7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700615" y="285269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5BF60D68-F343-5AFF-AD1D-8D622AF29D9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4AE4513A-348F-BA9F-A0C8-153FD5C7EFA3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460875" y="4345335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0585A584-6F03-67D7-EC24-9919EF085B3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08074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31AC5497-0AA3-E51A-8461-9FCC2D6A0BF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700615" y="4345335"/>
            <a:ext cx="3246768" cy="392670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DBA51C3-E198-AB6D-ABC1-982796E507A8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2048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21210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99C52C3-EB60-AD11-702E-FE29DF3D10C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6EBDC7BE-BA2F-AC1B-1AE4-262717C8B716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2048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B9DEA642-0B11-7EFC-FD85-4C768E5D0D60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32048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0C26B51C-AA1E-CB76-3161-1D64395FD66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70061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9246F94-056F-C19D-24EF-BB73EAF5502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470061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96B7497B-0B73-2810-1EC6-66AB30B60ED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70061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B983A029-3D04-4E7B-8665-CA978CD89302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08074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2F57DB07-8DCD-57B3-6FD3-15196EFDBA3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08074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6CC6ED71-CA01-0453-5DB1-A4D03893436F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08074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1B1E696D-BD87-3517-30C1-5F317EE63A4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1146087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27A16B53-F997-6BC0-415C-A90A7C605E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1146087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678CC80F-84F1-0D05-E51D-1133E6A5BD79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146087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71300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39F877B-597E-ABD8-C8E8-01EAA1421E8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787728" y="314251"/>
            <a:ext cx="9033654" cy="387198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08216EB-0383-7CBA-64A5-BD9872C82A54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5787728" y="4422600"/>
            <a:ext cx="9033653" cy="387198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A02250CC-A4C6-EFE8-83B5-9167BA9BB1C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42238" y="280365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tx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E01CFCB0-47AE-2636-4A92-2EB2441E3C4D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342238" y="4422600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tx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D3DCC99-7091-00A1-4B61-FE783C6921B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42238" y="573752"/>
            <a:ext cx="4144162" cy="144057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9648AE1-DF79-F998-7CF5-3686053689F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342238" y="4678511"/>
            <a:ext cx="4144162" cy="144057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490140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795EC11-7B1E-0DAB-C6C4-693C13BFD63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43925" y="1758579"/>
            <a:ext cx="3177457" cy="653601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335611B-FCF4-AA28-F098-201490F7855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42118" y="1744521"/>
            <a:ext cx="331524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79A1D0C4-F398-BCA4-C412-D2A742F96B91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7675" y="1758579"/>
            <a:ext cx="3362888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384FC2ED-32EA-604F-AE75-62057750312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780855" y="1758580"/>
            <a:ext cx="3233458" cy="65288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B7A18EB7-6513-8C10-8E6D-8B64195E8CA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AA55706-8EE5-CF42-3115-E13409A21E8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E3246D49-1730-577D-CD36-AF891EB6D08B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42118" y="2118047"/>
            <a:ext cx="3315245" cy="192386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C9342E73-F234-2362-C48F-3ABED597ADB7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147675" y="2118047"/>
            <a:ext cx="3315245" cy="192386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947308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9D34A962-19DA-31B6-03AA-94CC8F3C3F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21CDFF29-2694-5501-5B77-4A73AE5312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BB6A83C-EA8F-A302-D78D-9EFF0DC23EC6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9" name="Imagen 8" descr="Texto&#10;&#10;Descripción generada automáticamente">
            <a:extLst>
              <a:ext uri="{FF2B5EF4-FFF2-40B4-BE49-F238E27FC236}">
                <a16:creationId xmlns:a16="http://schemas.microsoft.com/office/drawing/2014/main" id="{04A1522F-0AC1-0D58-A400-45F081A269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656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844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314696" y="1805651"/>
            <a:ext cx="404319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F625DCED-2C58-0D49-848B-AF65386AC44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503856" y="1805651"/>
            <a:ext cx="5107438" cy="6477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B9C109D9-581E-4F14-436F-91F303BFE2DF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4695" y="5093115"/>
            <a:ext cx="404319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75742B9C-F61D-5D7E-7013-7940F158A28F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0757263" y="1805651"/>
            <a:ext cx="405833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BDF5F579-0D48-13A5-7E3B-DD0D96932900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757262" y="5093115"/>
            <a:ext cx="405833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72CD83DB-7777-27C4-3F22-0FD1F003F7F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ED5D5768-63F4-DACB-E93A-943F03E625C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19D24851-31DE-61E6-79A8-C6678906B37B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610961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9" y="328913"/>
            <a:ext cx="6325170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4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40F2B7D-DC21-8353-F6AF-5BE51EBA69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6183EE6C-87D7-3006-F872-F9E598D48D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57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7B24DDB-468F-1F89-A257-F8E033475580}"/>
              </a:ext>
            </a:extLst>
          </p:cNvPr>
          <p:cNvSpPr txBox="1"/>
          <p:nvPr userDrawn="1"/>
        </p:nvSpPr>
        <p:spPr>
          <a:xfrm>
            <a:off x="181139" y="200367"/>
            <a:ext cx="4601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54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54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54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19AACF66-2098-222A-4E75-97039B6B07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6" name="Imagen 5" descr="Texto&#10;&#10;Descripción generada automáticamente">
            <a:extLst>
              <a:ext uri="{FF2B5EF4-FFF2-40B4-BE49-F238E27FC236}">
                <a16:creationId xmlns:a16="http://schemas.microsoft.com/office/drawing/2014/main" id="{12882761-6091-75DC-8A8B-30A2639B634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531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677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>
            <a:extLst>
              <a:ext uri="{FF2B5EF4-FFF2-40B4-BE49-F238E27FC236}">
                <a16:creationId xmlns:a16="http://schemas.microsoft.com/office/drawing/2014/main" id="{DFF2D2FB-F45A-95C5-7299-2729E9313E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51"/>
          <a:stretch/>
        </p:blipFill>
        <p:spPr>
          <a:xfrm>
            <a:off x="9638873" y="0"/>
            <a:ext cx="5480478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51E2B91A-8506-F0EB-6992-003F99B166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2" name="Marcador de texto 27">
            <a:extLst>
              <a:ext uri="{FF2B5EF4-FFF2-40B4-BE49-F238E27FC236}">
                <a16:creationId xmlns:a16="http://schemas.microsoft.com/office/drawing/2014/main" id="{4E5D4424-C342-1784-8CA9-6A054A8033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6138E5AC-B0DA-C297-F7E0-C6AD394266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942484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áfico 8">
            <a:extLst>
              <a:ext uri="{FF2B5EF4-FFF2-40B4-BE49-F238E27FC236}">
                <a16:creationId xmlns:a16="http://schemas.microsoft.com/office/drawing/2014/main" id="{FB219990-99B3-F7A5-D262-CD2D3D2846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3" y="-13396"/>
            <a:ext cx="5500543" cy="8672398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B7DC6DB6-6A58-E56F-E3AD-5C94A0C07CE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 typeface="Roboto Mono Light" panose="00000009000000000000" pitchFamily="49" charset="0"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noProof="0" dirty="0"/>
              <a:t>Timeline</a:t>
            </a:r>
          </a:p>
          <a:p>
            <a:pPr lvl="0"/>
            <a:r>
              <a:rPr lang="en-GB" noProof="0" dirty="0"/>
              <a:t>Products</a:t>
            </a:r>
          </a:p>
          <a:p>
            <a:pPr lvl="0"/>
            <a:r>
              <a:rPr lang="en-GB" noProof="0" dirty="0"/>
              <a:t>Effectivity</a:t>
            </a:r>
          </a:p>
          <a:p>
            <a:pPr lvl="0"/>
            <a:r>
              <a:rPr lang="en-GB" noProof="0" dirty="0"/>
              <a:t>Availability</a:t>
            </a:r>
          </a:p>
          <a:p>
            <a:pPr lvl="0"/>
            <a:r>
              <a:rPr lang="en-GB" noProof="0" dirty="0"/>
              <a:t>Roadmap</a:t>
            </a:r>
          </a:p>
          <a:p>
            <a:pPr lvl="0"/>
            <a:r>
              <a:rPr lang="en-GB" noProof="0" dirty="0"/>
              <a:t>Reach</a:t>
            </a:r>
          </a:p>
        </p:txBody>
      </p:sp>
      <p:sp>
        <p:nvSpPr>
          <p:cNvPr id="5" name="Marcador de texto 27">
            <a:extLst>
              <a:ext uri="{FF2B5EF4-FFF2-40B4-BE49-F238E27FC236}">
                <a16:creationId xmlns:a16="http://schemas.microsoft.com/office/drawing/2014/main" id="{D530D772-E8FF-673A-7CB9-B8EF57EF58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noProof="0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0A5EAFE-462B-29DF-CB29-1284C63388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97635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theme" Target="../theme/theme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632C4D-B6B7-6591-1323-FFB345EFF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45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990" r:id="rId2"/>
    <p:sldLayoutId id="2147483931" r:id="rId3"/>
    <p:sldLayoutId id="2147483985" r:id="rId4"/>
    <p:sldLayoutId id="2147483973" r:id="rId5"/>
    <p:sldLayoutId id="214748398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stem Font Regular"/>
        <a:buChar char="–"/>
        <a:defRPr sz="2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4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0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C13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C0540BF2-C38D-14C5-F4B5-F1537DACB37C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rgbClr val="77FCF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97E3775D-6EAB-214A-F770-30B05F15956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Firstname</a:t>
            </a:r>
            <a:r>
              <a:rPr lang="es-ES" sz="100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Lastname</a:t>
            </a:r>
            <a:r>
              <a:rPr lang="es-ES" sz="100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2024 CERN, </a:t>
            </a:r>
            <a:r>
              <a:rPr lang="es-ES" sz="100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4375FB3E-A0CA-6498-10F1-B4E88763F0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70137" y="6979075"/>
            <a:ext cx="1962151" cy="70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968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A9D850F2-8427-497C-F75A-FB912A1401A3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F1FD915D-24DF-68D4-2D80-4CEF46D2562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Alexander Kohls | © 2025 CERN,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19493B83-4016-13EC-318D-FD0EC03C7C1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83600" y="6948080"/>
            <a:ext cx="2006605" cy="72472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490A6D-5E9A-F3A7-477C-6550DE4C6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0118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9" r:id="rId2"/>
    <p:sldLayoutId id="2147483692" r:id="rId3"/>
    <p:sldLayoutId id="2147483693" r:id="rId4"/>
    <p:sldLayoutId id="2147484006" r:id="rId5"/>
  </p:sldLayoutIdLst>
  <p:hf hdr="0" ftr="0" dt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System Font Regular"/>
        <a:buChar char="–"/>
        <a:defRPr sz="16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System Font Regular"/>
        <a:buChar char="–"/>
        <a:defRPr sz="15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1A4B61DD-F4C4-6BA1-5631-DD1C94A5F4EB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24000"/>
            <a:ext cx="0" cy="799276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294C76D2-CFB0-C2E7-A01F-76DAE98AD85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Firstname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Lastname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2024 CERN,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2" name="Imagen 1" descr="Texto&#10;&#10;Descripción generada automáticamente">
            <a:extLst>
              <a:ext uri="{FF2B5EF4-FFF2-40B4-BE49-F238E27FC236}">
                <a16:creationId xmlns:a16="http://schemas.microsoft.com/office/drawing/2014/main" id="{EB09E6C8-F0AE-81CE-4F37-B0995501BBDD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483600" y="6948080"/>
            <a:ext cx="2006605" cy="72472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23A787-E5D2-59FF-FF4C-90DB161DD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6396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63" r:id="rId2"/>
    <p:sldLayoutId id="2147483764" r:id="rId3"/>
    <p:sldLayoutId id="2147483734" r:id="rId4"/>
    <p:sldLayoutId id="2147483760" r:id="rId5"/>
    <p:sldLayoutId id="2147483716" r:id="rId6"/>
    <p:sldLayoutId id="2147483727" r:id="rId7"/>
    <p:sldLayoutId id="2147483757" r:id="rId8"/>
    <p:sldLayoutId id="2147483728" r:id="rId9"/>
    <p:sldLayoutId id="2147483729" r:id="rId10"/>
    <p:sldLayoutId id="2147483758" r:id="rId11"/>
    <p:sldLayoutId id="2147483730" r:id="rId12"/>
    <p:sldLayoutId id="2147483732" r:id="rId13"/>
    <p:sldLayoutId id="2147483759" r:id="rId14"/>
    <p:sldLayoutId id="2147483754" r:id="rId15"/>
    <p:sldLayoutId id="2147483735" r:id="rId16"/>
    <p:sldLayoutId id="2147483736" r:id="rId17"/>
    <p:sldLayoutId id="2147483761" r:id="rId18"/>
    <p:sldLayoutId id="2147483737" r:id="rId19"/>
    <p:sldLayoutId id="2147483738" r:id="rId20"/>
    <p:sldLayoutId id="2147483739" r:id="rId21"/>
    <p:sldLayoutId id="2147483740" r:id="rId22"/>
    <p:sldLayoutId id="2147483741" r:id="rId23"/>
    <p:sldLayoutId id="2147483762" r:id="rId24"/>
    <p:sldLayoutId id="2147483742" r:id="rId25"/>
    <p:sldLayoutId id="2147483743" r:id="rId26"/>
    <p:sldLayoutId id="2147483751" r:id="rId27"/>
    <p:sldLayoutId id="2147483748" r:id="rId2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stem Font Regular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D8AE40DD-0EBC-4802-C751-7B0F4A7B106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noProof="0" dirty="0"/>
              <a:t>CoARA at CERN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CA7069-21A6-4A08-BB78-16160B64BE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noProof="0" dirty="0"/>
              <a:t>21 Feb 2025</a:t>
            </a:r>
          </a:p>
        </p:txBody>
      </p:sp>
    </p:spTree>
    <p:extLst>
      <p:ext uri="{BB962C8B-B14F-4D97-AF65-F5344CB8AC3E}">
        <p14:creationId xmlns:p14="http://schemas.microsoft.com/office/powerpoint/2010/main" val="3916093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C37E1-CAF9-4F2B-E2FC-4C7AF37356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27F8EFE-AAC4-AAD9-140D-7205CA223EAD}"/>
              </a:ext>
            </a:extLst>
          </p:cNvPr>
          <p:cNvSpPr txBox="1"/>
          <p:nvPr/>
        </p:nvSpPr>
        <p:spPr>
          <a:xfrm>
            <a:off x="6251318" y="429505"/>
            <a:ext cx="7146175" cy="3854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Recognize the diversity of contributions to, and careers in, research in accordance with the needs and nature of the research.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Base research assessment primarily on qualitative evaluation for which peer review is central, supported </a:t>
            </a:r>
            <a:b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by responsible use of quantitative indicators.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Abandon inappropriate uses in research assessment of journal and publication-based metrics, in particular inappropriate uses of Journal Impact Factor (JIF) </a:t>
            </a:r>
            <a:b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and h-index.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Avoid the use of rankings of research organizations </a:t>
            </a:r>
            <a:b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in research assessment.”</a:t>
            </a:r>
          </a:p>
          <a:p>
            <a:endParaRPr lang="es-ES" sz="24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1044179-A679-A7F6-E479-38E8EA6FDDA6}"/>
              </a:ext>
            </a:extLst>
          </p:cNvPr>
          <p:cNvSpPr txBox="1"/>
          <p:nvPr/>
        </p:nvSpPr>
        <p:spPr>
          <a:xfrm>
            <a:off x="1319185" y="302238"/>
            <a:ext cx="3303057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dirty="0" err="1">
                <a:solidFill>
                  <a:srgbClr val="77FCF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Research</a:t>
            </a:r>
            <a:endParaRPr lang="es-ES" sz="4000" dirty="0">
              <a:solidFill>
                <a:srgbClr val="77FCFC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  <a:p>
            <a:pPr>
              <a:lnSpc>
                <a:spcPts val="4000"/>
              </a:lnSpc>
            </a:pPr>
            <a:r>
              <a:rPr lang="es-ES" sz="4000" dirty="0" err="1">
                <a:solidFill>
                  <a:srgbClr val="77FCF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Asessment</a:t>
            </a:r>
            <a:endParaRPr lang="es-ES" sz="4000" dirty="0">
              <a:solidFill>
                <a:srgbClr val="77FCFC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6DF9779-6BBD-E342-763E-1DF1A110259F}"/>
              </a:ext>
            </a:extLst>
          </p:cNvPr>
          <p:cNvSpPr txBox="1"/>
          <p:nvPr/>
        </p:nvSpPr>
        <p:spPr>
          <a:xfrm>
            <a:off x="1319185" y="1476062"/>
            <a:ext cx="3303057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err="1">
                <a:solidFill>
                  <a:srgbClr val="77FCFC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CoARA</a:t>
            </a:r>
            <a:endParaRPr lang="es-ES" sz="4000">
              <a:solidFill>
                <a:srgbClr val="77FCFC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606563B-F51A-E951-5283-614BDF496B5C}"/>
              </a:ext>
            </a:extLst>
          </p:cNvPr>
          <p:cNvSpPr txBox="1">
            <a:spLocks/>
          </p:cNvSpPr>
          <p:nvPr/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1140440" rtl="0" eaLnBrk="1" latinLnBrk="0" hangingPunct="1">
              <a:defRPr sz="1000" u="none" kern="1200" baseline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+mn-cs"/>
              </a:defRPr>
            </a:lvl1pPr>
            <a:lvl2pPr marL="57022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044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066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087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5109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2131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9153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6175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FF5606-762A-438F-8B7A-EAFD636DD48A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225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8938BA8-AAE6-1BC1-B546-1CFBA53CA8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159F3F16-F854-97EB-4B55-DEB4C8FEF006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5119350" cy="8640763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430370AE-F5B9-D210-18DC-27982C4B6B82}"/>
              </a:ext>
            </a:extLst>
          </p:cNvPr>
          <p:cNvGrpSpPr/>
          <p:nvPr/>
        </p:nvGrpSpPr>
        <p:grpSpPr>
          <a:xfrm>
            <a:off x="2658094" y="4107560"/>
            <a:ext cx="56696" cy="1490482"/>
            <a:chOff x="2658094" y="4107560"/>
            <a:chExt cx="56696" cy="1490482"/>
          </a:xfrm>
        </p:grpSpPr>
        <p:cxnSp>
          <p:nvCxnSpPr>
            <p:cNvPr id="5" name="Conector recto 4">
              <a:extLst>
                <a:ext uri="{FF2B5EF4-FFF2-40B4-BE49-F238E27FC236}">
                  <a16:creationId xmlns:a16="http://schemas.microsoft.com/office/drawing/2014/main" id="{E2511B49-F1F9-59D9-CD82-5400DC4C36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686442" y="4136362"/>
              <a:ext cx="0" cy="146168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19C5833A-6193-46AB-9577-F12D9509082E}"/>
                </a:ext>
              </a:extLst>
            </p:cNvPr>
            <p:cNvSpPr/>
            <p:nvPr userDrawn="1"/>
          </p:nvSpPr>
          <p:spPr>
            <a:xfrm>
              <a:off x="2658094" y="4107560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B9B7168A-8363-F458-2540-B6D3903D476F}"/>
              </a:ext>
            </a:extLst>
          </p:cNvPr>
          <p:cNvGrpSpPr/>
          <p:nvPr/>
        </p:nvGrpSpPr>
        <p:grpSpPr>
          <a:xfrm>
            <a:off x="9676997" y="3021749"/>
            <a:ext cx="56696" cy="2661353"/>
            <a:chOff x="10830883" y="3021749"/>
            <a:chExt cx="56696" cy="2661353"/>
          </a:xfrm>
        </p:grpSpPr>
        <p:cxnSp>
          <p:nvCxnSpPr>
            <p:cNvPr id="8" name="Conector recto 7">
              <a:extLst>
                <a:ext uri="{FF2B5EF4-FFF2-40B4-BE49-F238E27FC236}">
                  <a16:creationId xmlns:a16="http://schemas.microsoft.com/office/drawing/2014/main" id="{602DAC5A-27A1-9655-2313-554388CC32F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859231" y="3050551"/>
              <a:ext cx="0" cy="263255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4FBEC95F-11FE-866E-6D5A-A451EAF49847}"/>
                </a:ext>
              </a:extLst>
            </p:cNvPr>
            <p:cNvSpPr/>
            <p:nvPr userDrawn="1"/>
          </p:nvSpPr>
          <p:spPr>
            <a:xfrm>
              <a:off x="10830883" y="3021749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sp>
        <p:nvSpPr>
          <p:cNvPr id="10" name="CuadroTexto 9">
            <a:extLst>
              <a:ext uri="{FF2B5EF4-FFF2-40B4-BE49-F238E27FC236}">
                <a16:creationId xmlns:a16="http://schemas.microsoft.com/office/drawing/2014/main" id="{6B0EEB5D-4CA9-D3C8-E969-B743F71274E6}"/>
              </a:ext>
            </a:extLst>
          </p:cNvPr>
          <p:cNvSpPr txBox="1"/>
          <p:nvPr/>
        </p:nvSpPr>
        <p:spPr>
          <a:xfrm>
            <a:off x="2743138" y="3969100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latin typeface="Roboto Mono" pitchFamily="49" charset="0"/>
                <a:ea typeface="Roboto Mono" pitchFamily="49" charset="0"/>
              </a:rPr>
              <a:t>2022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7DB8D6C-452F-68B9-E796-E174A29604E3}"/>
              </a:ext>
            </a:extLst>
          </p:cNvPr>
          <p:cNvSpPr txBox="1"/>
          <p:nvPr/>
        </p:nvSpPr>
        <p:spPr>
          <a:xfrm>
            <a:off x="2743138" y="4237925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Signs CoARA Agreement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5793FE1-D426-321C-4467-BDA2EE664B60}"/>
              </a:ext>
            </a:extLst>
          </p:cNvPr>
          <p:cNvSpPr txBox="1"/>
          <p:nvPr/>
        </p:nvSpPr>
        <p:spPr>
          <a:xfrm>
            <a:off x="9762041" y="2883217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latin typeface="Roboto Mono" pitchFamily="49" charset="0"/>
                <a:ea typeface="Roboto Mono" pitchFamily="49" charset="0"/>
              </a:rPr>
              <a:t>2024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6EFC4FA-B8BB-9AD1-6F55-887792846D3A}"/>
              </a:ext>
            </a:extLst>
          </p:cNvPr>
          <p:cNvSpPr txBox="1"/>
          <p:nvPr/>
        </p:nvSpPr>
        <p:spPr>
          <a:xfrm>
            <a:off x="9762041" y="3140540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Preliminary CoARA Action Plan released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95AFD28-27C9-A51B-EACE-0DC2A5F034B2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>
                <a:latin typeface="Poppins Medium" panose="00000600000000000000" pitchFamily="2" charset="0"/>
                <a:cs typeface="Poppins Medium" panose="00000600000000000000" pitchFamily="2" charset="0"/>
              </a:rPr>
              <a:t>CoARA timeline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DCBD442-8ECC-F80C-AF12-90C29659EEFB}"/>
              </a:ext>
            </a:extLst>
          </p:cNvPr>
          <p:cNvSpPr txBox="1"/>
          <p:nvPr/>
        </p:nvSpPr>
        <p:spPr>
          <a:xfrm>
            <a:off x="1319185" y="914690"/>
            <a:ext cx="531149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so </a:t>
            </a:r>
            <a:r>
              <a:rPr lang="es-ES" sz="4000" dirty="0" err="1">
                <a:latin typeface="Poppins ExtraLight" panose="00000300000000000000" pitchFamily="2" charset="0"/>
                <a:cs typeface="Poppins ExtraLight" panose="00000300000000000000" pitchFamily="2" charset="0"/>
              </a:rPr>
              <a:t>far</a:t>
            </a:r>
            <a:endParaRPr lang="es-ES" sz="4000" dirty="0"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511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4576DA9-7CD0-D9E9-EF75-9A2094A6C7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EDE2E20-4A26-C240-AD97-955C32647E72}"/>
              </a:ext>
            </a:extLst>
          </p:cNvPr>
          <p:cNvSpPr txBox="1"/>
          <p:nvPr/>
        </p:nvSpPr>
        <p:spPr>
          <a:xfrm>
            <a:off x="6244542" y="296024"/>
            <a:ext cx="714617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The CoARA principles are well aligned with CERN Values and established particles physics practices.</a:t>
            </a:r>
          </a:p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To further enhance this alignment, the following actions will be taken in the next 5 years:</a:t>
            </a:r>
          </a:p>
          <a:p>
            <a:endParaRPr lang="en-GB" sz="2400" noProof="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E876B1B-95A9-D4BF-C014-DB53A40FB812}"/>
              </a:ext>
            </a:extLst>
          </p:cNvPr>
          <p:cNvSpPr txBox="1"/>
          <p:nvPr/>
        </p:nvSpPr>
        <p:spPr>
          <a:xfrm>
            <a:off x="6250329" y="1780490"/>
            <a:ext cx="714617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Conclude organisation-wide assessment of current practices (interviews)</a:t>
            </a: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Develop educational material and training to create awareness of CoARA principles</a:t>
            </a: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Promote open science, teaching and outreach activities by acknowledging them in relevant guidelines.</a:t>
            </a: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If a change of practices is required (depending on the assessment outcome), implement such changes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endParaRPr lang="en-GB" sz="2400" noProof="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C830B10-E94D-F74A-7955-569A24E82834}"/>
              </a:ext>
            </a:extLst>
          </p:cNvPr>
          <p:cNvSpPr txBox="1"/>
          <p:nvPr/>
        </p:nvSpPr>
        <p:spPr>
          <a:xfrm>
            <a:off x="1319184" y="302238"/>
            <a:ext cx="62404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CoARA at CERN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9755F4-F004-91C8-5715-7A0D3AF08418}"/>
              </a:ext>
            </a:extLst>
          </p:cNvPr>
          <p:cNvSpPr txBox="1"/>
          <p:nvPr/>
        </p:nvSpPr>
        <p:spPr>
          <a:xfrm>
            <a:off x="1319186" y="895113"/>
            <a:ext cx="395298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Action Plan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C85DCB-B826-E42D-4F40-B564F3C98C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418" y="6596363"/>
            <a:ext cx="7772400" cy="113667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A1F0556-4E00-C0B8-8D33-C58E872E91E7}"/>
              </a:ext>
            </a:extLst>
          </p:cNvPr>
          <p:cNvSpPr txBox="1"/>
          <p:nvPr/>
        </p:nvSpPr>
        <p:spPr>
          <a:xfrm>
            <a:off x="1496882" y="5973398"/>
            <a:ext cx="9517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R="0" lvl="0" indent="0" fontAlgn="auto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 dirty="0"/>
              <a:t>Already 2003 the Scientific Information Policy Board approved</a:t>
            </a:r>
            <a:br>
              <a:rPr lang="en-GB" dirty="0"/>
            </a:br>
            <a:r>
              <a:rPr lang="en-GB" dirty="0"/>
              <a:t>the ‘CERN Electronic Publishing Policy’ aligned with CoARA: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E4CC51-98C9-1FE9-645A-AD869020F507}"/>
              </a:ext>
            </a:extLst>
          </p:cNvPr>
          <p:cNvSpPr txBox="1"/>
          <p:nvPr/>
        </p:nvSpPr>
        <p:spPr>
          <a:xfrm>
            <a:off x="4763937" y="7743924"/>
            <a:ext cx="7560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R="0" lvl="0" indent="0" fontAlgn="auto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r>
              <a:rPr lang="en-GB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https://</a:t>
            </a:r>
            <a:r>
              <a:rPr lang="en-GB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cds.cern.ch</a:t>
            </a:r>
            <a:r>
              <a:rPr lang="en-GB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/record/828991/files/open-2005-006.pdf</a:t>
            </a:r>
          </a:p>
        </p:txBody>
      </p:sp>
    </p:spTree>
    <p:extLst>
      <p:ext uri="{BB962C8B-B14F-4D97-AF65-F5344CB8AC3E}">
        <p14:creationId xmlns:p14="http://schemas.microsoft.com/office/powerpoint/2010/main" val="181721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4A6AA84-58F3-94B9-6AEA-E61C8E813E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DD590C21-549A-B7A1-1C0A-876B55EA796A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9636" y="2682475"/>
            <a:ext cx="14141606" cy="3497039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A3117DBA-F306-29A3-4FF6-76E1E7E54361}"/>
              </a:ext>
            </a:extLst>
          </p:cNvPr>
          <p:cNvCxnSpPr>
            <a:cxnSpLocks/>
          </p:cNvCxnSpPr>
          <p:nvPr/>
        </p:nvCxnSpPr>
        <p:spPr>
          <a:xfrm>
            <a:off x="2014293" y="5441134"/>
            <a:ext cx="0" cy="2045243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id="{7BA5C4A3-B24C-3424-20B0-F46576C13D8D}"/>
              </a:ext>
            </a:extLst>
          </p:cNvPr>
          <p:cNvSpPr/>
          <p:nvPr/>
        </p:nvSpPr>
        <p:spPr>
          <a:xfrm>
            <a:off x="1985945" y="7457575"/>
            <a:ext cx="56696" cy="57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84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7DCAA132-7A1E-D09C-3D59-225A82F4D3AB}"/>
              </a:ext>
            </a:extLst>
          </p:cNvPr>
          <p:cNvSpPr/>
          <p:nvPr userDrawn="1"/>
        </p:nvSpPr>
        <p:spPr>
          <a:xfrm>
            <a:off x="2967520" y="6235487"/>
            <a:ext cx="56696" cy="57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84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1F18BA60-1158-DF11-DB56-D74B0AD49FEF}"/>
              </a:ext>
            </a:extLst>
          </p:cNvPr>
          <p:cNvCxnSpPr>
            <a:cxnSpLocks/>
          </p:cNvCxnSpPr>
          <p:nvPr userDrawn="1"/>
        </p:nvCxnSpPr>
        <p:spPr>
          <a:xfrm>
            <a:off x="2995868" y="4506686"/>
            <a:ext cx="0" cy="1754943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9" name="Grupo 8">
            <a:extLst>
              <a:ext uri="{FF2B5EF4-FFF2-40B4-BE49-F238E27FC236}">
                <a16:creationId xmlns:a16="http://schemas.microsoft.com/office/drawing/2014/main" id="{494A11EE-D6BA-DE02-E1BE-EA6994616F34}"/>
              </a:ext>
            </a:extLst>
          </p:cNvPr>
          <p:cNvGrpSpPr/>
          <p:nvPr/>
        </p:nvGrpSpPr>
        <p:grpSpPr>
          <a:xfrm>
            <a:off x="5772773" y="1544100"/>
            <a:ext cx="56696" cy="1787738"/>
            <a:chOff x="7450903" y="1207148"/>
            <a:chExt cx="56696" cy="1787738"/>
          </a:xfrm>
        </p:grpSpPr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672ACBE9-2B41-1D88-27C4-52B0E8F4D2E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472822" y="1273979"/>
              <a:ext cx="0" cy="172090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AD9DF1F4-2993-1F7A-8D61-54B34984F928}"/>
                </a:ext>
              </a:extLst>
            </p:cNvPr>
            <p:cNvSpPr/>
            <p:nvPr userDrawn="1"/>
          </p:nvSpPr>
          <p:spPr>
            <a:xfrm>
              <a:off x="7450903" y="1207148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D7EC5D01-4867-F6C0-8539-FAA41BF4E569}"/>
              </a:ext>
            </a:extLst>
          </p:cNvPr>
          <p:cNvGrpSpPr/>
          <p:nvPr/>
        </p:nvGrpSpPr>
        <p:grpSpPr>
          <a:xfrm>
            <a:off x="10330900" y="3030519"/>
            <a:ext cx="56696" cy="1793634"/>
            <a:chOff x="10154463" y="2784683"/>
            <a:chExt cx="56696" cy="1793634"/>
          </a:xfrm>
        </p:grpSpPr>
        <p:sp>
          <p:nvSpPr>
            <p:cNvPr id="13" name="Elipse 12">
              <a:extLst>
                <a:ext uri="{FF2B5EF4-FFF2-40B4-BE49-F238E27FC236}">
                  <a16:creationId xmlns:a16="http://schemas.microsoft.com/office/drawing/2014/main" id="{25C90661-52B4-DF96-3EB2-306EA47EF59A}"/>
                </a:ext>
              </a:extLst>
            </p:cNvPr>
            <p:cNvSpPr/>
            <p:nvPr userDrawn="1"/>
          </p:nvSpPr>
          <p:spPr>
            <a:xfrm>
              <a:off x="10154463" y="4520713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30B5CF67-E88F-27AD-5CEF-98A1F2AAF47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182811" y="2784683"/>
              <a:ext cx="0" cy="1764832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94186260-7D26-A165-7E33-EB3E2116A837}"/>
              </a:ext>
            </a:extLst>
          </p:cNvPr>
          <p:cNvGrpSpPr/>
          <p:nvPr/>
        </p:nvGrpSpPr>
        <p:grpSpPr>
          <a:xfrm>
            <a:off x="12144049" y="1830505"/>
            <a:ext cx="56696" cy="1303793"/>
            <a:chOff x="12147598" y="1443155"/>
            <a:chExt cx="56696" cy="1303793"/>
          </a:xfrm>
        </p:grpSpPr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A9BF39AD-9EF6-AEB9-918E-01724F6F820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175946" y="1475676"/>
              <a:ext cx="0" cy="1271272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02B10006-F41D-FFB4-421C-F34EBC19A628}"/>
                </a:ext>
              </a:extLst>
            </p:cNvPr>
            <p:cNvSpPr/>
            <p:nvPr userDrawn="1"/>
          </p:nvSpPr>
          <p:spPr>
            <a:xfrm>
              <a:off x="12147598" y="1443155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8" name="Grupo 17">
            <a:extLst>
              <a:ext uri="{FF2B5EF4-FFF2-40B4-BE49-F238E27FC236}">
                <a16:creationId xmlns:a16="http://schemas.microsoft.com/office/drawing/2014/main" id="{24892B0F-8DDE-6608-2C96-E80BAA90264B}"/>
              </a:ext>
            </a:extLst>
          </p:cNvPr>
          <p:cNvGrpSpPr/>
          <p:nvPr/>
        </p:nvGrpSpPr>
        <p:grpSpPr>
          <a:xfrm>
            <a:off x="1529536" y="2371838"/>
            <a:ext cx="56696" cy="2392712"/>
            <a:chOff x="1994304" y="2371838"/>
            <a:chExt cx="56696" cy="2392712"/>
          </a:xfrm>
        </p:grpSpPr>
        <p:cxnSp>
          <p:nvCxnSpPr>
            <p:cNvPr id="19" name="Conector recto 18">
              <a:extLst>
                <a:ext uri="{FF2B5EF4-FFF2-40B4-BE49-F238E27FC236}">
                  <a16:creationId xmlns:a16="http://schemas.microsoft.com/office/drawing/2014/main" id="{933368BB-1257-08BD-5B81-8E96AD78567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022652" y="2418867"/>
              <a:ext cx="0" cy="2345683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00E0A174-D014-2B9F-BFC9-F9490B938ECA}"/>
                </a:ext>
              </a:extLst>
            </p:cNvPr>
            <p:cNvSpPr/>
            <p:nvPr userDrawn="1"/>
          </p:nvSpPr>
          <p:spPr>
            <a:xfrm>
              <a:off x="1994304" y="2371838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44D022B-A330-5AA7-62FF-EC35C41F9FE7}"/>
              </a:ext>
            </a:extLst>
          </p:cNvPr>
          <p:cNvSpPr txBox="1"/>
          <p:nvPr/>
        </p:nvSpPr>
        <p:spPr>
          <a:xfrm>
            <a:off x="1614580" y="2234615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latin typeface="Roboto Mono" pitchFamily="49" charset="0"/>
                <a:ea typeface="Roboto Mono" pitchFamily="49" charset="0"/>
              </a:rPr>
              <a:t>2025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ED73592-B541-6573-B4A8-226E7CC0CEA5}"/>
              </a:ext>
            </a:extLst>
          </p:cNvPr>
          <p:cNvSpPr txBox="1"/>
          <p:nvPr/>
        </p:nvSpPr>
        <p:spPr>
          <a:xfrm>
            <a:off x="1614580" y="2503440"/>
            <a:ext cx="26998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Review of official documentation on assessment.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14B38C2-476C-9BA6-B753-FAE285739FAF}"/>
              </a:ext>
            </a:extLst>
          </p:cNvPr>
          <p:cNvSpPr txBox="1"/>
          <p:nvPr/>
        </p:nvSpPr>
        <p:spPr>
          <a:xfrm>
            <a:off x="5857817" y="1420289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latin typeface="Roboto Mono" pitchFamily="49" charset="0"/>
                <a:ea typeface="Roboto Mono" pitchFamily="49" charset="0"/>
              </a:rPr>
              <a:t>2026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0CD2DD6-0F15-1105-E6D4-FD2B3DD093BE}"/>
              </a:ext>
            </a:extLst>
          </p:cNvPr>
          <p:cNvSpPr txBox="1"/>
          <p:nvPr/>
        </p:nvSpPr>
        <p:spPr>
          <a:xfrm>
            <a:off x="10415944" y="4881452"/>
            <a:ext cx="24651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Device recommendations in line with the CoARA principles.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AFE12A5-2A59-98A6-2671-1E87B32B1F4F}"/>
              </a:ext>
            </a:extLst>
          </p:cNvPr>
          <p:cNvSpPr txBox="1"/>
          <p:nvPr/>
        </p:nvSpPr>
        <p:spPr>
          <a:xfrm>
            <a:off x="12200745" y="1695692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latin typeface="Roboto Mono" pitchFamily="49" charset="0"/>
                <a:ea typeface="Roboto Mono" pitchFamily="49" charset="0"/>
              </a:rPr>
              <a:t>2029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1A81E66-434C-3602-2ECC-BF478FC75098}"/>
              </a:ext>
            </a:extLst>
          </p:cNvPr>
          <p:cNvSpPr txBox="1"/>
          <p:nvPr/>
        </p:nvSpPr>
        <p:spPr>
          <a:xfrm>
            <a:off x="12200745" y="1941513"/>
            <a:ext cx="26531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Roboto Mono Light" panose="00000009000000000000" pitchFamily="49" charset="0"/>
                <a:ea typeface="Roboto Mono Light" panose="00000009000000000000" pitchFamily="49" charset="0"/>
              </a:rPr>
              <a:t>Test and revise implemented changes.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BB3750EE-4E36-B37B-2BC9-B39CCCCF68B2}"/>
              </a:ext>
            </a:extLst>
          </p:cNvPr>
          <p:cNvSpPr txBox="1"/>
          <p:nvPr/>
        </p:nvSpPr>
        <p:spPr>
          <a:xfrm>
            <a:off x="10415944" y="4620041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latin typeface="Roboto Mono" pitchFamily="49" charset="0"/>
                <a:ea typeface="Roboto Mono" pitchFamily="49" charset="0"/>
              </a:rPr>
              <a:t>2028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A0DC1C38-39A5-BB9C-3763-7EFE07CC98F8}"/>
              </a:ext>
            </a:extLst>
          </p:cNvPr>
          <p:cNvSpPr txBox="1"/>
          <p:nvPr/>
        </p:nvSpPr>
        <p:spPr>
          <a:xfrm>
            <a:off x="5857817" y="1685800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Implement recommendations.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9F3B69B9-98E4-AEE3-CBC4-C02B5C58FC9C}"/>
              </a:ext>
            </a:extLst>
          </p:cNvPr>
          <p:cNvSpPr txBox="1"/>
          <p:nvPr/>
        </p:nvSpPr>
        <p:spPr>
          <a:xfrm>
            <a:off x="3052564" y="6093993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latin typeface="Roboto Mono" pitchFamily="49" charset="0"/>
                <a:ea typeface="Roboto Mono" pitchFamily="49" charset="0"/>
              </a:rPr>
              <a:t>2025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C940DC02-EF63-9B6F-F54B-F70A74EEB394}"/>
              </a:ext>
            </a:extLst>
          </p:cNvPr>
          <p:cNvSpPr txBox="1"/>
          <p:nvPr/>
        </p:nvSpPr>
        <p:spPr>
          <a:xfrm>
            <a:off x="2070989" y="7326616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latin typeface="Roboto Mono" pitchFamily="49" charset="0"/>
                <a:ea typeface="Roboto Mono" pitchFamily="49" charset="0"/>
              </a:rPr>
              <a:t>2025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89533AD4-A805-AB7E-966F-AF9AAE09A92A}"/>
              </a:ext>
            </a:extLst>
          </p:cNvPr>
          <p:cNvSpPr txBox="1"/>
          <p:nvPr/>
        </p:nvSpPr>
        <p:spPr>
          <a:xfrm>
            <a:off x="2070989" y="7589690"/>
            <a:ext cx="29266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Overview of individual research practices.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44FE54D-DAED-2872-C0CA-394FF34C4834}"/>
              </a:ext>
            </a:extLst>
          </p:cNvPr>
          <p:cNvSpPr txBox="1"/>
          <p:nvPr/>
        </p:nvSpPr>
        <p:spPr>
          <a:xfrm>
            <a:off x="1319184" y="209644"/>
            <a:ext cx="52557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>
                <a:latin typeface="Poppins Medium" panose="00000600000000000000" pitchFamily="2" charset="0"/>
                <a:cs typeface="Poppins Medium" panose="00000600000000000000" pitchFamily="2" charset="0"/>
              </a:rPr>
              <a:t>CoARA </a:t>
            </a:r>
            <a:r>
              <a:rPr lang="es-ES" sz="4000" dirty="0" err="1">
                <a:latin typeface="Poppins Medium" panose="00000600000000000000" pitchFamily="2" charset="0"/>
                <a:cs typeface="Poppins Medium" panose="00000600000000000000" pitchFamily="2" charset="0"/>
              </a:rPr>
              <a:t>Action</a:t>
            </a:r>
            <a:r>
              <a:rPr lang="es-ES" sz="4000" dirty="0">
                <a:latin typeface="Poppins Medium" panose="00000600000000000000" pitchFamily="2" charset="0"/>
                <a:cs typeface="Poppins Medium" panose="00000600000000000000" pitchFamily="2" charset="0"/>
              </a:rPr>
              <a:t> Plan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275769AF-FDF4-E4E3-D6EF-C2170D4B9D25}"/>
              </a:ext>
            </a:extLst>
          </p:cNvPr>
          <p:cNvSpPr txBox="1"/>
          <p:nvPr/>
        </p:nvSpPr>
        <p:spPr>
          <a:xfrm>
            <a:off x="1319186" y="914690"/>
            <a:ext cx="460126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Timeline</a:t>
            </a:r>
          </a:p>
        </p:txBody>
      </p:sp>
      <p:sp>
        <p:nvSpPr>
          <p:cNvPr id="35" name="CuadroTexto 31">
            <a:extLst>
              <a:ext uri="{FF2B5EF4-FFF2-40B4-BE49-F238E27FC236}">
                <a16:creationId xmlns:a16="http://schemas.microsoft.com/office/drawing/2014/main" id="{A1FA567A-808F-EE71-E4BD-916E978E0C22}"/>
              </a:ext>
            </a:extLst>
          </p:cNvPr>
          <p:cNvSpPr txBox="1"/>
          <p:nvPr/>
        </p:nvSpPr>
        <p:spPr>
          <a:xfrm>
            <a:off x="3052564" y="6345269"/>
            <a:ext cx="2608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Overview of Project proposal assessment practices.</a:t>
            </a:r>
          </a:p>
        </p:txBody>
      </p:sp>
      <p:grpSp>
        <p:nvGrpSpPr>
          <p:cNvPr id="36" name="Grupo 11">
            <a:extLst>
              <a:ext uri="{FF2B5EF4-FFF2-40B4-BE49-F238E27FC236}">
                <a16:creationId xmlns:a16="http://schemas.microsoft.com/office/drawing/2014/main" id="{37372D0D-7B87-0870-BD21-8A501D35B8CF}"/>
              </a:ext>
            </a:extLst>
          </p:cNvPr>
          <p:cNvGrpSpPr/>
          <p:nvPr/>
        </p:nvGrpSpPr>
        <p:grpSpPr>
          <a:xfrm>
            <a:off x="7757142" y="3731573"/>
            <a:ext cx="56696" cy="1793634"/>
            <a:chOff x="10154463" y="2784683"/>
            <a:chExt cx="56696" cy="1793634"/>
          </a:xfrm>
        </p:grpSpPr>
        <p:sp>
          <p:nvSpPr>
            <p:cNvPr id="37" name="Elipse 12">
              <a:extLst>
                <a:ext uri="{FF2B5EF4-FFF2-40B4-BE49-F238E27FC236}">
                  <a16:creationId xmlns:a16="http://schemas.microsoft.com/office/drawing/2014/main" id="{707037A6-76E5-D6FA-B98A-3B5F48AF4B89}"/>
                </a:ext>
              </a:extLst>
            </p:cNvPr>
            <p:cNvSpPr/>
            <p:nvPr userDrawn="1"/>
          </p:nvSpPr>
          <p:spPr>
            <a:xfrm>
              <a:off x="10154463" y="4520713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  <p:cxnSp>
          <p:nvCxnSpPr>
            <p:cNvPr id="38" name="Conector recto 13">
              <a:extLst>
                <a:ext uri="{FF2B5EF4-FFF2-40B4-BE49-F238E27FC236}">
                  <a16:creationId xmlns:a16="http://schemas.microsoft.com/office/drawing/2014/main" id="{4BE1F3DE-8608-1A44-29BD-39914C185B7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182811" y="2784683"/>
              <a:ext cx="0" cy="1764832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9" name="CuadroTexto 23">
            <a:extLst>
              <a:ext uri="{FF2B5EF4-FFF2-40B4-BE49-F238E27FC236}">
                <a16:creationId xmlns:a16="http://schemas.microsoft.com/office/drawing/2014/main" id="{16E197D4-4B2E-A833-2B6E-7C1516E8A01E}"/>
              </a:ext>
            </a:extLst>
          </p:cNvPr>
          <p:cNvSpPr txBox="1"/>
          <p:nvPr/>
        </p:nvSpPr>
        <p:spPr>
          <a:xfrm>
            <a:off x="7842186" y="5582506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Testing effect </a:t>
            </a:r>
            <a:b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of implemented changes</a:t>
            </a:r>
          </a:p>
        </p:txBody>
      </p:sp>
      <p:sp>
        <p:nvSpPr>
          <p:cNvPr id="40" name="CuadroTexto 26">
            <a:extLst>
              <a:ext uri="{FF2B5EF4-FFF2-40B4-BE49-F238E27FC236}">
                <a16:creationId xmlns:a16="http://schemas.microsoft.com/office/drawing/2014/main" id="{DC3A4B69-8FF8-1202-0D40-FF9AA50E7A0F}"/>
              </a:ext>
            </a:extLst>
          </p:cNvPr>
          <p:cNvSpPr txBox="1"/>
          <p:nvPr/>
        </p:nvSpPr>
        <p:spPr>
          <a:xfrm>
            <a:off x="7842186" y="5321095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latin typeface="Roboto Mono" pitchFamily="49" charset="0"/>
                <a:ea typeface="Roboto Mono" pitchFamily="49" charset="0"/>
              </a:rPr>
              <a:t>2027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7791ABD-FB79-E93C-F255-F8E2D17D389C}"/>
              </a:ext>
            </a:extLst>
          </p:cNvPr>
          <p:cNvSpPr txBox="1"/>
          <p:nvPr/>
        </p:nvSpPr>
        <p:spPr>
          <a:xfrm>
            <a:off x="7128346" y="7942979"/>
            <a:ext cx="7585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1600" b="1" i="0">
                <a:latin typeface="Roboto Mono" pitchFamily="49" charset="0"/>
                <a:ea typeface="Roboto Mono" pitchFamily="49" charset="0"/>
              </a:defRPr>
            </a:lvl1pPr>
          </a:lstStyle>
          <a:p>
            <a:pPr algn="r"/>
            <a:r>
              <a:rPr lang="en-GB" dirty="0"/>
              <a:t>http://</a:t>
            </a:r>
            <a:r>
              <a:rPr lang="en-GB" dirty="0" err="1"/>
              <a:t>dx.doi.org</a:t>
            </a:r>
            <a:r>
              <a:rPr lang="en-GB" dirty="0"/>
              <a:t>/10.5281/zenodo.14334818</a:t>
            </a:r>
          </a:p>
        </p:txBody>
      </p:sp>
    </p:spTree>
    <p:extLst>
      <p:ext uri="{BB962C8B-B14F-4D97-AF65-F5344CB8AC3E}">
        <p14:creationId xmlns:p14="http://schemas.microsoft.com/office/powerpoint/2010/main" val="205388540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 + Outro Light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BDAE7BEC-FB85-904A-92AD-309D28727881}" vid="{CEEE5CEA-5ED7-4742-898C-710B3EE2EF35}"/>
    </a:ext>
  </a:extLst>
</a:theme>
</file>

<file path=ppt/theme/theme2.xml><?xml version="1.0" encoding="utf-8"?>
<a:theme xmlns:a="http://schemas.openxmlformats.org/drawingml/2006/main" name="CoAR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BDAE7BEC-FB85-904A-92AD-309D28727881}" vid="{5AEB3BB6-B85D-CA4E-BC43-25C907702699}"/>
    </a:ext>
  </a:extLst>
</a:theme>
</file>

<file path=ppt/theme/theme3.xml><?xml version="1.0" encoding="utf-8"?>
<a:theme xmlns:a="http://schemas.openxmlformats.org/drawingml/2006/main" name="Designed Light 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BDAE7BEC-FB85-904A-92AD-309D28727881}" vid="{5075CB48-3189-0E42-AF01-75AE1A1AACF5}"/>
    </a:ext>
  </a:extLst>
</a:theme>
</file>

<file path=ppt/theme/theme4.xml><?xml version="1.0" encoding="utf-8"?>
<a:theme xmlns:a="http://schemas.openxmlformats.org/drawingml/2006/main" name="Blanks Light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BDAE7BEC-FB85-904A-92AD-309D28727881}" vid="{57597C84-612A-A144-9164-A6930DCA522E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 + Outro Light</Template>
  <TotalTime>1408</TotalTime>
  <Words>309</Words>
  <Application>Microsoft Macintosh PowerPoint</Application>
  <PresentationFormat>Custom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17" baseType="lpstr">
      <vt:lpstr>Poppins ExtraLight</vt:lpstr>
      <vt:lpstr>Roboto Mono ExtraLight</vt:lpstr>
      <vt:lpstr>Poppins Medium</vt:lpstr>
      <vt:lpstr>System Font Regular</vt:lpstr>
      <vt:lpstr>Roboto Mono</vt:lpstr>
      <vt:lpstr>Aptos</vt:lpstr>
      <vt:lpstr>Roboto Mono Light</vt:lpstr>
      <vt:lpstr>Arial</vt:lpstr>
      <vt:lpstr>Intro + Outro Light</vt:lpstr>
      <vt:lpstr>CoARA</vt:lpstr>
      <vt:lpstr>Designed Light </vt:lpstr>
      <vt:lpstr>Blanks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Rafael Montero Yuste</dc:creator>
  <cp:lastModifiedBy>Alex Kohls</cp:lastModifiedBy>
  <cp:revision>12</cp:revision>
  <dcterms:created xsi:type="dcterms:W3CDTF">2024-11-14T09:55:17Z</dcterms:created>
  <dcterms:modified xsi:type="dcterms:W3CDTF">2025-02-21T07:24:54Z</dcterms:modified>
</cp:coreProperties>
</file>