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0" r:id="rId2"/>
    <p:sldId id="261" r:id="rId3"/>
    <p:sldId id="262" r:id="rId4"/>
    <p:sldId id="263" r:id="rId5"/>
    <p:sldId id="264" r:id="rId6"/>
    <p:sldId id="265" r:id="rId7"/>
    <p:sldId id="266" r:id="rId8"/>
    <p:sldId id="267" r:id="rId9"/>
    <p:sldId id="268" r:id="rId10"/>
    <p:sldId id="269" r:id="rId11"/>
    <p:sldId id="27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77" autoAdjust="0"/>
    <p:restoredTop sz="94660"/>
  </p:normalViewPr>
  <p:slideViewPr>
    <p:cSldViewPr snapToGrid="0">
      <p:cViewPr varScale="1">
        <p:scale>
          <a:sx n="69" d="100"/>
          <a:sy n="69" d="100"/>
        </p:scale>
        <p:origin x="42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7B1A45-F722-4415-1672-78C37B6E31A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3FE12A59-7F4A-8BE8-2D34-622EF958A85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F6C2BEC-4F8F-7E06-0669-D1F106510A4E}"/>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5" name="Footer Placeholder 4">
            <a:extLst>
              <a:ext uri="{FF2B5EF4-FFF2-40B4-BE49-F238E27FC236}">
                <a16:creationId xmlns:a16="http://schemas.microsoft.com/office/drawing/2014/main" id="{7DE8B7B5-D70A-C5F4-A146-411EF692FA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15AC5C-B04A-2D81-956C-F934E54C6C81}"/>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3105980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5B2785-B613-191B-736D-B4B9E217A40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F753D16-DA0A-B95A-6433-83A06356B363}"/>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D4225F-7F97-2864-A0F3-37E1CB678CCC}"/>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5" name="Footer Placeholder 4">
            <a:extLst>
              <a:ext uri="{FF2B5EF4-FFF2-40B4-BE49-F238E27FC236}">
                <a16:creationId xmlns:a16="http://schemas.microsoft.com/office/drawing/2014/main" id="{F9FE16D6-9D6D-5A59-20B9-87B26F466F7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9A1C30-842F-7111-6094-918A38507CA4}"/>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17435668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57ECCDA-0375-BE17-2C45-6A47445E4C0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1E99578-1620-5551-944D-D7322275A6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8719096-B6CA-528B-D3B0-9AEA99AD2D47}"/>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5" name="Footer Placeholder 4">
            <a:extLst>
              <a:ext uri="{FF2B5EF4-FFF2-40B4-BE49-F238E27FC236}">
                <a16:creationId xmlns:a16="http://schemas.microsoft.com/office/drawing/2014/main" id="{EFAE1B47-867D-9AE7-0A24-EB4CFF9D0F4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CB0D308-5BD5-C955-71C3-C04745B7DBED}"/>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21462469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C915E6-6859-9C3A-52A3-7C292DAD058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5C35945-CF99-9DEE-E16F-72D71079B81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C990AD7-6F0F-B6AE-1804-F59EBF8C19BA}"/>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5" name="Footer Placeholder 4">
            <a:extLst>
              <a:ext uri="{FF2B5EF4-FFF2-40B4-BE49-F238E27FC236}">
                <a16:creationId xmlns:a16="http://schemas.microsoft.com/office/drawing/2014/main" id="{4EA065B7-9021-E9F4-263F-4877ACD3F5A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8F6E831-42CB-1B90-CBA2-5CE622DBEC4B}"/>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7679934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91C9A-886D-6540-10AC-AFE5FD703A8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9E77830-53EA-3AF3-5C9E-B88E75403E4A}"/>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F3E3A05-4DF9-3BD3-AE59-C2700C5BEE7C}"/>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5" name="Footer Placeholder 4">
            <a:extLst>
              <a:ext uri="{FF2B5EF4-FFF2-40B4-BE49-F238E27FC236}">
                <a16:creationId xmlns:a16="http://schemas.microsoft.com/office/drawing/2014/main" id="{356BE354-303B-1315-B5AB-918FBD91279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8DD9D0-A51A-4D71-1F10-C3FA8D57EAD3}"/>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40034716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19DE5-E09E-D120-EE8C-6E6F32ED8C7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06BA768-7517-447D-7F85-D5FF7C1A89B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79AD03-2DA1-B868-A134-F38FA81481C6}"/>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BC563C1-FB8E-9D16-8957-B88B3E6C0574}"/>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6" name="Footer Placeholder 5">
            <a:extLst>
              <a:ext uri="{FF2B5EF4-FFF2-40B4-BE49-F238E27FC236}">
                <a16:creationId xmlns:a16="http://schemas.microsoft.com/office/drawing/2014/main" id="{7E65DB10-DF0C-D0F0-0DC0-901C1C8978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1BD4181-F428-2280-942A-4360F1DEDE3D}"/>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1503527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4B5CB-D18B-78E9-3443-F776065904B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D2EFFD7-AC7F-9D20-0DA4-610D39CBC6C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99AB4D-BDF6-6B83-AE0C-37A1516490A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A11FE57-153E-3663-68B3-F28AB59EA9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C12F659-E166-5F7B-B303-288FA56EE0FB}"/>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B005F78-F105-A0C4-D932-F2AE1AD06A89}"/>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8" name="Footer Placeholder 7">
            <a:extLst>
              <a:ext uri="{FF2B5EF4-FFF2-40B4-BE49-F238E27FC236}">
                <a16:creationId xmlns:a16="http://schemas.microsoft.com/office/drawing/2014/main" id="{6A53AD4C-DCAD-3349-F951-82AAE90F240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A04B232-B804-8823-028D-01CDB4896656}"/>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3652340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246707-092D-B981-9C42-ABA2BFC8B9F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A5E2502-FFE2-65FA-5D2D-D36AAC2AFA8A}"/>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4" name="Footer Placeholder 3">
            <a:extLst>
              <a:ext uri="{FF2B5EF4-FFF2-40B4-BE49-F238E27FC236}">
                <a16:creationId xmlns:a16="http://schemas.microsoft.com/office/drawing/2014/main" id="{C4F3C245-3525-BC62-30DB-D18910E6542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707DA28-F4D7-B721-7249-3A82FC215321}"/>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2329187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13D127-FA1F-342F-9937-BF28B0F9F377}"/>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3" name="Footer Placeholder 2">
            <a:extLst>
              <a:ext uri="{FF2B5EF4-FFF2-40B4-BE49-F238E27FC236}">
                <a16:creationId xmlns:a16="http://schemas.microsoft.com/office/drawing/2014/main" id="{B61B8C39-BD59-ECDE-24C8-8F06BC4C124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D7F84F-4950-0795-FBB4-E05ACCA61E55}"/>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1274112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02F40E-6BEB-C2F8-DCB8-FE6C475F90E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2BF0167-6947-710D-B7C8-AD2D0F38F9B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6833F1C5-B642-784A-FF72-39E9E1200C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65C3C55-01FD-8792-0A3B-2504CC13D755}"/>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6" name="Footer Placeholder 5">
            <a:extLst>
              <a:ext uri="{FF2B5EF4-FFF2-40B4-BE49-F238E27FC236}">
                <a16:creationId xmlns:a16="http://schemas.microsoft.com/office/drawing/2014/main" id="{E271A761-ADFD-5FAB-5FA5-A6EEE1C34E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D881367-639E-71DF-D641-8D68CCD9760D}"/>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2892790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DDC540-235D-1903-18BB-9266B2A060D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D6AF5AB-9EED-DA3A-5FBD-72133942E26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86341D2-A42B-D972-4E73-C64B4EDAFF4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2F2FAA-33FC-8315-6AF5-0561E235E97F}"/>
              </a:ext>
            </a:extLst>
          </p:cNvPr>
          <p:cNvSpPr>
            <a:spLocks noGrp="1"/>
          </p:cNvSpPr>
          <p:nvPr>
            <p:ph type="dt" sz="half" idx="10"/>
          </p:nvPr>
        </p:nvSpPr>
        <p:spPr/>
        <p:txBody>
          <a:bodyPr/>
          <a:lstStyle/>
          <a:p>
            <a:fld id="{5900018B-B87C-4DDE-B47E-CE40AA4F09D6}" type="datetimeFigureOut">
              <a:rPr lang="en-US" smtClean="0"/>
              <a:t>04-May-25</a:t>
            </a:fld>
            <a:endParaRPr lang="en-US"/>
          </a:p>
        </p:txBody>
      </p:sp>
      <p:sp>
        <p:nvSpPr>
          <p:cNvPr id="6" name="Footer Placeholder 5">
            <a:extLst>
              <a:ext uri="{FF2B5EF4-FFF2-40B4-BE49-F238E27FC236}">
                <a16:creationId xmlns:a16="http://schemas.microsoft.com/office/drawing/2014/main" id="{BA779004-5396-D2A7-D929-6AD1FDD1CF4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C083575-BD08-AFB0-D1F2-FBC5807A6743}"/>
              </a:ext>
            </a:extLst>
          </p:cNvPr>
          <p:cNvSpPr>
            <a:spLocks noGrp="1"/>
          </p:cNvSpPr>
          <p:nvPr>
            <p:ph type="sldNum" sz="quarter" idx="12"/>
          </p:nvPr>
        </p:nvSpPr>
        <p:spPr/>
        <p:txBody>
          <a:bodyPr/>
          <a:lstStyle/>
          <a:p>
            <a:fld id="{1B502A5E-3007-4245-9DF7-16D5CEAA9BD9}" type="slidenum">
              <a:rPr lang="en-US" smtClean="0"/>
              <a:t>‹#›</a:t>
            </a:fld>
            <a:endParaRPr lang="en-US"/>
          </a:p>
        </p:txBody>
      </p:sp>
    </p:spTree>
    <p:extLst>
      <p:ext uri="{BB962C8B-B14F-4D97-AF65-F5344CB8AC3E}">
        <p14:creationId xmlns:p14="http://schemas.microsoft.com/office/powerpoint/2010/main" val="22133470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400E6AC-2263-52B8-604F-3350E14E973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582692A-E713-0775-8602-8C7B86CC0F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85188B-B77D-A380-9700-2CF30289E17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900018B-B87C-4DDE-B47E-CE40AA4F09D6}" type="datetimeFigureOut">
              <a:rPr lang="en-US" smtClean="0"/>
              <a:t>04-May-25</a:t>
            </a:fld>
            <a:endParaRPr lang="en-US"/>
          </a:p>
        </p:txBody>
      </p:sp>
      <p:sp>
        <p:nvSpPr>
          <p:cNvPr id="5" name="Footer Placeholder 4">
            <a:extLst>
              <a:ext uri="{FF2B5EF4-FFF2-40B4-BE49-F238E27FC236}">
                <a16:creationId xmlns:a16="http://schemas.microsoft.com/office/drawing/2014/main" id="{A9C728A3-B3F9-C165-56F6-B471DE9FB2F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87AF1ECA-5059-02C4-5D5E-1F1B9EDABF5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1B502A5E-3007-4245-9DF7-16D5CEAA9BD9}" type="slidenum">
              <a:rPr lang="en-US" smtClean="0"/>
              <a:t>‹#›</a:t>
            </a:fld>
            <a:endParaRPr lang="en-US"/>
          </a:p>
        </p:txBody>
      </p:sp>
    </p:spTree>
    <p:extLst>
      <p:ext uri="{BB962C8B-B14F-4D97-AF65-F5344CB8AC3E}">
        <p14:creationId xmlns:p14="http://schemas.microsoft.com/office/powerpoint/2010/main" val="13484357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emf"/></Relationships>
</file>

<file path=ppt/slides/_rels/slide10.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E57F3ED-DE10-7A88-7809-79ECD1C861A8}"/>
              </a:ext>
            </a:extLst>
          </p:cNvPr>
          <p:cNvSpPr txBox="1"/>
          <p:nvPr/>
        </p:nvSpPr>
        <p:spPr>
          <a:xfrm>
            <a:off x="1313520" y="1745931"/>
            <a:ext cx="9564959" cy="954107"/>
          </a:xfrm>
          <a:prstGeom prst="rect">
            <a:avLst/>
          </a:prstGeom>
          <a:noFill/>
        </p:spPr>
        <p:txBody>
          <a:bodyPr wrap="square">
            <a:spAutoFit/>
          </a:bodyPr>
          <a:lstStyle/>
          <a:p>
            <a:pPr algn="ctr"/>
            <a:r>
              <a:rPr lang="en-US" sz="2800" b="0" i="0" u="none" strike="noStrike" baseline="0" dirty="0">
                <a:solidFill>
                  <a:schemeClr val="tx2">
                    <a:lumMod val="75000"/>
                    <a:lumOff val="25000"/>
                  </a:schemeClr>
                </a:solidFill>
                <a:latin typeface="+mj-lt"/>
              </a:rPr>
              <a:t>Update on D5.3: </a:t>
            </a:r>
          </a:p>
          <a:p>
            <a:pPr algn="ctr"/>
            <a:r>
              <a:rPr lang="en-US" sz="2800" b="0" i="0" u="none" strike="noStrike" baseline="0" dirty="0">
                <a:solidFill>
                  <a:schemeClr val="tx2">
                    <a:lumMod val="75000"/>
                    <a:lumOff val="25000"/>
                  </a:schemeClr>
                </a:solidFill>
                <a:latin typeface="+mj-lt"/>
              </a:rPr>
              <a:t>Performance of neutrino interaction cross-section measurement</a:t>
            </a:r>
            <a:endParaRPr lang="en-US" sz="2800" dirty="0">
              <a:solidFill>
                <a:schemeClr val="tx2">
                  <a:lumMod val="75000"/>
                  <a:lumOff val="25000"/>
                </a:schemeClr>
              </a:solidFill>
              <a:latin typeface="+mj-lt"/>
            </a:endParaRPr>
          </a:p>
        </p:txBody>
      </p:sp>
      <p:pic>
        <p:nvPicPr>
          <p:cNvPr id="8" name="Picture 7">
            <a:extLst>
              <a:ext uri="{FF2B5EF4-FFF2-40B4-BE49-F238E27FC236}">
                <a16:creationId xmlns:a16="http://schemas.microsoft.com/office/drawing/2014/main" id="{3B36893F-0984-19EE-E336-9A35D74D2A05}"/>
              </a:ext>
            </a:extLst>
          </p:cNvPr>
          <p:cNvPicPr>
            <a:picLocks noChangeAspect="1"/>
          </p:cNvPicPr>
          <p:nvPr/>
        </p:nvPicPr>
        <p:blipFill>
          <a:blip r:embed="rId2"/>
          <a:stretch>
            <a:fillRect/>
          </a:stretch>
        </p:blipFill>
        <p:spPr>
          <a:xfrm>
            <a:off x="466033" y="135393"/>
            <a:ext cx="1544904" cy="1514988"/>
          </a:xfrm>
          <a:prstGeom prst="rect">
            <a:avLst/>
          </a:prstGeom>
        </p:spPr>
      </p:pic>
      <p:pic>
        <p:nvPicPr>
          <p:cNvPr id="10" name="Picture 9">
            <a:extLst>
              <a:ext uri="{FF2B5EF4-FFF2-40B4-BE49-F238E27FC236}">
                <a16:creationId xmlns:a16="http://schemas.microsoft.com/office/drawing/2014/main" id="{1BDED4DD-398A-7065-A839-64757364ABB4}"/>
              </a:ext>
            </a:extLst>
          </p:cNvPr>
          <p:cNvPicPr>
            <a:picLocks noChangeAspect="1"/>
          </p:cNvPicPr>
          <p:nvPr/>
        </p:nvPicPr>
        <p:blipFill>
          <a:blip r:embed="rId3"/>
          <a:stretch>
            <a:fillRect/>
          </a:stretch>
        </p:blipFill>
        <p:spPr>
          <a:xfrm>
            <a:off x="10622407" y="135393"/>
            <a:ext cx="1273215" cy="1391728"/>
          </a:xfrm>
          <a:prstGeom prst="rect">
            <a:avLst/>
          </a:prstGeom>
        </p:spPr>
      </p:pic>
      <p:pic>
        <p:nvPicPr>
          <p:cNvPr id="12" name="Picture 11">
            <a:extLst>
              <a:ext uri="{FF2B5EF4-FFF2-40B4-BE49-F238E27FC236}">
                <a16:creationId xmlns:a16="http://schemas.microsoft.com/office/drawing/2014/main" id="{EFE5967D-9658-F101-CC55-E279E8296E03}"/>
              </a:ext>
            </a:extLst>
          </p:cNvPr>
          <p:cNvPicPr>
            <a:picLocks noChangeAspect="1"/>
          </p:cNvPicPr>
          <p:nvPr/>
        </p:nvPicPr>
        <p:blipFill>
          <a:blip r:embed="rId4"/>
          <a:stretch>
            <a:fillRect/>
          </a:stretch>
        </p:blipFill>
        <p:spPr>
          <a:xfrm>
            <a:off x="4231911" y="329357"/>
            <a:ext cx="3897328" cy="1003800"/>
          </a:xfrm>
          <a:prstGeom prst="rect">
            <a:avLst/>
          </a:prstGeom>
        </p:spPr>
      </p:pic>
      <p:sp>
        <p:nvSpPr>
          <p:cNvPr id="13" name="TextBox 12">
            <a:extLst>
              <a:ext uri="{FF2B5EF4-FFF2-40B4-BE49-F238E27FC236}">
                <a16:creationId xmlns:a16="http://schemas.microsoft.com/office/drawing/2014/main" id="{B9C6ABA0-368C-F530-E8BF-137E38EBC54C}"/>
              </a:ext>
            </a:extLst>
          </p:cNvPr>
          <p:cNvSpPr txBox="1"/>
          <p:nvPr/>
        </p:nvSpPr>
        <p:spPr>
          <a:xfrm>
            <a:off x="1809749" y="2967335"/>
            <a:ext cx="8371778" cy="1200329"/>
          </a:xfrm>
          <a:prstGeom prst="rect">
            <a:avLst/>
          </a:prstGeom>
          <a:noFill/>
        </p:spPr>
        <p:txBody>
          <a:bodyPr wrap="square">
            <a:spAutoFit/>
          </a:bodyPr>
          <a:lstStyle/>
          <a:p>
            <a:pPr algn="ctr"/>
            <a:r>
              <a:rPr lang="en-US" sz="2400" b="0" i="0" u="none" strike="noStrike" baseline="0" dirty="0">
                <a:latin typeface="+mj-lt"/>
              </a:rPr>
              <a:t>George Fanourakis, Ioannis </a:t>
            </a:r>
            <a:r>
              <a:rPr lang="en-US" sz="2400" b="0" i="0" u="none" strike="noStrike" baseline="0" dirty="0" err="1">
                <a:latin typeface="+mj-lt"/>
              </a:rPr>
              <a:t>Karakoulias</a:t>
            </a:r>
            <a:r>
              <a:rPr lang="en-US" sz="2400" b="0" i="0" u="none" strike="noStrike" baseline="0" dirty="0">
                <a:latin typeface="+mj-lt"/>
              </a:rPr>
              <a:t>, Spyros </a:t>
            </a:r>
            <a:r>
              <a:rPr lang="en-US" sz="2400" b="0" i="0" u="none" strike="noStrike" baseline="0" dirty="0" err="1">
                <a:latin typeface="+mj-lt"/>
              </a:rPr>
              <a:t>Tzamarias</a:t>
            </a:r>
            <a:endParaRPr lang="en-US" sz="2400" b="0" i="0" u="none" strike="noStrike" baseline="0" dirty="0">
              <a:latin typeface="+mj-lt"/>
            </a:endParaRPr>
          </a:p>
          <a:p>
            <a:pPr algn="ctr"/>
            <a:r>
              <a:rPr lang="en-US" sz="2400" b="0" i="0" u="none" strike="noStrike" baseline="0" dirty="0">
                <a:latin typeface="+mj-lt"/>
              </a:rPr>
              <a:t>Aristotle University of Thessaloniki – Demokritos</a:t>
            </a:r>
          </a:p>
          <a:p>
            <a:pPr algn="ctr"/>
            <a:endParaRPr lang="en-US" sz="2400" dirty="0">
              <a:latin typeface="+mj-lt"/>
            </a:endParaRPr>
          </a:p>
        </p:txBody>
      </p:sp>
      <p:sp>
        <p:nvSpPr>
          <p:cNvPr id="14" name="TextBox 13">
            <a:extLst>
              <a:ext uri="{FF2B5EF4-FFF2-40B4-BE49-F238E27FC236}">
                <a16:creationId xmlns:a16="http://schemas.microsoft.com/office/drawing/2014/main" id="{7F9C4985-7E47-28FE-22C6-6FA2493D6B8F}"/>
              </a:ext>
            </a:extLst>
          </p:cNvPr>
          <p:cNvSpPr txBox="1"/>
          <p:nvPr/>
        </p:nvSpPr>
        <p:spPr>
          <a:xfrm>
            <a:off x="1910110" y="4157963"/>
            <a:ext cx="8371778" cy="400110"/>
          </a:xfrm>
          <a:prstGeom prst="rect">
            <a:avLst/>
          </a:prstGeom>
          <a:noFill/>
        </p:spPr>
        <p:txBody>
          <a:bodyPr wrap="square">
            <a:spAutoFit/>
          </a:bodyPr>
          <a:lstStyle/>
          <a:p>
            <a:pPr algn="ctr"/>
            <a:r>
              <a:rPr lang="en-US" sz="2000" dirty="0">
                <a:latin typeface="+mj-lt"/>
              </a:rPr>
              <a:t>At the University of </a:t>
            </a:r>
            <a:r>
              <a:rPr lang="en-US" sz="2000" dirty="0" err="1">
                <a:latin typeface="+mj-lt"/>
              </a:rPr>
              <a:t>Cukurova</a:t>
            </a:r>
            <a:r>
              <a:rPr lang="en-US" sz="2000" dirty="0">
                <a:latin typeface="+mj-lt"/>
              </a:rPr>
              <a:t>, Adana, 4-May-2025</a:t>
            </a:r>
          </a:p>
        </p:txBody>
      </p:sp>
    </p:spTree>
    <p:extLst>
      <p:ext uri="{BB962C8B-B14F-4D97-AF65-F5344CB8AC3E}">
        <p14:creationId xmlns:p14="http://schemas.microsoft.com/office/powerpoint/2010/main" val="5969537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22FAB98-52F2-3D3C-8ACB-0EAD8D987F78}"/>
              </a:ext>
            </a:extLst>
          </p:cNvPr>
          <p:cNvSpPr txBox="1"/>
          <p:nvPr/>
        </p:nvSpPr>
        <p:spPr>
          <a:xfrm>
            <a:off x="602166" y="795813"/>
            <a:ext cx="10694019" cy="1350819"/>
          </a:xfrm>
          <a:prstGeom prst="rect">
            <a:avLst/>
          </a:prstGeom>
          <a:noFill/>
        </p:spPr>
        <p:txBody>
          <a:bodyPr wrap="square">
            <a:spAutoFit/>
          </a:bodyPr>
          <a:lstStyle/>
          <a:p>
            <a:pPr algn="just">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case of the LEMNB neutrino and antineutrino fluxes is also exceptional. Here we have exactly measured incoming (anti)neutrino fluxes because of the available information from the instrumented decay tunnel. By measuring the energy and direction of the muon from the pion decays we have exact measurements of the (anti)neutrino fluxes. </a:t>
            </a:r>
          </a:p>
        </p:txBody>
      </p:sp>
      <p:pic>
        <p:nvPicPr>
          <p:cNvPr id="4" name="Picture 3">
            <a:extLst>
              <a:ext uri="{FF2B5EF4-FFF2-40B4-BE49-F238E27FC236}">
                <a16:creationId xmlns:a16="http://schemas.microsoft.com/office/drawing/2014/main" id="{4B41C96E-9234-3069-C8B9-7F3C9F49298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38759" y="2337759"/>
            <a:ext cx="7836681" cy="2373610"/>
          </a:xfrm>
          <a:prstGeom prst="rect">
            <a:avLst/>
          </a:prstGeom>
          <a:noFill/>
          <a:ln>
            <a:noFill/>
          </a:ln>
        </p:spPr>
      </p:pic>
      <p:sp>
        <p:nvSpPr>
          <p:cNvPr id="6" name="TextBox 5">
            <a:extLst>
              <a:ext uri="{FF2B5EF4-FFF2-40B4-BE49-F238E27FC236}">
                <a16:creationId xmlns:a16="http://schemas.microsoft.com/office/drawing/2014/main" id="{EF731C66-AF5E-7C76-842D-2A8518C59CC6}"/>
              </a:ext>
            </a:extLst>
          </p:cNvPr>
          <p:cNvSpPr txBox="1"/>
          <p:nvPr/>
        </p:nvSpPr>
        <p:spPr>
          <a:xfrm>
            <a:off x="1763286" y="4956695"/>
            <a:ext cx="8371778" cy="361574"/>
          </a:xfrm>
          <a:prstGeom prst="rect">
            <a:avLst/>
          </a:prstGeom>
          <a:noFill/>
        </p:spPr>
        <p:txBody>
          <a:bodyPr wrap="square">
            <a:spAutoFit/>
          </a:bodyPr>
          <a:lstStyle/>
          <a:p>
            <a:pPr algn="just">
              <a:lnSpc>
                <a:spcPct val="115000"/>
              </a:lnSpc>
              <a:spcAft>
                <a:spcPts val="800"/>
              </a:spcAft>
            </a:pPr>
            <a:r>
              <a:rPr lang="en-US" sz="1600" b="1" kern="100" dirty="0">
                <a:effectLst/>
                <a:latin typeface="Aptos" panose="020B0004020202020204" pitchFamily="34" charset="0"/>
                <a:ea typeface="Aptos" panose="020B0004020202020204" pitchFamily="34" charset="0"/>
                <a:cs typeface="Times New Roman" panose="02020603050405020304" pitchFamily="18" charset="0"/>
              </a:rPr>
              <a:t>Figure 2.</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 Muon neutrino energy distribution from the Low Energy Neutrino Monitored Beam.</a:t>
            </a:r>
          </a:p>
        </p:txBody>
      </p:sp>
      <p:sp>
        <p:nvSpPr>
          <p:cNvPr id="7" name="TextBox 6">
            <a:extLst>
              <a:ext uri="{FF2B5EF4-FFF2-40B4-BE49-F238E27FC236}">
                <a16:creationId xmlns:a16="http://schemas.microsoft.com/office/drawing/2014/main" id="{B27B7A94-8E56-6F7E-5A5B-51DE2C78F73A}"/>
              </a:ext>
            </a:extLst>
          </p:cNvPr>
          <p:cNvSpPr txBox="1"/>
          <p:nvPr/>
        </p:nvSpPr>
        <p:spPr>
          <a:xfrm>
            <a:off x="748990" y="5348465"/>
            <a:ext cx="10694019" cy="713722"/>
          </a:xfrm>
          <a:prstGeom prst="rect">
            <a:avLst/>
          </a:prstGeom>
          <a:noFill/>
        </p:spPr>
        <p:txBody>
          <a:bodyPr wrap="square">
            <a:spAutoFit/>
          </a:bodyPr>
          <a:lstStyle/>
          <a:p>
            <a:pPr algn="just">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a:t>
            </a:r>
            <a:r>
              <a:rPr lang="en-US" kern="100" dirty="0">
                <a:latin typeface="Aptos" panose="020B0004020202020204" pitchFamily="34" charset="0"/>
                <a:ea typeface="Aptos" panose="020B0004020202020204" pitchFamily="34" charset="0"/>
                <a:cs typeface="Times New Roman" panose="02020603050405020304" pitchFamily="18" charset="0"/>
              </a:rPr>
              <a:t>e systematics of the neutrino flux in this case also depends on the systematics of the creation of the pion beam and the monitoring of the decays.</a:t>
            </a:r>
            <a:endParaRPr lang="en-US" sz="1800"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60781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BE6090C7-F332-C15F-BBDA-8F5EC677E18F}"/>
              </a:ext>
            </a:extLst>
          </p:cNvPr>
          <p:cNvSpPr txBox="1"/>
          <p:nvPr/>
        </p:nvSpPr>
        <p:spPr>
          <a:xfrm>
            <a:off x="1326995" y="138709"/>
            <a:ext cx="9400478" cy="461665"/>
          </a:xfrm>
          <a:prstGeom prst="rect">
            <a:avLst/>
          </a:prstGeom>
          <a:noFill/>
        </p:spPr>
        <p:txBody>
          <a:bodyPr wrap="square" rtlCol="0">
            <a:spAutoFit/>
          </a:bodyPr>
          <a:lstStyle/>
          <a:p>
            <a:pPr algn="ctr"/>
            <a:r>
              <a:rPr lang="en-US" sz="2400" b="1" dirty="0">
                <a:solidFill>
                  <a:schemeClr val="tx2">
                    <a:lumMod val="75000"/>
                    <a:lumOff val="25000"/>
                  </a:schemeClr>
                </a:solidFill>
              </a:rPr>
              <a:t>The effect of </a:t>
            </a:r>
            <a:r>
              <a:rPr lang="el-GR" sz="2400" b="1" dirty="0">
                <a:solidFill>
                  <a:schemeClr val="tx2">
                    <a:lumMod val="75000"/>
                    <a:lumOff val="25000"/>
                  </a:schemeClr>
                </a:solidFill>
              </a:rPr>
              <a:t>ε </a:t>
            </a:r>
            <a:r>
              <a:rPr lang="en-US" sz="2400" b="1" dirty="0">
                <a:solidFill>
                  <a:schemeClr val="tx2">
                    <a:lumMod val="75000"/>
                    <a:lumOff val="25000"/>
                  </a:schemeClr>
                </a:solidFill>
              </a:rPr>
              <a:t>for the cross-section measurement precision</a:t>
            </a:r>
          </a:p>
        </p:txBody>
      </p:sp>
      <p:sp>
        <p:nvSpPr>
          <p:cNvPr id="4" name="TextBox 3">
            <a:extLst>
              <a:ext uri="{FF2B5EF4-FFF2-40B4-BE49-F238E27FC236}">
                <a16:creationId xmlns:a16="http://schemas.microsoft.com/office/drawing/2014/main" id="{1124CE85-2281-45B0-91D2-28B1E4501E60}"/>
              </a:ext>
            </a:extLst>
          </p:cNvPr>
          <p:cNvSpPr txBox="1"/>
          <p:nvPr/>
        </p:nvSpPr>
        <p:spPr>
          <a:xfrm>
            <a:off x="1094678" y="1076973"/>
            <a:ext cx="10002644" cy="1477328"/>
          </a:xfrm>
          <a:prstGeom prst="rect">
            <a:avLst/>
          </a:prstGeom>
          <a:noFill/>
        </p:spPr>
        <p:txBody>
          <a:bodyPr wrap="square">
            <a:spAutoFit/>
          </a:bodyPr>
          <a:lstStyle/>
          <a:p>
            <a:pPr algn="just"/>
            <a:r>
              <a:rPr lang="en-US" dirty="0">
                <a:latin typeface="Aptos" panose="020B0004020202020204" pitchFamily="34" charset="0"/>
                <a:ea typeface="Aptos" panose="020B0004020202020204" pitchFamily="34" charset="0"/>
                <a:cs typeface="Times New Roman" panose="02020603050405020304" pitchFamily="18" charset="0"/>
              </a:rPr>
              <a:t>T</a:t>
            </a:r>
            <a:r>
              <a:rPr lang="en-US" sz="1800" dirty="0">
                <a:effectLst/>
                <a:latin typeface="Aptos" panose="020B0004020202020204" pitchFamily="34" charset="0"/>
                <a:ea typeface="Aptos" panose="020B0004020202020204" pitchFamily="34" charset="0"/>
                <a:cs typeface="Times New Roman" panose="02020603050405020304" pitchFamily="18" charset="0"/>
              </a:rPr>
              <a:t>he cross-section estimation is subject to how precise we estimate the incoming neutrino energy and the reconstruction efficiency as a function of the neutrino energy. Assuming that the neutrinos arrive in the LEMMOND parallel to the detector axis we have to know the charged lepton reconstruction capability of the detector and to model precisely the effect of the nuclear structure to the interaction kinematics. Both the above issues are currently under study.</a:t>
            </a:r>
            <a:endParaRPr lang="en-US" dirty="0"/>
          </a:p>
        </p:txBody>
      </p:sp>
    </p:spTree>
    <p:extLst>
      <p:ext uri="{BB962C8B-B14F-4D97-AF65-F5344CB8AC3E}">
        <p14:creationId xmlns:p14="http://schemas.microsoft.com/office/powerpoint/2010/main" val="11963420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E72F7C-D99E-1A58-D2E7-F5B20CD63990}"/>
              </a:ext>
            </a:extLst>
          </p:cNvPr>
          <p:cNvSpPr txBox="1"/>
          <p:nvPr/>
        </p:nvSpPr>
        <p:spPr>
          <a:xfrm>
            <a:off x="362415" y="628699"/>
            <a:ext cx="11324063" cy="3970318"/>
          </a:xfrm>
          <a:prstGeom prst="rect">
            <a:avLst/>
          </a:prstGeom>
          <a:noFill/>
        </p:spPr>
        <p:txBody>
          <a:bodyPr wrap="square">
            <a:spAutoFit/>
          </a:bodyPr>
          <a:lstStyle/>
          <a:p>
            <a:pPr marL="285750" indent="-285750" algn="just">
              <a:buFont typeface="Wingdings" panose="05000000000000000000" pitchFamily="2" charset="2"/>
              <a:buChar char="v"/>
            </a:pPr>
            <a:r>
              <a:rPr lang="en-US" sz="1800" dirty="0">
                <a:effectLst/>
                <a:latin typeface="Aptos" panose="020B0004020202020204" pitchFamily="34" charset="0"/>
                <a:ea typeface="Aptos" panose="020B0004020202020204" pitchFamily="34" charset="0"/>
                <a:cs typeface="Times New Roman" panose="02020603050405020304" pitchFamily="18" charset="0"/>
              </a:rPr>
              <a:t>The precision of the (anti)neutrino cross-section knowledge is crucial for the accurate determination of the neutrino oscillation parameters. It is the second important factor, after the detector calibration, of the systematics of these measurements. </a:t>
            </a:r>
          </a:p>
          <a:p>
            <a:pPr marL="285750" indent="-285750" algn="just">
              <a:buFont typeface="Wingdings" panose="05000000000000000000" pitchFamily="2" charset="2"/>
              <a:buChar char="v"/>
            </a:pPr>
            <a:r>
              <a:rPr lang="en-US" dirty="0">
                <a:latin typeface="Aptos" panose="020B0004020202020204" pitchFamily="34" charset="0"/>
                <a:ea typeface="Aptos" panose="020B0004020202020204" pitchFamily="34" charset="0"/>
                <a:cs typeface="Times New Roman" panose="02020603050405020304" pitchFamily="18" charset="0"/>
              </a:rPr>
              <a:t>There are limited precision or no (anti)neutrino cross-section measurements in the energy range of </a:t>
            </a:r>
            <a:r>
              <a:rPr lang="en-US" dirty="0" err="1">
                <a:latin typeface="Aptos" panose="020B0004020202020204" pitchFamily="34" charset="0"/>
                <a:ea typeface="Aptos" panose="020B0004020202020204" pitchFamily="34" charset="0"/>
                <a:cs typeface="Times New Roman" panose="02020603050405020304" pitchFamily="18" charset="0"/>
              </a:rPr>
              <a:t>ESSnuSB</a:t>
            </a:r>
            <a:r>
              <a:rPr lang="en-US" dirty="0">
                <a:latin typeface="Aptos" panose="020B0004020202020204" pitchFamily="34" charset="0"/>
                <a:ea typeface="Aptos" panose="020B0004020202020204" pitchFamily="34" charset="0"/>
                <a:cs typeface="Times New Roman" panose="02020603050405020304" pitchFamily="18" charset="0"/>
              </a:rPr>
              <a:t>.</a:t>
            </a:r>
            <a:endParaRPr lang="en-US" sz="18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gn="just">
              <a:buFont typeface="Wingdings" panose="05000000000000000000" pitchFamily="2" charset="2"/>
              <a:buChar char="v"/>
            </a:pPr>
            <a:endParaRPr lang="en-US" sz="18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gn="just">
              <a:buFont typeface="Wingdings" panose="05000000000000000000" pitchFamily="2" charset="2"/>
              <a:buChar char="v"/>
            </a:pPr>
            <a:endParaRPr lang="en-US" dirty="0">
              <a:latin typeface="Aptos" panose="020B0004020202020204" pitchFamily="34" charset="0"/>
              <a:ea typeface="Aptos" panose="020B0004020202020204" pitchFamily="34" charset="0"/>
              <a:cs typeface="Times New Roman" panose="02020603050405020304" pitchFamily="18" charset="0"/>
            </a:endParaRPr>
          </a:p>
          <a:p>
            <a:pPr marL="285750" indent="-285750" algn="just">
              <a:buFont typeface="Wingdings" panose="05000000000000000000" pitchFamily="2" charset="2"/>
              <a:buChar char="v"/>
            </a:pPr>
            <a:endParaRPr lang="en-US" sz="18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gn="just">
              <a:buFont typeface="Wingdings" panose="05000000000000000000" pitchFamily="2" charset="2"/>
              <a:buChar char="v"/>
            </a:pPr>
            <a:endParaRPr lang="en-US" dirty="0">
              <a:latin typeface="Aptos" panose="020B0004020202020204" pitchFamily="34" charset="0"/>
              <a:ea typeface="Aptos" panose="020B0004020202020204" pitchFamily="34" charset="0"/>
              <a:cs typeface="Times New Roman" panose="02020603050405020304" pitchFamily="18" charset="0"/>
            </a:endParaRPr>
          </a:p>
          <a:p>
            <a:pPr marL="285750" indent="-285750" algn="just">
              <a:buFont typeface="Wingdings" panose="05000000000000000000" pitchFamily="2" charset="2"/>
              <a:buChar char="v"/>
            </a:pPr>
            <a:endParaRPr lang="en-US" sz="18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gn="just">
              <a:buFont typeface="Wingdings" panose="05000000000000000000" pitchFamily="2" charset="2"/>
              <a:buChar char="v"/>
            </a:pPr>
            <a:endParaRPr lang="en-US" sz="18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gn="just">
              <a:buFont typeface="Wingdings" panose="05000000000000000000" pitchFamily="2" charset="2"/>
              <a:buChar char="v"/>
            </a:pPr>
            <a:endParaRPr lang="en-US" sz="1800" dirty="0">
              <a:effectLst/>
              <a:latin typeface="Aptos" panose="020B0004020202020204" pitchFamily="34" charset="0"/>
              <a:ea typeface="Aptos" panose="020B0004020202020204" pitchFamily="34" charset="0"/>
              <a:cs typeface="Times New Roman" panose="02020603050405020304" pitchFamily="18" charset="0"/>
            </a:endParaRPr>
          </a:p>
          <a:p>
            <a:pPr marL="285750" indent="-285750" algn="just">
              <a:buFont typeface="Wingdings" panose="05000000000000000000" pitchFamily="2" charset="2"/>
              <a:buChar char="v"/>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The precise measurement of the neutrino and antineutrino cross sections is the main reason for introducing the two facilities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LEnuSTORM</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and LEMNB) in the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ESSnuSB</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project, together with the near-near water Cherenkov detector (LEMMOND).</a:t>
            </a:r>
          </a:p>
        </p:txBody>
      </p:sp>
      <p:pic>
        <p:nvPicPr>
          <p:cNvPr id="47" name="Picture 46">
            <a:extLst>
              <a:ext uri="{FF2B5EF4-FFF2-40B4-BE49-F238E27FC236}">
                <a16:creationId xmlns:a16="http://schemas.microsoft.com/office/drawing/2014/main" id="{4EDE0F78-85A8-4701-A6BF-A5DBA4337F24}"/>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4384134" y="4426210"/>
            <a:ext cx="4984904" cy="2341026"/>
          </a:xfrm>
          <a:prstGeom prst="rect">
            <a:avLst/>
          </a:prstGeom>
        </p:spPr>
      </p:pic>
      <p:pic>
        <p:nvPicPr>
          <p:cNvPr id="49" name="Picture 48">
            <a:extLst>
              <a:ext uri="{FF2B5EF4-FFF2-40B4-BE49-F238E27FC236}">
                <a16:creationId xmlns:a16="http://schemas.microsoft.com/office/drawing/2014/main" id="{DF5110BC-5FF8-59E3-99EC-B886E881B975}"/>
              </a:ext>
            </a:extLst>
          </p:cNvPr>
          <p:cNvPicPr>
            <a:picLocks noChangeAspect="1"/>
          </p:cNvPicPr>
          <p:nvPr/>
        </p:nvPicPr>
        <p:blipFill>
          <a:blip r:embed="rId3"/>
          <a:stretch>
            <a:fillRect/>
          </a:stretch>
        </p:blipFill>
        <p:spPr>
          <a:xfrm>
            <a:off x="5811996" y="1784678"/>
            <a:ext cx="5495341" cy="1879439"/>
          </a:xfrm>
          <a:prstGeom prst="rect">
            <a:avLst/>
          </a:prstGeom>
        </p:spPr>
      </p:pic>
      <p:sp>
        <p:nvSpPr>
          <p:cNvPr id="50" name="TextBox 49">
            <a:extLst>
              <a:ext uri="{FF2B5EF4-FFF2-40B4-BE49-F238E27FC236}">
                <a16:creationId xmlns:a16="http://schemas.microsoft.com/office/drawing/2014/main" id="{1B08AA74-9109-31C0-7B73-16E18FCA117C}"/>
              </a:ext>
            </a:extLst>
          </p:cNvPr>
          <p:cNvSpPr txBox="1"/>
          <p:nvPr/>
        </p:nvSpPr>
        <p:spPr>
          <a:xfrm>
            <a:off x="1248577" y="105257"/>
            <a:ext cx="9741408" cy="461665"/>
          </a:xfrm>
          <a:prstGeom prst="rect">
            <a:avLst/>
          </a:prstGeom>
          <a:noFill/>
        </p:spPr>
        <p:txBody>
          <a:bodyPr wrap="square" rtlCol="0">
            <a:spAutoFit/>
          </a:bodyPr>
          <a:lstStyle/>
          <a:p>
            <a:pPr algn="ctr"/>
            <a:r>
              <a:rPr lang="en-US" sz="2400" b="1" dirty="0">
                <a:solidFill>
                  <a:schemeClr val="tx2">
                    <a:lumMod val="75000"/>
                    <a:lumOff val="25000"/>
                  </a:schemeClr>
                </a:solidFill>
              </a:rPr>
              <a:t>Why measure the muon and electron (anti)neutrino  cross sections?</a:t>
            </a:r>
          </a:p>
        </p:txBody>
      </p:sp>
      <p:sp>
        <p:nvSpPr>
          <p:cNvPr id="51" name="TextBox 50">
            <a:extLst>
              <a:ext uri="{FF2B5EF4-FFF2-40B4-BE49-F238E27FC236}">
                <a16:creationId xmlns:a16="http://schemas.microsoft.com/office/drawing/2014/main" id="{FD4AE5C7-9729-B972-7228-0DC6BA075AD0}"/>
              </a:ext>
            </a:extLst>
          </p:cNvPr>
          <p:cNvSpPr txBox="1"/>
          <p:nvPr/>
        </p:nvSpPr>
        <p:spPr>
          <a:xfrm>
            <a:off x="575870" y="2175166"/>
            <a:ext cx="5543411" cy="584775"/>
          </a:xfrm>
          <a:prstGeom prst="rect">
            <a:avLst/>
          </a:prstGeom>
          <a:noFill/>
        </p:spPr>
        <p:txBody>
          <a:bodyPr wrap="square">
            <a:spAutoFit/>
          </a:bodyPr>
          <a:lstStyle/>
          <a:p>
            <a:pPr algn="l"/>
            <a:r>
              <a:rPr lang="en-US" sz="1600" b="0" i="0" u="none" strike="noStrike" baseline="0" dirty="0">
                <a:latin typeface="Times-Roman"/>
              </a:rPr>
              <a:t>J.A. </a:t>
            </a:r>
            <a:r>
              <a:rPr lang="en-US" sz="1600" b="0" i="0" u="none" strike="noStrike" baseline="0" dirty="0" err="1">
                <a:latin typeface="Times-Roman"/>
              </a:rPr>
              <a:t>Formaggio</a:t>
            </a:r>
            <a:r>
              <a:rPr lang="en-US" sz="1600" b="0" i="0" u="none" strike="noStrike" baseline="0" dirty="0">
                <a:latin typeface="Times-Roman"/>
              </a:rPr>
              <a:t>, G.P. Zeller, From eV to </a:t>
            </a:r>
            <a:r>
              <a:rPr lang="en-US" sz="1600" b="0" i="0" u="none" strike="noStrike" baseline="0" dirty="0" err="1">
                <a:latin typeface="Times-Roman"/>
              </a:rPr>
              <a:t>EeV</a:t>
            </a:r>
            <a:r>
              <a:rPr lang="en-US" sz="1600" b="0" i="0" u="none" strike="noStrike" baseline="0" dirty="0">
                <a:latin typeface="Times-Roman"/>
              </a:rPr>
              <a:t>: Neutrino cross sections across energy scales. </a:t>
            </a:r>
            <a:r>
              <a:rPr lang="da-DK" sz="1600" b="0" i="0" u="none" strike="noStrike" baseline="0" dirty="0">
                <a:latin typeface="Times-Roman"/>
              </a:rPr>
              <a:t>Rev. Mod. Phys. </a:t>
            </a:r>
            <a:r>
              <a:rPr lang="da-DK" sz="1600" b="1" i="0" u="none" strike="noStrike" baseline="0" dirty="0">
                <a:latin typeface="Times-Bold"/>
              </a:rPr>
              <a:t>84</a:t>
            </a:r>
            <a:r>
              <a:rPr lang="da-DK" sz="1600" b="0" i="0" u="none" strike="noStrike" baseline="0" dirty="0">
                <a:latin typeface="Times-Roman"/>
              </a:rPr>
              <a:t>, 1307 (2012)</a:t>
            </a:r>
            <a:endParaRPr lang="en-US" sz="1600" dirty="0"/>
          </a:p>
        </p:txBody>
      </p:sp>
    </p:spTree>
    <p:extLst>
      <p:ext uri="{BB962C8B-B14F-4D97-AF65-F5344CB8AC3E}">
        <p14:creationId xmlns:p14="http://schemas.microsoft.com/office/powerpoint/2010/main" val="3756045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9D608708-4D1C-F09A-B24B-5A12C22B8CAC}"/>
              </a:ext>
            </a:extLst>
          </p:cNvPr>
          <p:cNvSpPr txBox="1"/>
          <p:nvPr/>
        </p:nvSpPr>
        <p:spPr>
          <a:xfrm>
            <a:off x="585216" y="5808366"/>
            <a:ext cx="11253216" cy="923330"/>
          </a:xfrm>
          <a:prstGeom prst="rect">
            <a:avLst/>
          </a:prstGeom>
          <a:noFill/>
        </p:spPr>
        <p:txBody>
          <a:bodyPr wrap="square">
            <a:spAutoFit/>
          </a:bodyPr>
          <a:lstStyle/>
          <a:p>
            <a:pPr algn="just"/>
            <a:r>
              <a:rPr lang="en-US" sz="1800" b="1" i="0" u="none" strike="noStrike" baseline="0" dirty="0">
                <a:solidFill>
                  <a:srgbClr val="000000"/>
                </a:solidFill>
                <a:highlight>
                  <a:srgbClr val="FFFF00"/>
                </a:highlight>
              </a:rPr>
              <a:t>Data are now classified in terms of final state particles</a:t>
            </a:r>
            <a:r>
              <a:rPr lang="en-US" sz="1800" b="0" i="0" u="none" strike="noStrike" baseline="0" dirty="0">
                <a:solidFill>
                  <a:srgbClr val="000000"/>
                </a:solidFill>
              </a:rPr>
              <a:t>, such as “1 muon 0 pion and any number of protons”, the so-called zero-pion CC (0</a:t>
            </a:r>
            <a:r>
              <a:rPr lang="en-US" sz="1800" b="0" i="1" u="none" strike="noStrike" baseline="0" dirty="0">
                <a:solidFill>
                  <a:srgbClr val="000000"/>
                </a:solidFill>
              </a:rPr>
              <a:t>p</a:t>
            </a:r>
            <a:r>
              <a:rPr lang="en-US" sz="1800" b="0" i="0" u="none" strike="noStrike" baseline="0" dirty="0">
                <a:solidFill>
                  <a:srgbClr val="000000"/>
                </a:solidFill>
              </a:rPr>
              <a:t>-CC) events which include also the 1</a:t>
            </a:r>
            <a:r>
              <a:rPr lang="en-US" sz="1800" b="0" i="1" u="none" strike="noStrike" baseline="0" dirty="0">
                <a:solidFill>
                  <a:srgbClr val="000000"/>
                </a:solidFill>
              </a:rPr>
              <a:t>p</a:t>
            </a:r>
            <a:r>
              <a:rPr lang="en-US" sz="1800" b="0" i="0" u="none" strike="noStrike" baseline="0" dirty="0">
                <a:solidFill>
                  <a:srgbClr val="000000"/>
                </a:solidFill>
              </a:rPr>
              <a:t>-CC vertex contribution if the final pion is not detected.</a:t>
            </a:r>
            <a:endParaRPr lang="en-US" dirty="0"/>
          </a:p>
        </p:txBody>
      </p:sp>
      <p:grpSp>
        <p:nvGrpSpPr>
          <p:cNvPr id="14" name="Group 13">
            <a:extLst>
              <a:ext uri="{FF2B5EF4-FFF2-40B4-BE49-F238E27FC236}">
                <a16:creationId xmlns:a16="http://schemas.microsoft.com/office/drawing/2014/main" id="{AC28ED6C-5196-CD53-43D7-702940D66675}"/>
              </a:ext>
            </a:extLst>
          </p:cNvPr>
          <p:cNvGrpSpPr/>
          <p:nvPr/>
        </p:nvGrpSpPr>
        <p:grpSpPr>
          <a:xfrm>
            <a:off x="1705155" y="3682954"/>
            <a:ext cx="8318393" cy="1859308"/>
            <a:chOff x="1936803" y="3371088"/>
            <a:chExt cx="8318393" cy="1859308"/>
          </a:xfrm>
        </p:grpSpPr>
        <p:pic>
          <p:nvPicPr>
            <p:cNvPr id="4" name="Picture 3">
              <a:extLst>
                <a:ext uri="{FF2B5EF4-FFF2-40B4-BE49-F238E27FC236}">
                  <a16:creationId xmlns:a16="http://schemas.microsoft.com/office/drawing/2014/main" id="{19064863-BCF3-5C8B-6A6B-44BDF6A37B51}"/>
                </a:ext>
              </a:extLst>
            </p:cNvPr>
            <p:cNvPicPr>
              <a:picLocks noChangeAspect="1"/>
            </p:cNvPicPr>
            <p:nvPr/>
          </p:nvPicPr>
          <p:blipFill>
            <a:blip r:embed="rId2"/>
            <a:stretch>
              <a:fillRect/>
            </a:stretch>
          </p:blipFill>
          <p:spPr>
            <a:xfrm>
              <a:off x="1936803" y="3707698"/>
              <a:ext cx="8318393" cy="1522698"/>
            </a:xfrm>
            <a:prstGeom prst="rect">
              <a:avLst/>
            </a:prstGeom>
          </p:spPr>
        </p:pic>
        <p:pic>
          <p:nvPicPr>
            <p:cNvPr id="5" name="Picture 4">
              <a:extLst>
                <a:ext uri="{FF2B5EF4-FFF2-40B4-BE49-F238E27FC236}">
                  <a16:creationId xmlns:a16="http://schemas.microsoft.com/office/drawing/2014/main" id="{20F4A7C7-E57F-DA8D-6003-A3FCC1C51D05}"/>
                </a:ext>
              </a:extLst>
            </p:cNvPr>
            <p:cNvPicPr>
              <a:picLocks noChangeAspect="1"/>
            </p:cNvPicPr>
            <p:nvPr/>
          </p:nvPicPr>
          <p:blipFill>
            <a:blip r:embed="rId3"/>
            <a:stretch>
              <a:fillRect/>
            </a:stretch>
          </p:blipFill>
          <p:spPr>
            <a:xfrm>
              <a:off x="5632063" y="3371088"/>
              <a:ext cx="4284257" cy="263953"/>
            </a:xfrm>
            <a:prstGeom prst="rect">
              <a:avLst/>
            </a:prstGeom>
          </p:spPr>
        </p:pic>
      </p:grpSp>
      <p:sp>
        <p:nvSpPr>
          <p:cNvPr id="6" name="TextBox 5">
            <a:extLst>
              <a:ext uri="{FF2B5EF4-FFF2-40B4-BE49-F238E27FC236}">
                <a16:creationId xmlns:a16="http://schemas.microsoft.com/office/drawing/2014/main" id="{BB596F51-6D5F-D856-B2CC-3B78769525F7}"/>
              </a:ext>
            </a:extLst>
          </p:cNvPr>
          <p:cNvSpPr txBox="1"/>
          <p:nvPr/>
        </p:nvSpPr>
        <p:spPr>
          <a:xfrm>
            <a:off x="2166831" y="138709"/>
            <a:ext cx="8089986" cy="461665"/>
          </a:xfrm>
          <a:prstGeom prst="rect">
            <a:avLst/>
          </a:prstGeom>
          <a:noFill/>
        </p:spPr>
        <p:txBody>
          <a:bodyPr wrap="square" rtlCol="0">
            <a:spAutoFit/>
          </a:bodyPr>
          <a:lstStyle/>
          <a:p>
            <a:pPr algn="ctr"/>
            <a:r>
              <a:rPr lang="en-US" sz="2400" b="1" dirty="0">
                <a:solidFill>
                  <a:schemeClr val="tx2">
                    <a:lumMod val="75000"/>
                    <a:lumOff val="25000"/>
                  </a:schemeClr>
                </a:solidFill>
              </a:rPr>
              <a:t>cross sections types?</a:t>
            </a:r>
          </a:p>
        </p:txBody>
      </p:sp>
      <p:sp>
        <p:nvSpPr>
          <p:cNvPr id="10" name="TextBox 9">
            <a:extLst>
              <a:ext uri="{FF2B5EF4-FFF2-40B4-BE49-F238E27FC236}">
                <a16:creationId xmlns:a16="http://schemas.microsoft.com/office/drawing/2014/main" id="{467C0C46-B784-D5C0-4AE2-6F2043CB0C0A}"/>
              </a:ext>
            </a:extLst>
          </p:cNvPr>
          <p:cNvSpPr txBox="1"/>
          <p:nvPr/>
        </p:nvSpPr>
        <p:spPr>
          <a:xfrm>
            <a:off x="1035047" y="855030"/>
            <a:ext cx="4181856" cy="2308324"/>
          </a:xfrm>
          <a:prstGeom prst="rect">
            <a:avLst/>
          </a:prstGeom>
          <a:noFill/>
        </p:spPr>
        <p:txBody>
          <a:bodyPr wrap="square">
            <a:spAutoFit/>
          </a:bodyPr>
          <a:lstStyle/>
          <a:p>
            <a:pPr marL="285750" indent="-285750">
              <a:buFont typeface="Wingdings" panose="05000000000000000000" pitchFamily="2" charset="2"/>
              <a:buChar char="v"/>
            </a:pPr>
            <a:r>
              <a:rPr kumimoji="0" lang="en-US" sz="1800" b="0" i="0"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rPr>
              <a:t>Total/inclusive cross section</a:t>
            </a:r>
          </a:p>
          <a:p>
            <a:endParaRPr kumimoji="0" lang="en-US" sz="1800" b="0" i="0"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Wingdings" panose="05000000000000000000" pitchFamily="2" charset="2"/>
              <a:buChar char="v"/>
            </a:pPr>
            <a:endParaRPr kumimoji="0" lang="en-US" sz="1800" b="0" i="0" u="none" strike="noStrike" kern="1200" cap="none" spc="0" normalizeH="0" baseline="0" noProof="0" dirty="0">
              <a:ln>
                <a:noFill/>
              </a:ln>
              <a:solidFill>
                <a:prstClr val="black"/>
              </a:solidFill>
              <a:effectLst/>
              <a:uLnTx/>
              <a:uFillTx/>
              <a:latin typeface="Aptos" panose="020B0004020202020204" pitchFamily="34" charset="0"/>
              <a:ea typeface="Aptos" panose="020B0004020202020204" pitchFamily="34" charset="0"/>
              <a:cs typeface="Times New Roman" panose="02020603050405020304" pitchFamily="18" charset="0"/>
            </a:endParaRPr>
          </a:p>
          <a:p>
            <a:pPr marL="285750" indent="-285750">
              <a:buFont typeface="Wingdings" panose="05000000000000000000" pitchFamily="2" charset="2"/>
              <a:buChar char="v"/>
            </a:pPr>
            <a:r>
              <a:rPr lang="en-US" dirty="0">
                <a:solidFill>
                  <a:prstClr val="black"/>
                </a:solidFill>
                <a:latin typeface="Aptos" panose="020B0004020202020204" pitchFamily="34" charset="0"/>
                <a:cs typeface="Times New Roman" panose="02020603050405020304" pitchFamily="18" charset="0"/>
              </a:rPr>
              <a:t>Differential cross sections</a:t>
            </a:r>
          </a:p>
          <a:p>
            <a:pPr marL="285750" indent="-285750">
              <a:buFont typeface="Wingdings" panose="05000000000000000000" pitchFamily="2" charset="2"/>
              <a:buChar char="v"/>
            </a:pPr>
            <a:endParaRPr lang="en-US" dirty="0">
              <a:solidFill>
                <a:prstClr val="black"/>
              </a:solidFill>
              <a:latin typeface="Aptos" panose="020B0004020202020204" pitchFamily="34" charset="0"/>
              <a:cs typeface="Times New Roman" panose="02020603050405020304" pitchFamily="18" charset="0"/>
            </a:endParaRPr>
          </a:p>
          <a:p>
            <a:pPr marL="285750" indent="-285750">
              <a:buFont typeface="Wingdings" panose="05000000000000000000" pitchFamily="2" charset="2"/>
              <a:buChar char="v"/>
            </a:pPr>
            <a:endParaRPr lang="en-US" dirty="0">
              <a:solidFill>
                <a:prstClr val="black"/>
              </a:solidFill>
              <a:latin typeface="Aptos" panose="020B0004020202020204" pitchFamily="34" charset="0"/>
              <a:cs typeface="Times New Roman" panose="02020603050405020304" pitchFamily="18" charset="0"/>
            </a:endParaRPr>
          </a:p>
          <a:p>
            <a:pPr marL="285750" indent="-285750">
              <a:buFont typeface="Wingdings" panose="05000000000000000000" pitchFamily="2" charset="2"/>
              <a:buChar char="v"/>
            </a:pPr>
            <a:endParaRPr lang="en-US" dirty="0">
              <a:solidFill>
                <a:prstClr val="black"/>
              </a:solidFill>
              <a:latin typeface="Aptos" panose="020B0004020202020204" pitchFamily="34" charset="0"/>
              <a:cs typeface="Times New Roman" panose="02020603050405020304" pitchFamily="18" charset="0"/>
            </a:endParaRPr>
          </a:p>
          <a:p>
            <a:pPr marL="285750" indent="-285750">
              <a:buFont typeface="Wingdings" panose="05000000000000000000" pitchFamily="2" charset="2"/>
              <a:buChar char="v"/>
            </a:pPr>
            <a:r>
              <a:rPr lang="en-US" dirty="0">
                <a:solidFill>
                  <a:prstClr val="black"/>
                </a:solidFill>
                <a:latin typeface="Aptos" panose="020B0004020202020204" pitchFamily="34" charset="0"/>
                <a:cs typeface="Times New Roman" panose="02020603050405020304" pitchFamily="18" charset="0"/>
              </a:rPr>
              <a:t>Double differential cross sections</a:t>
            </a:r>
            <a:endParaRPr lang="en-US" dirty="0"/>
          </a:p>
        </p:txBody>
      </p:sp>
      <mc:AlternateContent xmlns:mc="http://schemas.openxmlformats.org/markup-compatibility/2006">
        <mc:Choice xmlns:a14="http://schemas.microsoft.com/office/drawing/2010/main" Requires="a14">
          <p:sp>
            <p:nvSpPr>
              <p:cNvPr id="11" name="TextBox 10">
                <a:extLst>
                  <a:ext uri="{FF2B5EF4-FFF2-40B4-BE49-F238E27FC236}">
                    <a16:creationId xmlns:a16="http://schemas.microsoft.com/office/drawing/2014/main" id="{ECB1C973-E90C-2B12-A43C-702AFF8C35C2}"/>
                  </a:ext>
                </a:extLst>
              </p:cNvPr>
              <p:cNvSpPr txBox="1"/>
              <p:nvPr/>
            </p:nvSpPr>
            <p:spPr>
              <a:xfrm>
                <a:off x="4454555" y="2572297"/>
                <a:ext cx="5108448" cy="697307"/>
              </a:xfrm>
              <a:prstGeom prst="rect">
                <a:avLst/>
              </a:prstGeom>
              <a:noFill/>
            </p:spPr>
            <p:txBody>
              <a:bodyPr wrap="square">
                <a:spAutoFit/>
              </a:bodyPr>
              <a:lstStyle/>
              <a:p>
                <a:pPr algn="just"/>
                <a14:m>
                  <m:oMathPara xmlns:m="http://schemas.openxmlformats.org/officeDocument/2006/math">
                    <m:oMathParaPr>
                      <m:jc m:val="centerGroup"/>
                    </m:oMathParaPr>
                    <m:oMath xmlns:m="http://schemas.openxmlformats.org/officeDocument/2006/math">
                      <m:f>
                        <m:fPr>
                          <m:ctrlPr>
                            <a:rPr lang="en-US" i="1" smtClean="0">
                              <a:effectLst/>
                              <a:latin typeface="Cambria Math" panose="02040503050406030204" pitchFamily="18" charset="0"/>
                            </a:rPr>
                          </m:ctrlPr>
                        </m:fPr>
                        <m:num>
                          <m:sSup>
                            <m:sSupPr>
                              <m:ctrlPr>
                                <a:rPr lang="en-US" i="1">
                                  <a:effectLst/>
                                  <a:latin typeface="Cambria Math" panose="02040503050406030204" pitchFamily="18" charset="0"/>
                                </a:rPr>
                              </m:ctrlPr>
                            </m:sSupPr>
                            <m:e>
                              <m:r>
                                <a:rPr lang="en-US" sz="1800" i="1">
                                  <a:effectLst/>
                                  <a:latin typeface="Cambria Math" panose="02040503050406030204" pitchFamily="18" charset="0"/>
                                  <a:ea typeface="Aptos" panose="020B0004020202020204" pitchFamily="34" charset="0"/>
                                  <a:cs typeface="Times New Roman" panose="02020603050405020304" pitchFamily="18" charset="0"/>
                                </a:rPr>
                                <m:t>𝑑</m:t>
                              </m:r>
                            </m:e>
                            <m:sup>
                              <m:r>
                                <a:rPr lang="en-US" sz="1800" i="1">
                                  <a:effectLst/>
                                  <a:latin typeface="Cambria Math" panose="02040503050406030204" pitchFamily="18" charset="0"/>
                                  <a:ea typeface="Aptos" panose="020B0004020202020204" pitchFamily="34" charset="0"/>
                                  <a:cs typeface="Times New Roman" panose="02020603050405020304" pitchFamily="18" charset="0"/>
                                </a:rPr>
                                <m:t>2</m:t>
                              </m:r>
                            </m:sup>
                          </m:sSup>
                          <m:r>
                            <a:rPr lang="el-GR" sz="1800" i="1">
                              <a:effectLst/>
                              <a:latin typeface="Cambria Math" panose="02040503050406030204" pitchFamily="18" charset="0"/>
                              <a:ea typeface="Aptos" panose="020B0004020202020204" pitchFamily="34" charset="0"/>
                              <a:cs typeface="Times New Roman" panose="02020603050405020304" pitchFamily="18" charset="0"/>
                            </a:rPr>
                            <m:t>𝜎</m:t>
                          </m:r>
                        </m:num>
                        <m:den>
                          <m:r>
                            <a:rPr lang="en-US" sz="1800" i="1">
                              <a:effectLst/>
                              <a:latin typeface="Cambria Math" panose="02040503050406030204" pitchFamily="18" charset="0"/>
                              <a:ea typeface="Aptos" panose="020B0004020202020204" pitchFamily="34" charset="0"/>
                              <a:cs typeface="Times New Roman" panose="02020603050405020304" pitchFamily="18" charset="0"/>
                            </a:rPr>
                            <m:t>𝑑𝐸𝑑</m:t>
                          </m:r>
                          <m:r>
                            <a:rPr lang="el-GR" sz="1800" i="1">
                              <a:effectLst/>
                              <a:latin typeface="Cambria Math" panose="02040503050406030204" pitchFamily="18" charset="0"/>
                              <a:ea typeface="Aptos" panose="020B0004020202020204" pitchFamily="34" charset="0"/>
                              <a:cs typeface="Times New Roman" panose="02020603050405020304" pitchFamily="18" charset="0"/>
                            </a:rPr>
                            <m:t>𝛺</m:t>
                          </m:r>
                        </m:den>
                      </m:f>
                      <m:r>
                        <a:rPr lang="en-US" sz="1800" i="1">
                          <a:effectLst/>
                          <a:latin typeface="Cambria Math" panose="02040503050406030204" pitchFamily="18" charset="0"/>
                          <a:ea typeface="Aptos" panose="020B0004020202020204" pitchFamily="34" charset="0"/>
                          <a:cs typeface="Times New Roman" panose="02020603050405020304" pitchFamily="18" charset="0"/>
                        </a:rPr>
                        <m:t>=</m:t>
                      </m:r>
                      <m:f>
                        <m:fPr>
                          <m:ctrlPr>
                            <a:rPr lang="en-US" i="1">
                              <a:effectLst/>
                              <a:latin typeface="Cambria Math" panose="02040503050406030204" pitchFamily="18" charset="0"/>
                            </a:rPr>
                          </m:ctrlPr>
                        </m:fPr>
                        <m:num>
                          <m:r>
                            <a:rPr lang="en-US" sz="1800" i="1">
                              <a:effectLst/>
                              <a:latin typeface="Cambria Math" panose="02040503050406030204" pitchFamily="18" charset="0"/>
                              <a:ea typeface="Aptos" panose="020B0004020202020204" pitchFamily="34" charset="0"/>
                              <a:cs typeface="Times New Roman" panose="02020603050405020304" pitchFamily="18" charset="0"/>
                            </a:rPr>
                            <m:t>1</m:t>
                          </m:r>
                        </m:num>
                        <m:den>
                          <m:r>
                            <a:rPr lang="en-US" sz="1800" i="1">
                              <a:effectLst/>
                              <a:latin typeface="Cambria Math" panose="02040503050406030204" pitchFamily="18" charset="0"/>
                              <a:ea typeface="Aptos" panose="020B0004020202020204" pitchFamily="34" charset="0"/>
                              <a:cs typeface="Times New Roman" panose="02020603050405020304" pitchFamily="18" charset="0"/>
                            </a:rPr>
                            <m:t>𝑛</m:t>
                          </m:r>
                          <m:r>
                            <a:rPr lang="en-US" sz="1800" i="1">
                              <a:effectLst/>
                              <a:latin typeface="Cambria Math" panose="02040503050406030204" pitchFamily="18" charset="0"/>
                              <a:ea typeface="Aptos" panose="020B0004020202020204" pitchFamily="34" charset="0"/>
                              <a:cs typeface="Times New Roman" panose="02020603050405020304" pitchFamily="18" charset="0"/>
                            </a:rPr>
                            <m:t>∙</m:t>
                          </m:r>
                          <m:r>
                            <a:rPr lang="en-US" sz="1800" i="1">
                              <a:effectLst/>
                              <a:latin typeface="Cambria Math" panose="02040503050406030204" pitchFamily="18" charset="0"/>
                              <a:ea typeface="Aptos" panose="020B0004020202020204" pitchFamily="34" charset="0"/>
                              <a:cs typeface="Times New Roman" panose="02020603050405020304" pitchFamily="18" charset="0"/>
                            </a:rPr>
                            <m:t>𝑑𝐸𝑑</m:t>
                          </m:r>
                          <m:r>
                            <a:rPr lang="el-GR" sz="1800" i="1">
                              <a:effectLst/>
                              <a:latin typeface="Cambria Math" panose="02040503050406030204" pitchFamily="18" charset="0"/>
                              <a:ea typeface="Aptos" panose="020B0004020202020204" pitchFamily="34" charset="0"/>
                              <a:cs typeface="Times New Roman" panose="02020603050405020304" pitchFamily="18" charset="0"/>
                            </a:rPr>
                            <m:t>𝛺</m:t>
                          </m:r>
                        </m:den>
                      </m:f>
                      <m:f>
                        <m:fPr>
                          <m:ctrlPr>
                            <a:rPr lang="en-US" i="1">
                              <a:effectLst/>
                              <a:latin typeface="Cambria Math" panose="02040503050406030204" pitchFamily="18" charset="0"/>
                            </a:rPr>
                          </m:ctrlPr>
                        </m:fPr>
                        <m:num>
                          <m:sSub>
                            <m:sSubPr>
                              <m:ctrlPr>
                                <a:rPr lang="en-US" i="1">
                                  <a:effectLst/>
                                  <a:latin typeface="Cambria Math" panose="02040503050406030204" pitchFamily="18" charset="0"/>
                                </a:rPr>
                              </m:ctrlPr>
                            </m:sSubPr>
                            <m:e>
                              <m:r>
                                <a:rPr lang="el-GR" sz="1800" i="1">
                                  <a:effectLst/>
                                  <a:latin typeface="Cambria Math" panose="02040503050406030204" pitchFamily="18" charset="0"/>
                                  <a:ea typeface="Aptos" panose="020B0004020202020204" pitchFamily="34" charset="0"/>
                                  <a:cs typeface="Times New Roman" panose="02020603050405020304" pitchFamily="18" charset="0"/>
                                </a:rPr>
                                <m:t>𝑁</m:t>
                              </m:r>
                            </m:e>
                            <m:sub>
                              <m:r>
                                <a:rPr lang="en-US" sz="1800" i="1">
                                  <a:effectLst/>
                                  <a:latin typeface="Cambria Math" panose="02040503050406030204" pitchFamily="18" charset="0"/>
                                  <a:ea typeface="Aptos" panose="020B0004020202020204" pitchFamily="34" charset="0"/>
                                  <a:cs typeface="Times New Roman" panose="02020603050405020304" pitchFamily="18" charset="0"/>
                                </a:rPr>
                                <m:t>𝑠𝑐𝑎𝑡</m:t>
                              </m:r>
                            </m:sub>
                          </m:sSub>
                          <m:r>
                            <a:rPr lang="en-US" sz="1800" i="1">
                              <a:effectLst/>
                              <a:latin typeface="Cambria Math" panose="02040503050406030204" pitchFamily="18" charset="0"/>
                              <a:ea typeface="Aptos" panose="020B0004020202020204" pitchFamily="34" charset="0"/>
                              <a:cs typeface="Times New Roman" panose="02020603050405020304" pitchFamily="18" charset="0"/>
                            </a:rPr>
                            <m:t>(</m:t>
                          </m:r>
                          <m:r>
                            <a:rPr lang="en-US" sz="1800" i="1">
                              <a:effectLst/>
                              <a:latin typeface="Cambria Math" panose="02040503050406030204" pitchFamily="18" charset="0"/>
                              <a:ea typeface="Aptos" panose="020B0004020202020204" pitchFamily="34" charset="0"/>
                              <a:cs typeface="Times New Roman" panose="02020603050405020304" pitchFamily="18" charset="0"/>
                            </a:rPr>
                            <m:t>𝐸</m:t>
                          </m:r>
                          <m:r>
                            <a:rPr lang="en-US" sz="1800" i="1">
                              <a:effectLst/>
                              <a:latin typeface="Cambria Math" panose="02040503050406030204" pitchFamily="18" charset="0"/>
                              <a:ea typeface="Aptos" panose="020B0004020202020204" pitchFamily="34" charset="0"/>
                              <a:cs typeface="Times New Roman" panose="02020603050405020304" pitchFamily="18" charset="0"/>
                            </a:rPr>
                            <m:t>,</m:t>
                          </m:r>
                          <m:r>
                            <a:rPr lang="el-GR" sz="1800" i="1">
                              <a:effectLst/>
                              <a:latin typeface="Cambria Math" panose="02040503050406030204" pitchFamily="18" charset="0"/>
                              <a:ea typeface="Aptos" panose="020B0004020202020204" pitchFamily="34" charset="0"/>
                              <a:cs typeface="Times New Roman" panose="02020603050405020304" pitchFamily="18" charset="0"/>
                            </a:rPr>
                            <m:t>𝜃</m:t>
                          </m:r>
                          <m:r>
                            <a:rPr lang="en-US" sz="1800" i="1">
                              <a:effectLst/>
                              <a:latin typeface="Cambria Math" panose="02040503050406030204" pitchFamily="18" charset="0"/>
                              <a:ea typeface="Aptos" panose="020B0004020202020204" pitchFamily="34" charset="0"/>
                              <a:cs typeface="Times New Roman" panose="02020603050405020304" pitchFamily="18" charset="0"/>
                            </a:rPr>
                            <m:t>,</m:t>
                          </m:r>
                          <m:r>
                            <a:rPr lang="el-GR" sz="1800" i="1">
                              <a:effectLst/>
                              <a:latin typeface="Cambria Math" panose="02040503050406030204" pitchFamily="18" charset="0"/>
                              <a:ea typeface="Aptos" panose="020B0004020202020204" pitchFamily="34" charset="0"/>
                              <a:cs typeface="Times New Roman" panose="02020603050405020304" pitchFamily="18" charset="0"/>
                            </a:rPr>
                            <m:t>𝜑</m:t>
                          </m:r>
                          <m:r>
                            <a:rPr lang="en-US" sz="1800" i="1">
                              <a:effectLst/>
                              <a:latin typeface="Cambria Math" panose="02040503050406030204" pitchFamily="18" charset="0"/>
                              <a:ea typeface="Aptos" panose="020B0004020202020204" pitchFamily="34" charset="0"/>
                              <a:cs typeface="Times New Roman" panose="02020603050405020304" pitchFamily="18" charset="0"/>
                            </a:rPr>
                            <m:t>)</m:t>
                          </m:r>
                        </m:num>
                        <m:den>
                          <m:sSub>
                            <m:sSubPr>
                              <m:ctrlPr>
                                <a:rPr lang="en-US" i="1">
                                  <a:effectLst/>
                                  <a:latin typeface="Cambria Math" panose="02040503050406030204" pitchFamily="18" charset="0"/>
                                </a:rPr>
                              </m:ctrlPr>
                            </m:sSubPr>
                            <m:e>
                              <m:r>
                                <a:rPr lang="el-GR" sz="1800" i="1">
                                  <a:effectLst/>
                                  <a:latin typeface="Cambria Math" panose="02040503050406030204" pitchFamily="18" charset="0"/>
                                  <a:ea typeface="Aptos" panose="020B0004020202020204" pitchFamily="34" charset="0"/>
                                  <a:cs typeface="Times New Roman" panose="02020603050405020304" pitchFamily="18" charset="0"/>
                                </a:rPr>
                                <m:t>𝛷</m:t>
                              </m:r>
                            </m:e>
                            <m:sub>
                              <m:r>
                                <a:rPr lang="en-US" sz="1800" i="1">
                                  <a:effectLst/>
                                  <a:latin typeface="Cambria Math" panose="02040503050406030204" pitchFamily="18" charset="0"/>
                                  <a:ea typeface="Aptos" panose="020B0004020202020204" pitchFamily="34" charset="0"/>
                                  <a:cs typeface="Times New Roman" panose="02020603050405020304" pitchFamily="18" charset="0"/>
                                </a:rPr>
                                <m:t>𝑖𝑛</m:t>
                              </m:r>
                            </m:sub>
                          </m:sSub>
                          <m:r>
                            <a:rPr lang="en-US" sz="1800" i="1">
                              <a:effectLst/>
                              <a:latin typeface="Cambria Math" panose="02040503050406030204" pitchFamily="18" charset="0"/>
                              <a:ea typeface="Aptos" panose="020B0004020202020204" pitchFamily="34" charset="0"/>
                              <a:cs typeface="Times New Roman" panose="02020603050405020304" pitchFamily="18" charset="0"/>
                            </a:rPr>
                            <m:t>(</m:t>
                          </m:r>
                          <m:r>
                            <a:rPr lang="en-US" sz="1800" i="1">
                              <a:effectLst/>
                              <a:latin typeface="Cambria Math" panose="02040503050406030204" pitchFamily="18" charset="0"/>
                              <a:ea typeface="Aptos" panose="020B0004020202020204" pitchFamily="34" charset="0"/>
                              <a:cs typeface="Times New Roman" panose="02020603050405020304" pitchFamily="18" charset="0"/>
                            </a:rPr>
                            <m:t>𝐸</m:t>
                          </m:r>
                          <m:r>
                            <a:rPr lang="en-US" sz="1800" i="1">
                              <a:effectLst/>
                              <a:latin typeface="Cambria Math" panose="02040503050406030204" pitchFamily="18" charset="0"/>
                              <a:ea typeface="Aptos" panose="020B0004020202020204" pitchFamily="34" charset="0"/>
                              <a:cs typeface="Times New Roman" panose="02020603050405020304" pitchFamily="18" charset="0"/>
                            </a:rPr>
                            <m:t>)</m:t>
                          </m:r>
                        </m:den>
                      </m:f>
                    </m:oMath>
                  </m:oMathPara>
                </a14:m>
                <a:endParaRPr lang="en-US" dirty="0"/>
              </a:p>
            </p:txBody>
          </p:sp>
        </mc:Choice>
        <mc:Fallback>
          <p:sp>
            <p:nvSpPr>
              <p:cNvPr id="11" name="TextBox 10">
                <a:extLst>
                  <a:ext uri="{FF2B5EF4-FFF2-40B4-BE49-F238E27FC236}">
                    <a16:creationId xmlns:a16="http://schemas.microsoft.com/office/drawing/2014/main" id="{ECB1C973-E90C-2B12-A43C-702AFF8C35C2}"/>
                  </a:ext>
                </a:extLst>
              </p:cNvPr>
              <p:cNvSpPr txBox="1">
                <a:spLocks noRot="1" noChangeAspect="1" noMove="1" noResize="1" noEditPoints="1" noAdjustHandles="1" noChangeArrowheads="1" noChangeShapeType="1" noTextEdit="1"/>
              </p:cNvSpPr>
              <p:nvPr/>
            </p:nvSpPr>
            <p:spPr>
              <a:xfrm>
                <a:off x="4454555" y="2572297"/>
                <a:ext cx="5108448" cy="69730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B3E2F6F2-ECAE-3921-CDCD-0595B630F86E}"/>
                  </a:ext>
                </a:extLst>
              </p:cNvPr>
              <p:cNvSpPr txBox="1"/>
              <p:nvPr/>
            </p:nvSpPr>
            <p:spPr>
              <a:xfrm>
                <a:off x="4454555" y="1196000"/>
                <a:ext cx="4426969" cy="7174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𝜎</m:t>
                      </m:r>
                      <m:d>
                        <m:dPr>
                          <m:ctrlPr>
                            <a:rPr lang="en-US" i="1">
                              <a:latin typeface="Cambria Math" panose="02040503050406030204" pitchFamily="18" charset="0"/>
                            </a:rPr>
                          </m:ctrlPr>
                        </m:dPr>
                        <m:e>
                          <m:r>
                            <a:rPr lang="en-US" i="1">
                              <a:latin typeface="Cambria Math" panose="02040503050406030204" pitchFamily="18" charset="0"/>
                            </a:rPr>
                            <m:t>𝛦</m:t>
                          </m:r>
                        </m:e>
                      </m:d>
                      <m:r>
                        <a:rPr lang="en-US" i="0">
                          <a:latin typeface="Cambria Math" panose="02040503050406030204" pitchFamily="18" charset="0"/>
                        </a:rPr>
                        <m:t>=</m:t>
                      </m:r>
                      <m:f>
                        <m:fPr>
                          <m:ctrlPr>
                            <a:rPr lang="en-US" i="1">
                              <a:solidFill>
                                <a:srgbClr val="836967"/>
                              </a:solidFill>
                              <a:latin typeface="Cambria Math" panose="02040503050406030204" pitchFamily="18" charset="0"/>
                            </a:rPr>
                          </m:ctrlPr>
                        </m:fPr>
                        <m:num>
                          <m:r>
                            <a:rPr lang="en-US" i="0">
                              <a:latin typeface="Cambria Math" panose="02040503050406030204" pitchFamily="18" charset="0"/>
                            </a:rPr>
                            <m:t>1</m:t>
                          </m:r>
                        </m:num>
                        <m:den>
                          <m:r>
                            <a:rPr lang="en-US" i="1">
                              <a:latin typeface="Cambria Math" panose="02040503050406030204" pitchFamily="18" charset="0"/>
                            </a:rPr>
                            <m:t>𝑛</m:t>
                          </m:r>
                        </m:den>
                      </m:f>
                      <m:f>
                        <m:fPr>
                          <m:ctrlPr>
                            <a:rPr lang="en-US" i="1">
                              <a:solidFill>
                                <a:srgbClr val="836967"/>
                              </a:solidFill>
                              <a:latin typeface="Cambria Math" panose="02040503050406030204" pitchFamily="18" charset="0"/>
                            </a:rPr>
                          </m:ctrlPr>
                        </m:fPr>
                        <m:num>
                          <m:d>
                            <m:dPr>
                              <m:begChr m:val="["/>
                              <m:endChr m:val="]"/>
                              <m:ctrlPr>
                                <a:rPr lang="en-US" i="1">
                                  <a:solidFill>
                                    <a:srgbClr val="836967"/>
                                  </a:solidFill>
                                  <a:latin typeface="Cambria Math" panose="02040503050406030204" pitchFamily="18" charset="0"/>
                                </a:rPr>
                              </m:ctrlPr>
                            </m:dPr>
                            <m:e>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𝑜𝑏𝑠</m:t>
                                  </m:r>
                                </m:sub>
                              </m:sSub>
                              <m:d>
                                <m:dPr>
                                  <m:ctrlPr>
                                    <a:rPr lang="en-US" i="1">
                                      <a:solidFill>
                                        <a:srgbClr val="836967"/>
                                      </a:solidFill>
                                      <a:latin typeface="Cambria Math" panose="02040503050406030204" pitchFamily="18" charset="0"/>
                                    </a:rPr>
                                  </m:ctrlPr>
                                </m:dPr>
                                <m:e>
                                  <m:r>
                                    <a:rPr lang="en-US" i="1">
                                      <a:latin typeface="Cambria Math" panose="02040503050406030204" pitchFamily="18" charset="0"/>
                                    </a:rPr>
                                    <m:t>𝐸</m:t>
                                  </m:r>
                                </m:e>
                              </m:d>
                              <m:r>
                                <a:rPr lang="en-US" i="0">
                                  <a:latin typeface="Cambria Math" panose="02040503050406030204" pitchFamily="18" charset="0"/>
                                </a:rPr>
                                <m:t>−</m:t>
                              </m:r>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𝑁</m:t>
                                  </m:r>
                                </m:e>
                                <m:sub>
                                  <m:r>
                                    <a:rPr lang="en-US" i="1">
                                      <a:latin typeface="Cambria Math" panose="02040503050406030204" pitchFamily="18" charset="0"/>
                                    </a:rPr>
                                    <m:t>𝑏𝑐𝑘𝑔𝑟𝑑</m:t>
                                  </m:r>
                                </m:sub>
                              </m:sSub>
                              <m:d>
                                <m:dPr>
                                  <m:ctrlPr>
                                    <a:rPr lang="en-US" i="1">
                                      <a:latin typeface="Cambria Math" panose="02040503050406030204" pitchFamily="18" charset="0"/>
                                    </a:rPr>
                                  </m:ctrlPr>
                                </m:dPr>
                                <m:e>
                                  <m:r>
                                    <a:rPr lang="en-US" i="1">
                                      <a:latin typeface="Cambria Math" panose="02040503050406030204" pitchFamily="18" charset="0"/>
                                    </a:rPr>
                                    <m:t>𝐸</m:t>
                                  </m:r>
                                </m:e>
                              </m:d>
                            </m:e>
                          </m:d>
                        </m:num>
                        <m:den>
                          <m:sSub>
                            <m:sSubPr>
                              <m:ctrlPr>
                                <a:rPr lang="en-US" i="1">
                                  <a:solidFill>
                                    <a:srgbClr val="836967"/>
                                  </a:solidFill>
                                  <a:latin typeface="Cambria Math" panose="02040503050406030204" pitchFamily="18" charset="0"/>
                                </a:rPr>
                              </m:ctrlPr>
                            </m:sSubPr>
                            <m:e>
                              <m:r>
                                <a:rPr lang="en-US" i="1">
                                  <a:latin typeface="Cambria Math" panose="02040503050406030204" pitchFamily="18" charset="0"/>
                                </a:rPr>
                                <m:t>𝛷</m:t>
                              </m:r>
                            </m:e>
                            <m:sub>
                              <m:r>
                                <a:rPr lang="en-US" i="1">
                                  <a:latin typeface="Cambria Math" panose="02040503050406030204" pitchFamily="18" charset="0"/>
                                </a:rPr>
                                <m:t>𝑖𝑛</m:t>
                              </m:r>
                            </m:sub>
                          </m:sSub>
                          <m:d>
                            <m:dPr>
                              <m:ctrlPr>
                                <a:rPr lang="en-US" i="1">
                                  <a:solidFill>
                                    <a:srgbClr val="836967"/>
                                  </a:solidFill>
                                  <a:latin typeface="Cambria Math" panose="02040503050406030204" pitchFamily="18" charset="0"/>
                                </a:rPr>
                              </m:ctrlPr>
                            </m:dPr>
                            <m:e>
                              <m:r>
                                <a:rPr lang="en-US" i="1">
                                  <a:latin typeface="Cambria Math" panose="02040503050406030204" pitchFamily="18" charset="0"/>
                                </a:rPr>
                                <m:t>𝐸</m:t>
                              </m:r>
                            </m:e>
                          </m:d>
                          <m:r>
                            <a:rPr lang="en-US" i="0">
                              <a:latin typeface="Cambria Math" panose="02040503050406030204" pitchFamily="18" charset="0"/>
                            </a:rPr>
                            <m:t>∙</m:t>
                          </m:r>
                          <m:r>
                            <a:rPr lang="en-US" i="1">
                              <a:latin typeface="Cambria Math" panose="02040503050406030204" pitchFamily="18" charset="0"/>
                            </a:rPr>
                            <m:t>𝜀</m:t>
                          </m:r>
                          <m:d>
                            <m:dPr>
                              <m:ctrlPr>
                                <a:rPr lang="en-US" i="1">
                                  <a:latin typeface="Cambria Math" panose="02040503050406030204" pitchFamily="18" charset="0"/>
                                </a:rPr>
                              </m:ctrlPr>
                            </m:dPr>
                            <m:e>
                              <m:r>
                                <a:rPr lang="en-US" i="1">
                                  <a:latin typeface="Cambria Math" panose="02040503050406030204" pitchFamily="18" charset="0"/>
                                </a:rPr>
                                <m:t>𝛦</m:t>
                              </m:r>
                            </m:e>
                          </m:d>
                        </m:den>
                      </m:f>
                    </m:oMath>
                  </m:oMathPara>
                </a14:m>
                <a:endParaRPr lang="en-US" dirty="0"/>
              </a:p>
            </p:txBody>
          </p:sp>
        </mc:Choice>
        <mc:Fallback>
          <p:sp>
            <p:nvSpPr>
              <p:cNvPr id="13" name="TextBox 12">
                <a:extLst>
                  <a:ext uri="{FF2B5EF4-FFF2-40B4-BE49-F238E27FC236}">
                    <a16:creationId xmlns:a16="http://schemas.microsoft.com/office/drawing/2014/main" id="{B3E2F6F2-ECAE-3921-CDCD-0595B630F86E}"/>
                  </a:ext>
                </a:extLst>
              </p:cNvPr>
              <p:cNvSpPr txBox="1">
                <a:spLocks noRot="1" noChangeAspect="1" noMove="1" noResize="1" noEditPoints="1" noAdjustHandles="1" noChangeArrowheads="1" noChangeShapeType="1" noTextEdit="1"/>
              </p:cNvSpPr>
              <p:nvPr/>
            </p:nvSpPr>
            <p:spPr>
              <a:xfrm>
                <a:off x="4454555" y="1196000"/>
                <a:ext cx="4426969" cy="717440"/>
              </a:xfrm>
              <a:prstGeom prst="rect">
                <a:avLst/>
              </a:prstGeom>
              <a:blipFill>
                <a:blip r:embed="rId5"/>
                <a:stretch>
                  <a:fillRect/>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7DCCFD84-10D9-65F5-82D3-D175B92BB96A}"/>
              </a:ext>
            </a:extLst>
          </p:cNvPr>
          <p:cNvSpPr txBox="1"/>
          <p:nvPr/>
        </p:nvSpPr>
        <p:spPr>
          <a:xfrm>
            <a:off x="6620256" y="2058202"/>
            <a:ext cx="6096000" cy="369332"/>
          </a:xfrm>
          <a:prstGeom prst="rect">
            <a:avLst/>
          </a:prstGeom>
          <a:noFill/>
        </p:spPr>
        <p:txBody>
          <a:bodyPr wrap="square">
            <a:spAutoFit/>
          </a:bodyPr>
          <a:lstStyle/>
          <a:p>
            <a:r>
              <a:rPr lang="en-US" sz="1800" dirty="0" err="1">
                <a:effectLst/>
                <a:latin typeface="Aptos" panose="020B0004020202020204" pitchFamily="34" charset="0"/>
                <a:ea typeface="Aptos" panose="020B0004020202020204" pitchFamily="34" charset="0"/>
                <a:cs typeface="Times New Roman" panose="02020603050405020304" pitchFamily="18" charset="0"/>
              </a:rPr>
              <a:t>N</a:t>
            </a:r>
            <a:r>
              <a:rPr lang="en-US" sz="1800" baseline="-25000" dirty="0" err="1">
                <a:effectLst/>
                <a:latin typeface="Aptos" panose="020B0004020202020204" pitchFamily="34" charset="0"/>
                <a:ea typeface="Aptos" panose="020B0004020202020204" pitchFamily="34" charset="0"/>
                <a:cs typeface="Times New Roman" panose="02020603050405020304" pitchFamily="18" charset="0"/>
              </a:rPr>
              <a:t>scat</a:t>
            </a:r>
            <a:r>
              <a:rPr lang="en-US" sz="1800" dirty="0">
                <a:effectLst/>
                <a:latin typeface="Aptos" panose="020B0004020202020204" pitchFamily="34" charset="0"/>
                <a:ea typeface="Aptos" panose="020B0004020202020204" pitchFamily="34" charset="0"/>
                <a:cs typeface="Times New Roman" panose="02020603050405020304" pitchFamily="18" charset="0"/>
              </a:rPr>
              <a:t>(E,</a:t>
            </a:r>
            <a:r>
              <a:rPr lang="el-GR" sz="1800" dirty="0">
                <a:effectLst/>
                <a:latin typeface="Aptos" panose="020B0004020202020204" pitchFamily="34" charset="0"/>
                <a:ea typeface="Aptos" panose="020B0004020202020204" pitchFamily="34" charset="0"/>
                <a:cs typeface="Times New Roman" panose="02020603050405020304" pitchFamily="18" charset="0"/>
              </a:rPr>
              <a:t>θ</a:t>
            </a:r>
            <a:r>
              <a:rPr lang="en-US" sz="1800" dirty="0">
                <a:effectLst/>
                <a:latin typeface="Aptos" panose="020B0004020202020204" pitchFamily="34" charset="0"/>
                <a:ea typeface="Aptos" panose="020B0004020202020204" pitchFamily="34" charset="0"/>
                <a:cs typeface="Times New Roman" panose="02020603050405020304" pitchFamily="18" charset="0"/>
              </a:rPr>
              <a:t>,</a:t>
            </a:r>
            <a:r>
              <a:rPr lang="el-GR" sz="1800" dirty="0">
                <a:effectLst/>
                <a:latin typeface="Aptos" panose="020B0004020202020204" pitchFamily="34" charset="0"/>
                <a:ea typeface="Aptos" panose="020B0004020202020204" pitchFamily="34" charset="0"/>
                <a:cs typeface="Times New Roman" panose="02020603050405020304" pitchFamily="18" charset="0"/>
              </a:rPr>
              <a:t>φ</a:t>
            </a:r>
            <a:r>
              <a:rPr lang="en-US" sz="1800" dirty="0">
                <a:effectLst/>
                <a:latin typeface="Aptos" panose="020B0004020202020204" pitchFamily="34" charset="0"/>
                <a:ea typeface="Aptos" panose="020B0004020202020204" pitchFamily="34" charset="0"/>
                <a:cs typeface="Times New Roman" panose="02020603050405020304" pitchFamily="18" charset="0"/>
              </a:rPr>
              <a:t>)= [N</a:t>
            </a:r>
            <a:r>
              <a:rPr lang="en-US" sz="1800" baseline="-25000" dirty="0">
                <a:effectLst/>
                <a:latin typeface="Aptos" panose="020B0004020202020204" pitchFamily="34" charset="0"/>
                <a:ea typeface="Aptos" panose="020B0004020202020204" pitchFamily="34" charset="0"/>
                <a:cs typeface="Times New Roman" panose="02020603050405020304" pitchFamily="18" charset="0"/>
              </a:rPr>
              <a:t>obs</a:t>
            </a:r>
            <a:r>
              <a:rPr lang="en-US" sz="1800" dirty="0">
                <a:effectLst/>
                <a:latin typeface="Aptos" panose="020B0004020202020204" pitchFamily="34" charset="0"/>
                <a:ea typeface="Aptos" panose="020B0004020202020204" pitchFamily="34" charset="0"/>
                <a:cs typeface="Times New Roman" panose="02020603050405020304" pitchFamily="18" charset="0"/>
              </a:rPr>
              <a:t>(E,</a:t>
            </a:r>
            <a:r>
              <a:rPr lang="el-GR" sz="1800" dirty="0">
                <a:effectLst/>
                <a:latin typeface="Aptos" panose="020B0004020202020204" pitchFamily="34" charset="0"/>
                <a:ea typeface="Aptos" panose="020B0004020202020204" pitchFamily="34" charset="0"/>
                <a:cs typeface="Times New Roman" panose="02020603050405020304" pitchFamily="18" charset="0"/>
              </a:rPr>
              <a:t>θ</a:t>
            </a:r>
            <a:r>
              <a:rPr lang="en-US" sz="1800" dirty="0">
                <a:effectLst/>
                <a:latin typeface="Aptos" panose="020B0004020202020204" pitchFamily="34" charset="0"/>
                <a:ea typeface="Aptos" panose="020B0004020202020204" pitchFamily="34" charset="0"/>
                <a:cs typeface="Times New Roman" panose="02020603050405020304" pitchFamily="18" charset="0"/>
              </a:rPr>
              <a:t>,</a:t>
            </a:r>
            <a:r>
              <a:rPr lang="el-GR" sz="1800" dirty="0">
                <a:effectLst/>
                <a:latin typeface="Aptos" panose="020B0004020202020204" pitchFamily="34" charset="0"/>
                <a:ea typeface="Aptos" panose="020B0004020202020204" pitchFamily="34" charset="0"/>
                <a:cs typeface="Times New Roman" panose="02020603050405020304" pitchFamily="18" charset="0"/>
              </a:rPr>
              <a:t>φ</a:t>
            </a:r>
            <a:r>
              <a:rPr lang="en-US" sz="1800" dirty="0">
                <a:effectLst/>
                <a:latin typeface="Aptos" panose="020B0004020202020204" pitchFamily="34" charset="0"/>
                <a:ea typeface="Aptos" panose="020B0004020202020204" pitchFamily="34" charset="0"/>
                <a:cs typeface="Times New Roman" panose="02020603050405020304" pitchFamily="18" charset="0"/>
              </a:rPr>
              <a:t>)-</a:t>
            </a:r>
            <a:r>
              <a:rPr lang="en-US" sz="1800" dirty="0" err="1">
                <a:effectLst/>
                <a:latin typeface="Aptos" panose="020B0004020202020204" pitchFamily="34" charset="0"/>
                <a:ea typeface="Aptos" panose="020B0004020202020204" pitchFamily="34" charset="0"/>
                <a:cs typeface="Times New Roman" panose="02020603050405020304" pitchFamily="18" charset="0"/>
              </a:rPr>
              <a:t>N</a:t>
            </a:r>
            <a:r>
              <a:rPr lang="en-US" sz="1800" baseline="-25000" dirty="0" err="1">
                <a:effectLst/>
                <a:latin typeface="Aptos" panose="020B0004020202020204" pitchFamily="34" charset="0"/>
                <a:ea typeface="Aptos" panose="020B0004020202020204" pitchFamily="34" charset="0"/>
                <a:cs typeface="Times New Roman" panose="02020603050405020304" pitchFamily="18" charset="0"/>
              </a:rPr>
              <a:t>bckgrnd</a:t>
            </a:r>
            <a:r>
              <a:rPr lang="en-US" sz="1800" dirty="0">
                <a:effectLst/>
                <a:latin typeface="Aptos" panose="020B0004020202020204" pitchFamily="34" charset="0"/>
                <a:ea typeface="Aptos" panose="020B0004020202020204" pitchFamily="34" charset="0"/>
                <a:cs typeface="Times New Roman" panose="02020603050405020304" pitchFamily="18" charset="0"/>
              </a:rPr>
              <a:t>(E,</a:t>
            </a:r>
            <a:r>
              <a:rPr lang="el-GR" sz="1800" dirty="0">
                <a:effectLst/>
                <a:latin typeface="Aptos" panose="020B0004020202020204" pitchFamily="34" charset="0"/>
                <a:ea typeface="Aptos" panose="020B0004020202020204" pitchFamily="34" charset="0"/>
                <a:cs typeface="Times New Roman" panose="02020603050405020304" pitchFamily="18" charset="0"/>
              </a:rPr>
              <a:t>θ</a:t>
            </a:r>
            <a:r>
              <a:rPr lang="en-US" sz="1800" dirty="0">
                <a:effectLst/>
                <a:latin typeface="Aptos" panose="020B0004020202020204" pitchFamily="34" charset="0"/>
                <a:ea typeface="Aptos" panose="020B0004020202020204" pitchFamily="34" charset="0"/>
                <a:cs typeface="Times New Roman" panose="02020603050405020304" pitchFamily="18" charset="0"/>
              </a:rPr>
              <a:t>,</a:t>
            </a:r>
            <a:r>
              <a:rPr lang="el-GR" sz="1800" dirty="0">
                <a:effectLst/>
                <a:latin typeface="Aptos" panose="020B0004020202020204" pitchFamily="34" charset="0"/>
                <a:ea typeface="Aptos" panose="020B0004020202020204" pitchFamily="34" charset="0"/>
                <a:cs typeface="Times New Roman" panose="02020603050405020304" pitchFamily="18" charset="0"/>
              </a:rPr>
              <a:t>φ</a:t>
            </a:r>
            <a:r>
              <a:rPr lang="en-US" sz="1800" dirty="0">
                <a:effectLst/>
                <a:latin typeface="Aptos" panose="020B0004020202020204" pitchFamily="34" charset="0"/>
                <a:ea typeface="Aptos" panose="020B0004020202020204" pitchFamily="34" charset="0"/>
                <a:cs typeface="Times New Roman" panose="02020603050405020304" pitchFamily="18" charset="0"/>
              </a:rPr>
              <a:t>)]×</a:t>
            </a:r>
            <a:r>
              <a:rPr lang="el-GR" sz="1800" dirty="0">
                <a:effectLst/>
                <a:latin typeface="Aptos" panose="020B0004020202020204" pitchFamily="34" charset="0"/>
                <a:ea typeface="Aptos" panose="020B0004020202020204" pitchFamily="34" charset="0"/>
                <a:cs typeface="Times New Roman" panose="02020603050405020304" pitchFamily="18" charset="0"/>
              </a:rPr>
              <a:t>ε</a:t>
            </a:r>
            <a:r>
              <a:rPr lang="en-US" sz="1800" dirty="0">
                <a:effectLst/>
                <a:latin typeface="Aptos" panose="020B0004020202020204" pitchFamily="34" charset="0"/>
                <a:ea typeface="Aptos" panose="020B0004020202020204" pitchFamily="34" charset="0"/>
                <a:cs typeface="Times New Roman" panose="02020603050405020304" pitchFamily="18" charset="0"/>
              </a:rPr>
              <a:t>(E,</a:t>
            </a:r>
            <a:r>
              <a:rPr lang="el-GR" sz="1800" dirty="0">
                <a:effectLst/>
                <a:latin typeface="Aptos" panose="020B0004020202020204" pitchFamily="34" charset="0"/>
                <a:ea typeface="Aptos" panose="020B0004020202020204" pitchFamily="34" charset="0"/>
                <a:cs typeface="Times New Roman" panose="02020603050405020304" pitchFamily="18" charset="0"/>
              </a:rPr>
              <a:t>θ</a:t>
            </a:r>
            <a:r>
              <a:rPr lang="en-US" sz="1800" dirty="0">
                <a:effectLst/>
                <a:latin typeface="Aptos" panose="020B0004020202020204" pitchFamily="34" charset="0"/>
                <a:ea typeface="Aptos" panose="020B0004020202020204" pitchFamily="34" charset="0"/>
                <a:cs typeface="Times New Roman" panose="02020603050405020304" pitchFamily="18" charset="0"/>
              </a:rPr>
              <a:t>,</a:t>
            </a:r>
            <a:r>
              <a:rPr lang="el-GR" sz="1800" dirty="0">
                <a:effectLst/>
                <a:latin typeface="Aptos" panose="020B0004020202020204" pitchFamily="34" charset="0"/>
                <a:ea typeface="Aptos" panose="020B0004020202020204" pitchFamily="34" charset="0"/>
                <a:cs typeface="Times New Roman" panose="02020603050405020304" pitchFamily="18" charset="0"/>
              </a:rPr>
              <a:t>φ</a:t>
            </a:r>
            <a:r>
              <a:rPr lang="en-US" sz="1800" dirty="0">
                <a:effectLst/>
                <a:latin typeface="Aptos" panose="020B0004020202020204" pitchFamily="34" charset="0"/>
                <a:ea typeface="Aptos" panose="020B0004020202020204" pitchFamily="34" charset="0"/>
                <a:cs typeface="Times New Roman" panose="02020603050405020304" pitchFamily="18" charset="0"/>
              </a:rPr>
              <a:t>)</a:t>
            </a:r>
            <a:endParaRPr lang="en-US" dirty="0"/>
          </a:p>
        </p:txBody>
      </p:sp>
    </p:spTree>
    <p:extLst>
      <p:ext uri="{BB962C8B-B14F-4D97-AF65-F5344CB8AC3E}">
        <p14:creationId xmlns:p14="http://schemas.microsoft.com/office/powerpoint/2010/main" val="160270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7" end="7"/>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1" grpId="0"/>
      <p:bldP spid="1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AF80095-332D-F468-0819-38C3D7C1498D}"/>
              </a:ext>
            </a:extLst>
          </p:cNvPr>
          <p:cNvSpPr txBox="1"/>
          <p:nvPr/>
        </p:nvSpPr>
        <p:spPr>
          <a:xfrm>
            <a:off x="2166831" y="138709"/>
            <a:ext cx="8089986" cy="461665"/>
          </a:xfrm>
          <a:prstGeom prst="rect">
            <a:avLst/>
          </a:prstGeom>
          <a:noFill/>
        </p:spPr>
        <p:txBody>
          <a:bodyPr wrap="square" rtlCol="0">
            <a:spAutoFit/>
          </a:bodyPr>
          <a:lstStyle/>
          <a:p>
            <a:pPr algn="ctr"/>
            <a:r>
              <a:rPr lang="en-US" sz="2400" b="1" dirty="0">
                <a:solidFill>
                  <a:schemeClr val="tx2">
                    <a:lumMod val="75000"/>
                    <a:lumOff val="25000"/>
                  </a:schemeClr>
                </a:solidFill>
              </a:rPr>
              <a:t>cross section measurements needs of </a:t>
            </a:r>
            <a:r>
              <a:rPr lang="en-US" sz="2400" b="1" dirty="0" err="1">
                <a:solidFill>
                  <a:schemeClr val="tx2">
                    <a:lumMod val="75000"/>
                    <a:lumOff val="25000"/>
                  </a:schemeClr>
                </a:solidFill>
              </a:rPr>
              <a:t>ESSnuSB</a:t>
            </a:r>
            <a:endParaRPr lang="en-US" sz="2400" b="1" dirty="0">
              <a:solidFill>
                <a:schemeClr val="tx2">
                  <a:lumMod val="75000"/>
                  <a:lumOff val="25000"/>
                </a:schemeClr>
              </a:solidFill>
            </a:endParaRPr>
          </a:p>
        </p:txBody>
      </p:sp>
      <p:sp>
        <p:nvSpPr>
          <p:cNvPr id="4" name="TextBox 3">
            <a:extLst>
              <a:ext uri="{FF2B5EF4-FFF2-40B4-BE49-F238E27FC236}">
                <a16:creationId xmlns:a16="http://schemas.microsoft.com/office/drawing/2014/main" id="{3520B6EA-1DD7-F998-EB8A-09811002C652}"/>
              </a:ext>
            </a:extLst>
          </p:cNvPr>
          <p:cNvSpPr txBox="1"/>
          <p:nvPr/>
        </p:nvSpPr>
        <p:spPr>
          <a:xfrm>
            <a:off x="1182624" y="943094"/>
            <a:ext cx="9826752" cy="1200329"/>
          </a:xfrm>
          <a:prstGeom prst="rect">
            <a:avLst/>
          </a:prstGeom>
          <a:noFill/>
        </p:spPr>
        <p:txBody>
          <a:bodyPr wrap="square">
            <a:spAutoFit/>
          </a:bodyPr>
          <a:lstStyle/>
          <a:p>
            <a:pPr marL="285750" indent="-285750">
              <a:buFont typeface="Wingdings" panose="05000000000000000000" pitchFamily="2" charset="2"/>
              <a:buChar char="v"/>
            </a:pPr>
            <a:r>
              <a:rPr lang="en-US" dirty="0">
                <a:solidFill>
                  <a:prstClr val="black"/>
                </a:solidFill>
                <a:latin typeface="Aptos" panose="020B0004020202020204" pitchFamily="34" charset="0"/>
                <a:cs typeface="Times New Roman" panose="02020603050405020304" pitchFamily="18" charset="0"/>
              </a:rPr>
              <a:t>For the evaluation of the migration matrices </a:t>
            </a:r>
            <a:r>
              <a:rPr lang="en-US" dirty="0" err="1">
                <a:solidFill>
                  <a:prstClr val="black"/>
                </a:solidFill>
                <a:latin typeface="Aptos" panose="020B0004020202020204" pitchFamily="34" charset="0"/>
                <a:cs typeface="Times New Roman" panose="02020603050405020304" pitchFamily="18" charset="0"/>
              </a:rPr>
              <a:t>ESSnuSB</a:t>
            </a:r>
            <a:r>
              <a:rPr lang="en-US" dirty="0">
                <a:solidFill>
                  <a:prstClr val="black"/>
                </a:solidFill>
                <a:latin typeface="Aptos" panose="020B0004020202020204" pitchFamily="34" charset="0"/>
                <a:cs typeface="Times New Roman" panose="02020603050405020304" pitchFamily="18" charset="0"/>
              </a:rPr>
              <a:t> will need cross sections for specific type events as a function of Energy</a:t>
            </a:r>
          </a:p>
          <a:p>
            <a:pPr marL="285750" indent="-285750">
              <a:buFont typeface="Wingdings" panose="05000000000000000000" pitchFamily="2" charset="2"/>
              <a:buChar char="v"/>
            </a:pPr>
            <a:endParaRPr lang="en-US" dirty="0">
              <a:solidFill>
                <a:prstClr val="black"/>
              </a:solidFill>
              <a:latin typeface="Aptos" panose="020B0004020202020204" pitchFamily="34" charset="0"/>
              <a:cs typeface="Times New Roman" panose="02020603050405020304" pitchFamily="18" charset="0"/>
            </a:endParaRPr>
          </a:p>
          <a:p>
            <a:pPr marL="285750" indent="-285750">
              <a:buFont typeface="Wingdings" panose="05000000000000000000" pitchFamily="2" charset="2"/>
              <a:buChar char="v"/>
            </a:pPr>
            <a:r>
              <a:rPr lang="en-US" dirty="0">
                <a:solidFill>
                  <a:prstClr val="black"/>
                </a:solidFill>
                <a:latin typeface="Aptos" panose="020B0004020202020204" pitchFamily="34" charset="0"/>
                <a:cs typeface="Times New Roman" panose="02020603050405020304" pitchFamily="18" charset="0"/>
              </a:rPr>
              <a:t>In particular: Charged Current Quasi Elastic (CCQE) neutrino -  nucleon interactions</a:t>
            </a:r>
            <a:endParaRPr lang="en-US" dirty="0"/>
          </a:p>
        </p:txBody>
      </p:sp>
      <p:pic>
        <p:nvPicPr>
          <p:cNvPr id="5" name="Picture 4" descr="A black and white diagram of a mathematical equation&#10;&#10;Description automatically generated with medium confidence">
            <a:extLst>
              <a:ext uri="{FF2B5EF4-FFF2-40B4-BE49-F238E27FC236}">
                <a16:creationId xmlns:a16="http://schemas.microsoft.com/office/drawing/2014/main" id="{97E9772F-97A9-26F3-5CDC-B20E11E042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43052" y="2652068"/>
            <a:ext cx="1897085" cy="923696"/>
          </a:xfrm>
          <a:prstGeom prst="rect">
            <a:avLst/>
          </a:prstGeom>
        </p:spPr>
      </p:pic>
      <p:pic>
        <p:nvPicPr>
          <p:cNvPr id="6" name="Picture 5">
            <a:extLst>
              <a:ext uri="{FF2B5EF4-FFF2-40B4-BE49-F238E27FC236}">
                <a16:creationId xmlns:a16="http://schemas.microsoft.com/office/drawing/2014/main" id="{74C19CB2-5F71-8424-A622-07F0F6167C2E}"/>
              </a:ext>
            </a:extLst>
          </p:cNvPr>
          <p:cNvPicPr>
            <a:picLocks noChangeAspect="1"/>
          </p:cNvPicPr>
          <p:nvPr/>
        </p:nvPicPr>
        <p:blipFill>
          <a:blip r:embed="rId3"/>
          <a:stretch>
            <a:fillRect/>
          </a:stretch>
        </p:blipFill>
        <p:spPr>
          <a:xfrm>
            <a:off x="6749457" y="2486143"/>
            <a:ext cx="2088654" cy="2611986"/>
          </a:xfrm>
          <a:prstGeom prst="rect">
            <a:avLst/>
          </a:prstGeom>
        </p:spPr>
      </p:pic>
      <p:sp>
        <p:nvSpPr>
          <p:cNvPr id="7" name="TextBox 6">
            <a:extLst>
              <a:ext uri="{FF2B5EF4-FFF2-40B4-BE49-F238E27FC236}">
                <a16:creationId xmlns:a16="http://schemas.microsoft.com/office/drawing/2014/main" id="{D6E03946-18BB-F43C-52EA-B864486EF4A3}"/>
              </a:ext>
            </a:extLst>
          </p:cNvPr>
          <p:cNvSpPr txBox="1"/>
          <p:nvPr/>
        </p:nvSpPr>
        <p:spPr>
          <a:xfrm>
            <a:off x="1298448" y="5283608"/>
            <a:ext cx="9826752" cy="1200329"/>
          </a:xfrm>
          <a:prstGeom prst="rect">
            <a:avLst/>
          </a:prstGeom>
          <a:noFill/>
        </p:spPr>
        <p:txBody>
          <a:bodyPr wrap="square">
            <a:spAutoFit/>
          </a:bodyPr>
          <a:lstStyle/>
          <a:p>
            <a:pPr marL="285750" indent="-285750">
              <a:buFont typeface="Wingdings" panose="05000000000000000000" pitchFamily="2" charset="2"/>
              <a:buChar char="v"/>
            </a:pPr>
            <a:r>
              <a:rPr lang="en-US" dirty="0">
                <a:solidFill>
                  <a:prstClr val="black"/>
                </a:solidFill>
                <a:latin typeface="Aptos" panose="020B0004020202020204" pitchFamily="34" charset="0"/>
                <a:cs typeface="Times New Roman" panose="02020603050405020304" pitchFamily="18" charset="0"/>
              </a:rPr>
              <a:t>However, </a:t>
            </a:r>
            <a:r>
              <a:rPr lang="en-US" dirty="0" err="1">
                <a:solidFill>
                  <a:prstClr val="black"/>
                </a:solidFill>
                <a:latin typeface="Aptos" panose="020B0004020202020204" pitchFamily="34" charset="0"/>
                <a:cs typeface="Times New Roman" panose="02020603050405020304" pitchFamily="18" charset="0"/>
              </a:rPr>
              <a:t>ESSnuSB</a:t>
            </a:r>
            <a:r>
              <a:rPr lang="en-US" dirty="0">
                <a:solidFill>
                  <a:prstClr val="black"/>
                </a:solidFill>
                <a:latin typeface="Aptos" panose="020B0004020202020204" pitchFamily="34" charset="0"/>
                <a:cs typeface="Times New Roman" panose="02020603050405020304" pitchFamily="18" charset="0"/>
              </a:rPr>
              <a:t> will be able to identify more complicated final state events, as exemplified in the reconstruction methodologies and this will be of great value to the verification of nuclear models. </a:t>
            </a:r>
          </a:p>
          <a:p>
            <a:pPr marL="285750" indent="-285750">
              <a:buFont typeface="Wingdings" panose="05000000000000000000" pitchFamily="2" charset="2"/>
              <a:buChar char="v"/>
            </a:pPr>
            <a:endParaRPr lang="en-US" dirty="0">
              <a:solidFill>
                <a:prstClr val="black"/>
              </a:solidFill>
              <a:latin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00100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
            <a:extLst>
              <a:ext uri="{FF2B5EF4-FFF2-40B4-BE49-F238E27FC236}">
                <a16:creationId xmlns:a16="http://schemas.microsoft.com/office/drawing/2014/main" id="{D61D7AD2-26B6-6047-F667-ABEDD73EC39B}"/>
              </a:ext>
            </a:extLst>
          </p:cNvPr>
          <p:cNvSpPr>
            <a:spLocks noChangeArrowheads="1"/>
          </p:cNvSpPr>
          <p:nvPr/>
        </p:nvSpPr>
        <p:spPr bwMode="auto">
          <a:xfrm>
            <a:off x="1159727" y="2361832"/>
            <a:ext cx="8800861"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327150" algn="l"/>
              </a:tabLst>
              <a:defRPr>
                <a:solidFill>
                  <a:schemeClr val="tx1"/>
                </a:solidFill>
                <a:latin typeface="Arial" panose="020B0604020202020204" pitchFamily="34" charset="0"/>
              </a:defRPr>
            </a:lvl1pPr>
            <a:lvl2pPr eaLnBrk="0" fontAlgn="base" hangingPunct="0">
              <a:spcBef>
                <a:spcPct val="0"/>
              </a:spcBef>
              <a:spcAft>
                <a:spcPct val="0"/>
              </a:spcAft>
              <a:tabLst>
                <a:tab pos="1327150" algn="l"/>
              </a:tabLst>
              <a:defRPr>
                <a:solidFill>
                  <a:schemeClr val="tx1"/>
                </a:solidFill>
                <a:latin typeface="Arial" panose="020B0604020202020204" pitchFamily="34" charset="0"/>
              </a:defRPr>
            </a:lvl2pPr>
            <a:lvl3pPr eaLnBrk="0" fontAlgn="base" hangingPunct="0">
              <a:spcBef>
                <a:spcPct val="0"/>
              </a:spcBef>
              <a:spcAft>
                <a:spcPct val="0"/>
              </a:spcAft>
              <a:tabLst>
                <a:tab pos="1327150" algn="l"/>
              </a:tabLst>
              <a:defRPr>
                <a:solidFill>
                  <a:schemeClr val="tx1"/>
                </a:solidFill>
                <a:latin typeface="Arial" panose="020B0604020202020204" pitchFamily="34" charset="0"/>
              </a:defRPr>
            </a:lvl3pPr>
            <a:lvl4pPr eaLnBrk="0" fontAlgn="base" hangingPunct="0">
              <a:spcBef>
                <a:spcPct val="0"/>
              </a:spcBef>
              <a:spcAft>
                <a:spcPct val="0"/>
              </a:spcAft>
              <a:tabLst>
                <a:tab pos="1327150" algn="l"/>
              </a:tabLst>
              <a:defRPr>
                <a:solidFill>
                  <a:schemeClr val="tx1"/>
                </a:solidFill>
                <a:latin typeface="Arial" panose="020B0604020202020204" pitchFamily="34" charset="0"/>
              </a:defRPr>
            </a:lvl4pPr>
            <a:lvl5pPr eaLnBrk="0" fontAlgn="base" hangingPunct="0">
              <a:spcBef>
                <a:spcPct val="0"/>
              </a:spcBef>
              <a:spcAft>
                <a:spcPct val="0"/>
              </a:spcAft>
              <a:tabLst>
                <a:tab pos="1327150" algn="l"/>
              </a:tabLst>
              <a:defRPr>
                <a:solidFill>
                  <a:schemeClr val="tx1"/>
                </a:solidFill>
                <a:latin typeface="Arial" panose="020B0604020202020204" pitchFamily="34" charset="0"/>
              </a:defRPr>
            </a:lvl5pPr>
            <a:lvl6pPr eaLnBrk="0" fontAlgn="base" hangingPunct="0">
              <a:spcBef>
                <a:spcPct val="0"/>
              </a:spcBef>
              <a:spcAft>
                <a:spcPct val="0"/>
              </a:spcAft>
              <a:tabLst>
                <a:tab pos="1327150" algn="l"/>
              </a:tabLst>
              <a:defRPr>
                <a:solidFill>
                  <a:schemeClr val="tx1"/>
                </a:solidFill>
                <a:latin typeface="Arial" panose="020B0604020202020204" pitchFamily="34" charset="0"/>
              </a:defRPr>
            </a:lvl6pPr>
            <a:lvl7pPr eaLnBrk="0" fontAlgn="base" hangingPunct="0">
              <a:spcBef>
                <a:spcPct val="0"/>
              </a:spcBef>
              <a:spcAft>
                <a:spcPct val="0"/>
              </a:spcAft>
              <a:tabLst>
                <a:tab pos="1327150" algn="l"/>
              </a:tabLst>
              <a:defRPr>
                <a:solidFill>
                  <a:schemeClr val="tx1"/>
                </a:solidFill>
                <a:latin typeface="Arial" panose="020B0604020202020204" pitchFamily="34" charset="0"/>
              </a:defRPr>
            </a:lvl7pPr>
            <a:lvl8pPr eaLnBrk="0" fontAlgn="base" hangingPunct="0">
              <a:spcBef>
                <a:spcPct val="0"/>
              </a:spcBef>
              <a:spcAft>
                <a:spcPct val="0"/>
              </a:spcAft>
              <a:tabLst>
                <a:tab pos="1327150" algn="l"/>
              </a:tabLst>
              <a:defRPr>
                <a:solidFill>
                  <a:schemeClr val="tx1"/>
                </a:solidFill>
                <a:latin typeface="Arial" panose="020B0604020202020204" pitchFamily="34" charset="0"/>
              </a:defRPr>
            </a:lvl8pPr>
            <a:lvl9pPr eaLnBrk="0" fontAlgn="base" hangingPunct="0">
              <a:spcBef>
                <a:spcPct val="0"/>
              </a:spcBef>
              <a:spcAft>
                <a:spcPct val="0"/>
              </a:spcAft>
              <a:tabLst>
                <a:tab pos="1327150" algn="l"/>
              </a:tabLs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1327150" algn="l"/>
              </a:tabLst>
            </a:pPr>
            <a:r>
              <a:rPr kumimoji="0" lang="en-US" altLang="en-US" sz="1600" b="1"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Table1.</a:t>
            </a:r>
            <a:r>
              <a:rPr kumimoji="0" lang="en-US" altLang="en-US" sz="16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The number of Charged Current Quasi Elastic (CCQE) neutrino interactions (events) </a:t>
            </a:r>
          </a:p>
          <a:p>
            <a:pPr marL="0" marR="0" lvl="0" indent="0" algn="ctr" defTabSz="914400" rtl="0" eaLnBrk="0" fontAlgn="base" latinLnBrk="0" hangingPunct="0">
              <a:lnSpc>
                <a:spcPct val="100000"/>
              </a:lnSpc>
              <a:spcBef>
                <a:spcPct val="0"/>
              </a:spcBef>
              <a:spcAft>
                <a:spcPct val="0"/>
              </a:spcAft>
              <a:buClrTx/>
              <a:buSzTx/>
              <a:buFontTx/>
              <a:buNone/>
              <a:tabLst>
                <a:tab pos="1327150" algn="l"/>
              </a:tabLst>
            </a:pPr>
            <a:r>
              <a:rPr kumimoji="0" lang="en-US" altLang="en-US" sz="16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from the </a:t>
            </a:r>
            <a:r>
              <a:rPr kumimoji="0" lang="el-GR" altLang="en-US" sz="16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ν</a:t>
            </a:r>
            <a:r>
              <a:rPr kumimoji="0" lang="en-US" altLang="en-US" sz="16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-flux expected from 10</a:t>
            </a:r>
            <a:r>
              <a:rPr kumimoji="0" lang="en-US" altLang="en-US" sz="1600" b="0" i="0" u="none" strike="noStrike" cap="none" normalizeH="0" baseline="3000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17</a:t>
            </a:r>
            <a:r>
              <a:rPr kumimoji="0" lang="en-US" altLang="en-US" sz="1600" b="0" i="0" u="none" strike="noStrike" cap="none" normalizeH="0" baseline="0" dirty="0">
                <a:ln>
                  <a:noFill/>
                </a:ln>
                <a:solidFill>
                  <a:schemeClr val="tx1"/>
                </a:solidFill>
                <a:effectLst/>
                <a:latin typeface="Aptos" panose="020B0004020202020204" pitchFamily="34" charset="0"/>
                <a:ea typeface="Aptos" panose="020B0004020202020204" pitchFamily="34" charset="0"/>
                <a:cs typeface="Times New Roman" panose="02020603050405020304" pitchFamily="18" charset="0"/>
              </a:rPr>
              <a:t> 600 MeV/c muons or anti-muons.</a:t>
            </a:r>
            <a:endParaRPr kumimoji="0" lang="en-US" altLang="en-US" sz="1600" b="0" i="0" u="none" strike="noStrike" cap="none" normalizeH="0" baseline="0" dirty="0">
              <a:ln>
                <a:noFill/>
              </a:ln>
              <a:solidFill>
                <a:schemeClr val="tx1"/>
              </a:solidFill>
              <a:effectLst/>
            </a:endParaRPr>
          </a:p>
        </p:txBody>
      </p:sp>
      <p:graphicFrame>
        <p:nvGraphicFramePr>
          <p:cNvPr id="5" name="Table 4">
            <a:extLst>
              <a:ext uri="{FF2B5EF4-FFF2-40B4-BE49-F238E27FC236}">
                <a16:creationId xmlns:a16="http://schemas.microsoft.com/office/drawing/2014/main" id="{D77B5930-E1C3-53CB-F0A0-AD6B4C7E09A1}"/>
              </a:ext>
            </a:extLst>
          </p:cNvPr>
          <p:cNvGraphicFramePr>
            <a:graphicFrameLocks noGrp="1"/>
          </p:cNvGraphicFramePr>
          <p:nvPr>
            <p:extLst>
              <p:ext uri="{D42A27DB-BD31-4B8C-83A1-F6EECF244321}">
                <p14:modId xmlns:p14="http://schemas.microsoft.com/office/powerpoint/2010/main" val="3034158771"/>
              </p:ext>
            </p:extLst>
          </p:nvPr>
        </p:nvGraphicFramePr>
        <p:xfrm>
          <a:off x="1159727" y="3030149"/>
          <a:ext cx="8909824" cy="797702"/>
        </p:xfrm>
        <a:graphic>
          <a:graphicData uri="http://schemas.openxmlformats.org/drawingml/2006/table">
            <a:tbl>
              <a:tblPr firstRow="1" firstCol="1" bandRow="1"/>
              <a:tblGrid>
                <a:gridCol w="3009052">
                  <a:extLst>
                    <a:ext uri="{9D8B030D-6E8A-4147-A177-3AD203B41FA5}">
                      <a16:colId xmlns:a16="http://schemas.microsoft.com/office/drawing/2014/main" val="1096906113"/>
                    </a:ext>
                  </a:extLst>
                </a:gridCol>
                <a:gridCol w="1254290">
                  <a:extLst>
                    <a:ext uri="{9D8B030D-6E8A-4147-A177-3AD203B41FA5}">
                      <a16:colId xmlns:a16="http://schemas.microsoft.com/office/drawing/2014/main" val="3702175407"/>
                    </a:ext>
                  </a:extLst>
                </a:gridCol>
                <a:gridCol w="1407963">
                  <a:extLst>
                    <a:ext uri="{9D8B030D-6E8A-4147-A177-3AD203B41FA5}">
                      <a16:colId xmlns:a16="http://schemas.microsoft.com/office/drawing/2014/main" val="1962914644"/>
                    </a:ext>
                  </a:extLst>
                </a:gridCol>
                <a:gridCol w="1324895">
                  <a:extLst>
                    <a:ext uri="{9D8B030D-6E8A-4147-A177-3AD203B41FA5}">
                      <a16:colId xmlns:a16="http://schemas.microsoft.com/office/drawing/2014/main" val="3351218376"/>
                    </a:ext>
                  </a:extLst>
                </a:gridCol>
                <a:gridCol w="1913624">
                  <a:extLst>
                    <a:ext uri="{9D8B030D-6E8A-4147-A177-3AD203B41FA5}">
                      <a16:colId xmlns:a16="http://schemas.microsoft.com/office/drawing/2014/main" val="4254863167"/>
                    </a:ext>
                  </a:extLst>
                </a:gridCol>
              </a:tblGrid>
              <a:tr h="398851">
                <a:tc>
                  <a:txBody>
                    <a:bodyPr/>
                    <a:lstStyle/>
                    <a:p>
                      <a:pPr algn="just">
                        <a:lnSpc>
                          <a:spcPct val="115000"/>
                        </a:lnSpc>
                        <a:spcAft>
                          <a:spcPts val="600"/>
                        </a:spcAft>
                        <a:buNone/>
                        <a:tabLst>
                          <a:tab pos="1327150" algn="l"/>
                        </a:tabLst>
                      </a:pPr>
                      <a:r>
                        <a:rPr lang="en-US" sz="1600" kern="100">
                          <a:effectLst/>
                          <a:latin typeface="Aptos" panose="020B0004020202020204" pitchFamily="34" charset="0"/>
                          <a:ea typeface="Aptos" panose="020B0004020202020204" pitchFamily="34" charset="0"/>
                          <a:cs typeface="Times New Roman" panose="02020603050405020304" pitchFamily="18" charset="0"/>
                        </a:rPr>
                        <a:t>Muon momentum (MeV/c)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5000"/>
                        </a:lnSpc>
                        <a:spcAft>
                          <a:spcPts val="600"/>
                        </a:spcAft>
                        <a:buNone/>
                        <a:tabLst>
                          <a:tab pos="1327150" algn="l"/>
                        </a:tabLst>
                      </a:pPr>
                      <a:r>
                        <a:rPr lang="en-US" sz="1600" kern="100">
                          <a:effectLst/>
                          <a:latin typeface="Aptos" panose="020B0004020202020204" pitchFamily="34" charset="0"/>
                          <a:ea typeface="Aptos" panose="020B0004020202020204" pitchFamily="34" charset="0"/>
                          <a:cs typeface="Times New Roman" panose="02020603050405020304" pitchFamily="18" charset="0"/>
                        </a:rPr>
                        <a:t> </a:t>
                      </a: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l-GR" sz="1600" kern="100" baseline="-25000">
                          <a:effectLst/>
                          <a:latin typeface="Aptos" panose="020B0004020202020204" pitchFamily="34" charset="0"/>
                          <a:ea typeface="Aptos" panose="020B0004020202020204" pitchFamily="34" charset="0"/>
                          <a:cs typeface="Times New Roman" panose="02020603050405020304" pitchFamily="18" charset="0"/>
                        </a:rPr>
                        <a:t>μ</a:t>
                      </a:r>
                      <a:r>
                        <a:rPr lang="en-US" sz="1600" kern="100">
                          <a:effectLst/>
                          <a:latin typeface="Aptos" panose="020B0004020202020204" pitchFamily="34" charset="0"/>
                          <a:ea typeface="Aptos" panose="020B0004020202020204" pitchFamily="34" charset="0"/>
                          <a:cs typeface="Times New Roman" panose="02020603050405020304" pitchFamily="18" charset="0"/>
                        </a:rPr>
                        <a:t> events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anti-</a:t>
                      </a: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n-US" sz="1600" kern="100" baseline="-25000">
                          <a:effectLst/>
                          <a:latin typeface="Aptos" panose="020B0004020202020204" pitchFamily="34" charset="0"/>
                          <a:ea typeface="Aptos" panose="020B0004020202020204" pitchFamily="34" charset="0"/>
                          <a:cs typeface="Times New Roman" panose="02020603050405020304" pitchFamily="18" charset="0"/>
                        </a:rPr>
                        <a:t>e</a:t>
                      </a:r>
                      <a:r>
                        <a:rPr lang="en-US" sz="1600" kern="100">
                          <a:effectLst/>
                          <a:latin typeface="Aptos" panose="020B0004020202020204" pitchFamily="34" charset="0"/>
                          <a:ea typeface="Aptos" panose="020B0004020202020204" pitchFamily="34" charset="0"/>
                          <a:cs typeface="Times New Roman" panose="02020603050405020304" pitchFamily="18" charset="0"/>
                        </a:rPr>
                        <a:t> events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 </a:t>
                      </a: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n-US" sz="1600" kern="100" baseline="-25000">
                          <a:effectLst/>
                          <a:latin typeface="Aptos" panose="020B0004020202020204" pitchFamily="34" charset="0"/>
                          <a:ea typeface="Aptos" panose="020B0004020202020204" pitchFamily="34" charset="0"/>
                          <a:cs typeface="Times New Roman" panose="02020603050405020304" pitchFamily="18" charset="0"/>
                        </a:rPr>
                        <a:t>e</a:t>
                      </a:r>
                      <a:r>
                        <a:rPr lang="en-US" sz="1600" kern="100">
                          <a:effectLst/>
                          <a:latin typeface="Aptos" panose="020B0004020202020204" pitchFamily="34" charset="0"/>
                          <a:ea typeface="Aptos" panose="020B0004020202020204" pitchFamily="34" charset="0"/>
                          <a:cs typeface="Times New Roman" panose="02020603050405020304" pitchFamily="18" charset="0"/>
                        </a:rPr>
                        <a:t> events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anti-</a:t>
                      </a: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l-GR" sz="1600" kern="100" baseline="-25000">
                          <a:effectLst/>
                          <a:latin typeface="Aptos" panose="020B0004020202020204" pitchFamily="34" charset="0"/>
                          <a:ea typeface="Aptos" panose="020B0004020202020204" pitchFamily="34" charset="0"/>
                          <a:cs typeface="Times New Roman" panose="02020603050405020304" pitchFamily="18" charset="0"/>
                        </a:rPr>
                        <a:t>μ</a:t>
                      </a:r>
                      <a:r>
                        <a:rPr lang="en-US" sz="1600" kern="100">
                          <a:effectLst/>
                          <a:latin typeface="Aptos" panose="020B0004020202020204" pitchFamily="34" charset="0"/>
                          <a:ea typeface="Aptos" panose="020B0004020202020204" pitchFamily="34" charset="0"/>
                          <a:cs typeface="Times New Roman" panose="02020603050405020304" pitchFamily="18" charset="0"/>
                        </a:rPr>
                        <a:t> events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200307948"/>
                  </a:ext>
                </a:extLst>
              </a:tr>
              <a:tr h="398851">
                <a:tc>
                  <a:txBody>
                    <a:bodyPr/>
                    <a:lstStyle/>
                    <a:p>
                      <a:pPr algn="ctr">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600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5,200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1,479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4,633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600"/>
                        </a:spcAft>
                        <a:buNone/>
                      </a:pPr>
                      <a:r>
                        <a:rPr lang="en-US" sz="1600" kern="100" dirty="0">
                          <a:effectLst/>
                          <a:latin typeface="Aptos" panose="020B0004020202020204" pitchFamily="34" charset="0"/>
                          <a:ea typeface="Aptos" panose="020B0004020202020204" pitchFamily="34" charset="0"/>
                          <a:cs typeface="Times New Roman" panose="02020603050405020304" pitchFamily="18" charset="0"/>
                        </a:rPr>
                        <a:t>1,610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65867182"/>
                  </a:ext>
                </a:extLst>
              </a:tr>
            </a:tbl>
          </a:graphicData>
        </a:graphic>
      </p:graphicFrame>
      <p:sp>
        <p:nvSpPr>
          <p:cNvPr id="7" name="TextBox 6">
            <a:extLst>
              <a:ext uri="{FF2B5EF4-FFF2-40B4-BE49-F238E27FC236}">
                <a16:creationId xmlns:a16="http://schemas.microsoft.com/office/drawing/2014/main" id="{D24B467D-E3FB-067A-1E3B-E4BC7644C1E5}"/>
              </a:ext>
            </a:extLst>
          </p:cNvPr>
          <p:cNvSpPr txBox="1"/>
          <p:nvPr/>
        </p:nvSpPr>
        <p:spPr>
          <a:xfrm>
            <a:off x="744344" y="596986"/>
            <a:ext cx="10546266" cy="1477328"/>
          </a:xfrm>
          <a:prstGeom prst="rect">
            <a:avLst/>
          </a:prstGeom>
          <a:noFill/>
        </p:spPr>
        <p:txBody>
          <a:bodyPr wrap="square">
            <a:spAutoFit/>
          </a:bodyPr>
          <a:lstStyle/>
          <a:p>
            <a:pPr algn="just"/>
            <a:r>
              <a:rPr lang="en-US" sz="1800" dirty="0">
                <a:effectLst/>
                <a:latin typeface="Aptos" panose="020B0004020202020204" pitchFamily="34" charset="0"/>
                <a:ea typeface="Aptos" panose="020B0004020202020204" pitchFamily="34" charset="0"/>
                <a:cs typeface="Times New Roman" panose="02020603050405020304" pitchFamily="18" charset="0"/>
              </a:rPr>
              <a:t>For the determination of the required dimensions and capacity of LEMMOND, we have assumed that 10</a:t>
            </a:r>
            <a:r>
              <a:rPr lang="en-US" sz="1800" baseline="30000" dirty="0">
                <a:effectLst/>
                <a:latin typeface="Aptos" panose="020B0004020202020204" pitchFamily="34" charset="0"/>
                <a:ea typeface="Aptos" panose="020B0004020202020204" pitchFamily="34" charset="0"/>
                <a:cs typeface="Times New Roman" panose="02020603050405020304" pitchFamily="18" charset="0"/>
              </a:rPr>
              <a:t>17</a:t>
            </a:r>
            <a:r>
              <a:rPr lang="en-US" sz="1800" dirty="0">
                <a:effectLst/>
                <a:latin typeface="Aptos" panose="020B0004020202020204" pitchFamily="34" charset="0"/>
                <a:ea typeface="Aptos" panose="020B0004020202020204" pitchFamily="34" charset="0"/>
                <a:cs typeface="Times New Roman" panose="02020603050405020304" pitchFamily="18" charset="0"/>
              </a:rPr>
              <a:t> muons, with energy 600MeV, will be available for decaying and producing a sufficient (anti)neutrino flux by the Low Energy neutrinos from Stored Muons (</a:t>
            </a:r>
            <a:r>
              <a:rPr lang="en-US" sz="1800" dirty="0" err="1">
                <a:effectLst/>
                <a:latin typeface="Aptos" panose="020B0004020202020204" pitchFamily="34" charset="0"/>
                <a:ea typeface="Aptos" panose="020B0004020202020204" pitchFamily="34" charset="0"/>
                <a:cs typeface="Times New Roman" panose="02020603050405020304" pitchFamily="18" charset="0"/>
              </a:rPr>
              <a:t>LEnuSTORM</a:t>
            </a:r>
            <a:r>
              <a:rPr lang="en-US" sz="1800" dirty="0">
                <a:effectLst/>
                <a:latin typeface="Aptos" panose="020B0004020202020204" pitchFamily="34" charset="0"/>
                <a:ea typeface="Aptos" panose="020B0004020202020204" pitchFamily="34" charset="0"/>
                <a:cs typeface="Times New Roman" panose="02020603050405020304" pitchFamily="18" charset="0"/>
              </a:rPr>
              <a:t>) facility. For the current design of LEMMOND (a cylindrical water Cherenkov of 2.5m radius and 10m length) we would expect the following number of events (see table 1 and the Milestone MS3 documentation). </a:t>
            </a:r>
            <a:endParaRPr lang="en-US" dirty="0"/>
          </a:p>
        </p:txBody>
      </p:sp>
      <p:sp>
        <p:nvSpPr>
          <p:cNvPr id="9" name="TextBox 8">
            <a:extLst>
              <a:ext uri="{FF2B5EF4-FFF2-40B4-BE49-F238E27FC236}">
                <a16:creationId xmlns:a16="http://schemas.microsoft.com/office/drawing/2014/main" id="{A1F6CC1B-B266-8C80-042F-B0EFD8FA80C6}"/>
              </a:ext>
            </a:extLst>
          </p:cNvPr>
          <p:cNvSpPr txBox="1"/>
          <p:nvPr/>
        </p:nvSpPr>
        <p:spPr>
          <a:xfrm>
            <a:off x="1274027" y="4138958"/>
            <a:ext cx="9219270" cy="644728"/>
          </a:xfrm>
          <a:prstGeom prst="rect">
            <a:avLst/>
          </a:prstGeom>
          <a:noFill/>
        </p:spPr>
        <p:txBody>
          <a:bodyPr wrap="square">
            <a:spAutoFit/>
          </a:bodyPr>
          <a:lstStyle/>
          <a:p>
            <a:pPr algn="just">
              <a:lnSpc>
                <a:spcPct val="115000"/>
              </a:lnSpc>
              <a:spcAft>
                <a:spcPts val="600"/>
              </a:spcAft>
            </a:pPr>
            <a:r>
              <a:rPr lang="en-US" sz="1600" b="1" kern="100" dirty="0">
                <a:effectLst/>
                <a:latin typeface="Aptos" panose="020B0004020202020204" pitchFamily="34" charset="0"/>
                <a:ea typeface="Aptos" panose="020B0004020202020204" pitchFamily="34" charset="0"/>
                <a:cs typeface="Times New Roman" panose="02020603050405020304" pitchFamily="18" charset="0"/>
              </a:rPr>
              <a:t>Table 2.</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 Muon momenta for muons of various momenta in the </a:t>
            </a:r>
            <a:r>
              <a:rPr lang="en-US" sz="1600" kern="100" dirty="0" err="1">
                <a:effectLst/>
                <a:latin typeface="Aptos" panose="020B0004020202020204" pitchFamily="34" charset="0"/>
                <a:ea typeface="Aptos" panose="020B0004020202020204" pitchFamily="34" charset="0"/>
                <a:cs typeface="Times New Roman" panose="02020603050405020304" pitchFamily="18" charset="0"/>
              </a:rPr>
              <a:t>LEnuSTORM</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 ring, their relative (to 400 MeV muons) intensity and the running time in years for 10</a:t>
            </a:r>
            <a:r>
              <a:rPr lang="en-US" sz="1600" kern="100" baseline="30000" dirty="0">
                <a:effectLst/>
                <a:latin typeface="Aptos" panose="020B0004020202020204" pitchFamily="34" charset="0"/>
                <a:ea typeface="Aptos" panose="020B0004020202020204" pitchFamily="34" charset="0"/>
                <a:cs typeface="Times New Roman" panose="02020603050405020304" pitchFamily="18" charset="0"/>
              </a:rPr>
              <a:t>17</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 muon decays.</a:t>
            </a:r>
          </a:p>
        </p:txBody>
      </p:sp>
      <p:pic>
        <p:nvPicPr>
          <p:cNvPr id="10" name="Picture 9">
            <a:extLst>
              <a:ext uri="{FF2B5EF4-FFF2-40B4-BE49-F238E27FC236}">
                <a16:creationId xmlns:a16="http://schemas.microsoft.com/office/drawing/2014/main" id="{17245BD4-604C-B070-6B4D-8E0942BB70D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800814" y="4998012"/>
            <a:ext cx="5943600" cy="1436370"/>
          </a:xfrm>
          <a:prstGeom prst="rect">
            <a:avLst/>
          </a:prstGeom>
          <a:noFill/>
          <a:ln>
            <a:noFill/>
          </a:ln>
        </p:spPr>
      </p:pic>
      <p:sp>
        <p:nvSpPr>
          <p:cNvPr id="11" name="TextBox 10">
            <a:extLst>
              <a:ext uri="{FF2B5EF4-FFF2-40B4-BE49-F238E27FC236}">
                <a16:creationId xmlns:a16="http://schemas.microsoft.com/office/drawing/2014/main" id="{943FA4BD-CDF9-362E-0FA7-47C216B479A8}"/>
              </a:ext>
            </a:extLst>
          </p:cNvPr>
          <p:cNvSpPr txBox="1"/>
          <p:nvPr/>
        </p:nvSpPr>
        <p:spPr>
          <a:xfrm>
            <a:off x="2166831" y="138709"/>
            <a:ext cx="8089986" cy="461665"/>
          </a:xfrm>
          <a:prstGeom prst="rect">
            <a:avLst/>
          </a:prstGeom>
          <a:noFill/>
        </p:spPr>
        <p:txBody>
          <a:bodyPr wrap="square" rtlCol="0">
            <a:spAutoFit/>
          </a:bodyPr>
          <a:lstStyle/>
          <a:p>
            <a:pPr algn="ctr"/>
            <a:r>
              <a:rPr lang="en-US" sz="2400" b="1" dirty="0">
                <a:solidFill>
                  <a:schemeClr val="tx2">
                    <a:lumMod val="75000"/>
                    <a:lumOff val="25000"/>
                  </a:schemeClr>
                </a:solidFill>
              </a:rPr>
              <a:t>Event statistics from </a:t>
            </a:r>
            <a:r>
              <a:rPr lang="en-US" sz="2400" b="1" dirty="0" err="1">
                <a:solidFill>
                  <a:schemeClr val="tx2">
                    <a:lumMod val="75000"/>
                    <a:lumOff val="25000"/>
                  </a:schemeClr>
                </a:solidFill>
              </a:rPr>
              <a:t>LEnuSTORM</a:t>
            </a:r>
            <a:endParaRPr lang="en-US" sz="2400" b="1" dirty="0">
              <a:solidFill>
                <a:schemeClr val="tx2">
                  <a:lumMod val="75000"/>
                  <a:lumOff val="25000"/>
                </a:schemeClr>
              </a:solidFill>
            </a:endParaRPr>
          </a:p>
        </p:txBody>
      </p:sp>
    </p:spTree>
    <p:extLst>
      <p:ext uri="{BB962C8B-B14F-4D97-AF65-F5344CB8AC3E}">
        <p14:creationId xmlns:p14="http://schemas.microsoft.com/office/powerpoint/2010/main" val="312191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22F2AD7-69D5-C0B6-A4BC-2A4CC171EAEC}"/>
              </a:ext>
            </a:extLst>
          </p:cNvPr>
          <p:cNvSpPr txBox="1"/>
          <p:nvPr/>
        </p:nvSpPr>
        <p:spPr>
          <a:xfrm>
            <a:off x="2166831" y="138709"/>
            <a:ext cx="8089986" cy="461665"/>
          </a:xfrm>
          <a:prstGeom prst="rect">
            <a:avLst/>
          </a:prstGeom>
          <a:noFill/>
        </p:spPr>
        <p:txBody>
          <a:bodyPr wrap="square" rtlCol="0">
            <a:spAutoFit/>
          </a:bodyPr>
          <a:lstStyle/>
          <a:p>
            <a:pPr algn="ctr"/>
            <a:r>
              <a:rPr lang="en-US" sz="2400" b="1" dirty="0">
                <a:solidFill>
                  <a:schemeClr val="tx2">
                    <a:lumMod val="75000"/>
                    <a:lumOff val="25000"/>
                  </a:schemeClr>
                </a:solidFill>
              </a:rPr>
              <a:t>Event statistics from LEMNB</a:t>
            </a:r>
          </a:p>
        </p:txBody>
      </p:sp>
      <p:sp>
        <p:nvSpPr>
          <p:cNvPr id="4" name="TextBox 3">
            <a:extLst>
              <a:ext uri="{FF2B5EF4-FFF2-40B4-BE49-F238E27FC236}">
                <a16:creationId xmlns:a16="http://schemas.microsoft.com/office/drawing/2014/main" id="{27488E17-6BFB-756B-6CD9-BECC1FAFA732}"/>
              </a:ext>
            </a:extLst>
          </p:cNvPr>
          <p:cNvSpPr txBox="1"/>
          <p:nvPr/>
        </p:nvSpPr>
        <p:spPr>
          <a:xfrm>
            <a:off x="524108" y="744893"/>
            <a:ext cx="10928195" cy="1669368"/>
          </a:xfrm>
          <a:prstGeom prst="rect">
            <a:avLst/>
          </a:prstGeom>
          <a:noFill/>
        </p:spPr>
        <p:txBody>
          <a:bodyPr wrap="square">
            <a:spAutoFit/>
          </a:bodyPr>
          <a:lstStyle/>
          <a:p>
            <a:pPr algn="just">
              <a:lnSpc>
                <a:spcPct val="115000"/>
              </a:lnSpc>
              <a:spcAft>
                <a:spcPts val="6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To estimate the expected number of neutrino interactions, in the LEMMOND detector, due to the neutrino flux by the Low Energy Monitored Neutrino Beam (LEMNB), we assumed the decay of 10</a:t>
            </a:r>
            <a:r>
              <a:rPr lang="en-US" sz="1800" kern="100" baseline="30000" dirty="0">
                <a:effectLst/>
                <a:latin typeface="Aptos" panose="020B0004020202020204" pitchFamily="34" charset="0"/>
                <a:ea typeface="Aptos" panose="020B0004020202020204" pitchFamily="34" charset="0"/>
                <a:cs typeface="Times New Roman" panose="02020603050405020304" pitchFamily="18" charset="0"/>
              </a:rPr>
              <a:t>17</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a:t>
            </a:r>
            <a:r>
              <a:rPr lang="en-US" sz="1800" kern="100" dirty="0" err="1">
                <a:effectLst/>
                <a:latin typeface="Aptos" panose="020B0004020202020204" pitchFamily="34" charset="0"/>
                <a:ea typeface="Aptos" panose="020B0004020202020204" pitchFamily="34" charset="0"/>
                <a:cs typeface="Times New Roman" panose="02020603050405020304" pitchFamily="18" charset="0"/>
              </a:rPr>
              <a:t>pions</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in the instrumented decay tunnel (length=40m long, radius=50cm). As seen in the Milestone MS3 documentation and in table 3 there is a sufficient number of events expected from neutrinos coming off positive or negative pion decays.</a:t>
            </a:r>
          </a:p>
        </p:txBody>
      </p:sp>
      <p:sp>
        <p:nvSpPr>
          <p:cNvPr id="6" name="TextBox 5">
            <a:extLst>
              <a:ext uri="{FF2B5EF4-FFF2-40B4-BE49-F238E27FC236}">
                <a16:creationId xmlns:a16="http://schemas.microsoft.com/office/drawing/2014/main" id="{B64D9B77-6A4D-3F4D-DC6E-620519FCCB24}"/>
              </a:ext>
            </a:extLst>
          </p:cNvPr>
          <p:cNvSpPr txBox="1"/>
          <p:nvPr/>
        </p:nvSpPr>
        <p:spPr>
          <a:xfrm>
            <a:off x="1653169" y="2519751"/>
            <a:ext cx="8405232" cy="395173"/>
          </a:xfrm>
          <a:prstGeom prst="rect">
            <a:avLst/>
          </a:prstGeom>
          <a:noFill/>
        </p:spPr>
        <p:txBody>
          <a:bodyPr wrap="square">
            <a:spAutoFit/>
          </a:bodyPr>
          <a:lstStyle/>
          <a:p>
            <a:pPr algn="just">
              <a:lnSpc>
                <a:spcPct val="115000"/>
              </a:lnSpc>
              <a:spcAft>
                <a:spcPts val="600"/>
              </a:spcAft>
            </a:pPr>
            <a:r>
              <a:rPr lang="en-US" sz="1800" b="1" kern="100" dirty="0">
                <a:effectLst/>
                <a:latin typeface="Aptos" panose="020B0004020202020204" pitchFamily="34" charset="0"/>
                <a:ea typeface="Aptos" panose="020B0004020202020204" pitchFamily="34" charset="0"/>
                <a:cs typeface="Times New Roman" panose="02020603050405020304" pitchFamily="18" charset="0"/>
              </a:rPr>
              <a:t>Table 3.</a:t>
            </a:r>
            <a:r>
              <a:rPr lang="en-US" sz="1800" kern="100" dirty="0">
                <a:effectLst/>
                <a:latin typeface="Aptos" panose="020B0004020202020204" pitchFamily="34" charset="0"/>
                <a:ea typeface="Aptos" panose="020B0004020202020204" pitchFamily="34" charset="0"/>
                <a:cs typeface="Times New Roman" panose="02020603050405020304" pitchFamily="18" charset="0"/>
              </a:rPr>
              <a:t> Neutrino CCQE interactions from neutrinos coming from pion decays.</a:t>
            </a:r>
          </a:p>
        </p:txBody>
      </p:sp>
      <p:graphicFrame>
        <p:nvGraphicFramePr>
          <p:cNvPr id="8" name="Table 7">
            <a:extLst>
              <a:ext uri="{FF2B5EF4-FFF2-40B4-BE49-F238E27FC236}">
                <a16:creationId xmlns:a16="http://schemas.microsoft.com/office/drawing/2014/main" id="{9560A816-9A68-C120-6998-D191DF132631}"/>
              </a:ext>
            </a:extLst>
          </p:cNvPr>
          <p:cNvGraphicFramePr>
            <a:graphicFrameLocks noGrp="1"/>
          </p:cNvGraphicFramePr>
          <p:nvPr>
            <p:extLst>
              <p:ext uri="{D42A27DB-BD31-4B8C-83A1-F6EECF244321}">
                <p14:modId xmlns:p14="http://schemas.microsoft.com/office/powerpoint/2010/main" val="2718459027"/>
              </p:ext>
            </p:extLst>
          </p:nvPr>
        </p:nvGraphicFramePr>
        <p:xfrm>
          <a:off x="2724079" y="3038072"/>
          <a:ext cx="6185745" cy="905005"/>
        </p:xfrm>
        <a:graphic>
          <a:graphicData uri="http://schemas.openxmlformats.org/drawingml/2006/table">
            <a:tbl>
              <a:tblPr firstRow="1" firstCol="1" bandRow="1"/>
              <a:tblGrid>
                <a:gridCol w="3013328">
                  <a:extLst>
                    <a:ext uri="{9D8B030D-6E8A-4147-A177-3AD203B41FA5}">
                      <a16:colId xmlns:a16="http://schemas.microsoft.com/office/drawing/2014/main" val="1558879529"/>
                    </a:ext>
                  </a:extLst>
                </a:gridCol>
                <a:gridCol w="1256074">
                  <a:extLst>
                    <a:ext uri="{9D8B030D-6E8A-4147-A177-3AD203B41FA5}">
                      <a16:colId xmlns:a16="http://schemas.microsoft.com/office/drawing/2014/main" val="1842224292"/>
                    </a:ext>
                  </a:extLst>
                </a:gridCol>
                <a:gridCol w="1916343">
                  <a:extLst>
                    <a:ext uri="{9D8B030D-6E8A-4147-A177-3AD203B41FA5}">
                      <a16:colId xmlns:a16="http://schemas.microsoft.com/office/drawing/2014/main" val="731247690"/>
                    </a:ext>
                  </a:extLst>
                </a:gridCol>
              </a:tblGrid>
              <a:tr h="458371">
                <a:tc>
                  <a:txBody>
                    <a:bodyPr/>
                    <a:lstStyle/>
                    <a:p>
                      <a:pPr algn="just">
                        <a:lnSpc>
                          <a:spcPct val="115000"/>
                        </a:lnSpc>
                        <a:spcAft>
                          <a:spcPts val="600"/>
                        </a:spcAft>
                        <a:buNone/>
                        <a:tabLst>
                          <a:tab pos="1327150" algn="l"/>
                        </a:tabLst>
                      </a:pPr>
                      <a:r>
                        <a:rPr lang="en-US" sz="1600" kern="100">
                          <a:effectLst/>
                          <a:latin typeface="Aptos" panose="020B0004020202020204" pitchFamily="34" charset="0"/>
                          <a:ea typeface="Aptos" panose="020B0004020202020204" pitchFamily="34" charset="0"/>
                          <a:cs typeface="Times New Roman" panose="02020603050405020304" pitchFamily="18" charset="0"/>
                        </a:rPr>
                        <a:t>Pion momentum (MeV/c)</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5000"/>
                        </a:lnSpc>
                        <a:spcAft>
                          <a:spcPts val="600"/>
                        </a:spcAft>
                        <a:buNone/>
                        <a:tabLst>
                          <a:tab pos="1327150" algn="l"/>
                        </a:tabLst>
                      </a:pPr>
                      <a:r>
                        <a:rPr lang="en-US" sz="1600" kern="100">
                          <a:effectLst/>
                          <a:latin typeface="Aptos" panose="020B0004020202020204" pitchFamily="34" charset="0"/>
                          <a:ea typeface="Aptos" panose="020B0004020202020204" pitchFamily="34" charset="0"/>
                          <a:cs typeface="Times New Roman" panose="02020603050405020304" pitchFamily="18" charset="0"/>
                        </a:rPr>
                        <a:t> </a:t>
                      </a: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l-GR" sz="1600" kern="100" baseline="-25000">
                          <a:effectLst/>
                          <a:latin typeface="Aptos" panose="020B0004020202020204" pitchFamily="34" charset="0"/>
                          <a:ea typeface="Aptos" panose="020B0004020202020204" pitchFamily="34" charset="0"/>
                          <a:cs typeface="Times New Roman" panose="02020603050405020304" pitchFamily="18" charset="0"/>
                        </a:rPr>
                        <a:t>μ</a:t>
                      </a:r>
                      <a:r>
                        <a:rPr lang="en-US" sz="1600" kern="100">
                          <a:effectLst/>
                          <a:latin typeface="Aptos" panose="020B0004020202020204" pitchFamily="34" charset="0"/>
                          <a:ea typeface="Aptos" panose="020B0004020202020204" pitchFamily="34" charset="0"/>
                          <a:cs typeface="Times New Roman" panose="02020603050405020304" pitchFamily="18" charset="0"/>
                        </a:rPr>
                        <a:t> events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just">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anti-</a:t>
                      </a: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l-GR" sz="1600" kern="100" baseline="-25000">
                          <a:effectLst/>
                          <a:latin typeface="Aptos" panose="020B0004020202020204" pitchFamily="34" charset="0"/>
                          <a:ea typeface="Aptos" panose="020B0004020202020204" pitchFamily="34" charset="0"/>
                          <a:cs typeface="Times New Roman" panose="02020603050405020304" pitchFamily="18" charset="0"/>
                        </a:rPr>
                        <a:t>μ</a:t>
                      </a:r>
                      <a:r>
                        <a:rPr lang="en-US" sz="1600" kern="100">
                          <a:effectLst/>
                          <a:latin typeface="Aptos" panose="020B0004020202020204" pitchFamily="34" charset="0"/>
                          <a:ea typeface="Aptos" panose="020B0004020202020204" pitchFamily="34" charset="0"/>
                          <a:cs typeface="Times New Roman" panose="02020603050405020304" pitchFamily="18" charset="0"/>
                        </a:rPr>
                        <a:t> events</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31879975"/>
                  </a:ext>
                </a:extLst>
              </a:tr>
              <a:tr h="446634">
                <a:tc>
                  <a:txBody>
                    <a:bodyPr/>
                    <a:lstStyle/>
                    <a:p>
                      <a:pPr algn="ctr">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1000</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6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6,038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600"/>
                        </a:spcAft>
                        <a:buNone/>
                      </a:pPr>
                      <a:r>
                        <a:rPr lang="en-US" sz="1600" kern="100" dirty="0">
                          <a:effectLst/>
                          <a:latin typeface="Aptos" panose="020B0004020202020204" pitchFamily="34" charset="0"/>
                          <a:ea typeface="Aptos" panose="020B0004020202020204" pitchFamily="34" charset="0"/>
                          <a:cs typeface="Times New Roman" panose="02020603050405020304" pitchFamily="18" charset="0"/>
                        </a:rPr>
                        <a:t>1,928</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2768884"/>
                  </a:ext>
                </a:extLst>
              </a:tr>
            </a:tbl>
          </a:graphicData>
        </a:graphic>
      </p:graphicFrame>
      <p:sp>
        <p:nvSpPr>
          <p:cNvPr id="10" name="TextBox 9">
            <a:extLst>
              <a:ext uri="{FF2B5EF4-FFF2-40B4-BE49-F238E27FC236}">
                <a16:creationId xmlns:a16="http://schemas.microsoft.com/office/drawing/2014/main" id="{D560BC9C-E763-4284-8F6A-2DDC89866C97}"/>
              </a:ext>
            </a:extLst>
          </p:cNvPr>
          <p:cNvSpPr txBox="1"/>
          <p:nvPr/>
        </p:nvSpPr>
        <p:spPr>
          <a:xfrm>
            <a:off x="200722" y="4482030"/>
            <a:ext cx="11407698" cy="713722"/>
          </a:xfrm>
          <a:prstGeom prst="rect">
            <a:avLst/>
          </a:prstGeom>
          <a:noFill/>
        </p:spPr>
        <p:txBody>
          <a:bodyPr wrap="square">
            <a:spAutoFit/>
          </a:bodyPr>
          <a:lstStyle/>
          <a:p>
            <a:pPr algn="just">
              <a:lnSpc>
                <a:spcPct val="115000"/>
              </a:lnSpc>
              <a:spcAft>
                <a:spcPts val="600"/>
              </a:spcAft>
            </a:pPr>
            <a:r>
              <a:rPr lang="en-US" kern="100" dirty="0">
                <a:effectLst/>
                <a:latin typeface="Aptos" panose="020B0004020202020204" pitchFamily="34" charset="0"/>
                <a:ea typeface="Aptos" panose="020B0004020202020204" pitchFamily="34" charset="0"/>
                <a:cs typeface="Times New Roman" panose="02020603050405020304" pitchFamily="18" charset="0"/>
              </a:rPr>
              <a:t>According to preliminary results of the design of the LENMB instrumented tunnel we expect about 3x10</a:t>
            </a:r>
            <a:r>
              <a:rPr lang="en-US" kern="100" baseline="30000" dirty="0">
                <a:effectLst/>
                <a:latin typeface="Aptos" panose="020B0004020202020204" pitchFamily="34" charset="0"/>
                <a:ea typeface="Aptos" panose="020B0004020202020204" pitchFamily="34" charset="0"/>
                <a:cs typeface="Times New Roman" panose="02020603050405020304" pitchFamily="18" charset="0"/>
              </a:rPr>
              <a:t>18</a:t>
            </a:r>
            <a:r>
              <a:rPr lang="en-US" kern="100" dirty="0">
                <a:effectLst/>
                <a:latin typeface="Aptos" panose="020B0004020202020204" pitchFamily="34" charset="0"/>
                <a:ea typeface="Aptos" panose="020B0004020202020204" pitchFamily="34" charset="0"/>
                <a:cs typeface="Times New Roman" panose="02020603050405020304" pitchFamily="18" charset="0"/>
              </a:rPr>
              <a:t> 1GeV (±10%) pion decays with uniform distribution (8x8 cm</a:t>
            </a:r>
            <a:r>
              <a:rPr lang="en-US" kern="100" baseline="30000" dirty="0">
                <a:effectLst/>
                <a:latin typeface="Aptos" panose="020B0004020202020204" pitchFamily="34" charset="0"/>
                <a:ea typeface="Aptos" panose="020B0004020202020204" pitchFamily="34" charset="0"/>
                <a:cs typeface="Times New Roman" panose="02020603050405020304" pitchFamily="18" charset="0"/>
              </a:rPr>
              <a:t>2</a:t>
            </a:r>
            <a:r>
              <a:rPr lang="en-US" kern="100" dirty="0">
                <a:effectLst/>
                <a:latin typeface="Aptos" panose="020B0004020202020204" pitchFamily="34" charset="0"/>
                <a:ea typeface="Aptos" panose="020B0004020202020204" pitchFamily="34" charset="0"/>
                <a:cs typeface="Times New Roman" panose="02020603050405020304" pitchFamily="18" charset="0"/>
              </a:rPr>
              <a:t> at tunnel entrance with 4 </a:t>
            </a:r>
            <a:r>
              <a:rPr lang="en-US" kern="100" dirty="0" err="1">
                <a:effectLst/>
                <a:latin typeface="Aptos" panose="020B0004020202020204" pitchFamily="34" charset="0"/>
                <a:ea typeface="Aptos" panose="020B0004020202020204" pitchFamily="34" charset="0"/>
                <a:cs typeface="Times New Roman" panose="02020603050405020304" pitchFamily="18" charset="0"/>
              </a:rPr>
              <a:t>mrad</a:t>
            </a:r>
            <a:r>
              <a:rPr lang="en-US" kern="100" dirty="0">
                <a:effectLst/>
                <a:latin typeface="Aptos" panose="020B0004020202020204" pitchFamily="34" charset="0"/>
                <a:ea typeface="Aptos" panose="020B0004020202020204" pitchFamily="34" charset="0"/>
                <a:cs typeface="Times New Roman" panose="02020603050405020304" pitchFamily="18" charset="0"/>
              </a:rPr>
              <a:t> divergence) in a year.</a:t>
            </a:r>
          </a:p>
        </p:txBody>
      </p:sp>
    </p:spTree>
    <p:extLst>
      <p:ext uri="{BB962C8B-B14F-4D97-AF65-F5344CB8AC3E}">
        <p14:creationId xmlns:p14="http://schemas.microsoft.com/office/powerpoint/2010/main" val="3008348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FF17F6A-9612-256E-BCF3-CB99EC451086}"/>
              </a:ext>
            </a:extLst>
          </p:cNvPr>
          <p:cNvSpPr txBox="1"/>
          <p:nvPr/>
        </p:nvSpPr>
        <p:spPr>
          <a:xfrm>
            <a:off x="1326995" y="138709"/>
            <a:ext cx="8929822" cy="461665"/>
          </a:xfrm>
          <a:prstGeom prst="rect">
            <a:avLst/>
          </a:prstGeom>
          <a:noFill/>
        </p:spPr>
        <p:txBody>
          <a:bodyPr wrap="square" rtlCol="0">
            <a:spAutoFit/>
          </a:bodyPr>
          <a:lstStyle/>
          <a:p>
            <a:pPr algn="ctr"/>
            <a:r>
              <a:rPr lang="en-US" sz="2400" b="1" dirty="0">
                <a:solidFill>
                  <a:schemeClr val="tx2">
                    <a:lumMod val="75000"/>
                    <a:lumOff val="25000"/>
                  </a:schemeClr>
                </a:solidFill>
              </a:rPr>
              <a:t>Preliminary estimation of the total cross section precision</a:t>
            </a:r>
          </a:p>
        </p:txBody>
      </p:sp>
      <p:sp>
        <p:nvSpPr>
          <p:cNvPr id="4" name="TextBox 3">
            <a:extLst>
              <a:ext uri="{FF2B5EF4-FFF2-40B4-BE49-F238E27FC236}">
                <a16:creationId xmlns:a16="http://schemas.microsoft.com/office/drawing/2014/main" id="{1CADB5EA-4195-9FC9-31B1-FAA5616EFAD3}"/>
              </a:ext>
            </a:extLst>
          </p:cNvPr>
          <p:cNvSpPr txBox="1"/>
          <p:nvPr/>
        </p:nvSpPr>
        <p:spPr>
          <a:xfrm>
            <a:off x="528530" y="805780"/>
            <a:ext cx="10526751" cy="923330"/>
          </a:xfrm>
          <a:prstGeom prst="rect">
            <a:avLst/>
          </a:prstGeom>
          <a:noFill/>
        </p:spPr>
        <p:txBody>
          <a:bodyPr wrap="square">
            <a:spAutoFit/>
          </a:bodyPr>
          <a:lstStyle/>
          <a:p>
            <a:pPr algn="just"/>
            <a:r>
              <a:rPr lang="en-US" sz="1800">
                <a:effectLst/>
                <a:latin typeface="Aptos" panose="020B0004020202020204" pitchFamily="34" charset="0"/>
                <a:ea typeface="Aptos" panose="020B0004020202020204" pitchFamily="34" charset="0"/>
                <a:cs typeface="Times New Roman" panose="02020603050405020304" pitchFamily="18" charset="0"/>
              </a:rPr>
              <a:t>The statistical error for the determination of the total cross section mainly comes from the total number of observed events and the (via Monte Carlo) estimated number of background events. </a:t>
            </a:r>
            <a:r>
              <a:rPr lang="en-US" sz="1800" dirty="0">
                <a:effectLst/>
                <a:latin typeface="Aptos" panose="020B0004020202020204" pitchFamily="34" charset="0"/>
                <a:ea typeface="Aptos" panose="020B0004020202020204" pitchFamily="34" charset="0"/>
                <a:cs typeface="Times New Roman" panose="02020603050405020304" pitchFamily="18" charset="0"/>
              </a:rPr>
              <a:t>It is a type √N error and depends on the binning of the energy range. </a:t>
            </a:r>
            <a:endParaRPr lang="en-US" dirty="0"/>
          </a:p>
        </p:txBody>
      </p:sp>
      <p:sp>
        <p:nvSpPr>
          <p:cNvPr id="6" name="TextBox 5">
            <a:extLst>
              <a:ext uri="{FF2B5EF4-FFF2-40B4-BE49-F238E27FC236}">
                <a16:creationId xmlns:a16="http://schemas.microsoft.com/office/drawing/2014/main" id="{6E840209-0023-3A7A-53BD-D688947E5556}"/>
              </a:ext>
            </a:extLst>
          </p:cNvPr>
          <p:cNvSpPr txBox="1"/>
          <p:nvPr/>
        </p:nvSpPr>
        <p:spPr>
          <a:xfrm>
            <a:off x="695798" y="1934516"/>
            <a:ext cx="10526750" cy="1200329"/>
          </a:xfrm>
          <a:prstGeom prst="rect">
            <a:avLst/>
          </a:prstGeom>
          <a:noFill/>
        </p:spPr>
        <p:txBody>
          <a:bodyPr wrap="square">
            <a:spAutoFit/>
          </a:bodyPr>
          <a:lstStyle/>
          <a:p>
            <a:pPr algn="just"/>
            <a:r>
              <a:rPr lang="en-US" sz="1800" dirty="0">
                <a:effectLst/>
                <a:latin typeface="Aptos" panose="020B0004020202020204" pitchFamily="34" charset="0"/>
                <a:ea typeface="Aptos" panose="020B0004020202020204" pitchFamily="34" charset="0"/>
                <a:cs typeface="Times New Roman" panose="02020603050405020304" pitchFamily="18" charset="0"/>
              </a:rPr>
              <a:t>For all energies, in the case of the </a:t>
            </a:r>
            <a:r>
              <a:rPr lang="en-US" sz="1800" dirty="0" err="1">
                <a:effectLst/>
                <a:latin typeface="Aptos" panose="020B0004020202020204" pitchFamily="34" charset="0"/>
                <a:ea typeface="Aptos" panose="020B0004020202020204" pitchFamily="34" charset="0"/>
                <a:cs typeface="Times New Roman" panose="02020603050405020304" pitchFamily="18" charset="0"/>
              </a:rPr>
              <a:t>LEnuSTORM</a:t>
            </a:r>
            <a:r>
              <a:rPr lang="en-US" sz="1800" dirty="0">
                <a:effectLst/>
                <a:latin typeface="Aptos" panose="020B0004020202020204" pitchFamily="34" charset="0"/>
                <a:ea typeface="Aptos" panose="020B0004020202020204" pitchFamily="34" charset="0"/>
                <a:cs typeface="Times New Roman" panose="02020603050405020304" pitchFamily="18" charset="0"/>
              </a:rPr>
              <a:t> facility (neutrinos of 150-600MeV), assuming a perfect muon-electron separation (misidentification rates are of the order of 1% according to </a:t>
            </a:r>
            <a:r>
              <a:rPr lang="en-US" sz="1800" dirty="0" err="1">
                <a:effectLst/>
                <a:latin typeface="Aptos" panose="020B0004020202020204" pitchFamily="34" charset="0"/>
                <a:ea typeface="Aptos" panose="020B0004020202020204" pitchFamily="34" charset="0"/>
                <a:cs typeface="Times New Roman" panose="02020603050405020304" pitchFamily="18" charset="0"/>
              </a:rPr>
              <a:t>ESSnuSB</a:t>
            </a:r>
            <a:r>
              <a:rPr lang="en-US" sz="1800" dirty="0">
                <a:effectLst/>
                <a:latin typeface="Aptos" panose="020B0004020202020204" pitchFamily="34" charset="0"/>
                <a:ea typeface="Aptos" panose="020B0004020202020204" pitchFamily="34" charset="0"/>
                <a:cs typeface="Times New Roman" panose="02020603050405020304" pitchFamily="18" charset="0"/>
              </a:rPr>
              <a:t> CDR) the statistical error is seen in table 5. In the case of LENMB facility (neutrinos of 300-500MeV), for 10</a:t>
            </a:r>
            <a:r>
              <a:rPr lang="en-US" sz="1800" baseline="30000" dirty="0">
                <a:effectLst/>
                <a:latin typeface="Aptos" panose="020B0004020202020204" pitchFamily="34" charset="0"/>
                <a:ea typeface="Aptos" panose="020B0004020202020204" pitchFamily="34" charset="0"/>
                <a:cs typeface="Times New Roman" panose="02020603050405020304" pitchFamily="18" charset="0"/>
              </a:rPr>
              <a:t>17</a:t>
            </a:r>
            <a:r>
              <a:rPr lang="en-US" sz="1800" dirty="0">
                <a:effectLst/>
                <a:latin typeface="Aptos" panose="020B0004020202020204" pitchFamily="34" charset="0"/>
                <a:ea typeface="Aptos" panose="020B0004020202020204" pitchFamily="34" charset="0"/>
                <a:cs typeface="Times New Roman" panose="02020603050405020304" pitchFamily="18" charset="0"/>
              </a:rPr>
              <a:t> 1GeV pion decays, the statistical error for muon-neutrino interactions </a:t>
            </a:r>
            <a:r>
              <a:rPr lang="en-US" dirty="0">
                <a:latin typeface="Aptos" panose="020B0004020202020204" pitchFamily="34" charset="0"/>
                <a:ea typeface="Aptos" panose="020B0004020202020204" pitchFamily="34" charset="0"/>
                <a:cs typeface="Times New Roman" panose="02020603050405020304" pitchFamily="18" charset="0"/>
              </a:rPr>
              <a:t>is also inn table 5.</a:t>
            </a:r>
            <a:endParaRPr lang="en-US" dirty="0"/>
          </a:p>
        </p:txBody>
      </p:sp>
      <p:sp>
        <p:nvSpPr>
          <p:cNvPr id="8" name="TextBox 7">
            <a:extLst>
              <a:ext uri="{FF2B5EF4-FFF2-40B4-BE49-F238E27FC236}">
                <a16:creationId xmlns:a16="http://schemas.microsoft.com/office/drawing/2014/main" id="{A3168B57-1F18-6F90-3278-0B6610C660AA}"/>
              </a:ext>
            </a:extLst>
          </p:cNvPr>
          <p:cNvSpPr txBox="1"/>
          <p:nvPr/>
        </p:nvSpPr>
        <p:spPr>
          <a:xfrm>
            <a:off x="2197031" y="3311713"/>
            <a:ext cx="6857759" cy="361574"/>
          </a:xfrm>
          <a:prstGeom prst="rect">
            <a:avLst/>
          </a:prstGeom>
          <a:noFill/>
        </p:spPr>
        <p:txBody>
          <a:bodyPr wrap="square">
            <a:spAutoFit/>
          </a:bodyPr>
          <a:lstStyle/>
          <a:p>
            <a:pPr algn="just">
              <a:lnSpc>
                <a:spcPct val="115000"/>
              </a:lnSpc>
              <a:spcAft>
                <a:spcPts val="800"/>
              </a:spcAft>
            </a:pPr>
            <a:r>
              <a:rPr lang="en-US" sz="1600" b="1" kern="100" dirty="0">
                <a:effectLst/>
                <a:latin typeface="Aptos" panose="020B0004020202020204" pitchFamily="34" charset="0"/>
                <a:ea typeface="Aptos" panose="020B0004020202020204" pitchFamily="34" charset="0"/>
                <a:cs typeface="Times New Roman" panose="02020603050405020304" pitchFamily="18" charset="0"/>
              </a:rPr>
              <a:t>Table 5.</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 Percent statistical errors for CCQE total neutrino cross sections.</a:t>
            </a:r>
          </a:p>
        </p:txBody>
      </p:sp>
      <p:graphicFrame>
        <p:nvGraphicFramePr>
          <p:cNvPr id="10" name="Table 9">
            <a:extLst>
              <a:ext uri="{FF2B5EF4-FFF2-40B4-BE49-F238E27FC236}">
                <a16:creationId xmlns:a16="http://schemas.microsoft.com/office/drawing/2014/main" id="{E27A3CC8-6D7D-0272-397A-759E08F67848}"/>
              </a:ext>
            </a:extLst>
          </p:cNvPr>
          <p:cNvGraphicFramePr>
            <a:graphicFrameLocks noGrp="1"/>
          </p:cNvGraphicFramePr>
          <p:nvPr>
            <p:extLst>
              <p:ext uri="{D42A27DB-BD31-4B8C-83A1-F6EECF244321}">
                <p14:modId xmlns:p14="http://schemas.microsoft.com/office/powerpoint/2010/main" val="2182261040"/>
              </p:ext>
            </p:extLst>
          </p:nvPr>
        </p:nvGraphicFramePr>
        <p:xfrm>
          <a:off x="2012221" y="3852829"/>
          <a:ext cx="7370376" cy="1205091"/>
        </p:xfrm>
        <a:graphic>
          <a:graphicData uri="http://schemas.openxmlformats.org/drawingml/2006/table">
            <a:tbl>
              <a:tblPr firstRow="1" firstCol="1" bandRow="1"/>
              <a:tblGrid>
                <a:gridCol w="2059512">
                  <a:extLst>
                    <a:ext uri="{9D8B030D-6E8A-4147-A177-3AD203B41FA5}">
                      <a16:colId xmlns:a16="http://schemas.microsoft.com/office/drawing/2014/main" val="696662873"/>
                    </a:ext>
                  </a:extLst>
                </a:gridCol>
                <a:gridCol w="885144">
                  <a:extLst>
                    <a:ext uri="{9D8B030D-6E8A-4147-A177-3AD203B41FA5}">
                      <a16:colId xmlns:a16="http://schemas.microsoft.com/office/drawing/2014/main" val="841175211"/>
                    </a:ext>
                  </a:extLst>
                </a:gridCol>
                <a:gridCol w="885144">
                  <a:extLst>
                    <a:ext uri="{9D8B030D-6E8A-4147-A177-3AD203B41FA5}">
                      <a16:colId xmlns:a16="http://schemas.microsoft.com/office/drawing/2014/main" val="3980180279"/>
                    </a:ext>
                  </a:extLst>
                </a:gridCol>
                <a:gridCol w="885144">
                  <a:extLst>
                    <a:ext uri="{9D8B030D-6E8A-4147-A177-3AD203B41FA5}">
                      <a16:colId xmlns:a16="http://schemas.microsoft.com/office/drawing/2014/main" val="824258948"/>
                    </a:ext>
                  </a:extLst>
                </a:gridCol>
                <a:gridCol w="885144">
                  <a:extLst>
                    <a:ext uri="{9D8B030D-6E8A-4147-A177-3AD203B41FA5}">
                      <a16:colId xmlns:a16="http://schemas.microsoft.com/office/drawing/2014/main" val="4034478542"/>
                    </a:ext>
                  </a:extLst>
                </a:gridCol>
                <a:gridCol w="885144">
                  <a:extLst>
                    <a:ext uri="{9D8B030D-6E8A-4147-A177-3AD203B41FA5}">
                      <a16:colId xmlns:a16="http://schemas.microsoft.com/office/drawing/2014/main" val="2025406080"/>
                    </a:ext>
                  </a:extLst>
                </a:gridCol>
                <a:gridCol w="885144">
                  <a:extLst>
                    <a:ext uri="{9D8B030D-6E8A-4147-A177-3AD203B41FA5}">
                      <a16:colId xmlns:a16="http://schemas.microsoft.com/office/drawing/2014/main" val="2394036427"/>
                    </a:ext>
                  </a:extLst>
                </a:gridCol>
              </a:tblGrid>
              <a:tr h="401697">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Facility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4">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LEnuSTORM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LENMB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1127118983"/>
                  </a:ext>
                </a:extLst>
              </a:tr>
              <a:tr h="401697">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Neutrino beam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l-GR" sz="1600" kern="100" baseline="-25000">
                          <a:effectLst/>
                          <a:latin typeface="Aptos" panose="020B0004020202020204" pitchFamily="34" charset="0"/>
                          <a:ea typeface="Aptos" panose="020B0004020202020204" pitchFamily="34" charset="0"/>
                          <a:cs typeface="Times New Roman" panose="02020603050405020304" pitchFamily="18" charset="0"/>
                        </a:rPr>
                        <a:t>μ</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anti-</a:t>
                      </a: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n-US" sz="1600" kern="100" baseline="-25000">
                          <a:effectLst/>
                          <a:latin typeface="Aptos" panose="020B0004020202020204" pitchFamily="34" charset="0"/>
                          <a:ea typeface="Aptos" panose="020B0004020202020204" pitchFamily="34" charset="0"/>
                          <a:cs typeface="Times New Roman" panose="02020603050405020304" pitchFamily="18" charset="0"/>
                        </a:rPr>
                        <a:t>e</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anti-</a:t>
                      </a: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l-GR" sz="1600" kern="100" baseline="-25000">
                          <a:effectLst/>
                          <a:latin typeface="Aptos" panose="020B0004020202020204" pitchFamily="34" charset="0"/>
                          <a:ea typeface="Aptos" panose="020B0004020202020204" pitchFamily="34" charset="0"/>
                          <a:cs typeface="Times New Roman" panose="02020603050405020304" pitchFamily="18" charset="0"/>
                        </a:rPr>
                        <a:t>μ</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n-US" sz="1600" kern="100" baseline="-25000">
                          <a:effectLst/>
                          <a:latin typeface="Aptos" panose="020B0004020202020204" pitchFamily="34" charset="0"/>
                          <a:ea typeface="Aptos" panose="020B0004020202020204" pitchFamily="34" charset="0"/>
                          <a:cs typeface="Times New Roman" panose="02020603050405020304" pitchFamily="18" charset="0"/>
                        </a:rPr>
                        <a:t>e</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l-GR" sz="1600" kern="100" baseline="-25000">
                          <a:effectLst/>
                          <a:latin typeface="Aptos" panose="020B0004020202020204" pitchFamily="34" charset="0"/>
                          <a:ea typeface="Aptos" panose="020B0004020202020204" pitchFamily="34" charset="0"/>
                          <a:cs typeface="Times New Roman" panose="02020603050405020304" pitchFamily="18" charset="0"/>
                        </a:rPr>
                        <a:t>μ</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anti-</a:t>
                      </a:r>
                      <a:r>
                        <a:rPr lang="el-GR" sz="1600" kern="100">
                          <a:effectLst/>
                          <a:latin typeface="Aptos" panose="020B0004020202020204" pitchFamily="34" charset="0"/>
                          <a:ea typeface="Aptos" panose="020B0004020202020204" pitchFamily="34" charset="0"/>
                          <a:cs typeface="Times New Roman" panose="02020603050405020304" pitchFamily="18" charset="0"/>
                        </a:rPr>
                        <a:t>ν</a:t>
                      </a:r>
                      <a:r>
                        <a:rPr lang="el-GR" sz="1600" kern="100" baseline="-25000">
                          <a:effectLst/>
                          <a:latin typeface="Aptos" panose="020B0004020202020204" pitchFamily="34" charset="0"/>
                          <a:ea typeface="Aptos" panose="020B0004020202020204" pitchFamily="34" charset="0"/>
                          <a:cs typeface="Times New Roman" panose="02020603050405020304" pitchFamily="18" charset="0"/>
                        </a:rPr>
                        <a:t>μ</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09036518"/>
                  </a:ext>
                </a:extLst>
              </a:tr>
              <a:tr h="401697">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 statistical error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1.4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2.6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2.5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1.5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1.3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dirty="0">
                          <a:effectLst/>
                          <a:latin typeface="Aptos" panose="020B0004020202020204" pitchFamily="34" charset="0"/>
                          <a:ea typeface="Aptos" panose="020B0004020202020204" pitchFamily="34" charset="0"/>
                          <a:cs typeface="Times New Roman" panose="02020603050405020304" pitchFamily="18" charset="0"/>
                        </a:rPr>
                        <a:t>2.3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114645150"/>
                  </a:ext>
                </a:extLst>
              </a:tr>
            </a:tbl>
          </a:graphicData>
        </a:graphic>
      </p:graphicFrame>
      <p:sp>
        <p:nvSpPr>
          <p:cNvPr id="11" name="TextBox 10">
            <a:extLst>
              <a:ext uri="{FF2B5EF4-FFF2-40B4-BE49-F238E27FC236}">
                <a16:creationId xmlns:a16="http://schemas.microsoft.com/office/drawing/2014/main" id="{FBC3BFA8-235A-2F43-C355-F9F0DF3B5963}"/>
              </a:ext>
            </a:extLst>
          </p:cNvPr>
          <p:cNvSpPr txBox="1"/>
          <p:nvPr/>
        </p:nvSpPr>
        <p:spPr>
          <a:xfrm>
            <a:off x="1465232" y="5391810"/>
            <a:ext cx="8927704" cy="369332"/>
          </a:xfrm>
          <a:prstGeom prst="rect">
            <a:avLst/>
          </a:prstGeom>
          <a:noFill/>
        </p:spPr>
        <p:txBody>
          <a:bodyPr wrap="square">
            <a:spAutoFit/>
          </a:bodyPr>
          <a:lstStyle/>
          <a:p>
            <a:pPr algn="just"/>
            <a:r>
              <a:rPr lang="en-US" dirty="0">
                <a:latin typeface="Aptos" panose="020B0004020202020204" pitchFamily="34" charset="0"/>
                <a:ea typeface="Aptos" panose="020B0004020202020204" pitchFamily="34" charset="0"/>
                <a:cs typeface="Times New Roman" panose="02020603050405020304" pitchFamily="18" charset="0"/>
              </a:rPr>
              <a:t>For d</a:t>
            </a:r>
            <a:r>
              <a:rPr lang="en-US" sz="1800" dirty="0">
                <a:effectLst/>
                <a:latin typeface="Aptos" panose="020B0004020202020204" pitchFamily="34" charset="0"/>
                <a:ea typeface="Aptos" panose="020B0004020202020204" pitchFamily="34" charset="0"/>
                <a:cs typeface="Times New Roman" panose="02020603050405020304" pitchFamily="18" charset="0"/>
              </a:rPr>
              <a:t>iscussion of the systematics and the error on the efficiency see slide further below </a:t>
            </a:r>
            <a:endParaRPr lang="en-US" dirty="0"/>
          </a:p>
        </p:txBody>
      </p:sp>
    </p:spTree>
    <p:extLst>
      <p:ext uri="{BB962C8B-B14F-4D97-AF65-F5344CB8AC3E}">
        <p14:creationId xmlns:p14="http://schemas.microsoft.com/office/powerpoint/2010/main" val="491243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396ADE2-E5A7-0C45-0DB8-F36CCD452345}"/>
              </a:ext>
            </a:extLst>
          </p:cNvPr>
          <p:cNvSpPr txBox="1"/>
          <p:nvPr/>
        </p:nvSpPr>
        <p:spPr>
          <a:xfrm>
            <a:off x="1326995" y="138709"/>
            <a:ext cx="9400478" cy="461665"/>
          </a:xfrm>
          <a:prstGeom prst="rect">
            <a:avLst/>
          </a:prstGeom>
          <a:noFill/>
        </p:spPr>
        <p:txBody>
          <a:bodyPr wrap="square" rtlCol="0">
            <a:spAutoFit/>
          </a:bodyPr>
          <a:lstStyle/>
          <a:p>
            <a:pPr algn="ctr"/>
            <a:r>
              <a:rPr lang="en-US" sz="2400" b="1" dirty="0">
                <a:solidFill>
                  <a:schemeClr val="tx2">
                    <a:lumMod val="75000"/>
                    <a:lumOff val="25000"/>
                  </a:schemeClr>
                </a:solidFill>
              </a:rPr>
              <a:t>Preliminary estimation of the differential cross section precision</a:t>
            </a:r>
          </a:p>
        </p:txBody>
      </p:sp>
      <p:sp>
        <p:nvSpPr>
          <p:cNvPr id="4" name="TextBox 3">
            <a:extLst>
              <a:ext uri="{FF2B5EF4-FFF2-40B4-BE49-F238E27FC236}">
                <a16:creationId xmlns:a16="http://schemas.microsoft.com/office/drawing/2014/main" id="{E7495BFF-F293-31A7-ED8A-6495AC35D40C}"/>
              </a:ext>
            </a:extLst>
          </p:cNvPr>
          <p:cNvSpPr txBox="1"/>
          <p:nvPr/>
        </p:nvSpPr>
        <p:spPr>
          <a:xfrm>
            <a:off x="223024" y="722591"/>
            <a:ext cx="11608419" cy="1350819"/>
          </a:xfrm>
          <a:prstGeom prst="rect">
            <a:avLst/>
          </a:prstGeom>
          <a:noFill/>
        </p:spPr>
        <p:txBody>
          <a:bodyPr wrap="square">
            <a:spAutoFit/>
          </a:bodyPr>
          <a:lstStyle/>
          <a:p>
            <a:pPr algn="just">
              <a:lnSpc>
                <a:spcPct val="115000"/>
              </a:lnSpc>
              <a:spcAft>
                <a:spcPts val="800"/>
              </a:spcAft>
            </a:pPr>
            <a:r>
              <a:rPr lang="en-US" sz="1800" kern="100" dirty="0">
                <a:effectLst/>
                <a:latin typeface="Aptos" panose="020B0004020202020204" pitchFamily="34" charset="0"/>
                <a:ea typeface="Aptos" panose="020B0004020202020204" pitchFamily="34" charset="0"/>
                <a:cs typeface="Times New Roman" panose="02020603050405020304" pitchFamily="18" charset="0"/>
              </a:rPr>
              <a:t>If we assume that we have 10 equally populated energy bins and ignore any bin-to-bin correlations (of course this assumed a very good neutrino energy determination which is extremely difficult at this energy range due mainly to nuclear effects), the statistical errors per energy bin will be as seen in table 5. The combined relative statistical error from both facilities for (anti) neutrino interactions is also shown.</a:t>
            </a:r>
          </a:p>
        </p:txBody>
      </p:sp>
      <p:graphicFrame>
        <p:nvGraphicFramePr>
          <p:cNvPr id="6" name="Table 5">
            <a:extLst>
              <a:ext uri="{FF2B5EF4-FFF2-40B4-BE49-F238E27FC236}">
                <a16:creationId xmlns:a16="http://schemas.microsoft.com/office/drawing/2014/main" id="{275FC4A9-4E5F-362D-DBD0-B1A46614F5CB}"/>
              </a:ext>
            </a:extLst>
          </p:cNvPr>
          <p:cNvGraphicFramePr>
            <a:graphicFrameLocks noGrp="1"/>
          </p:cNvGraphicFramePr>
          <p:nvPr>
            <p:extLst>
              <p:ext uri="{D42A27DB-BD31-4B8C-83A1-F6EECF244321}">
                <p14:modId xmlns:p14="http://schemas.microsoft.com/office/powerpoint/2010/main" val="1284178700"/>
              </p:ext>
            </p:extLst>
          </p:nvPr>
        </p:nvGraphicFramePr>
        <p:xfrm>
          <a:off x="2469422" y="3162552"/>
          <a:ext cx="6496159" cy="2424208"/>
        </p:xfrm>
        <a:graphic>
          <a:graphicData uri="http://schemas.openxmlformats.org/drawingml/2006/table">
            <a:tbl>
              <a:tblPr firstRow="1" firstCol="1" bandRow="1"/>
              <a:tblGrid>
                <a:gridCol w="1815229">
                  <a:extLst>
                    <a:ext uri="{9D8B030D-6E8A-4147-A177-3AD203B41FA5}">
                      <a16:colId xmlns:a16="http://schemas.microsoft.com/office/drawing/2014/main" val="3771378948"/>
                    </a:ext>
                  </a:extLst>
                </a:gridCol>
                <a:gridCol w="780155">
                  <a:extLst>
                    <a:ext uri="{9D8B030D-6E8A-4147-A177-3AD203B41FA5}">
                      <a16:colId xmlns:a16="http://schemas.microsoft.com/office/drawing/2014/main" val="4233723840"/>
                    </a:ext>
                  </a:extLst>
                </a:gridCol>
                <a:gridCol w="780155">
                  <a:extLst>
                    <a:ext uri="{9D8B030D-6E8A-4147-A177-3AD203B41FA5}">
                      <a16:colId xmlns:a16="http://schemas.microsoft.com/office/drawing/2014/main" val="3697029513"/>
                    </a:ext>
                  </a:extLst>
                </a:gridCol>
                <a:gridCol w="780155">
                  <a:extLst>
                    <a:ext uri="{9D8B030D-6E8A-4147-A177-3AD203B41FA5}">
                      <a16:colId xmlns:a16="http://schemas.microsoft.com/office/drawing/2014/main" val="3501897002"/>
                    </a:ext>
                  </a:extLst>
                </a:gridCol>
                <a:gridCol w="780155">
                  <a:extLst>
                    <a:ext uri="{9D8B030D-6E8A-4147-A177-3AD203B41FA5}">
                      <a16:colId xmlns:a16="http://schemas.microsoft.com/office/drawing/2014/main" val="1221832845"/>
                    </a:ext>
                  </a:extLst>
                </a:gridCol>
                <a:gridCol w="780155">
                  <a:extLst>
                    <a:ext uri="{9D8B030D-6E8A-4147-A177-3AD203B41FA5}">
                      <a16:colId xmlns:a16="http://schemas.microsoft.com/office/drawing/2014/main" val="2402115755"/>
                    </a:ext>
                  </a:extLst>
                </a:gridCol>
                <a:gridCol w="780155">
                  <a:extLst>
                    <a:ext uri="{9D8B030D-6E8A-4147-A177-3AD203B41FA5}">
                      <a16:colId xmlns:a16="http://schemas.microsoft.com/office/drawing/2014/main" val="1021380018"/>
                    </a:ext>
                  </a:extLst>
                </a:gridCol>
              </a:tblGrid>
              <a:tr h="422827">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Facility</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4">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LEnuSTORM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LENMB</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extLst>
                  <a:ext uri="{0D108BD9-81ED-4DB2-BD59-A6C34878D82A}">
                    <a16:rowId xmlns:a16="http://schemas.microsoft.com/office/drawing/2014/main" val="661402021"/>
                  </a:ext>
                </a:extLst>
              </a:tr>
              <a:tr h="728390">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Neutrino beam</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l-GR" sz="1600" b="1" kern="100">
                          <a:effectLst/>
                          <a:latin typeface="Aptos" panose="020B0004020202020204" pitchFamily="34" charset="0"/>
                          <a:ea typeface="Aptos" panose="020B0004020202020204" pitchFamily="34" charset="0"/>
                          <a:cs typeface="Times New Roman" panose="02020603050405020304" pitchFamily="18" charset="0"/>
                        </a:rPr>
                        <a:t>ν</a:t>
                      </a:r>
                      <a:r>
                        <a:rPr lang="el-GR" sz="1600" b="1" kern="100" baseline="-25000">
                          <a:effectLst/>
                          <a:latin typeface="Aptos" panose="020B0004020202020204" pitchFamily="34" charset="0"/>
                          <a:ea typeface="Aptos" panose="020B0004020202020204" pitchFamily="34" charset="0"/>
                          <a:cs typeface="Times New Roman" panose="02020603050405020304" pitchFamily="18" charset="0"/>
                        </a:rPr>
                        <a:t>μ</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b="1" kern="100">
                          <a:effectLst/>
                          <a:latin typeface="Aptos" panose="020B0004020202020204" pitchFamily="34" charset="0"/>
                          <a:ea typeface="Aptos" panose="020B0004020202020204" pitchFamily="34" charset="0"/>
                          <a:cs typeface="Times New Roman" panose="02020603050405020304" pitchFamily="18" charset="0"/>
                        </a:rPr>
                        <a:t>anti-</a:t>
                      </a:r>
                      <a:r>
                        <a:rPr lang="el-GR" sz="1600" b="1" kern="100">
                          <a:effectLst/>
                          <a:latin typeface="Aptos" panose="020B0004020202020204" pitchFamily="34" charset="0"/>
                          <a:ea typeface="Aptos" panose="020B0004020202020204" pitchFamily="34" charset="0"/>
                          <a:cs typeface="Times New Roman" panose="02020603050405020304" pitchFamily="18" charset="0"/>
                        </a:rPr>
                        <a:t>ν</a:t>
                      </a:r>
                      <a:r>
                        <a:rPr lang="en-US" sz="1600" b="1" kern="100" baseline="-25000">
                          <a:effectLst/>
                          <a:latin typeface="Aptos" panose="020B0004020202020204" pitchFamily="34" charset="0"/>
                          <a:ea typeface="Aptos" panose="020B0004020202020204" pitchFamily="34" charset="0"/>
                          <a:cs typeface="Times New Roman" panose="02020603050405020304" pitchFamily="18" charset="0"/>
                        </a:rPr>
                        <a:t>e</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b="1" kern="100">
                          <a:effectLst/>
                          <a:latin typeface="Aptos" panose="020B0004020202020204" pitchFamily="34" charset="0"/>
                          <a:ea typeface="Aptos" panose="020B0004020202020204" pitchFamily="34" charset="0"/>
                          <a:cs typeface="Times New Roman" panose="02020603050405020304" pitchFamily="18" charset="0"/>
                        </a:rPr>
                        <a:t>anti-</a:t>
                      </a:r>
                      <a:r>
                        <a:rPr lang="el-GR" sz="1600" b="1" kern="100">
                          <a:effectLst/>
                          <a:latin typeface="Aptos" panose="020B0004020202020204" pitchFamily="34" charset="0"/>
                          <a:ea typeface="Aptos" panose="020B0004020202020204" pitchFamily="34" charset="0"/>
                          <a:cs typeface="Times New Roman" panose="02020603050405020304" pitchFamily="18" charset="0"/>
                        </a:rPr>
                        <a:t>ν</a:t>
                      </a:r>
                      <a:r>
                        <a:rPr lang="el-GR" sz="1600" b="1" kern="100" baseline="-25000">
                          <a:effectLst/>
                          <a:latin typeface="Aptos" panose="020B0004020202020204" pitchFamily="34" charset="0"/>
                          <a:ea typeface="Aptos" panose="020B0004020202020204" pitchFamily="34" charset="0"/>
                          <a:cs typeface="Times New Roman" panose="02020603050405020304" pitchFamily="18" charset="0"/>
                        </a:rPr>
                        <a:t>μ</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l-GR" sz="1600" b="1" kern="100">
                          <a:effectLst/>
                          <a:latin typeface="Aptos" panose="020B0004020202020204" pitchFamily="34" charset="0"/>
                          <a:ea typeface="Aptos" panose="020B0004020202020204" pitchFamily="34" charset="0"/>
                          <a:cs typeface="Times New Roman" panose="02020603050405020304" pitchFamily="18" charset="0"/>
                        </a:rPr>
                        <a:t>ν</a:t>
                      </a:r>
                      <a:r>
                        <a:rPr lang="en-US" sz="1600" b="1" kern="100" baseline="-25000">
                          <a:effectLst/>
                          <a:latin typeface="Aptos" panose="020B0004020202020204" pitchFamily="34" charset="0"/>
                          <a:ea typeface="Aptos" panose="020B0004020202020204" pitchFamily="34" charset="0"/>
                          <a:cs typeface="Times New Roman" panose="02020603050405020304" pitchFamily="18" charset="0"/>
                        </a:rPr>
                        <a:t>e</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l-GR" sz="1600" b="1" kern="100">
                          <a:effectLst/>
                          <a:latin typeface="Aptos" panose="020B0004020202020204" pitchFamily="34" charset="0"/>
                          <a:ea typeface="Aptos" panose="020B0004020202020204" pitchFamily="34" charset="0"/>
                          <a:cs typeface="Times New Roman" panose="02020603050405020304" pitchFamily="18" charset="0"/>
                        </a:rPr>
                        <a:t>ν</a:t>
                      </a:r>
                      <a:r>
                        <a:rPr lang="el-GR" sz="1600" b="1" kern="100" baseline="-25000">
                          <a:effectLst/>
                          <a:latin typeface="Aptos" panose="020B0004020202020204" pitchFamily="34" charset="0"/>
                          <a:ea typeface="Aptos" panose="020B0004020202020204" pitchFamily="34" charset="0"/>
                          <a:cs typeface="Times New Roman" panose="02020603050405020304" pitchFamily="18" charset="0"/>
                        </a:rPr>
                        <a:t>μ</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b="1" kern="100">
                          <a:effectLst/>
                          <a:latin typeface="Aptos" panose="020B0004020202020204" pitchFamily="34" charset="0"/>
                          <a:ea typeface="Aptos" panose="020B0004020202020204" pitchFamily="34" charset="0"/>
                          <a:cs typeface="Times New Roman" panose="02020603050405020304" pitchFamily="18" charset="0"/>
                        </a:rPr>
                        <a:t>anti-</a:t>
                      </a:r>
                      <a:r>
                        <a:rPr lang="el-GR" sz="1600" b="1" kern="100">
                          <a:effectLst/>
                          <a:latin typeface="Aptos" panose="020B0004020202020204" pitchFamily="34" charset="0"/>
                          <a:ea typeface="Aptos" panose="020B0004020202020204" pitchFamily="34" charset="0"/>
                          <a:cs typeface="Times New Roman" panose="02020603050405020304" pitchFamily="18" charset="0"/>
                        </a:rPr>
                        <a:t>ν</a:t>
                      </a:r>
                      <a:r>
                        <a:rPr lang="el-GR" sz="1600" b="1" kern="100" baseline="-25000">
                          <a:effectLst/>
                          <a:latin typeface="Aptos" panose="020B0004020202020204" pitchFamily="34" charset="0"/>
                          <a:ea typeface="Aptos" panose="020B0004020202020204" pitchFamily="34" charset="0"/>
                          <a:cs typeface="Times New Roman" panose="02020603050405020304" pitchFamily="18" charset="0"/>
                        </a:rPr>
                        <a:t>μ</a:t>
                      </a:r>
                      <a:endParaRPr lang="en-US" sz="1600" kern="100">
                        <a:effectLst/>
                        <a:latin typeface="Aptos" panose="020B0004020202020204" pitchFamily="34" charset="0"/>
                        <a:ea typeface="Aptos" panose="020B0004020202020204" pitchFamily="34"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39405867"/>
                  </a:ext>
                </a:extLst>
              </a:tr>
              <a:tr h="544601">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 statistical error</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4.4</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8.2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7.9</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4.7</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4.1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7.2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631139918"/>
                  </a:ext>
                </a:extLst>
              </a:tr>
              <a:tr h="728390">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 combined stat. error from both</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5.3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a:effectLst/>
                          <a:latin typeface="Aptos" panose="020B0004020202020204" pitchFamily="34" charset="0"/>
                          <a:ea typeface="Aptos" panose="020B0004020202020204" pitchFamily="34" charset="0"/>
                          <a:cs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15000"/>
                        </a:lnSpc>
                        <a:spcAft>
                          <a:spcPts val="800"/>
                        </a:spcAft>
                        <a:buNone/>
                      </a:pPr>
                      <a:r>
                        <a:rPr lang="en-US" sz="1600" kern="100" dirty="0">
                          <a:effectLst/>
                          <a:latin typeface="Aptos" panose="020B0004020202020204" pitchFamily="34" charset="0"/>
                          <a:ea typeface="Aptos" panose="020B0004020202020204" pitchFamily="34" charset="0"/>
                          <a:cs typeface="Times New Roman" panose="02020603050405020304" pitchFamily="18" charset="0"/>
                        </a:rPr>
                        <a:t>-</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73319109"/>
                  </a:ext>
                </a:extLst>
              </a:tr>
            </a:tbl>
          </a:graphicData>
        </a:graphic>
      </p:graphicFrame>
      <p:sp>
        <p:nvSpPr>
          <p:cNvPr id="8" name="TextBox 7">
            <a:extLst>
              <a:ext uri="{FF2B5EF4-FFF2-40B4-BE49-F238E27FC236}">
                <a16:creationId xmlns:a16="http://schemas.microsoft.com/office/drawing/2014/main" id="{7C5495B8-05BF-831E-57E5-4134A89FA7ED}"/>
              </a:ext>
            </a:extLst>
          </p:cNvPr>
          <p:cNvSpPr txBox="1"/>
          <p:nvPr/>
        </p:nvSpPr>
        <p:spPr>
          <a:xfrm>
            <a:off x="1490081" y="2295617"/>
            <a:ext cx="9074304" cy="644728"/>
          </a:xfrm>
          <a:prstGeom prst="rect">
            <a:avLst/>
          </a:prstGeom>
          <a:noFill/>
        </p:spPr>
        <p:txBody>
          <a:bodyPr wrap="square">
            <a:spAutoFit/>
          </a:bodyPr>
          <a:lstStyle/>
          <a:p>
            <a:pPr algn="ctr">
              <a:lnSpc>
                <a:spcPct val="115000"/>
              </a:lnSpc>
              <a:spcAft>
                <a:spcPts val="800"/>
              </a:spcAft>
            </a:pPr>
            <a:r>
              <a:rPr lang="en-US" sz="1600" b="1" kern="100" dirty="0">
                <a:effectLst/>
                <a:latin typeface="Aptos" panose="020B0004020202020204" pitchFamily="34" charset="0"/>
                <a:ea typeface="Aptos" panose="020B0004020202020204" pitchFamily="34" charset="0"/>
                <a:cs typeface="Times New Roman" panose="02020603050405020304" pitchFamily="18" charset="0"/>
              </a:rPr>
              <a:t>Table 5.</a:t>
            </a:r>
            <a:r>
              <a:rPr lang="en-US" sz="1600" kern="100" dirty="0">
                <a:effectLst/>
                <a:latin typeface="Aptos" panose="020B0004020202020204" pitchFamily="34" charset="0"/>
                <a:ea typeface="Aptos" panose="020B0004020202020204" pitchFamily="34" charset="0"/>
                <a:cs typeface="Times New Roman" panose="02020603050405020304" pitchFamily="18" charset="0"/>
              </a:rPr>
              <a:t> Percent statistical errors for energy dependent CCQE neutrino cross sections (10 energy bins) and combined from both facilities.</a:t>
            </a:r>
          </a:p>
        </p:txBody>
      </p:sp>
      <p:sp>
        <p:nvSpPr>
          <p:cNvPr id="9" name="TextBox 8">
            <a:extLst>
              <a:ext uri="{FF2B5EF4-FFF2-40B4-BE49-F238E27FC236}">
                <a16:creationId xmlns:a16="http://schemas.microsoft.com/office/drawing/2014/main" id="{3B16547B-A19C-4DD3-BF35-75813A6E48A3}"/>
              </a:ext>
            </a:extLst>
          </p:cNvPr>
          <p:cNvSpPr txBox="1"/>
          <p:nvPr/>
        </p:nvSpPr>
        <p:spPr>
          <a:xfrm>
            <a:off x="1490081" y="5808967"/>
            <a:ext cx="8927704" cy="369332"/>
          </a:xfrm>
          <a:prstGeom prst="rect">
            <a:avLst/>
          </a:prstGeom>
          <a:noFill/>
        </p:spPr>
        <p:txBody>
          <a:bodyPr wrap="square">
            <a:spAutoFit/>
          </a:bodyPr>
          <a:lstStyle/>
          <a:p>
            <a:pPr algn="just"/>
            <a:r>
              <a:rPr lang="en-US" dirty="0">
                <a:latin typeface="Aptos" panose="020B0004020202020204" pitchFamily="34" charset="0"/>
                <a:ea typeface="Aptos" panose="020B0004020202020204" pitchFamily="34" charset="0"/>
                <a:cs typeface="Times New Roman" panose="02020603050405020304" pitchFamily="18" charset="0"/>
              </a:rPr>
              <a:t>For d</a:t>
            </a:r>
            <a:r>
              <a:rPr lang="en-US" sz="1800" dirty="0">
                <a:effectLst/>
                <a:latin typeface="Aptos" panose="020B0004020202020204" pitchFamily="34" charset="0"/>
                <a:ea typeface="Aptos" panose="020B0004020202020204" pitchFamily="34" charset="0"/>
                <a:cs typeface="Times New Roman" panose="02020603050405020304" pitchFamily="18" charset="0"/>
              </a:rPr>
              <a:t>iscussion of the systematics and the error on the efficiency see slide further below </a:t>
            </a:r>
            <a:endParaRPr lang="en-US" dirty="0"/>
          </a:p>
        </p:txBody>
      </p:sp>
    </p:spTree>
    <p:extLst>
      <p:ext uri="{BB962C8B-B14F-4D97-AF65-F5344CB8AC3E}">
        <p14:creationId xmlns:p14="http://schemas.microsoft.com/office/powerpoint/2010/main" val="339947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D5A3C2-1E1D-FD4E-3C47-B80ED169997F}"/>
              </a:ext>
            </a:extLst>
          </p:cNvPr>
          <p:cNvSpPr txBox="1"/>
          <p:nvPr/>
        </p:nvSpPr>
        <p:spPr>
          <a:xfrm>
            <a:off x="1326995" y="138709"/>
            <a:ext cx="9400478" cy="461665"/>
          </a:xfrm>
          <a:prstGeom prst="rect">
            <a:avLst/>
          </a:prstGeom>
          <a:noFill/>
        </p:spPr>
        <p:txBody>
          <a:bodyPr wrap="square" rtlCol="0">
            <a:spAutoFit/>
          </a:bodyPr>
          <a:lstStyle/>
          <a:p>
            <a:pPr algn="ctr"/>
            <a:r>
              <a:rPr lang="en-US" sz="2400" b="1" dirty="0">
                <a:solidFill>
                  <a:schemeClr val="tx2">
                    <a:lumMod val="75000"/>
                    <a:lumOff val="25000"/>
                  </a:schemeClr>
                </a:solidFill>
              </a:rPr>
              <a:t>Systematics for the cross-section measurement precision</a:t>
            </a:r>
          </a:p>
        </p:txBody>
      </p:sp>
      <p:sp>
        <p:nvSpPr>
          <p:cNvPr id="4" name="TextBox 3">
            <a:extLst>
              <a:ext uri="{FF2B5EF4-FFF2-40B4-BE49-F238E27FC236}">
                <a16:creationId xmlns:a16="http://schemas.microsoft.com/office/drawing/2014/main" id="{D4FEFB36-FF35-8338-6AB1-CFF7184C9876}"/>
              </a:ext>
            </a:extLst>
          </p:cNvPr>
          <p:cNvSpPr txBox="1"/>
          <p:nvPr/>
        </p:nvSpPr>
        <p:spPr>
          <a:xfrm>
            <a:off x="278780" y="861536"/>
            <a:ext cx="11496908" cy="1477328"/>
          </a:xfrm>
          <a:prstGeom prst="rect">
            <a:avLst/>
          </a:prstGeom>
          <a:noFill/>
        </p:spPr>
        <p:txBody>
          <a:bodyPr wrap="square">
            <a:spAutoFit/>
          </a:bodyPr>
          <a:lstStyle/>
          <a:p>
            <a:pPr algn="just"/>
            <a:r>
              <a:rPr lang="en-US" sz="1800" dirty="0">
                <a:effectLst/>
                <a:latin typeface="Aptos" panose="020B0004020202020204" pitchFamily="34" charset="0"/>
                <a:ea typeface="Aptos" panose="020B0004020202020204" pitchFamily="34" charset="0"/>
                <a:cs typeface="Times New Roman" panose="02020603050405020304" pitchFamily="18" charset="0"/>
              </a:rPr>
              <a:t>The neutrino flux for each type of neutrino beam is assumed to be precisely known by the two facilities. </a:t>
            </a:r>
            <a:r>
              <a:rPr lang="en-US" sz="1800" dirty="0" err="1">
                <a:effectLst/>
                <a:latin typeface="Aptos" panose="020B0004020202020204" pitchFamily="34" charset="0"/>
                <a:ea typeface="Aptos" panose="020B0004020202020204" pitchFamily="34" charset="0"/>
                <a:cs typeface="Times New Roman" panose="02020603050405020304" pitchFamily="18" charset="0"/>
              </a:rPr>
              <a:t>LEnuSTORM</a:t>
            </a:r>
            <a:r>
              <a:rPr lang="en-US" sz="1800" dirty="0">
                <a:effectLst/>
                <a:latin typeface="Aptos" panose="020B0004020202020204" pitchFamily="34" charset="0"/>
                <a:ea typeface="Aptos" panose="020B0004020202020204" pitchFamily="34" charset="0"/>
                <a:cs typeface="Times New Roman" panose="02020603050405020304" pitchFamily="18" charset="0"/>
              </a:rPr>
              <a:t> neutrinos are produced by a well-defined muon beam, of a 10% momentum bite, and the resulting neutrino fluxes are accurately predicted by Monte Carlo calculations. The systematics of the neutrino fluxes can be estimated from the systematics of the muon flux, and this is controlled by the knowledge of the ring parameters and their monitoring.</a:t>
            </a:r>
            <a:endParaRPr lang="en-US" dirty="0"/>
          </a:p>
        </p:txBody>
      </p:sp>
      <p:pic>
        <p:nvPicPr>
          <p:cNvPr id="5" name="Picture 4" descr="A graph with red lines&#10;&#10;AI-generated content may be incorrect.">
            <a:extLst>
              <a:ext uri="{FF2B5EF4-FFF2-40B4-BE49-F238E27FC236}">
                <a16:creationId xmlns:a16="http://schemas.microsoft.com/office/drawing/2014/main" id="{99B6F847-B9B0-6E62-9512-AA9C3A4411E8}"/>
              </a:ext>
            </a:extLst>
          </p:cNvPr>
          <p:cNvPicPr>
            <a:picLocks noChangeAspect="1"/>
          </p:cNvPicPr>
          <p:nvPr/>
        </p:nvPicPr>
        <p:blipFill rotWithShape="1">
          <a:blip r:embed="rId2"/>
          <a:srcRect b="19197"/>
          <a:stretch/>
        </p:blipFill>
        <p:spPr bwMode="auto">
          <a:xfrm>
            <a:off x="1931019" y="2338864"/>
            <a:ext cx="7509247" cy="3099971"/>
          </a:xfrm>
          <a:prstGeom prst="rect">
            <a:avLst/>
          </a:prstGeom>
          <a:ln>
            <a:noFill/>
          </a:ln>
          <a:extLst>
            <a:ext uri="{53640926-AAD7-44D8-BBD7-CCE9431645EC}">
              <a14:shadowObscured xmlns:a14="http://schemas.microsoft.com/office/drawing/2010/main"/>
            </a:ext>
          </a:extLst>
        </p:spPr>
      </p:pic>
      <p:sp>
        <p:nvSpPr>
          <p:cNvPr id="7" name="TextBox 6">
            <a:extLst>
              <a:ext uri="{FF2B5EF4-FFF2-40B4-BE49-F238E27FC236}">
                <a16:creationId xmlns:a16="http://schemas.microsoft.com/office/drawing/2014/main" id="{4CF8A3CD-0D24-C1FF-2138-AB931B435878}"/>
              </a:ext>
            </a:extLst>
          </p:cNvPr>
          <p:cNvSpPr txBox="1"/>
          <p:nvPr/>
        </p:nvSpPr>
        <p:spPr>
          <a:xfrm>
            <a:off x="903250" y="5438835"/>
            <a:ext cx="10013794" cy="830997"/>
          </a:xfrm>
          <a:prstGeom prst="rect">
            <a:avLst/>
          </a:prstGeom>
          <a:noFill/>
        </p:spPr>
        <p:txBody>
          <a:bodyPr wrap="square">
            <a:spAutoFit/>
          </a:bodyPr>
          <a:lstStyle/>
          <a:p>
            <a:r>
              <a:rPr lang="en-US" sz="1600" b="1" dirty="0">
                <a:effectLst/>
                <a:latin typeface="Aptos" panose="020B0004020202020204" pitchFamily="34" charset="0"/>
                <a:ea typeface="Aptos" panose="020B0004020202020204" pitchFamily="34" charset="0"/>
                <a:cs typeface="Times New Roman" panose="02020603050405020304" pitchFamily="18" charset="0"/>
              </a:rPr>
              <a:t>Figure 1.</a:t>
            </a:r>
            <a:r>
              <a:rPr lang="en-US" sz="1600" dirty="0">
                <a:effectLst/>
                <a:latin typeface="Aptos" panose="020B0004020202020204" pitchFamily="34" charset="0"/>
                <a:ea typeface="Aptos" panose="020B0004020202020204" pitchFamily="34" charset="0"/>
                <a:cs typeface="Times New Roman" panose="02020603050405020304" pitchFamily="18" charset="0"/>
              </a:rPr>
              <a:t> The energy spectrum of the detected muon neutrinos produced by a 600MeV muon beam with </a:t>
            </a:r>
            <a:r>
              <a:rPr lang="en-US" sz="1600" dirty="0" err="1">
                <a:effectLst/>
                <a:latin typeface="Aptos" panose="020B0004020202020204" pitchFamily="34" charset="0"/>
                <a:ea typeface="Aptos" panose="020B0004020202020204" pitchFamily="34" charset="0"/>
                <a:cs typeface="Times New Roman" panose="02020603050405020304" pitchFamily="18" charset="0"/>
              </a:rPr>
              <a:t>LEnuSTORM</a:t>
            </a:r>
            <a:r>
              <a:rPr lang="en-US" sz="1600" dirty="0">
                <a:effectLst/>
                <a:latin typeface="Aptos" panose="020B0004020202020204" pitchFamily="34" charset="0"/>
                <a:ea typeface="Aptos" panose="020B0004020202020204" pitchFamily="34" charset="0"/>
                <a:cs typeface="Times New Roman" panose="02020603050405020304" pitchFamily="18" charset="0"/>
              </a:rPr>
              <a:t>. The black line does not take into account the crossing length of the neutrinos (it assumes they cross the whole detector length). </a:t>
            </a:r>
            <a:endParaRPr lang="en-US" sz="1600" dirty="0"/>
          </a:p>
        </p:txBody>
      </p:sp>
    </p:spTree>
    <p:extLst>
      <p:ext uri="{BB962C8B-B14F-4D97-AF65-F5344CB8AC3E}">
        <p14:creationId xmlns:p14="http://schemas.microsoft.com/office/powerpoint/2010/main" val="10340108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908</TotalTime>
  <Words>1360</Words>
  <Application>Microsoft Office PowerPoint</Application>
  <PresentationFormat>Widescreen</PresentationFormat>
  <Paragraphs>118</Paragraphs>
  <Slides>11</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11</vt:i4>
      </vt:variant>
    </vt:vector>
  </HeadingPairs>
  <TitlesOfParts>
    <vt:vector size="19" baseType="lpstr">
      <vt:lpstr>Aptos</vt:lpstr>
      <vt:lpstr>Aptos Display</vt:lpstr>
      <vt:lpstr>Arial</vt:lpstr>
      <vt:lpstr>Cambria Math</vt:lpstr>
      <vt:lpstr>Times-Bold</vt:lpstr>
      <vt:lpstr>Times-Roman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George Fanourakis</dc:creator>
  <cp:lastModifiedBy>George Fanourakis</cp:lastModifiedBy>
  <cp:revision>34</cp:revision>
  <dcterms:created xsi:type="dcterms:W3CDTF">2025-02-04T16:51:17Z</dcterms:created>
  <dcterms:modified xsi:type="dcterms:W3CDTF">2025-05-05T04:54:01Z</dcterms:modified>
</cp:coreProperties>
</file>