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71" r:id="rId4"/>
    <p:sldId id="286" r:id="rId5"/>
    <p:sldId id="273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94660"/>
  </p:normalViewPr>
  <p:slideViewPr>
    <p:cSldViewPr snapToGrid="0">
      <p:cViewPr varScale="1">
        <p:scale>
          <a:sx n="63" d="100"/>
          <a:sy n="63" d="100"/>
        </p:scale>
        <p:origin x="91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B1A45-F722-4415-1672-78C37B6E3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12A59-7F4A-8BE8-2D34-622EF958A8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C2BEC-4F8F-7E06-0669-D1F106510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8B7B5-D70A-C5F4-A146-411EF692F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5AC5C-B04A-2D81-956C-F934E54C6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B2785-B613-191B-736D-B4B9E217A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753D16-DA0A-B95A-6433-83A06356B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4225F-7F97-2864-A0F3-37E1CB678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E16D6-9D6D-5A59-20B9-87B26F466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A1C30-842F-7111-6094-918A38507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7ECCDA-0375-BE17-2C45-6A47445E4C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E99578-1620-5551-944D-D7322275A6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19096-B6CA-528B-D3B0-9AEA99AD2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E1B47-867D-9AE7-0A24-EB4CFF9D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0D308-5BD5-C955-71C3-C04745B7D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46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915E6-6859-9C3A-52A3-7C292DAD0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35945-CF99-9DEE-E16F-72D71079B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90AD7-6F0F-B6AE-1804-F59EBF8C1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065B7-9021-E9F4-263F-4877ACD3F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6E831-42CB-1B90-CBA2-5CE622DBE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9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91C9A-886D-6540-10AC-AFE5FD703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77830-53EA-3AF3-5C9E-B88E75403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E3A05-4DF9-3BD3-AE59-C2700C5B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BE354-303B-1315-B5AB-918FBD912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DD9D0-A51A-4D71-1F10-C3FA8D57E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7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19DE5-E09E-D120-EE8C-6E6F32ED8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BA768-7517-447D-7F85-D5FF7C1A89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79AD03-2DA1-B868-A134-F38FA81481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563C1-FB8E-9D16-8957-B88B3E6C0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5DB10-DF0C-D0F0-0DC0-901C1C897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D4181-F428-2280-942A-4360F1DE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2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4B5CB-D18B-78E9-3443-F77606590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EFFD7-AC7F-9D20-0DA4-610D39CBC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9AB4D-BDF6-6B83-AE0C-37A151649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11FE57-153E-3663-68B3-F28AB59EA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12F659-E166-5F7B-B303-288FA56EE0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005F78-F105-A0C4-D932-F2AE1AD06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53AD4C-DCAD-3349-F951-82AAE90F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04B232-B804-8823-028D-01CDB4896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46707-092D-B981-9C42-ABA2BFC8B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5E2502-FFE2-65FA-5D2D-D36AAC2A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3C245-3525-BC62-30DB-D18910E65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7DA28-F4D7-B721-7249-3A82FC215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8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13D127-FA1F-342F-9937-BF28B0F9F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1B8C39-BD59-ECDE-24C8-8F06BC4C1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7F84F-4950-0795-FBB4-E05ACCA61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1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2F40E-6BEB-C2F8-DCB8-FE6C475F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F0167-6947-710D-B7C8-AD2D0F38F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3F1C5-B642-784A-FF72-39E9E1200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5C3C55-01FD-8792-0A3B-2504CC13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1A761-ADFD-5FAB-5FA5-A6EEE1C3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881367-639E-71DF-D641-8D68CCD97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9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DC540-235D-1903-18BB-9266B2A06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6AF5AB-9EED-DA3A-5FBD-72133942E2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6341D2-A42B-D972-4E73-C64B4EDAF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2F2FAA-33FC-8315-6AF5-0561E235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79004-5396-D2A7-D929-6AD1FDD1C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083575-BD08-AFB0-D1F2-FBC5807A6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47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00E6AC-2263-52B8-604F-3350E14E9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82692A-E713-0775-8602-8C7B86CC0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5188B-B77D-A380-9700-2CF30289E1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00018B-B87C-4DDE-B47E-CE40AA4F09D6}" type="datetimeFigureOut">
              <a:rPr lang="en-US" smtClean="0"/>
              <a:t>06-May-25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728A3-B3F9-C165-56F6-B471DE9FB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F1ECA-5059-02C4-5D5E-1F1B9EDAB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502A5E-3007-4245-9DF7-16D5CEAA9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3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dg.lbl.gov/2022/reviews/rpp2022-rev-nu-cross-sections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57F3ED-DE10-7A88-7809-79ECD1C861A8}"/>
              </a:ext>
            </a:extLst>
          </p:cNvPr>
          <p:cNvSpPr txBox="1"/>
          <p:nvPr/>
        </p:nvSpPr>
        <p:spPr>
          <a:xfrm>
            <a:off x="1238485" y="1944250"/>
            <a:ext cx="9564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0" u="none" strike="noStrike" baseline="0" dirty="0">
                <a:solidFill>
                  <a:schemeClr val="tx2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Review of Cross-Section measurement</a:t>
            </a:r>
            <a:endParaRPr lang="en-US" sz="2800" b="1" dirty="0">
              <a:solidFill>
                <a:schemeClr val="tx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36893F-0984-19EE-E336-9A35D74D2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33" y="135393"/>
            <a:ext cx="1544904" cy="1514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DED4DD-398A-7065-A839-64757364A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2407" y="135393"/>
            <a:ext cx="1273215" cy="13917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E5967D-9658-F101-CC55-E279E8296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1911" y="329357"/>
            <a:ext cx="3897328" cy="1003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C6ABA0-368C-F530-E8BF-137E38EBC54C}"/>
              </a:ext>
            </a:extLst>
          </p:cNvPr>
          <p:cNvSpPr txBox="1"/>
          <p:nvPr/>
        </p:nvSpPr>
        <p:spPr>
          <a:xfrm>
            <a:off x="1809749" y="2967335"/>
            <a:ext cx="881265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0" i="0" u="none" strike="noStrike" baseline="0" dirty="0">
                <a:latin typeface="Verdana" panose="020B0604030504040204" pitchFamily="34" charset="0"/>
                <a:ea typeface="Verdana" panose="020B0604030504040204" pitchFamily="34" charset="0"/>
              </a:rPr>
              <a:t>George Fanourakis, Ioannis </a:t>
            </a:r>
            <a:r>
              <a:rPr lang="en-US" sz="2200" b="0" i="0" u="none" strike="noStrike" baseline="0" dirty="0" err="1">
                <a:latin typeface="Verdana" panose="020B0604030504040204" pitchFamily="34" charset="0"/>
                <a:ea typeface="Verdana" panose="020B0604030504040204" pitchFamily="34" charset="0"/>
              </a:rPr>
              <a:t>Karakoulias</a:t>
            </a:r>
            <a:r>
              <a:rPr lang="en-US" sz="2200" b="0" i="0" u="none" strike="noStrike" baseline="0" dirty="0">
                <a:latin typeface="Verdana" panose="020B0604030504040204" pitchFamily="34" charset="0"/>
                <a:ea typeface="Verdana" panose="020B0604030504040204" pitchFamily="34" charset="0"/>
              </a:rPr>
              <a:t>, Spyros </a:t>
            </a:r>
            <a:r>
              <a:rPr lang="en-US" sz="2200" b="0" i="0" u="none" strike="noStrike" baseline="0" dirty="0" err="1">
                <a:latin typeface="Verdana" panose="020B0604030504040204" pitchFamily="34" charset="0"/>
                <a:ea typeface="Verdana" panose="020B0604030504040204" pitchFamily="34" charset="0"/>
              </a:rPr>
              <a:t>Tzamarias</a:t>
            </a:r>
            <a:endParaRPr lang="en-US" sz="2200" b="0" i="0" u="none" strike="noStrike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US" sz="800" b="0" i="0" u="none" strike="noStrike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US" sz="2000" b="0" i="0" u="none" strike="noStrike" baseline="0" dirty="0">
                <a:latin typeface="Verdana" panose="020B0604030504040204" pitchFamily="34" charset="0"/>
                <a:ea typeface="Verdana" panose="020B0604030504040204" pitchFamily="34" charset="0"/>
              </a:rPr>
              <a:t>Aristotle University of Thessaloniki – Demokritos</a:t>
            </a:r>
          </a:p>
          <a:p>
            <a:pPr algn="ctr"/>
            <a:endParaRPr lang="en-US"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9C4985-7E47-28FE-22C6-6FA2493D6B8F}"/>
              </a:ext>
            </a:extLst>
          </p:cNvPr>
          <p:cNvSpPr txBox="1"/>
          <p:nvPr/>
        </p:nvSpPr>
        <p:spPr>
          <a:xfrm>
            <a:off x="1910110" y="4304267"/>
            <a:ext cx="83717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At the </a:t>
            </a:r>
            <a:r>
              <a:rPr lang="en-US" sz="2000" i="0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Çukurova</a:t>
            </a:r>
            <a:r>
              <a:rPr lang="en-US" sz="200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University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</a:rPr>
              <a:t>, Adana, 4-May-2025</a:t>
            </a:r>
          </a:p>
        </p:txBody>
      </p:sp>
    </p:spTree>
    <p:extLst>
      <p:ext uri="{BB962C8B-B14F-4D97-AF65-F5344CB8AC3E}">
        <p14:creationId xmlns:p14="http://schemas.microsoft.com/office/powerpoint/2010/main" val="59695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E72F7C-D99E-1A58-D2E7-F5B20CD63990}"/>
              </a:ext>
            </a:extLst>
          </p:cNvPr>
          <p:cNvSpPr txBox="1"/>
          <p:nvPr/>
        </p:nvSpPr>
        <p:spPr>
          <a:xfrm>
            <a:off x="362415" y="628699"/>
            <a:ext cx="113240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Two facilities are being designed,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within the </a:t>
            </a:r>
            <a:r>
              <a:rPr lang="en-US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ESSnuSB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+ project,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with the purpose to be used for a precise measurement of the neutrino and antineutrino cross sections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Low Energy neutrinos from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STORed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Muons (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LEnuSTORM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and the Low Energy Monitored Neutrino Beam (LEMNB) facilities, together with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near-near water Cherenkov detector the Low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nergy neutrinos from stored Muons and from the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MOnitored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eutrino beam Detector (LEMMOND).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B08AA74-9109-31C0-7B73-16E18FCA117C}"/>
              </a:ext>
            </a:extLst>
          </p:cNvPr>
          <p:cNvSpPr txBox="1"/>
          <p:nvPr/>
        </p:nvSpPr>
        <p:spPr>
          <a:xfrm>
            <a:off x="1248577" y="105257"/>
            <a:ext cx="974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facilities to measure (anti)neutrino cross-sections</a:t>
            </a:r>
          </a:p>
        </p:txBody>
      </p:sp>
      <p:sp>
        <p:nvSpPr>
          <p:cNvPr id="6" name="According to neutrinos to be detected their interaction cross-section has to be taken into account.">
            <a:extLst>
              <a:ext uri="{FF2B5EF4-FFF2-40B4-BE49-F238E27FC236}">
                <a16:creationId xmlns:a16="http://schemas.microsoft.com/office/drawing/2014/main" id="{25E2447C-693C-97A2-B1C4-2397721C72D1}"/>
              </a:ext>
            </a:extLst>
          </p:cNvPr>
          <p:cNvSpPr txBox="1"/>
          <p:nvPr/>
        </p:nvSpPr>
        <p:spPr>
          <a:xfrm>
            <a:off x="6346497" y="5940533"/>
            <a:ext cx="5744972" cy="3488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  <a:prstDash val="solid"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buClrTx/>
              <a:buFontTx/>
              <a:defRPr sz="19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r>
              <a:rPr lang="en-GB" sz="1600" dirty="0">
                <a:solidFill>
                  <a:schemeClr val="tx1"/>
                </a:solidFill>
                <a:latin typeface="+mn-lt"/>
              </a:rPr>
              <a:t>Missing measurements at the </a:t>
            </a:r>
            <a:r>
              <a:rPr lang="en-GB" sz="1600" dirty="0" err="1">
                <a:solidFill>
                  <a:schemeClr val="tx1"/>
                </a:solidFill>
                <a:latin typeface="+mn-lt"/>
              </a:rPr>
              <a:t>ESSnuSB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 region: below 600 MeV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4F7B0-1A4B-72AB-F659-D675624A1242}"/>
              </a:ext>
            </a:extLst>
          </p:cNvPr>
          <p:cNvGrpSpPr/>
          <p:nvPr/>
        </p:nvGrpSpPr>
        <p:grpSpPr>
          <a:xfrm>
            <a:off x="5648442" y="1942011"/>
            <a:ext cx="6177776" cy="3936317"/>
            <a:chOff x="5744737" y="2780086"/>
            <a:chExt cx="6177776" cy="393631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A22C266-C14D-AFF9-3E71-803EC569BE60}"/>
                </a:ext>
              </a:extLst>
            </p:cNvPr>
            <p:cNvGrpSpPr/>
            <p:nvPr/>
          </p:nvGrpSpPr>
          <p:grpSpPr>
            <a:xfrm>
              <a:off x="6096000" y="3137232"/>
              <a:ext cx="5233639" cy="3579171"/>
              <a:chOff x="3223514" y="2871871"/>
              <a:chExt cx="5233639" cy="357917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3A5CB0EA-0E8A-C41C-3224-3C10DB6CA6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670"/>
              <a:stretch/>
            </p:blipFill>
            <p:spPr>
              <a:xfrm>
                <a:off x="3223514" y="2871871"/>
                <a:ext cx="5233639" cy="3579171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EDDF71A-C554-39A8-2FD8-F1749CC58956}"/>
                  </a:ext>
                </a:extLst>
              </p:cNvPr>
              <p:cNvSpPr/>
              <p:nvPr/>
            </p:nvSpPr>
            <p:spPr>
              <a:xfrm>
                <a:off x="3852019" y="3263295"/>
                <a:ext cx="445729" cy="2714523"/>
              </a:xfrm>
              <a:prstGeom prst="rect">
                <a:avLst/>
              </a:prstGeom>
              <a:solidFill>
                <a:srgbClr val="92D050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6CF6956-BD25-629C-F479-034DDFD4285C}"/>
                </a:ext>
              </a:extLst>
            </p:cNvPr>
            <p:cNvSpPr/>
            <p:nvPr/>
          </p:nvSpPr>
          <p:spPr>
            <a:xfrm>
              <a:off x="5744737" y="2780086"/>
              <a:ext cx="61777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hlinkClick r:id="rId3"/>
                </a:rPr>
                <a:t>https://pdg.lbl.gov/2022/reviews/rpp2022-rev-nu-cross-sections.pdf</a:t>
              </a:r>
              <a:endParaRPr lang="en-US" sz="16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FEEF4D2-4FEC-A20A-A27A-1D06C088A2DA}"/>
              </a:ext>
            </a:extLst>
          </p:cNvPr>
          <p:cNvGrpSpPr/>
          <p:nvPr/>
        </p:nvGrpSpPr>
        <p:grpSpPr>
          <a:xfrm>
            <a:off x="156636" y="4992125"/>
            <a:ext cx="3381471" cy="1237176"/>
            <a:chOff x="2464838" y="4075389"/>
            <a:chExt cx="3381471" cy="123717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B26B39E-5690-91A7-2C3A-2F786129E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4838" y="4075389"/>
              <a:ext cx="3381471" cy="9600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5B1746-88B6-C478-3F78-E9133C569B47}"/>
                </a:ext>
              </a:extLst>
            </p:cNvPr>
            <p:cNvSpPr txBox="1"/>
            <p:nvPr/>
          </p:nvSpPr>
          <p:spPr>
            <a:xfrm>
              <a:off x="2596460" y="5020177"/>
              <a:ext cx="278121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/>
                <a:t>Low Energy Monitored neutrino Beam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ADC6097-42D9-2FB0-F9BC-429A761BBA5C}"/>
              </a:ext>
            </a:extLst>
          </p:cNvPr>
          <p:cNvGrpSpPr/>
          <p:nvPr/>
        </p:nvGrpSpPr>
        <p:grpSpPr>
          <a:xfrm>
            <a:off x="1248577" y="2280565"/>
            <a:ext cx="3187637" cy="2263712"/>
            <a:chOff x="35406" y="4547405"/>
            <a:chExt cx="3187637" cy="22637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39ECB76-1D57-381A-6573-113300160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06" y="4547405"/>
              <a:ext cx="3118160" cy="226371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609571-C50A-B23A-678C-38F7474336D5}"/>
                </a:ext>
              </a:extLst>
            </p:cNvPr>
            <p:cNvSpPr txBox="1"/>
            <p:nvPr/>
          </p:nvSpPr>
          <p:spPr>
            <a:xfrm>
              <a:off x="104882" y="4751974"/>
              <a:ext cx="311816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/>
                <a:t>Low Energy neutrinos from Stored Muons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EAEA2F-C145-13CB-4D2D-A182C7C5228F}"/>
              </a:ext>
            </a:extLst>
          </p:cNvPr>
          <p:cNvGrpSpPr/>
          <p:nvPr/>
        </p:nvGrpSpPr>
        <p:grpSpPr>
          <a:xfrm>
            <a:off x="3916943" y="4760334"/>
            <a:ext cx="1768510" cy="1646993"/>
            <a:chOff x="3916943" y="4760334"/>
            <a:chExt cx="1768510" cy="164699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5FCBA06-9C4E-1CFD-BE5E-5758D4226703}"/>
                </a:ext>
              </a:extLst>
            </p:cNvPr>
            <p:cNvGrpSpPr/>
            <p:nvPr/>
          </p:nvGrpSpPr>
          <p:grpSpPr>
            <a:xfrm>
              <a:off x="3916943" y="4760334"/>
              <a:ext cx="1768510" cy="1289539"/>
              <a:chOff x="2913131" y="1788344"/>
              <a:chExt cx="4612463" cy="3333917"/>
            </a:xfrm>
          </p:grpSpPr>
          <p:sp>
            <p:nvSpPr>
              <p:cNvPr id="16" name="Can 4">
                <a:extLst>
                  <a:ext uri="{FF2B5EF4-FFF2-40B4-BE49-F238E27FC236}">
                    <a16:creationId xmlns:a16="http://schemas.microsoft.com/office/drawing/2014/main" id="{6A1F08F2-2B37-C4A3-E4CC-BB8038EF72EB}"/>
                  </a:ext>
                </a:extLst>
              </p:cNvPr>
              <p:cNvSpPr/>
              <p:nvPr/>
            </p:nvSpPr>
            <p:spPr>
              <a:xfrm rot="5400000">
                <a:off x="3552404" y="1149071"/>
                <a:ext cx="3333917" cy="4612463"/>
              </a:xfrm>
              <a:prstGeom prst="can">
                <a:avLst/>
              </a:prstGeom>
              <a:pattFill prst="smGrid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58171287-D367-0676-1802-CA7EF64D8DAE}"/>
                  </a:ext>
                </a:extLst>
              </p:cNvPr>
              <p:cNvSpPr/>
              <p:nvPr/>
            </p:nvSpPr>
            <p:spPr>
              <a:xfrm>
                <a:off x="6684021" y="1796435"/>
                <a:ext cx="841573" cy="3325826"/>
              </a:xfrm>
              <a:prstGeom prst="ellipse">
                <a:avLst/>
              </a:prstGeom>
              <a:pattFill prst="smGrid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37920B-4A86-747F-D2CE-7E375C1A702C}"/>
                </a:ext>
              </a:extLst>
            </p:cNvPr>
            <p:cNvSpPr txBox="1"/>
            <p:nvPr/>
          </p:nvSpPr>
          <p:spPr>
            <a:xfrm>
              <a:off x="4312923" y="6114939"/>
              <a:ext cx="97654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/>
                <a:t>LEMMOND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604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18AAE20-F531-7AD9-BF68-0CD26E10844A}"/>
                  </a:ext>
                </a:extLst>
              </p:cNvPr>
              <p:cNvSpPr txBox="1"/>
              <p:nvPr/>
            </p:nvSpPr>
            <p:spPr>
              <a:xfrm>
                <a:off x="3317131" y="939522"/>
                <a:ext cx="4426969" cy="717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𝛦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𝑜𝑏𝑠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𝑏𝑐𝑘𝑔𝑟𝑑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𝛷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𝛦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18AAE20-F531-7AD9-BF68-0CD26E108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131" y="939522"/>
                <a:ext cx="4426969" cy="7174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F3F23F6-19E2-F885-E1A4-4E4117B5EE39}"/>
              </a:ext>
            </a:extLst>
          </p:cNvPr>
          <p:cNvSpPr txBox="1"/>
          <p:nvPr/>
        </p:nvSpPr>
        <p:spPr>
          <a:xfrm>
            <a:off x="646768" y="225031"/>
            <a:ext cx="108724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cross section as a function of energy for neutrino CCQE interactions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1CB199-AFC3-AEAE-82A9-302AE359EE68}"/>
              </a:ext>
            </a:extLst>
          </p:cNvPr>
          <p:cNvSpPr txBox="1"/>
          <p:nvPr/>
        </p:nvSpPr>
        <p:spPr>
          <a:xfrm>
            <a:off x="1058203" y="1859339"/>
            <a:ext cx="9514314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 incoming flux (# beam particles/cm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</a:t>
            </a: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will be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given by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LEnuSTORM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LENMB facilities. n is the number of target particles (protons or neutrons or electrons).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 an inclusive cross section, N</a:t>
            </a:r>
            <a:r>
              <a:rPr lang="en-US" baseline="-25000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obs</a:t>
            </a: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(E) is the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number of observed single muon interactions + any secondaries. If strictly 1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μ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final state events are recorded we refer to 1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μ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0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cross section (an exclusive interaction)… and so on for specific final states (CC interactions).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Background interactions are interactions which contain more final state particles, but they are not identified or NC interactions with a final state particle mimicking e or </a:t>
            </a:r>
            <a:r>
              <a:rPr lang="el-GR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μ </a:t>
            </a:r>
            <a:r>
              <a:rPr lang="en-US" dirty="0" err="1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etc</a:t>
            </a: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… They will be evaluated within the design of LEMMOND.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prstClr val="black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efficiency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 to be evaluated </a:t>
            </a: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within the current work on simulation and reconstruction with LEMMOND.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prstClr val="black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procedure will be to </a:t>
            </a:r>
            <a:r>
              <a:rPr lang="en-US" dirty="0">
                <a:solidFill>
                  <a:prstClr val="black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generate events using Genie, simulate the response of LEMMOND and reconstruct them with the methodology currently being developed.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62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77E4B0-FBE0-9A6F-8C38-F60C0D1377FB}"/>
              </a:ext>
            </a:extLst>
          </p:cNvPr>
          <p:cNvSpPr txBox="1"/>
          <p:nvPr/>
        </p:nvSpPr>
        <p:spPr>
          <a:xfrm>
            <a:off x="434898" y="112415"/>
            <a:ext cx="11143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Lessons from the experiments with nuclei targets and modelling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40E695-A1E4-0164-E550-55ED421E8FED}"/>
              </a:ext>
            </a:extLst>
          </p:cNvPr>
          <p:cNvSpPr txBox="1"/>
          <p:nvPr/>
        </p:nvSpPr>
        <p:spPr>
          <a:xfrm>
            <a:off x="355002" y="1992868"/>
            <a:ext cx="11532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Due to intranuclear hadron </a:t>
            </a:r>
            <a:r>
              <a:rPr lang="en-US" sz="1600" dirty="0" err="1"/>
              <a:t>rescattering</a:t>
            </a:r>
            <a:r>
              <a:rPr lang="en-US" sz="1600" dirty="0"/>
              <a:t> and the effects of correlations between target nucleons, additional particles may be ejected in the final state; hence, a QE interaction on a nuclear target does not necessarily imply the ejection of a lepton and a single</a:t>
            </a:r>
            <a:r>
              <a:rPr lang="el-GR" sz="1600" dirty="0"/>
              <a:t> </a:t>
            </a:r>
            <a:r>
              <a:rPr lang="en-US" sz="1600" dirty="0"/>
              <a:t>nucleon. </a:t>
            </a:r>
            <a:r>
              <a:rPr lang="en-US" sz="1600" b="1" dirty="0"/>
              <a:t>One therefore needs to take care in defining what one means by neutrino QE scattering </a:t>
            </a:r>
            <a:r>
              <a:rPr lang="en-US" sz="1600" dirty="0"/>
              <a:t>when scattering off targets heavier than hydrogen or deuterium. Because of this, modern experiments tend to instead report cross sections for processes involving </a:t>
            </a:r>
            <a:r>
              <a:rPr lang="en-US" sz="1600" dirty="0" err="1"/>
              <a:t>pionless</a:t>
            </a:r>
            <a:r>
              <a:rPr lang="en-US" sz="1600" dirty="0"/>
              <a:t> (e.g., nucleon-only) final states, often referred to as CC 0</a:t>
            </a:r>
            <a:r>
              <a:rPr lang="el-GR" sz="1600" dirty="0"/>
              <a:t>π </a:t>
            </a:r>
            <a:r>
              <a:rPr lang="en-US" sz="1600" dirty="0"/>
              <a:t>or QE-like reactions in recent literature:</a:t>
            </a:r>
            <a:r>
              <a:rPr lang="el-GR" sz="1600" dirty="0"/>
              <a:t> 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4264B0-046B-9D94-46E4-F5FC74AB40BC}"/>
              </a:ext>
            </a:extLst>
          </p:cNvPr>
          <p:cNvSpPr txBox="1"/>
          <p:nvPr/>
        </p:nvSpPr>
        <p:spPr>
          <a:xfrm>
            <a:off x="355002" y="630788"/>
            <a:ext cx="114138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In long-baseline accelerator-based neutrino oscillation experiments, neutrino beams are produced with</a:t>
            </a:r>
            <a:r>
              <a:rPr lang="el-GR" sz="1600" dirty="0"/>
              <a:t> </a:t>
            </a:r>
            <a:r>
              <a:rPr lang="en-US" sz="1600" dirty="0"/>
              <a:t>energies in the range of</a:t>
            </a:r>
            <a:r>
              <a:rPr lang="el-GR" sz="1600" dirty="0"/>
              <a:t> </a:t>
            </a:r>
            <a:r>
              <a:rPr lang="en-US" sz="1600" dirty="0"/>
              <a:t>few hundreds of MeV to a few GeV.</a:t>
            </a:r>
            <a:r>
              <a:rPr lang="el-GR" sz="1600" dirty="0"/>
              <a:t> </a:t>
            </a:r>
            <a:r>
              <a:rPr lang="en-US" sz="1600" dirty="0"/>
              <a:t>The produced neutrinos interact then with the bound</a:t>
            </a:r>
            <a:r>
              <a:rPr lang="el-GR" sz="1600" dirty="0"/>
              <a:t> </a:t>
            </a:r>
            <a:r>
              <a:rPr lang="en-US" sz="1600" dirty="0"/>
              <a:t>nucleons of nuclei in the detectors via reactions such as</a:t>
            </a:r>
            <a:r>
              <a:rPr lang="el-GR" sz="1600" dirty="0"/>
              <a:t> </a:t>
            </a:r>
            <a:r>
              <a:rPr lang="en-US" sz="1600" dirty="0" err="1"/>
              <a:t>quasielastic</a:t>
            </a:r>
            <a:r>
              <a:rPr lang="en-US" sz="1600" dirty="0"/>
              <a:t> scattering (QE), resonant production (RES),</a:t>
            </a:r>
            <a:r>
              <a:rPr lang="el-GR" sz="1600" dirty="0"/>
              <a:t> </a:t>
            </a:r>
            <a:r>
              <a:rPr lang="en-US" sz="1600" dirty="0"/>
              <a:t>and deep inelastic scattering (DIS). A precise measurement</a:t>
            </a:r>
            <a:r>
              <a:rPr lang="el-GR" sz="1600" dirty="0"/>
              <a:t> </a:t>
            </a:r>
            <a:r>
              <a:rPr lang="en-US" sz="1600" dirty="0"/>
              <a:t>of the oscillation parameters relies on the understanding of the incoming neutrino beam flux, of the scattering of</a:t>
            </a:r>
            <a:r>
              <a:rPr lang="el-GR" sz="1600" dirty="0"/>
              <a:t> </a:t>
            </a:r>
            <a:r>
              <a:rPr lang="en-US" sz="1600" dirty="0"/>
              <a:t>neutrinos with nucleons, and of the nuclear medium effects in the nucleus.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4E084-9FBC-5FDC-1EB5-57F124259586}"/>
              </a:ext>
            </a:extLst>
          </p:cNvPr>
          <p:cNvSpPr txBox="1"/>
          <p:nvPr/>
        </p:nvSpPr>
        <p:spPr>
          <a:xfrm>
            <a:off x="355002" y="3354948"/>
            <a:ext cx="531427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 Many modern experiments have also the last years opted to report nucleon-only </a:t>
            </a:r>
            <a:r>
              <a:rPr lang="en-US" sz="1600" b="1" dirty="0"/>
              <a:t>cross sections as a function of observed final state particle kinematics</a:t>
            </a:r>
            <a:r>
              <a:rPr lang="en-US" sz="1600" dirty="0"/>
              <a:t>. Such measurements can be more difficult to directly compare between experiments but have the advantage of being much less model-dependent and provide more stringent tests of the theory than historical cross sections as a function of derived quantities such as neutrino energy (E</a:t>
            </a:r>
            <a:r>
              <a:rPr lang="el-GR" sz="1600" baseline="-25000" dirty="0"/>
              <a:t>ν</a:t>
            </a:r>
            <a:r>
              <a:rPr lang="en-US" sz="1600" dirty="0"/>
              <a:t>) or 4-momentum transfer (Q</a:t>
            </a:r>
            <a:r>
              <a:rPr lang="en-US" sz="1600" baseline="30000" dirty="0"/>
              <a:t>2</a:t>
            </a:r>
            <a:r>
              <a:rPr lang="en-US" sz="1600" dirty="0"/>
              <a:t>).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B635ED-70ED-CDBD-23A2-704C26D72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444" y="3363278"/>
            <a:ext cx="6058756" cy="22637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16E671-77A9-2EB7-E7DA-CCC530D13E00}"/>
              </a:ext>
            </a:extLst>
          </p:cNvPr>
          <p:cNvSpPr txBox="1"/>
          <p:nvPr/>
        </p:nvSpPr>
        <p:spPr>
          <a:xfrm>
            <a:off x="5669280" y="5674014"/>
            <a:ext cx="6329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R.L. Workman et al. (Particle Data Group), Prog. </a:t>
            </a:r>
            <a:r>
              <a:rPr lang="en-US" sz="1400" dirty="0" err="1"/>
              <a:t>Theor</a:t>
            </a:r>
            <a:r>
              <a:rPr lang="en-US" sz="1400" dirty="0"/>
              <a:t>. Exp. Phys. 2022, 083C01 (2022)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E7B4D7-65F2-7718-B433-F8C6BA8EB21C}"/>
              </a:ext>
            </a:extLst>
          </p:cNvPr>
          <p:cNvSpPr txBox="1"/>
          <p:nvPr/>
        </p:nvSpPr>
        <p:spPr>
          <a:xfrm>
            <a:off x="332588" y="5595467"/>
            <a:ext cx="53366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Neutrino oscillation experiments could reduce systematics by using the same active material for the near and far detectors. </a:t>
            </a:r>
          </a:p>
        </p:txBody>
      </p:sp>
    </p:spTree>
    <p:extLst>
      <p:ext uri="{BB962C8B-B14F-4D97-AF65-F5344CB8AC3E}">
        <p14:creationId xmlns:p14="http://schemas.microsoft.com/office/powerpoint/2010/main" val="128113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3B30FB-4E75-B76B-812F-1FE00C70AC56}"/>
              </a:ext>
            </a:extLst>
          </p:cNvPr>
          <p:cNvSpPr txBox="1"/>
          <p:nvPr/>
        </p:nvSpPr>
        <p:spPr>
          <a:xfrm>
            <a:off x="1248577" y="105257"/>
            <a:ext cx="974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Current performance results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630561-54B5-92F6-9D13-4A98B050CA84}"/>
              </a:ext>
            </a:extLst>
          </p:cNvPr>
          <p:cNvSpPr txBox="1"/>
          <p:nvPr/>
        </p:nvSpPr>
        <p:spPr>
          <a:xfrm>
            <a:off x="773066" y="668644"/>
            <a:ext cx="10424800" cy="395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See talk by Yannis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Karakoulias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Wednesday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8772AE-D835-DB01-BD1F-C43876B5B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825" y="1267471"/>
            <a:ext cx="4218925" cy="1814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AEE292-5025-A26E-76DA-E3CEFF3C8E2B}"/>
              </a:ext>
            </a:extLst>
          </p:cNvPr>
          <p:cNvSpPr txBox="1"/>
          <p:nvPr/>
        </p:nvSpPr>
        <p:spPr>
          <a:xfrm>
            <a:off x="5924699" y="1822143"/>
            <a:ext cx="4748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With the flat Toy Detector </a:t>
            </a:r>
            <a:r>
              <a:rPr lang="en-US" dirty="0"/>
              <a:t>(reported in D5.1)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6348AB-EAE5-79BF-2142-5040E231F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706" y="3286124"/>
            <a:ext cx="3974044" cy="16260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9EE4AD-A347-BB60-CD53-BC207235C3AC}"/>
              </a:ext>
            </a:extLst>
          </p:cNvPr>
          <p:cNvSpPr txBox="1"/>
          <p:nvPr/>
        </p:nvSpPr>
        <p:spPr>
          <a:xfrm>
            <a:off x="6096000" y="3775997"/>
            <a:ext cx="5399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With the cylindrical geometry</a:t>
            </a:r>
            <a:r>
              <a:rPr lang="en-US" dirty="0"/>
              <a:t>, using the realistic charge distributions due to photoelectrons recorded</a:t>
            </a:r>
          </a:p>
        </p:txBody>
      </p:sp>
    </p:spTree>
    <p:extLst>
      <p:ext uri="{BB962C8B-B14F-4D97-AF65-F5344CB8AC3E}">
        <p14:creationId xmlns:p14="http://schemas.microsoft.com/office/powerpoint/2010/main" val="67135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D6E2E04-FE5F-4BE9-4EC8-351BCCD9C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692" y="800656"/>
            <a:ext cx="931126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27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27150" algn="l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number of Charged Current Quasi Elastic (CCQE) neutrino interactions (events)  from the </a:t>
            </a:r>
            <a:r>
              <a:rPr kumimoji="0" lang="el-G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ν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-flux expected from 10</a:t>
            </a:r>
            <a:r>
              <a:rPr kumimoji="0" lang="en-US" altLang="en-US" sz="16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17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600 MeV/c muons or anti-muon</a:t>
            </a:r>
            <a:r>
              <a:rPr kumimoji="0" lang="en-US" alt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decays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LEnuSTORM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E3692C8-0964-9243-DB84-B299D12D8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20580"/>
              </p:ext>
            </p:extLst>
          </p:nvPr>
        </p:nvGraphicFramePr>
        <p:xfrm>
          <a:off x="1304692" y="1468973"/>
          <a:ext cx="8909824" cy="797702"/>
        </p:xfrm>
        <a:graphic>
          <a:graphicData uri="http://schemas.openxmlformats.org/drawingml/2006/table">
            <a:tbl>
              <a:tblPr firstRow="1" firstCol="1" bandRow="1"/>
              <a:tblGrid>
                <a:gridCol w="3009052">
                  <a:extLst>
                    <a:ext uri="{9D8B030D-6E8A-4147-A177-3AD203B41FA5}">
                      <a16:colId xmlns:a16="http://schemas.microsoft.com/office/drawing/2014/main" val="1096906113"/>
                    </a:ext>
                  </a:extLst>
                </a:gridCol>
                <a:gridCol w="1254290">
                  <a:extLst>
                    <a:ext uri="{9D8B030D-6E8A-4147-A177-3AD203B41FA5}">
                      <a16:colId xmlns:a16="http://schemas.microsoft.com/office/drawing/2014/main" val="3702175407"/>
                    </a:ext>
                  </a:extLst>
                </a:gridCol>
                <a:gridCol w="1407963">
                  <a:extLst>
                    <a:ext uri="{9D8B030D-6E8A-4147-A177-3AD203B41FA5}">
                      <a16:colId xmlns:a16="http://schemas.microsoft.com/office/drawing/2014/main" val="1962914644"/>
                    </a:ext>
                  </a:extLst>
                </a:gridCol>
                <a:gridCol w="1324895">
                  <a:extLst>
                    <a:ext uri="{9D8B030D-6E8A-4147-A177-3AD203B41FA5}">
                      <a16:colId xmlns:a16="http://schemas.microsoft.com/office/drawing/2014/main" val="3351218376"/>
                    </a:ext>
                  </a:extLst>
                </a:gridCol>
                <a:gridCol w="1913624">
                  <a:extLst>
                    <a:ext uri="{9D8B030D-6E8A-4147-A177-3AD203B41FA5}">
                      <a16:colId xmlns:a16="http://schemas.microsoft.com/office/drawing/2014/main" val="4254863167"/>
                    </a:ext>
                  </a:extLst>
                </a:gridCol>
              </a:tblGrid>
              <a:tr h="3988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  <a:tabLst>
                          <a:tab pos="1327150" algn="l"/>
                        </a:tabLst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Muon momentum (MeV/c)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  <a:tabLst>
                          <a:tab pos="1327150" algn="l"/>
                        </a:tabLst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l-GR" sz="1600" kern="100" baseline="-250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events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anti-</a:t>
                      </a:r>
                      <a:r>
                        <a:rPr lang="el-GR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1600" kern="100" baseline="-250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events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1600" kern="100" baseline="-250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events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anti-</a:t>
                      </a:r>
                      <a:r>
                        <a:rPr lang="el-GR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l-GR" sz="1600" kern="100" baseline="-250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events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307948"/>
                  </a:ext>
                </a:extLst>
              </a:tr>
              <a:tr h="398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5,200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1,479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4,633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1,610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86718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B8BEE11-226F-5A02-073F-74862302ED0B}"/>
              </a:ext>
            </a:extLst>
          </p:cNvPr>
          <p:cNvSpPr txBox="1"/>
          <p:nvPr/>
        </p:nvSpPr>
        <p:spPr>
          <a:xfrm>
            <a:off x="981308" y="2776224"/>
            <a:ext cx="9824224" cy="395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Neutrino CCQE interactions from neutrinos coming from 10</a:t>
            </a:r>
            <a:r>
              <a:rPr lang="en-US" sz="18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17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pion decays in LEMNB.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637736-008E-E221-82F4-874A226069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795305"/>
              </p:ext>
            </p:extLst>
          </p:nvPr>
        </p:nvGraphicFramePr>
        <p:xfrm>
          <a:off x="2724079" y="3294545"/>
          <a:ext cx="6185745" cy="905005"/>
        </p:xfrm>
        <a:graphic>
          <a:graphicData uri="http://schemas.openxmlformats.org/drawingml/2006/table">
            <a:tbl>
              <a:tblPr firstRow="1" firstCol="1" bandRow="1"/>
              <a:tblGrid>
                <a:gridCol w="3013328">
                  <a:extLst>
                    <a:ext uri="{9D8B030D-6E8A-4147-A177-3AD203B41FA5}">
                      <a16:colId xmlns:a16="http://schemas.microsoft.com/office/drawing/2014/main" val="1558879529"/>
                    </a:ext>
                  </a:extLst>
                </a:gridCol>
                <a:gridCol w="1256074">
                  <a:extLst>
                    <a:ext uri="{9D8B030D-6E8A-4147-A177-3AD203B41FA5}">
                      <a16:colId xmlns:a16="http://schemas.microsoft.com/office/drawing/2014/main" val="1842224292"/>
                    </a:ext>
                  </a:extLst>
                </a:gridCol>
                <a:gridCol w="1916343">
                  <a:extLst>
                    <a:ext uri="{9D8B030D-6E8A-4147-A177-3AD203B41FA5}">
                      <a16:colId xmlns:a16="http://schemas.microsoft.com/office/drawing/2014/main" val="731247690"/>
                    </a:ext>
                  </a:extLst>
                </a:gridCol>
              </a:tblGrid>
              <a:tr h="4583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  <a:tabLst>
                          <a:tab pos="1327150" algn="l"/>
                        </a:tabLst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Pion momentum (MeV/c)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  <a:tabLst>
                          <a:tab pos="1327150" algn="l"/>
                        </a:tabLst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l-GR" sz="1600" kern="100" baseline="-250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events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anti-</a:t>
                      </a:r>
                      <a:r>
                        <a:rPr lang="el-GR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l-GR" sz="1600" kern="100" baseline="-250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events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879975"/>
                  </a:ext>
                </a:extLst>
              </a:tr>
              <a:tr h="4466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6,038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1,928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76888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C133ECF-44BE-6971-4F08-1E53C127AA53}"/>
              </a:ext>
            </a:extLst>
          </p:cNvPr>
          <p:cNvSpPr txBox="1"/>
          <p:nvPr/>
        </p:nvSpPr>
        <p:spPr>
          <a:xfrm>
            <a:off x="904839" y="4683082"/>
            <a:ext cx="10424800" cy="790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above numbers will be finalized with the completion of the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LEnuSTORM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LEMNB design. </a:t>
            </a: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They were evaluated using a linear dependence of CCQE cross section with Energy.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3FB1A8-EF7D-E200-2BBB-B6560EA3BBDB}"/>
              </a:ext>
            </a:extLst>
          </p:cNvPr>
          <p:cNvSpPr txBox="1"/>
          <p:nvPr/>
        </p:nvSpPr>
        <p:spPr>
          <a:xfrm>
            <a:off x="2166831" y="138709"/>
            <a:ext cx="8089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Event statistics from </a:t>
            </a:r>
            <a:r>
              <a:rPr lang="en-US" sz="2400" b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LEnuSTORM</a:t>
            </a: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and LEMNB</a:t>
            </a:r>
          </a:p>
        </p:txBody>
      </p:sp>
    </p:spTree>
    <p:extLst>
      <p:ext uri="{BB962C8B-B14F-4D97-AF65-F5344CB8AC3E}">
        <p14:creationId xmlns:p14="http://schemas.microsoft.com/office/powerpoint/2010/main" val="307565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838</Words>
  <Application>Microsoft Office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George Fanourakis</dc:creator>
  <cp:lastModifiedBy>George Fanourakis</cp:lastModifiedBy>
  <cp:revision>47</cp:revision>
  <dcterms:created xsi:type="dcterms:W3CDTF">2025-02-04T16:51:17Z</dcterms:created>
  <dcterms:modified xsi:type="dcterms:W3CDTF">2025-05-06T05:06:41Z</dcterms:modified>
</cp:coreProperties>
</file>