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78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69" r:id="rId14"/>
    <p:sldId id="276" r:id="rId15"/>
    <p:sldId id="274" r:id="rId16"/>
    <p:sldId id="295" r:id="rId17"/>
    <p:sldId id="293" r:id="rId18"/>
    <p:sldId id="294" r:id="rId19"/>
    <p:sldId id="275" r:id="rId20"/>
    <p:sldId id="297" r:id="rId21"/>
    <p:sldId id="296" r:id="rId22"/>
    <p:sldId id="299" r:id="rId23"/>
    <p:sldId id="292" r:id="rId24"/>
    <p:sldId id="266" r:id="rId2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862CF028-B498-4D6F-BF69-A9BF416CB192}">
          <p14:sldIdLst>
            <p14:sldId id="278"/>
            <p14:sldId id="281"/>
          </p14:sldIdLst>
        </p14:section>
        <p14:section name="MNB" id="{BD1B6296-B654-436E-BA05-2DFBBA5FB9B7}">
          <p14:sldIdLst>
            <p14:sldId id="282"/>
            <p14:sldId id="283"/>
            <p14:sldId id="284"/>
            <p14:sldId id="285"/>
            <p14:sldId id="286"/>
            <p14:sldId id="287"/>
            <p14:sldId id="288"/>
          </p14:sldIdLst>
        </p14:section>
        <p14:section name="FPN" id="{B0F28FB1-2E19-49B0-9B25-A41C4CA6F1F2}">
          <p14:sldIdLst>
            <p14:sldId id="269"/>
            <p14:sldId id="276"/>
            <p14:sldId id="274"/>
            <p14:sldId id="295"/>
            <p14:sldId id="293"/>
            <p14:sldId id="294"/>
            <p14:sldId id="275"/>
            <p14:sldId id="297"/>
            <p14:sldId id="296"/>
            <p14:sldId id="299"/>
          </p14:sldIdLst>
        </p14:section>
        <p14:section name="DKR" id="{3E2C53D8-7B0D-43BF-B8A3-EC84B3AC3E46}">
          <p14:sldIdLst>
            <p14:sldId id="292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64B3D9-A3AE-47E1-9993-E8473A7F9FEB}" v="8" dt="2025-01-22T18:12:57.916"/>
    <p1510:client id="{3858087F-EEBE-4507-B8FB-7F274F097125}" v="62" dt="2025-01-23T00:11:06.384"/>
    <p1510:client id="{467CC3C3-CC79-45A5-BA3E-74AE38585B7D}" v="2" dt="2025-01-23T08:13:50.3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94660"/>
  </p:normalViewPr>
  <p:slideViewPr>
    <p:cSldViewPr snapToObjects="1" showGuides="1">
      <p:cViewPr varScale="1">
        <p:scale>
          <a:sx n="156" d="100"/>
          <a:sy n="156" d="100"/>
        </p:scale>
        <p:origin x="144" y="17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a Paola Nicoletti" userId="uYq0j2DTN2OOgwBw/6bO++o3wtzVvd4VMRJxW7ZURfI=" providerId="None" clId="Web-{467CC3C3-CC79-45A5-BA3E-74AE38585B7D}"/>
    <pc:docChg chg="modSld">
      <pc:chgData name="Francesca Paola Nicoletti" userId="uYq0j2DTN2OOgwBw/6bO++o3wtzVvd4VMRJxW7ZURfI=" providerId="None" clId="Web-{467CC3C3-CC79-45A5-BA3E-74AE38585B7D}" dt="2025-01-23T08:13:49.262" v="0" actId="20577"/>
      <pc:docMkLst>
        <pc:docMk/>
      </pc:docMkLst>
      <pc:sldChg chg="modSp">
        <pc:chgData name="Francesca Paola Nicoletti" userId="uYq0j2DTN2OOgwBw/6bO++o3wtzVvd4VMRJxW7ZURfI=" providerId="None" clId="Web-{467CC3C3-CC79-45A5-BA3E-74AE38585B7D}" dt="2025-01-23T08:13:49.262" v="0" actId="20577"/>
        <pc:sldMkLst>
          <pc:docMk/>
          <pc:sldMk cId="2316737967" sldId="299"/>
        </pc:sldMkLst>
        <pc:spChg chg="mod">
          <ac:chgData name="Francesca Paola Nicoletti" userId="uYq0j2DTN2OOgwBw/6bO++o3wtzVvd4VMRJxW7ZURfI=" providerId="None" clId="Web-{467CC3C3-CC79-45A5-BA3E-74AE38585B7D}" dt="2025-01-23T08:13:49.262" v="0" actId="20577"/>
          <ac:spMkLst>
            <pc:docMk/>
            <pc:sldMk cId="2316737967" sldId="299"/>
            <ac:spMk id="6" creationId="{6BEEA6CB-984A-1F39-0473-D245E51CB474}"/>
          </ac:spMkLst>
        </pc:spChg>
      </pc:sldChg>
    </pc:docChg>
  </pc:docChgLst>
  <pc:docChgLst>
    <pc:chgData clId="Web-{3164B3D9-A3AE-47E1-9993-E8473A7F9FEB}"/>
    <pc:docChg chg="addSld delSld modSld modSection">
      <pc:chgData name="" userId="" providerId="" clId="Web-{3164B3D9-A3AE-47E1-9993-E8473A7F9FEB}" dt="2025-01-22T18:12:57.916" v="7"/>
      <pc:docMkLst>
        <pc:docMk/>
      </pc:docMkLst>
      <pc:sldChg chg="modSp">
        <pc:chgData name="" userId="" providerId="" clId="Web-{3164B3D9-A3AE-47E1-9993-E8473A7F9FEB}" dt="2025-01-22T18:12:03.757" v="5" actId="20577"/>
        <pc:sldMkLst>
          <pc:docMk/>
          <pc:sldMk cId="3573634317" sldId="293"/>
        </pc:sldMkLst>
        <pc:spChg chg="mod">
          <ac:chgData name="" userId="" providerId="" clId="Web-{3164B3D9-A3AE-47E1-9993-E8473A7F9FEB}" dt="2025-01-22T18:12:03.757" v="5" actId="20577"/>
          <ac:spMkLst>
            <pc:docMk/>
            <pc:sldMk cId="3573634317" sldId="293"/>
            <ac:spMk id="6" creationId="{4E1745BB-824D-C068-FAD0-145C576159C0}"/>
          </ac:spMkLst>
        </pc:spChg>
      </pc:sldChg>
      <pc:sldChg chg="modSp add del replId">
        <pc:chgData name="" userId="" providerId="" clId="Web-{3164B3D9-A3AE-47E1-9993-E8473A7F9FEB}" dt="2025-01-22T18:12:57.916" v="7"/>
        <pc:sldMkLst>
          <pc:docMk/>
          <pc:sldMk cId="174779608" sldId="294"/>
        </pc:sldMkLst>
        <pc:spChg chg="mod">
          <ac:chgData name="" userId="" providerId="" clId="Web-{3164B3D9-A3AE-47E1-9993-E8473A7F9FEB}" dt="2025-01-22T18:12:49.572" v="6" actId="20577"/>
          <ac:spMkLst>
            <pc:docMk/>
            <pc:sldMk cId="174779608" sldId="294"/>
            <ac:spMk id="6" creationId="{4E1745BB-824D-C068-FAD0-145C576159C0}"/>
          </ac:spMkLst>
        </pc:spChg>
      </pc:sldChg>
    </pc:docChg>
  </pc:docChgLst>
  <pc:docChgLst>
    <pc:chgData name="Francesca Paola Nicoletti" userId="uYq0j2DTN2OOgwBw/6bO++o3wtzVvd4VMRJxW7ZURfI=" providerId="None" clId="Web-{3858087F-EEBE-4507-B8FB-7F274F097125}"/>
    <pc:docChg chg="addSld modSld modSection">
      <pc:chgData name="Francesca Paola Nicoletti" userId="uYq0j2DTN2OOgwBw/6bO++o3wtzVvd4VMRJxW7ZURfI=" providerId="None" clId="Web-{3858087F-EEBE-4507-B8FB-7F274F097125}" dt="2025-01-23T00:11:06.384" v="57"/>
      <pc:docMkLst>
        <pc:docMk/>
      </pc:docMkLst>
      <pc:sldChg chg="modSp">
        <pc:chgData name="Francesca Paola Nicoletti" userId="uYq0j2DTN2OOgwBw/6bO++o3wtzVvd4VMRJxW7ZURfI=" providerId="None" clId="Web-{3858087F-EEBE-4507-B8FB-7F274F097125}" dt="2025-01-23T00:09:07.083" v="43" actId="20577"/>
        <pc:sldMkLst>
          <pc:docMk/>
          <pc:sldMk cId="3952943996" sldId="275"/>
        </pc:sldMkLst>
        <pc:spChg chg="mod">
          <ac:chgData name="Francesca Paola Nicoletti" userId="uYq0j2DTN2OOgwBw/6bO++o3wtzVvd4VMRJxW7ZURfI=" providerId="None" clId="Web-{3858087F-EEBE-4507-B8FB-7F274F097125}" dt="2025-01-23T00:09:07.083" v="43" actId="20577"/>
          <ac:spMkLst>
            <pc:docMk/>
            <pc:sldMk cId="3952943996" sldId="275"/>
            <ac:spMk id="6" creationId="{B7096B8A-D7C6-3E0C-1BB1-4D595F7BC26D}"/>
          </ac:spMkLst>
        </pc:spChg>
      </pc:sldChg>
      <pc:sldChg chg="modSp">
        <pc:chgData name="Francesca Paola Nicoletti" userId="uYq0j2DTN2OOgwBw/6bO++o3wtzVvd4VMRJxW7ZURfI=" providerId="None" clId="Web-{3858087F-EEBE-4507-B8FB-7F274F097125}" dt="2025-01-23T00:10:49.946" v="56" actId="20577"/>
        <pc:sldMkLst>
          <pc:docMk/>
          <pc:sldMk cId="3573634317" sldId="293"/>
        </pc:sldMkLst>
        <pc:spChg chg="mod">
          <ac:chgData name="Francesca Paola Nicoletti" userId="uYq0j2DTN2OOgwBw/6bO++o3wtzVvd4VMRJxW7ZURfI=" providerId="None" clId="Web-{3858087F-EEBE-4507-B8FB-7F274F097125}" dt="2025-01-23T00:10:49.946" v="56" actId="20577"/>
          <ac:spMkLst>
            <pc:docMk/>
            <pc:sldMk cId="3573634317" sldId="293"/>
            <ac:spMk id="6" creationId="{4E1745BB-824D-C068-FAD0-145C576159C0}"/>
          </ac:spMkLst>
        </pc:spChg>
      </pc:sldChg>
      <pc:sldChg chg="add replId">
        <pc:chgData name="Francesca Paola Nicoletti" userId="uYq0j2DTN2OOgwBw/6bO++o3wtzVvd4VMRJxW7ZURfI=" providerId="None" clId="Web-{3858087F-EEBE-4507-B8FB-7F274F097125}" dt="2025-01-23T00:11:06.384" v="57"/>
        <pc:sldMkLst>
          <pc:docMk/>
          <pc:sldMk cId="2435696163" sldId="29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31/01/2025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31/01/2025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HL-LHC WP15 Integration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HL-LHC WP15 Integration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indico.cern.ch/event/1504902/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04902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5360/" TargetMode="External"/><Relationship Id="rId2" Type="http://schemas.openxmlformats.org/officeDocument/2006/relationships/hyperlink" Target="https://indico.cern.ch/event/1422460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cern.sharepoint.com/sites/HL-LHC/WP15/SitePages/Lessons-learned-on-IT-String-relevant-for-HL-LHC-installation.aspx" TargetMode="External"/><Relationship Id="rId4" Type="http://schemas.openxmlformats.org/officeDocument/2006/relationships/hyperlink" Target="https://indico.cern.ch/event/1487732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851670"/>
            <a:ext cx="7200000" cy="1253480"/>
          </a:xfrm>
        </p:spPr>
        <p:txBody>
          <a:bodyPr/>
          <a:lstStyle/>
          <a:p>
            <a:r>
              <a:rPr lang="en-GB" dirty="0"/>
              <a:t>Follow-up on </a:t>
            </a:r>
            <a:br>
              <a:rPr lang="en-GB" dirty="0"/>
            </a:br>
            <a:r>
              <a:rPr lang="en-GB" dirty="0"/>
              <a:t>IT STRING lessons learned #1, #2 and #3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2787774"/>
            <a:ext cx="6480000" cy="1555626"/>
          </a:xfrm>
        </p:spPr>
        <p:txBody>
          <a:bodyPr>
            <a:normAutofit/>
          </a:bodyPr>
          <a:lstStyle/>
          <a:p>
            <a:r>
              <a:rPr lang="en-US" i="1" dirty="0"/>
              <a:t>ATS-DO, HL-LHC WP15 Integration</a:t>
            </a:r>
          </a:p>
          <a:p>
            <a:r>
              <a:rPr lang="en-US" dirty="0"/>
              <a:t>Miguel Navarro Baeza</a:t>
            </a:r>
          </a:p>
          <a:p>
            <a:r>
              <a:rPr lang="en-US" dirty="0"/>
              <a:t>Francesca Paola Nicoletti</a:t>
            </a:r>
          </a:p>
          <a:p>
            <a:r>
              <a:rPr lang="en-US" dirty="0"/>
              <a:t>Darshana Ramrekha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31/01/2025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0F6F-22DB-7B8C-3E90-F75029542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136464" cy="540000"/>
          </a:xfrm>
        </p:spPr>
        <p:txBody>
          <a:bodyPr/>
          <a:lstStyle/>
          <a:p>
            <a:r>
              <a:rPr lang="en-GB" dirty="0"/>
              <a:t>Powering precise measurement racks and CDB</a:t>
            </a:r>
            <a:br>
              <a:rPr lang="en-GB" dirty="0"/>
            </a:br>
            <a:r>
              <a:rPr lang="en-GB" sz="1600" dirty="0"/>
              <a:t>EN-EL, WP6B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096B8A-D7C6-3E0C-1BB1-4D595F7BC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The identified problem is relevant also for the HL-LHC machine powering scheme.</a:t>
            </a:r>
          </a:p>
          <a:p>
            <a:pPr algn="l"/>
            <a:r>
              <a:rPr lang="en-GB" sz="1400" dirty="0"/>
              <a:t>Unfortunately, the solution identified in the IT string cannot be deployed in the UR.</a:t>
            </a:r>
          </a:p>
          <a:p>
            <a:pPr algn="l"/>
            <a:r>
              <a:rPr lang="en-GB" sz="1400" dirty="0"/>
              <a:t>EN-EL and SY-EPC are discussing an updated new proposal and new meeting will be held on 5th of February.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4025F8-08FA-26DF-E2FF-AEAFAB924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WP15 Integration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2C8A80-0DD3-0751-BC34-39D2B2BB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4D9D42-940D-37CE-F262-A8585C399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93879"/>
            <a:ext cx="5256584" cy="29557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CCFA2C-8296-BCC4-B856-C1ACE342985E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57172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0F6F-22DB-7B8C-3E90-F75029542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Extraction cable connections</a:t>
            </a:r>
            <a:br>
              <a:rPr lang="en-GB" dirty="0"/>
            </a:br>
            <a:r>
              <a:rPr lang="en-GB" sz="1600" dirty="0"/>
              <a:t>WP7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096B8A-D7C6-3E0C-1BB1-4D595F7BC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615928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The temperatures in hotspots measured in the IT-String are within acceptable values. In addition, the electrical current used in HL-LHC will be lower than in these tests. Therefore, no further actions needed.</a:t>
            </a:r>
          </a:p>
          <a:p>
            <a:pPr algn="l"/>
            <a:r>
              <a:rPr lang="en-GB" sz="1400" dirty="0"/>
              <a:t>Feedback on Energy Extraction has been acknowledged from IT-String by WP7 and will be considered for HL-LHC.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4025F8-08FA-26DF-E2FF-AEAFAB924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2C8A80-0DD3-0751-BC34-39D2B2BB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4D9D42-940D-37CE-F262-A8585C3993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3749" y="1104516"/>
            <a:ext cx="5204092" cy="29344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758590-DEDE-908F-D5D1-DDD94F0F7444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00FF00"/>
                </a:highlight>
              </a:rPr>
              <a:t>COMPLETED</a:t>
            </a:r>
            <a:endParaRPr lang="en-GB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30437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0F6F-22DB-7B8C-3E90-F75029542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03558"/>
            <a:ext cx="7920000" cy="540000"/>
          </a:xfrm>
        </p:spPr>
        <p:txBody>
          <a:bodyPr/>
          <a:lstStyle/>
          <a:p>
            <a:r>
              <a:rPr lang="en-GB" dirty="0"/>
              <a:t>Installation and commissioning of cryogenic infrastructure </a:t>
            </a:r>
            <a:br>
              <a:rPr lang="en-GB" dirty="0"/>
            </a:br>
            <a:r>
              <a:rPr lang="en-GB" sz="1400" dirty="0"/>
              <a:t>WP3, WP9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096B8A-D7C6-3E0C-1BB1-4D595F7BC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Presented by WP3 and WP9 24</a:t>
            </a:r>
            <a:r>
              <a:rPr lang="en-GB" sz="1400" baseline="30000" dirty="0"/>
              <a:t>th </a:t>
            </a:r>
            <a:r>
              <a:rPr lang="en-GB" sz="1400" dirty="0"/>
              <a:t> January 2025 (</a:t>
            </a:r>
            <a:r>
              <a:rPr lang="en-GB" sz="1400" dirty="0">
                <a:hlinkClick r:id="rId2"/>
              </a:rPr>
              <a:t>INDICO</a:t>
            </a:r>
            <a:r>
              <a:rPr lang="en-GB" sz="1400" dirty="0"/>
              <a:t>).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4025F8-08FA-26DF-E2FF-AEAFAB924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2C8A80-0DD3-0751-BC34-39D2B2BB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4D9D42-940D-37CE-F262-A8585C39939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0959" y="1104516"/>
            <a:ext cx="5229673" cy="29344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D022D1-C2F4-7A63-64C7-AC6D244FF9A4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54696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AEFBE-38D1-F630-0D85-04F5EE492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07F28-81E7-5C01-5D69-38841A739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Jumpers</a:t>
            </a:r>
            <a:br>
              <a:rPr lang="en-GB" dirty="0"/>
            </a:br>
            <a:r>
              <a:rPr lang="en-GB" sz="1600" dirty="0"/>
              <a:t>WP3, WP9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A86B64-D1B4-59C8-5312-8BA64D19B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95E96D1-8024-6B38-3670-AB3C864B5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8199BE-CAFC-5940-F2CF-E02CC13F07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6063" y="1125421"/>
            <a:ext cx="5179464" cy="2892655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D5C8212-06A2-7F41-5F42-66A15BD8F53A}"/>
              </a:ext>
            </a:extLst>
          </p:cNvPr>
          <p:cNvSpPr txBox="1">
            <a:spLocks/>
          </p:cNvSpPr>
          <p:nvPr/>
        </p:nvSpPr>
        <p:spPr>
          <a:xfrm>
            <a:off x="5569767" y="1151335"/>
            <a:ext cx="3322713" cy="33551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Presented by WP3 and WP9 24</a:t>
            </a:r>
            <a:r>
              <a:rPr lang="en-GB" sz="1400" baseline="30000" dirty="0"/>
              <a:t>th </a:t>
            </a:r>
            <a:r>
              <a:rPr lang="en-GB" sz="1400" dirty="0"/>
              <a:t> January 2025 (</a:t>
            </a:r>
            <a:r>
              <a:rPr lang="en-GB" sz="1400" dirty="0">
                <a:hlinkClick r:id="rId3"/>
              </a:rPr>
              <a:t>INDICO</a:t>
            </a:r>
            <a:r>
              <a:rPr lang="en-GB" sz="1400" dirty="0"/>
              <a:t>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3F6954-0199-5A57-6A85-814AFC7FC765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44177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D5578-8733-34CE-D6EE-F9AA3F690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E2DC8-1998-3D0E-7449-E07F1F4E6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Conflict during Q2a installation</a:t>
            </a:r>
            <a:br>
              <a:rPr lang="en-GB" dirty="0"/>
            </a:br>
            <a:r>
              <a:rPr lang="en-GB" sz="1600" dirty="0"/>
              <a:t>WP9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1745BB-824D-C068-FAD0-145C576159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 vert="horz" lIns="0" tIns="0" rIns="0" bIns="0" rtlCol="0" anchor="t">
            <a:normAutofit/>
          </a:bodyPr>
          <a:lstStyle/>
          <a:p>
            <a:pPr algn="l"/>
            <a:r>
              <a:rPr lang="en-GB" sz="1400" dirty="0">
                <a:cs typeface="Arial"/>
              </a:rPr>
              <a:t>TE-CRG commits to respect their equipment volumes defined in the HL integration 3D models.</a:t>
            </a:r>
          </a:p>
          <a:p>
            <a:pPr algn="l"/>
            <a:r>
              <a:rPr lang="en-GB" sz="1400" dirty="0">
                <a:cs typeface="Arial"/>
              </a:rPr>
              <a:t>The installation and transport volumes defined in the HL integration 3D models take into account all the installation steps.</a:t>
            </a:r>
            <a:endParaRPr lang="en-GB" dirty="0"/>
          </a:p>
          <a:p>
            <a:pPr algn="l"/>
            <a:r>
              <a:rPr lang="en-GB" sz="1400" dirty="0">
                <a:cs typeface="Arial"/>
              </a:rPr>
              <a:t>Integration is monitored and discussed on a weekly basis by WP15 and all stakeholders to ensure no interferences.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2690A61-66FA-22AD-A064-BAAB410FC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7D0ABA1-83CC-9DFC-6484-6E25EC153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7262DE-139D-2478-424A-B183EC8AE8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1529" y="1112942"/>
            <a:ext cx="5208533" cy="29176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185B5B-D702-B2CA-3E18-D2B4AC5B7A94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00FF00"/>
                </a:highlight>
              </a:rPr>
              <a:t>COMPLETED</a:t>
            </a:r>
            <a:endParaRPr lang="en-GB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73634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D5578-8733-34CE-D6EE-F9AA3F690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E2DC8-1998-3D0E-7449-E07F1F4E6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Conflict during D1 installation</a:t>
            </a:r>
            <a:br>
              <a:rPr lang="en-GB" dirty="0"/>
            </a:br>
            <a:r>
              <a:rPr lang="en-GB" sz="1600" dirty="0"/>
              <a:t>WP9, WP3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1745BB-824D-C068-FAD0-145C576159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 vert="horz" lIns="0" tIns="0" rIns="0" bIns="0" rtlCol="0" anchor="t">
            <a:normAutofit/>
          </a:bodyPr>
          <a:lstStyle/>
          <a:p>
            <a:pPr algn="l"/>
            <a:r>
              <a:rPr lang="en-GB" sz="1400" dirty="0">
                <a:cs typeface="Arial"/>
              </a:rPr>
              <a:t>TE-CRG commits to respect their equipment volumes defined in the HL integration 3D models.</a:t>
            </a:r>
          </a:p>
          <a:p>
            <a:pPr algn="l"/>
            <a:r>
              <a:rPr lang="en-GB" sz="1400" dirty="0">
                <a:cs typeface="Arial"/>
              </a:rPr>
              <a:t>Clamps volume are present in HL integration 3D models.</a:t>
            </a:r>
          </a:p>
          <a:p>
            <a:pPr algn="l"/>
            <a:r>
              <a:rPr lang="en-GB" sz="1400" dirty="0">
                <a:cs typeface="Arial"/>
              </a:rPr>
              <a:t>HL-LHC tunnel volumes include safety margins.</a:t>
            </a:r>
          </a:p>
          <a:p>
            <a:pPr algn="l"/>
            <a:r>
              <a:rPr lang="en-GB" sz="1400" dirty="0">
                <a:cs typeface="Arial"/>
              </a:rPr>
              <a:t>Reasonable distance is let between all elements and volumes.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2690A61-66FA-22AD-A064-BAAB410FC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7D0ABA1-83CC-9DFC-6484-6E25EC153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7262DE-139D-2478-424A-B183EC8AE8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6063" y="1112942"/>
            <a:ext cx="5179464" cy="29176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185B5B-D702-B2CA-3E18-D2B4AC5B7A94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00FF00"/>
                </a:highlight>
              </a:rPr>
              <a:t>COMPLETED</a:t>
            </a:r>
            <a:endParaRPr lang="en-GB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435696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0F6F-22DB-7B8C-3E90-F75029542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Jacks installation</a:t>
            </a:r>
            <a:br>
              <a:rPr lang="en-GB" dirty="0"/>
            </a:br>
            <a:r>
              <a:rPr lang="en-GB" sz="1600" dirty="0"/>
              <a:t>WP3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096B8A-D7C6-3E0C-1BB1-4D595F7BC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 vert="horz" lIns="0" tIns="0" rIns="0" bIns="0" rtlCol="0" anchor="t">
            <a:normAutofit/>
          </a:bodyPr>
          <a:lstStyle/>
          <a:p>
            <a:pPr algn="l"/>
            <a:r>
              <a:rPr lang="en-GB" sz="1400" dirty="0"/>
              <a:t>In order to prepare a correct and smooth jacks installation phase in LS3, WP15 with EN-MME and EN-ACE is </a:t>
            </a:r>
            <a:r>
              <a:rPr lang="en-GB" sz="1400" dirty="0" err="1"/>
              <a:t>analyzing</a:t>
            </a:r>
            <a:r>
              <a:rPr lang="en-GB" sz="1400" dirty="0"/>
              <a:t> the reality of IP5 and IP1 LSSs floor height under each HL jack, based on scans and on-site measurements, to determine the proper ground preparation (grinding) and additional pieces to be produced (shims).</a:t>
            </a:r>
          </a:p>
          <a:p>
            <a:pPr algn="l"/>
            <a:r>
              <a:rPr lang="en-GB" sz="1400" dirty="0"/>
              <a:t>The results of this study will be traced in an upcoming EDMS document.</a:t>
            </a:r>
            <a:endParaRPr lang="en-GB" sz="1400" dirty="0">
              <a:cs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4025F8-08FA-26DF-E2FF-AEAFAB924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WP15 Integration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2C8A80-0DD3-0751-BC34-39D2B2BB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4D9D42-940D-37CE-F262-A8585C3993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1529" y="1108868"/>
            <a:ext cx="5208533" cy="29257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B92AFF-5CF1-859F-9681-EBDE89C388F4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52943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C09DB-1BB0-944A-CFCB-28118A451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7CD7F-3621-0476-95F0-974130975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DCM support</a:t>
            </a:r>
            <a:br>
              <a:rPr lang="en-GB" dirty="0"/>
            </a:br>
            <a:r>
              <a:rPr lang="en-GB" sz="1600" dirty="0"/>
              <a:t>WP3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64C44A-0628-A73F-A09F-ABE37A8A25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508647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algn="l"/>
            <a:r>
              <a:rPr lang="en-GB" sz="1400" dirty="0"/>
              <a:t>WP15 together with EN-MME and SCE is studying the LHC infrastructure real environment on which all major supports will fall, especially HL jacks. </a:t>
            </a:r>
          </a:p>
          <a:p>
            <a:pPr algn="l"/>
            <a:r>
              <a:rPr lang="en-GB" sz="1400" dirty="0"/>
              <a:t>Particular attention is paid to concrete joints, concrete cracks, supports close to the trench and falling onto the rails. </a:t>
            </a:r>
          </a:p>
          <a:p>
            <a:pPr algn="l"/>
            <a:r>
              <a:rPr lang="en-GB" sz="1400" dirty="0"/>
              <a:t>SCE drawings are been searched but seem not always available. Therefore, on-site inspections are ongoing. </a:t>
            </a:r>
          </a:p>
          <a:p>
            <a:pPr algn="l"/>
            <a:r>
              <a:rPr lang="en-GB" sz="1400" dirty="0"/>
              <a:t>Specific supports will be designed accordingly, if needed.</a:t>
            </a:r>
          </a:p>
          <a:p>
            <a:pPr algn="l"/>
            <a:r>
              <a:rPr lang="en-GB" sz="1400" dirty="0"/>
              <a:t>The results of this study will be traced in an EDMS document.</a:t>
            </a:r>
            <a:endParaRPr lang="en-GB" sz="1400" dirty="0">
              <a:cs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7AE4A8-1528-9676-43F1-013CDF3EF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0B0AAFA-DE16-B574-5E2B-C07C77759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761A33-A75A-FF9E-5411-A1376188E3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3058" y="1122128"/>
            <a:ext cx="5165473" cy="28992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63A553-DFBD-6BE3-6857-A8948D1EDD84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70361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C2150-57E7-7EC1-5C46-D3A4F4D15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2C74B-B024-9EA2-A559-7AFED32F5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</a:t>
            </a:r>
            <a:r>
              <a:rPr lang="en-US" dirty="0" err="1"/>
              <a:t>yo</a:t>
            </a:r>
            <a:r>
              <a:rPr lang="en-US" dirty="0"/>
              <a:t>-magnets anchoring</a:t>
            </a:r>
            <a:br>
              <a:rPr lang="en-GB" dirty="0"/>
            </a:br>
            <a:r>
              <a:rPr lang="en-GB" sz="1600" dirty="0"/>
              <a:t>WP3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12D04C-BCE2-8CDF-2352-D8A305F23E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 vert="horz" lIns="0" tIns="0" rIns="0" bIns="0" rtlCol="0" anchor="t">
            <a:normAutofit/>
          </a:bodyPr>
          <a:lstStyle/>
          <a:p>
            <a:pPr algn="l"/>
            <a:r>
              <a:rPr lang="en-GB" sz="1400" dirty="0">
                <a:cs typeface="Arial"/>
              </a:rPr>
              <a:t>Any changes to installation or manufacturing drawings must be communicated, and the relevant drawings should be updated accordingly.</a:t>
            </a:r>
          </a:p>
          <a:p>
            <a:pPr algn="l"/>
            <a:r>
              <a:rPr lang="en-GB" sz="1400" dirty="0">
                <a:cs typeface="Arial"/>
              </a:rPr>
              <a:t>Specificity on anchors design location-dependent are under evaluation by EN-MME and will be tracked in an EDMS document.</a:t>
            </a:r>
          </a:p>
          <a:p>
            <a:pPr algn="l"/>
            <a:r>
              <a:rPr lang="en-GB" sz="1400" dirty="0">
                <a:cs typeface="Arial"/>
              </a:rPr>
              <a:t>The name and version of the manufacturing drawings must be documented in the installation drawings.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1DE64A-1445-1A56-20FB-9D6DA65A5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14341D-0B1F-AA0D-A0FF-ADCB011E7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D6FC7A-512A-E7E3-9D79-729EB3AAB7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6063" y="1122128"/>
            <a:ext cx="5179464" cy="28992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CCBD07-BAFD-83B7-4E76-FC41BC16D0F1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00FF00"/>
                </a:highlight>
              </a:rPr>
              <a:t>COMPLETED</a:t>
            </a:r>
            <a:endParaRPr lang="en-GB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20605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531F3-BCC5-9692-6996-BC1B24BAC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911D7-E23C-D80B-37F8-0109064C7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Readiness of equipment</a:t>
            </a:r>
            <a:br>
              <a:rPr lang="en-GB" dirty="0"/>
            </a:br>
            <a:r>
              <a:rPr lang="en-GB" sz="1600" dirty="0"/>
              <a:t>All equipment owners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EEA6CB-984A-1F39-0473-D245E51CB4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 vert="horz" lIns="0" tIns="0" rIns="0" bIns="0" rtlCol="0" anchor="t">
            <a:normAutofit/>
          </a:bodyPr>
          <a:lstStyle/>
          <a:p>
            <a:pPr algn="l"/>
            <a:r>
              <a:rPr lang="en-GB" sz="1400" dirty="0">
                <a:cs typeface="Arial"/>
              </a:rPr>
              <a:t>A checklist by each team will need to be provided and included in the readiness review for installation to be set up by the project.</a:t>
            </a:r>
          </a:p>
          <a:p>
            <a:pPr algn="l"/>
            <a:r>
              <a:rPr lang="en-GB" sz="1400" dirty="0">
                <a:cs typeface="Arial"/>
              </a:rPr>
              <a:t>This checklist should be revised and updated if needed later, to ensure that it is as complete as possible at the time of installation.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07A4F60-0FD6-1C4E-81BB-7B4109B27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B4A80B-D9D7-01FF-517E-763EE4310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69DE70-F790-2959-12AA-F04142D4BE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60239" y="1122128"/>
            <a:ext cx="5151111" cy="28992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11B3DD-A9AA-205B-5DFB-EE00756E27DF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00FF00"/>
                </a:highlight>
              </a:rPr>
              <a:t>COMPLETED</a:t>
            </a:r>
            <a:endParaRPr lang="en-GB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16737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sz="1600" dirty="0"/>
              <a:t>Davide Bozzini (WP16) has presented the lessons learned on the IT String relevant for HL-LHC installation on </a:t>
            </a:r>
          </a:p>
          <a:p>
            <a:pPr lvl="1" algn="just">
              <a:buFont typeface="+mj-lt"/>
              <a:buAutoNum type="arabicPeriod"/>
            </a:pPr>
            <a:r>
              <a:rPr lang="en-GB" sz="1200" dirty="0"/>
              <a:t>31/05/2024 (</a:t>
            </a:r>
            <a:r>
              <a:rPr lang="en-GB" sz="1200" dirty="0">
                <a:solidFill>
                  <a:srgbClr val="0093BE"/>
                </a:solidFill>
                <a:hlinkClick r:id="rId2"/>
              </a:rPr>
              <a:t>Indico</a:t>
            </a:r>
            <a:r>
              <a:rPr lang="en-GB" sz="1200" dirty="0"/>
              <a:t>).</a:t>
            </a:r>
          </a:p>
          <a:p>
            <a:pPr lvl="1" algn="just">
              <a:buFont typeface="+mj-lt"/>
              <a:buAutoNum type="arabicPeriod"/>
            </a:pPr>
            <a:r>
              <a:rPr lang="en-GB" sz="1200" dirty="0"/>
              <a:t>13/09/2024 (</a:t>
            </a:r>
            <a:r>
              <a:rPr lang="en-GB" sz="1200" dirty="0">
                <a:hlinkClick r:id="rId3"/>
              </a:rPr>
              <a:t>Indico</a:t>
            </a:r>
            <a:r>
              <a:rPr lang="en-GB" sz="1200" dirty="0"/>
              <a:t>).</a:t>
            </a:r>
          </a:p>
          <a:p>
            <a:pPr lvl="1" algn="just">
              <a:buFont typeface="+mj-lt"/>
              <a:buAutoNum type="arabicPeriod"/>
            </a:pPr>
            <a:r>
              <a:rPr lang="en-GB" sz="1200" dirty="0"/>
              <a:t>13/12/2024 (</a:t>
            </a:r>
            <a:r>
              <a:rPr lang="en-GB" sz="1200" dirty="0">
                <a:hlinkClick r:id="rId4"/>
              </a:rPr>
              <a:t>Indico</a:t>
            </a:r>
            <a:r>
              <a:rPr lang="en-GB" sz="1200" dirty="0"/>
              <a:t>).</a:t>
            </a:r>
          </a:p>
          <a:p>
            <a:pPr marL="0" indent="0" algn="just">
              <a:buNone/>
            </a:pPr>
            <a:endParaRPr lang="en-GB" sz="1600" dirty="0">
              <a:solidFill>
                <a:srgbClr val="0093BE"/>
              </a:solidFill>
            </a:endParaRPr>
          </a:p>
          <a:p>
            <a:pPr algn="just"/>
            <a:r>
              <a:rPr lang="en-GB" sz="1600" dirty="0"/>
              <a:t>WP15 followed-up on the 13/09/2024 (</a:t>
            </a:r>
            <a:r>
              <a:rPr lang="en-GB" sz="1600" dirty="0">
                <a:hlinkClick r:id="rId3"/>
              </a:rPr>
              <a:t>Indico</a:t>
            </a:r>
            <a:r>
              <a:rPr lang="en-GB" sz="1600" dirty="0"/>
              <a:t>) the relevant pending points to be implemented or considered in HL-LHC integration or installation.</a:t>
            </a:r>
          </a:p>
          <a:p>
            <a:pPr algn="just"/>
            <a:endParaRPr lang="en-GB" sz="1600" dirty="0"/>
          </a:p>
          <a:p>
            <a:pPr algn="just"/>
            <a:r>
              <a:rPr lang="en-GB" sz="1600" dirty="0"/>
              <a:t>Today WP15 is following-up the last two presentations from WP16.</a:t>
            </a:r>
          </a:p>
          <a:p>
            <a:pPr algn="just"/>
            <a:endParaRPr lang="en-GB" sz="1600" dirty="0"/>
          </a:p>
          <a:p>
            <a:pPr algn="just"/>
            <a:r>
              <a:rPr lang="en-GB" sz="1600" dirty="0"/>
              <a:t>WP15 will continue reviewing the status of the pending actions. Additionally, WP15 will maintain the following SharePoint site dedicated to tracking and following up on these items: </a:t>
            </a:r>
            <a:r>
              <a:rPr lang="en-GB" sz="1600" dirty="0">
                <a:hlinkClick r:id="rId5"/>
              </a:rPr>
              <a:t>IT String Lessons Learned SharePoint</a:t>
            </a:r>
            <a:endParaRPr lang="en-GB" sz="1600" dirty="0"/>
          </a:p>
          <a:p>
            <a:pPr algn="just"/>
            <a:endParaRPr lang="en-GB" sz="1600" dirty="0"/>
          </a:p>
          <a:p>
            <a:pPr algn="just"/>
            <a:r>
              <a:rPr lang="en-GB" sz="1600" dirty="0"/>
              <a:t>WP16 will present the 4</a:t>
            </a:r>
            <a:r>
              <a:rPr lang="en-GB" sz="1600" baseline="30000" dirty="0"/>
              <a:t>th</a:t>
            </a:r>
            <a:r>
              <a:rPr lang="en-GB" sz="1600" dirty="0"/>
              <a:t> round around March 2025.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197EB-20E0-04CB-2CBD-1DA6F4CFB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37F0D-D495-3639-E1C1-404995650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Leak testing of SC-Link</a:t>
            </a:r>
            <a:br>
              <a:rPr lang="en-GB" dirty="0"/>
            </a:br>
            <a:r>
              <a:rPr lang="en-GB" sz="1600" dirty="0"/>
              <a:t>WP6A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AEE6F-7F86-DB8D-6133-02834BA5FF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After WP16 and TE-VSC have commonly agreed on the specifics of the leak tests of the SC-Link assembly, communicate it to HL-LHC in order to allocate the necessary time for this activity.</a:t>
            </a:r>
          </a:p>
          <a:p>
            <a:pPr algn="l"/>
            <a:r>
              <a:rPr lang="en-GB" sz="1400" dirty="0"/>
              <a:t>Discussions are ongoing with WP6A.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829BC06-D3B1-6F8F-5EFD-780A14EA2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WP15 Integration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E3843BA-3079-E8F0-DA5B-940BFAD97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526E1B-9A80-6775-0150-6DC498C662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1529" y="1115171"/>
            <a:ext cx="5208533" cy="29131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737ABA-D912-1059-E1E1-9F74909F1841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497081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51620" y="2031750"/>
            <a:ext cx="6840760" cy="1225800"/>
          </a:xfrm>
        </p:spPr>
        <p:txBody>
          <a:bodyPr/>
          <a:lstStyle/>
          <a:p>
            <a:r>
              <a:rPr lang="en-US" dirty="0"/>
              <a:t>Thank you for your attention and help !</a:t>
            </a:r>
            <a:br>
              <a:rPr lang="en-US" dirty="0"/>
            </a:br>
            <a:r>
              <a:rPr lang="en-US" dirty="0"/>
              <a:t>Any questions ? 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096B8A-D7C6-3E0C-1BB1-4D595F7BC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615928"/>
          </a:xfrm>
        </p:spPr>
        <p:txBody>
          <a:bodyPr>
            <a:normAutofit/>
          </a:bodyPr>
          <a:lstStyle/>
          <a:p>
            <a:pPr algn="l"/>
            <a:r>
              <a:rPr lang="en-GB" sz="1200" dirty="0"/>
              <a:t>A request of an extension of the connecting plates for the 2kA CDBs was made, but the CDB design was already fixed. </a:t>
            </a:r>
          </a:p>
          <a:p>
            <a:pPr algn="l"/>
            <a:r>
              <a:rPr lang="en-GB" sz="1200" dirty="0"/>
              <a:t>In order to reduce the weight of the WCC section in the CDB, EN-EL has delivered a solution that has been validated by WP6B.</a:t>
            </a:r>
          </a:p>
          <a:p>
            <a:pPr algn="l"/>
            <a:r>
              <a:rPr lang="en-GB" sz="1200" dirty="0"/>
              <a:t>The detailed integration of the WCC water hoses has been completed by EN-CV. EN-CV is currently reviewing with WP6B the water hoses interfaces with the PCs.</a:t>
            </a:r>
          </a:p>
          <a:p>
            <a:pPr algn="l"/>
            <a:r>
              <a:rPr lang="en-GB" sz="1200" dirty="0"/>
              <a:t>As planned, the WCCs pulling in the UR55 Left will start in February 2025. The installation will be carried out using the already produced mock-ups of the PCs.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4025F8-08FA-26DF-E2FF-AEAFAB924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2C8A80-0DD3-0751-BC34-39D2B2BB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4D9D42-940D-37CE-F262-A8585C3993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2648" y="1107734"/>
            <a:ext cx="5246296" cy="292803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C9826C0-896A-A995-FF28-D371ADC30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Water Cooled Cables supporting systems</a:t>
            </a:r>
            <a:br>
              <a:rPr lang="en-GB" dirty="0"/>
            </a:br>
            <a:r>
              <a:rPr lang="en-GB" sz="1600" dirty="0"/>
              <a:t>EN-EL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B956EF-5CA1-CD9B-B1D2-D9BB1CB6686D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00FF00"/>
                </a:highlight>
              </a:rPr>
              <a:t>COMPLETED</a:t>
            </a:r>
            <a:endParaRPr lang="en-GB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66741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0F6F-22DB-7B8C-3E90-F75029542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DFHM Current Lead Connections model</a:t>
            </a:r>
            <a:br>
              <a:rPr lang="en-GB" dirty="0"/>
            </a:br>
            <a:r>
              <a:rPr lang="en-GB" sz="1600" dirty="0"/>
              <a:t>WP6B, WP6A, WP15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096B8A-D7C6-3E0C-1BB1-4D595F7BC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178697" cy="3355181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1200" dirty="0"/>
              <a:t>If deemed useful, a mock-up will also need to be built for the DFHM.</a:t>
            </a:r>
          </a:p>
          <a:p>
            <a:pPr algn="just"/>
            <a:r>
              <a:rPr lang="en-GB" sz="1200" dirty="0"/>
              <a:t>The DFHX/M and WCBB installation phases will vary across the different IP sides. For the short circuit test, the use of a mock-up, similar to the one used for the IT STRING, cannot be automatically applied due to the timing of the DFHX/M installation.</a:t>
            </a:r>
          </a:p>
          <a:p>
            <a:pPr algn="just"/>
            <a:r>
              <a:rPr lang="en-GB" sz="1200" dirty="0"/>
              <a:t>Actions being followed: </a:t>
            </a:r>
          </a:p>
          <a:p>
            <a:pPr lvl="1" algn="just"/>
            <a:r>
              <a:rPr lang="en-GB" sz="1000" dirty="0"/>
              <a:t>Review the schedule for the 4 IP sides to assess the situation in the 8 installation cases.</a:t>
            </a:r>
          </a:p>
          <a:p>
            <a:pPr lvl="1" algn="just"/>
            <a:r>
              <a:rPr lang="en-GB" sz="1000" dirty="0"/>
              <a:t>Determine if a modified design, adapted from the IT STRING model, could be used to accommodate all configurations.</a:t>
            </a:r>
          </a:p>
          <a:p>
            <a:pPr lvl="1" algn="just"/>
            <a:r>
              <a:rPr lang="en-GB" sz="1000" dirty="0"/>
              <a:t>Identify the responsibility for the mock-up construction for the new underground installation and test phases.</a:t>
            </a:r>
            <a:endParaRPr lang="en-GB" sz="12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4025F8-08FA-26DF-E2FF-AEAFAB924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WP15 </a:t>
            </a:r>
            <a:r>
              <a:rPr lang="fr-FR" noProof="0" dirty="0" err="1"/>
              <a:t>Integration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2C8A80-0DD3-0751-BC34-39D2B2BB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4D9D42-940D-37CE-F262-A8585C3993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3749" y="1107741"/>
            <a:ext cx="5204092" cy="29280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404C7E-6A8B-9109-D839-892DF2CFAF32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653434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0F6F-22DB-7B8C-3E90-F75029542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transducers </a:t>
            </a:r>
            <a:br>
              <a:rPr lang="en-GB" dirty="0"/>
            </a:br>
            <a:r>
              <a:rPr lang="en-GB" sz="1600" dirty="0"/>
              <a:t>WP7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096B8A-D7C6-3E0C-1BB1-4D595F7BC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043541"/>
            <a:ext cx="3322713" cy="335518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A third sensor has been added in UR and integration is complete. </a:t>
            </a:r>
          </a:p>
          <a:p>
            <a:pPr algn="l"/>
            <a:r>
              <a:rPr lang="en-GB" sz="1400" dirty="0"/>
              <a:t>The integration is not the same for UR. Note that, in the UR, the entire size of the system must fit over the racks and are not mechanically supported.</a:t>
            </a:r>
          </a:p>
          <a:p>
            <a:pPr algn="l"/>
            <a:r>
              <a:rPr lang="en-GB" sz="1400" dirty="0"/>
              <a:t>Update in UR integration model to be done by WP15 after the current transducers 3D model is fixed.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4025F8-08FA-26DF-E2FF-AEAFAB924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WP15 Integration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2C8A80-0DD3-0751-BC34-39D2B2BB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4D9D42-940D-37CE-F262-A8585C3993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1529" y="675000"/>
            <a:ext cx="5208533" cy="29344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6CAC7D-4CB3-B640-6C3D-79F1090C11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008" t="27600" r="13704" b="9401"/>
          <a:stretch/>
        </p:blipFill>
        <p:spPr>
          <a:xfrm>
            <a:off x="6187007" y="3286249"/>
            <a:ext cx="2159339" cy="14949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528677-A04E-24E9-5DCC-17CDEFF89997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00FF00"/>
                </a:highlight>
              </a:rPr>
              <a:t>COMPLETED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B60558-D3A2-CDF5-EEE3-ED210E88AC06}"/>
              </a:ext>
            </a:extLst>
          </p:cNvPr>
          <p:cNvSpPr txBox="1"/>
          <p:nvPr/>
        </p:nvSpPr>
        <p:spPr>
          <a:xfrm>
            <a:off x="3779912" y="4590651"/>
            <a:ext cx="250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Current transducers integration in UR15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588876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2FC5D-EE8E-44B2-3495-2DAC73DBB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0F78A-C411-9647-8464-9FCF71457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Warm powering - Air Cooled Cables  </a:t>
            </a:r>
            <a:br>
              <a:rPr lang="en-GB" dirty="0"/>
            </a:br>
            <a:r>
              <a:rPr lang="en-GB" sz="1600" dirty="0"/>
              <a:t>EN-EL, WP6B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998364-77BC-AF1F-69C1-DF13089DAD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Air cooled cables 3D model has been received and integration is validated.</a:t>
            </a:r>
          </a:p>
          <a:p>
            <a:pPr algn="l"/>
            <a:r>
              <a:rPr lang="en-GB" sz="1400" dirty="0"/>
              <a:t>UR15/55 final integration is still to be validated. Discussions are being held offline between EN-EL, WP6A, WP6B and WP15.</a:t>
            </a:r>
          </a:p>
          <a:p>
            <a:pPr algn="l"/>
            <a:r>
              <a:rPr lang="en-GB" sz="1400" dirty="0"/>
              <a:t>ECR will be produced by WP17.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213A05-F41D-6299-D754-78D09E965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2EB9E4-ED9F-F5AB-662C-1EDE87ADE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FF044CE-7BEA-96ED-8FDD-9CDE9A48F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394" y="1145006"/>
            <a:ext cx="5216828" cy="29344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DF5133-7BA8-E506-88DD-D5F29B09AADA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75561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F0ECB-DC86-BD8B-4F76-FBC43460C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CFF59-4E15-FAD4-2125-966CFF5F3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Cold powering – Sc-Link transport</a:t>
            </a:r>
            <a:br>
              <a:rPr lang="en-GB" dirty="0"/>
            </a:br>
            <a:r>
              <a:rPr lang="en-GB" sz="1600" dirty="0"/>
              <a:t>WP6A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D560D-5DE5-1C24-C96E-47EF95B0D4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SC Link installation sequence and transport constraints are being discussed offline between WP6A, WP15, WP17 and EN-HE.</a:t>
            </a:r>
          </a:p>
          <a:p>
            <a:pPr algn="l"/>
            <a:r>
              <a:rPr lang="en-GB" sz="1400" dirty="0"/>
              <a:t>As soon as transport study is finished (expected next week), WP15 will host a presentation for explaining the installation procedure of SC Link and DFHX/M in UR15/55.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3C9574-8565-FFDE-8B99-A6614F547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2DEAD7-091F-2BAF-6392-AB3F1B3C8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7F3374-13A9-7D04-63FF-5198A44E0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60" y="1165201"/>
            <a:ext cx="5229741" cy="29344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2A7DDF-DBE5-E423-CF9D-34A8F7DF65B5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8689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D5044-8A03-BF23-9139-30F9B554E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97484-5465-AB2D-85CC-45E0BB430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 cabling and connectors</a:t>
            </a:r>
            <a:br>
              <a:rPr lang="en-GB" dirty="0"/>
            </a:br>
            <a:r>
              <a:rPr lang="en-GB" sz="1600" dirty="0"/>
              <a:t>EN-EL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A02CC1-E4C5-E813-6FCC-7F20952864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724671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400" dirty="0"/>
              <a:t>G. Girardot will follow up with key points from the cabling campaign.</a:t>
            </a:r>
          </a:p>
          <a:p>
            <a:pPr algn="l"/>
            <a:r>
              <a:rPr lang="en-GB" sz="1400" dirty="0"/>
              <a:t>It was confirmed that the factor 3 budget increase was not solely due to EN-EL's estimates but also impacted by other suppliers.</a:t>
            </a:r>
          </a:p>
          <a:p>
            <a:pPr algn="l"/>
            <a:r>
              <a:rPr lang="en-GB" sz="1400" dirty="0"/>
              <a:t>EN-EL subcontractors will redo quality checks, though the issue is considered minor.</a:t>
            </a:r>
          </a:p>
          <a:p>
            <a:pPr algn="l"/>
            <a:r>
              <a:rPr lang="en-GB" sz="1400" dirty="0"/>
              <a:t>Presentation during Friday Integration Meetings from G. Girardot, M. Parodi (EN-EL) after YETS 24-25 detailing actions taken and the reasons for confidence in LS3 planning.</a:t>
            </a:r>
          </a:p>
          <a:p>
            <a:pPr algn="l"/>
            <a:r>
              <a:rPr lang="en-GB" sz="1400" dirty="0"/>
              <a:t>Cable/connector issues were also escalated to CSTSC Standardization committee, and the issue will be discussed at the incoming meetings.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0EBFA6-267C-F42E-F9AF-636813D1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B54EAC-3F87-4B50-977B-67C0F6A97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A9D722-CCF7-7698-B07A-1CBF0175F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51335"/>
            <a:ext cx="5209583" cy="29344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CAF8D9-50B4-8267-B40B-E4A48E9827D0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08881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FEF7B-0145-83BB-57E8-B27DB589F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ED9FB-16F0-3BC4-8B9E-4B3C8FA7A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Duration of planned activities</a:t>
            </a:r>
            <a:br>
              <a:rPr lang="en-GB" dirty="0"/>
            </a:br>
            <a:r>
              <a:rPr lang="en-GB" sz="1600" dirty="0"/>
              <a:t>WP15 / EN-ACE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E6D731-D231-0BA1-07D7-545E230C93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9767" y="1151335"/>
            <a:ext cx="3322713" cy="335518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Before the planning readiness review foreseen in June, WP15 to host a discussion with E. Vergara (EN-ACE) and D. Bozzini (WP16) to evaluate whether any feedback from WP16 could be useful, particularly if certain aspects can be reviewed following IT string experience.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7A8167F-F892-B85E-078F-EC68BC25F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WP15 Integration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88C7567-59A6-E30D-F881-31B45796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A62435-9716-6C63-6802-ED749C822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51335"/>
            <a:ext cx="5228951" cy="29344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22FD1D-5D96-D398-4999-33324E13EED4}"/>
              </a:ext>
            </a:extLst>
          </p:cNvPr>
          <p:cNvSpPr txBox="1"/>
          <p:nvPr/>
        </p:nvSpPr>
        <p:spPr>
          <a:xfrm>
            <a:off x="6187007" y="72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UNDER REVIEW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002972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schemas.microsoft.com/office/2006/metadata/properties"/>
    <ds:schemaRef ds:uri="http://purl.org/dc/elements/1.1/"/>
    <ds:schemaRef ds:uri="8946e33d-fd2f-4ae4-8ee9-d90c129cdf9e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5111</TotalTime>
  <Words>1474</Words>
  <Application>Microsoft Office PowerPoint</Application>
  <PresentationFormat>On-screen Show (16:9)</PresentationFormat>
  <Paragraphs>149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Thème Office</vt:lpstr>
      <vt:lpstr>Follow-up on  IT STRING lessons learned #1, #2 and #3</vt:lpstr>
      <vt:lpstr>Context</vt:lpstr>
      <vt:lpstr>Water Cooled Cables supporting systems EN-EL</vt:lpstr>
      <vt:lpstr>DFHM Current Lead Connections model WP6B, WP6A, WP15</vt:lpstr>
      <vt:lpstr>Current transducers  WP7</vt:lpstr>
      <vt:lpstr>Warm powering - Air Cooled Cables   EN-EL, WP6B</vt:lpstr>
      <vt:lpstr>Cold powering – Sc-Link transport WP6A</vt:lpstr>
      <vt:lpstr>Control cabling and connectors EN-EL</vt:lpstr>
      <vt:lpstr>Duration of planned activities WP15 / EN-ACE</vt:lpstr>
      <vt:lpstr>Powering precise measurement racks and CDB EN-EL, WP6B</vt:lpstr>
      <vt:lpstr>Energy Extraction cable connections WP7</vt:lpstr>
      <vt:lpstr>Installation and commissioning of cryogenic infrastructure  WP3, WP9</vt:lpstr>
      <vt:lpstr>Jumpers WP3, WP9</vt:lpstr>
      <vt:lpstr>Conflict during Q2a installation WP9</vt:lpstr>
      <vt:lpstr>Conflict during D1 installation WP9, WP3</vt:lpstr>
      <vt:lpstr>Jacks installation WP3</vt:lpstr>
      <vt:lpstr>DCM support WP3</vt:lpstr>
      <vt:lpstr>Cryo-magnets anchoring WP3</vt:lpstr>
      <vt:lpstr>Readiness of equipment All equipment owners</vt:lpstr>
      <vt:lpstr>Leak testing of SC-Link WP6A</vt:lpstr>
      <vt:lpstr>Thank you for your attention and help ! Any questions ?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Miguel Navarro</cp:lastModifiedBy>
  <cp:revision>139</cp:revision>
  <dcterms:created xsi:type="dcterms:W3CDTF">2016-02-12T09:02:01Z</dcterms:created>
  <dcterms:modified xsi:type="dcterms:W3CDTF">2025-01-31T10:14:25Z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