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5"/>
  </p:notesMasterIdLst>
  <p:sldIdLst>
    <p:sldId id="944" r:id="rId5"/>
    <p:sldId id="955" r:id="rId6"/>
    <p:sldId id="1139" r:id="rId7"/>
    <p:sldId id="956" r:id="rId8"/>
    <p:sldId id="1090" r:id="rId9"/>
    <p:sldId id="1089" r:id="rId10"/>
    <p:sldId id="1092" r:id="rId11"/>
    <p:sldId id="958" r:id="rId12"/>
    <p:sldId id="1100" r:id="rId13"/>
    <p:sldId id="1099" r:id="rId14"/>
    <p:sldId id="1137" r:id="rId15"/>
    <p:sldId id="1132" r:id="rId16"/>
    <p:sldId id="1081" r:id="rId17"/>
    <p:sldId id="1080" r:id="rId18"/>
    <p:sldId id="1110" r:id="rId19"/>
    <p:sldId id="1138" r:id="rId20"/>
    <p:sldId id="1130" r:id="rId21"/>
    <p:sldId id="1093" r:id="rId22"/>
    <p:sldId id="1105" r:id="rId23"/>
    <p:sldId id="1106" r:id="rId24"/>
    <p:sldId id="1107" r:id="rId25"/>
    <p:sldId id="1079" r:id="rId26"/>
    <p:sldId id="1122" r:id="rId27"/>
    <p:sldId id="1116" r:id="rId28"/>
    <p:sldId id="967" r:id="rId29"/>
    <p:sldId id="1123" r:id="rId30"/>
    <p:sldId id="1125" r:id="rId31"/>
    <p:sldId id="1111" r:id="rId32"/>
    <p:sldId id="1112" r:id="rId33"/>
    <p:sldId id="1113" r:id="rId34"/>
    <p:sldId id="1126" r:id="rId35"/>
    <p:sldId id="1114" r:id="rId36"/>
    <p:sldId id="1108" r:id="rId37"/>
    <p:sldId id="1127" r:id="rId38"/>
    <p:sldId id="1128" r:id="rId39"/>
    <p:sldId id="1129" r:id="rId40"/>
    <p:sldId id="1131" r:id="rId41"/>
    <p:sldId id="1133" r:id="rId42"/>
    <p:sldId id="1134" r:id="rId43"/>
    <p:sldId id="1135" r:id="rId44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5E8"/>
    <a:srgbClr val="B81011"/>
    <a:srgbClr val="000000"/>
    <a:srgbClr val="F09E18"/>
    <a:srgbClr val="0016A0"/>
    <a:srgbClr val="8E04FF"/>
    <a:srgbClr val="006DD0"/>
    <a:srgbClr val="67B4FE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91" autoAdjust="0"/>
    <p:restoredTop sz="99798" autoAdjust="0"/>
  </p:normalViewPr>
  <p:slideViewPr>
    <p:cSldViewPr snapToGrid="0">
      <p:cViewPr varScale="1">
        <p:scale>
          <a:sx n="104" d="100"/>
          <a:sy n="104" d="100"/>
        </p:scale>
        <p:origin x="-92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commentAuthors" Target="commentAuthors.xml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03.02.25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xmlns="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xmlns="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-2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xmlns="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7D79BA2-5E65-D872-7CDC-D37D97C570AA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F51D134-DF53-628C-F4D1-829D8545F04F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D778C94-E3A8-B73B-61AA-086E1BF061B5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D566137-ABBB-BF54-B8EB-9CF62FB91DEE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857270" y="6306533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FD5746A-C00B-0332-AEB4-31587C5802D8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jpeg"/><Relationship Id="rId9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3.emf"/><Relationship Id="rId5" Type="http://schemas.openxmlformats.org/officeDocument/2006/relationships/image" Target="../media/image24.jpe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3.emf"/><Relationship Id="rId5" Type="http://schemas.openxmlformats.org/officeDocument/2006/relationships/image" Target="../media/image24.jpeg"/><Relationship Id="rId6" Type="http://schemas.openxmlformats.org/officeDocument/2006/relationships/image" Target="../media/image25.png"/><Relationship Id="rId7" Type="http://schemas.openxmlformats.org/officeDocument/2006/relationships/image" Target="../media/image27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emf"/><Relationship Id="rId3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eg"/><Relationship Id="rId3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5262/" TargetMode="External"/><Relationship Id="rId4" Type="http://schemas.openxmlformats.org/officeDocument/2006/relationships/image" Target="../media/image35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in2p3.fr/event/20053/" TargetMode="External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hfm.web.cern.ch/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14.pn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Table of contents 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Baseline for FCC, options and timeline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  <a:p>
            <a:r>
              <a:rPr lang="en-GB" dirty="0">
                <a:solidFill>
                  <a:schemeClr val="tx2"/>
                </a:solidFill>
                <a:latin typeface="Times"/>
                <a:cs typeface="Times"/>
              </a:rPr>
              <a:t>Status and results of Nb</a:t>
            </a:r>
            <a:r>
              <a:rPr lang="en-GB" baseline="-25000" dirty="0">
                <a:solidFill>
                  <a:schemeClr val="tx2"/>
                </a:solidFill>
                <a:latin typeface="Times"/>
                <a:cs typeface="Times"/>
              </a:rPr>
              <a:t>3</a:t>
            </a:r>
            <a:r>
              <a:rPr lang="en-GB" dirty="0">
                <a:solidFill>
                  <a:schemeClr val="tx2"/>
                </a:solidFill>
                <a:latin typeface="Times"/>
                <a:cs typeface="Times"/>
              </a:rPr>
              <a:t>Sn</a:t>
            </a: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HTS hopes and challenges </a:t>
            </a:r>
            <a:endParaRPr lang="en-GB" dirty="0" smtClean="0">
              <a:latin typeface="Times"/>
              <a:cs typeface="Times"/>
            </a:endParaRP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sz="2800" dirty="0">
                <a:latin typeface="Times"/>
                <a:cs typeface="Times"/>
              </a:rPr>
              <a:t>Appendix: news from US and </a:t>
            </a:r>
            <a:r>
              <a:rPr lang="en-GB" sz="2800" dirty="0" smtClean="0">
                <a:latin typeface="Times"/>
                <a:cs typeface="Times"/>
              </a:rPr>
              <a:t>China, magnet design, HFM organization</a:t>
            </a:r>
            <a:endParaRPr lang="en-GB" sz="28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804982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60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600" smtClean="0"/>
              <a:pPr/>
              <a:t>11</a:t>
            </a:fld>
            <a:endParaRPr lang="en-US" sz="160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Times"/>
                <a:cs typeface="Times"/>
              </a:rPr>
              <a:t>Conductor status and R&amp;D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Conductor development for Nb</a:t>
            </a:r>
            <a:r>
              <a:rPr lang="fr-CH" sz="2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follows two main guidelines</a:t>
            </a:r>
          </a:p>
          <a:p>
            <a:pPr lvl="1"/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more providers 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(today there is only one fully qualifed </a:t>
            </a:r>
            <a:r>
              <a:rPr lang="fr-CH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industry)</a:t>
            </a:r>
            <a:endParaRPr lang="fr-CH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Decrease the cost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this is only possible with prolonged investements on amid term plan as done in the US with CDP at the beginning of the 00’</a:t>
            </a:r>
            <a:r>
              <a:rPr lang="fr-CH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r>
              <a:rPr lang="fr-CH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Plus</a:t>
            </a:r>
            <a:endParaRPr lang="fr-CH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the performance: </a:t>
            </a:r>
            <a:r>
              <a:rPr lang="fr-CH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FCC targets fixed 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2015 (50% more critical current at 16 </a:t>
            </a:r>
            <a:r>
              <a:rPr lang="fr-CH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(</a:t>
            </a:r>
            <a:r>
              <a:rPr lang="fr-CH" sz="18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fr-CH" sz="1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Bottura, A. </a:t>
            </a:r>
            <a:r>
              <a:rPr lang="fr-CH" sz="18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Ballarino, IEEE TAS</a:t>
            </a:r>
            <a:r>
              <a:rPr lang="fr-CH" sz="18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reached in laboratories, but not in industrial production  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this would allow to have </a:t>
            </a:r>
            <a:r>
              <a:rPr lang="fr-CH" sz="18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30% 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 of conductor for the 14 </a:t>
            </a:r>
            <a:r>
              <a:rPr lang="fr-CH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 lvl="1"/>
            <a:r>
              <a:rPr lang="en-GB" sz="1800" dirty="0" smtClean="0">
                <a:latin typeface="Times"/>
                <a:cs typeface="Times"/>
              </a:rPr>
              <a:t>Improve resilience to stress (efforts </a:t>
            </a:r>
            <a:r>
              <a:rPr lang="en-GB" sz="1800" dirty="0" err="1" smtClean="0">
                <a:latin typeface="Times"/>
                <a:cs typeface="Times"/>
              </a:rPr>
              <a:t>ongoing</a:t>
            </a:r>
            <a:r>
              <a:rPr lang="en-GB" sz="1800" dirty="0">
                <a:latin typeface="Times"/>
                <a:cs typeface="Times"/>
              </a:rPr>
              <a:t> </a:t>
            </a:r>
            <a:r>
              <a:rPr lang="en-GB" sz="1800" dirty="0" smtClean="0">
                <a:latin typeface="Times"/>
                <a:cs typeface="Times"/>
              </a:rPr>
              <a:t>in KEK)</a:t>
            </a:r>
          </a:p>
          <a:p>
            <a:r>
              <a:rPr lang="en-GB" sz="2200" dirty="0" smtClean="0">
                <a:latin typeface="Times"/>
                <a:cs typeface="Times"/>
              </a:rPr>
              <a:t>APC (artificial pinning </a:t>
            </a:r>
            <a:r>
              <a:rPr lang="en-GB" sz="2200" dirty="0" err="1" smtClean="0">
                <a:latin typeface="Times"/>
                <a:cs typeface="Times"/>
              </a:rPr>
              <a:t>center</a:t>
            </a:r>
            <a:r>
              <a:rPr lang="en-GB" sz="2200" dirty="0" smtClean="0">
                <a:latin typeface="Times"/>
                <a:cs typeface="Times"/>
              </a:rPr>
              <a:t>) opportunities: more </a:t>
            </a:r>
            <a:r>
              <a:rPr lang="en-GB" sz="2200" i="1" dirty="0" err="1" smtClean="0">
                <a:latin typeface="Times"/>
                <a:cs typeface="Times"/>
              </a:rPr>
              <a:t>j</a:t>
            </a:r>
            <a:r>
              <a:rPr lang="en-GB" sz="2200" i="1" baseline="-25000" dirty="0" err="1" smtClean="0">
                <a:latin typeface="Times"/>
                <a:cs typeface="Times"/>
              </a:rPr>
              <a:t>c</a:t>
            </a:r>
            <a:r>
              <a:rPr lang="en-GB" sz="2200" dirty="0" smtClean="0">
                <a:latin typeface="Times"/>
                <a:cs typeface="Times"/>
              </a:rPr>
              <a:t>, less hysteresis losses</a:t>
            </a:r>
          </a:p>
          <a:p>
            <a:pPr lvl="1"/>
            <a:r>
              <a:rPr lang="en-GB" sz="1800" dirty="0" smtClean="0">
                <a:latin typeface="Times"/>
                <a:cs typeface="Times"/>
              </a:rPr>
              <a:t>Works in HFM on going in University of Geneva, BAF</a:t>
            </a:r>
          </a:p>
          <a:p>
            <a:pPr lvl="1"/>
            <a:r>
              <a:rPr lang="en-GB" sz="1800" dirty="0" smtClean="0">
                <a:latin typeface="Times"/>
                <a:cs typeface="Times"/>
              </a:rPr>
              <a:t>Synergies with activities in FNAL (</a:t>
            </a:r>
            <a:r>
              <a:rPr lang="en-GB" sz="1800" dirty="0" smtClean="0">
                <a:solidFill>
                  <a:srgbClr val="008000"/>
                </a:solidFill>
                <a:latin typeface="Times"/>
                <a:cs typeface="Times"/>
              </a:rPr>
              <a:t>X. </a:t>
            </a:r>
            <a:r>
              <a:rPr lang="en-GB" sz="1800" dirty="0" err="1" smtClean="0">
                <a:solidFill>
                  <a:srgbClr val="008000"/>
                </a:solidFill>
                <a:latin typeface="Times"/>
                <a:cs typeface="Times"/>
              </a:rPr>
              <a:t>Xu</a:t>
            </a:r>
            <a:r>
              <a:rPr lang="en-GB" sz="1800" dirty="0" smtClean="0">
                <a:solidFill>
                  <a:srgbClr val="008000"/>
                </a:solidFill>
                <a:latin typeface="Times"/>
                <a:cs typeface="Times"/>
              </a:rPr>
              <a:t> et al, SUST </a:t>
            </a:r>
            <a:r>
              <a:rPr lang="en-GB" sz="1800" dirty="0" smtClean="0">
                <a:latin typeface="Times"/>
                <a:cs typeface="Times"/>
              </a:rPr>
              <a:t>)</a:t>
            </a:r>
          </a:p>
          <a:p>
            <a:r>
              <a:rPr lang="en-GB" sz="2200" dirty="0" smtClean="0">
                <a:latin typeface="Times"/>
                <a:cs typeface="Times"/>
              </a:rPr>
              <a:t>In fall 2024 we made an order to have a strategic reserve of Nb</a:t>
            </a:r>
            <a:r>
              <a:rPr lang="en-GB" sz="2200" baseline="-25000" dirty="0" smtClean="0">
                <a:latin typeface="Times"/>
                <a:cs typeface="Times"/>
              </a:rPr>
              <a:t>3</a:t>
            </a:r>
            <a:r>
              <a:rPr lang="en-GB" sz="2200" dirty="0" smtClean="0">
                <a:latin typeface="Times"/>
                <a:cs typeface="Times"/>
              </a:rPr>
              <a:t>Sn conductor (1 ton) for the mid-term needs</a:t>
            </a:r>
            <a:endParaRPr lang="en-GB" sz="1800" dirty="0">
              <a:latin typeface="Times"/>
              <a:cs typeface="Times"/>
            </a:endParaRPr>
          </a:p>
        </p:txBody>
      </p:sp>
      <p:sp>
        <p:nvSpPr>
          <p:cNvPr id="25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600" dirty="0" smtClean="0">
                <a:latin typeface="Times"/>
                <a:cs typeface="Times"/>
              </a:rPr>
              <a:t>22 November 2024</a:t>
            </a:r>
            <a:endParaRPr lang="en-US" sz="16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927699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78486"/>
            <a:ext cx="8801100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 </a:t>
            </a:r>
            <a:r>
              <a:rPr lang="en-US" dirty="0" smtClean="0">
                <a:latin typeface="Times"/>
                <a:cs typeface="Times"/>
              </a:rPr>
              <a:t>magnet design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09550" y="884100"/>
            <a:ext cx="8724900" cy="523729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The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block </a:t>
            </a:r>
            <a:r>
              <a:rPr lang="en-GB" sz="2000" dirty="0" smtClean="0">
                <a:solidFill>
                  <a:srgbClr val="B81011"/>
                </a:solidFill>
                <a:latin typeface="Times"/>
                <a:cs typeface="Times"/>
              </a:rPr>
              <a:t>option</a:t>
            </a:r>
            <a:r>
              <a:rPr lang="en-GB" sz="2000" dirty="0" smtClean="0">
                <a:solidFill>
                  <a:schemeClr val="tx2"/>
                </a:solidFill>
                <a:latin typeface="Times"/>
                <a:cs typeface="Times"/>
              </a:rPr>
              <a:t>: this design has the world record</a:t>
            </a:r>
            <a:endParaRPr lang="en-GB" sz="2000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r>
              <a:rPr lang="en-GB" sz="1600" dirty="0" smtClean="0">
                <a:latin typeface="Times"/>
                <a:cs typeface="Times"/>
              </a:rPr>
              <a:t>HD2 </a:t>
            </a:r>
            <a:r>
              <a:rPr lang="en-GB" sz="1600" dirty="0">
                <a:solidFill>
                  <a:srgbClr val="0055A0"/>
                </a:solidFill>
                <a:latin typeface="Times"/>
                <a:cs typeface="Times"/>
              </a:rPr>
              <a:t>reached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 13.8 T at 4.2 </a:t>
            </a:r>
            <a:r>
              <a:rPr lang="en-GB" sz="1600" dirty="0" smtClean="0">
                <a:solidFill>
                  <a:srgbClr val="B81011"/>
                </a:solidFill>
                <a:latin typeface="Times"/>
                <a:cs typeface="Times"/>
              </a:rPr>
              <a:t>K, </a:t>
            </a:r>
            <a:r>
              <a:rPr lang="en-GB" sz="1600" dirty="0" smtClean="0">
                <a:latin typeface="Times"/>
                <a:cs typeface="Times"/>
              </a:rPr>
              <a:t>Fresca2 reached </a:t>
            </a:r>
            <a:r>
              <a:rPr lang="en-GB" sz="1600" dirty="0" smtClean="0">
                <a:solidFill>
                  <a:srgbClr val="B81011"/>
                </a:solidFill>
                <a:latin typeface="Times"/>
                <a:cs typeface="Times"/>
              </a:rPr>
              <a:t>14.6 T at 1.9 K</a:t>
            </a:r>
            <a:endParaRPr lang="en-GB" sz="1600" dirty="0">
              <a:solidFill>
                <a:srgbClr val="B81011"/>
              </a:solidFill>
              <a:latin typeface="Times"/>
              <a:cs typeface="Times"/>
            </a:endParaRPr>
          </a:p>
          <a:p>
            <a:pPr lvl="1"/>
            <a:r>
              <a:rPr lang="en-GB" sz="1600" dirty="0" smtClean="0">
                <a:latin typeface="Times"/>
                <a:cs typeface="Times"/>
              </a:rPr>
              <a:t>BOND </a:t>
            </a:r>
            <a:r>
              <a:rPr lang="en-GB" sz="1600" dirty="0">
                <a:latin typeface="Times"/>
                <a:cs typeface="Times"/>
              </a:rPr>
              <a:t>(no grading</a:t>
            </a:r>
            <a:r>
              <a:rPr lang="en-GB" sz="1600" dirty="0" smtClean="0">
                <a:latin typeface="Times"/>
                <a:cs typeface="Times"/>
              </a:rPr>
              <a:t>) test </a:t>
            </a:r>
            <a:r>
              <a:rPr lang="en-GB" sz="1600" dirty="0">
                <a:latin typeface="Times"/>
                <a:cs typeface="Times"/>
              </a:rPr>
              <a:t>in </a:t>
            </a:r>
            <a:r>
              <a:rPr lang="en-GB" sz="1600" dirty="0" smtClean="0">
                <a:latin typeface="Times"/>
                <a:cs typeface="Times"/>
              </a:rPr>
              <a:t>2026, </a:t>
            </a:r>
            <a:r>
              <a:rPr lang="en-GB" sz="1600" dirty="0">
                <a:latin typeface="Times"/>
                <a:cs typeface="Times"/>
              </a:rPr>
              <a:t> </a:t>
            </a:r>
            <a:r>
              <a:rPr lang="en-GB" sz="1600" dirty="0" smtClean="0">
                <a:latin typeface="Times"/>
                <a:cs typeface="Times"/>
              </a:rPr>
              <a:t>F2D2 (grading) test </a:t>
            </a:r>
            <a:r>
              <a:rPr lang="en-GB" sz="1600" dirty="0">
                <a:latin typeface="Times"/>
                <a:cs typeface="Times"/>
              </a:rPr>
              <a:t>in </a:t>
            </a:r>
            <a:r>
              <a:rPr lang="en-GB" sz="1600" dirty="0" smtClean="0">
                <a:latin typeface="Times"/>
                <a:cs typeface="Times"/>
              </a:rPr>
              <a:t>2028</a:t>
            </a:r>
          </a:p>
          <a:p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The common coil design: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a simpler path 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?</a:t>
            </a:r>
          </a:p>
          <a:p>
            <a:pPr lvl="1"/>
            <a:r>
              <a:rPr lang="en-GB" sz="1600" dirty="0" smtClean="0">
                <a:latin typeface="Times"/>
                <a:cs typeface="Times"/>
              </a:rPr>
              <a:t>The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IHEP program reached 12.5 T </a:t>
            </a:r>
            <a:r>
              <a:rPr lang="en-GB" sz="1600" dirty="0" smtClean="0">
                <a:solidFill>
                  <a:srgbClr val="B81011"/>
                </a:solidFill>
                <a:latin typeface="Times"/>
                <a:cs typeface="Times"/>
              </a:rPr>
              <a:t>at 4.5 K (LFP1)</a:t>
            </a:r>
          </a:p>
          <a:p>
            <a:pPr lvl="1"/>
            <a:r>
              <a:rPr lang="en-GB" sz="1600" dirty="0" smtClean="0">
                <a:latin typeface="Times"/>
                <a:cs typeface="Times"/>
              </a:rPr>
              <a:t>CIEMAT </a:t>
            </a:r>
            <a:r>
              <a:rPr lang="en-GB" sz="1600" dirty="0">
                <a:latin typeface="Times"/>
                <a:cs typeface="Times"/>
              </a:rPr>
              <a:t>is planning to build a common coil, test in 2027/</a:t>
            </a:r>
            <a:r>
              <a:rPr lang="en-GB" sz="1600" dirty="0" smtClean="0">
                <a:latin typeface="Times"/>
                <a:cs typeface="Times"/>
              </a:rPr>
              <a:t>8</a:t>
            </a:r>
          </a:p>
          <a:p>
            <a:r>
              <a:rPr lang="en-GB" sz="1800" dirty="0" err="1" smtClean="0">
                <a:latin typeface="Times"/>
                <a:cs typeface="Times"/>
              </a:rPr>
              <a:t>Cos</a:t>
            </a:r>
            <a:r>
              <a:rPr lang="en-GB" sz="1800" dirty="0" err="1" smtClean="0">
                <a:latin typeface="Symbol" charset="2"/>
                <a:cs typeface="Symbol" charset="2"/>
              </a:rPr>
              <a:t>q</a:t>
            </a:r>
            <a:r>
              <a:rPr lang="en-GB" sz="1800" dirty="0" smtClean="0">
                <a:latin typeface="Times"/>
                <a:cs typeface="Times"/>
              </a:rPr>
              <a:t> option: </a:t>
            </a:r>
            <a:r>
              <a:rPr lang="en-GB" sz="1800" dirty="0" smtClean="0">
                <a:solidFill>
                  <a:srgbClr val="B81011"/>
                </a:solidFill>
                <a:latin typeface="Times"/>
                <a:cs typeface="Times"/>
              </a:rPr>
              <a:t>MDPCT1 reached 14 T at 4.5 K </a:t>
            </a:r>
            <a:r>
              <a:rPr lang="en-GB" sz="1800" dirty="0" smtClean="0">
                <a:latin typeface="Times"/>
                <a:cs typeface="Times"/>
              </a:rPr>
              <a:t>in the US, </a:t>
            </a:r>
            <a:r>
              <a:rPr lang="en-GB" sz="1800" dirty="0" smtClean="0">
                <a:solidFill>
                  <a:srgbClr val="B81011"/>
                </a:solidFill>
                <a:latin typeface="Times"/>
                <a:cs typeface="Times"/>
              </a:rPr>
              <a:t>11 T reached 12.5 T </a:t>
            </a:r>
            <a:r>
              <a:rPr lang="en-GB" sz="1800" dirty="0" smtClean="0">
                <a:latin typeface="Times"/>
                <a:cs typeface="Times"/>
              </a:rPr>
              <a:t>at 1.9 K</a:t>
            </a:r>
          </a:p>
          <a:p>
            <a:pPr lvl="1"/>
            <a:r>
              <a:rPr lang="en-GB" sz="1600" dirty="0" smtClean="0">
                <a:latin typeface="Times"/>
                <a:cs typeface="Times"/>
              </a:rPr>
              <a:t>Two layer magnet in INFN and CERN, winding started, test in 2026</a:t>
            </a:r>
          </a:p>
          <a:p>
            <a:endParaRPr lang="en-GB" sz="2000" dirty="0">
              <a:latin typeface="Times"/>
              <a:cs typeface="Times"/>
            </a:endParaRPr>
          </a:p>
          <a:p>
            <a:pPr lvl="2"/>
            <a:endParaRPr lang="en-GB" sz="1600" dirty="0">
              <a:latin typeface="Times"/>
              <a:cs typeface="Time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4523" y="5771921"/>
            <a:ext cx="15705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14 T block dipole </a:t>
            </a:r>
          </a:p>
          <a:p>
            <a:pPr algn="ctr"/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[J. C. Perez,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al.]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22151" y="5769680"/>
            <a:ext cx="19037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14 T block dipole F2D2  </a:t>
            </a:r>
          </a:p>
          <a:p>
            <a:pPr algn="ctr"/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[E. Rochepault,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al.]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 descr="F2D2_2d_mecha_4p8p14_standard_color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57"/>
          <a:stretch/>
        </p:blipFill>
        <p:spPr>
          <a:xfrm>
            <a:off x="2768534" y="3870098"/>
            <a:ext cx="1832690" cy="1821600"/>
          </a:xfrm>
          <a:prstGeom prst="rect">
            <a:avLst/>
          </a:prstGeom>
        </p:spPr>
      </p:pic>
      <p:pic>
        <p:nvPicPr>
          <p:cNvPr id="16" name="Picture 15" descr="Bon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78" y="3533868"/>
            <a:ext cx="2079609" cy="22959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3830" y="3598660"/>
            <a:ext cx="514808" cy="45332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0317" y="3579260"/>
            <a:ext cx="617735" cy="52291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2C6E24EE-720D-9E0B-DFE8-FF5F6273519E}"/>
              </a:ext>
            </a:extLst>
          </p:cNvPr>
          <p:cNvSpPr txBox="1"/>
          <p:nvPr/>
        </p:nvSpPr>
        <p:spPr>
          <a:xfrm>
            <a:off x="6511917" y="5591453"/>
            <a:ext cx="28794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FalconD cross-section  </a:t>
            </a:r>
            <a:endParaRPr lang="fr-CH" sz="14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S. Farinon, </a:t>
            </a: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 .Sorbi, </a:t>
            </a:r>
          </a:p>
          <a:p>
            <a:pPr algn="ctr"/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A. Foussat et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al.]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8" name="Picture 17" descr="FalconD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300" y="3870290"/>
            <a:ext cx="1847677" cy="184767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3432" y="3501505"/>
            <a:ext cx="896514" cy="233486"/>
          </a:xfrm>
          <a:prstGeom prst="rect">
            <a:avLst/>
          </a:prstGeom>
        </p:spPr>
      </p:pic>
      <p:pic>
        <p:nvPicPr>
          <p:cNvPr id="20" name="Picture 19" descr="DAISY_ASC24_CrossSection_V2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796" y="3673372"/>
            <a:ext cx="2150441" cy="213693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81FBA79A-4EF8-D9B5-3F1B-B19AAAEF4700}"/>
              </a:ext>
            </a:extLst>
          </p:cNvPr>
          <p:cNvSpPr txBox="1"/>
          <p:nvPr/>
        </p:nvSpPr>
        <p:spPr>
          <a:xfrm>
            <a:off x="4943208" y="5755475"/>
            <a:ext cx="181790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DAISY cross-section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fr-CH" sz="14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[F. Toral, et al.]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18845" y="3372648"/>
            <a:ext cx="588190" cy="5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640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latin typeface="Times"/>
                <a:cs typeface="Times"/>
              </a:rPr>
              <a:t>Recent results: Nb</a:t>
            </a:r>
            <a:r>
              <a:rPr lang="en-US" sz="4800" baseline="-25000" dirty="0">
                <a:latin typeface="Times"/>
                <a:cs typeface="Times"/>
              </a:rPr>
              <a:t>3</a:t>
            </a:r>
            <a:r>
              <a:rPr lang="en-US" sz="4800" dirty="0">
                <a:latin typeface="Times"/>
                <a:cs typeface="Times"/>
              </a:rPr>
              <a:t>Sn magnets</a:t>
            </a:r>
            <a:endParaRPr lang="en-GB" sz="48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>
                <a:latin typeface="Times"/>
                <a:cs typeface="Times"/>
              </a:rPr>
              <a:t>Demonstrator: RMM, large width block coil (100 mm) without flared ends launched by </a:t>
            </a:r>
            <a:r>
              <a:rPr lang="en-GB" sz="2800" dirty="0" err="1" smtClean="0">
                <a:latin typeface="Times"/>
                <a:cs typeface="Times"/>
              </a:rPr>
              <a:t>EuroCirCol</a:t>
            </a:r>
            <a:endParaRPr lang="en-GB" sz="2800" dirty="0">
              <a:latin typeface="Times"/>
              <a:cs typeface="Times"/>
            </a:endParaRPr>
          </a:p>
          <a:p>
            <a:pPr lvl="1"/>
            <a:r>
              <a:rPr lang="en-GB" sz="2400" dirty="0" smtClean="0">
                <a:solidFill>
                  <a:srgbClr val="C00000"/>
                </a:solidFill>
                <a:latin typeface="Times"/>
                <a:cs typeface="Times"/>
              </a:rPr>
              <a:t>RMM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reached 16.4 T in a 50 mm bore </a:t>
            </a:r>
            <a:r>
              <a:rPr lang="en-GB" sz="2400" dirty="0">
                <a:latin typeface="Times"/>
                <a:cs typeface="Times"/>
              </a:rPr>
              <a:t>in </a:t>
            </a:r>
            <a:r>
              <a:rPr lang="en-GB" sz="2400" dirty="0" smtClean="0">
                <a:latin typeface="Times"/>
                <a:cs typeface="Times"/>
              </a:rPr>
              <a:t>2022</a:t>
            </a:r>
            <a:endParaRPr lang="en-GB" sz="1600" dirty="0">
              <a:latin typeface="Times"/>
              <a:cs typeface="Times"/>
            </a:endParaRPr>
          </a:p>
          <a:p>
            <a:pPr lvl="1"/>
            <a:r>
              <a:rPr lang="en-GB" sz="2400" dirty="0" smtClean="0">
                <a:latin typeface="Times"/>
                <a:cs typeface="Times"/>
              </a:rPr>
              <a:t>Test </a:t>
            </a:r>
            <a:r>
              <a:rPr lang="en-GB" sz="2400" dirty="0">
                <a:latin typeface="Times"/>
                <a:cs typeface="Times"/>
              </a:rPr>
              <a:t>of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reproducibility of the assembly </a:t>
            </a:r>
            <a:r>
              <a:rPr lang="en-GB" sz="2400" dirty="0" smtClean="0">
                <a:latin typeface="Times"/>
                <a:cs typeface="Times"/>
              </a:rPr>
              <a:t>in 2024: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16.9 T </a:t>
            </a:r>
            <a:r>
              <a:rPr lang="en-GB" sz="2400" dirty="0" smtClean="0">
                <a:latin typeface="Times"/>
                <a:cs typeface="Times"/>
              </a:rPr>
              <a:t>achieved, and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15.7  T for long flattops</a:t>
            </a:r>
            <a:endParaRPr lang="en-GB" sz="2400" dirty="0">
              <a:solidFill>
                <a:srgbClr val="B81011"/>
              </a:solidFill>
              <a:latin typeface="Times"/>
              <a:cs typeface="Times"/>
            </a:endParaRPr>
          </a:p>
          <a:p>
            <a:r>
              <a:rPr lang="en-GB" sz="2000" dirty="0">
                <a:latin typeface="Times"/>
                <a:cs typeface="Times"/>
              </a:rPr>
              <a:t>Test of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reproducibility of manufacturing </a:t>
            </a:r>
            <a:r>
              <a:rPr lang="en-GB" sz="2000" dirty="0">
                <a:latin typeface="Times"/>
                <a:cs typeface="Times"/>
              </a:rPr>
              <a:t>(new set of coils) in 2025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50607" y="5922336"/>
            <a:ext cx="3211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/>
                <a:cs typeface="Times"/>
              </a:rPr>
              <a:t>Cross-section </a:t>
            </a:r>
            <a:r>
              <a:rPr lang="en-US" sz="1400" dirty="0" smtClean="0">
                <a:latin typeface="Times"/>
                <a:cs typeface="Times"/>
              </a:rPr>
              <a:t>of </a:t>
            </a:r>
            <a:r>
              <a:rPr lang="en-US" sz="1400" dirty="0">
                <a:latin typeface="Times"/>
                <a:cs typeface="Times"/>
              </a:rPr>
              <a:t>RMM </a:t>
            </a:r>
            <a:r>
              <a:rPr lang="en-US" sz="1400" dirty="0" smtClean="0">
                <a:solidFill>
                  <a:srgbClr val="00B050"/>
                </a:solidFill>
                <a:latin typeface="Times"/>
                <a:cs typeface="Times"/>
              </a:rPr>
              <a:t>[J. C. Perez, et al.]</a:t>
            </a:r>
            <a:endParaRPr lang="en-US" sz="1400" dirty="0">
              <a:solidFill>
                <a:srgbClr val="00B050"/>
              </a:solidFill>
              <a:latin typeface="Times"/>
              <a:cs typeface="Times"/>
            </a:endParaRPr>
          </a:p>
        </p:txBody>
      </p:sp>
      <p:pic>
        <p:nvPicPr>
          <p:cNvPr id="2" name="Picture 1" descr="RMM.png">
            <a:extLst>
              <a:ext uri="{FF2B5EF4-FFF2-40B4-BE49-F238E27FC236}">
                <a16:creationId xmlns:a16="http://schemas.microsoft.com/office/drawing/2014/main" xmlns="" id="{C9C9258C-2DC2-2AD2-62C1-C3912F985A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8" y="3696103"/>
            <a:ext cx="4389770" cy="22211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60023"/>
            <a:ext cx="927004" cy="7847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3805" y="3500072"/>
            <a:ext cx="4317625" cy="265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425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Nb</a:t>
            </a:r>
            <a:r>
              <a:rPr lang="en-US" sz="4000" baseline="-25000" dirty="0">
                <a:latin typeface="Times"/>
                <a:cs typeface="Times"/>
              </a:rPr>
              <a:t>3</a:t>
            </a:r>
            <a:r>
              <a:rPr lang="en-US" sz="4000" dirty="0">
                <a:latin typeface="Times"/>
                <a:cs typeface="Times"/>
              </a:rPr>
              <a:t>Sn program: stress </a:t>
            </a:r>
            <a:r>
              <a:rPr lang="en-US" sz="4000" dirty="0" smtClean="0">
                <a:latin typeface="Times"/>
                <a:cs typeface="Times"/>
              </a:rPr>
              <a:t>management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Times"/>
                <a:cs typeface="Times"/>
              </a:rPr>
              <a:t>Stress management consists in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mixing the structure and the coil</a:t>
            </a:r>
          </a:p>
          <a:p>
            <a:pPr lvl="1"/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M</a:t>
            </a:r>
            <a:r>
              <a:rPr lang="en-GB" sz="2000" dirty="0" smtClean="0">
                <a:solidFill>
                  <a:srgbClr val="B81011"/>
                </a:solidFill>
                <a:latin typeface="Times"/>
                <a:cs typeface="Times"/>
              </a:rPr>
              <a:t>andatory for 20 T</a:t>
            </a:r>
            <a:r>
              <a:rPr lang="en-GB" sz="2000" dirty="0" smtClean="0">
                <a:latin typeface="Times"/>
                <a:cs typeface="Times"/>
              </a:rPr>
              <a:t>, and MDP is investing only in this direction</a:t>
            </a:r>
          </a:p>
          <a:p>
            <a:pPr lvl="2"/>
            <a:r>
              <a:rPr lang="en-GB" sz="1800" dirty="0" smtClean="0">
                <a:latin typeface="Times"/>
                <a:cs typeface="Times"/>
              </a:rPr>
              <a:t>CCT5: 8 T reached (LBNL),</a:t>
            </a:r>
            <a:r>
              <a:rPr lang="en-GB" sz="1800" dirty="0">
                <a:latin typeface="Times"/>
                <a:cs typeface="Times"/>
              </a:rPr>
              <a:t> </a:t>
            </a:r>
            <a:r>
              <a:rPr lang="en-GB" sz="1800" dirty="0" smtClean="0">
                <a:latin typeface="Times"/>
                <a:cs typeface="Times"/>
              </a:rPr>
              <a:t>CD1: </a:t>
            </a:r>
            <a:r>
              <a:rPr lang="en-GB" sz="1800" dirty="0" smtClean="0">
                <a:solidFill>
                  <a:srgbClr val="B81011"/>
                </a:solidFill>
                <a:latin typeface="Times"/>
                <a:cs typeface="Times"/>
              </a:rPr>
              <a:t>10 T </a:t>
            </a:r>
            <a:r>
              <a:rPr lang="en-GB" sz="1800" dirty="0">
                <a:latin typeface="Times"/>
                <a:cs typeface="Times"/>
              </a:rPr>
              <a:t>(PSI</a:t>
            </a:r>
            <a:r>
              <a:rPr lang="en-GB" sz="1800" dirty="0" smtClean="0">
                <a:latin typeface="Times"/>
                <a:cs typeface="Times"/>
              </a:rPr>
              <a:t>) </a:t>
            </a:r>
            <a:r>
              <a:rPr lang="en-GB" sz="1800" dirty="0" smtClean="0">
                <a:solidFill>
                  <a:srgbClr val="B81011"/>
                </a:solidFill>
                <a:latin typeface="Times"/>
                <a:cs typeface="Times"/>
              </a:rPr>
              <a:t>reached</a:t>
            </a:r>
            <a:r>
              <a:rPr lang="en-GB" sz="1800" dirty="0" smtClean="0">
                <a:latin typeface="Times"/>
                <a:cs typeface="Times"/>
              </a:rPr>
              <a:t> </a:t>
            </a:r>
            <a:r>
              <a:rPr lang="en-GB" sz="1800" dirty="0" smtClean="0">
                <a:solidFill>
                  <a:srgbClr val="B81011"/>
                </a:solidFill>
                <a:latin typeface="Times"/>
                <a:cs typeface="Times"/>
              </a:rPr>
              <a:t>with 17 mm width coil</a:t>
            </a:r>
          </a:p>
          <a:p>
            <a:r>
              <a:rPr lang="en-GB" sz="2400" dirty="0" smtClean="0">
                <a:latin typeface="Times"/>
                <a:cs typeface="Times"/>
              </a:rPr>
              <a:t>PSI </a:t>
            </a:r>
            <a:r>
              <a:rPr lang="en-GB" sz="2400" dirty="0">
                <a:latin typeface="Times"/>
                <a:cs typeface="Times"/>
              </a:rPr>
              <a:t>manufactured a subscale stress managed </a:t>
            </a:r>
            <a:r>
              <a:rPr lang="en-GB" sz="2400" dirty="0" smtClean="0">
                <a:latin typeface="Times"/>
                <a:cs typeface="Times"/>
              </a:rPr>
              <a:t>common coil, with CERN </a:t>
            </a:r>
            <a:r>
              <a:rPr lang="en-GB" sz="2400" dirty="0">
                <a:latin typeface="Times"/>
                <a:cs typeface="Times"/>
              </a:rPr>
              <a:t>support for parts of coil manufacturing and test</a:t>
            </a:r>
          </a:p>
          <a:p>
            <a:pPr lvl="1"/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Peak field in the coil of 6.5 T </a:t>
            </a:r>
            <a:r>
              <a:rPr lang="en-GB" sz="2000" dirty="0">
                <a:latin typeface="Times"/>
                <a:cs typeface="Times"/>
              </a:rPr>
              <a:t>reached &gt;5 T in in the centre (June 2024)</a:t>
            </a:r>
          </a:p>
          <a:p>
            <a:r>
              <a:rPr lang="en-GB" sz="2200" dirty="0">
                <a:latin typeface="Times"/>
                <a:cs typeface="Times"/>
              </a:rPr>
              <a:t>SMACC1 is a common coil stress managed</a:t>
            </a:r>
            <a:r>
              <a:rPr lang="en-GB" sz="2200" dirty="0" smtClean="0">
                <a:latin typeface="Times"/>
                <a:cs typeface="Times"/>
              </a:rPr>
              <a:t>, 12 </a:t>
            </a:r>
            <a:r>
              <a:rPr lang="en-GB" sz="2200" dirty="0">
                <a:latin typeface="Times"/>
                <a:cs typeface="Times"/>
              </a:rPr>
              <a:t>T target, test in </a:t>
            </a:r>
            <a:r>
              <a:rPr lang="en-GB" sz="2200" dirty="0" smtClean="0">
                <a:latin typeface="Times"/>
                <a:cs typeface="Times"/>
              </a:rPr>
              <a:t>2026</a:t>
            </a:r>
            <a:endParaRPr lang="en-GB" sz="2200" dirty="0">
              <a:latin typeface="Times"/>
              <a:cs typeface="Time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74827" y="3647755"/>
            <a:ext cx="3448319" cy="2165553"/>
            <a:chOff x="1784194" y="1895665"/>
            <a:chExt cx="6671139" cy="416123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41240" y="1895665"/>
              <a:ext cx="6414093" cy="4161232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2434369" y="3144588"/>
              <a:ext cx="1330586" cy="0"/>
            </a:xfrm>
            <a:prstGeom prst="straightConnector1">
              <a:avLst/>
            </a:prstGeom>
            <a:ln>
              <a:solidFill>
                <a:srgbClr val="F09E18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784194" y="2736396"/>
              <a:ext cx="2435886" cy="4100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B81011"/>
                  </a:solidFill>
                </a:rPr>
                <a:t>Short sample 4.5 K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3871994" y="2600333"/>
              <a:ext cx="1873719" cy="1217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811511" y="2268951"/>
              <a:ext cx="2125449" cy="369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Short sample 1.9 K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627733" y="5694814"/>
            <a:ext cx="286308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Times"/>
                <a:cs typeface="Times"/>
              </a:rPr>
              <a:t>Design of 12 T SMACC1 </a:t>
            </a:r>
          </a:p>
          <a:p>
            <a:pPr algn="ctr"/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</a:t>
            </a:r>
            <a:r>
              <a:rPr lang="en-US" sz="1600" dirty="0">
                <a:solidFill>
                  <a:srgbClr val="008000"/>
                </a:solidFill>
                <a:latin typeface="Times"/>
                <a:cs typeface="Times"/>
              </a:rPr>
              <a:t>D. </a:t>
            </a:r>
            <a:r>
              <a:rPr lang="en-US" sz="1600" dirty="0" err="1">
                <a:solidFill>
                  <a:srgbClr val="008000"/>
                </a:solidFill>
                <a:latin typeface="Times"/>
                <a:cs typeface="Times"/>
              </a:rPr>
              <a:t>Araujo</a:t>
            </a:r>
            <a:r>
              <a:rPr lang="en-US" sz="1600" dirty="0">
                <a:solidFill>
                  <a:srgbClr val="008000"/>
                </a:solidFill>
                <a:latin typeface="Times"/>
                <a:cs typeface="Times"/>
              </a:rPr>
              <a:t>, 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B. </a:t>
            </a:r>
            <a:r>
              <a:rPr lang="en-US" sz="1600" dirty="0" err="1">
                <a:solidFill>
                  <a:srgbClr val="008000"/>
                </a:solidFill>
                <a:latin typeface="Times"/>
                <a:cs typeface="Times"/>
              </a:rPr>
              <a:t>Auchmann</a:t>
            </a:r>
            <a:r>
              <a:rPr lang="en-US" sz="1600" dirty="0">
                <a:solidFill>
                  <a:srgbClr val="008000"/>
                </a:solidFill>
                <a:latin typeface="Times"/>
                <a:cs typeface="Times"/>
              </a:rPr>
              <a:t>, et al.)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5911665"/>
            <a:ext cx="4986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"/>
                <a:cs typeface="Times"/>
              </a:rPr>
              <a:t>Test of SSSMCC in SM18 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(D. </a:t>
            </a:r>
            <a:r>
              <a:rPr lang="en-US" sz="1600" dirty="0" err="1" smtClean="0">
                <a:solidFill>
                  <a:srgbClr val="008000"/>
                </a:solidFill>
                <a:latin typeface="Times"/>
                <a:cs typeface="Times"/>
              </a:rPr>
              <a:t>Araujo</a:t>
            </a:r>
            <a:r>
              <a:rPr lang="en-US" sz="1600" dirty="0" smtClean="0">
                <a:solidFill>
                  <a:srgbClr val="008000"/>
                </a:solidFill>
                <a:latin typeface="Times"/>
                <a:cs typeface="Times"/>
              </a:rPr>
              <a:t>, G</a:t>
            </a:r>
            <a:r>
              <a:rPr lang="en-US" sz="1600" dirty="0">
                <a:solidFill>
                  <a:srgbClr val="008000"/>
                </a:solidFill>
                <a:latin typeface="Times"/>
                <a:cs typeface="Times"/>
              </a:rPr>
              <a:t>. </a:t>
            </a:r>
            <a:r>
              <a:rPr lang="en-US" sz="1600" dirty="0" err="1">
                <a:solidFill>
                  <a:srgbClr val="008000"/>
                </a:solidFill>
                <a:latin typeface="Times"/>
                <a:cs typeface="Times"/>
              </a:rPr>
              <a:t>Willering</a:t>
            </a:r>
            <a:r>
              <a:rPr lang="en-US" sz="1600" dirty="0">
                <a:solidFill>
                  <a:srgbClr val="008000"/>
                </a:solidFill>
                <a:latin typeface="Times"/>
                <a:cs typeface="Times"/>
              </a:rPr>
              <a:t>, et al.)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1932" y="5169948"/>
            <a:ext cx="1051900" cy="432782"/>
          </a:xfrm>
          <a:prstGeom prst="rect">
            <a:avLst/>
          </a:prstGeom>
        </p:spPr>
      </p:pic>
      <p:pic>
        <p:nvPicPr>
          <p:cNvPr id="18" name="Picture 17" descr="SMACC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149" y="3578525"/>
            <a:ext cx="2216741" cy="2216741"/>
          </a:xfrm>
          <a:prstGeom prst="rect">
            <a:avLst/>
          </a:prstGeom>
        </p:spPr>
      </p:pic>
      <p:pic>
        <p:nvPicPr>
          <p:cNvPr id="19" name="Picture 2" descr="US-MDP Collaboration Meeting 2021 (1-5 March 2021): Overview · (Indico)">
            <a:extLst>
              <a:ext uri="{FF2B5EF4-FFF2-40B4-BE49-F238E27FC236}">
                <a16:creationId xmlns:a16="http://schemas.microsoft.com/office/drawing/2014/main" xmlns="" id="{067448C1-D9DB-7357-A89C-ED54A6C02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445" y="1329142"/>
            <a:ext cx="1316555" cy="47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507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1880C58-3355-B8A4-A02F-7C5D75631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4622AA3-78C5-8E20-0BE5-37B9DD6185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B576484-BFB2-3E23-9403-776441442D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2E1A3B6-8DAC-D050-F85B-44DB31932A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9028DA50-08E7-F794-A13E-C43554C3A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Times"/>
                <a:cs typeface="Times"/>
              </a:rPr>
              <a:t>What are we </a:t>
            </a:r>
            <a:r>
              <a:rPr lang="en-US" sz="3200" dirty="0" smtClean="0">
                <a:latin typeface="Times"/>
                <a:cs typeface="Times"/>
              </a:rPr>
              <a:t>building</a:t>
            </a:r>
            <a:endParaRPr lang="en-GB" sz="32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A8374F29-9EE7-16F9-5FE5-9A5AB5F8935F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sz="2000" dirty="0">
              <a:latin typeface="Times"/>
              <a:cs typeface="Times"/>
            </a:endParaRPr>
          </a:p>
          <a:p>
            <a:endParaRPr lang="en-GB" sz="2000" dirty="0" smtClean="0">
              <a:latin typeface="Times"/>
              <a:cs typeface="Times"/>
            </a:endParaRPr>
          </a:p>
        </p:txBody>
      </p:sp>
      <p:graphicFrame>
        <p:nvGraphicFramePr>
          <p:cNvPr id="9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2584689"/>
              </p:ext>
            </p:extLst>
          </p:nvPr>
        </p:nvGraphicFramePr>
        <p:xfrm>
          <a:off x="4773613" y="5549107"/>
          <a:ext cx="4370387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Equation" r:id="rId3" imgW="2120900" imgH="304800" progId="Equation.3">
                  <p:embed/>
                </p:oleObj>
              </mc:Choice>
              <mc:Fallback>
                <p:oleObj name="Equation" r:id="rId3" imgW="21209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3613" y="5549107"/>
                        <a:ext cx="4370387" cy="6254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 descr="dipole_sk_mnw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097" y="1021073"/>
            <a:ext cx="1725657" cy="135806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2852" y="3436783"/>
            <a:ext cx="2301148" cy="1839142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6173192" y="5130270"/>
            <a:ext cx="824497" cy="56508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80456" y="5003632"/>
            <a:ext cx="574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A1100"/>
                </a:solidFill>
                <a:latin typeface="Symbol" charset="2"/>
                <a:cs typeface="Symbol" charset="2"/>
              </a:rPr>
              <a:t>m</a:t>
            </a:r>
            <a:r>
              <a:rPr lang="en-US" baseline="-25000" dirty="0" smtClean="0">
                <a:solidFill>
                  <a:srgbClr val="CA1100"/>
                </a:solidFill>
                <a:latin typeface="Times"/>
                <a:cs typeface="Times"/>
              </a:rPr>
              <a:t>0</a:t>
            </a:r>
            <a:r>
              <a:rPr lang="en-US" dirty="0" smtClean="0">
                <a:solidFill>
                  <a:srgbClr val="CA1100"/>
                </a:solidFill>
                <a:latin typeface="Times"/>
                <a:cs typeface="Times"/>
              </a:rPr>
              <a:t>/2</a:t>
            </a:r>
            <a:endParaRPr lang="en-US" dirty="0">
              <a:solidFill>
                <a:srgbClr val="CA1100"/>
              </a:solidFill>
              <a:latin typeface="Times"/>
              <a:cs typeface="Times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9906" y="1322535"/>
            <a:ext cx="6299200" cy="40386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19335512">
            <a:off x="3866111" y="1474797"/>
            <a:ext cx="16947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6"/>
                </a:solidFill>
                <a:latin typeface="Times"/>
                <a:cs typeface="Times"/>
              </a:rPr>
              <a:t>Demonstrators</a:t>
            </a:r>
            <a:endParaRPr lang="en-US" sz="2000" dirty="0">
              <a:solidFill>
                <a:schemeClr val="accent6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62127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1880C58-3355-B8A4-A02F-7C5D75631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4622AA3-78C5-8E20-0BE5-37B9DD6185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B576484-BFB2-3E23-9403-776441442D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2E1A3B6-8DAC-D050-F85B-44DB31932A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9028DA50-08E7-F794-A13E-C43554C3A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Times"/>
                <a:cs typeface="Times"/>
              </a:rPr>
              <a:t>What are we </a:t>
            </a:r>
            <a:r>
              <a:rPr lang="en-US" sz="3200" dirty="0" smtClean="0">
                <a:latin typeface="Times"/>
                <a:cs typeface="Times"/>
              </a:rPr>
              <a:t>building</a:t>
            </a:r>
            <a:endParaRPr lang="en-GB" sz="32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A8374F29-9EE7-16F9-5FE5-9A5AB5F8935F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sz="2000" dirty="0">
              <a:latin typeface="Times"/>
              <a:cs typeface="Times"/>
            </a:endParaRPr>
          </a:p>
          <a:p>
            <a:endParaRPr lang="en-GB" sz="2000" dirty="0" smtClean="0">
              <a:latin typeface="Times"/>
              <a:cs typeface="Times"/>
            </a:endParaRPr>
          </a:p>
        </p:txBody>
      </p:sp>
      <p:graphicFrame>
        <p:nvGraphicFramePr>
          <p:cNvPr id="9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3898563"/>
              </p:ext>
            </p:extLst>
          </p:nvPr>
        </p:nvGraphicFramePr>
        <p:xfrm>
          <a:off x="4773613" y="5549107"/>
          <a:ext cx="4370387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Equation" r:id="rId3" imgW="2120900" imgH="304800" progId="Equation.3">
                  <p:embed/>
                </p:oleObj>
              </mc:Choice>
              <mc:Fallback>
                <p:oleObj name="Equation" r:id="rId3" imgW="21209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3613" y="5549107"/>
                        <a:ext cx="4370387" cy="6254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 descr="dipole_sk_mnw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097" y="1021073"/>
            <a:ext cx="1725657" cy="135806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2852" y="3436783"/>
            <a:ext cx="2301148" cy="1839142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6173192" y="5130270"/>
            <a:ext cx="824497" cy="56508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80456" y="5003632"/>
            <a:ext cx="574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A1100"/>
                </a:solidFill>
                <a:latin typeface="Symbol" charset="2"/>
                <a:cs typeface="Symbol" charset="2"/>
              </a:rPr>
              <a:t>m</a:t>
            </a:r>
            <a:r>
              <a:rPr lang="en-US" baseline="-25000" dirty="0" smtClean="0">
                <a:solidFill>
                  <a:srgbClr val="CA1100"/>
                </a:solidFill>
                <a:latin typeface="Times"/>
                <a:cs typeface="Times"/>
              </a:rPr>
              <a:t>0</a:t>
            </a:r>
            <a:r>
              <a:rPr lang="en-US" dirty="0" smtClean="0">
                <a:solidFill>
                  <a:srgbClr val="CA1100"/>
                </a:solidFill>
                <a:latin typeface="Times"/>
                <a:cs typeface="Times"/>
              </a:rPr>
              <a:t>/2</a:t>
            </a:r>
            <a:endParaRPr lang="en-US" dirty="0">
              <a:solidFill>
                <a:srgbClr val="CA1100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1567" y="1306322"/>
            <a:ext cx="6299200" cy="4038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8816834">
            <a:off x="882927" y="2238461"/>
            <a:ext cx="17876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4D4D4D"/>
                </a:solidFill>
                <a:latin typeface="Times New Roman"/>
                <a:cs typeface="Times New Roman"/>
              </a:rPr>
              <a:t>Stress managed</a:t>
            </a:r>
            <a:endParaRPr lang="en-US" sz="2000" dirty="0">
              <a:solidFill>
                <a:srgbClr val="4D4D4D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4728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60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600" smtClean="0"/>
              <a:pPr/>
              <a:t>17</a:t>
            </a:fld>
            <a:endParaRPr lang="en-US" sz="160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Times"/>
                <a:cs typeface="Times"/>
              </a:rPr>
              <a:t>2024 </a:t>
            </a:r>
            <a:r>
              <a:rPr lang="en-US" sz="3600" dirty="0">
                <a:latin typeface="Times"/>
                <a:cs typeface="Times"/>
              </a:rPr>
              <a:t>results: </a:t>
            </a:r>
            <a:r>
              <a:rPr lang="en-US" sz="3600" dirty="0" smtClean="0">
                <a:latin typeface="Times"/>
                <a:cs typeface="Times"/>
              </a:rPr>
              <a:t>novel protection schemes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Times"/>
                <a:cs typeface="Times"/>
              </a:rPr>
              <a:t>Larger current density </a:t>
            </a:r>
            <a:r>
              <a:rPr lang="en-GB" sz="2400" dirty="0" smtClean="0">
                <a:latin typeface="Times"/>
                <a:cs typeface="Times"/>
                <a:sym typeface="Wingdings"/>
              </a:rPr>
              <a:t></a:t>
            </a:r>
            <a:r>
              <a:rPr lang="en-GB" sz="2400" dirty="0" smtClean="0">
                <a:latin typeface="Times"/>
                <a:cs typeface="Times"/>
              </a:rPr>
              <a:t> more compact and cheaper magnets</a:t>
            </a:r>
            <a:endParaRPr lang="en-GB" sz="2400" dirty="0">
              <a:latin typeface="Times"/>
              <a:cs typeface="Times"/>
            </a:endParaRPr>
          </a:p>
          <a:p>
            <a:pPr lvl="1"/>
            <a:r>
              <a:rPr lang="en-GB" sz="1800" dirty="0" smtClean="0">
                <a:latin typeface="Times"/>
                <a:cs typeface="Times"/>
              </a:rPr>
              <a:t>One of the limits to the design is the protection – all energy has to be dumped in the coil</a:t>
            </a:r>
          </a:p>
          <a:p>
            <a:pPr lvl="1"/>
            <a:r>
              <a:rPr lang="en-GB" sz="1800" dirty="0" smtClean="0">
                <a:solidFill>
                  <a:srgbClr val="B81011"/>
                </a:solidFill>
                <a:latin typeface="Times"/>
                <a:cs typeface="Times"/>
              </a:rPr>
              <a:t>Novel method proposed </a:t>
            </a:r>
            <a:r>
              <a:rPr lang="en-GB" sz="1800" dirty="0" smtClean="0">
                <a:solidFill>
                  <a:srgbClr val="008000"/>
                </a:solidFill>
                <a:latin typeface="Times"/>
                <a:cs typeface="Times"/>
              </a:rPr>
              <a:t>(E. </a:t>
            </a:r>
            <a:r>
              <a:rPr lang="en-GB" sz="1800" dirty="0" err="1" smtClean="0">
                <a:solidFill>
                  <a:srgbClr val="008000"/>
                </a:solidFill>
                <a:latin typeface="Times"/>
                <a:cs typeface="Times"/>
              </a:rPr>
              <a:t>Ravaioli</a:t>
            </a:r>
            <a:r>
              <a:rPr lang="en-GB" sz="1800" dirty="0" smtClean="0">
                <a:solidFill>
                  <a:srgbClr val="008000"/>
                </a:solidFill>
                <a:latin typeface="Times"/>
                <a:cs typeface="Times"/>
              </a:rPr>
              <a:t> et al.) </a:t>
            </a:r>
            <a:r>
              <a:rPr lang="en-GB" sz="1800" dirty="0" smtClean="0">
                <a:latin typeface="Times"/>
                <a:cs typeface="Times"/>
              </a:rPr>
              <a:t>and has been tested at CERN on a SMC  to allow a part of energy extraction, and fast quenching</a:t>
            </a:r>
          </a:p>
          <a:p>
            <a:pPr lvl="1"/>
            <a:r>
              <a:rPr lang="en-GB" sz="1800" dirty="0" smtClean="0">
                <a:latin typeface="Times"/>
                <a:cs typeface="Times"/>
              </a:rPr>
              <a:t>Second </a:t>
            </a:r>
            <a:r>
              <a:rPr lang="en-GB" sz="1800" dirty="0" smtClean="0">
                <a:solidFill>
                  <a:srgbClr val="B81011"/>
                </a:solidFill>
                <a:latin typeface="Times"/>
                <a:cs typeface="Times"/>
              </a:rPr>
              <a:t>novel method </a:t>
            </a:r>
            <a:r>
              <a:rPr lang="en-GB" sz="1800" dirty="0" smtClean="0">
                <a:latin typeface="Times"/>
                <a:cs typeface="Times"/>
              </a:rPr>
              <a:t>(</a:t>
            </a:r>
            <a:r>
              <a:rPr lang="en-GB" sz="1800" dirty="0" err="1" smtClean="0">
                <a:latin typeface="Times"/>
                <a:cs typeface="Times"/>
              </a:rPr>
              <a:t>eCLIQ</a:t>
            </a:r>
            <a:r>
              <a:rPr lang="en-GB" sz="1800" dirty="0" smtClean="0">
                <a:latin typeface="Times"/>
                <a:cs typeface="Times"/>
              </a:rPr>
              <a:t>) is to be tested in the coming weeks</a:t>
            </a:r>
            <a:endParaRPr lang="en-GB" sz="2200" dirty="0" smtClean="0">
              <a:latin typeface="Times"/>
              <a:cs typeface="Times"/>
            </a:endParaRPr>
          </a:p>
          <a:p>
            <a:pPr lvl="1"/>
            <a:endParaRPr lang="en-GB" sz="1800" dirty="0">
              <a:latin typeface="Times"/>
              <a:cs typeface="Time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2854" y="5651971"/>
            <a:ext cx="826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Times"/>
                <a:cs typeface="Times"/>
              </a:rPr>
              <a:t>Copper coil and SC coil in ESC, and quench protection  (E. </a:t>
            </a:r>
            <a:r>
              <a:rPr lang="en-US" dirty="0" err="1" smtClean="0">
                <a:latin typeface="Times"/>
                <a:cs typeface="Times"/>
              </a:rPr>
              <a:t>Ravaioli</a:t>
            </a:r>
            <a:r>
              <a:rPr lang="en-US" dirty="0" smtClean="0">
                <a:latin typeface="Times"/>
                <a:cs typeface="Times"/>
              </a:rPr>
              <a:t>, J. C. Perez, </a:t>
            </a:r>
            <a:r>
              <a:rPr lang="en-US" dirty="0">
                <a:latin typeface="Times"/>
                <a:cs typeface="Times"/>
              </a:rPr>
              <a:t>et al.)</a:t>
            </a:r>
          </a:p>
        </p:txBody>
      </p:sp>
      <p:sp>
        <p:nvSpPr>
          <p:cNvPr id="25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600" dirty="0" smtClean="0">
                <a:latin typeface="Times"/>
                <a:cs typeface="Times"/>
              </a:rPr>
              <a:t>22 November 2024</a:t>
            </a:r>
            <a:endParaRPr lang="en-US" sz="1600" dirty="0">
              <a:latin typeface="Times"/>
              <a:cs typeface="Times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7744C07-135F-0141-5FA9-5C179E5F87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927" y="3541189"/>
            <a:ext cx="4064714" cy="199718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201B579E-B6FD-ED91-1A3B-150AD64DF4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4764" y="3021474"/>
            <a:ext cx="3530788" cy="264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551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Table of contents 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Baseline for FCC, options and timeline</a:t>
            </a:r>
          </a:p>
          <a:p>
            <a:endParaRPr lang="en-GB" dirty="0">
              <a:solidFill>
                <a:schemeClr val="bg1">
                  <a:lumMod val="65000"/>
                </a:schemeClr>
              </a:solidFill>
              <a:latin typeface="Times"/>
              <a:cs typeface="Times"/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Status and results of Nb</a:t>
            </a:r>
            <a:r>
              <a:rPr lang="en-GB" baseline="-25000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3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Sn</a:t>
            </a: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 smtClean="0">
                <a:latin typeface="Times"/>
                <a:cs typeface="Times"/>
              </a:rPr>
              <a:t>HTS hopes and challenges</a:t>
            </a:r>
          </a:p>
          <a:p>
            <a:endParaRPr lang="en-GB" dirty="0" smtClean="0">
              <a:latin typeface="Times"/>
              <a:cs typeface="Times"/>
            </a:endParaRPr>
          </a:p>
          <a:p>
            <a:r>
              <a:rPr lang="en-GB" sz="2800" dirty="0">
                <a:latin typeface="Times"/>
                <a:cs typeface="Times"/>
              </a:rPr>
              <a:t>Appendix: news from US and China, magnet design, HFM organization</a:t>
            </a:r>
          </a:p>
          <a:p>
            <a:endParaRPr lang="en-GB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192356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HTS: the ideal superconductor? 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a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decrease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fr-CH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a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(to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hysteresis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persistent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10</a:t>
            </a:r>
            <a:r>
              <a:rPr lang="fr-CH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10</a:t>
            </a:r>
            <a:r>
              <a:rPr lang="fr-CH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A/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fr-CH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(just what is needed, nothing more) at </a:t>
            </a:r>
            <a:r>
              <a:rPr lang="fr-CH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 K</a:t>
            </a:r>
            <a:endParaRPr lang="fr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sz="2400" dirty="0">
              <a:latin typeface="Times"/>
              <a:cs typeface="Time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244447EA-02C8-BFE9-0823-E66A3847317E}"/>
              </a:ext>
            </a:extLst>
          </p:cNvPr>
          <p:cNvGrpSpPr/>
          <p:nvPr/>
        </p:nvGrpSpPr>
        <p:grpSpPr>
          <a:xfrm>
            <a:off x="510466" y="3079753"/>
            <a:ext cx="5763434" cy="3119208"/>
            <a:chOff x="1331640" y="1906372"/>
            <a:chExt cx="5763434" cy="299589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CD78986F-4570-F7BB-2749-02AB37C3B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1640" y="1906372"/>
              <a:ext cx="5472608" cy="2995891"/>
            </a:xfrm>
            <a:prstGeom prst="rect">
              <a:avLst/>
            </a:prstGeom>
          </p:spPr>
        </p:pic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AA624899-F3E5-39DB-6A86-7C51948A6727}"/>
                </a:ext>
              </a:extLst>
            </p:cNvPr>
            <p:cNvCxnSpPr/>
            <p:nvPr/>
          </p:nvCxnSpPr>
          <p:spPr>
            <a:xfrm>
              <a:off x="2411760" y="3211307"/>
              <a:ext cx="44644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37460474-E3BB-3AF8-BB33-DBFBE0585B2B}"/>
                </a:ext>
              </a:extLst>
            </p:cNvPr>
            <p:cNvSpPr txBox="1"/>
            <p:nvPr/>
          </p:nvSpPr>
          <p:spPr>
            <a:xfrm>
              <a:off x="4909860" y="2649650"/>
              <a:ext cx="2185214" cy="561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600" dirty="0">
                  <a:latin typeface="Times" panose="02020603050405020304" pitchFamily="18" charset="0"/>
                  <a:cs typeface="Times" panose="02020603050405020304" pitchFamily="18" charset="0"/>
                </a:rPr>
                <a:t>Ideal superconductor,</a:t>
              </a:r>
            </a:p>
            <a:p>
              <a:pPr algn="r"/>
              <a:r>
                <a:rPr lang="fr-CH" sz="1600" dirty="0">
                  <a:latin typeface="Times" panose="02020603050405020304" pitchFamily="18" charset="0"/>
                  <a:cs typeface="Times" panose="02020603050405020304" pitchFamily="18" charset="0"/>
                </a:rPr>
                <a:t>at temperatures &gt;&gt; 70 K </a:t>
              </a:r>
              <a:endParaRPr lang="en-GB" sz="16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pic>
        <p:nvPicPr>
          <p:cNvPr id="13" name="Picture 4" descr="The School of Athens - Wikipedia">
            <a:extLst>
              <a:ext uri="{FF2B5EF4-FFF2-40B4-BE49-F238E27FC236}">
                <a16:creationId xmlns:a16="http://schemas.microsoft.com/office/drawing/2014/main" xmlns="" id="{C70327CC-A9E4-EA3B-9C0E-3AF49BFDF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096" y="2579635"/>
            <a:ext cx="1732234" cy="215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EDFE0B0-757C-EEBC-1AFE-D61F7BB8C9F2}"/>
              </a:ext>
            </a:extLst>
          </p:cNvPr>
          <p:cNvSpPr txBox="1"/>
          <p:nvPr/>
        </p:nvSpPr>
        <p:spPr>
          <a:xfrm>
            <a:off x="5885507" y="5240086"/>
            <a:ext cx="2916183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… and 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Cheap: 5 $/(kA m)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Stress resistent at least up to 200 MPa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Available in long (km) lengths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F16CD09-B158-BB62-3219-82CF64E66598}"/>
              </a:ext>
            </a:extLst>
          </p:cNvPr>
          <p:cNvSpPr txBox="1"/>
          <p:nvPr/>
        </p:nvSpPr>
        <p:spPr>
          <a:xfrm>
            <a:off x="5885507" y="4716866"/>
            <a:ext cx="2995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dirty="0" err="1">
                <a:solidFill>
                  <a:srgbClr val="008000"/>
                </a:solidFill>
                <a:latin typeface="Times"/>
                <a:cs typeface="Times"/>
              </a:rPr>
              <a:t>Raffaello</a:t>
            </a:r>
            <a:r>
              <a:rPr lang="en-US" sz="1400" dirty="0">
                <a:solidFill>
                  <a:srgbClr val="008000"/>
                </a:solidFill>
                <a:latin typeface="Times"/>
                <a:cs typeface="Times"/>
              </a:rPr>
              <a:t> et al., The School of Athens,</a:t>
            </a:r>
          </a:p>
          <a:p>
            <a:r>
              <a:rPr lang="en-US" sz="1400" dirty="0">
                <a:solidFill>
                  <a:srgbClr val="008000"/>
                </a:solidFill>
                <a:latin typeface="Times"/>
                <a:cs typeface="Times"/>
              </a:rPr>
              <a:t> detail,  </a:t>
            </a:r>
            <a:r>
              <a:rPr lang="en-US" sz="1400" dirty="0" err="1">
                <a:solidFill>
                  <a:srgbClr val="008000"/>
                </a:solidFill>
                <a:latin typeface="Times"/>
                <a:cs typeface="Times"/>
              </a:rPr>
              <a:t>Musei</a:t>
            </a:r>
            <a:r>
              <a:rPr lang="en-US" sz="1400" dirty="0">
                <a:solidFill>
                  <a:srgbClr val="008000"/>
                </a:solidFill>
                <a:latin typeface="Times"/>
                <a:cs typeface="Times"/>
              </a:rPr>
              <a:t> </a:t>
            </a:r>
            <a:r>
              <a:rPr lang="en-US" sz="1400" dirty="0" err="1">
                <a:solidFill>
                  <a:srgbClr val="008000"/>
                </a:solidFill>
                <a:latin typeface="Times"/>
                <a:cs typeface="Times"/>
              </a:rPr>
              <a:t>Vaticani</a:t>
            </a:r>
            <a:r>
              <a:rPr lang="en-US" sz="1400" dirty="0">
                <a:solidFill>
                  <a:srgbClr val="008000"/>
                </a:solidFill>
                <a:latin typeface="Times"/>
                <a:cs typeface="Times"/>
              </a:rPr>
              <a:t> (1510)</a:t>
            </a:r>
            <a:r>
              <a:rPr lang="fr-CH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891121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467139" y="1333144"/>
            <a:ext cx="8219661" cy="316194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4000" dirty="0" smtClean="0">
                <a:latin typeface="Book Antiqua"/>
                <a:cs typeface="Book Antiqua"/>
              </a:rPr>
              <a:t>High </a:t>
            </a:r>
            <a:r>
              <a:rPr lang="en-GB" sz="4000" dirty="0">
                <a:latin typeface="Book Antiqua"/>
                <a:cs typeface="Book Antiqua"/>
              </a:rPr>
              <a:t>Field Magnet Programme</a:t>
            </a:r>
            <a:br>
              <a:rPr lang="en-GB" sz="4000" dirty="0">
                <a:latin typeface="Book Antiqua"/>
                <a:cs typeface="Book Antiqua"/>
              </a:rPr>
            </a:br>
            <a:endParaRPr lang="en-GB" sz="4000" dirty="0">
              <a:latin typeface="Book Antiqua"/>
              <a:cs typeface="Book Antiqu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C2A23DD-A797-A786-5E31-AA19D3B7FFBC}"/>
              </a:ext>
            </a:extLst>
          </p:cNvPr>
          <p:cNvSpPr txBox="1"/>
          <p:nvPr/>
        </p:nvSpPr>
        <p:spPr>
          <a:xfrm>
            <a:off x="444182" y="3577654"/>
            <a:ext cx="8207570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u="sng" dirty="0">
                <a:latin typeface="Book Antiqua"/>
                <a:cs typeface="Book Antiqua"/>
              </a:rPr>
              <a:t>E. </a:t>
            </a:r>
            <a:r>
              <a:rPr lang="fr-CH" sz="2400" u="sng" dirty="0" smtClean="0">
                <a:latin typeface="Book Antiqua"/>
                <a:cs typeface="Book Antiqua"/>
              </a:rPr>
              <a:t>Todesco, </a:t>
            </a:r>
            <a:r>
              <a:rPr lang="fr-CH" sz="2400" dirty="0" smtClean="0">
                <a:latin typeface="Book Antiqua"/>
                <a:cs typeface="Book Antiqua"/>
              </a:rPr>
              <a:t>HFM programme leader</a:t>
            </a:r>
          </a:p>
          <a:p>
            <a:r>
              <a:rPr lang="fr-CH" sz="2400" dirty="0" smtClean="0">
                <a:latin typeface="Book Antiqua"/>
                <a:cs typeface="Book Antiqua"/>
              </a:rPr>
              <a:t>B. Auchmann, HFM programme co-leader</a:t>
            </a:r>
          </a:p>
          <a:p>
            <a:r>
              <a:rPr lang="fr-CH" sz="2400" dirty="0" smtClean="0">
                <a:latin typeface="Book Antiqua"/>
                <a:cs typeface="Book Antiqua"/>
              </a:rPr>
              <a:t>On behalf of HFM collaboration</a:t>
            </a:r>
          </a:p>
          <a:p>
            <a:endParaRPr lang="fr-CH" sz="2400" dirty="0" smtClean="0">
              <a:latin typeface="Book Antiqua"/>
              <a:cs typeface="Book Antiqua"/>
            </a:endParaRPr>
          </a:p>
          <a:p>
            <a:r>
              <a:rPr lang="fr-CH" sz="2000" dirty="0" smtClean="0">
                <a:latin typeface="Book Antiqua"/>
                <a:cs typeface="Book Antiqua"/>
              </a:rPr>
              <a:t>With feedbacks from A. Milanese, A. Ballarino, </a:t>
            </a:r>
            <a:r>
              <a:rPr lang="fr-CH" sz="2000" dirty="0" smtClean="0">
                <a:latin typeface="Book Antiqua"/>
                <a:cs typeface="Book Antiqua"/>
              </a:rPr>
              <a:t>S</a:t>
            </a:r>
            <a:r>
              <a:rPr lang="fr-CH" sz="2000" dirty="0" smtClean="0">
                <a:latin typeface="Book Antiqua"/>
                <a:cs typeface="Book Antiqua"/>
              </a:rPr>
              <a:t>. Izquierdo Bermudez, </a:t>
            </a:r>
            <a:endParaRPr lang="fr-CH" sz="2000" dirty="0" smtClean="0">
              <a:latin typeface="Book Antiqua"/>
              <a:cs typeface="Book Antiqua"/>
            </a:endParaRPr>
          </a:p>
          <a:p>
            <a:r>
              <a:rPr lang="fr-CH" sz="2000" dirty="0" smtClean="0">
                <a:latin typeface="Book Antiqua"/>
                <a:cs typeface="Book Antiqua"/>
              </a:rPr>
              <a:t>G. Willering, D</a:t>
            </a:r>
            <a:r>
              <a:rPr lang="fr-CH" sz="2000" dirty="0" smtClean="0">
                <a:latin typeface="Book Antiqua"/>
                <a:cs typeface="Book Antiqua"/>
              </a:rPr>
              <a:t>. Delikaris, M. Jimenez, M. Benedikt</a:t>
            </a:r>
            <a:endParaRPr lang="x-none" sz="2000" dirty="0">
              <a:latin typeface="Book Antiqua"/>
              <a:cs typeface="Book Antiqu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B963441-C360-6CCC-AFA5-F15573172F17}"/>
              </a:ext>
            </a:extLst>
          </p:cNvPr>
          <p:cNvSpPr txBox="1"/>
          <p:nvPr/>
        </p:nvSpPr>
        <p:spPr>
          <a:xfrm>
            <a:off x="1281329" y="5787682"/>
            <a:ext cx="2972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Book Antiqua"/>
                <a:cs typeface="Book Antiqua"/>
              </a:rPr>
              <a:t>30 January 2025, Chamonix</a:t>
            </a:r>
            <a:endParaRPr lang="fr-CH" dirty="0">
              <a:latin typeface="Book Antiqua"/>
              <a:cs typeface="Book Antiqua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January 2025</a:t>
            </a:r>
            <a:endParaRPr lang="en-US" sz="1050" dirty="0">
              <a:latin typeface="Times"/>
              <a:cs typeface="Times"/>
            </a:endParaRP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HTS: the ideal superconductor? 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a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decrease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fr-CH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a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(to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hysteresis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persistent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/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fr-CH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fr-CH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10</a:t>
            </a:r>
            <a:r>
              <a:rPr lang="fr-CH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A/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fr-CH" sz="2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(just what is needed, nothing more) at </a:t>
            </a:r>
            <a:r>
              <a:rPr lang="fr-CH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 K</a:t>
            </a:r>
            <a:endParaRPr lang="fr-CH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dirty="0">
              <a:latin typeface="Times"/>
              <a:cs typeface="Times"/>
            </a:endParaRPr>
          </a:p>
        </p:txBody>
      </p:sp>
      <p:pic>
        <p:nvPicPr>
          <p:cNvPr id="13" name="Picture 4" descr="The School of Athens - Wikipedia">
            <a:extLst>
              <a:ext uri="{FF2B5EF4-FFF2-40B4-BE49-F238E27FC236}">
                <a16:creationId xmlns:a16="http://schemas.microsoft.com/office/drawing/2014/main" xmlns="" id="{C70327CC-A9E4-EA3B-9C0E-3AF49BFDF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096" y="2579635"/>
            <a:ext cx="1732234" cy="215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EDFE0B0-757C-EEBC-1AFE-D61F7BB8C9F2}"/>
              </a:ext>
            </a:extLst>
          </p:cNvPr>
          <p:cNvSpPr txBox="1"/>
          <p:nvPr/>
        </p:nvSpPr>
        <p:spPr>
          <a:xfrm>
            <a:off x="5885507" y="5240086"/>
            <a:ext cx="2916183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… and 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Cheap: 5 $/(kA m)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Stress resistent at least up to 200 MPa</a:t>
            </a:r>
          </a:p>
          <a:p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Available in long (km) lengths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F16CD09-B158-BB62-3219-82CF64E66598}"/>
              </a:ext>
            </a:extLst>
          </p:cNvPr>
          <p:cNvSpPr txBox="1"/>
          <p:nvPr/>
        </p:nvSpPr>
        <p:spPr>
          <a:xfrm>
            <a:off x="5885507" y="4716866"/>
            <a:ext cx="2995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dirty="0" err="1">
                <a:solidFill>
                  <a:srgbClr val="008000"/>
                </a:solidFill>
                <a:latin typeface="Times"/>
                <a:cs typeface="Times"/>
              </a:rPr>
              <a:t>Raffaello</a:t>
            </a:r>
            <a:r>
              <a:rPr lang="en-US" sz="1400" dirty="0">
                <a:solidFill>
                  <a:srgbClr val="008000"/>
                </a:solidFill>
                <a:latin typeface="Times"/>
                <a:cs typeface="Times"/>
              </a:rPr>
              <a:t> et al., The School of Athens,</a:t>
            </a:r>
          </a:p>
          <a:p>
            <a:r>
              <a:rPr lang="en-US" sz="1400" dirty="0">
                <a:solidFill>
                  <a:srgbClr val="008000"/>
                </a:solidFill>
                <a:latin typeface="Times"/>
                <a:cs typeface="Times"/>
              </a:rPr>
              <a:t> detail,  </a:t>
            </a:r>
            <a:r>
              <a:rPr lang="en-US" sz="1400" dirty="0" err="1">
                <a:solidFill>
                  <a:srgbClr val="008000"/>
                </a:solidFill>
                <a:latin typeface="Times"/>
                <a:cs typeface="Times"/>
              </a:rPr>
              <a:t>Musei</a:t>
            </a:r>
            <a:r>
              <a:rPr lang="en-US" sz="1400" dirty="0">
                <a:solidFill>
                  <a:srgbClr val="008000"/>
                </a:solidFill>
                <a:latin typeface="Times"/>
                <a:cs typeface="Times"/>
              </a:rPr>
              <a:t> </a:t>
            </a:r>
            <a:r>
              <a:rPr lang="en-US" sz="1400" dirty="0" err="1">
                <a:solidFill>
                  <a:srgbClr val="008000"/>
                </a:solidFill>
                <a:latin typeface="Times"/>
                <a:cs typeface="Times"/>
              </a:rPr>
              <a:t>Vaticani</a:t>
            </a:r>
            <a:r>
              <a:rPr lang="en-US" sz="1400" dirty="0">
                <a:solidFill>
                  <a:srgbClr val="008000"/>
                </a:solidFill>
                <a:latin typeface="Times"/>
                <a:cs typeface="Times"/>
              </a:rPr>
              <a:t> (1510)</a:t>
            </a:r>
            <a:r>
              <a:rPr lang="fr-CH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29" y="2630688"/>
            <a:ext cx="5161629" cy="346259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099114" y="5849067"/>
            <a:ext cx="3660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Times"/>
                <a:cs typeface="Times"/>
              </a:rPr>
              <a:t>Jeng</a:t>
            </a:r>
            <a:r>
              <a:rPr lang="en-US" sz="1400" dirty="0" smtClean="0">
                <a:latin typeface="Times"/>
                <a:cs typeface="Times"/>
              </a:rPr>
              <a:t> </a:t>
            </a:r>
            <a:r>
              <a:rPr lang="en-US" sz="1400" dirty="0" err="1" smtClean="0">
                <a:latin typeface="Times"/>
                <a:cs typeface="Times"/>
              </a:rPr>
              <a:t>vs</a:t>
            </a:r>
            <a:r>
              <a:rPr lang="en-US" sz="1400" dirty="0" smtClean="0">
                <a:latin typeface="Times"/>
                <a:cs typeface="Times"/>
              </a:rPr>
              <a:t> B, all at 4.2 K (courtesy of A. </a:t>
            </a:r>
            <a:r>
              <a:rPr lang="en-US" sz="1400" dirty="0" err="1" smtClean="0">
                <a:latin typeface="Times"/>
                <a:cs typeface="Times"/>
              </a:rPr>
              <a:t>Ballarino</a:t>
            </a:r>
            <a:r>
              <a:rPr lang="en-US" sz="1400" dirty="0" smtClean="0">
                <a:latin typeface="Times"/>
                <a:cs typeface="Times"/>
              </a:rPr>
              <a:t>)</a:t>
            </a:r>
            <a:endParaRPr lang="en-US" sz="14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772570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Times"/>
                <a:cs typeface="Times"/>
              </a:rPr>
              <a:t>Three paths for HTS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BSSCO (commercially available, mainly used in the US)</a:t>
            </a:r>
            <a:endParaRPr lang="fr-CH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 in 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round strand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dipoles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reaching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 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been done </a:t>
            </a:r>
            <a:r>
              <a:rPr lang="fr-CH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LBNL)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Expensive,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complicated manufacturing process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(more than Nb</a:t>
            </a:r>
            <a:r>
              <a:rPr lang="fr-CH" sz="18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CH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activities foreseen in HFM</a:t>
            </a:r>
          </a:p>
          <a:p>
            <a:r>
              <a:rPr lang="fr-CH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REBCO (commercially available, strong impluse from fusion investments of order of BCHF)</a:t>
            </a:r>
            <a:endParaRPr lang="fr-CH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Recently, 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reduction of cost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but still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5-10 larger than what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needed in the unfavorable direction, and with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limited lengths</a:t>
            </a:r>
          </a:p>
          <a:p>
            <a:pPr lvl="2"/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 in tape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cable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geometries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being considered (Roebel, Corc®, Star ®)</a:t>
            </a:r>
          </a:p>
          <a:p>
            <a:pPr lvl="2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Hysteresis losses can be a showstopper: the filament is the tape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width</a:t>
            </a:r>
          </a:p>
          <a:p>
            <a:pPr lvl="2"/>
            <a:r>
              <a:rPr lang="fr-CH" sz="18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Workhorse for HFM – to be used, could be necessary renegotiating requirements</a:t>
            </a:r>
            <a:endParaRPr lang="fr-CH" sz="1800" dirty="0">
              <a:solidFill>
                <a:srgbClr val="B810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0352" lvl="2"/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IBS </a:t>
            </a:r>
            <a:r>
              <a:rPr lang="fr-CH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(not comercially available, strong 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impulse from China</a:t>
            </a:r>
            <a:r>
              <a:rPr lang="fr-CH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fr-CH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current is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improving, 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 not as expected (see appendix)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Potentially cheaper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REBCO</a:t>
            </a:r>
          </a:p>
          <a:p>
            <a:pPr lvl="2"/>
            <a:r>
              <a:rPr lang="fr-CH" sz="18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WP in HFM</a:t>
            </a:r>
            <a:endParaRPr lang="fr-CH" sz="1800" dirty="0">
              <a:solidFill>
                <a:srgbClr val="B810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576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Times"/>
                <a:cs typeface="Times"/>
              </a:rPr>
              <a:t>The challenge of hysteresis losses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allows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  <a:r>
              <a:rPr lang="fr-CH" sz="20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0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fr-CH" sz="20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large filaments 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one direction (up to 12 mm)</a:t>
            </a:r>
          </a:p>
          <a:p>
            <a:pPr algn="l"/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Hysteretic losses, that are today critical for the FCC-hh (target of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kJ/m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cycle is 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given), can be a showstopper in this case </a:t>
            </a:r>
            <a:endParaRPr lang="fr-CH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of HTS insert, both common coil and cos</a:t>
            </a:r>
            <a:r>
              <a:rPr lang="fr-CH" sz="1600" dirty="0">
                <a:solidFill>
                  <a:schemeClr val="tx1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q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have the cables perpendicular to the field: the ideal is the block, where they are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parallel</a:t>
            </a:r>
            <a:endParaRPr lang="fr-CH" sz="2000" dirty="0" smtClean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2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Feather magnet </a:t>
            </a:r>
            <a:r>
              <a:rPr lang="fr-CH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tested in 2017, REBCO, </a:t>
            </a:r>
            <a:r>
              <a:rPr lang="fr-CH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aligned: </a:t>
            </a:r>
            <a:r>
              <a:rPr lang="fr-CH" sz="2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reached 4.5 T, but did not prove all accelerator features </a:t>
            </a:r>
          </a:p>
          <a:p>
            <a:pPr marL="36576" indent="0" algn="l">
              <a:buNone/>
            </a:pPr>
            <a:r>
              <a:rPr lang="fr-CH" sz="20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L. Rossi, et al, Instruments 5 (2021) ]</a:t>
            </a:r>
          </a:p>
          <a:p>
            <a:pPr marL="285750" indent="-285750"/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/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/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REBCO tape used in fusion a viable </a:t>
            </a:r>
          </a:p>
          <a:p>
            <a:pPr marL="0" indent="0">
              <a:buNone/>
            </a:pP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conductor for HEP  main dipole magnets ? </a:t>
            </a:r>
          </a:p>
          <a:p>
            <a:pPr marL="0" indent="0">
              <a:buNone/>
            </a:pP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still open today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2825EFB-9527-7725-B876-07C62133F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677" y="3581051"/>
            <a:ext cx="3519851" cy="264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08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3" y="120357"/>
            <a:ext cx="8760097" cy="94044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Times"/>
                <a:cs typeface="Times"/>
              </a:rPr>
              <a:t>HTS </a:t>
            </a:r>
            <a:r>
              <a:rPr lang="en-US" sz="4400" dirty="0" smtClean="0">
                <a:latin typeface="Times"/>
                <a:cs typeface="Times"/>
              </a:rPr>
              <a:t>results in 2024</a:t>
            </a:r>
            <a:endParaRPr lang="en-GB" sz="44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46216" y="1062927"/>
            <a:ext cx="8695304" cy="493586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line in KIT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commissioned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(B. Holzapfel et al.) in March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  <a:endParaRPr lang="fr-CH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CERN, </a:t>
            </a:r>
            <a:r>
              <a:rPr lang="fr-CH" sz="20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racetrack wound with dielectric insulated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(DI) REBCO and went through preliminary tested at 77 K</a:t>
            </a:r>
          </a:p>
          <a:p>
            <a:r>
              <a:rPr lang="fr-CH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research line of MI (Metal </a:t>
            </a:r>
            <a:r>
              <a:rPr lang="fr-CH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fr-CH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nsulated) is also active in HFM (CEA) – </a:t>
            </a:r>
            <a:r>
              <a:rPr lang="fr-CH" sz="22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2.7 T at 4.2 K  reached in fall 2024 </a:t>
            </a:r>
            <a:r>
              <a:rPr lang="fr-CH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(but half of the field w.r.t. model !)</a:t>
            </a:r>
          </a:p>
          <a:p>
            <a:pPr lvl="1"/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Remember that </a:t>
            </a:r>
            <a:r>
              <a:rPr lang="fr-CH" sz="18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magnets for fusion are NI (Non 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fr-CH" sz="18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nsulated)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this design does not fit our requirements</a:t>
            </a:r>
          </a:p>
          <a:p>
            <a:pPr lvl="1"/>
            <a:r>
              <a:rPr lang="fr-CH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Protection is still challenge far to be solved …. Many coil lost, in all fields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B49AD12A-A6CD-4F8E-6697-A704366925FB}"/>
              </a:ext>
            </a:extLst>
          </p:cNvPr>
          <p:cNvGrpSpPr/>
          <p:nvPr/>
        </p:nvGrpSpPr>
        <p:grpSpPr>
          <a:xfrm>
            <a:off x="514889" y="3956362"/>
            <a:ext cx="3759435" cy="1829570"/>
            <a:chOff x="6268186" y="2924983"/>
            <a:chExt cx="4979931" cy="251663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4E3BF4DA-3B2A-2269-3C23-726E47731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72842" y="3847020"/>
              <a:ext cx="1975275" cy="103031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F42368EF-B3C6-B42B-AEE9-3553E79407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/>
            <a:srcRect t="3606"/>
            <a:stretch/>
          </p:blipFill>
          <p:spPr>
            <a:xfrm>
              <a:off x="6268186" y="2924983"/>
              <a:ext cx="2743200" cy="2516632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E32B20E-A724-7DEF-A557-D5698A7C012E}"/>
              </a:ext>
            </a:extLst>
          </p:cNvPr>
          <p:cNvSpPr txBox="1"/>
          <p:nvPr/>
        </p:nvSpPr>
        <p:spPr>
          <a:xfrm>
            <a:off x="28232" y="5883720"/>
            <a:ext cx="4897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[A. Ballarino, et al., HFM TE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day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https://indico.cern.ch/event/1425262/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6" name="Image 6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8038" y="3848407"/>
            <a:ext cx="3534427" cy="1980923"/>
          </a:xfrm>
          <a:prstGeom prst="round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7E32B20E-A724-7DEF-A557-D5698A7C012E}"/>
              </a:ext>
            </a:extLst>
          </p:cNvPr>
          <p:cNvSpPr txBox="1"/>
          <p:nvPr/>
        </p:nvSpPr>
        <p:spPr>
          <a:xfrm>
            <a:off x="5443247" y="5901800"/>
            <a:ext cx="3067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MI racetrack coil </a:t>
            </a: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[T. Lecrevisse,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</a:t>
            </a:r>
            <a:r>
              <a:rPr lang="fr-CH" sz="14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207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January 2025</a:t>
            </a:r>
            <a:endParaRPr lang="en-US" sz="1050" dirty="0">
              <a:latin typeface="Times"/>
              <a:cs typeface="Time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Times"/>
                <a:cs typeface="Times"/>
              </a:rPr>
              <a:t>Never forget the specificity of accelerator magnets</a:t>
            </a:r>
            <a:endParaRPr lang="en-GB" sz="32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An </a:t>
            </a:r>
            <a:r>
              <a:rPr lang="en-GB" sz="24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 dipole is not a solenoid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!!</a:t>
            </a:r>
          </a:p>
          <a:p>
            <a:pPr lvl="1"/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 is not parallel to the wire, forces are not perpendicular to the wire, stresses are 50% larger than magnet pressure</a:t>
            </a:r>
          </a:p>
          <a:p>
            <a:r>
              <a:rPr lang="en-GB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Overall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densities of </a:t>
            </a:r>
            <a:r>
              <a:rPr lang="en-GB" sz="24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</a:t>
            </a:r>
            <a:r>
              <a:rPr lang="en-GB" sz="24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 A/mm</a:t>
            </a:r>
            <a:r>
              <a:rPr lang="en-GB" sz="2400" baseline="300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4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a peculiar feature/challenge</a:t>
            </a:r>
            <a:r>
              <a:rPr lang="en-GB" sz="2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accelerator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order of magnitude above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HEP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detector magnets or fusion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magnets</a:t>
            </a: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8056" lvl="1" indent="0">
              <a:buNone/>
            </a:pPr>
            <a:endParaRPr lang="en-GB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magnet operational range is not a single point, but </a:t>
            </a:r>
            <a:r>
              <a:rPr lang="en-GB" sz="22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whole set of currents</a:t>
            </a:r>
            <a:r>
              <a:rPr lang="en-GB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(from injection to high field)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505450"/>
              </p:ext>
            </p:extLst>
          </p:nvPr>
        </p:nvGraphicFramePr>
        <p:xfrm>
          <a:off x="427640" y="3081198"/>
          <a:ext cx="8392396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8479"/>
                <a:gridCol w="1678479"/>
                <a:gridCol w="2222165"/>
                <a:gridCol w="1134794"/>
                <a:gridCol w="1678479"/>
              </a:tblGrid>
              <a:tr h="515188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Overall current density (A/mm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Non-Cu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current density (A/mm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Ramp rate (mT/s)</a:t>
                      </a:r>
                      <a:endParaRPr lang="fr-CH" sz="2000" b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Field in conductor (T)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98267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Times"/>
                          <a:cs typeface="Times"/>
                        </a:rPr>
                        <a:t>Tevatron</a:t>
                      </a:r>
                      <a:r>
                        <a:rPr lang="en-US" sz="1600" dirty="0" smtClean="0">
                          <a:latin typeface="Times"/>
                          <a:cs typeface="Times"/>
                        </a:rPr>
                        <a:t> dipole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360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1550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</a:t>
                      </a: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fr-CH" sz="2000" b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4.7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9826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LHC dipole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360/440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1260/1820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</a:t>
                      </a: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fr-CH" sz="2000" b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8.6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9826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ATLAS BCT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30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950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</a:t>
                      </a: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0.8</a:t>
                      </a:r>
                      <a:endParaRPr lang="fr-CH" sz="2000" b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3.9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9826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ITER (TF &amp; CS)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20 to 40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150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</a:t>
                      </a: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  <a:endParaRPr lang="fr-CH" sz="2000" b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5 to 13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9826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HL</a:t>
                      </a:r>
                      <a:r>
                        <a:rPr lang="en-US" sz="1600" baseline="0" dirty="0" smtClean="0">
                          <a:latin typeface="Times"/>
                          <a:cs typeface="Times"/>
                        </a:rPr>
                        <a:t>-LHC SC link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17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1450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</a:t>
                      </a:r>
                      <a:r>
                        <a:rPr lang="en-US" sz="1600" b="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fr-CH" sz="2000" b="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Self field (&lt;1 T)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3274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A big thanks to our predecessors</a:t>
            </a:r>
            <a:endParaRPr lang="en-GB" dirty="0"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873" y="1704578"/>
            <a:ext cx="2633255" cy="3298441"/>
          </a:xfrm>
          <a:prstGeom prst="rect">
            <a:avLst/>
          </a:prstGeom>
        </p:spPr>
      </p:pic>
      <p:pic>
        <p:nvPicPr>
          <p:cNvPr id="6" name="Picture 5" descr="tomma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62" y="1702739"/>
            <a:ext cx="2682777" cy="32789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491" y="5097022"/>
            <a:ext cx="2759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Times"/>
                <a:cs typeface="Times"/>
              </a:rPr>
              <a:t>D. </a:t>
            </a:r>
            <a:r>
              <a:rPr lang="en-US" sz="1600" dirty="0" err="1">
                <a:latin typeface="Times"/>
                <a:cs typeface="Times"/>
              </a:rPr>
              <a:t>Tommasini</a:t>
            </a:r>
            <a:r>
              <a:rPr lang="en-US" sz="1600" dirty="0">
                <a:latin typeface="Times"/>
                <a:cs typeface="Times"/>
              </a:rPr>
              <a:t>, leading </a:t>
            </a:r>
          </a:p>
          <a:p>
            <a:pPr algn="ctr"/>
            <a:r>
              <a:rPr lang="en-US" sz="1600" dirty="0" err="1">
                <a:latin typeface="Times"/>
                <a:cs typeface="Times"/>
              </a:rPr>
              <a:t>EuroCirCol</a:t>
            </a:r>
            <a:r>
              <a:rPr lang="en-US" sz="1600" dirty="0">
                <a:latin typeface="Times"/>
                <a:cs typeface="Times"/>
              </a:rPr>
              <a:t> studies 2014-2020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10601" y="5115730"/>
            <a:ext cx="23161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Times"/>
                <a:cs typeface="Times"/>
              </a:rPr>
              <a:t>Luca </a:t>
            </a:r>
            <a:r>
              <a:rPr lang="en-US" sz="1600" dirty="0" err="1">
                <a:latin typeface="Times"/>
                <a:cs typeface="Times"/>
              </a:rPr>
              <a:t>Bottura</a:t>
            </a:r>
            <a:r>
              <a:rPr lang="en-US" sz="1600" dirty="0">
                <a:latin typeface="Times"/>
                <a:cs typeface="Times"/>
              </a:rPr>
              <a:t>, leading </a:t>
            </a:r>
          </a:p>
          <a:p>
            <a:pPr algn="ctr"/>
            <a:r>
              <a:rPr lang="en-US" sz="1600" dirty="0">
                <a:latin typeface="Times"/>
                <a:cs typeface="Times"/>
              </a:rPr>
              <a:t>HFM program 2020-2021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69859" y="5117726"/>
            <a:ext cx="23161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>
                <a:latin typeface="Times"/>
                <a:cs typeface="Times"/>
              </a:rPr>
              <a:t>Andrzej</a:t>
            </a:r>
            <a:r>
              <a:rPr lang="en-US" sz="1600" dirty="0">
                <a:latin typeface="Times"/>
                <a:cs typeface="Times"/>
              </a:rPr>
              <a:t> </a:t>
            </a:r>
            <a:r>
              <a:rPr lang="en-US" sz="1600" dirty="0" err="1">
                <a:latin typeface="Times"/>
                <a:cs typeface="Times"/>
              </a:rPr>
              <a:t>Siemko</a:t>
            </a:r>
            <a:r>
              <a:rPr lang="en-US" sz="1600" dirty="0">
                <a:latin typeface="Times"/>
                <a:cs typeface="Times"/>
              </a:rPr>
              <a:t>, leading </a:t>
            </a:r>
          </a:p>
          <a:p>
            <a:pPr algn="ctr"/>
            <a:r>
              <a:rPr lang="en-US" sz="1600" dirty="0">
                <a:latin typeface="Times"/>
                <a:cs typeface="Times"/>
              </a:rPr>
              <a:t>HFM program 2022-2023</a:t>
            </a:r>
          </a:p>
        </p:txBody>
      </p:sp>
      <p:pic>
        <p:nvPicPr>
          <p:cNvPr id="13" name="Picture 12" descr="siemko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051" y="1729169"/>
            <a:ext cx="2721375" cy="327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847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3262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January 2025</a:t>
            </a:r>
            <a:endParaRPr lang="en-US" sz="1050" dirty="0">
              <a:latin typeface="Times"/>
              <a:cs typeface="Time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pPr algn="ctr"/>
            <a:r>
              <a:rPr lang="en-US" dirty="0" smtClean="0">
                <a:latin typeface="Times"/>
                <a:cs typeface="Times"/>
              </a:rPr>
              <a:t>Appendix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Times"/>
                <a:cs typeface="Times"/>
              </a:rPr>
              <a:t>News from China</a:t>
            </a:r>
            <a:endParaRPr lang="en-GB" dirty="0">
              <a:latin typeface="Times"/>
              <a:cs typeface="Times"/>
            </a:endParaRP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 smtClean="0">
                <a:latin typeface="Times"/>
                <a:cs typeface="Times"/>
              </a:rPr>
              <a:t>News from the US</a:t>
            </a:r>
            <a:endParaRPr lang="en-GB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 smtClean="0">
                <a:latin typeface="Times"/>
                <a:cs typeface="Times"/>
              </a:rPr>
              <a:t>HFM structure and organization</a:t>
            </a:r>
          </a:p>
          <a:p>
            <a:endParaRPr lang="en-GB" dirty="0">
              <a:latin typeface="Times"/>
              <a:cs typeface="Times"/>
            </a:endParaRPr>
          </a:p>
          <a:p>
            <a:endParaRPr lang="en-GB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2543507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January 2025</a:t>
            </a:r>
            <a:endParaRPr lang="en-US" sz="1050" dirty="0">
              <a:latin typeface="Times"/>
              <a:cs typeface="Time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SPPC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Comparison between FCC-</a:t>
            </a:r>
            <a:r>
              <a:rPr lang="en-GB" sz="2400" dirty="0" err="1">
                <a:latin typeface="Times"/>
                <a:cs typeface="Times"/>
              </a:rPr>
              <a:t>hh</a:t>
            </a:r>
            <a:r>
              <a:rPr lang="en-GB" sz="2400" dirty="0">
                <a:latin typeface="Times"/>
                <a:cs typeface="Times"/>
              </a:rPr>
              <a:t> and SPPC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As FCC-</a:t>
            </a:r>
            <a:r>
              <a:rPr lang="en-GB" sz="2000" dirty="0" err="1">
                <a:latin typeface="Times"/>
                <a:cs typeface="Times"/>
              </a:rPr>
              <a:t>hh</a:t>
            </a:r>
            <a:r>
              <a:rPr lang="en-GB" sz="2000" dirty="0">
                <a:latin typeface="Times"/>
                <a:cs typeface="Times"/>
              </a:rPr>
              <a:t>, SPPC went through a modification of parameters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Today it relies on 20 T magnet, with 100 km tunnel, and 125 TeV </a:t>
            </a:r>
            <a:r>
              <a:rPr lang="en-GB" sz="2000" dirty="0" err="1">
                <a:latin typeface="Times"/>
                <a:cs typeface="Times"/>
              </a:rPr>
              <a:t>c.o.m.</a:t>
            </a:r>
            <a:endParaRPr lang="en-GB" sz="2000" dirty="0">
              <a:latin typeface="Times"/>
              <a:cs typeface="Times"/>
            </a:endParaRPr>
          </a:p>
          <a:p>
            <a:pPr lvl="1"/>
            <a:r>
              <a:rPr lang="en-GB" sz="2000" dirty="0">
                <a:latin typeface="Times"/>
                <a:cs typeface="Times"/>
              </a:rPr>
              <a:t>The 20 T are given by 13 T in 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and 7 T in </a:t>
            </a:r>
            <a:r>
              <a:rPr lang="en-GB" sz="2000" dirty="0" smtClean="0">
                <a:latin typeface="Times"/>
                <a:cs typeface="Times"/>
              </a:rPr>
              <a:t>HTS</a:t>
            </a:r>
          </a:p>
          <a:p>
            <a:pPr lvl="2"/>
            <a:r>
              <a:rPr lang="en-GB" sz="1800" dirty="0" smtClean="0">
                <a:latin typeface="Times"/>
                <a:cs typeface="Times"/>
              </a:rPr>
              <a:t>It will probably be lowered in the near future</a:t>
            </a:r>
          </a:p>
          <a:p>
            <a:pPr lvl="1"/>
            <a:r>
              <a:rPr lang="en-GB" sz="2000" dirty="0" smtClean="0">
                <a:solidFill>
                  <a:srgbClr val="B81011"/>
                </a:solidFill>
                <a:latin typeface="Times"/>
                <a:cs typeface="Times"/>
              </a:rPr>
              <a:t>Machine works at 4.5 K</a:t>
            </a:r>
            <a:endParaRPr lang="en-GB" sz="2000" dirty="0">
              <a:solidFill>
                <a:srgbClr val="B81011"/>
              </a:solidFill>
              <a:latin typeface="Times"/>
              <a:cs typeface="Times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984F87EF-E737-6AF5-5366-96B8FB08C7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137850"/>
              </p:ext>
            </p:extLst>
          </p:nvPr>
        </p:nvGraphicFramePr>
        <p:xfrm>
          <a:off x="4326510" y="3484064"/>
          <a:ext cx="4800430" cy="2255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18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0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560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12116">
                  <a:extLst>
                    <a:ext uri="{9D8B030D-6E8A-4147-A177-3AD203B41FA5}">
                      <a16:colId xmlns:a16="http://schemas.microsoft.com/office/drawing/2014/main" xmlns="" val="2182178960"/>
                    </a:ext>
                  </a:extLst>
                </a:gridCol>
              </a:tblGrid>
              <a:tr h="3845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SPPC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Nb</a:t>
                      </a:r>
                      <a:r>
                        <a:rPr lang="en-US" sz="10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</a:t>
                      </a:r>
                    </a:p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(2019)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HTS</a:t>
                      </a:r>
                    </a:p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(2019)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Nb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Sn/HTS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(2023)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Dipole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12.0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20-24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20 (13+7)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Tunnel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45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f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illing factor (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adim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01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Energy </a:t>
                      </a:r>
                      <a:r>
                        <a:rPr lang="en-US" sz="140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c.o.m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 (</a:t>
                      </a:r>
                      <a:r>
                        <a:rPr lang="en-US" sz="1400" baseline="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TeV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125-150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85655890-5B62-1CB9-E127-F19548B3E0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890803"/>
              </p:ext>
            </p:extLst>
          </p:nvPr>
        </p:nvGraphicFramePr>
        <p:xfrm>
          <a:off x="17060" y="3401060"/>
          <a:ext cx="4339039" cy="2346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5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74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6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350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979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FCC-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hh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CDR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2024-Nb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292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Dipole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16.0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14.0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14-</a:t>
                      </a:r>
                      <a:r>
                        <a:rPr lang="en-US" sz="1400" dirty="0">
                          <a:solidFill>
                            <a:schemeClr val="accent3"/>
                          </a:solidFill>
                          <a:latin typeface="Times"/>
                          <a:cs typeface="Times"/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292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Tunnel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292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292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f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illing factor (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adim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0.83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0.83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292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Energy </a:t>
                      </a:r>
                      <a:r>
                        <a:rPr lang="en-US" sz="140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c.o.m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 (</a:t>
                      </a:r>
                      <a:r>
                        <a:rPr lang="en-US" sz="1400" baseline="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TeV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85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85-120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292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Loadline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margin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2992" y="0"/>
            <a:ext cx="3221008" cy="126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3633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January 2025</a:t>
            </a:r>
            <a:endParaRPr lang="en-US" sz="1050" dirty="0">
              <a:latin typeface="Times"/>
              <a:cs typeface="Time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7468618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SPPC magnets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IHEP has selected the common coil design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Steps aiming at 20 T increasing field and aperture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2018-2023: LFP1 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magnet reached 12.5 T  in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14 mm </a:t>
            </a:r>
            <a:r>
              <a:rPr lang="en-GB" sz="2000" dirty="0" smtClean="0">
                <a:solidFill>
                  <a:srgbClr val="C00000"/>
                </a:solidFill>
                <a:latin typeface="Times"/>
                <a:cs typeface="Times"/>
              </a:rPr>
              <a:t>aperture after very long training</a:t>
            </a:r>
            <a:endParaRPr lang="en-GB" sz="20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2"/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Configuration based on flat racetrack, without field quality</a:t>
            </a:r>
          </a:p>
          <a:p>
            <a:pPr lvl="2"/>
            <a:endParaRPr lang="en-GB" sz="18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2"/>
            <a:endParaRPr lang="en-GB" sz="18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2"/>
            <a:endParaRPr lang="en-GB" sz="18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2"/>
            <a:endParaRPr lang="en-GB" sz="18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2"/>
            <a:endParaRPr lang="en-GB" sz="18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2"/>
            <a:endParaRPr lang="en-GB" sz="18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2"/>
            <a:endParaRPr lang="en-GB" sz="1800" dirty="0">
              <a:solidFill>
                <a:srgbClr val="C00000"/>
              </a:solidFill>
              <a:latin typeface="Times"/>
              <a:cs typeface="Times"/>
            </a:endParaRPr>
          </a:p>
          <a:p>
            <a:pPr lvl="1"/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LFP3 construction ongoing since two years</a:t>
            </a:r>
            <a:r>
              <a:rPr lang="en-GB" sz="2000" dirty="0">
                <a:latin typeface="Times"/>
                <a:cs typeface="Times"/>
              </a:rPr>
              <a:t>, aiming at 13 T with 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plus 3 T with HTS</a:t>
            </a:r>
          </a:p>
          <a:p>
            <a:pPr lvl="2"/>
            <a:r>
              <a:rPr lang="en-GB" sz="1800" dirty="0">
                <a:latin typeface="Times"/>
                <a:cs typeface="Times"/>
              </a:rPr>
              <a:t>Nb</a:t>
            </a:r>
            <a:r>
              <a:rPr lang="en-GB" sz="1800" baseline="-25000" dirty="0">
                <a:latin typeface="Times"/>
                <a:cs typeface="Times"/>
              </a:rPr>
              <a:t>3</a:t>
            </a:r>
            <a:r>
              <a:rPr lang="en-GB" sz="1800" dirty="0">
                <a:latin typeface="Times"/>
                <a:cs typeface="Times"/>
              </a:rPr>
              <a:t>Sn coils limited at 11 T, HTS reached 3 T, then two coils lost during tests</a:t>
            </a:r>
          </a:p>
          <a:p>
            <a:pPr lvl="2"/>
            <a:r>
              <a:rPr lang="en-GB" sz="1800" dirty="0">
                <a:latin typeface="Times"/>
                <a:cs typeface="Times"/>
              </a:rPr>
              <a:t>New set of coils being manufactured, test </a:t>
            </a:r>
            <a:r>
              <a:rPr lang="en-GB" sz="1800" dirty="0" smtClean="0">
                <a:latin typeface="Times"/>
                <a:cs typeface="Times"/>
              </a:rPr>
              <a:t>in 2025</a:t>
            </a:r>
            <a:endParaRPr lang="en-GB" sz="1800" dirty="0">
              <a:latin typeface="Times"/>
              <a:cs typeface="Times"/>
            </a:endParaRPr>
          </a:p>
        </p:txBody>
      </p:sp>
      <p:pic>
        <p:nvPicPr>
          <p:cNvPr id="2" name="Picture 6" descr="2022 Future Science Prize Week - Home-Future Science Prize">
            <a:extLst>
              <a:ext uri="{FF2B5EF4-FFF2-40B4-BE49-F238E27FC236}">
                <a16:creationId xmlns:a16="http://schemas.microsoft.com/office/drawing/2014/main" xmlns="" id="{48523E36-6ACE-93E6-98D2-3D33751F5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834" y="554041"/>
            <a:ext cx="1860566" cy="6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183ECC6B-2100-EBAC-C3A4-A4890C5B91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4599" y="2939482"/>
            <a:ext cx="2393620" cy="20630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D702067-B6F3-D984-1D62-26FAB882C480}"/>
              </a:ext>
            </a:extLst>
          </p:cNvPr>
          <p:cNvSpPr txBox="1"/>
          <p:nvPr/>
        </p:nvSpPr>
        <p:spPr>
          <a:xfrm>
            <a:off x="1010103" y="4997941"/>
            <a:ext cx="33962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LFP3 magnet </a:t>
            </a:r>
            <a:r>
              <a:rPr lang="fr-CH" sz="9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[J. Shi, Q. Xu, et al., IEEE TAS 34 (2024) 4701405]</a:t>
            </a:r>
            <a:endParaRPr lang="en-GB" sz="9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 descr="LPF2.png">
            <a:extLst>
              <a:ext uri="{FF2B5EF4-FFF2-40B4-BE49-F238E27FC236}">
                <a16:creationId xmlns:a16="http://schemas.microsoft.com/office/drawing/2014/main" xmlns="" id="{3E7AFE9C-FDC6-7525-3ED3-602C3DD3CFE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111" y="2893470"/>
            <a:ext cx="3190000" cy="215507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4F7D170C-3215-D0CB-5F04-65F7B8A81D0B}"/>
              </a:ext>
            </a:extLst>
          </p:cNvPr>
          <p:cNvSpPr/>
          <p:nvPr/>
        </p:nvSpPr>
        <p:spPr>
          <a:xfrm>
            <a:off x="4324302" y="5023407"/>
            <a:ext cx="40324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fr-CH" sz="1000" dirty="0">
                <a:latin typeface="Times" panose="02020603050405020304" pitchFamily="18" charset="0"/>
                <a:cs typeface="Times" panose="02020603050405020304" pitchFamily="18" charset="0"/>
              </a:rPr>
              <a:t>LPF1 training </a:t>
            </a:r>
            <a:r>
              <a:rPr lang="fr-CH" sz="10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[C. Wang, et al., SUST 36 (2023) 065006]</a:t>
            </a:r>
            <a:endParaRPr lang="fr-CH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2992" y="0"/>
            <a:ext cx="3221008" cy="126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733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January 2025</a:t>
            </a:r>
            <a:endParaRPr lang="en-US" sz="1050" dirty="0">
              <a:latin typeface="Times"/>
              <a:cs typeface="Time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2330" y="66379"/>
            <a:ext cx="9097253" cy="6172088"/>
            <a:chOff x="12330" y="78708"/>
            <a:chExt cx="9097253" cy="6172088"/>
          </a:xfrm>
        </p:grpSpPr>
        <p:grpSp>
          <p:nvGrpSpPr>
            <p:cNvPr id="10" name="Group 9"/>
            <p:cNvGrpSpPr/>
            <p:nvPr/>
          </p:nvGrpSpPr>
          <p:grpSpPr>
            <a:xfrm>
              <a:off x="12330" y="78708"/>
              <a:ext cx="9097253" cy="6172088"/>
              <a:chOff x="12330" y="78708"/>
              <a:chExt cx="9097253" cy="6172088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340AB047-8F7A-DC61-4124-13CDBE8B4209}"/>
                  </a:ext>
                </a:extLst>
              </p:cNvPr>
              <p:cNvSpPr txBox="1"/>
              <p:nvPr/>
            </p:nvSpPr>
            <p:spPr>
              <a:xfrm>
                <a:off x="283582" y="5782708"/>
                <a:ext cx="12270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January 2025</a:t>
                </a:r>
                <a:endPara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12330" y="78708"/>
                <a:ext cx="9097253" cy="6172088"/>
                <a:chOff x="12330" y="78708"/>
                <a:chExt cx="9097253" cy="6172088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12330" y="329845"/>
                  <a:ext cx="9097253" cy="5920951"/>
                  <a:chOff x="0" y="-113999"/>
                  <a:chExt cx="9097253" cy="5920951"/>
                </a:xfrm>
              </p:grpSpPr>
              <p:grpSp>
                <p:nvGrpSpPr>
                  <p:cNvPr id="19" name="Group 18">
                    <a:extLst>
                      <a:ext uri="{FF2B5EF4-FFF2-40B4-BE49-F238E27FC236}">
                        <a16:creationId xmlns:a16="http://schemas.microsoft.com/office/drawing/2014/main" xmlns="" id="{648C83C5-5A8C-1E69-F316-50BCB75E602A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-113999"/>
                    <a:ext cx="9097253" cy="5920951"/>
                    <a:chOff x="0" y="-279102"/>
                    <a:chExt cx="9097253" cy="6435817"/>
                  </a:xfrm>
                </p:grpSpPr>
                <p:grpSp>
                  <p:nvGrpSpPr>
                    <p:cNvPr id="22" name="Group 21">
                      <a:extLst>
                        <a:ext uri="{FF2B5EF4-FFF2-40B4-BE49-F238E27FC236}">
                          <a16:creationId xmlns:a16="http://schemas.microsoft.com/office/drawing/2014/main" xmlns="" id="{D639E835-7C77-788D-13A2-237DAB30AC3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-279102"/>
                      <a:ext cx="9097253" cy="6435817"/>
                      <a:chOff x="0" y="-146750"/>
                      <a:chExt cx="9097253" cy="6435817"/>
                    </a:xfrm>
                  </p:grpSpPr>
                  <p:grpSp>
                    <p:nvGrpSpPr>
                      <p:cNvPr id="24" name="Group 23">
                        <a:extLst>
                          <a:ext uri="{FF2B5EF4-FFF2-40B4-BE49-F238E27FC236}">
                            <a16:creationId xmlns:a16="http://schemas.microsoft.com/office/drawing/2014/main" xmlns="" id="{CD6F8B54-4FE8-443A-4D11-04ACE09D8B1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0" y="-146750"/>
                        <a:ext cx="9097253" cy="6435817"/>
                        <a:chOff x="0" y="-146750"/>
                        <a:chExt cx="9097253" cy="6435817"/>
                      </a:xfrm>
                    </p:grpSpPr>
                    <p:grpSp>
                      <p:nvGrpSpPr>
                        <p:cNvPr id="26" name="Group 25"/>
                        <p:cNvGrpSpPr/>
                        <p:nvPr/>
                      </p:nvGrpSpPr>
                      <p:grpSpPr>
                        <a:xfrm>
                          <a:off x="0" y="-146750"/>
                          <a:ext cx="9097253" cy="6435817"/>
                          <a:chOff x="0" y="-138867"/>
                          <a:chExt cx="9097253" cy="6435817"/>
                        </a:xfrm>
                      </p:grpSpPr>
                      <p:grpSp>
                        <p:nvGrpSpPr>
                          <p:cNvPr id="28" name="Group 27">
                            <a:extLst>
                              <a:ext uri="{FF2B5EF4-FFF2-40B4-BE49-F238E27FC236}">
                                <a16:creationId xmlns:a16="http://schemas.microsoft.com/office/drawing/2014/main" xmlns="" id="{CC9123A3-325F-CFDC-A507-C006297ECBC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0" y="-138867"/>
                            <a:ext cx="9097253" cy="6435817"/>
                            <a:chOff x="0" y="-166275"/>
                            <a:chExt cx="9097253" cy="6435817"/>
                          </a:xfrm>
                        </p:grpSpPr>
                        <p:sp>
                          <p:nvSpPr>
                            <p:cNvPr id="30" name="ZoneTexte 1">
                              <a:extLst>
                                <a:ext uri="{FF2B5EF4-FFF2-40B4-BE49-F238E27FC236}">
                                  <a16:creationId xmlns:a16="http://schemas.microsoft.com/office/drawing/2014/main" xmlns="" id="{8EADF3AE-1B40-BCB2-C568-0DA30B860D17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2129732" y="-166275"/>
                              <a:ext cx="4587133" cy="654435"/>
                            </a:xfrm>
                            <a:prstGeom prst="rect">
                              <a:avLst/>
                            </a:prstGeom>
                            <a:ln>
                              <a:noFill/>
                            </a:ln>
                            <a:effectLst>
                              <a:glow rad="63500">
                                <a:srgbClr val="0070C0">
                                  <a:alpha val="40000"/>
                                </a:srgbClr>
                              </a:glow>
                            </a:effectLst>
                          </p:spPr>
                          <p:txBody>
                            <a:bodyPr wrap="none" lIns="91440" tIns="45720" rIns="91440" bIns="45720" rtlCol="0" anchor="t"/>
                            <a:lstStyle>
                              <a:lvl1pPr marL="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1pPr>
                              <a:lvl2pPr marL="4572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2pPr>
                              <a:lvl3pPr marL="9144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3pPr>
                              <a:lvl4pPr marL="13716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4pPr>
                              <a:lvl5pPr marL="18288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5pPr>
                              <a:lvl6pPr marL="22860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6pPr>
                              <a:lvl7pPr marL="27432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7pPr>
                              <a:lvl8pPr marL="32004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8pPr>
                              <a:lvl9pPr marL="36576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9pPr>
                            </a:lstStyle>
                            <a:p>
                              <a:pPr algn="ctr"/>
                              <a:r>
                                <a:rPr lang="en-GB" sz="2000" dirty="0">
                                  <a:solidFill>
                                    <a:schemeClr val="accent6"/>
                                  </a:solidFill>
                                  <a:latin typeface="Times New Roman"/>
                                  <a:cs typeface="Times New Roman"/>
                                </a:rPr>
                                <a:t>High Field Magnet </a:t>
                              </a:r>
                              <a:r>
                                <a:rPr lang="en-GB" sz="2000" dirty="0" smtClean="0">
                                  <a:solidFill>
                                    <a:schemeClr val="accent6"/>
                                  </a:solidFill>
                                  <a:latin typeface="Times New Roman"/>
                                  <a:cs typeface="Times New Roman"/>
                                </a:rPr>
                                <a:t>Programme</a:t>
                              </a:r>
                              <a:endParaRPr lang="en-GB" sz="2000" baseline="0" dirty="0">
                                <a:solidFill>
                                  <a:schemeClr val="accent6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  <a:p>
                              <a:pPr algn="ctr"/>
                              <a:r>
                                <a:rPr lang="en-GB" sz="160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E. Todesco (Leader)</a:t>
                              </a:r>
                              <a:r>
                                <a:rPr lang="en-GB" sz="160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, </a:t>
                              </a:r>
                              <a:r>
                                <a:rPr lang="en-GB" sz="160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B. </a:t>
                              </a:r>
                              <a:r>
                                <a:rPr lang="en-GB" sz="1600" baseline="0" dirty="0" err="1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Auchmann</a:t>
                              </a:r>
                              <a:r>
                                <a:rPr lang="en-GB" sz="160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 (Co-leader)</a:t>
                              </a:r>
                            </a:p>
                          </p:txBody>
                        </p:sp>
                        <p:sp>
                          <p:nvSpPr>
                            <p:cNvPr id="31" name="ZoneTexte 1">
                              <a:extLst>
                                <a:ext uri="{FF2B5EF4-FFF2-40B4-BE49-F238E27FC236}">
                                  <a16:creationId xmlns:a16="http://schemas.microsoft.com/office/drawing/2014/main" xmlns="" id="{54309C2F-3FCF-8099-6519-FC3F1CCF1623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274268" y="648632"/>
                              <a:ext cx="1390238" cy="512695"/>
                            </a:xfrm>
                            <a:prstGeom prst="rect">
                              <a:avLst/>
                            </a:prstGeom>
                            <a:ln w="0" cmpd="sng">
                              <a:solidFill>
                                <a:schemeClr val="bg1"/>
                              </a:solidFill>
                              <a:prstDash val="solid"/>
                            </a:ln>
                            <a:effectLst>
                              <a:glow rad="63500">
                                <a:srgbClr val="002060">
                                  <a:alpha val="40000"/>
                                </a:srgbClr>
                              </a:glow>
                            </a:effectLst>
                          </p:spPr>
                          <p:txBody>
                            <a:bodyPr wrap="none" lIns="91440" tIns="45720" rIns="91440" bIns="45720" rtlCol="0" anchor="t"/>
                            <a:lstStyle>
                              <a:lvl1pPr marL="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1pPr>
                              <a:lvl2pPr marL="4572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2pPr>
                              <a:lvl3pPr marL="9144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3pPr>
                              <a:lvl4pPr marL="13716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4pPr>
                              <a:lvl5pPr marL="18288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5pPr>
                              <a:lvl6pPr marL="22860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6pPr>
                              <a:lvl7pPr marL="27432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7pPr>
                              <a:lvl8pPr marL="32004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8pPr>
                              <a:lvl9pPr marL="36576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9pPr>
                            </a:lstStyle>
                            <a:p>
                              <a:pPr algn="ctr"/>
                              <a:r>
                                <a:rPr lang="en-GB" sz="1200" b="1" dirty="0">
                                  <a:solidFill>
                                    <a:schemeClr val="accent6"/>
                                  </a:solidFill>
                                  <a:latin typeface="Times New Roman"/>
                                  <a:cs typeface="Times New Roman"/>
                                </a:rPr>
                                <a:t>Programme office </a:t>
                              </a:r>
                              <a:endParaRPr lang="en-US" dirty="0">
                                <a:solidFill>
                                  <a:schemeClr val="accent6"/>
                                </a:solidFill>
                              </a:endParaRPr>
                            </a:p>
                            <a:p>
                              <a:pPr algn="ctr"/>
                              <a:r>
                                <a:rPr lang="en-GB" sz="1200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G. Riddone</a:t>
                              </a:r>
                              <a:endParaRPr lang="en-GB" sz="120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  <p:grpSp>
                          <p:nvGrpSpPr>
                            <p:cNvPr id="32" name="Group 31">
                              <a:extLst>
                                <a:ext uri="{FF2B5EF4-FFF2-40B4-BE49-F238E27FC236}">
                                  <a16:creationId xmlns:a16="http://schemas.microsoft.com/office/drawing/2014/main" xmlns="" id="{925523A7-3486-3C6F-1DC8-DFF0CF957814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0" y="1528929"/>
                              <a:ext cx="1862143" cy="3882946"/>
                              <a:chOff x="58969" y="2301577"/>
                              <a:chExt cx="1841142" cy="3882946"/>
                            </a:xfrm>
                          </p:grpSpPr>
                          <p:sp>
                            <p:nvSpPr>
                              <p:cNvPr id="64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85A5FF39-8F4D-08BD-14D2-79132356FDC3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58969" y="2301577"/>
                                <a:ext cx="1841142" cy="3882946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RD1: Nb</a:t>
                                </a:r>
                                <a:r>
                                  <a:rPr lang="en-GB" b="1" baseline="-2500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conductor</a:t>
                                </a: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2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2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2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2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RD1 line coordinators:</a:t>
                                </a:r>
                              </a:p>
                              <a:p>
                                <a:pPr algn="ctr"/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T. 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Boutboul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  <a:p>
                                <a:pPr algn="ctr"/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C. 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Senatore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UniGe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65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8A77DFA4-D02A-C305-66C4-26F09C526F68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44717" y="2577069"/>
                                <a:ext cx="1666424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Nb</a:t>
                                </a:r>
                                <a:r>
                                  <a:rPr lang="en-GB" sz="1050" b="1" baseline="-2500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wire and cable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T.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Boutboul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66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5C9A4420-8F4F-5873-9F98-32F1C8823FF0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44717" y="3161274"/>
                                <a:ext cx="1666424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Internal oxidation wires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Senatore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UniGe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</a:p>
                            </p:txBody>
                          </p:sp>
                          <p:sp>
                            <p:nvSpPr>
                              <p:cNvPr id="67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17401C0E-49AD-B067-82AB-D009EBB6017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44717" y="3744899"/>
                                <a:ext cx="1666425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1.15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Nb</a:t>
                                </a:r>
                                <a:r>
                                  <a:rPr lang="en-GB" sz="1050" b="1" baseline="-2500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M. Sugano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(KEK)</a:t>
                                </a:r>
                              </a:p>
                            </p:txBody>
                          </p:sp>
                          <p:sp>
                            <p:nvSpPr>
                              <p:cNvPr id="68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5D77E085-CCE0-B74A-655C-CA533E1BF9F6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31603" y="4319715"/>
                                <a:ext cx="1679539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1.18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Internal </a:t>
                                </a:r>
                                <a:r>
                                  <a:rPr lang="en-GB" sz="1050" b="1" dirty="0" err="1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oxid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. 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studies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Leineweber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(BAF)</a:t>
                                </a:r>
                              </a:p>
                            </p:txBody>
                          </p:sp>
                          <p:sp>
                            <p:nvSpPr>
                              <p:cNvPr id="69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F419953B-6BC2-998D-5DFC-0B52823E1A8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31603" y="4892879"/>
                                <a:ext cx="1679539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1.19 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Nb</a:t>
                                </a:r>
                                <a:r>
                                  <a:rPr lang="en-GB" sz="1050" b="1" baseline="-2500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characterization</a:t>
                                </a:r>
                              </a:p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C. Senatore (</a:t>
                                </a:r>
                                <a:r>
                                  <a:rPr lang="en-GB" sz="105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UniGe</a:t>
                                </a:r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33" name="Group 32">
                              <a:extLst>
                                <a:ext uri="{FF2B5EF4-FFF2-40B4-BE49-F238E27FC236}">
                                  <a16:creationId xmlns:a16="http://schemas.microsoft.com/office/drawing/2014/main" xmlns="" id="{CE0BEC13-53B5-2555-D3F9-749C649AA67A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3878140" y="612371"/>
                              <a:ext cx="1933122" cy="5429354"/>
                              <a:chOff x="4263473" y="1210628"/>
                              <a:chExt cx="1866344" cy="5373473"/>
                            </a:xfrm>
                          </p:grpSpPr>
                          <p:sp>
                            <p:nvSpPr>
                              <p:cNvPr id="55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6FEB93D5-78A7-CAB1-7598-3210E9C0885F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263473" y="1210628"/>
                                <a:ext cx="1866344" cy="5373473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RD3: Nb</a:t>
                                </a:r>
                                <a:r>
                                  <a:rPr lang="en-GB" b="1" baseline="-2500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magnets</a:t>
                                </a: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 smtClean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 smtClean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baseline="0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RD3 </a:t>
                                </a:r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line coordinators:</a:t>
                                </a:r>
                              </a:p>
                              <a:p>
                                <a:pPr algn="ctr"/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F. Toral (CIEMAT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</a:p>
                              <a:p>
                                <a:pPr marL="228600" indent="-228600" algn="ctr">
                                  <a:buAutoNum type="alphaUcPeriod"/>
                                </a:pP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Haziot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, A. Foussat (CERN)</a:t>
                                </a:r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highlight>
                                    <a:srgbClr val="FF0000"/>
                                  </a:highlight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6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62ACD1CD-1D68-D877-ACF2-F9D0AEDF8424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1" y="1484434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12 T </a:t>
                                </a:r>
                                <a:r>
                                  <a:rPr lang="en-GB" sz="1050" b="1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cos</a:t>
                                </a:r>
                                <a:r>
                                  <a:rPr lang="en-GB" sz="1050" b="1" dirty="0" err="1">
                                    <a:latin typeface="Symbol" charset="2"/>
                                    <a:cs typeface="Symbol" charset="2"/>
                                  </a:rPr>
                                  <a:t>q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CERN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Foussat (CERN)</a:t>
                                </a:r>
                              </a:p>
                            </p:txBody>
                          </p:sp>
                          <p:sp>
                            <p:nvSpPr>
                              <p:cNvPr id="57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51CECD48-EC9C-CD08-539C-B89DB859F3B5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2000010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3.2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12 T </a:t>
                                </a:r>
                                <a:r>
                                  <a:rPr lang="en-GB" sz="1050" b="1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cos</a:t>
                                </a:r>
                                <a:r>
                                  <a:rPr lang="en-GB" sz="1050" b="1" dirty="0" err="1">
                                    <a:latin typeface="Symbol" charset="2"/>
                                    <a:cs typeface="Symbol" charset="2"/>
                                  </a:rPr>
                                  <a:t>q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INFN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S. Farinon (INFN)</a:t>
                                </a:r>
                              </a:p>
                            </p:txBody>
                          </p:sp>
                          <p:sp>
                            <p:nvSpPr>
                              <p:cNvPr id="58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8BAFE6A1-035A-3A70-3A52-538FDE70499A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5060346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3.11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14 T </a:t>
                                </a:r>
                                <a:r>
                                  <a:rPr lang="en-GB" sz="1050" b="1" dirty="0" err="1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Cos</a:t>
                                </a:r>
                                <a:r>
                                  <a:rPr lang="en-GB" sz="1050" b="1" dirty="0" err="1" smtClean="0">
                                    <a:latin typeface="Symbol" panose="05050102010706020507" pitchFamily="18" charset="2"/>
                                    <a:cs typeface="Times New Roman" panose="02020603050405020304" pitchFamily="18" charset="0"/>
                                  </a:rPr>
                                  <a:t>q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</a:p>
                              <a:p>
                                <a:pPr algn="ctr"/>
                                <a:r>
                                  <a:rPr lang="en-GB" sz="1050" baseline="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Sorbi</a:t>
                                </a:r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(INFN) </a:t>
                                </a:r>
                              </a:p>
                            </p:txBody>
                          </p:sp>
                          <p:sp>
                            <p:nvSpPr>
                              <p:cNvPr id="59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D424D8E7-E4CA-543D-4631-2BEA79AAE62A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2513197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3.4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Technology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Haziot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60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B71AA304-43AC-8DBB-92F7-F8ADF0A76D1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3002246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3.5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14 T Block dipole BOND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J. C. Perez (CERN)</a:t>
                                </a:r>
                              </a:p>
                            </p:txBody>
                          </p:sp>
                          <p:sp>
                            <p:nvSpPr>
                              <p:cNvPr id="61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97FB110F-FBB5-FB23-11C3-FDB68CC61E6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4025322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3.6, 3.12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Block dipole F2D2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E.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Rochepault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(CEA)</a:t>
                                </a:r>
                              </a:p>
                            </p:txBody>
                          </p:sp>
                          <p:sp>
                            <p:nvSpPr>
                              <p:cNvPr id="62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54BCC458-C700-46C2-0B2C-A02D0D805C9B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1" y="4544395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3.7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Common coil DAISY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F. Toral (CIEMAT)</a:t>
                                </a:r>
                              </a:p>
                            </p:txBody>
                          </p:sp>
                          <p:sp>
                            <p:nvSpPr>
                              <p:cNvPr id="63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CEFC75C7-B94D-C8FB-63E7-34C39E33ED13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1" y="5563972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3.14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CC stress 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managed </a:t>
                                </a: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D. M. Araujo (PSI)</a:t>
                                </a:r>
                                <a:endParaRPr lang="en-GB" sz="1050" baseline="0" dirty="0">
                                  <a:highlight>
                                    <a:srgbClr val="FFFF00"/>
                                  </a:highlight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34" name="Group 33">
                              <a:extLst>
                                <a:ext uri="{FF2B5EF4-FFF2-40B4-BE49-F238E27FC236}">
                                  <a16:creationId xmlns:a16="http://schemas.microsoft.com/office/drawing/2014/main" xmlns="" id="{A5659949-4D64-1A3E-DE7A-2BB13398C33C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902065" y="603262"/>
                              <a:ext cx="7123263" cy="5666280"/>
                              <a:chOff x="4255947" y="1182294"/>
                              <a:chExt cx="6877196" cy="5607961"/>
                            </a:xfrm>
                          </p:grpSpPr>
                          <p:sp>
                            <p:nvSpPr>
                              <p:cNvPr id="47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201D06F7-731F-ACE6-B39A-78E9EECD36DF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255947" y="1182294"/>
                                <a:ext cx="1866344" cy="5607961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RD2:HTS 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conductor+magnets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 smtClean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 smtClean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 smtClean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baseline="0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RD2</a:t>
                                </a:r>
                                <a:r>
                                  <a:rPr lang="en-GB" sz="1050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baseline="0" dirty="0" err="1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coord</a:t>
                                </a:r>
                                <a:r>
                                  <a:rPr lang="en-GB" sz="1050" b="1" baseline="0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: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="1" dirty="0" err="1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Ballarino</a:t>
                                </a:r>
                                <a:r>
                                  <a:rPr lang="en-GB" sz="1050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(CERN</a:t>
                                </a:r>
                                <a:r>
                                  <a:rPr lang="en-GB" sz="1050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</a:p>
                            </p:txBody>
                          </p:sp>
                          <p:sp>
                            <p:nvSpPr>
                              <p:cNvPr id="48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AED6B1DE-A295-6436-4F03-4822CEFA9A82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0" y="1481167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REBCO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B. Holzapfel (KIT)</a:t>
                                </a:r>
                              </a:p>
                            </p:txBody>
                          </p:sp>
                          <p:sp>
                            <p:nvSpPr>
                              <p:cNvPr id="49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88C4E3DA-E481-286F-86AD-DA4640592D6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3589" y="1981188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2.2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REBCO conductor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Ballarino (CERN)</a:t>
                                </a:r>
                              </a:p>
                            </p:txBody>
                          </p:sp>
                          <p:sp>
                            <p:nvSpPr>
                              <p:cNvPr id="50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946E6CAE-6C3C-7C58-C49C-A4F81AF08227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0575" y="2478530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Demonstrator </a:t>
                                </a:r>
                                <a:r>
                                  <a:rPr lang="en-GB" sz="1050" b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DI </a:t>
                                </a:r>
                                <a:r>
                                  <a:rPr lang="en-GB" sz="1050" b="1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coils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Ballarino (CERN)</a:t>
                                </a:r>
                              </a:p>
                            </p:txBody>
                          </p:sp>
                          <p:sp>
                            <p:nvSpPr>
                              <p:cNvPr id="51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A3C92369-95D7-BDE0-A309-300D6322F891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7" y="3483505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Demonstrator MI coil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T.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Lecrevisse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(CEA)</a:t>
                                </a:r>
                              </a:p>
                            </p:txBody>
                          </p:sp>
                          <p:sp>
                            <p:nvSpPr>
                              <p:cNvPr id="52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4F583EE7-9CA2-A615-6E6A-F130668E1DA6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0" y="4515174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2.17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REBCO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Y. Yang (SOTON)</a:t>
                                </a:r>
                              </a:p>
                            </p:txBody>
                          </p:sp>
                          <p:sp>
                            <p:nvSpPr>
                              <p:cNvPr id="53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0F1048F4-6582-CD7F-5CC8-9917FE35CBEB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0" y="3997994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IBS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Malagoli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(CNR-SPIN)</a:t>
                                </a:r>
                              </a:p>
                            </p:txBody>
                          </p:sp>
                          <p:sp>
                            <p:nvSpPr>
                              <p:cNvPr id="54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3F27BC2F-8E62-04DE-217B-9808828EEE9C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9835632" y="4341130"/>
                                <a:ext cx="1297511" cy="459653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2.16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HTS laboratory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aseline="0" dirty="0" err="1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Ballarino</a:t>
                                </a:r>
                                <a:r>
                                  <a:rPr lang="en-GB" sz="1050" baseline="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CERN)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35" name="Group 34">
                              <a:extLst>
                                <a:ext uri="{FF2B5EF4-FFF2-40B4-BE49-F238E27FC236}">
                                  <a16:creationId xmlns:a16="http://schemas.microsoft.com/office/drawing/2014/main" xmlns="" id="{BCACF9E6-F0A1-B51C-5A6C-792F66278E3A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5831877" y="629270"/>
                              <a:ext cx="1723045" cy="2772442"/>
                              <a:chOff x="4263473" y="1209997"/>
                              <a:chExt cx="1663524" cy="2743907"/>
                            </a:xfrm>
                          </p:grpSpPr>
                          <p:sp>
                            <p:nvSpPr>
                              <p:cNvPr id="43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F5803242-7594-B9B0-8B1A-4454ED0B817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263473" y="1209997"/>
                                <a:ext cx="1663524" cy="2743907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RD4: </a:t>
                                </a:r>
                                <a:r>
                                  <a:rPr lang="en-GB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Integration,</a:t>
                                </a:r>
                              </a:p>
                              <a:p>
                                <a:pPr algn="ctr"/>
                                <a:r>
                                  <a:rPr lang="en-GB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sustainability</a:t>
                                </a:r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 smtClean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 smtClean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 smtClean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baseline="0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</a:t>
                                </a:r>
                                <a:r>
                                  <a:rPr lang="en-GB" sz="1050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4</a:t>
                                </a:r>
                                <a:r>
                                  <a:rPr lang="en-GB" sz="1050" b="1" baseline="0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line </a:t>
                                </a:r>
                                <a:r>
                                  <a:rPr lang="en-GB" sz="1050" b="1" baseline="0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coordinator:</a:t>
                                </a:r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P. Borges de Sousa (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CERN)</a:t>
                                </a: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44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E8A1ECC2-FB2E-2552-0478-2CD72AA0F4C6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1740163"/>
                                <a:ext cx="1491492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4.3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Insulation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and HV</a:t>
                                </a:r>
                              </a:p>
                              <a:p>
                                <a:pPr algn="ctr"/>
                                <a:r>
                                  <a:rPr lang="en-GB" sz="1050" baseline="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Piccin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5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9E736763-F49D-B46F-5CB4-59F9D5141292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9967" y="2280586"/>
                                <a:ext cx="1491492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4.5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 Quench D+P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M. Wozniak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6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95749498-0EF5-1F83-60B2-E67CAA2267A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9966" y="2837332"/>
                                <a:ext cx="1491492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4.6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Cryogenics, thermal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P. Borges de Sousa (CERN)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36" name="Group 35">
                              <a:extLst>
                                <a:ext uri="{FF2B5EF4-FFF2-40B4-BE49-F238E27FC236}">
                                  <a16:creationId xmlns:a16="http://schemas.microsoft.com/office/drawing/2014/main" xmlns="" id="{E18F5BB0-DCF0-4C72-EB33-A46E4C1DB2E1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7575449" y="621219"/>
                              <a:ext cx="1521804" cy="3731972"/>
                              <a:chOff x="4263388" y="1275937"/>
                              <a:chExt cx="1469235" cy="3693563"/>
                            </a:xfrm>
                          </p:grpSpPr>
                          <p:sp>
                            <p:nvSpPr>
                              <p:cNvPr id="38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7115DDBF-4ADB-54EC-C3B2-B78E7F1B35F6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263388" y="1275937"/>
                                <a:ext cx="1469235" cy="3693563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RD5: </a:t>
                                </a:r>
                                <a:r>
                                  <a:rPr lang="en-GB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Infrastructures</a:t>
                                </a:r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9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7C4DF757-1374-AAF5-DA76-312EEBFC0FEF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5138" y="1594509"/>
                                <a:ext cx="1320744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5.1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Test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F. Mangiarotti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0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694FDA32-405B-4D06-5F85-D96F65FF58DB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7495" y="2174278"/>
                                <a:ext cx="1320744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5.2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Conductors, cables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J. </a:t>
                                </a:r>
                                <a:r>
                                  <a:rPr lang="en-GB" sz="1050" baseline="0" dirty="0" err="1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Fleiter</a:t>
                                </a:r>
                                <a:r>
                                  <a:rPr lang="en-GB" sz="1050" baseline="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CERN)</a:t>
                                </a:r>
                              </a:p>
                            </p:txBody>
                          </p:sp>
                          <p:sp>
                            <p:nvSpPr>
                              <p:cNvPr id="41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46904098-333F-4C0C-2B74-E2CAFA7A7D55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7494" y="2741143"/>
                                <a:ext cx="1320744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5.4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Manufacturing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J. </a:t>
                                </a:r>
                                <a:r>
                                  <a:rPr lang="en-GB" sz="1050" baseline="0" dirty="0" err="1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Axensalva</a:t>
                                </a:r>
                                <a:r>
                                  <a:rPr lang="en-GB" sz="1050" baseline="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CERN)</a:t>
                                </a:r>
                              </a:p>
                            </p:txBody>
                          </p:sp>
                          <p:sp>
                            <p:nvSpPr>
                              <p:cNvPr id="42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D7E11F74-677C-8D80-B99B-560E1A1D5B4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7495" y="3320601"/>
                                <a:ext cx="1320744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5.5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MM, modelling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L. Fiscarelli (CERN)</a:t>
                                </a:r>
                              </a:p>
                            </p:txBody>
                          </p:sp>
                        </p:grpSp>
                        <p:sp>
                          <p:nvSpPr>
                            <p:cNvPr id="37" name="TextBox 36">
                              <a:extLst>
                                <a:ext uri="{FF2B5EF4-FFF2-40B4-BE49-F238E27FC236}">
                                  <a16:creationId xmlns:a16="http://schemas.microsoft.com/office/drawing/2014/main" xmlns="" id="{340AB047-8F7A-DC61-4124-13CDBE8B4209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944355" y="5662105"/>
                              <a:ext cx="1479892" cy="501810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fr-CH" sz="120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Note: </a:t>
                              </a:r>
                              <a:r>
                                <a:rPr lang="fr-CH" sz="1200" dirty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completed WP</a:t>
                              </a:r>
                            </a:p>
                            <a:p>
                              <a:pPr algn="ctr"/>
                              <a:r>
                                <a:rPr lang="fr-CH" sz="1200" dirty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 </a:t>
                              </a:r>
                              <a:r>
                                <a:rPr lang="fr-CH" sz="120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not shown</a:t>
                              </a:r>
                              <a:endParaRPr lang="en-GB" sz="120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9" name="ZoneTexte 1">
                            <a:extLst>
                              <a:ext uri="{FF2B5EF4-FFF2-40B4-BE49-F238E27FC236}">
                                <a16:creationId xmlns:a16="http://schemas.microsoft.com/office/drawing/2014/main" xmlns="" id="{946E6CAE-6C3C-7C58-C49C-A4F81AF08227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2006288" y="2453792"/>
                            <a:ext cx="1692000" cy="430435"/>
                          </a:xfrm>
                          <a:prstGeom prst="rect">
                            <a:avLst/>
                          </a:prstGeom>
                          <a:ln w="0" cmpd="sng">
                            <a:solidFill>
                              <a:srgbClr val="0000FF"/>
                            </a:solidFill>
                            <a:prstDash val="solid"/>
                          </a:ln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</p:spPr>
                        <p:txBody>
                          <a:bodyPr wrap="none" rtlCol="0"/>
                          <a:lstStyle>
                            <a:lvl1pPr marL="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r>
                              <a:rPr lang="en-GB" sz="105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2.6</a:t>
                            </a:r>
                            <a:r>
                              <a:rPr lang="en-GB" sz="1050" b="1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 Solenoids and </a:t>
                            </a:r>
                            <a:r>
                              <a:rPr lang="en-GB" sz="1050" b="1" dirty="0" err="1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MuC</a:t>
                            </a:r>
                            <a:endParaRPr lang="en-GB" sz="105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endParaRPr>
                          </a:p>
                          <a:p>
                            <a:pPr algn="ctr"/>
                            <a:r>
                              <a:rPr lang="en-GB" sz="1050" baseline="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L. </a:t>
                            </a:r>
                            <a:r>
                              <a:rPr lang="en-GB" sz="1050" baseline="0" dirty="0" err="1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Bottura</a:t>
                            </a:r>
                            <a:r>
                              <a:rPr lang="en-GB" sz="1050" baseline="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 (CERN)</a:t>
                            </a:r>
                          </a:p>
                        </p:txBody>
                      </p:sp>
                    </p:grpSp>
                    <p:sp>
                      <p:nvSpPr>
                        <p:cNvPr id="27" name="ZoneTexte 1">
                          <a:extLst>
                            <a:ext uri="{FF2B5EF4-FFF2-40B4-BE49-F238E27FC236}">
                              <a16:creationId xmlns:a16="http://schemas.microsoft.com/office/drawing/2014/main" xmlns="" id="{E9B5789C-A256-02BF-3911-F8B6C227EDF1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2006288" y="5009763"/>
                          <a:ext cx="1692000" cy="430435"/>
                        </a:xfrm>
                        <a:prstGeom prst="rect">
                          <a:avLst/>
                        </a:prstGeom>
                        <a:ln w="0" cmpd="sng">
                          <a:solidFill>
                            <a:srgbClr val="008000"/>
                          </a:solidFill>
                          <a:prstDash val="solid"/>
                        </a:ln>
                        <a:effectLst>
                          <a:glow rad="63500">
                            <a:srgbClr val="002060">
                              <a:alpha val="40000"/>
                            </a:srgbClr>
                          </a:glow>
                        </a:effectLst>
                      </p:spPr>
                      <p:txBody>
                        <a:bodyPr wrap="none" rtlCol="0"/>
                        <a:lstStyle>
                          <a:lvl1pPr marL="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2.19</a:t>
                          </a:r>
                          <a:r>
                            <a:rPr lang="en-GB" sz="105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REBCO racetrack</a:t>
                          </a:r>
                          <a:endParaRPr lang="en-GB" sz="105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GB" sz="105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D. M. Araujo (PSI)</a:t>
                          </a:r>
                        </a:p>
                      </p:txBody>
                    </p:sp>
                  </p:grpSp>
                  <p:sp>
                    <p:nvSpPr>
                      <p:cNvPr id="25" name="ZoneTexte 1">
                        <a:extLst>
                          <a:ext uri="{FF2B5EF4-FFF2-40B4-BE49-F238E27FC236}">
                            <a16:creationId xmlns:a16="http://schemas.microsoft.com/office/drawing/2014/main" xmlns="" id="{D2686EEB-C0C6-C1C4-0ABA-6A7675C4311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006776" y="4500366"/>
                        <a:ext cx="1692000" cy="430435"/>
                      </a:xfrm>
                      <a:prstGeom prst="rect">
                        <a:avLst/>
                      </a:prstGeom>
                      <a:ln w="0" cmpd="sng">
                        <a:solidFill>
                          <a:srgbClr val="008000"/>
                        </a:solidFill>
                        <a:prstDash val="solid"/>
                      </a:ln>
                      <a:effectLst>
                        <a:glow rad="63500">
                          <a:srgbClr val="002060">
                            <a:alpha val="40000"/>
                          </a:srgbClr>
                        </a:glow>
                      </a:effectLst>
                    </p:spPr>
                    <p:txBody>
                      <a:bodyPr wrap="none" rtlCol="0"/>
                      <a:lstStyle>
                        <a:lvl1pPr marL="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GB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2.18</a:t>
                        </a:r>
                        <a:r>
                          <a:rPr lang="en-GB" sz="105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HTS 10 T dipole</a:t>
                        </a:r>
                        <a:endParaRPr lang="en-GB" sz="105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algn="ctr"/>
                        <a:r>
                          <a:rPr lang="en-GB" sz="1050" baseline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M. </a:t>
                        </a:r>
                        <a:r>
                          <a:rPr lang="en-GB" sz="1050" baseline="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Statera</a:t>
                        </a:r>
                        <a:r>
                          <a:rPr lang="en-GB" sz="1050" baseline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(</a:t>
                        </a:r>
                        <a:r>
                          <a:rPr lang="en-GB" sz="105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INFN)</a:t>
                        </a:r>
                      </a:p>
                    </p:txBody>
                  </p:sp>
                </p:grpSp>
                <p:sp>
                  <p:nvSpPr>
                    <p:cNvPr id="23" name="ZoneTexte 1">
                      <a:extLst>
                        <a:ext uri="{FF2B5EF4-FFF2-40B4-BE49-F238E27FC236}">
                          <a16:creationId xmlns:a16="http://schemas.microsoft.com/office/drawing/2014/main" xmlns="" id="{832E350E-F1B5-F619-9202-BD9604401C7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673711" y="3126694"/>
                      <a:ext cx="1368000" cy="432000"/>
                    </a:xfrm>
                    <a:prstGeom prst="rect">
                      <a:avLst/>
                    </a:prstGeom>
                    <a:ln w="0" cmpd="sng">
                      <a:solidFill>
                        <a:srgbClr val="008000"/>
                      </a:solidFill>
                      <a:prstDash val="solid"/>
                    </a:ln>
                    <a:effectLst>
                      <a:glow rad="63500">
                        <a:srgbClr val="002060">
                          <a:alpha val="40000"/>
                        </a:srgbClr>
                      </a:glow>
                    </a:effectLst>
                  </p:spPr>
                  <p:txBody>
                    <a:bodyPr wrap="none" rtlCol="0"/>
                    <a:lstStyle>
                      <a:lvl1pPr marL="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</a:t>
                      </a:r>
                      <a:r>
                        <a:rPr lang="en-GB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CIEMAT lab</a:t>
                      </a:r>
                      <a:endParaRPr lang="en-GB" sz="1050" b="1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GB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 Martins (</a:t>
                      </a:r>
                      <a:r>
                        <a:rPr lang="en-GB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CIEMAT)</a:t>
                      </a:r>
                    </a:p>
                  </p:txBody>
                </p:sp>
              </p:grpSp>
              <p:sp>
                <p:nvSpPr>
                  <p:cNvPr id="20" name="ZoneTexte 1">
                    <a:extLst>
                      <a:ext uri="{FF2B5EF4-FFF2-40B4-BE49-F238E27FC236}">
                        <a16:creationId xmlns:a16="http://schemas.microsoft.com/office/drawing/2014/main" xmlns="" id="{CEFC75C7-B94D-C8FB-63E7-34C39E33ED13}"/>
                      </a:ext>
                    </a:extLst>
                  </p:cNvPr>
                  <p:cNvSpPr txBox="1"/>
                  <p:nvPr/>
                </p:nvSpPr>
                <p:spPr>
                  <a:xfrm>
                    <a:off x="7579761" y="5022686"/>
                    <a:ext cx="1440000" cy="288000"/>
                  </a:xfrm>
                  <a:prstGeom prst="rect">
                    <a:avLst/>
                  </a:prstGeom>
                  <a:ln w="0" cmpd="sng">
                    <a:solidFill>
                      <a:srgbClr val="008000"/>
                    </a:solidFill>
                    <a:prstDash val="solid"/>
                  </a:ln>
                  <a:effectLst>
                    <a:glow rad="63500">
                      <a:srgbClr val="002060">
                        <a:alpha val="40000"/>
                      </a:srgbClr>
                    </a:glow>
                  </a:effectLst>
                </p:spPr>
                <p:txBody>
                  <a:bodyPr wrap="none" rtlCol="0"/>
                  <a:lstStyle>
                    <a:lvl1pPr marL="0" indent="0">
                      <a:defRPr sz="1100"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GB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Collaboration WPs</a:t>
                    </a:r>
                    <a:endParaRPr lang="en-GB" sz="1050" baseline="0" dirty="0">
                      <a:highlight>
                        <a:srgbClr val="FFFF00"/>
                      </a:highligh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" name="ZoneTexte 1">
                    <a:extLst>
                      <a:ext uri="{FF2B5EF4-FFF2-40B4-BE49-F238E27FC236}">
                        <a16:creationId xmlns:a16="http://schemas.microsoft.com/office/drawing/2014/main" xmlns="" id="{95749498-0EF5-1F83-60B2-E67CAA2267A9}"/>
                      </a:ext>
                    </a:extLst>
                  </p:cNvPr>
                  <p:cNvSpPr txBox="1"/>
                  <p:nvPr/>
                </p:nvSpPr>
                <p:spPr>
                  <a:xfrm>
                    <a:off x="7570425" y="5422687"/>
                    <a:ext cx="1440000" cy="288000"/>
                  </a:xfrm>
                  <a:prstGeom prst="rect">
                    <a:avLst/>
                  </a:prstGeom>
                  <a:ln w="0" cmpd="sng">
                    <a:solidFill>
                      <a:srgbClr val="0000FF"/>
                    </a:solidFill>
                    <a:prstDash val="solid"/>
                  </a:ln>
                  <a:effectLst>
                    <a:glow rad="63500">
                      <a:srgbClr val="002060">
                        <a:alpha val="40000"/>
                      </a:srgbClr>
                    </a:glow>
                  </a:effectLst>
                </p:spPr>
                <p:txBody>
                  <a:bodyPr wrap="none" rtlCol="0"/>
                  <a:lstStyle>
                    <a:lvl1pPr marL="0" indent="0">
                      <a:defRPr sz="1100"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GB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CERN WPs</a:t>
                    </a:r>
                    <a:endParaRPr lang="en-GB" sz="1050" b="1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16" name="ZoneTexte 1">
                  <a:extLst>
                    <a:ext uri="{FF2B5EF4-FFF2-40B4-BE49-F238E27FC236}">
                      <a16:creationId xmlns:a16="http://schemas.microsoft.com/office/drawing/2014/main" xmlns="" id="{E479C671-1B2D-4244-ABE5-6578554A8C37}"/>
                    </a:ext>
                  </a:extLst>
                </p:cNvPr>
                <p:cNvSpPr txBox="1"/>
                <p:nvPr/>
              </p:nvSpPr>
              <p:spPr>
                <a:xfrm>
                  <a:off x="73980" y="78708"/>
                  <a:ext cx="2194681" cy="685689"/>
                </a:xfrm>
                <a:prstGeom prst="rect">
                  <a:avLst/>
                </a:prstGeom>
                <a:ln w="0" cmpd="sng">
                  <a:solidFill>
                    <a:schemeClr val="bg1"/>
                  </a:solidFill>
                  <a:prstDash val="solid"/>
                </a:ln>
                <a:effectLst>
                  <a:glow rad="63500">
                    <a:srgbClr val="002060">
                      <a:alpha val="40000"/>
                    </a:srgbClr>
                  </a:glow>
                </a:effectLst>
              </p:spPr>
              <p:txBody>
                <a:bodyPr wrap="none" lIns="91440" tIns="45720" rIns="91440" bIns="45720" rtlCol="0" anchor="t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400" b="1" dirty="0">
                      <a:latin typeface="Times New Roman"/>
                      <a:cs typeface="Times New Roman"/>
                    </a:rPr>
                    <a:t>HFM </a:t>
                  </a:r>
                  <a:r>
                    <a:rPr lang="en-GB" sz="1400" b="1" dirty="0" smtClean="0">
                      <a:latin typeface="Times New Roman"/>
                      <a:cs typeface="Times New Roman"/>
                    </a:rPr>
                    <a:t>steering </a:t>
                  </a:r>
                  <a:r>
                    <a:rPr lang="en-GB" sz="1400" b="1" dirty="0">
                      <a:latin typeface="Times New Roman"/>
                      <a:cs typeface="Times New Roman"/>
                    </a:rPr>
                    <a:t>board</a:t>
                  </a:r>
                </a:p>
                <a:p>
                  <a:pPr algn="ctr"/>
                  <a:r>
                    <a:rPr lang="en-GB" sz="12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M. Lamont (chair)</a:t>
                  </a:r>
                </a:p>
                <a:p>
                  <a:pPr algn="ctr"/>
                  <a:r>
                    <a:rPr lang="en-GB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P. Vedrine (co-chair)</a:t>
                  </a:r>
                </a:p>
              </p:txBody>
            </p:sp>
            <p:sp>
              <p:nvSpPr>
                <p:cNvPr id="17" name="ZoneTexte 1">
                  <a:extLst>
                    <a:ext uri="{FF2B5EF4-FFF2-40B4-BE49-F238E27FC236}">
                      <a16:creationId xmlns:a16="http://schemas.microsoft.com/office/drawing/2014/main" xmlns="" id="{6E4FAEE8-DEBE-1C48-85C5-8370390D53D6}"/>
                    </a:ext>
                  </a:extLst>
                </p:cNvPr>
                <p:cNvSpPr txBox="1"/>
                <p:nvPr/>
              </p:nvSpPr>
              <p:spPr>
                <a:xfrm>
                  <a:off x="6497742" y="86302"/>
                  <a:ext cx="2584608" cy="715081"/>
                </a:xfrm>
                <a:prstGeom prst="rect">
                  <a:avLst/>
                </a:prstGeom>
                <a:ln w="0" cmpd="sng">
                  <a:solidFill>
                    <a:schemeClr val="bg1"/>
                  </a:solidFill>
                  <a:prstDash val="solid"/>
                </a:ln>
                <a:effectLst>
                  <a:glow rad="63500">
                    <a:srgbClr val="002060">
                      <a:alpha val="40000"/>
                    </a:srgbClr>
                  </a:glow>
                </a:effectLst>
              </p:spPr>
              <p:txBody>
                <a:bodyPr wrap="none" lIns="91440" tIns="45720" rIns="91440" bIns="45720" rtlCol="0" anchor="t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400" b="1" dirty="0">
                      <a:latin typeface="Times New Roman"/>
                      <a:cs typeface="Times New Roman"/>
                    </a:rPr>
                    <a:t>HFM </a:t>
                  </a:r>
                  <a:r>
                    <a:rPr lang="en-GB" sz="1400" b="1" dirty="0" smtClean="0">
                      <a:latin typeface="Times New Roman"/>
                      <a:cs typeface="Times New Roman"/>
                    </a:rPr>
                    <a:t>collaboration </a:t>
                  </a:r>
                  <a:r>
                    <a:rPr lang="en-GB" sz="1400" b="1" dirty="0">
                      <a:latin typeface="Times New Roman"/>
                      <a:cs typeface="Times New Roman"/>
                    </a:rPr>
                    <a:t>board</a:t>
                  </a:r>
                </a:p>
                <a:p>
                  <a:pPr algn="ctr"/>
                  <a:r>
                    <a:rPr lang="en-GB" sz="1200" dirty="0">
                      <a:latin typeface="Times New Roman"/>
                      <a:cs typeface="Times New Roman"/>
                    </a:rPr>
                    <a:t>C. Senatore (chair)</a:t>
                  </a:r>
                </a:p>
                <a:p>
                  <a:pPr algn="ctr"/>
                  <a:r>
                    <a:rPr lang="en-GB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TBD (</a:t>
                  </a:r>
                  <a:r>
                    <a:rPr lang="en-GB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deputy)</a:t>
                  </a:r>
                </a:p>
              </p:txBody>
            </p:sp>
            <p:sp>
              <p:nvSpPr>
                <p:cNvPr id="18" name="ZoneTexte 1">
                  <a:extLst>
                    <a:ext uri="{FF2B5EF4-FFF2-40B4-BE49-F238E27FC236}">
                      <a16:creationId xmlns:a16="http://schemas.microsoft.com/office/drawing/2014/main" xmlns="" id="{B71AA304-43AC-8DBB-92F7-F8ADF0A76D1D}"/>
                    </a:ext>
                  </a:extLst>
                </p:cNvPr>
                <p:cNvSpPr txBox="1"/>
                <p:nvPr/>
              </p:nvSpPr>
              <p:spPr>
                <a:xfrm>
                  <a:off x="4006600" y="3184584"/>
                  <a:ext cx="1728000" cy="397440"/>
                </a:xfrm>
                <a:prstGeom prst="rect">
                  <a:avLst/>
                </a:prstGeom>
                <a:ln w="0" cmpd="sng">
                  <a:solidFill>
                    <a:srgbClr val="0000FF"/>
                  </a:solidFill>
                  <a:prstDash val="solid"/>
                </a:ln>
                <a:effectLst>
                  <a:glow rad="63500">
                    <a:srgbClr val="002060">
                      <a:alpha val="40000"/>
                    </a:srgbClr>
                  </a:glow>
                </a:effectLst>
              </p:spPr>
              <p:txBody>
                <a:bodyPr wrap="none" rtlCol="0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05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3.3 </a:t>
                  </a:r>
                  <a:r>
                    <a:rPr lang="en-GB" sz="105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5-m-long block </a:t>
                  </a:r>
                  <a:endParaRPr lang="en-GB" sz="1050" b="1" baseline="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GB" sz="1050" baseline="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S. </a:t>
                  </a:r>
                  <a:r>
                    <a:rPr lang="en-GB" sz="1050" baseline="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Izquierdo</a:t>
                  </a:r>
                  <a:r>
                    <a:rPr lang="en-GB" sz="1050" baseline="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Bermudez(</a:t>
                  </a:r>
                  <a:r>
                    <a:rPr lang="en-GB" sz="105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CERN)</a:t>
                  </a:r>
                </a:p>
              </p:txBody>
            </p:sp>
          </p:grpSp>
        </p:grpSp>
        <p:sp>
          <p:nvSpPr>
            <p:cNvPr id="11" name="ZoneTexte 1">
              <a:extLst>
                <a:ext uri="{FF2B5EF4-FFF2-40B4-BE49-F238E27FC236}">
                  <a16:creationId xmlns:a16="http://schemas.microsoft.com/office/drawing/2014/main" xmlns="" id="{95749498-0EF5-1F83-60B2-E67CAA2267A9}"/>
                </a:ext>
              </a:extLst>
            </p:cNvPr>
            <p:cNvSpPr txBox="1"/>
            <p:nvPr/>
          </p:nvSpPr>
          <p:spPr>
            <a:xfrm>
              <a:off x="6554721" y="4736487"/>
              <a:ext cx="1632186" cy="515661"/>
            </a:xfrm>
            <a:prstGeom prst="rect">
              <a:avLst/>
            </a:prstGeom>
            <a:ln w="0" cmpd="sng">
              <a:solidFill>
                <a:schemeClr val="bg1">
                  <a:lumMod val="95000"/>
                </a:schemeClr>
              </a:solidFill>
              <a:prstDash val="solid"/>
            </a:ln>
            <a:effectLst>
              <a:glow rad="63500">
                <a:srgbClr val="002060">
                  <a:alpha val="40000"/>
                </a:srgbClr>
              </a:glow>
            </a:effectLst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05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6.1</a:t>
              </a:r>
              <a:r>
                <a:rPr lang="en-GB" sz="105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Societal impact</a:t>
              </a:r>
              <a:endParaRPr lang="en-GB" sz="105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sz="1050" baseline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E. </a:t>
              </a:r>
              <a:r>
                <a:rPr lang="en-GB" sz="1050" baseline="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Chesta</a:t>
              </a:r>
              <a:r>
                <a:rPr lang="en-GB" sz="1050" baseline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en-GB" sz="105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CERN)</a:t>
              </a:r>
            </a:p>
          </p:txBody>
        </p:sp>
        <p:sp>
          <p:nvSpPr>
            <p:cNvPr id="12" name="ZoneTexte 1">
              <a:extLst>
                <a:ext uri="{FF2B5EF4-FFF2-40B4-BE49-F238E27FC236}">
                  <a16:creationId xmlns:a16="http://schemas.microsoft.com/office/drawing/2014/main" xmlns="" id="{E9B5789C-A256-02BF-3911-F8B6C227EDF1}"/>
                </a:ext>
              </a:extLst>
            </p:cNvPr>
            <p:cNvSpPr txBox="1"/>
            <p:nvPr/>
          </p:nvSpPr>
          <p:spPr>
            <a:xfrm>
              <a:off x="2023062" y="5546790"/>
              <a:ext cx="1692000" cy="396000"/>
            </a:xfrm>
            <a:prstGeom prst="rect">
              <a:avLst/>
            </a:prstGeom>
            <a:ln w="0" cmpd="sng">
              <a:solidFill>
                <a:srgbClr val="008000"/>
              </a:solidFill>
              <a:prstDash val="solid"/>
            </a:ln>
            <a:effectLst>
              <a:glow rad="63500">
                <a:srgbClr val="002060">
                  <a:alpha val="40000"/>
                </a:srgbClr>
              </a:glow>
            </a:effectLst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05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2.20</a:t>
              </a:r>
              <a:r>
                <a:rPr lang="en-GB" sz="105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0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REBCO </a:t>
              </a:r>
              <a:r>
                <a:rPr lang="en-GB" sz="105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characteriz</a:t>
              </a:r>
              <a:r>
                <a:rPr lang="en-GB" sz="105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GB" sz="105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sz="1050" baseline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M. </a:t>
              </a:r>
              <a:r>
                <a:rPr lang="en-GB" sz="1050" baseline="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Eisterer</a:t>
              </a:r>
              <a:r>
                <a:rPr lang="en-GB" sz="1050" baseline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en-GB" sz="1050" baseline="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TUWien</a:t>
              </a:r>
              <a:r>
                <a:rPr lang="en-GB" sz="1050" baseline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GB" sz="105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1385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January 2025</a:t>
            </a:r>
            <a:endParaRPr lang="en-US" sz="1050" dirty="0">
              <a:latin typeface="Times"/>
              <a:cs typeface="Time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/>
          <a:lstStyle/>
          <a:p>
            <a:pPr algn="ctr"/>
            <a:r>
              <a:rPr lang="en-US" dirty="0" smtClean="0">
                <a:latin typeface="Times"/>
                <a:cs typeface="Times"/>
              </a:rPr>
              <a:t>IBS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1203801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The common coil shall contain a part (7 T) in HTS 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China is investing on IBS since many years – solenoids successfully built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Considerable progress </a:t>
            </a:r>
            <a:r>
              <a:rPr lang="en-GB" sz="2000" dirty="0" smtClean="0">
                <a:latin typeface="Times"/>
                <a:cs typeface="Times"/>
              </a:rPr>
              <a:t>in critical current in </a:t>
            </a:r>
            <a:r>
              <a:rPr lang="en-GB" sz="2000" dirty="0">
                <a:latin typeface="Times"/>
                <a:cs typeface="Times"/>
              </a:rPr>
              <a:t>the past years,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but still far from target </a:t>
            </a:r>
            <a:r>
              <a:rPr lang="en-GB" sz="2000" dirty="0" smtClean="0">
                <a:solidFill>
                  <a:srgbClr val="B81011"/>
                </a:solidFill>
                <a:latin typeface="Times"/>
                <a:cs typeface="Times"/>
              </a:rPr>
              <a:t>(a factor 4 missing)</a:t>
            </a:r>
            <a:endParaRPr lang="en-GB" sz="2000" dirty="0">
              <a:solidFill>
                <a:srgbClr val="B81011"/>
              </a:solidFill>
              <a:latin typeface="Times"/>
              <a:cs typeface="Times"/>
            </a:endParaRPr>
          </a:p>
          <a:p>
            <a:pPr lvl="1"/>
            <a:endParaRPr lang="en-GB" sz="1400" dirty="0">
              <a:solidFill>
                <a:srgbClr val="C00000"/>
              </a:solidFill>
              <a:latin typeface="Times"/>
              <a:cs typeface="Times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A2A9D6BC-7912-8FDA-845A-F10A45434045}"/>
              </a:ext>
            </a:extLst>
          </p:cNvPr>
          <p:cNvGrpSpPr/>
          <p:nvPr/>
        </p:nvGrpSpPr>
        <p:grpSpPr>
          <a:xfrm>
            <a:off x="997327" y="2562708"/>
            <a:ext cx="7114266" cy="3385778"/>
            <a:chOff x="997327" y="2742894"/>
            <a:chExt cx="7114266" cy="3385778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9FA5281B-5748-0ABB-C9CE-7916F2685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7327" y="2742894"/>
              <a:ext cx="7114266" cy="338577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8466C060-76F7-C25D-1701-4B9F2AF877DC}"/>
                </a:ext>
              </a:extLst>
            </p:cNvPr>
            <p:cNvSpPr txBox="1"/>
            <p:nvPr/>
          </p:nvSpPr>
          <p:spPr>
            <a:xfrm rot="367900">
              <a:off x="3185968" y="4850631"/>
              <a:ext cx="13580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IBS </a:t>
              </a:r>
              <a:r>
                <a:rPr lang="fr-CH" sz="1200" dirty="0" err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achieved</a:t>
              </a:r>
              <a:r>
                <a:rPr lang="fr-CH" sz="1200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 2016</a:t>
              </a:r>
              <a:endParaRPr lang="en-GB" sz="12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503CDD4D-5D36-7F11-71A3-FE80051768BD}"/>
                </a:ext>
              </a:extLst>
            </p:cNvPr>
            <p:cNvSpPr txBox="1"/>
            <p:nvPr/>
          </p:nvSpPr>
          <p:spPr>
            <a:xfrm rot="367900">
              <a:off x="4125139" y="4081779"/>
              <a:ext cx="13580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IBS </a:t>
              </a:r>
              <a:r>
                <a:rPr lang="fr-CH" sz="1200" dirty="0" err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achieved</a:t>
              </a:r>
              <a:r>
                <a:rPr lang="fr-CH" sz="1200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 2022</a:t>
              </a:r>
              <a:endParaRPr lang="en-GB" sz="12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07C3D9E7-BA7E-5040-26CB-C6B9AF8AE3A8}"/>
                </a:ext>
              </a:extLst>
            </p:cNvPr>
            <p:cNvSpPr txBox="1"/>
            <p:nvPr/>
          </p:nvSpPr>
          <p:spPr>
            <a:xfrm rot="367900">
              <a:off x="3236995" y="4385133"/>
              <a:ext cx="13580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IBS </a:t>
              </a:r>
              <a:r>
                <a:rPr lang="fr-CH" sz="1200" dirty="0" err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achieved</a:t>
              </a:r>
              <a:r>
                <a:rPr lang="fr-CH" sz="1200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 2019</a:t>
              </a:r>
              <a:endParaRPr lang="en-GB" sz="12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B5F51F01-9DDD-4D6A-88EB-ABC1AB56CADA}"/>
                </a:ext>
              </a:extLst>
            </p:cNvPr>
            <p:cNvSpPr txBox="1"/>
            <p:nvPr/>
          </p:nvSpPr>
          <p:spPr>
            <a:xfrm rot="367900">
              <a:off x="4344619" y="3472305"/>
              <a:ext cx="13179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IBS </a:t>
              </a:r>
              <a:r>
                <a:rPr lang="fr-CH" sz="1400" dirty="0" err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target</a:t>
              </a:r>
              <a:r>
                <a:rPr lang="fr-CH" sz="1400" dirty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 2025</a:t>
              </a:r>
              <a:endParaRPr lang="en-GB" sz="14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018CEA98-9123-B2BB-55D7-B46D48C53F6F}"/>
              </a:ext>
            </a:extLst>
          </p:cNvPr>
          <p:cNvSpPr txBox="1"/>
          <p:nvPr/>
        </p:nvSpPr>
        <p:spPr>
          <a:xfrm>
            <a:off x="1574052" y="5941237"/>
            <a:ext cx="7075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</a:rPr>
              <a:t>Improvement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in IBS [</a:t>
            </a:r>
            <a:r>
              <a:rPr lang="fr-CH" sz="1400" dirty="0" err="1">
                <a:latin typeface="Times" panose="02020603050405020304" pitchFamily="18" charset="0"/>
                <a:cs typeface="Times" panose="02020603050405020304" pitchFamily="18" charset="0"/>
              </a:rPr>
              <a:t>see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talk by Q. Xu, in Marseille, 2024 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  <a:hlinkClick r:id="rId3"/>
              </a:rPr>
              <a:t>https://indico.in2p3.fr/event/20053/</a:t>
            </a:r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]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2992" y="0"/>
            <a:ext cx="3221008" cy="126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0119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January 2025</a:t>
            </a:r>
            <a:endParaRPr lang="en-US" sz="1050" dirty="0">
              <a:latin typeface="Times"/>
              <a:cs typeface="Time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pPr algn="ctr"/>
            <a:r>
              <a:rPr lang="en-US" dirty="0" smtClean="0">
                <a:latin typeface="Times"/>
                <a:cs typeface="Times"/>
              </a:rPr>
              <a:t>Appendix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Times"/>
                <a:cs typeface="Times"/>
              </a:rPr>
              <a:t>News from China</a:t>
            </a:r>
            <a:endParaRPr lang="en-GB" dirty="0">
              <a:latin typeface="Times"/>
              <a:cs typeface="Times"/>
            </a:endParaRP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 smtClean="0">
                <a:latin typeface="Times"/>
                <a:cs typeface="Times"/>
              </a:rPr>
              <a:t>News from the US</a:t>
            </a:r>
            <a:endParaRPr lang="en-GB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 smtClean="0">
                <a:latin typeface="Times"/>
                <a:cs typeface="Times"/>
              </a:rPr>
              <a:t>HFM structure and organization</a:t>
            </a:r>
          </a:p>
          <a:p>
            <a:endParaRPr lang="en-GB" dirty="0">
              <a:latin typeface="Times"/>
              <a:cs typeface="Times"/>
            </a:endParaRPr>
          </a:p>
          <a:p>
            <a:endParaRPr lang="en-GB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5401002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January 2025</a:t>
            </a:r>
            <a:endParaRPr lang="en-US" sz="1050" dirty="0">
              <a:latin typeface="Times"/>
              <a:cs typeface="Time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US magnet development program (MDP)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MDP aims at reaching 20 T with an hybrid magnet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To reach 20 T the stress management is mandatory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Two paths: CCT and </a:t>
            </a:r>
            <a:r>
              <a:rPr lang="en-GB" sz="2000" dirty="0" err="1">
                <a:latin typeface="Times"/>
                <a:cs typeface="Times"/>
              </a:rPr>
              <a:t>Cos</a:t>
            </a:r>
            <a:r>
              <a:rPr lang="en-GB" sz="2000" dirty="0" err="1">
                <a:latin typeface="Symbol" panose="05050102010706020507" pitchFamily="18" charset="2"/>
                <a:cs typeface="Times"/>
              </a:rPr>
              <a:t>q</a:t>
            </a:r>
            <a:endParaRPr lang="en-GB" sz="2000" dirty="0">
              <a:latin typeface="Symbol" panose="05050102010706020507" pitchFamily="18" charset="2"/>
              <a:cs typeface="Times"/>
            </a:endParaRPr>
          </a:p>
          <a:p>
            <a:endParaRPr lang="en-GB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6576" indent="0">
              <a:buNone/>
            </a:pPr>
            <a:endParaRPr lang="en-GB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GB" sz="2400" dirty="0" err="1">
                <a:latin typeface="Times" panose="02020603050405020304" pitchFamily="18" charset="0"/>
                <a:cs typeface="Times" panose="02020603050405020304" pitchFamily="18" charset="0"/>
              </a:rPr>
              <a:t>Cos</a:t>
            </a:r>
            <a:r>
              <a:rPr lang="en-GB" sz="2400" dirty="0" err="1">
                <a:latin typeface="Symbol" panose="05050102010706020507" pitchFamily="18" charset="2"/>
                <a:cs typeface="Times" panose="02020603050405020304" pitchFamily="18" charset="0"/>
              </a:rPr>
              <a:t>q</a:t>
            </a:r>
            <a:r>
              <a:rPr lang="en-GB" sz="2400" dirty="0">
                <a:latin typeface="Times" panose="02020603050405020304" pitchFamily="18" charset="0"/>
                <a:cs typeface="Times" panose="02020603050405020304" pitchFamily="18" charset="0"/>
              </a:rPr>
              <a:t> from FNAL: </a:t>
            </a:r>
            <a:r>
              <a:rPr lang="en-GB" sz="2400" dirty="0">
                <a:solidFill>
                  <a:srgbClr val="B8101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12.7 T but in mirror</a:t>
            </a:r>
          </a:p>
          <a:p>
            <a:r>
              <a:rPr lang="en-GB" sz="2400" dirty="0">
                <a:latin typeface="Times" panose="02020603050405020304" pitchFamily="18" charset="0"/>
                <a:cs typeface="Times" panose="02020603050405020304" pitchFamily="18" charset="0"/>
              </a:rPr>
              <a:t>CCT from LBNL: </a:t>
            </a:r>
            <a:r>
              <a:rPr lang="en-GB" sz="2400" dirty="0">
                <a:solidFill>
                  <a:srgbClr val="B8101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8.5 T in 90 mm aperture</a:t>
            </a:r>
          </a:p>
          <a:p>
            <a:r>
              <a:rPr lang="en-GB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HTS: </a:t>
            </a:r>
          </a:p>
          <a:p>
            <a:pPr lvl="1"/>
            <a:r>
              <a:rPr lang="en-GB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Bin5, made with BSSCO reached 1.6 T in 35 mm aperture</a:t>
            </a:r>
          </a:p>
          <a:p>
            <a:pPr lvl="1"/>
            <a:r>
              <a:rPr lang="en-GB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CCT with REBCO </a:t>
            </a:r>
            <a:r>
              <a:rPr lang="en-GB" sz="20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corc</a:t>
            </a:r>
            <a:r>
              <a:rPr lang="en-GB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® cable reached 2.9 T in 65 mm aperture </a:t>
            </a:r>
          </a:p>
          <a:p>
            <a:pPr lvl="1"/>
            <a:r>
              <a:rPr lang="en-GB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Record of </a:t>
            </a:r>
            <a:r>
              <a:rPr lang="en-GB" sz="2000" dirty="0" smtClean="0">
                <a:solidFill>
                  <a:srgbClr val="B8101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4.5 T still dates back to 6 years ago </a:t>
            </a:r>
            <a:r>
              <a:rPr lang="en-GB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(Feather2)</a:t>
            </a:r>
            <a:endParaRPr lang="en-GB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" name="Picture 2" descr="US-MDP Collaboration Meeting 2021 (1-5 March 2021): Overview · (Indico)">
            <a:extLst>
              <a:ext uri="{FF2B5EF4-FFF2-40B4-BE49-F238E27FC236}">
                <a16:creationId xmlns:a16="http://schemas.microsoft.com/office/drawing/2014/main" xmlns="" id="{067448C1-D9DB-7357-A89C-ED54A6C02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1442" y="900313"/>
            <a:ext cx="1851380" cy="666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51D2A97E-23D6-D812-5349-5DC6EEB1D4AE}"/>
              </a:ext>
            </a:extLst>
          </p:cNvPr>
          <p:cNvGrpSpPr/>
          <p:nvPr/>
        </p:nvGrpSpPr>
        <p:grpSpPr>
          <a:xfrm>
            <a:off x="4129232" y="1927126"/>
            <a:ext cx="4963590" cy="1880116"/>
            <a:chOff x="4216922" y="610084"/>
            <a:chExt cx="4963590" cy="188011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43B25C7F-25F8-825C-F04F-48AED87319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84657" y="675000"/>
              <a:ext cx="2095855" cy="1241391"/>
            </a:xfrm>
            <a:prstGeom prst="rect">
              <a:avLst/>
            </a:prstGeom>
          </p:spPr>
        </p:pic>
        <p:pic>
          <p:nvPicPr>
            <p:cNvPr id="13" name="Picture 12" descr="SMCT.png">
              <a:extLst>
                <a:ext uri="{FF2B5EF4-FFF2-40B4-BE49-F238E27FC236}">
                  <a16:creationId xmlns:a16="http://schemas.microsoft.com/office/drawing/2014/main" xmlns="" id="{6332CE86-83F2-F3C9-ECA8-3786B79E1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6922" y="610084"/>
              <a:ext cx="2897343" cy="1880116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B4D0C991-02E6-3FEB-2C38-6BE443AEDF50}"/>
                </a:ext>
              </a:extLst>
            </p:cNvPr>
            <p:cNvGrpSpPr/>
            <p:nvPr/>
          </p:nvGrpSpPr>
          <p:grpSpPr>
            <a:xfrm>
              <a:off x="6876256" y="610084"/>
              <a:ext cx="1223412" cy="276999"/>
              <a:chOff x="7030971" y="2433250"/>
              <a:chExt cx="1223412" cy="276999"/>
            </a:xfrm>
          </p:grpSpPr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xmlns="" id="{136923B9-8CA7-3F06-F25F-28BDEC1EB2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75682" y="2710249"/>
                <a:ext cx="41545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id="{50A51004-2CC6-6089-43D1-F93D81900513}"/>
                  </a:ext>
                </a:extLst>
              </p:cNvPr>
              <p:cNvSpPr txBox="1"/>
              <p:nvPr/>
            </p:nvSpPr>
            <p:spPr>
              <a:xfrm>
                <a:off x="7030971" y="2433250"/>
                <a:ext cx="122341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latin typeface="Times" panose="02020603050405020304" pitchFamily="18" charset="0"/>
                    <a:cs typeface="Times" panose="02020603050405020304" pitchFamily="18" charset="0"/>
                  </a:rPr>
                  <a:t>12.7 T peak field</a:t>
                </a:r>
                <a:endParaRPr lang="en-GB" sz="1200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0ABA8053-C08C-2BD8-89DB-6BD0EF60A146}"/>
                </a:ext>
              </a:extLst>
            </p:cNvPr>
            <p:cNvGrpSpPr/>
            <p:nvPr/>
          </p:nvGrpSpPr>
          <p:grpSpPr>
            <a:xfrm>
              <a:off x="6876256" y="1818183"/>
              <a:ext cx="1223412" cy="276999"/>
              <a:chOff x="7035672" y="2495774"/>
              <a:chExt cx="1223412" cy="234624"/>
            </a:xfrm>
          </p:grpSpPr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xmlns="" id="{9BB63CA2-DD82-FECA-F408-33C8D971512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75682" y="2710249"/>
                <a:ext cx="41545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1E771D98-E0ED-E3DF-F0EA-CA0FF6A350F9}"/>
                  </a:ext>
                </a:extLst>
              </p:cNvPr>
              <p:cNvSpPr txBox="1"/>
              <p:nvPr/>
            </p:nvSpPr>
            <p:spPr>
              <a:xfrm>
                <a:off x="7035672" y="2495774"/>
                <a:ext cx="1223412" cy="2346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dirty="0">
                    <a:latin typeface="Times" panose="02020603050405020304" pitchFamily="18" charset="0"/>
                    <a:cs typeface="Times" panose="02020603050405020304" pitchFamily="18" charset="0"/>
                  </a:rPr>
                  <a:t>10.0 T peak field</a:t>
                </a:r>
                <a:endParaRPr lang="en-GB" sz="1200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p:grp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50FB1ED-E067-C151-0F18-7E0787E528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1943" y="3554124"/>
            <a:ext cx="2532605" cy="1840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1526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January 2025</a:t>
            </a:r>
            <a:endParaRPr lang="en-US" sz="1050" dirty="0">
              <a:latin typeface="Times"/>
              <a:cs typeface="Time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Times"/>
                <a:cs typeface="Times"/>
              </a:rPr>
              <a:t>Hybrid or all HTS ?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All-HTS </a:t>
            </a:r>
            <a:r>
              <a:rPr lang="fr-CH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open the </a:t>
            </a:r>
            <a:r>
              <a:rPr lang="fr-CH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possibility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20 K </a:t>
            </a:r>
            <a:r>
              <a:rPr lang="fr-CH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consume </a:t>
            </a:r>
            <a:r>
              <a:rPr lang="fr-CH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endParaRPr lang="fr-CH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Beware of drawing « easy » conclusions on sustainability … it is a very complex computation that is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intuitive – 20 K operation today requires 3 times conductor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«Hybrid» makes use of HTS in higher field regions, and of cheaper Nb</a:t>
            </a:r>
            <a:r>
              <a:rPr lang="fr-CH" sz="22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up to </a:t>
            </a:r>
            <a:r>
              <a:rPr lang="fr-CH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13-15 </a:t>
            </a:r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 lvl="1" algn="l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option is being developed in the US by MDP, and in China by IHEP </a:t>
            </a: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200" dirty="0" smtClean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HFM has not yet taken any decision on this</a:t>
            </a:r>
            <a:endParaRPr lang="fr-CH" sz="2200" dirty="0">
              <a:solidFill>
                <a:srgbClr val="B810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dirty="0">
              <a:latin typeface="Times"/>
              <a:cs typeface="Time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02F2376-C9D6-99B6-0133-29243882854E}"/>
              </a:ext>
            </a:extLst>
          </p:cNvPr>
          <p:cNvSpPr txBox="1"/>
          <p:nvPr/>
        </p:nvSpPr>
        <p:spPr>
          <a:xfrm>
            <a:off x="1146677" y="5626114"/>
            <a:ext cx="292508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Hybrid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design for 20 T magnet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[P. Ferracin, et al, IEEE TAS 33 (2023) 4002007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and 4LOr1B-01]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F5F3254-7BA7-C517-0A67-CD7EA123C090}"/>
              </a:ext>
            </a:extLst>
          </p:cNvPr>
          <p:cNvSpPr txBox="1"/>
          <p:nvPr/>
        </p:nvSpPr>
        <p:spPr>
          <a:xfrm>
            <a:off x="5325458" y="5667516"/>
            <a:ext cx="25875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err="1">
                <a:latin typeface="Times" panose="02020603050405020304" pitchFamily="18" charset="0"/>
                <a:cs typeface="Times" panose="02020603050405020304" pitchFamily="18" charset="0"/>
              </a:rPr>
              <a:t>Hybrid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design for 20 T magnet </a:t>
            </a:r>
          </a:p>
          <a:p>
            <a:pPr algn="ctr"/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[Q. Xu, et al, CEPC design report, </a:t>
            </a:r>
            <a:r>
              <a:rPr lang="fr-CH" sz="11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pg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749]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E69AEB2A-54BA-9B8B-53C2-284D35E9A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6163" y="3877279"/>
            <a:ext cx="3788465" cy="17277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1AB581B3-3E9B-190C-DD30-DBBD560A00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252" y="3697128"/>
            <a:ext cx="3099231" cy="200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624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January 2025</a:t>
            </a:r>
            <a:endParaRPr lang="en-US" sz="1050" dirty="0">
              <a:latin typeface="Times"/>
              <a:cs typeface="Time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pPr algn="ctr"/>
            <a:r>
              <a:rPr lang="en-US" dirty="0" smtClean="0">
                <a:latin typeface="Times"/>
                <a:cs typeface="Times"/>
              </a:rPr>
              <a:t>Appendix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Times"/>
                <a:cs typeface="Times"/>
              </a:rPr>
              <a:t>News from China</a:t>
            </a:r>
            <a:endParaRPr lang="en-GB" dirty="0">
              <a:latin typeface="Times"/>
              <a:cs typeface="Times"/>
            </a:endParaRP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 smtClean="0">
                <a:latin typeface="Times"/>
                <a:cs typeface="Times"/>
              </a:rPr>
              <a:t>News from the US</a:t>
            </a:r>
            <a:endParaRPr lang="en-GB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 smtClean="0">
                <a:latin typeface="Times"/>
                <a:cs typeface="Times"/>
              </a:rPr>
              <a:t>HFM structure and organization</a:t>
            </a:r>
          </a:p>
          <a:p>
            <a:endParaRPr lang="en-GB" dirty="0">
              <a:latin typeface="Times"/>
              <a:cs typeface="Times"/>
            </a:endParaRPr>
          </a:p>
          <a:p>
            <a:endParaRPr lang="en-GB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5401002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January 2025</a:t>
            </a:r>
            <a:endParaRPr lang="en-US" sz="1050" dirty="0">
              <a:latin typeface="Times"/>
              <a:cs typeface="Time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pPr algn="ctr"/>
            <a:r>
              <a:rPr lang="en-US" dirty="0" smtClean="0">
                <a:latin typeface="Times"/>
                <a:cs typeface="Times"/>
              </a:rPr>
              <a:t>HFM structure and organization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Times"/>
                <a:cs typeface="Times"/>
              </a:rPr>
              <a:t>33 WPs, 17 from CERN and 16 from collaborations</a:t>
            </a:r>
          </a:p>
          <a:p>
            <a:pPr lvl="1"/>
            <a:r>
              <a:rPr lang="en-GB" sz="2000" dirty="0" smtClean="0">
                <a:latin typeface="Times"/>
                <a:cs typeface="Times"/>
              </a:rPr>
              <a:t>Since early 2024 reduction of WP number (20% less)</a:t>
            </a:r>
          </a:p>
          <a:p>
            <a:r>
              <a:rPr lang="en-GB" sz="2400" dirty="0" smtClean="0">
                <a:latin typeface="Times"/>
                <a:cs typeface="Times"/>
              </a:rPr>
              <a:t>Having a unique forum to share results </a:t>
            </a:r>
          </a:p>
          <a:p>
            <a:pPr lvl="1"/>
            <a:r>
              <a:rPr lang="en-GB" sz="2000" dirty="0" smtClean="0">
                <a:latin typeface="Times"/>
                <a:cs typeface="Times"/>
              </a:rPr>
              <a:t>Since March 2024, 17 meetings, with average 50 colleagues </a:t>
            </a:r>
          </a:p>
          <a:p>
            <a:r>
              <a:rPr lang="en-GB" sz="2400" dirty="0" smtClean="0">
                <a:latin typeface="Times"/>
                <a:cs typeface="Times"/>
              </a:rPr>
              <a:t>MDP systematically invited to HFM forum, 4 joint meetings with the US in the afternoon</a:t>
            </a:r>
          </a:p>
          <a:p>
            <a:r>
              <a:rPr lang="en-GB" sz="2400" dirty="0" smtClean="0">
                <a:latin typeface="Times"/>
                <a:cs typeface="Times"/>
              </a:rPr>
              <a:t>7 working groups established since 2024</a:t>
            </a:r>
          </a:p>
          <a:p>
            <a:pPr lvl="1"/>
            <a:r>
              <a:rPr lang="en-GB" sz="2000" dirty="0" smtClean="0">
                <a:latin typeface="Times"/>
                <a:cs typeface="Times"/>
              </a:rPr>
              <a:t>Block coil –  </a:t>
            </a:r>
            <a:r>
              <a:rPr lang="en-GB" sz="2000" dirty="0">
                <a:latin typeface="Times"/>
                <a:cs typeface="Times"/>
              </a:rPr>
              <a:t>Common coil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BOX </a:t>
            </a:r>
            <a:r>
              <a:rPr lang="en-GB" sz="2000" dirty="0" smtClean="0">
                <a:latin typeface="Times"/>
                <a:cs typeface="Times"/>
              </a:rPr>
              <a:t>program - Composite WG - insulation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HTS </a:t>
            </a:r>
            <a:r>
              <a:rPr lang="en-GB" sz="2000" dirty="0" err="1">
                <a:latin typeface="Times"/>
                <a:cs typeface="Times"/>
              </a:rPr>
              <a:t>modeling</a:t>
            </a:r>
            <a:r>
              <a:rPr lang="en-GB" sz="2000" dirty="0">
                <a:latin typeface="Times"/>
                <a:cs typeface="Times"/>
              </a:rPr>
              <a:t> </a:t>
            </a:r>
            <a:r>
              <a:rPr lang="en-GB" sz="2000" dirty="0" smtClean="0">
                <a:latin typeface="Times"/>
                <a:cs typeface="Times"/>
              </a:rPr>
              <a:t>– Quench and transients</a:t>
            </a:r>
          </a:p>
          <a:p>
            <a:r>
              <a:rPr lang="en-GB" sz="2400" dirty="0" smtClean="0">
                <a:latin typeface="Times"/>
                <a:cs typeface="Times"/>
              </a:rPr>
              <a:t>More information on </a:t>
            </a:r>
            <a:r>
              <a:rPr lang="en-GB" sz="2000" dirty="0" smtClean="0">
                <a:latin typeface="Times"/>
                <a:cs typeface="Times"/>
                <a:hlinkClick r:id="rId2"/>
              </a:rPr>
              <a:t>https</a:t>
            </a:r>
            <a:r>
              <a:rPr lang="en-GB" sz="2000" dirty="0">
                <a:latin typeface="Times"/>
                <a:cs typeface="Times"/>
                <a:hlinkClick r:id="rId2"/>
              </a:rPr>
              <a:t>://hfm.web.cern.ch</a:t>
            </a:r>
            <a:r>
              <a:rPr lang="en-GB" sz="2000" dirty="0" smtClean="0">
                <a:latin typeface="Times"/>
                <a:cs typeface="Times"/>
                <a:hlinkClick r:id="rId2"/>
              </a:rPr>
              <a:t>/</a:t>
            </a:r>
            <a:r>
              <a:rPr lang="en-GB" sz="2000" dirty="0" smtClean="0">
                <a:latin typeface="Times"/>
                <a:cs typeface="Times"/>
              </a:rPr>
              <a:t> </a:t>
            </a:r>
            <a:endParaRPr lang="en-GB" sz="20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0366154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January 2025</a:t>
            </a:r>
            <a:endParaRPr lang="en-US" sz="1050" dirty="0">
              <a:latin typeface="Times"/>
              <a:cs typeface="Time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2330" y="66379"/>
            <a:ext cx="9097253" cy="6172088"/>
            <a:chOff x="12330" y="78708"/>
            <a:chExt cx="9097253" cy="6172088"/>
          </a:xfrm>
        </p:grpSpPr>
        <p:grpSp>
          <p:nvGrpSpPr>
            <p:cNvPr id="10" name="Group 9"/>
            <p:cNvGrpSpPr/>
            <p:nvPr/>
          </p:nvGrpSpPr>
          <p:grpSpPr>
            <a:xfrm>
              <a:off x="12330" y="78708"/>
              <a:ext cx="9097253" cy="6172088"/>
              <a:chOff x="12330" y="78708"/>
              <a:chExt cx="9097253" cy="6172088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340AB047-8F7A-DC61-4124-13CDBE8B4209}"/>
                  </a:ext>
                </a:extLst>
              </p:cNvPr>
              <p:cNvSpPr txBox="1"/>
              <p:nvPr/>
            </p:nvSpPr>
            <p:spPr>
              <a:xfrm>
                <a:off x="283582" y="5782708"/>
                <a:ext cx="12270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January 2025</a:t>
                </a:r>
                <a:endPara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12330" y="78708"/>
                <a:ext cx="9097253" cy="6172088"/>
                <a:chOff x="12330" y="78708"/>
                <a:chExt cx="9097253" cy="6172088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12330" y="329845"/>
                  <a:ext cx="9097253" cy="5920951"/>
                  <a:chOff x="0" y="-113999"/>
                  <a:chExt cx="9097253" cy="5920951"/>
                </a:xfrm>
              </p:grpSpPr>
              <p:grpSp>
                <p:nvGrpSpPr>
                  <p:cNvPr id="19" name="Group 18">
                    <a:extLst>
                      <a:ext uri="{FF2B5EF4-FFF2-40B4-BE49-F238E27FC236}">
                        <a16:creationId xmlns:a16="http://schemas.microsoft.com/office/drawing/2014/main" xmlns="" id="{648C83C5-5A8C-1E69-F316-50BCB75E602A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-113999"/>
                    <a:ext cx="9097253" cy="5920951"/>
                    <a:chOff x="0" y="-279102"/>
                    <a:chExt cx="9097253" cy="6435817"/>
                  </a:xfrm>
                </p:grpSpPr>
                <p:grpSp>
                  <p:nvGrpSpPr>
                    <p:cNvPr id="22" name="Group 21">
                      <a:extLst>
                        <a:ext uri="{FF2B5EF4-FFF2-40B4-BE49-F238E27FC236}">
                          <a16:creationId xmlns:a16="http://schemas.microsoft.com/office/drawing/2014/main" xmlns="" id="{D639E835-7C77-788D-13A2-237DAB30AC3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-279102"/>
                      <a:ext cx="9097253" cy="6435817"/>
                      <a:chOff x="0" y="-146750"/>
                      <a:chExt cx="9097253" cy="6435817"/>
                    </a:xfrm>
                  </p:grpSpPr>
                  <p:grpSp>
                    <p:nvGrpSpPr>
                      <p:cNvPr id="24" name="Group 23">
                        <a:extLst>
                          <a:ext uri="{FF2B5EF4-FFF2-40B4-BE49-F238E27FC236}">
                            <a16:creationId xmlns:a16="http://schemas.microsoft.com/office/drawing/2014/main" xmlns="" id="{CD6F8B54-4FE8-443A-4D11-04ACE09D8B1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0" y="-146750"/>
                        <a:ext cx="9097253" cy="6435817"/>
                        <a:chOff x="0" y="-146750"/>
                        <a:chExt cx="9097253" cy="6435817"/>
                      </a:xfrm>
                    </p:grpSpPr>
                    <p:grpSp>
                      <p:nvGrpSpPr>
                        <p:cNvPr id="26" name="Group 25"/>
                        <p:cNvGrpSpPr/>
                        <p:nvPr/>
                      </p:nvGrpSpPr>
                      <p:grpSpPr>
                        <a:xfrm>
                          <a:off x="0" y="-146750"/>
                          <a:ext cx="9097253" cy="6435817"/>
                          <a:chOff x="0" y="-138867"/>
                          <a:chExt cx="9097253" cy="6435817"/>
                        </a:xfrm>
                      </p:grpSpPr>
                      <p:grpSp>
                        <p:nvGrpSpPr>
                          <p:cNvPr id="28" name="Group 27">
                            <a:extLst>
                              <a:ext uri="{FF2B5EF4-FFF2-40B4-BE49-F238E27FC236}">
                                <a16:creationId xmlns:a16="http://schemas.microsoft.com/office/drawing/2014/main" xmlns="" id="{CC9123A3-325F-CFDC-A507-C006297ECBC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0" y="-138867"/>
                            <a:ext cx="9097253" cy="6435817"/>
                            <a:chOff x="0" y="-166275"/>
                            <a:chExt cx="9097253" cy="6435817"/>
                          </a:xfrm>
                        </p:grpSpPr>
                        <p:sp>
                          <p:nvSpPr>
                            <p:cNvPr id="30" name="ZoneTexte 1">
                              <a:extLst>
                                <a:ext uri="{FF2B5EF4-FFF2-40B4-BE49-F238E27FC236}">
                                  <a16:creationId xmlns:a16="http://schemas.microsoft.com/office/drawing/2014/main" xmlns="" id="{8EADF3AE-1B40-BCB2-C568-0DA30B860D17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2129732" y="-166275"/>
                              <a:ext cx="4587133" cy="654435"/>
                            </a:xfrm>
                            <a:prstGeom prst="rect">
                              <a:avLst/>
                            </a:prstGeom>
                            <a:ln>
                              <a:noFill/>
                            </a:ln>
                            <a:effectLst>
                              <a:glow rad="63500">
                                <a:srgbClr val="0070C0">
                                  <a:alpha val="40000"/>
                                </a:srgbClr>
                              </a:glow>
                            </a:effectLst>
                          </p:spPr>
                          <p:txBody>
                            <a:bodyPr wrap="none" lIns="91440" tIns="45720" rIns="91440" bIns="45720" rtlCol="0" anchor="t"/>
                            <a:lstStyle>
                              <a:lvl1pPr marL="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1pPr>
                              <a:lvl2pPr marL="4572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2pPr>
                              <a:lvl3pPr marL="9144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3pPr>
                              <a:lvl4pPr marL="13716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4pPr>
                              <a:lvl5pPr marL="18288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5pPr>
                              <a:lvl6pPr marL="22860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6pPr>
                              <a:lvl7pPr marL="27432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7pPr>
                              <a:lvl8pPr marL="32004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8pPr>
                              <a:lvl9pPr marL="36576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9pPr>
                            </a:lstStyle>
                            <a:p>
                              <a:pPr algn="ctr"/>
                              <a:r>
                                <a:rPr lang="en-GB" sz="2000" dirty="0">
                                  <a:solidFill>
                                    <a:schemeClr val="accent6"/>
                                  </a:solidFill>
                                  <a:latin typeface="Times New Roman"/>
                                  <a:cs typeface="Times New Roman"/>
                                </a:rPr>
                                <a:t>High Field Magnet </a:t>
                              </a:r>
                              <a:r>
                                <a:rPr lang="en-GB" sz="2000" dirty="0" smtClean="0">
                                  <a:solidFill>
                                    <a:schemeClr val="accent6"/>
                                  </a:solidFill>
                                  <a:latin typeface="Times New Roman"/>
                                  <a:cs typeface="Times New Roman"/>
                                </a:rPr>
                                <a:t>Programme</a:t>
                              </a:r>
                              <a:endParaRPr lang="en-GB" sz="2000" baseline="0" dirty="0">
                                <a:solidFill>
                                  <a:schemeClr val="accent6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  <a:p>
                              <a:pPr algn="ctr"/>
                              <a:r>
                                <a:rPr lang="en-GB" sz="160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E. Todesco (Leader)</a:t>
                              </a:r>
                              <a:r>
                                <a:rPr lang="en-GB" sz="160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, </a:t>
                              </a:r>
                              <a:r>
                                <a:rPr lang="en-GB" sz="160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B. </a:t>
                              </a:r>
                              <a:r>
                                <a:rPr lang="en-GB" sz="1600" baseline="0" dirty="0" err="1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Auchmann</a:t>
                              </a:r>
                              <a:r>
                                <a:rPr lang="en-GB" sz="160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 (Co-leader)</a:t>
                              </a:r>
                            </a:p>
                          </p:txBody>
                        </p:sp>
                        <p:sp>
                          <p:nvSpPr>
                            <p:cNvPr id="31" name="ZoneTexte 1">
                              <a:extLst>
                                <a:ext uri="{FF2B5EF4-FFF2-40B4-BE49-F238E27FC236}">
                                  <a16:creationId xmlns:a16="http://schemas.microsoft.com/office/drawing/2014/main" xmlns="" id="{54309C2F-3FCF-8099-6519-FC3F1CCF1623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274268" y="648632"/>
                              <a:ext cx="1390238" cy="512695"/>
                            </a:xfrm>
                            <a:prstGeom prst="rect">
                              <a:avLst/>
                            </a:prstGeom>
                            <a:ln w="0" cmpd="sng">
                              <a:solidFill>
                                <a:schemeClr val="bg1"/>
                              </a:solidFill>
                              <a:prstDash val="solid"/>
                            </a:ln>
                            <a:effectLst>
                              <a:glow rad="63500">
                                <a:srgbClr val="002060">
                                  <a:alpha val="40000"/>
                                </a:srgbClr>
                              </a:glow>
                            </a:effectLst>
                          </p:spPr>
                          <p:txBody>
                            <a:bodyPr wrap="none" lIns="91440" tIns="45720" rIns="91440" bIns="45720" rtlCol="0" anchor="t"/>
                            <a:lstStyle>
                              <a:lvl1pPr marL="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1pPr>
                              <a:lvl2pPr marL="4572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2pPr>
                              <a:lvl3pPr marL="9144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3pPr>
                              <a:lvl4pPr marL="13716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4pPr>
                              <a:lvl5pPr marL="18288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5pPr>
                              <a:lvl6pPr marL="22860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6pPr>
                              <a:lvl7pPr marL="27432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7pPr>
                              <a:lvl8pPr marL="32004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8pPr>
                              <a:lvl9pPr marL="36576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9pPr>
                            </a:lstStyle>
                            <a:p>
                              <a:pPr algn="ctr"/>
                              <a:r>
                                <a:rPr lang="en-GB" sz="1200" b="1" dirty="0">
                                  <a:solidFill>
                                    <a:schemeClr val="accent6"/>
                                  </a:solidFill>
                                  <a:latin typeface="Times New Roman"/>
                                  <a:cs typeface="Times New Roman"/>
                                </a:rPr>
                                <a:t>Programme office </a:t>
                              </a:r>
                              <a:endParaRPr lang="en-US" dirty="0">
                                <a:solidFill>
                                  <a:schemeClr val="accent6"/>
                                </a:solidFill>
                              </a:endParaRPr>
                            </a:p>
                            <a:p>
                              <a:pPr algn="ctr"/>
                              <a:r>
                                <a:rPr lang="en-GB" sz="1200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G. Riddone</a:t>
                              </a:r>
                              <a:endParaRPr lang="en-GB" sz="120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  <p:grpSp>
                          <p:nvGrpSpPr>
                            <p:cNvPr id="32" name="Group 31">
                              <a:extLst>
                                <a:ext uri="{FF2B5EF4-FFF2-40B4-BE49-F238E27FC236}">
                                  <a16:creationId xmlns:a16="http://schemas.microsoft.com/office/drawing/2014/main" xmlns="" id="{925523A7-3486-3C6F-1DC8-DFF0CF957814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0" y="1528929"/>
                              <a:ext cx="1862143" cy="3882946"/>
                              <a:chOff x="58969" y="2301577"/>
                              <a:chExt cx="1841142" cy="3882946"/>
                            </a:xfrm>
                          </p:grpSpPr>
                          <p:sp>
                            <p:nvSpPr>
                              <p:cNvPr id="64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85A5FF39-8F4D-08BD-14D2-79132356FDC3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58969" y="2301577"/>
                                <a:ext cx="1841142" cy="3882946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RD1: Nb</a:t>
                                </a:r>
                                <a:r>
                                  <a:rPr lang="en-GB" b="1" baseline="-2500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conductor</a:t>
                                </a: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2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2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2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2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RD1 line coordinators:</a:t>
                                </a:r>
                              </a:p>
                              <a:p>
                                <a:pPr algn="ctr"/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T. 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Boutboul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  <a:p>
                                <a:pPr algn="ctr"/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C. 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Senatore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UniGe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65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8A77DFA4-D02A-C305-66C4-26F09C526F68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44717" y="2577069"/>
                                <a:ext cx="1666424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Nb</a:t>
                                </a:r>
                                <a:r>
                                  <a:rPr lang="en-GB" sz="1050" b="1" baseline="-2500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wire and cable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T.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Boutboul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66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5C9A4420-8F4F-5873-9F98-32F1C8823FF0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44717" y="3161274"/>
                                <a:ext cx="1666424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Internal oxidation wires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Senatore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UniGe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</a:p>
                            </p:txBody>
                          </p:sp>
                          <p:sp>
                            <p:nvSpPr>
                              <p:cNvPr id="67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17401C0E-49AD-B067-82AB-D009EBB6017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44717" y="3744899"/>
                                <a:ext cx="1666425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1.15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Nb</a:t>
                                </a:r>
                                <a:r>
                                  <a:rPr lang="en-GB" sz="1050" b="1" baseline="-2500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M. Sugano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(KEK)</a:t>
                                </a:r>
                              </a:p>
                            </p:txBody>
                          </p:sp>
                          <p:sp>
                            <p:nvSpPr>
                              <p:cNvPr id="68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5D77E085-CCE0-B74A-655C-CA533E1BF9F6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31603" y="4319715"/>
                                <a:ext cx="1679539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1.18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Internal </a:t>
                                </a:r>
                                <a:r>
                                  <a:rPr lang="en-GB" sz="1050" b="1" dirty="0" err="1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oxid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. 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studies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Leineweber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(BAF)</a:t>
                                </a:r>
                              </a:p>
                            </p:txBody>
                          </p:sp>
                          <p:sp>
                            <p:nvSpPr>
                              <p:cNvPr id="69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F419953B-6BC2-998D-5DFC-0B52823E1A8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31603" y="4892879"/>
                                <a:ext cx="1679539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1.19 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Nb</a:t>
                                </a:r>
                                <a:r>
                                  <a:rPr lang="en-GB" sz="1050" b="1" baseline="-2500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characterization</a:t>
                                </a:r>
                              </a:p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C. Senatore (</a:t>
                                </a:r>
                                <a:r>
                                  <a:rPr lang="en-GB" sz="105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UniGe</a:t>
                                </a:r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33" name="Group 32">
                              <a:extLst>
                                <a:ext uri="{FF2B5EF4-FFF2-40B4-BE49-F238E27FC236}">
                                  <a16:creationId xmlns:a16="http://schemas.microsoft.com/office/drawing/2014/main" xmlns="" id="{CE0BEC13-53B5-2555-D3F9-749C649AA67A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3878140" y="612371"/>
                              <a:ext cx="1933122" cy="5429354"/>
                              <a:chOff x="4263473" y="1210628"/>
                              <a:chExt cx="1866344" cy="5373473"/>
                            </a:xfrm>
                          </p:grpSpPr>
                          <p:sp>
                            <p:nvSpPr>
                              <p:cNvPr id="55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6FEB93D5-78A7-CAB1-7598-3210E9C0885F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263473" y="1210628"/>
                                <a:ext cx="1866344" cy="5373473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RD3: Nb</a:t>
                                </a:r>
                                <a:r>
                                  <a:rPr lang="en-GB" b="1" baseline="-2500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magnets</a:t>
                                </a: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 smtClean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 smtClean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baseline="0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RD3 </a:t>
                                </a:r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line coordinators:</a:t>
                                </a:r>
                              </a:p>
                              <a:p>
                                <a:pPr algn="ctr"/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F. Toral (CIEMAT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</a:p>
                              <a:p>
                                <a:pPr marL="228600" indent="-228600" algn="ctr">
                                  <a:buAutoNum type="alphaUcPeriod"/>
                                </a:pP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Haziot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, A. Foussat (CERN)</a:t>
                                </a:r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highlight>
                                    <a:srgbClr val="FF0000"/>
                                  </a:highlight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6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62ACD1CD-1D68-D877-ACF2-F9D0AEDF8424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1" y="1484434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12 T </a:t>
                                </a:r>
                                <a:r>
                                  <a:rPr lang="en-GB" sz="1050" b="1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cos</a:t>
                                </a:r>
                                <a:r>
                                  <a:rPr lang="en-GB" sz="1050" b="1" dirty="0" err="1">
                                    <a:latin typeface="Symbol" charset="2"/>
                                    <a:cs typeface="Symbol" charset="2"/>
                                  </a:rPr>
                                  <a:t>q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CERN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Foussat (CERN)</a:t>
                                </a:r>
                              </a:p>
                            </p:txBody>
                          </p:sp>
                          <p:sp>
                            <p:nvSpPr>
                              <p:cNvPr id="57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51CECD48-EC9C-CD08-539C-B89DB859F3B5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2000010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3.2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12 T </a:t>
                                </a:r>
                                <a:r>
                                  <a:rPr lang="en-GB" sz="1050" b="1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cos</a:t>
                                </a:r>
                                <a:r>
                                  <a:rPr lang="en-GB" sz="1050" b="1" dirty="0" err="1">
                                    <a:latin typeface="Symbol" charset="2"/>
                                    <a:cs typeface="Symbol" charset="2"/>
                                  </a:rPr>
                                  <a:t>q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INFN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S. Farinon (INFN)</a:t>
                                </a:r>
                              </a:p>
                            </p:txBody>
                          </p:sp>
                          <p:sp>
                            <p:nvSpPr>
                              <p:cNvPr id="58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8BAFE6A1-035A-3A70-3A52-538FDE70499A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5060346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3.11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14 T </a:t>
                                </a:r>
                                <a:r>
                                  <a:rPr lang="en-GB" sz="1050" b="1" dirty="0" err="1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Cos</a:t>
                                </a:r>
                                <a:r>
                                  <a:rPr lang="en-GB" sz="1050" b="1" dirty="0" err="1" smtClean="0">
                                    <a:latin typeface="Symbol" panose="05050102010706020507" pitchFamily="18" charset="2"/>
                                    <a:cs typeface="Times New Roman" panose="02020603050405020304" pitchFamily="18" charset="0"/>
                                  </a:rPr>
                                  <a:t>q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</a:p>
                              <a:p>
                                <a:pPr algn="ctr"/>
                                <a:r>
                                  <a:rPr lang="en-GB" sz="1050" baseline="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Sorbi</a:t>
                                </a:r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(INFN) </a:t>
                                </a:r>
                              </a:p>
                            </p:txBody>
                          </p:sp>
                          <p:sp>
                            <p:nvSpPr>
                              <p:cNvPr id="59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D424D8E7-E4CA-543D-4631-2BEA79AAE62A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2513197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3.4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Technology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Haziot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60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B71AA304-43AC-8DBB-92F7-F8ADF0A76D1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3002246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3.5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14 T Block dipole BOND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J. C. Perez (CERN)</a:t>
                                </a:r>
                              </a:p>
                            </p:txBody>
                          </p:sp>
                          <p:sp>
                            <p:nvSpPr>
                              <p:cNvPr id="61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97FB110F-FBB5-FB23-11C3-FDB68CC61E6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4025322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3.6, 3.12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Block dipole F2D2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E.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Rochepault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(CEA)</a:t>
                                </a:r>
                              </a:p>
                            </p:txBody>
                          </p:sp>
                          <p:sp>
                            <p:nvSpPr>
                              <p:cNvPr id="62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54BCC458-C700-46C2-0B2C-A02D0D805C9B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1" y="4544395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3.7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Common coil DAISY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F. Toral (CIEMAT)</a:t>
                                </a:r>
                              </a:p>
                            </p:txBody>
                          </p:sp>
                          <p:sp>
                            <p:nvSpPr>
                              <p:cNvPr id="63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CEFC75C7-B94D-C8FB-63E7-34C39E33ED13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1" y="5563972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3.14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CC stress 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managed </a:t>
                                </a: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D. M. Araujo (PSI)</a:t>
                                </a:r>
                                <a:endParaRPr lang="en-GB" sz="1050" baseline="0" dirty="0">
                                  <a:highlight>
                                    <a:srgbClr val="FFFF00"/>
                                  </a:highlight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34" name="Group 33">
                              <a:extLst>
                                <a:ext uri="{FF2B5EF4-FFF2-40B4-BE49-F238E27FC236}">
                                  <a16:creationId xmlns:a16="http://schemas.microsoft.com/office/drawing/2014/main" xmlns="" id="{A5659949-4D64-1A3E-DE7A-2BB13398C33C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902065" y="603262"/>
                              <a:ext cx="7123263" cy="5666280"/>
                              <a:chOff x="4255947" y="1182294"/>
                              <a:chExt cx="6877196" cy="5607961"/>
                            </a:xfrm>
                          </p:grpSpPr>
                          <p:sp>
                            <p:nvSpPr>
                              <p:cNvPr id="47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201D06F7-731F-ACE6-B39A-78E9EECD36DF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255947" y="1182294"/>
                                <a:ext cx="1866344" cy="5607961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RD2:HTS 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conductor+magnets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 smtClean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 smtClean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 smtClean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baseline="0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RD2</a:t>
                                </a:r>
                                <a:r>
                                  <a:rPr lang="en-GB" sz="1050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baseline="0" dirty="0" err="1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coord</a:t>
                                </a:r>
                                <a:r>
                                  <a:rPr lang="en-GB" sz="1050" b="1" baseline="0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: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="1" dirty="0" err="1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Ballarino</a:t>
                                </a:r>
                                <a:r>
                                  <a:rPr lang="en-GB" sz="1050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(CERN</a:t>
                                </a:r>
                                <a:r>
                                  <a:rPr lang="en-GB" sz="1050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</a:p>
                            </p:txBody>
                          </p:sp>
                          <p:sp>
                            <p:nvSpPr>
                              <p:cNvPr id="48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AED6B1DE-A295-6436-4F03-4822CEFA9A82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0" y="1481167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REBCO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B. Holzapfel (KIT)</a:t>
                                </a:r>
                              </a:p>
                            </p:txBody>
                          </p:sp>
                          <p:sp>
                            <p:nvSpPr>
                              <p:cNvPr id="49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88C4E3DA-E481-286F-86AD-DA4640592D6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3589" y="1981188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2.2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REBCO conductor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Ballarino (CERN)</a:t>
                                </a:r>
                              </a:p>
                            </p:txBody>
                          </p:sp>
                          <p:sp>
                            <p:nvSpPr>
                              <p:cNvPr id="50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946E6CAE-6C3C-7C58-C49C-A4F81AF08227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0575" y="2478530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Demonstrator </a:t>
                                </a:r>
                                <a:r>
                                  <a:rPr lang="en-GB" sz="1050" b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DI </a:t>
                                </a:r>
                                <a:r>
                                  <a:rPr lang="en-GB" sz="1050" b="1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coils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Ballarino (CERN)</a:t>
                                </a:r>
                              </a:p>
                            </p:txBody>
                          </p:sp>
                          <p:sp>
                            <p:nvSpPr>
                              <p:cNvPr id="51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A3C92369-95D7-BDE0-A309-300D6322F891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7" y="3483505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Demonstrator MI coil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T.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Lecrevisse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(CEA)</a:t>
                                </a:r>
                              </a:p>
                            </p:txBody>
                          </p:sp>
                          <p:sp>
                            <p:nvSpPr>
                              <p:cNvPr id="52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4F583EE7-9CA2-A615-6E6A-F130668E1DA6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0" y="4515174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2.17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REBCO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Y. Yang (SOTON)</a:t>
                                </a:r>
                              </a:p>
                            </p:txBody>
                          </p:sp>
                          <p:sp>
                            <p:nvSpPr>
                              <p:cNvPr id="53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0F1048F4-6582-CD7F-5CC8-9917FE35CBEB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0" y="3997994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IBS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Malagoli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(CNR-SPIN)</a:t>
                                </a:r>
                              </a:p>
                            </p:txBody>
                          </p:sp>
                          <p:sp>
                            <p:nvSpPr>
                              <p:cNvPr id="54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3F27BC2F-8E62-04DE-217B-9808828EEE9C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9835632" y="4341130"/>
                                <a:ext cx="1297511" cy="459653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2.16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HTS laboratory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aseline="0" dirty="0" err="1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Ballarino</a:t>
                                </a:r>
                                <a:r>
                                  <a:rPr lang="en-GB" sz="1050" baseline="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CERN)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35" name="Group 34">
                              <a:extLst>
                                <a:ext uri="{FF2B5EF4-FFF2-40B4-BE49-F238E27FC236}">
                                  <a16:creationId xmlns:a16="http://schemas.microsoft.com/office/drawing/2014/main" xmlns="" id="{BCACF9E6-F0A1-B51C-5A6C-792F66278E3A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5831877" y="629270"/>
                              <a:ext cx="1723045" cy="2772442"/>
                              <a:chOff x="4263473" y="1209997"/>
                              <a:chExt cx="1663524" cy="2743907"/>
                            </a:xfrm>
                          </p:grpSpPr>
                          <p:sp>
                            <p:nvSpPr>
                              <p:cNvPr id="43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F5803242-7594-B9B0-8B1A-4454ED0B817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263473" y="1209997"/>
                                <a:ext cx="1663524" cy="2743907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RD4: </a:t>
                                </a:r>
                                <a:r>
                                  <a:rPr lang="en-GB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Integration,</a:t>
                                </a:r>
                              </a:p>
                              <a:p>
                                <a:pPr algn="ctr"/>
                                <a:r>
                                  <a:rPr lang="en-GB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sustainability</a:t>
                                </a:r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 smtClean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 smtClean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 smtClean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baseline="0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</a:t>
                                </a:r>
                                <a:r>
                                  <a:rPr lang="en-GB" sz="1050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4</a:t>
                                </a:r>
                                <a:r>
                                  <a:rPr lang="en-GB" sz="1050" b="1" baseline="0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line </a:t>
                                </a:r>
                                <a:r>
                                  <a:rPr lang="en-GB" sz="1050" b="1" baseline="0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coordinator:</a:t>
                                </a:r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P. Borges de Sousa (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CERN)</a:t>
                                </a: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44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E8A1ECC2-FB2E-2552-0478-2CD72AA0F4C6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1740163"/>
                                <a:ext cx="1491492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4.3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Insulation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and HV</a:t>
                                </a:r>
                              </a:p>
                              <a:p>
                                <a:pPr algn="ctr"/>
                                <a:r>
                                  <a:rPr lang="en-GB" sz="1050" baseline="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Piccin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5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9E736763-F49D-B46F-5CB4-59F9D5141292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9967" y="2280586"/>
                                <a:ext cx="1491492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4.5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 Quench D+P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M. Wozniak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6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95749498-0EF5-1F83-60B2-E67CAA2267A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9966" y="2837332"/>
                                <a:ext cx="1491492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4.6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Cryogenics, thermal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P. Borges de Sousa (CERN)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36" name="Group 35">
                              <a:extLst>
                                <a:ext uri="{FF2B5EF4-FFF2-40B4-BE49-F238E27FC236}">
                                  <a16:creationId xmlns:a16="http://schemas.microsoft.com/office/drawing/2014/main" xmlns="" id="{E18F5BB0-DCF0-4C72-EB33-A46E4C1DB2E1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7575449" y="621219"/>
                              <a:ext cx="1521804" cy="3731972"/>
                              <a:chOff x="4263388" y="1275937"/>
                              <a:chExt cx="1469235" cy="3693563"/>
                            </a:xfrm>
                          </p:grpSpPr>
                          <p:sp>
                            <p:nvSpPr>
                              <p:cNvPr id="38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7115DDBF-4ADB-54EC-C3B2-B78E7F1B35F6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263388" y="1275937"/>
                                <a:ext cx="1469235" cy="3693563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RD5: </a:t>
                                </a:r>
                                <a:r>
                                  <a:rPr lang="en-GB" b="1" dirty="0" smtClean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Infrastructures</a:t>
                                </a:r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39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7C4DF757-1374-AAF5-DA76-312EEBFC0FEF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5138" y="1594509"/>
                                <a:ext cx="1320744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5.1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Test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F. Mangiarotti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0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694FDA32-405B-4D06-5F85-D96F65FF58DB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7495" y="2174278"/>
                                <a:ext cx="1320744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5.2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Conductors, cables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J. </a:t>
                                </a:r>
                                <a:r>
                                  <a:rPr lang="en-GB" sz="1050" baseline="0" dirty="0" err="1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Fleiter</a:t>
                                </a:r>
                                <a:r>
                                  <a:rPr lang="en-GB" sz="1050" baseline="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CERN)</a:t>
                                </a:r>
                              </a:p>
                            </p:txBody>
                          </p:sp>
                          <p:sp>
                            <p:nvSpPr>
                              <p:cNvPr id="41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46904098-333F-4C0C-2B74-E2CAFA7A7D55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7494" y="2741143"/>
                                <a:ext cx="1320744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5.4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Manufacturing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J. </a:t>
                                </a:r>
                                <a:r>
                                  <a:rPr lang="en-GB" sz="1050" baseline="0" dirty="0" err="1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Axensalva</a:t>
                                </a:r>
                                <a:r>
                                  <a:rPr lang="en-GB" sz="1050" baseline="0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CERN)</a:t>
                                </a:r>
                              </a:p>
                            </p:txBody>
                          </p:sp>
                          <p:sp>
                            <p:nvSpPr>
                              <p:cNvPr id="42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D7E11F74-677C-8D80-B99B-560E1A1D5B4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7495" y="3320601"/>
                                <a:ext cx="1320744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5.5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 </a:t>
                                </a:r>
                                <a:r>
                                  <a:rPr lang="en-GB" sz="1050" b="1" dirty="0" smtClean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MM, modelling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L. Fiscarelli (CERN)</a:t>
                                </a:r>
                              </a:p>
                            </p:txBody>
                          </p:sp>
                        </p:grpSp>
                        <p:sp>
                          <p:nvSpPr>
                            <p:cNvPr id="37" name="TextBox 36">
                              <a:extLst>
                                <a:ext uri="{FF2B5EF4-FFF2-40B4-BE49-F238E27FC236}">
                                  <a16:creationId xmlns:a16="http://schemas.microsoft.com/office/drawing/2014/main" xmlns="" id="{340AB047-8F7A-DC61-4124-13CDBE8B4209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944355" y="5662105"/>
                              <a:ext cx="1479892" cy="501810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fr-CH" sz="120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Note: </a:t>
                              </a:r>
                              <a:r>
                                <a:rPr lang="fr-CH" sz="1200" dirty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completed WP</a:t>
                              </a:r>
                            </a:p>
                            <a:p>
                              <a:pPr algn="ctr"/>
                              <a:r>
                                <a:rPr lang="fr-CH" sz="1200" dirty="0" smtClean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 </a:t>
                              </a:r>
                              <a:r>
                                <a:rPr lang="fr-CH" sz="120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not shown</a:t>
                              </a:r>
                              <a:endParaRPr lang="en-GB" sz="120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9" name="ZoneTexte 1">
                            <a:extLst>
                              <a:ext uri="{FF2B5EF4-FFF2-40B4-BE49-F238E27FC236}">
                                <a16:creationId xmlns:a16="http://schemas.microsoft.com/office/drawing/2014/main" xmlns="" id="{946E6CAE-6C3C-7C58-C49C-A4F81AF08227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2006288" y="2453792"/>
                            <a:ext cx="1692000" cy="430435"/>
                          </a:xfrm>
                          <a:prstGeom prst="rect">
                            <a:avLst/>
                          </a:prstGeom>
                          <a:ln w="0" cmpd="sng">
                            <a:solidFill>
                              <a:srgbClr val="0000FF"/>
                            </a:solidFill>
                            <a:prstDash val="solid"/>
                          </a:ln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</p:spPr>
                        <p:txBody>
                          <a:bodyPr wrap="none" rtlCol="0"/>
                          <a:lstStyle>
                            <a:lvl1pPr marL="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r>
                              <a:rPr lang="en-GB" sz="105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2.6</a:t>
                            </a:r>
                            <a:r>
                              <a:rPr lang="en-GB" sz="1050" b="1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 Solenoids and </a:t>
                            </a:r>
                            <a:r>
                              <a:rPr lang="en-GB" sz="1050" b="1" dirty="0" err="1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MuC</a:t>
                            </a:r>
                            <a:endParaRPr lang="en-GB" sz="105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endParaRPr>
                          </a:p>
                          <a:p>
                            <a:pPr algn="ctr"/>
                            <a:r>
                              <a:rPr lang="en-GB" sz="1050" baseline="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L. </a:t>
                            </a:r>
                            <a:r>
                              <a:rPr lang="en-GB" sz="1050" baseline="0" dirty="0" err="1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Bottura</a:t>
                            </a:r>
                            <a:r>
                              <a:rPr lang="en-GB" sz="1050" baseline="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 (CERN)</a:t>
                            </a:r>
                          </a:p>
                        </p:txBody>
                      </p:sp>
                    </p:grpSp>
                    <p:sp>
                      <p:nvSpPr>
                        <p:cNvPr id="27" name="ZoneTexte 1">
                          <a:extLst>
                            <a:ext uri="{FF2B5EF4-FFF2-40B4-BE49-F238E27FC236}">
                              <a16:creationId xmlns:a16="http://schemas.microsoft.com/office/drawing/2014/main" xmlns="" id="{E9B5789C-A256-02BF-3911-F8B6C227EDF1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2006288" y="5009763"/>
                          <a:ext cx="1692000" cy="430435"/>
                        </a:xfrm>
                        <a:prstGeom prst="rect">
                          <a:avLst/>
                        </a:prstGeom>
                        <a:ln w="0" cmpd="sng">
                          <a:solidFill>
                            <a:srgbClr val="008000"/>
                          </a:solidFill>
                          <a:prstDash val="solid"/>
                        </a:ln>
                        <a:effectLst>
                          <a:glow rad="63500">
                            <a:srgbClr val="002060">
                              <a:alpha val="40000"/>
                            </a:srgbClr>
                          </a:glow>
                        </a:effectLst>
                      </p:spPr>
                      <p:txBody>
                        <a:bodyPr wrap="none" rtlCol="0"/>
                        <a:lstStyle>
                          <a:lvl1pPr marL="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2.19</a:t>
                          </a:r>
                          <a:r>
                            <a:rPr lang="en-GB" sz="105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REBCO racetrack</a:t>
                          </a:r>
                          <a:endParaRPr lang="en-GB" sz="105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GB" sz="105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D. M. Araujo (PSI)</a:t>
                          </a:r>
                        </a:p>
                      </p:txBody>
                    </p:sp>
                  </p:grpSp>
                  <p:sp>
                    <p:nvSpPr>
                      <p:cNvPr id="25" name="ZoneTexte 1">
                        <a:extLst>
                          <a:ext uri="{FF2B5EF4-FFF2-40B4-BE49-F238E27FC236}">
                            <a16:creationId xmlns:a16="http://schemas.microsoft.com/office/drawing/2014/main" xmlns="" id="{D2686EEB-C0C6-C1C4-0ABA-6A7675C4311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006776" y="4500366"/>
                        <a:ext cx="1692000" cy="430435"/>
                      </a:xfrm>
                      <a:prstGeom prst="rect">
                        <a:avLst/>
                      </a:prstGeom>
                      <a:ln w="0" cmpd="sng">
                        <a:solidFill>
                          <a:srgbClr val="008000"/>
                        </a:solidFill>
                        <a:prstDash val="solid"/>
                      </a:ln>
                      <a:effectLst>
                        <a:glow rad="63500">
                          <a:srgbClr val="002060">
                            <a:alpha val="40000"/>
                          </a:srgbClr>
                        </a:glow>
                      </a:effectLst>
                    </p:spPr>
                    <p:txBody>
                      <a:bodyPr wrap="none" rtlCol="0"/>
                      <a:lstStyle>
                        <a:lvl1pPr marL="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GB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2.18</a:t>
                        </a:r>
                        <a:r>
                          <a:rPr lang="en-GB" sz="105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HTS 10 T dipole</a:t>
                        </a:r>
                        <a:endParaRPr lang="en-GB" sz="105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algn="ctr"/>
                        <a:r>
                          <a:rPr lang="en-GB" sz="1050" baseline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M. </a:t>
                        </a:r>
                        <a:r>
                          <a:rPr lang="en-GB" sz="1050" baseline="0" dirty="0" err="1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Statera</a:t>
                        </a:r>
                        <a:r>
                          <a:rPr lang="en-GB" sz="1050" baseline="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(</a:t>
                        </a:r>
                        <a:r>
                          <a:rPr lang="en-GB" sz="105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INFN)</a:t>
                        </a:r>
                      </a:p>
                    </p:txBody>
                  </p:sp>
                </p:grpSp>
                <p:sp>
                  <p:nvSpPr>
                    <p:cNvPr id="23" name="ZoneTexte 1">
                      <a:extLst>
                        <a:ext uri="{FF2B5EF4-FFF2-40B4-BE49-F238E27FC236}">
                          <a16:creationId xmlns:a16="http://schemas.microsoft.com/office/drawing/2014/main" xmlns="" id="{832E350E-F1B5-F619-9202-BD9604401C7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673711" y="3126694"/>
                      <a:ext cx="1368000" cy="432000"/>
                    </a:xfrm>
                    <a:prstGeom prst="rect">
                      <a:avLst/>
                    </a:prstGeom>
                    <a:ln w="0" cmpd="sng">
                      <a:solidFill>
                        <a:srgbClr val="008000"/>
                      </a:solidFill>
                      <a:prstDash val="solid"/>
                    </a:ln>
                    <a:effectLst>
                      <a:glow rad="63500">
                        <a:srgbClr val="002060">
                          <a:alpha val="40000"/>
                        </a:srgbClr>
                      </a:glow>
                    </a:effectLst>
                  </p:spPr>
                  <p:txBody>
                    <a:bodyPr wrap="none" rtlCol="0"/>
                    <a:lstStyle>
                      <a:lvl1pPr marL="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</a:t>
                      </a:r>
                      <a:r>
                        <a:rPr lang="en-GB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CIEMAT lab</a:t>
                      </a:r>
                      <a:endParaRPr lang="en-GB" sz="1050" b="1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GB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 Martins (</a:t>
                      </a:r>
                      <a:r>
                        <a:rPr lang="en-GB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CIEMAT)</a:t>
                      </a:r>
                    </a:p>
                  </p:txBody>
                </p:sp>
              </p:grpSp>
              <p:sp>
                <p:nvSpPr>
                  <p:cNvPr id="20" name="ZoneTexte 1">
                    <a:extLst>
                      <a:ext uri="{FF2B5EF4-FFF2-40B4-BE49-F238E27FC236}">
                        <a16:creationId xmlns:a16="http://schemas.microsoft.com/office/drawing/2014/main" xmlns="" id="{CEFC75C7-B94D-C8FB-63E7-34C39E33ED13}"/>
                      </a:ext>
                    </a:extLst>
                  </p:cNvPr>
                  <p:cNvSpPr txBox="1"/>
                  <p:nvPr/>
                </p:nvSpPr>
                <p:spPr>
                  <a:xfrm>
                    <a:off x="7579761" y="5022686"/>
                    <a:ext cx="1440000" cy="288000"/>
                  </a:xfrm>
                  <a:prstGeom prst="rect">
                    <a:avLst/>
                  </a:prstGeom>
                  <a:ln w="0" cmpd="sng">
                    <a:solidFill>
                      <a:srgbClr val="008000"/>
                    </a:solidFill>
                    <a:prstDash val="solid"/>
                  </a:ln>
                  <a:effectLst>
                    <a:glow rad="63500">
                      <a:srgbClr val="002060">
                        <a:alpha val="40000"/>
                      </a:srgbClr>
                    </a:glow>
                  </a:effectLst>
                </p:spPr>
                <p:txBody>
                  <a:bodyPr wrap="none" rtlCol="0"/>
                  <a:lstStyle>
                    <a:lvl1pPr marL="0" indent="0">
                      <a:defRPr sz="1100"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GB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Collaboration WPs</a:t>
                    </a:r>
                    <a:endParaRPr lang="en-GB" sz="1050" baseline="0" dirty="0">
                      <a:highlight>
                        <a:srgbClr val="FFFF00"/>
                      </a:highligh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" name="ZoneTexte 1">
                    <a:extLst>
                      <a:ext uri="{FF2B5EF4-FFF2-40B4-BE49-F238E27FC236}">
                        <a16:creationId xmlns:a16="http://schemas.microsoft.com/office/drawing/2014/main" xmlns="" id="{95749498-0EF5-1F83-60B2-E67CAA2267A9}"/>
                      </a:ext>
                    </a:extLst>
                  </p:cNvPr>
                  <p:cNvSpPr txBox="1"/>
                  <p:nvPr/>
                </p:nvSpPr>
                <p:spPr>
                  <a:xfrm>
                    <a:off x="7570425" y="5422687"/>
                    <a:ext cx="1440000" cy="288000"/>
                  </a:xfrm>
                  <a:prstGeom prst="rect">
                    <a:avLst/>
                  </a:prstGeom>
                  <a:ln w="0" cmpd="sng">
                    <a:solidFill>
                      <a:srgbClr val="0000FF"/>
                    </a:solidFill>
                    <a:prstDash val="solid"/>
                  </a:ln>
                  <a:effectLst>
                    <a:glow rad="63500">
                      <a:srgbClr val="002060">
                        <a:alpha val="40000"/>
                      </a:srgbClr>
                    </a:glow>
                  </a:effectLst>
                </p:spPr>
                <p:txBody>
                  <a:bodyPr wrap="none" rtlCol="0"/>
                  <a:lstStyle>
                    <a:lvl1pPr marL="0" indent="0">
                      <a:defRPr sz="1100"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GB" sz="105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CERN WPs</a:t>
                    </a:r>
                    <a:endParaRPr lang="en-GB" sz="1050" b="1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16" name="ZoneTexte 1">
                  <a:extLst>
                    <a:ext uri="{FF2B5EF4-FFF2-40B4-BE49-F238E27FC236}">
                      <a16:creationId xmlns:a16="http://schemas.microsoft.com/office/drawing/2014/main" xmlns="" id="{E479C671-1B2D-4244-ABE5-6578554A8C37}"/>
                    </a:ext>
                  </a:extLst>
                </p:cNvPr>
                <p:cNvSpPr txBox="1"/>
                <p:nvPr/>
              </p:nvSpPr>
              <p:spPr>
                <a:xfrm>
                  <a:off x="73980" y="78708"/>
                  <a:ext cx="2194681" cy="685689"/>
                </a:xfrm>
                <a:prstGeom prst="rect">
                  <a:avLst/>
                </a:prstGeom>
                <a:ln w="0" cmpd="sng">
                  <a:solidFill>
                    <a:schemeClr val="bg1"/>
                  </a:solidFill>
                  <a:prstDash val="solid"/>
                </a:ln>
                <a:effectLst>
                  <a:glow rad="63500">
                    <a:srgbClr val="002060">
                      <a:alpha val="40000"/>
                    </a:srgbClr>
                  </a:glow>
                </a:effectLst>
              </p:spPr>
              <p:txBody>
                <a:bodyPr wrap="none" lIns="91440" tIns="45720" rIns="91440" bIns="45720" rtlCol="0" anchor="t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400" b="1" dirty="0">
                      <a:latin typeface="Times New Roman"/>
                      <a:cs typeface="Times New Roman"/>
                    </a:rPr>
                    <a:t>HFM </a:t>
                  </a:r>
                  <a:r>
                    <a:rPr lang="en-GB" sz="1400" b="1" dirty="0" smtClean="0">
                      <a:latin typeface="Times New Roman"/>
                      <a:cs typeface="Times New Roman"/>
                    </a:rPr>
                    <a:t>steering </a:t>
                  </a:r>
                  <a:r>
                    <a:rPr lang="en-GB" sz="1400" b="1" dirty="0">
                      <a:latin typeface="Times New Roman"/>
                      <a:cs typeface="Times New Roman"/>
                    </a:rPr>
                    <a:t>board</a:t>
                  </a:r>
                </a:p>
                <a:p>
                  <a:pPr algn="ctr"/>
                  <a:r>
                    <a:rPr lang="en-GB" sz="12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M. Lamont (chair)</a:t>
                  </a:r>
                </a:p>
                <a:p>
                  <a:pPr algn="ctr"/>
                  <a:r>
                    <a:rPr lang="en-GB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P. Vedrine (co-chair)</a:t>
                  </a:r>
                </a:p>
              </p:txBody>
            </p:sp>
            <p:sp>
              <p:nvSpPr>
                <p:cNvPr id="17" name="ZoneTexte 1">
                  <a:extLst>
                    <a:ext uri="{FF2B5EF4-FFF2-40B4-BE49-F238E27FC236}">
                      <a16:creationId xmlns:a16="http://schemas.microsoft.com/office/drawing/2014/main" xmlns="" id="{6E4FAEE8-DEBE-1C48-85C5-8370390D53D6}"/>
                    </a:ext>
                  </a:extLst>
                </p:cNvPr>
                <p:cNvSpPr txBox="1"/>
                <p:nvPr/>
              </p:nvSpPr>
              <p:spPr>
                <a:xfrm>
                  <a:off x="6497742" y="86302"/>
                  <a:ext cx="2584608" cy="715081"/>
                </a:xfrm>
                <a:prstGeom prst="rect">
                  <a:avLst/>
                </a:prstGeom>
                <a:ln w="0" cmpd="sng">
                  <a:solidFill>
                    <a:schemeClr val="bg1"/>
                  </a:solidFill>
                  <a:prstDash val="solid"/>
                </a:ln>
                <a:effectLst>
                  <a:glow rad="63500">
                    <a:srgbClr val="002060">
                      <a:alpha val="40000"/>
                    </a:srgbClr>
                  </a:glow>
                </a:effectLst>
              </p:spPr>
              <p:txBody>
                <a:bodyPr wrap="none" lIns="91440" tIns="45720" rIns="91440" bIns="45720" rtlCol="0" anchor="t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400" b="1" dirty="0">
                      <a:latin typeface="Times New Roman"/>
                      <a:cs typeface="Times New Roman"/>
                    </a:rPr>
                    <a:t>HFM </a:t>
                  </a:r>
                  <a:r>
                    <a:rPr lang="en-GB" sz="1400" b="1" dirty="0" smtClean="0">
                      <a:latin typeface="Times New Roman"/>
                      <a:cs typeface="Times New Roman"/>
                    </a:rPr>
                    <a:t>collaboration </a:t>
                  </a:r>
                  <a:r>
                    <a:rPr lang="en-GB" sz="1400" b="1" dirty="0">
                      <a:latin typeface="Times New Roman"/>
                      <a:cs typeface="Times New Roman"/>
                    </a:rPr>
                    <a:t>board</a:t>
                  </a:r>
                </a:p>
                <a:p>
                  <a:pPr algn="ctr"/>
                  <a:r>
                    <a:rPr lang="en-GB" sz="1200" dirty="0">
                      <a:latin typeface="Times New Roman"/>
                      <a:cs typeface="Times New Roman"/>
                    </a:rPr>
                    <a:t>C. Senatore (chair)</a:t>
                  </a:r>
                </a:p>
                <a:p>
                  <a:pPr algn="ctr"/>
                  <a:r>
                    <a:rPr lang="en-GB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TBD (</a:t>
                  </a:r>
                  <a:r>
                    <a:rPr lang="en-GB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deputy)</a:t>
                  </a:r>
                </a:p>
              </p:txBody>
            </p:sp>
            <p:sp>
              <p:nvSpPr>
                <p:cNvPr id="18" name="ZoneTexte 1">
                  <a:extLst>
                    <a:ext uri="{FF2B5EF4-FFF2-40B4-BE49-F238E27FC236}">
                      <a16:creationId xmlns:a16="http://schemas.microsoft.com/office/drawing/2014/main" xmlns="" id="{B71AA304-43AC-8DBB-92F7-F8ADF0A76D1D}"/>
                    </a:ext>
                  </a:extLst>
                </p:cNvPr>
                <p:cNvSpPr txBox="1"/>
                <p:nvPr/>
              </p:nvSpPr>
              <p:spPr>
                <a:xfrm>
                  <a:off x="4006600" y="3184584"/>
                  <a:ext cx="1728000" cy="397440"/>
                </a:xfrm>
                <a:prstGeom prst="rect">
                  <a:avLst/>
                </a:prstGeom>
                <a:ln w="0" cmpd="sng">
                  <a:solidFill>
                    <a:srgbClr val="0000FF"/>
                  </a:solidFill>
                  <a:prstDash val="solid"/>
                </a:ln>
                <a:effectLst>
                  <a:glow rad="63500">
                    <a:srgbClr val="002060">
                      <a:alpha val="40000"/>
                    </a:srgbClr>
                  </a:glow>
                </a:effectLst>
              </p:spPr>
              <p:txBody>
                <a:bodyPr wrap="none" rtlCol="0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05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3.3 </a:t>
                  </a:r>
                  <a:r>
                    <a:rPr lang="en-GB" sz="105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5-m-long block </a:t>
                  </a:r>
                  <a:endParaRPr lang="en-GB" sz="1050" b="1" baseline="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GB" sz="1050" baseline="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S. </a:t>
                  </a:r>
                  <a:r>
                    <a:rPr lang="en-GB" sz="1050" baseline="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Izquierdo</a:t>
                  </a:r>
                  <a:r>
                    <a:rPr lang="en-GB" sz="1050" baseline="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Bermudez(</a:t>
                  </a:r>
                  <a:r>
                    <a:rPr lang="en-GB" sz="105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CERN)</a:t>
                  </a:r>
                </a:p>
              </p:txBody>
            </p:sp>
          </p:grpSp>
        </p:grpSp>
        <p:sp>
          <p:nvSpPr>
            <p:cNvPr id="11" name="ZoneTexte 1">
              <a:extLst>
                <a:ext uri="{FF2B5EF4-FFF2-40B4-BE49-F238E27FC236}">
                  <a16:creationId xmlns:a16="http://schemas.microsoft.com/office/drawing/2014/main" xmlns="" id="{95749498-0EF5-1F83-60B2-E67CAA2267A9}"/>
                </a:ext>
              </a:extLst>
            </p:cNvPr>
            <p:cNvSpPr txBox="1"/>
            <p:nvPr/>
          </p:nvSpPr>
          <p:spPr>
            <a:xfrm>
              <a:off x="6554721" y="4736487"/>
              <a:ext cx="1632186" cy="515661"/>
            </a:xfrm>
            <a:prstGeom prst="rect">
              <a:avLst/>
            </a:prstGeom>
            <a:ln w="0" cmpd="sng">
              <a:solidFill>
                <a:schemeClr val="bg1">
                  <a:lumMod val="95000"/>
                </a:schemeClr>
              </a:solidFill>
              <a:prstDash val="solid"/>
            </a:ln>
            <a:effectLst>
              <a:glow rad="63500">
                <a:srgbClr val="002060">
                  <a:alpha val="40000"/>
                </a:srgbClr>
              </a:glow>
            </a:effectLst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05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6.1</a:t>
              </a:r>
              <a:r>
                <a:rPr lang="en-GB" sz="105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Societal impact</a:t>
              </a:r>
              <a:endParaRPr lang="en-GB" sz="105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sz="1050" baseline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E. </a:t>
              </a:r>
              <a:r>
                <a:rPr lang="en-GB" sz="1050" baseline="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Chesta</a:t>
              </a:r>
              <a:r>
                <a:rPr lang="en-GB" sz="1050" baseline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en-GB" sz="105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CERN)</a:t>
              </a:r>
            </a:p>
          </p:txBody>
        </p:sp>
        <p:sp>
          <p:nvSpPr>
            <p:cNvPr id="12" name="ZoneTexte 1">
              <a:extLst>
                <a:ext uri="{FF2B5EF4-FFF2-40B4-BE49-F238E27FC236}">
                  <a16:creationId xmlns:a16="http://schemas.microsoft.com/office/drawing/2014/main" xmlns="" id="{E9B5789C-A256-02BF-3911-F8B6C227EDF1}"/>
                </a:ext>
              </a:extLst>
            </p:cNvPr>
            <p:cNvSpPr txBox="1"/>
            <p:nvPr/>
          </p:nvSpPr>
          <p:spPr>
            <a:xfrm>
              <a:off x="2023062" y="5546790"/>
              <a:ext cx="1692000" cy="396000"/>
            </a:xfrm>
            <a:prstGeom prst="rect">
              <a:avLst/>
            </a:prstGeom>
            <a:ln w="0" cmpd="sng">
              <a:solidFill>
                <a:srgbClr val="008000"/>
              </a:solidFill>
              <a:prstDash val="solid"/>
            </a:ln>
            <a:effectLst>
              <a:glow rad="63500">
                <a:srgbClr val="002060">
                  <a:alpha val="40000"/>
                </a:srgbClr>
              </a:glow>
            </a:effectLst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05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2.20</a:t>
              </a:r>
              <a:r>
                <a:rPr lang="en-GB" sz="105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0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REBCO </a:t>
              </a:r>
              <a:r>
                <a:rPr lang="en-GB" sz="105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characteriz</a:t>
              </a:r>
              <a:r>
                <a:rPr lang="en-GB" sz="105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GB" sz="105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sz="1050" baseline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M. </a:t>
              </a:r>
              <a:r>
                <a:rPr lang="en-GB" sz="1050" baseline="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Eisterer</a:t>
              </a:r>
              <a:r>
                <a:rPr lang="en-GB" sz="1050" baseline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en-GB" sz="1050" baseline="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TUWien</a:t>
              </a:r>
              <a:r>
                <a:rPr lang="en-GB" sz="1050" baseline="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GB" sz="1050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84846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January 2025</a:t>
            </a:r>
            <a:endParaRPr lang="en-US" sz="1050" dirty="0">
              <a:latin typeface="Times"/>
              <a:cs typeface="Time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pPr algn="ctr"/>
            <a:r>
              <a:rPr lang="en-US" dirty="0" smtClean="0">
                <a:latin typeface="Times"/>
                <a:cs typeface="Times"/>
              </a:rPr>
              <a:t>Appendix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Times"/>
                <a:cs typeface="Times"/>
              </a:rPr>
              <a:t>News from China</a:t>
            </a:r>
            <a:endParaRPr lang="en-GB" dirty="0">
              <a:latin typeface="Times"/>
              <a:cs typeface="Times"/>
            </a:endParaRP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 smtClean="0">
                <a:latin typeface="Times"/>
                <a:cs typeface="Times"/>
              </a:rPr>
              <a:t>News from the US</a:t>
            </a:r>
            <a:endParaRPr lang="en-GB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 smtClean="0">
                <a:latin typeface="Times"/>
                <a:cs typeface="Times"/>
              </a:rPr>
              <a:t>HFM structure and organization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 smtClean="0">
                <a:latin typeface="Times"/>
                <a:cs typeface="Times"/>
              </a:rPr>
              <a:t>More about magnet design</a:t>
            </a:r>
          </a:p>
          <a:p>
            <a:endParaRPr lang="en-GB" dirty="0">
              <a:latin typeface="Times"/>
              <a:cs typeface="Times"/>
            </a:endParaRPr>
          </a:p>
          <a:p>
            <a:endParaRPr lang="en-GB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6360948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78486"/>
            <a:ext cx="8801100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 program for 14 T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09550" y="1018928"/>
            <a:ext cx="8724900" cy="510247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2"/>
                </a:solidFill>
                <a:latin typeface="Times"/>
                <a:cs typeface="Times"/>
              </a:rPr>
              <a:t>The </a:t>
            </a:r>
            <a:r>
              <a:rPr lang="en-GB" dirty="0" err="1">
                <a:solidFill>
                  <a:schemeClr val="tx2"/>
                </a:solidFill>
                <a:latin typeface="Times"/>
                <a:cs typeface="Times"/>
              </a:rPr>
              <a:t>cos</a:t>
            </a:r>
            <a:r>
              <a:rPr lang="en-GB" dirty="0" err="1">
                <a:solidFill>
                  <a:schemeClr val="tx2"/>
                </a:solidFill>
                <a:latin typeface="Symbol" panose="05050102010706020507" pitchFamily="18" charset="2"/>
                <a:cs typeface="Times"/>
              </a:rPr>
              <a:t>q</a:t>
            </a:r>
            <a:r>
              <a:rPr lang="en-GB" dirty="0">
                <a:solidFill>
                  <a:schemeClr val="tx2"/>
                </a:solidFill>
                <a:latin typeface="Times"/>
                <a:cs typeface="Times"/>
              </a:rPr>
              <a:t> option</a:t>
            </a:r>
            <a:r>
              <a:rPr lang="en-GB" sz="2600" dirty="0">
                <a:solidFill>
                  <a:schemeClr val="tx2"/>
                </a:solidFill>
                <a:latin typeface="Times"/>
                <a:cs typeface="Times"/>
              </a:rPr>
              <a:t>: </a:t>
            </a:r>
            <a:r>
              <a:rPr lang="en-GB" sz="2800" dirty="0">
                <a:solidFill>
                  <a:schemeClr val="tx2"/>
                </a:solidFill>
                <a:latin typeface="Times"/>
                <a:cs typeface="Times"/>
              </a:rPr>
              <a:t>t</a:t>
            </a:r>
            <a:r>
              <a:rPr lang="en-GB" sz="2800" dirty="0">
                <a:latin typeface="Times"/>
                <a:cs typeface="Times"/>
              </a:rPr>
              <a:t>he more classical path</a:t>
            </a:r>
          </a:p>
          <a:p>
            <a:pPr lvl="1"/>
            <a:r>
              <a:rPr lang="en-GB" sz="2400" dirty="0">
                <a:latin typeface="Times"/>
                <a:cs typeface="Times"/>
              </a:rPr>
              <a:t>MDPCT1: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four layer cos theta made in FNAL reached 14.5 T </a:t>
            </a:r>
            <a:r>
              <a:rPr lang="en-GB" sz="2400" dirty="0">
                <a:latin typeface="Times"/>
                <a:cs typeface="Times"/>
              </a:rPr>
              <a:t>at 4.2 K but degraded</a:t>
            </a:r>
          </a:p>
          <a:p>
            <a:pPr lvl="2"/>
            <a:r>
              <a:rPr lang="en-GB" sz="2000" dirty="0">
                <a:latin typeface="Times"/>
                <a:cs typeface="Times"/>
              </a:rPr>
              <a:t>This path was abandoned by MDP</a:t>
            </a:r>
          </a:p>
          <a:p>
            <a:pPr lvl="1"/>
            <a:r>
              <a:rPr lang="en-GB" sz="2400" dirty="0">
                <a:latin typeface="Times"/>
                <a:cs typeface="Times"/>
              </a:rPr>
              <a:t>INFN is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proposing to have a 4 layer </a:t>
            </a:r>
            <a:r>
              <a:rPr lang="en-GB" sz="2400" dirty="0" err="1">
                <a:solidFill>
                  <a:srgbClr val="B81011"/>
                </a:solidFill>
                <a:latin typeface="Times"/>
                <a:cs typeface="Times"/>
              </a:rPr>
              <a:t>cos</a:t>
            </a:r>
            <a:r>
              <a:rPr lang="en-GB" sz="2400" dirty="0" err="1">
                <a:solidFill>
                  <a:srgbClr val="B81011"/>
                </a:solidFill>
                <a:latin typeface="Symbol" panose="05050102010706020507" pitchFamily="18" charset="2"/>
                <a:cs typeface="Times"/>
              </a:rPr>
              <a:t>q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 </a:t>
            </a:r>
            <a:r>
              <a:rPr lang="en-GB" sz="2400" dirty="0" smtClean="0">
                <a:latin typeface="Times"/>
                <a:cs typeface="Times"/>
              </a:rPr>
              <a:t>(discussions on scope </a:t>
            </a:r>
            <a:r>
              <a:rPr lang="en-GB" sz="2400" dirty="0" err="1" smtClean="0">
                <a:latin typeface="Times"/>
                <a:cs typeface="Times"/>
              </a:rPr>
              <a:t>ongoing</a:t>
            </a:r>
            <a:r>
              <a:rPr lang="en-GB" sz="2400" dirty="0" smtClean="0">
                <a:latin typeface="Times"/>
                <a:cs typeface="Times"/>
              </a:rPr>
              <a:t>)</a:t>
            </a:r>
            <a:endParaRPr lang="en-GB" sz="2400" dirty="0">
              <a:latin typeface="Times"/>
              <a:cs typeface="Times"/>
            </a:endParaRPr>
          </a:p>
          <a:p>
            <a:pPr lvl="2"/>
            <a:r>
              <a:rPr lang="en-GB" sz="2000" dirty="0">
                <a:latin typeface="Times"/>
                <a:cs typeface="Times"/>
              </a:rPr>
              <a:t>Test in </a:t>
            </a:r>
            <a:r>
              <a:rPr lang="en-GB" sz="2000" dirty="0" smtClean="0">
                <a:latin typeface="Times"/>
                <a:cs typeface="Times"/>
              </a:rPr>
              <a:t>2029 </a:t>
            </a:r>
            <a:r>
              <a:rPr lang="en-GB" sz="2000" dirty="0">
                <a:latin typeface="Times"/>
                <a:cs typeface="Times"/>
              </a:rPr>
              <a:t>at earliest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297DC61-7952-2637-926A-58778A3C7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14" y="4799129"/>
            <a:ext cx="1356713" cy="9320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1FAC35F7-13B8-DF15-A059-1740CB37D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6427" y="3872518"/>
            <a:ext cx="3472611" cy="20228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B636E4D0-BC1F-C553-9980-9DBED777B6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5238" y="3460242"/>
            <a:ext cx="3755412" cy="23788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CF0573B-400B-5A75-E642-62DCE67C9ABD}"/>
              </a:ext>
            </a:extLst>
          </p:cNvPr>
          <p:cNvSpPr txBox="1"/>
          <p:nvPr/>
        </p:nvSpPr>
        <p:spPr>
          <a:xfrm>
            <a:off x="1579157" y="5950912"/>
            <a:ext cx="417646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tests of MDPCT1 </a:t>
            </a:r>
            <a:r>
              <a:rPr lang="fr-CH" sz="1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[S. </a:t>
            </a:r>
            <a:r>
              <a:rPr lang="fr-CH" sz="10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Stoynev</a:t>
            </a:r>
            <a:r>
              <a:rPr lang="fr-CH" sz="1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 IEEE TAS 32 (2022) 4000705]</a:t>
            </a:r>
            <a:endParaRPr lang="en-GB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384" y="4438172"/>
            <a:ext cx="1486966" cy="31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947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78486"/>
            <a:ext cx="8801100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 program for 14 T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09550" y="1018928"/>
            <a:ext cx="8724900" cy="510247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2"/>
                </a:solidFill>
                <a:latin typeface="Times"/>
                <a:cs typeface="Times"/>
              </a:rPr>
              <a:t>The </a:t>
            </a:r>
            <a:r>
              <a:rPr lang="en-GB" dirty="0">
                <a:solidFill>
                  <a:srgbClr val="B81011"/>
                </a:solidFill>
                <a:latin typeface="Times"/>
                <a:cs typeface="Times"/>
              </a:rPr>
              <a:t>block </a:t>
            </a:r>
            <a:r>
              <a:rPr lang="en-GB" dirty="0" smtClean="0">
                <a:solidFill>
                  <a:srgbClr val="B81011"/>
                </a:solidFill>
                <a:latin typeface="Times"/>
                <a:cs typeface="Times"/>
              </a:rPr>
              <a:t>option</a:t>
            </a:r>
            <a:r>
              <a:rPr lang="en-GB" dirty="0" smtClean="0">
                <a:solidFill>
                  <a:schemeClr val="tx2"/>
                </a:solidFill>
                <a:latin typeface="Times"/>
                <a:cs typeface="Times"/>
              </a:rPr>
              <a:t>: this design has the world record</a:t>
            </a:r>
            <a:endParaRPr lang="en-GB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r>
              <a:rPr lang="en-GB" sz="2400" dirty="0">
                <a:latin typeface="Times"/>
                <a:cs typeface="Times"/>
              </a:rPr>
              <a:t>Advantage: no stress accumulation in the midplane</a:t>
            </a:r>
          </a:p>
          <a:p>
            <a:pPr lvl="1"/>
            <a:r>
              <a:rPr lang="en-GB" sz="2400" dirty="0">
                <a:latin typeface="Times"/>
                <a:cs typeface="Times"/>
              </a:rPr>
              <a:t>HD2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reached 13.8 T at 4.2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K</a:t>
            </a:r>
            <a:endParaRPr lang="en-GB" sz="2400" dirty="0">
              <a:solidFill>
                <a:srgbClr val="B81011"/>
              </a:solidFill>
              <a:latin typeface="Times"/>
              <a:cs typeface="Times"/>
            </a:endParaRPr>
          </a:p>
          <a:p>
            <a:pPr lvl="1"/>
            <a:r>
              <a:rPr lang="en-GB" sz="2400" dirty="0">
                <a:latin typeface="Times"/>
                <a:cs typeface="Times"/>
              </a:rPr>
              <a:t>Two options: </a:t>
            </a:r>
          </a:p>
          <a:p>
            <a:pPr lvl="2"/>
            <a:r>
              <a:rPr lang="en-GB" sz="2200" dirty="0">
                <a:latin typeface="Times"/>
                <a:cs typeface="Times"/>
              </a:rPr>
              <a:t>CERN (no grading) – test in 2026</a:t>
            </a:r>
          </a:p>
          <a:p>
            <a:pPr lvl="2"/>
            <a:r>
              <a:rPr lang="en-GB" sz="2200" dirty="0">
                <a:latin typeface="Times"/>
                <a:cs typeface="Times"/>
              </a:rPr>
              <a:t>CEA (with grading) </a:t>
            </a:r>
            <a:r>
              <a:rPr lang="en-GB" sz="2200" dirty="0" smtClean="0">
                <a:latin typeface="Times"/>
                <a:cs typeface="Times"/>
              </a:rPr>
              <a:t>– test </a:t>
            </a:r>
            <a:r>
              <a:rPr lang="en-GB" sz="2200" dirty="0">
                <a:latin typeface="Times"/>
                <a:cs typeface="Times"/>
              </a:rPr>
              <a:t>in </a:t>
            </a:r>
            <a:r>
              <a:rPr lang="en-GB" sz="2200" dirty="0" smtClean="0">
                <a:latin typeface="Times"/>
                <a:cs typeface="Times"/>
              </a:rPr>
              <a:t>2028</a:t>
            </a:r>
            <a:endParaRPr lang="en-GB" sz="2200" dirty="0">
              <a:latin typeface="Times"/>
              <a:cs typeface="Times"/>
            </a:endParaRPr>
          </a:p>
        </p:txBody>
      </p:sp>
      <p:pic>
        <p:nvPicPr>
          <p:cNvPr id="6" name="Picture 5" descr="HD2.png">
            <a:extLst>
              <a:ext uri="{FF2B5EF4-FFF2-40B4-BE49-F238E27FC236}">
                <a16:creationId xmlns:a16="http://schemas.microsoft.com/office/drawing/2014/main" xmlns="" id="{E057BFEB-8455-4424-556E-D9BA6E96FC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458" y="2004871"/>
            <a:ext cx="1912733" cy="14078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8E53C7D-B07F-5EC0-96CE-07262FA86BE3}"/>
              </a:ext>
            </a:extLst>
          </p:cNvPr>
          <p:cNvSpPr txBox="1"/>
          <p:nvPr/>
        </p:nvSpPr>
        <p:spPr>
          <a:xfrm>
            <a:off x="6220973" y="3390653"/>
            <a:ext cx="285708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[</a:t>
            </a:r>
            <a:r>
              <a:rPr lang="nb-NO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G. L. Sabbi, et al. IEEE TAS  15 (2005) 1128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itchFamily="18" charset="2"/>
              </a:rPr>
              <a:t>]</a:t>
            </a:r>
            <a:endParaRPr lang="en-GB" sz="1100" dirty="0"/>
          </a:p>
        </p:txBody>
      </p:sp>
      <p:sp>
        <p:nvSpPr>
          <p:cNvPr id="2" name="TextBox 1"/>
          <p:cNvSpPr txBox="1"/>
          <p:nvPr/>
        </p:nvSpPr>
        <p:spPr>
          <a:xfrm>
            <a:off x="1294433" y="5933799"/>
            <a:ext cx="28208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14 T block dipole (J. C. Perez, et al.)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02688" y="5919106"/>
            <a:ext cx="3568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14 T block dipole F2D2  (E. </a:t>
            </a:r>
            <a:r>
              <a:rPr lang="en-US" sz="1400" dirty="0" err="1" smtClean="0">
                <a:latin typeface="Times"/>
                <a:cs typeface="Times"/>
              </a:rPr>
              <a:t>Rochepault</a:t>
            </a:r>
            <a:r>
              <a:rPr lang="en-US" sz="1400" dirty="0" smtClean="0">
                <a:latin typeface="Times"/>
                <a:cs typeface="Times"/>
              </a:rPr>
              <a:t>, et al.)</a:t>
            </a:r>
            <a:endParaRPr lang="en-US" sz="1400" dirty="0">
              <a:latin typeface="Times"/>
              <a:cs typeface="Time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0480" y="4182928"/>
            <a:ext cx="916710" cy="7407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166" y="4021729"/>
            <a:ext cx="927004" cy="784709"/>
          </a:xfrm>
          <a:prstGeom prst="rect">
            <a:avLst/>
          </a:prstGeom>
        </p:spPr>
      </p:pic>
      <p:pic>
        <p:nvPicPr>
          <p:cNvPr id="14" name="Picture 13" descr="F2D2_2d_mecha_4p8p14_standard_color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481" y="3907454"/>
            <a:ext cx="1832690" cy="1892703"/>
          </a:xfrm>
          <a:prstGeom prst="rect">
            <a:avLst/>
          </a:prstGeom>
        </p:spPr>
      </p:pic>
      <p:pic>
        <p:nvPicPr>
          <p:cNvPr id="16" name="Picture 15" descr="Bon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947" y="3733102"/>
            <a:ext cx="2079609" cy="2295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968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753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Times"/>
                <a:cs typeface="Times"/>
              </a:rPr>
              <a:t>Contents </a:t>
            </a:r>
            <a:endParaRPr lang="en-GB" sz="44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2466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Times"/>
                <a:cs typeface="Times"/>
              </a:rPr>
              <a:t>Baseline for FCC</a:t>
            </a:r>
            <a:r>
              <a:rPr lang="en-GB" dirty="0">
                <a:latin typeface="Times"/>
                <a:cs typeface="Times"/>
              </a:rPr>
              <a:t>,</a:t>
            </a:r>
            <a:r>
              <a:rPr lang="en-GB" dirty="0" smtClean="0">
                <a:latin typeface="Times"/>
                <a:cs typeface="Times"/>
              </a:rPr>
              <a:t> options and timeline</a:t>
            </a:r>
            <a:endParaRPr lang="en-GB" dirty="0">
              <a:latin typeface="Times"/>
              <a:cs typeface="Times"/>
            </a:endParaRP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Status of Nb</a:t>
            </a:r>
            <a:r>
              <a:rPr lang="en-GB" baseline="-25000" dirty="0">
                <a:latin typeface="Times"/>
                <a:cs typeface="Times"/>
              </a:rPr>
              <a:t>3</a:t>
            </a:r>
            <a:r>
              <a:rPr lang="en-GB" dirty="0">
                <a:latin typeface="Times"/>
                <a:cs typeface="Times"/>
              </a:rPr>
              <a:t>Sn and recent results</a:t>
            </a: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 smtClean="0">
                <a:latin typeface="Times"/>
                <a:cs typeface="Times"/>
              </a:rPr>
              <a:t>HTS hopes and challenges 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Appendix: news from US and China, magnet design, HFM organization</a:t>
            </a:r>
          </a:p>
        </p:txBody>
      </p:sp>
    </p:spTree>
    <p:extLst>
      <p:ext uri="{BB962C8B-B14F-4D97-AF65-F5344CB8AC3E}">
        <p14:creationId xmlns:p14="http://schemas.microsoft.com/office/powerpoint/2010/main" val="3664310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78486"/>
            <a:ext cx="8801100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 program for 14 T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09550" y="1018928"/>
            <a:ext cx="8724900" cy="510247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2"/>
                </a:solidFill>
                <a:latin typeface="Times"/>
                <a:cs typeface="Times"/>
              </a:rPr>
              <a:t>The common coil </a:t>
            </a:r>
            <a:r>
              <a:rPr lang="en-GB" dirty="0" smtClean="0">
                <a:solidFill>
                  <a:schemeClr val="tx2"/>
                </a:solidFill>
                <a:latin typeface="Times"/>
                <a:cs typeface="Times"/>
              </a:rPr>
              <a:t>design: </a:t>
            </a:r>
            <a:r>
              <a:rPr lang="en-GB" dirty="0" smtClean="0">
                <a:solidFill>
                  <a:srgbClr val="B81011"/>
                </a:solidFill>
                <a:latin typeface="Times"/>
                <a:cs typeface="Times"/>
              </a:rPr>
              <a:t>a simpler path </a:t>
            </a:r>
            <a:r>
              <a:rPr lang="en-GB" dirty="0" smtClean="0">
                <a:solidFill>
                  <a:schemeClr val="tx2"/>
                </a:solidFill>
                <a:latin typeface="Times"/>
                <a:cs typeface="Times"/>
              </a:rPr>
              <a:t>?</a:t>
            </a:r>
            <a:endParaRPr lang="en-GB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r>
              <a:rPr lang="en-GB" sz="2400" dirty="0">
                <a:latin typeface="Times"/>
                <a:cs typeface="Times"/>
              </a:rPr>
              <a:t>Racetrack coils </a:t>
            </a:r>
            <a:r>
              <a:rPr lang="en-GB" sz="2400" dirty="0" smtClean="0">
                <a:latin typeface="Times"/>
                <a:cs typeface="Times"/>
              </a:rPr>
              <a:t>are easier to manufacture</a:t>
            </a:r>
          </a:p>
          <a:p>
            <a:pPr lvl="1"/>
            <a:r>
              <a:rPr lang="en-GB" sz="2200" dirty="0" smtClean="0">
                <a:latin typeface="Times"/>
                <a:cs typeface="Times"/>
              </a:rPr>
              <a:t>The </a:t>
            </a:r>
            <a:r>
              <a:rPr lang="en-GB" sz="2200" dirty="0">
                <a:solidFill>
                  <a:srgbClr val="B81011"/>
                </a:solidFill>
                <a:latin typeface="Times"/>
                <a:cs typeface="Times"/>
              </a:rPr>
              <a:t>IHEP program reached 12.5 </a:t>
            </a:r>
            <a:r>
              <a:rPr lang="en-GB" sz="2200" dirty="0" smtClean="0">
                <a:solidFill>
                  <a:srgbClr val="B81011"/>
                </a:solidFill>
                <a:latin typeface="Times"/>
                <a:cs typeface="Times"/>
              </a:rPr>
              <a:t>T </a:t>
            </a:r>
            <a:r>
              <a:rPr lang="en-GB" sz="2200" dirty="0" smtClean="0">
                <a:latin typeface="Times"/>
                <a:cs typeface="Times"/>
              </a:rPr>
              <a:t>with Nb</a:t>
            </a:r>
            <a:r>
              <a:rPr lang="en-GB" sz="2200" baseline="-25000" dirty="0" smtClean="0">
                <a:latin typeface="Times"/>
                <a:cs typeface="Times"/>
              </a:rPr>
              <a:t>3</a:t>
            </a:r>
            <a:r>
              <a:rPr lang="en-GB" sz="2200" dirty="0" smtClean="0">
                <a:latin typeface="Times"/>
                <a:cs typeface="Times"/>
              </a:rPr>
              <a:t>Sn, </a:t>
            </a:r>
            <a:r>
              <a:rPr lang="en-GB" sz="2200" dirty="0">
                <a:latin typeface="Times"/>
                <a:cs typeface="Times"/>
              </a:rPr>
              <a:t>but with small aperture (14 mm and no field </a:t>
            </a:r>
            <a:r>
              <a:rPr lang="en-GB" sz="2200" dirty="0" smtClean="0">
                <a:latin typeface="Times"/>
                <a:cs typeface="Times"/>
              </a:rPr>
              <a:t>quality, see appendix)</a:t>
            </a:r>
            <a:endParaRPr lang="en-GB" sz="2200" dirty="0">
              <a:latin typeface="Times"/>
              <a:cs typeface="Times"/>
            </a:endParaRPr>
          </a:p>
          <a:p>
            <a:pPr lvl="1"/>
            <a:r>
              <a:rPr lang="en-GB" sz="2400" dirty="0">
                <a:latin typeface="Times"/>
                <a:cs typeface="Times"/>
              </a:rPr>
              <a:t>CIEMAT is planning to build a common coil, test in 2027/8</a:t>
            </a:r>
            <a:endParaRPr lang="en-GB" sz="2200" dirty="0">
              <a:latin typeface="Times"/>
              <a:cs typeface="Times"/>
            </a:endParaRPr>
          </a:p>
        </p:txBody>
      </p:sp>
      <p:pic>
        <p:nvPicPr>
          <p:cNvPr id="12" name="Picture 11" descr="LPF2.png">
            <a:extLst>
              <a:ext uri="{FF2B5EF4-FFF2-40B4-BE49-F238E27FC236}">
                <a16:creationId xmlns:a16="http://schemas.microsoft.com/office/drawing/2014/main" xmlns="" id="{36FE8D39-77C6-740E-77F7-957B59F88B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860" y="3553399"/>
            <a:ext cx="3401572" cy="229800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F7EBC14D-0657-5FB6-BFD1-BCF1B86541AA}"/>
              </a:ext>
            </a:extLst>
          </p:cNvPr>
          <p:cNvSpPr/>
          <p:nvPr/>
        </p:nvSpPr>
        <p:spPr>
          <a:xfrm>
            <a:off x="5111552" y="5928733"/>
            <a:ext cx="40324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fr-CH" sz="1000" dirty="0">
                <a:latin typeface="Times" panose="02020603050405020304" pitchFamily="18" charset="0"/>
                <a:cs typeface="Times" panose="02020603050405020304" pitchFamily="18" charset="0"/>
              </a:rPr>
              <a:t>LPF1 training </a:t>
            </a:r>
            <a:r>
              <a:rPr lang="fr-CH" sz="10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[C. Wang, et al., SUST 36 (2023) 065006]</a:t>
            </a:r>
            <a:endParaRPr lang="fr-CH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E8C4764D-6CA6-3292-A3C6-6ED2C51BFB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452" y="3934872"/>
            <a:ext cx="2242768" cy="15121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1FBA79A-4EF8-D9B5-3F1B-B19AAAEF4700}"/>
              </a:ext>
            </a:extLst>
          </p:cNvPr>
          <p:cNvSpPr txBox="1"/>
          <p:nvPr/>
        </p:nvSpPr>
        <p:spPr>
          <a:xfrm>
            <a:off x="691832" y="5447040"/>
            <a:ext cx="180173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Common coil </a:t>
            </a:r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design </a:t>
            </a:r>
          </a:p>
          <a:p>
            <a:pPr algn="ctr"/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R. Gupta, IPAC 1997 3344]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6185" y="3264276"/>
            <a:ext cx="1424903" cy="371098"/>
          </a:xfrm>
          <a:prstGeom prst="rect">
            <a:avLst/>
          </a:prstGeom>
        </p:spPr>
      </p:pic>
      <p:pic>
        <p:nvPicPr>
          <p:cNvPr id="2" name="Picture 1" descr="DAISY_ASC24_CrossSection_V2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600" y="3583578"/>
            <a:ext cx="2328519" cy="231389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1FBA79A-4EF8-D9B5-3F1B-B19AAAEF4700}"/>
              </a:ext>
            </a:extLst>
          </p:cNvPr>
          <p:cNvSpPr txBox="1"/>
          <p:nvPr/>
        </p:nvSpPr>
        <p:spPr>
          <a:xfrm>
            <a:off x="3076333" y="5876202"/>
            <a:ext cx="2287061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DAISY cross-section</a:t>
            </a:r>
            <a:r>
              <a:rPr lang="fr-CH" sz="11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[F. Toral, et al.]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202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Times"/>
                <a:cs typeface="Times"/>
              </a:rPr>
              <a:t>FCC-</a:t>
            </a:r>
            <a:r>
              <a:rPr lang="en-US" sz="4400" dirty="0" err="1">
                <a:latin typeface="Times"/>
                <a:cs typeface="Times"/>
              </a:rPr>
              <a:t>hh</a:t>
            </a:r>
            <a:r>
              <a:rPr lang="en-US" sz="4400" dirty="0">
                <a:latin typeface="Times"/>
                <a:cs typeface="Times"/>
              </a:rPr>
              <a:t> </a:t>
            </a:r>
            <a:r>
              <a:rPr lang="en-US" sz="4400" dirty="0" smtClean="0">
                <a:latin typeface="Times"/>
                <a:cs typeface="Times"/>
              </a:rPr>
              <a:t>baseline</a:t>
            </a:r>
            <a:endParaRPr lang="en-GB" sz="44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901918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The new targets for FCC-</a:t>
            </a:r>
            <a:r>
              <a:rPr lang="en-GB" sz="2400" dirty="0" err="1">
                <a:latin typeface="Times"/>
                <a:cs typeface="Times"/>
              </a:rPr>
              <a:t>hh</a:t>
            </a:r>
            <a:r>
              <a:rPr lang="en-GB" sz="2400" dirty="0">
                <a:latin typeface="Times"/>
                <a:cs typeface="Times"/>
              </a:rPr>
              <a:t> in Nb</a:t>
            </a:r>
            <a:r>
              <a:rPr lang="en-GB" sz="2400" baseline="-25000" dirty="0">
                <a:latin typeface="Times"/>
                <a:cs typeface="Times"/>
              </a:rPr>
              <a:t>3</a:t>
            </a:r>
            <a:r>
              <a:rPr lang="en-GB" sz="2400" dirty="0">
                <a:latin typeface="Times"/>
                <a:cs typeface="Times"/>
              </a:rPr>
              <a:t>Sn allow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reaching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85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TeV with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83%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filling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factor</a:t>
            </a:r>
            <a:r>
              <a:rPr lang="en-GB" sz="2400" dirty="0" smtClean="0">
                <a:latin typeface="Times"/>
                <a:cs typeface="Times"/>
              </a:rPr>
              <a:t>, and improved HL-LHC conductor</a:t>
            </a:r>
            <a:endParaRPr lang="en-GB" sz="2400" dirty="0">
              <a:latin typeface="Times"/>
              <a:cs typeface="Times"/>
            </a:endParaRPr>
          </a:p>
          <a:p>
            <a:pPr lvl="1"/>
            <a:r>
              <a:rPr lang="en-GB" sz="2000" dirty="0">
                <a:latin typeface="Times"/>
                <a:cs typeface="Times"/>
              </a:rPr>
              <a:t>The magnet is at 80% of short sample, and this gives more margin,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allowing </a:t>
            </a:r>
            <a:r>
              <a:rPr lang="en-GB" sz="2000" dirty="0" smtClean="0">
                <a:solidFill>
                  <a:srgbClr val="B81011"/>
                </a:solidFill>
                <a:latin typeface="Times"/>
                <a:cs typeface="Times"/>
              </a:rPr>
              <a:t>ease several aspects </a:t>
            </a:r>
            <a:r>
              <a:rPr lang="en-GB" sz="2000" dirty="0" smtClean="0">
                <a:latin typeface="Times"/>
                <a:cs typeface="Times"/>
              </a:rPr>
              <a:t>(stress limits can be set at 150 </a:t>
            </a:r>
            <a:r>
              <a:rPr lang="en-GB" sz="2000" dirty="0" err="1" smtClean="0">
                <a:latin typeface="Times"/>
                <a:cs typeface="Times"/>
              </a:rPr>
              <a:t>MPa</a:t>
            </a:r>
            <a:r>
              <a:rPr lang="en-GB" sz="2000" dirty="0" smtClean="0">
                <a:latin typeface="Times"/>
                <a:cs typeface="Times"/>
              </a:rPr>
              <a:t> rather than 200 </a:t>
            </a:r>
            <a:r>
              <a:rPr lang="en-GB" sz="2000" dirty="0" err="1" smtClean="0">
                <a:latin typeface="Times"/>
                <a:cs typeface="Times"/>
              </a:rPr>
              <a:t>MPa</a:t>
            </a:r>
            <a:r>
              <a:rPr lang="en-GB" sz="2000" dirty="0" smtClean="0">
                <a:latin typeface="Times"/>
                <a:cs typeface="Times"/>
              </a:rPr>
              <a:t>, protection is less demanding, conductor is available today)</a:t>
            </a:r>
          </a:p>
          <a:p>
            <a:pPr lvl="1"/>
            <a:r>
              <a:rPr lang="en-GB" sz="2000" dirty="0" smtClean="0">
                <a:solidFill>
                  <a:srgbClr val="0055A0"/>
                </a:solidFill>
                <a:latin typeface="Times"/>
                <a:cs typeface="Times"/>
              </a:rPr>
              <a:t>Further improvement of filling factor could allow 90 </a:t>
            </a:r>
            <a:r>
              <a:rPr lang="en-GB" sz="2000" dirty="0" err="1" smtClean="0">
                <a:solidFill>
                  <a:srgbClr val="0055A0"/>
                </a:solidFill>
                <a:latin typeface="Times"/>
                <a:cs typeface="Times"/>
              </a:rPr>
              <a:t>TeV</a:t>
            </a:r>
            <a:r>
              <a:rPr lang="en-GB" sz="2000" dirty="0" smtClean="0">
                <a:solidFill>
                  <a:srgbClr val="0055A0"/>
                </a:solidFill>
                <a:latin typeface="Times"/>
                <a:cs typeface="Times"/>
              </a:rPr>
              <a:t> </a:t>
            </a:r>
            <a:r>
              <a:rPr lang="en-GB" sz="2000" dirty="0" err="1" smtClean="0">
                <a:solidFill>
                  <a:srgbClr val="0055A0"/>
                </a:solidFill>
                <a:latin typeface="Times"/>
                <a:cs typeface="Times"/>
              </a:rPr>
              <a:t>c.o.m</a:t>
            </a:r>
            <a:endParaRPr lang="en-GB" sz="2000" dirty="0">
              <a:solidFill>
                <a:srgbClr val="0055A0"/>
              </a:solidFill>
              <a:latin typeface="Times"/>
              <a:cs typeface="Times"/>
            </a:endParaRPr>
          </a:p>
          <a:p>
            <a:pPr lvl="1"/>
            <a:endParaRPr lang="en-GB" sz="2000" dirty="0">
              <a:latin typeface="Times"/>
              <a:cs typeface="Times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E94E4D84-9005-E810-5116-1ABA317EEA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36255"/>
              </p:ext>
            </p:extLst>
          </p:nvPr>
        </p:nvGraphicFramePr>
        <p:xfrm>
          <a:off x="104191" y="3198219"/>
          <a:ext cx="4435983" cy="2956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64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25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1439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25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911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FCC-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hh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CDR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2024-Nb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Dipole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16.0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14.0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14-</a:t>
                      </a:r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Temperature (K)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1.9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1.9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4.5-20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Tunnel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f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illing factor (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adim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0.83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0.83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Energy </a:t>
                      </a:r>
                      <a:r>
                        <a:rPr lang="en-US" sz="140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c.o.m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 (</a:t>
                      </a:r>
                      <a:r>
                        <a:rPr lang="en-US" sz="1400" baseline="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TeV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85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85-120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Non Cu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jc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16 T 4.2 K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1500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1200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TBD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Loadline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margin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10" name="Picture 9" descr="Picture 6">
            <a:extLst>
              <a:ext uri="{FF2B5EF4-FFF2-40B4-BE49-F238E27FC236}">
                <a16:creationId xmlns:a16="http://schemas.microsoft.com/office/drawing/2014/main" xmlns="" id="{059E186D-94CB-7D16-A931-D6C5C6422D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9348"/>
          <a:stretch>
            <a:fillRect/>
          </a:stretch>
        </p:blipFill>
        <p:spPr>
          <a:xfrm>
            <a:off x="4684436" y="3190802"/>
            <a:ext cx="4186768" cy="236105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4839606" y="5717570"/>
            <a:ext cx="3896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/>
                <a:cs typeface="Times"/>
              </a:rPr>
              <a:t>FCC layout and evolution of parameters</a:t>
            </a:r>
            <a:endParaRPr lang="en-US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879218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85" y="130498"/>
            <a:ext cx="8773568" cy="94044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F</a:t>
            </a:r>
            <a:r>
              <a:rPr lang="en-US" dirty="0" smtClean="0">
                <a:latin typeface="Times"/>
                <a:cs typeface="Times"/>
              </a:rPr>
              <a:t>eedback from HL-LHC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24869" y="875801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14 T operational field </a:t>
            </a:r>
            <a:r>
              <a:rPr lang="en-GB" sz="2400" dirty="0" smtClean="0">
                <a:latin typeface="Times"/>
                <a:cs typeface="Times"/>
                <a:sym typeface="Wingdings"/>
              </a:rPr>
              <a:t> </a:t>
            </a:r>
            <a:r>
              <a:rPr lang="en-GB" sz="2400" dirty="0" smtClean="0">
                <a:solidFill>
                  <a:srgbClr val="C00000"/>
                </a:solidFill>
                <a:latin typeface="Times"/>
                <a:cs typeface="Times"/>
              </a:rPr>
              <a:t>short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models shall </a:t>
            </a:r>
            <a:r>
              <a:rPr lang="en-GB" sz="2400" dirty="0" smtClean="0">
                <a:solidFill>
                  <a:srgbClr val="C00000"/>
                </a:solidFill>
                <a:latin typeface="Times"/>
                <a:cs typeface="Times"/>
              </a:rPr>
              <a:t>reach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15-15.5 T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Do not make </a:t>
            </a:r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confusion between operational and achieved field</a:t>
            </a:r>
            <a:r>
              <a:rPr lang="en-GB" sz="1800" dirty="0">
                <a:latin typeface="Times"/>
                <a:cs typeface="Times"/>
              </a:rPr>
              <a:t>: LHC dipoles reached 9.5 T, but they operate in the LHC slightly above 8.0 </a:t>
            </a:r>
            <a:r>
              <a:rPr lang="en-GB" sz="1800" dirty="0" smtClean="0">
                <a:latin typeface="Times"/>
                <a:cs typeface="Times"/>
              </a:rPr>
              <a:t>T</a:t>
            </a:r>
          </a:p>
          <a:p>
            <a:r>
              <a:rPr lang="en-GB" sz="2200" dirty="0" smtClean="0">
                <a:latin typeface="Times"/>
                <a:cs typeface="Times"/>
              </a:rPr>
              <a:t>14 T shall be reached also at 4.5 K</a:t>
            </a:r>
          </a:p>
          <a:p>
            <a:pPr lvl="2"/>
            <a:r>
              <a:rPr lang="en-GB" sz="1800" dirty="0" smtClean="0">
                <a:latin typeface="Times"/>
                <a:cs typeface="Times"/>
              </a:rPr>
              <a:t>In HL-LHC MQXF </a:t>
            </a:r>
            <a:r>
              <a:rPr lang="en-GB" sz="1800" dirty="0" smtClean="0">
                <a:solidFill>
                  <a:srgbClr val="B81011"/>
                </a:solidFill>
                <a:latin typeface="Times"/>
                <a:cs typeface="Times"/>
              </a:rPr>
              <a:t>operational field is also achieved at 4.5 K, without retraining</a:t>
            </a:r>
          </a:p>
          <a:p>
            <a:pPr lvl="1"/>
            <a:r>
              <a:rPr lang="en-GB" sz="1800" dirty="0" smtClean="0">
                <a:latin typeface="Times"/>
                <a:cs typeface="Times"/>
              </a:rPr>
              <a:t>Record of achieved field in accelerator dipoles</a:t>
            </a:r>
          </a:p>
          <a:p>
            <a:pPr lvl="2"/>
            <a:r>
              <a:rPr lang="en-GB" sz="1600" dirty="0" smtClean="0">
                <a:solidFill>
                  <a:srgbClr val="B81011"/>
                </a:solidFill>
                <a:latin typeface="Times"/>
                <a:cs typeface="Times"/>
              </a:rPr>
              <a:t>13.8 T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at 4.5 K </a:t>
            </a:r>
            <a:r>
              <a:rPr lang="en-GB" sz="1600" dirty="0" smtClean="0">
                <a:latin typeface="Times"/>
                <a:cs typeface="Times"/>
              </a:rPr>
              <a:t>(HD2, 2005)</a:t>
            </a:r>
          </a:p>
          <a:p>
            <a:pPr lvl="2"/>
            <a:r>
              <a:rPr lang="en-GB" sz="1600" dirty="0" smtClean="0">
                <a:solidFill>
                  <a:srgbClr val="B81011"/>
                </a:solidFill>
                <a:latin typeface="Times"/>
                <a:cs typeface="Times"/>
              </a:rPr>
              <a:t>14.5 T at 1.9 K, 13.8 T at 4.5 K</a:t>
            </a:r>
            <a:r>
              <a:rPr lang="en-GB" sz="1600" dirty="0" smtClean="0">
                <a:latin typeface="Times"/>
                <a:cs typeface="Times"/>
              </a:rPr>
              <a:t> (Fresca2, 2019)</a:t>
            </a:r>
          </a:p>
          <a:p>
            <a:pPr lvl="2"/>
            <a:r>
              <a:rPr lang="en-GB" sz="1600" dirty="0" smtClean="0">
                <a:solidFill>
                  <a:srgbClr val="B81011"/>
                </a:solidFill>
                <a:latin typeface="Times"/>
                <a:cs typeface="Times"/>
              </a:rPr>
              <a:t>14.1 T at 4.5 K  </a:t>
            </a:r>
            <a:r>
              <a:rPr lang="en-GB" sz="1600" dirty="0" smtClean="0">
                <a:latin typeface="Times"/>
                <a:cs typeface="Times"/>
              </a:rPr>
              <a:t>(MDPCT1, 2020)</a:t>
            </a:r>
            <a:endParaRPr lang="en-GB" sz="1600" dirty="0">
              <a:latin typeface="Times"/>
              <a:cs typeface="Time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9F75AF3-411B-D799-366B-F2CF4A0BD4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385" y="3809142"/>
            <a:ext cx="4828866" cy="22275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FC89F6A-20F3-01D6-F324-2DF0557BAB0D}"/>
              </a:ext>
            </a:extLst>
          </p:cNvPr>
          <p:cNvSpPr txBox="1"/>
          <p:nvPr/>
        </p:nvSpPr>
        <p:spPr>
          <a:xfrm>
            <a:off x="108539" y="5982093"/>
            <a:ext cx="584825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MQXFS4 test </a:t>
            </a:r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results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[S. Izquierdo Bermudez, J. C. Perez, P. Ferracin, F. Mangiarotti, et al.]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" name="Picture 9" descr="fresca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716" y="3050718"/>
            <a:ext cx="3044608" cy="25762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FC89F6A-20F3-01D6-F324-2DF0557BAB0D}"/>
              </a:ext>
            </a:extLst>
          </p:cNvPr>
          <p:cNvSpPr txBox="1"/>
          <p:nvPr/>
        </p:nvSpPr>
        <p:spPr>
          <a:xfrm>
            <a:off x="6522650" y="5779244"/>
            <a:ext cx="215042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Sketch of Fresca2 cross-section </a:t>
            </a:r>
          </a:p>
          <a:p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[A. Milanese, P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Ferracin, 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et al.]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002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J</a:t>
            </a:r>
            <a:r>
              <a:rPr lang="en-US" sz="1400" dirty="0" smtClean="0">
                <a:latin typeface="Times"/>
                <a:cs typeface="Times"/>
              </a:rPr>
              <a:t>anuary 2025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E.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/>
          <a:lstStyle/>
          <a:p>
            <a:pPr algn="ctr"/>
            <a:r>
              <a:rPr lang="en-US" dirty="0" smtClean="0">
                <a:latin typeface="Times"/>
                <a:cs typeface="Times"/>
              </a:rPr>
              <a:t>Options to the FCC baseline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Times"/>
                <a:cs typeface="Times"/>
              </a:rPr>
              <a:t>We are exploring the following options</a:t>
            </a:r>
          </a:p>
          <a:p>
            <a:pPr lvl="1"/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12 T magnet and 77 </a:t>
            </a:r>
            <a:r>
              <a:rPr lang="en-GB" sz="2000" dirty="0" err="1">
                <a:solidFill>
                  <a:srgbClr val="B81011"/>
                </a:solidFill>
                <a:latin typeface="Times"/>
                <a:cs typeface="Times"/>
              </a:rPr>
              <a:t>TeV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 </a:t>
            </a:r>
            <a:r>
              <a:rPr lang="en-GB" sz="2000" dirty="0">
                <a:latin typeface="Times"/>
                <a:cs typeface="Times"/>
              </a:rPr>
              <a:t>(15-20% cheaper magnet, for 10% less energy)</a:t>
            </a:r>
          </a:p>
          <a:p>
            <a:pPr lvl="1"/>
            <a:r>
              <a:rPr lang="en-GB" sz="2000" dirty="0" smtClean="0">
                <a:solidFill>
                  <a:srgbClr val="B81011"/>
                </a:solidFill>
                <a:latin typeface="Times"/>
                <a:cs typeface="Times"/>
              </a:rPr>
              <a:t>Operation at 4.5 K </a:t>
            </a:r>
            <a:r>
              <a:rPr lang="en-GB" sz="2000" dirty="0" smtClean="0">
                <a:latin typeface="Times"/>
                <a:cs typeface="Times"/>
              </a:rPr>
              <a:t>with the same magnet (significant reduction of power consumption of cryogenics)</a:t>
            </a:r>
          </a:p>
          <a:p>
            <a:pPr lvl="1"/>
            <a:r>
              <a:rPr lang="en-GB" sz="2000" dirty="0" smtClean="0">
                <a:solidFill>
                  <a:srgbClr val="B81011"/>
                </a:solidFill>
                <a:latin typeface="Times"/>
                <a:cs typeface="Times"/>
              </a:rPr>
              <a:t>Hybrid Nb</a:t>
            </a:r>
            <a:r>
              <a:rPr lang="en-GB" sz="2000" baseline="-25000" dirty="0" smtClean="0">
                <a:solidFill>
                  <a:srgbClr val="B81011"/>
                </a:solidFill>
                <a:latin typeface="Times"/>
                <a:cs typeface="Times"/>
              </a:rPr>
              <a:t>3</a:t>
            </a:r>
            <a:r>
              <a:rPr lang="en-GB" sz="2000" dirty="0" smtClean="0">
                <a:solidFill>
                  <a:srgbClr val="B81011"/>
                </a:solidFill>
                <a:latin typeface="Times"/>
                <a:cs typeface="Times"/>
              </a:rPr>
              <a:t>Sn/</a:t>
            </a:r>
            <a:r>
              <a:rPr lang="en-GB" sz="2000" dirty="0" err="1" smtClean="0">
                <a:solidFill>
                  <a:srgbClr val="B81011"/>
                </a:solidFill>
                <a:latin typeface="Times"/>
                <a:cs typeface="Times"/>
              </a:rPr>
              <a:t>Nb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-Ti </a:t>
            </a:r>
            <a:r>
              <a:rPr lang="en-GB" sz="2000" dirty="0">
                <a:latin typeface="Times"/>
                <a:cs typeface="Times"/>
              </a:rPr>
              <a:t>(large reduction in the mass of 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conductor, even more at 12 T, significant cost reduction)</a:t>
            </a:r>
          </a:p>
          <a:p>
            <a:pPr lvl="1"/>
            <a:r>
              <a:rPr lang="en-GB" sz="2000" dirty="0" smtClean="0">
                <a:solidFill>
                  <a:srgbClr val="B81011"/>
                </a:solidFill>
                <a:latin typeface="Times"/>
                <a:cs typeface="Times"/>
              </a:rPr>
              <a:t>20-m-long magnets </a:t>
            </a:r>
            <a:r>
              <a:rPr lang="en-GB" sz="2000" dirty="0" smtClean="0">
                <a:latin typeface="Times"/>
                <a:cs typeface="Times"/>
              </a:rPr>
              <a:t>(25% less magnets to produce, plus a </a:t>
            </a:r>
            <a:r>
              <a:rPr lang="en-GB" sz="2000" dirty="0">
                <a:latin typeface="Times"/>
                <a:cs typeface="Times"/>
              </a:rPr>
              <a:t>few more </a:t>
            </a:r>
            <a:r>
              <a:rPr lang="en-GB" sz="2000" dirty="0" err="1" smtClean="0">
                <a:latin typeface="Times"/>
                <a:cs typeface="Times"/>
              </a:rPr>
              <a:t>TeV</a:t>
            </a:r>
            <a:r>
              <a:rPr lang="en-GB" sz="2000" dirty="0">
                <a:latin typeface="Times"/>
                <a:cs typeface="Times"/>
              </a:rPr>
              <a:t> </a:t>
            </a:r>
            <a:r>
              <a:rPr lang="en-GB" sz="2000" dirty="0" smtClean="0">
                <a:latin typeface="Times"/>
                <a:cs typeface="Times"/>
              </a:rPr>
              <a:t>or a bit more margin, an a bit cheaper magnet)</a:t>
            </a:r>
          </a:p>
          <a:p>
            <a:pPr lvl="1"/>
            <a:r>
              <a:rPr lang="en-GB" sz="2000" dirty="0" smtClean="0">
                <a:latin typeface="Times"/>
                <a:cs typeface="Times"/>
              </a:rPr>
              <a:t>Combined function options was studied but for the moment is not pursued</a:t>
            </a:r>
          </a:p>
          <a:p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HTS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long-term goal in the 14-20 T range</a:t>
            </a:r>
            <a:r>
              <a:rPr lang="en-GB" sz="2400" dirty="0" smtClean="0">
                <a:latin typeface="Times"/>
                <a:cs typeface="Times"/>
              </a:rPr>
              <a:t>, giving 85-120 </a:t>
            </a:r>
            <a:r>
              <a:rPr lang="en-GB" sz="2400" dirty="0" err="1" smtClean="0">
                <a:latin typeface="Times"/>
                <a:cs typeface="Times"/>
              </a:rPr>
              <a:t>TeV</a:t>
            </a:r>
            <a:endParaRPr lang="en-GB" sz="2400" dirty="0" smtClean="0">
              <a:latin typeface="Times"/>
              <a:cs typeface="Times"/>
            </a:endParaRPr>
          </a:p>
          <a:p>
            <a:r>
              <a:rPr lang="en-GB" sz="2000" dirty="0" smtClean="0">
                <a:latin typeface="Times"/>
                <a:cs typeface="Times"/>
              </a:rPr>
              <a:t>All this is in the FCC-FS, chapter on magnets (see talk today by M. </a:t>
            </a:r>
            <a:r>
              <a:rPr lang="en-GB" sz="2000" dirty="0" err="1" smtClean="0">
                <a:latin typeface="Times"/>
                <a:cs typeface="Times"/>
              </a:rPr>
              <a:t>Benedikt</a:t>
            </a:r>
            <a:r>
              <a:rPr lang="en-GB" sz="2000" dirty="0" smtClean="0">
                <a:latin typeface="Times"/>
                <a:cs typeface="Times"/>
              </a:rPr>
              <a:t>)</a:t>
            </a:r>
          </a:p>
          <a:p>
            <a:r>
              <a:rPr lang="en-GB" sz="2000" dirty="0" smtClean="0">
                <a:latin typeface="Times"/>
                <a:cs typeface="Times"/>
              </a:rPr>
              <a:t>Please don</a:t>
            </a:r>
            <a:r>
              <a:rPr lang="fr-FR" sz="2000" dirty="0" smtClean="0">
                <a:latin typeface="Times"/>
                <a:cs typeface="Times"/>
              </a:rPr>
              <a:t>’</a:t>
            </a:r>
            <a:r>
              <a:rPr lang="en-GB" sz="2000" dirty="0" smtClean="0">
                <a:latin typeface="Times"/>
                <a:cs typeface="Times"/>
              </a:rPr>
              <a:t>t think that Nb</a:t>
            </a:r>
            <a:r>
              <a:rPr lang="en-GB" sz="2000" baseline="-25000" dirty="0" smtClean="0">
                <a:latin typeface="Times"/>
                <a:cs typeface="Times"/>
              </a:rPr>
              <a:t>3</a:t>
            </a:r>
            <a:r>
              <a:rPr lang="en-GB" sz="2000" dirty="0" smtClean="0">
                <a:latin typeface="Times"/>
                <a:cs typeface="Times"/>
              </a:rPr>
              <a:t>Sn and HTS are in competition!</a:t>
            </a:r>
          </a:p>
          <a:p>
            <a:pPr lvl="1"/>
            <a:r>
              <a:rPr lang="en-GB" sz="1600" dirty="0" smtClean="0">
                <a:latin typeface="Times"/>
                <a:cs typeface="Times"/>
              </a:rPr>
              <a:t>This is not a blue pill/red pill story …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940" y="5090821"/>
            <a:ext cx="1491521" cy="8430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88920" y="5934544"/>
            <a:ext cx="3799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Wachowski</a:t>
            </a:r>
            <a:r>
              <a:rPr lang="en-US" sz="14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 broth., “Matrix” (1999, Warner Bros.) </a:t>
            </a:r>
            <a:endParaRPr lang="en-US" sz="1400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318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E</a:t>
            </a:r>
            <a:r>
              <a:rPr lang="en-US" sz="1050" dirty="0">
                <a:latin typeface="Times"/>
                <a:cs typeface="Times"/>
              </a:rPr>
              <a:t>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98" y="140037"/>
            <a:ext cx="871962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"/>
                <a:cs typeface="Times"/>
              </a:rPr>
              <a:t>Timeline for FCC-</a:t>
            </a:r>
            <a:r>
              <a:rPr lang="en-US" sz="4000" dirty="0" err="1" smtClean="0">
                <a:latin typeface="Times"/>
                <a:cs typeface="Times"/>
              </a:rPr>
              <a:t>hh</a:t>
            </a:r>
            <a:r>
              <a:rPr lang="en-US" sz="4000" dirty="0" smtClean="0">
                <a:latin typeface="Times"/>
                <a:cs typeface="Times"/>
              </a:rPr>
              <a:t> baseline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123412"/>
            <a:ext cx="8226854" cy="486961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Select the design by the end of LS3 </a:t>
            </a:r>
            <a:r>
              <a:rPr lang="en-GB" sz="2400" dirty="0" smtClean="0">
                <a:latin typeface="Times"/>
                <a:cs typeface="Times"/>
              </a:rPr>
              <a:t>(we should start having some indications from tests in 2026-2027)</a:t>
            </a:r>
          </a:p>
          <a:p>
            <a:r>
              <a:rPr lang="en-GB" sz="2400" dirty="0" smtClean="0">
                <a:latin typeface="Times"/>
                <a:cs typeface="Times"/>
              </a:rPr>
              <a:t>Have a full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short model program as MQXF during </a:t>
            </a:r>
            <a:r>
              <a:rPr lang="en-GB" sz="2400" dirty="0" err="1" smtClean="0">
                <a:solidFill>
                  <a:srgbClr val="B81011"/>
                </a:solidFill>
                <a:latin typeface="Times"/>
                <a:cs typeface="Times"/>
              </a:rPr>
              <a:t>RunIV</a:t>
            </a:r>
            <a:endParaRPr lang="en-GB" sz="2400" dirty="0" smtClean="0">
              <a:solidFill>
                <a:srgbClr val="B81011"/>
              </a:solidFill>
              <a:latin typeface="Times"/>
              <a:cs typeface="Times"/>
            </a:endParaRPr>
          </a:p>
          <a:p>
            <a:r>
              <a:rPr lang="en-GB" sz="2400" dirty="0" smtClean="0">
                <a:latin typeface="Times"/>
                <a:cs typeface="Times"/>
              </a:rPr>
              <a:t>Scaling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in length in two steps</a:t>
            </a:r>
          </a:p>
          <a:p>
            <a:pPr marL="36576" indent="0">
              <a:buNone/>
            </a:pPr>
            <a:r>
              <a:rPr lang="en-GB" sz="2400" dirty="0" smtClean="0">
                <a:latin typeface="Times"/>
                <a:cs typeface="Times"/>
              </a:rPr>
              <a:t>(but we are already anticipating)</a:t>
            </a:r>
            <a:endParaRPr lang="en-GB" sz="2400" dirty="0">
              <a:latin typeface="Times"/>
              <a:cs typeface="Time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B696FB0B-0E1F-D226-EDD2-14AC73DC3610}"/>
              </a:ext>
            </a:extLst>
          </p:cNvPr>
          <p:cNvGrpSpPr/>
          <p:nvPr/>
        </p:nvGrpSpPr>
        <p:grpSpPr>
          <a:xfrm>
            <a:off x="-16792" y="2613817"/>
            <a:ext cx="9160792" cy="3647915"/>
            <a:chOff x="0" y="2496911"/>
            <a:chExt cx="9160792" cy="364791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1572E527-0D57-9352-62EC-D80424C24B0E}"/>
                </a:ext>
              </a:extLst>
            </p:cNvPr>
            <p:cNvGrpSpPr/>
            <p:nvPr/>
          </p:nvGrpSpPr>
          <p:grpSpPr>
            <a:xfrm>
              <a:off x="0" y="3571273"/>
              <a:ext cx="9160792" cy="2573553"/>
              <a:chOff x="0" y="1275606"/>
              <a:chExt cx="9160792" cy="2573553"/>
            </a:xfrm>
          </p:grpSpPr>
          <p:sp>
            <p:nvSpPr>
              <p:cNvPr id="13" name="Chevron 10">
                <a:extLst>
                  <a:ext uri="{FF2B5EF4-FFF2-40B4-BE49-F238E27FC236}">
                    <a16:creationId xmlns:a16="http://schemas.microsoft.com/office/drawing/2014/main" xmlns="" id="{B194FB4E-DA53-436A-62D4-CE9476E5D632}"/>
                  </a:ext>
                </a:extLst>
              </p:cNvPr>
              <p:cNvSpPr/>
              <p:nvPr/>
            </p:nvSpPr>
            <p:spPr>
              <a:xfrm>
                <a:off x="0" y="2141698"/>
                <a:ext cx="2658169" cy="715634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Times"/>
                    <a:cs typeface="Times"/>
                  </a:rPr>
                  <a:t>Ongoing 12 T and 14 T short models (seven designs, 1 or 2 of each type)</a:t>
                </a:r>
              </a:p>
            </p:txBody>
          </p:sp>
          <p:sp>
            <p:nvSpPr>
              <p:cNvPr id="14" name="Chevron 11">
                <a:extLst>
                  <a:ext uri="{FF2B5EF4-FFF2-40B4-BE49-F238E27FC236}">
                    <a16:creationId xmlns:a16="http://schemas.microsoft.com/office/drawing/2014/main" xmlns="" id="{DD79C8A5-2069-AB34-8E12-804E1A4FEF4D}"/>
                  </a:ext>
                </a:extLst>
              </p:cNvPr>
              <p:cNvSpPr/>
              <p:nvPr/>
            </p:nvSpPr>
            <p:spPr>
              <a:xfrm>
                <a:off x="1966189" y="1275606"/>
                <a:ext cx="2356984" cy="936104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rgbClr val="4D4D4D"/>
                    </a:solidFill>
                    <a:latin typeface="Times"/>
                    <a:cs typeface="Times"/>
                  </a:rPr>
                  <a:t>Short model program on two selected designs</a:t>
                </a:r>
              </a:p>
              <a:p>
                <a:pPr algn="ctr"/>
                <a:r>
                  <a:rPr lang="en-US" sz="1400" dirty="0">
                    <a:solidFill>
                      <a:srgbClr val="4D4D4D"/>
                    </a:solidFill>
                    <a:latin typeface="Times"/>
                    <a:cs typeface="Times"/>
                  </a:rPr>
                  <a:t>(&gt;5 of each type)</a:t>
                </a: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xmlns="" id="{F51F3384-17B5-3260-98CB-BEDAD92C6435}"/>
                  </a:ext>
                </a:extLst>
              </p:cNvPr>
              <p:cNvCxnSpPr/>
              <p:nvPr/>
            </p:nvCxnSpPr>
            <p:spPr>
              <a:xfrm flipV="1">
                <a:off x="4114974" y="1758383"/>
                <a:ext cx="12802" cy="1603569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2076DFEF-20DC-BF77-BB38-D98751E52AA5}"/>
                  </a:ext>
                </a:extLst>
              </p:cNvPr>
              <p:cNvSpPr txBox="1"/>
              <p:nvPr/>
            </p:nvSpPr>
            <p:spPr>
              <a:xfrm>
                <a:off x="4127186" y="2596577"/>
                <a:ext cx="1928733" cy="5232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Selection of final design </a:t>
                </a:r>
              </a:p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to start long magnets</a:t>
                </a: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xmlns="" id="{2A60FD0D-B6D6-D709-7DA9-20BD75CFACB3}"/>
                  </a:ext>
                </a:extLst>
              </p:cNvPr>
              <p:cNvGrpSpPr/>
              <p:nvPr/>
            </p:nvGrpSpPr>
            <p:grpSpPr>
              <a:xfrm>
                <a:off x="71500" y="3363838"/>
                <a:ext cx="9089292" cy="485321"/>
                <a:chOff x="71500" y="3363838"/>
                <a:chExt cx="9089292" cy="485321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xmlns="" id="{C3CBD62D-4395-AF4B-18C7-408DD7F50853}"/>
                    </a:ext>
                  </a:extLst>
                </p:cNvPr>
                <p:cNvGrpSpPr/>
                <p:nvPr/>
              </p:nvGrpSpPr>
              <p:grpSpPr>
                <a:xfrm>
                  <a:off x="71500" y="3363838"/>
                  <a:ext cx="9072500" cy="216024"/>
                  <a:chOff x="71500" y="3435846"/>
                  <a:chExt cx="9072500" cy="216024"/>
                </a:xfrm>
              </p:grpSpPr>
              <p:sp>
                <p:nvSpPr>
                  <p:cNvPr id="49" name="Rectangle 48">
                    <a:extLst>
                      <a:ext uri="{FF2B5EF4-FFF2-40B4-BE49-F238E27FC236}">
                        <a16:creationId xmlns:a16="http://schemas.microsoft.com/office/drawing/2014/main" xmlns="" id="{B29F66E2-FF08-136E-998B-103D1276648A}"/>
                      </a:ext>
                    </a:extLst>
                  </p:cNvPr>
                  <p:cNvSpPr/>
                  <p:nvPr/>
                </p:nvSpPr>
                <p:spPr>
                  <a:xfrm>
                    <a:off x="7150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2024</a:t>
                    </a:r>
                  </a:p>
                </p:txBody>
              </p:sp>
              <p:sp>
                <p:nvSpPr>
                  <p:cNvPr id="50" name="Rectangle 49">
                    <a:extLst>
                      <a:ext uri="{FF2B5EF4-FFF2-40B4-BE49-F238E27FC236}">
                        <a16:creationId xmlns:a16="http://schemas.microsoft.com/office/drawing/2014/main" xmlns="" id="{62F80C46-CC52-63D5-DFC6-322C5BA95A3F}"/>
                      </a:ext>
                    </a:extLst>
                  </p:cNvPr>
                  <p:cNvSpPr/>
                  <p:nvPr/>
                </p:nvSpPr>
                <p:spPr>
                  <a:xfrm>
                    <a:off x="57555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2025</a:t>
                    </a:r>
                  </a:p>
                </p:txBody>
              </p:sp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xmlns="" id="{E5804D18-CA38-CBB6-FAFB-E5109352A340}"/>
                      </a:ext>
                    </a:extLst>
                  </p:cNvPr>
                  <p:cNvSpPr/>
                  <p:nvPr/>
                </p:nvSpPr>
                <p:spPr>
                  <a:xfrm>
                    <a:off x="107961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2026</a:t>
                    </a:r>
                  </a:p>
                </p:txBody>
              </p:sp>
              <p:sp>
                <p:nvSpPr>
                  <p:cNvPr id="52" name="Rectangle 51">
                    <a:extLst>
                      <a:ext uri="{FF2B5EF4-FFF2-40B4-BE49-F238E27FC236}">
                        <a16:creationId xmlns:a16="http://schemas.microsoft.com/office/drawing/2014/main" xmlns="" id="{E7787DD7-B394-B12E-2E4C-872685EBDB71}"/>
                      </a:ext>
                    </a:extLst>
                  </p:cNvPr>
                  <p:cNvSpPr/>
                  <p:nvPr/>
                </p:nvSpPr>
                <p:spPr>
                  <a:xfrm>
                    <a:off x="158366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2027</a:t>
                    </a:r>
                  </a:p>
                </p:txBody>
              </p:sp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xmlns="" id="{7590E359-DC00-4B21-4F55-7B78281CE127}"/>
                      </a:ext>
                    </a:extLst>
                  </p:cNvPr>
                  <p:cNvSpPr/>
                  <p:nvPr/>
                </p:nvSpPr>
                <p:spPr>
                  <a:xfrm>
                    <a:off x="208772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2028</a:t>
                    </a:r>
                  </a:p>
                </p:txBody>
              </p:sp>
              <p:sp>
                <p:nvSpPr>
                  <p:cNvPr id="54" name="Rectangle 53">
                    <a:extLst>
                      <a:ext uri="{FF2B5EF4-FFF2-40B4-BE49-F238E27FC236}">
                        <a16:creationId xmlns:a16="http://schemas.microsoft.com/office/drawing/2014/main" xmlns="" id="{79BB0BDC-757B-7BC8-591B-4B56EF3C3F54}"/>
                      </a:ext>
                    </a:extLst>
                  </p:cNvPr>
                  <p:cNvSpPr/>
                  <p:nvPr/>
                </p:nvSpPr>
                <p:spPr>
                  <a:xfrm>
                    <a:off x="259178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2029</a:t>
                    </a:r>
                  </a:p>
                </p:txBody>
              </p:sp>
              <p:sp>
                <p:nvSpPr>
                  <p:cNvPr id="55" name="Rectangle 54">
                    <a:extLst>
                      <a:ext uri="{FF2B5EF4-FFF2-40B4-BE49-F238E27FC236}">
                        <a16:creationId xmlns:a16="http://schemas.microsoft.com/office/drawing/2014/main" xmlns="" id="{E3FFD626-7CA9-BAE2-107A-C83470226183}"/>
                      </a:ext>
                    </a:extLst>
                  </p:cNvPr>
                  <p:cNvSpPr/>
                  <p:nvPr/>
                </p:nvSpPr>
                <p:spPr>
                  <a:xfrm>
                    <a:off x="309583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2030</a:t>
                    </a:r>
                  </a:p>
                </p:txBody>
              </p:sp>
              <p:sp>
                <p:nvSpPr>
                  <p:cNvPr id="56" name="Rectangle 55">
                    <a:extLst>
                      <a:ext uri="{FF2B5EF4-FFF2-40B4-BE49-F238E27FC236}">
                        <a16:creationId xmlns:a16="http://schemas.microsoft.com/office/drawing/2014/main" xmlns="" id="{E1689227-D041-C2DE-20D0-D0B187D5B96B}"/>
                      </a:ext>
                    </a:extLst>
                  </p:cNvPr>
                  <p:cNvSpPr/>
                  <p:nvPr/>
                </p:nvSpPr>
                <p:spPr>
                  <a:xfrm>
                    <a:off x="359989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2031</a:t>
                    </a:r>
                  </a:p>
                </p:txBody>
              </p:sp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xmlns="" id="{709A78AC-B580-642F-3DF6-60CB6CA1047D}"/>
                      </a:ext>
                    </a:extLst>
                  </p:cNvPr>
                  <p:cNvSpPr/>
                  <p:nvPr/>
                </p:nvSpPr>
                <p:spPr>
                  <a:xfrm>
                    <a:off x="410394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2032</a:t>
                    </a:r>
                  </a:p>
                </p:txBody>
              </p:sp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xmlns="" id="{53453274-9341-C32E-E6DF-2C4FF4A8680D}"/>
                      </a:ext>
                    </a:extLst>
                  </p:cNvPr>
                  <p:cNvSpPr/>
                  <p:nvPr/>
                </p:nvSpPr>
                <p:spPr>
                  <a:xfrm>
                    <a:off x="4608429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2033</a:t>
                    </a:r>
                  </a:p>
                </p:txBody>
              </p:sp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xmlns="" id="{28AB5C94-7D39-C329-3C66-35D80AC6F692}"/>
                      </a:ext>
                    </a:extLst>
                  </p:cNvPr>
                  <p:cNvSpPr/>
                  <p:nvPr/>
                </p:nvSpPr>
                <p:spPr>
                  <a:xfrm>
                    <a:off x="5112485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2034</a:t>
                    </a:r>
                  </a:p>
                </p:txBody>
              </p:sp>
              <p:sp>
                <p:nvSpPr>
                  <p:cNvPr id="60" name="Rectangle 59">
                    <a:extLst>
                      <a:ext uri="{FF2B5EF4-FFF2-40B4-BE49-F238E27FC236}">
                        <a16:creationId xmlns:a16="http://schemas.microsoft.com/office/drawing/2014/main" xmlns="" id="{2F45529C-F0EB-E446-41DE-1598516E5D29}"/>
                      </a:ext>
                    </a:extLst>
                  </p:cNvPr>
                  <p:cNvSpPr/>
                  <p:nvPr/>
                </p:nvSpPr>
                <p:spPr>
                  <a:xfrm>
                    <a:off x="5616541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2035</a:t>
                    </a:r>
                  </a:p>
                </p:txBody>
              </p:sp>
              <p:sp>
                <p:nvSpPr>
                  <p:cNvPr id="61" name="Rectangle 60">
                    <a:extLst>
                      <a:ext uri="{FF2B5EF4-FFF2-40B4-BE49-F238E27FC236}">
                        <a16:creationId xmlns:a16="http://schemas.microsoft.com/office/drawing/2014/main" xmlns="" id="{712EDD73-2657-2406-F86D-A159BFEF39DF}"/>
                      </a:ext>
                    </a:extLst>
                  </p:cNvPr>
                  <p:cNvSpPr/>
                  <p:nvPr/>
                </p:nvSpPr>
                <p:spPr>
                  <a:xfrm>
                    <a:off x="612017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2036</a:t>
                    </a:r>
                  </a:p>
                </p:txBody>
              </p:sp>
              <p:sp>
                <p:nvSpPr>
                  <p:cNvPr id="62" name="Rectangle 61">
                    <a:extLst>
                      <a:ext uri="{FF2B5EF4-FFF2-40B4-BE49-F238E27FC236}">
                        <a16:creationId xmlns:a16="http://schemas.microsoft.com/office/drawing/2014/main" xmlns="" id="{C132009B-5638-4945-5AD3-8FD3A151138A}"/>
                      </a:ext>
                    </a:extLst>
                  </p:cNvPr>
                  <p:cNvSpPr/>
                  <p:nvPr/>
                </p:nvSpPr>
                <p:spPr>
                  <a:xfrm>
                    <a:off x="662422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2037</a:t>
                    </a:r>
                  </a:p>
                </p:txBody>
              </p:sp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xmlns="" id="{467619A2-7F50-377B-D567-A3D39A950C11}"/>
                      </a:ext>
                    </a:extLst>
                  </p:cNvPr>
                  <p:cNvSpPr/>
                  <p:nvPr/>
                </p:nvSpPr>
                <p:spPr>
                  <a:xfrm>
                    <a:off x="712828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2038</a:t>
                    </a:r>
                  </a:p>
                </p:txBody>
              </p:sp>
              <p:sp>
                <p:nvSpPr>
                  <p:cNvPr id="64" name="Rectangle 63">
                    <a:extLst>
                      <a:ext uri="{FF2B5EF4-FFF2-40B4-BE49-F238E27FC236}">
                        <a16:creationId xmlns:a16="http://schemas.microsoft.com/office/drawing/2014/main" xmlns="" id="{DCE1384B-5BD2-EA5C-32A0-406639185219}"/>
                      </a:ext>
                    </a:extLst>
                  </p:cNvPr>
                  <p:cNvSpPr/>
                  <p:nvPr/>
                </p:nvSpPr>
                <p:spPr>
                  <a:xfrm>
                    <a:off x="763234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2039</a:t>
                    </a:r>
                  </a:p>
                </p:txBody>
              </p:sp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xmlns="" id="{A0492992-BA8B-C26C-622E-ABBE417880DE}"/>
                      </a:ext>
                    </a:extLst>
                  </p:cNvPr>
                  <p:cNvSpPr/>
                  <p:nvPr/>
                </p:nvSpPr>
                <p:spPr>
                  <a:xfrm>
                    <a:off x="813639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2040</a:t>
                    </a:r>
                  </a:p>
                </p:txBody>
              </p:sp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xmlns="" id="{B497A57F-A45A-71B6-52A0-A31AA7D200CC}"/>
                      </a:ext>
                    </a:extLst>
                  </p:cNvPr>
                  <p:cNvSpPr/>
                  <p:nvPr/>
                </p:nvSpPr>
                <p:spPr>
                  <a:xfrm>
                    <a:off x="863994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2041</a:t>
                    </a:r>
                  </a:p>
                </p:txBody>
              </p:sp>
            </p:grp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xmlns="" id="{715AC6C0-EE97-AADF-FEFB-6DE32166AE42}"/>
                    </a:ext>
                  </a:extLst>
                </p:cNvPr>
                <p:cNvSpPr/>
                <p:nvPr/>
              </p:nvSpPr>
              <p:spPr>
                <a:xfrm>
                  <a:off x="71500" y="3627635"/>
                  <a:ext cx="1274254" cy="19111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RunIII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xmlns="" id="{34B19E92-60D7-51DC-1FD6-2D1248628612}"/>
                    </a:ext>
                  </a:extLst>
                </p:cNvPr>
                <p:cNvSpPr/>
                <p:nvPr/>
              </p:nvSpPr>
              <p:spPr>
                <a:xfrm>
                  <a:off x="3056648" y="3602724"/>
                  <a:ext cx="2023868" cy="21206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RunIV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xmlns="" id="{BA05293E-7D42-63B5-85CB-122A83DD4CF1}"/>
                    </a:ext>
                  </a:extLst>
                </p:cNvPr>
                <p:cNvSpPr/>
                <p:nvPr/>
              </p:nvSpPr>
              <p:spPr>
                <a:xfrm>
                  <a:off x="6103818" y="3598766"/>
                  <a:ext cx="3056974" cy="250393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RunV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</p:grpSp>
        </p:grpSp>
        <p:sp>
          <p:nvSpPr>
            <p:cNvPr id="11" name="Chevron 7">
              <a:extLst>
                <a:ext uri="{FF2B5EF4-FFF2-40B4-BE49-F238E27FC236}">
                  <a16:creationId xmlns:a16="http://schemas.microsoft.com/office/drawing/2014/main" xmlns="" id="{610202E8-2DC4-C59E-0622-DA4276298A13}"/>
                </a:ext>
              </a:extLst>
            </p:cNvPr>
            <p:cNvSpPr/>
            <p:nvPr/>
          </p:nvSpPr>
          <p:spPr>
            <a:xfrm>
              <a:off x="4030078" y="3162648"/>
              <a:ext cx="2821053" cy="788891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4D4D4D"/>
                  </a:solidFill>
                  <a:latin typeface="Times"/>
                  <a:cs typeface="Times"/>
                </a:rPr>
                <a:t>5 m long prototypes of one selected design</a:t>
              </a:r>
            </a:p>
            <a:p>
              <a:pPr algn="ctr"/>
              <a:r>
                <a:rPr lang="en-US" sz="1600" dirty="0">
                  <a:solidFill>
                    <a:srgbClr val="4D4D4D"/>
                  </a:solidFill>
                  <a:latin typeface="Times"/>
                  <a:cs typeface="Times"/>
                </a:rPr>
                <a:t>(&gt;5 of each type)</a:t>
              </a:r>
            </a:p>
          </p:txBody>
        </p:sp>
        <p:sp>
          <p:nvSpPr>
            <p:cNvPr id="12" name="Chevron 8">
              <a:extLst>
                <a:ext uri="{FF2B5EF4-FFF2-40B4-BE49-F238E27FC236}">
                  <a16:creationId xmlns:a16="http://schemas.microsoft.com/office/drawing/2014/main" xmlns="" id="{4C53F22B-2B89-FC25-FA70-7EED31BBF0F8}"/>
                </a:ext>
              </a:extLst>
            </p:cNvPr>
            <p:cNvSpPr/>
            <p:nvPr/>
          </p:nvSpPr>
          <p:spPr>
            <a:xfrm>
              <a:off x="6045116" y="2496911"/>
              <a:ext cx="3098884" cy="788891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4D4D4D"/>
                  </a:solidFill>
                  <a:latin typeface="Times"/>
                  <a:cs typeface="Times"/>
                </a:rPr>
                <a:t>15 m long prototypes (&gt;5 of each type)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9124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50" dirty="0">
                <a:latin typeface="Times"/>
                <a:cs typeface="Times"/>
              </a:rPr>
              <a:t>January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050" dirty="0" smtClean="0">
                <a:latin typeface="Times"/>
                <a:cs typeface="Times"/>
              </a:rPr>
              <a:t>E</a:t>
            </a:r>
            <a:r>
              <a:rPr lang="en-US" sz="1050" dirty="0">
                <a:latin typeface="Times"/>
                <a:cs typeface="Times"/>
              </a:rPr>
              <a:t>. Todesco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AF21D37-A999-F344-1F63-766A38C9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98" y="140037"/>
            <a:ext cx="871962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Roadmap for Nb</a:t>
            </a:r>
            <a:r>
              <a:rPr lang="en-US" sz="4000" baseline="-25000" dirty="0">
                <a:latin typeface="Times"/>
                <a:cs typeface="Times"/>
              </a:rPr>
              <a:t>3</a:t>
            </a:r>
            <a:r>
              <a:rPr lang="en-US" sz="4000" dirty="0">
                <a:latin typeface="Times"/>
                <a:cs typeface="Times"/>
              </a:rPr>
              <a:t>Sn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123412"/>
            <a:ext cx="8226854" cy="486961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This is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rather </a:t>
            </a:r>
            <a:r>
              <a:rPr lang="en-GB" sz="2400" dirty="0" smtClean="0">
                <a:solidFill>
                  <a:srgbClr val="B81011"/>
                </a:solidFill>
                <a:latin typeface="Times"/>
                <a:cs typeface="Times"/>
              </a:rPr>
              <a:t>a conservative roadmap</a:t>
            </a:r>
            <a:r>
              <a:rPr lang="en-GB" sz="2400" dirty="0" smtClean="0">
                <a:latin typeface="Times"/>
                <a:cs typeface="Times"/>
              </a:rPr>
              <a:t>, </a:t>
            </a:r>
            <a:r>
              <a:rPr lang="en-GB" sz="2400" dirty="0">
                <a:latin typeface="Times"/>
                <a:cs typeface="Times"/>
              </a:rPr>
              <a:t>and could be shortened by 5-10 years (with more risk and cost) having less staggered phases and with earlier involvement of the industry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E8A6055B-11AB-937F-3160-CEAF3E096C40}"/>
              </a:ext>
            </a:extLst>
          </p:cNvPr>
          <p:cNvGrpSpPr/>
          <p:nvPr/>
        </p:nvGrpSpPr>
        <p:grpSpPr>
          <a:xfrm>
            <a:off x="-16792" y="2869696"/>
            <a:ext cx="9144000" cy="3377267"/>
            <a:chOff x="0" y="1317882"/>
            <a:chExt cx="9144000" cy="251171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F4E0344B-1668-C343-16B7-5666AB2355A6}"/>
                </a:ext>
              </a:extLst>
            </p:cNvPr>
            <p:cNvGrpSpPr/>
            <p:nvPr/>
          </p:nvGrpSpPr>
          <p:grpSpPr>
            <a:xfrm>
              <a:off x="71500" y="3363838"/>
              <a:ext cx="9072500" cy="216024"/>
              <a:chOff x="71500" y="3435846"/>
              <a:chExt cx="9072500" cy="216024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xmlns="" id="{AA23EB24-A5E2-6159-D9C0-6A8C575D983E}"/>
                  </a:ext>
                </a:extLst>
              </p:cNvPr>
              <p:cNvSpPr/>
              <p:nvPr/>
            </p:nvSpPr>
            <p:spPr>
              <a:xfrm>
                <a:off x="7150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2040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xmlns="" id="{3137303B-EBCB-FAFE-5DE5-26DF60A6CA41}"/>
                  </a:ext>
                </a:extLst>
              </p:cNvPr>
              <p:cNvSpPr/>
              <p:nvPr/>
            </p:nvSpPr>
            <p:spPr>
              <a:xfrm>
                <a:off x="57555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2041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xmlns="" id="{95218202-8B92-358B-DE4A-D6860FD15A25}"/>
                  </a:ext>
                </a:extLst>
              </p:cNvPr>
              <p:cNvSpPr/>
              <p:nvPr/>
            </p:nvSpPr>
            <p:spPr>
              <a:xfrm>
                <a:off x="107961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2042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xmlns="" id="{E5520795-8287-B81B-2CCF-A7518CF6234E}"/>
                  </a:ext>
                </a:extLst>
              </p:cNvPr>
              <p:cNvSpPr/>
              <p:nvPr/>
            </p:nvSpPr>
            <p:spPr>
              <a:xfrm>
                <a:off x="158366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2043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xmlns="" id="{22B5DDE1-5144-695A-AB12-BF3999DDB580}"/>
                  </a:ext>
                </a:extLst>
              </p:cNvPr>
              <p:cNvSpPr/>
              <p:nvPr/>
            </p:nvSpPr>
            <p:spPr>
              <a:xfrm>
                <a:off x="208772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2044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xmlns="" id="{7FDF9ABD-ADE8-A067-36B2-CD4E36808B62}"/>
                  </a:ext>
                </a:extLst>
              </p:cNvPr>
              <p:cNvSpPr/>
              <p:nvPr/>
            </p:nvSpPr>
            <p:spPr>
              <a:xfrm>
                <a:off x="259178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2045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xmlns="" id="{031D9688-0926-73A2-EA19-7F17CCEF6945}"/>
                  </a:ext>
                </a:extLst>
              </p:cNvPr>
              <p:cNvSpPr/>
              <p:nvPr/>
            </p:nvSpPr>
            <p:spPr>
              <a:xfrm>
                <a:off x="309583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2046</a:t>
                </a: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xmlns="" id="{964B58CD-03A9-CF9A-AFD8-C1A01CBCB164}"/>
                  </a:ext>
                </a:extLst>
              </p:cNvPr>
              <p:cNvSpPr/>
              <p:nvPr/>
            </p:nvSpPr>
            <p:spPr>
              <a:xfrm>
                <a:off x="359989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2047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xmlns="" id="{B4687959-1FDA-D90B-DC6D-CF718739F2AB}"/>
                  </a:ext>
                </a:extLst>
              </p:cNvPr>
              <p:cNvSpPr/>
              <p:nvPr/>
            </p:nvSpPr>
            <p:spPr>
              <a:xfrm>
                <a:off x="410394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2048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xmlns="" id="{F7E9C459-7A71-5EE4-94FD-5A5DEC789356}"/>
                  </a:ext>
                </a:extLst>
              </p:cNvPr>
              <p:cNvSpPr/>
              <p:nvPr/>
            </p:nvSpPr>
            <p:spPr>
              <a:xfrm>
                <a:off x="4608429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2049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xmlns="" id="{6B6955FB-454A-82FA-95A2-2E5A9D5600A6}"/>
                  </a:ext>
                </a:extLst>
              </p:cNvPr>
              <p:cNvSpPr/>
              <p:nvPr/>
            </p:nvSpPr>
            <p:spPr>
              <a:xfrm>
                <a:off x="5112485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2050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xmlns="" id="{B4372D2F-2655-558E-5438-3AF6E0F3DA73}"/>
                  </a:ext>
                </a:extLst>
              </p:cNvPr>
              <p:cNvSpPr/>
              <p:nvPr/>
            </p:nvSpPr>
            <p:spPr>
              <a:xfrm>
                <a:off x="5616541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2051</a:t>
                </a: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xmlns="" id="{79D4A26B-5925-FA02-79D1-43046E9D2024}"/>
                  </a:ext>
                </a:extLst>
              </p:cNvPr>
              <p:cNvSpPr/>
              <p:nvPr/>
            </p:nvSpPr>
            <p:spPr>
              <a:xfrm>
                <a:off x="612017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2052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xmlns="" id="{7CEC9CAD-0C79-4EC2-288C-4C11581431D4}"/>
                  </a:ext>
                </a:extLst>
              </p:cNvPr>
              <p:cNvSpPr/>
              <p:nvPr/>
            </p:nvSpPr>
            <p:spPr>
              <a:xfrm>
                <a:off x="662422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2053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xmlns="" id="{EB64151D-0FE8-928A-BBEB-37017949D886}"/>
                  </a:ext>
                </a:extLst>
              </p:cNvPr>
              <p:cNvSpPr/>
              <p:nvPr/>
            </p:nvSpPr>
            <p:spPr>
              <a:xfrm>
                <a:off x="712828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2054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xmlns="" id="{B563B8D5-0697-AAA2-B874-549517A6340C}"/>
                  </a:ext>
                </a:extLst>
              </p:cNvPr>
              <p:cNvSpPr/>
              <p:nvPr/>
            </p:nvSpPr>
            <p:spPr>
              <a:xfrm>
                <a:off x="763234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2055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="" id="{2142C4EA-9F96-7679-8FCA-356FEDF5B6CA}"/>
                  </a:ext>
                </a:extLst>
              </p:cNvPr>
              <p:cNvSpPr/>
              <p:nvPr/>
            </p:nvSpPr>
            <p:spPr>
              <a:xfrm>
                <a:off x="813639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2056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="" id="{0530BEC0-2AC3-05BB-927C-54A365A20840}"/>
                  </a:ext>
                </a:extLst>
              </p:cNvPr>
              <p:cNvSpPr/>
              <p:nvPr/>
            </p:nvSpPr>
            <p:spPr>
              <a:xfrm>
                <a:off x="863994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DE2ABE2C-3D93-46C1-B230-9EEFB3DC32B9}"/>
                </a:ext>
              </a:extLst>
            </p:cNvPr>
            <p:cNvGrpSpPr/>
            <p:nvPr/>
          </p:nvGrpSpPr>
          <p:grpSpPr>
            <a:xfrm>
              <a:off x="0" y="1317882"/>
              <a:ext cx="8047497" cy="2511714"/>
              <a:chOff x="0" y="1317882"/>
              <a:chExt cx="8047497" cy="2511714"/>
            </a:xfrm>
          </p:grpSpPr>
          <p:sp>
            <p:nvSpPr>
              <p:cNvPr id="19" name="Chevron 41">
                <a:extLst>
                  <a:ext uri="{FF2B5EF4-FFF2-40B4-BE49-F238E27FC236}">
                    <a16:creationId xmlns:a16="http://schemas.microsoft.com/office/drawing/2014/main" xmlns="" id="{B3A34FCF-9B30-E850-B700-151C0F1D0B51}"/>
                  </a:ext>
                </a:extLst>
              </p:cNvPr>
              <p:cNvSpPr/>
              <p:nvPr/>
            </p:nvSpPr>
            <p:spPr>
              <a:xfrm>
                <a:off x="0" y="2161892"/>
                <a:ext cx="2771800" cy="71339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rgbClr val="000000"/>
                    </a:solidFill>
                    <a:latin typeface="Times"/>
                    <a:cs typeface="Times"/>
                  </a:rPr>
                  <a:t>Industrialization (pre-series magnets)</a:t>
                </a:r>
              </a:p>
            </p:txBody>
          </p:sp>
          <p:sp>
            <p:nvSpPr>
              <p:cNvPr id="20" name="Chevron 42">
                <a:extLst>
                  <a:ext uri="{FF2B5EF4-FFF2-40B4-BE49-F238E27FC236}">
                    <a16:creationId xmlns:a16="http://schemas.microsoft.com/office/drawing/2014/main" xmlns="" id="{441D34DA-ADE5-6F2D-F7B8-5572FA30B6D2}"/>
                  </a:ext>
                </a:extLst>
              </p:cNvPr>
              <p:cNvSpPr/>
              <p:nvPr/>
            </p:nvSpPr>
            <p:spPr>
              <a:xfrm>
                <a:off x="2407568" y="1687545"/>
                <a:ext cx="4536504" cy="59783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4D4D4D"/>
                    </a:solidFill>
                    <a:latin typeface="Times"/>
                    <a:cs typeface="Times"/>
                  </a:rPr>
                  <a:t>Production and test</a:t>
                </a:r>
              </a:p>
            </p:txBody>
          </p:sp>
          <p:sp>
            <p:nvSpPr>
              <p:cNvPr id="21" name="Chevron 43">
                <a:extLst>
                  <a:ext uri="{FF2B5EF4-FFF2-40B4-BE49-F238E27FC236}">
                    <a16:creationId xmlns:a16="http://schemas.microsoft.com/office/drawing/2014/main" xmlns="" id="{7E8E8066-2E5C-7BEA-400A-19030C5C257E}"/>
                  </a:ext>
                </a:extLst>
              </p:cNvPr>
              <p:cNvSpPr/>
              <p:nvPr/>
            </p:nvSpPr>
            <p:spPr>
              <a:xfrm>
                <a:off x="3510993" y="1317882"/>
                <a:ext cx="4536504" cy="43204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rgbClr val="4D4D4D"/>
                    </a:solidFill>
                    <a:latin typeface="Times"/>
                    <a:cs typeface="Times"/>
                  </a:rPr>
                  <a:t>Installation and commissioning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xmlns="" id="{DB35CF18-F262-DFA6-E123-8B79FA0311F5}"/>
                  </a:ext>
                </a:extLst>
              </p:cNvPr>
              <p:cNvCxnSpPr/>
              <p:nvPr/>
            </p:nvCxnSpPr>
            <p:spPr>
              <a:xfrm flipV="1">
                <a:off x="2082800" y="2879723"/>
                <a:ext cx="0" cy="450292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="" id="{4FB793A2-0871-79C0-A683-DD844C0B759C}"/>
                  </a:ext>
                </a:extLst>
              </p:cNvPr>
              <p:cNvSpPr txBox="1"/>
              <p:nvPr/>
            </p:nvSpPr>
            <p:spPr>
              <a:xfrm>
                <a:off x="426244" y="2992487"/>
                <a:ext cx="1652603" cy="3077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Tender for the series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xmlns="" id="{BEA0F593-1D85-C2C7-B9EF-906BCC0F2A76}"/>
                  </a:ext>
                </a:extLst>
              </p:cNvPr>
              <p:cNvSpPr/>
              <p:nvPr/>
            </p:nvSpPr>
            <p:spPr>
              <a:xfrm>
                <a:off x="71500" y="3598767"/>
                <a:ext cx="1037994" cy="2308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LHC </a:t>
                </a:r>
                <a:r>
                  <a:rPr lang="en-US" sz="1200" dirty="0" err="1" smtClean="0">
                    <a:solidFill>
                      <a:srgbClr val="000000"/>
                    </a:solidFill>
                    <a:latin typeface="Times"/>
                    <a:cs typeface="Times"/>
                  </a:rPr>
                  <a:t>RunV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0739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26797</TotalTime>
  <Words>4735</Words>
  <Application>Microsoft Macintosh PowerPoint</Application>
  <PresentationFormat>On-screen Show (4:3)</PresentationFormat>
  <Paragraphs>997</Paragraphs>
  <Slides>40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HFM(4-3)</vt:lpstr>
      <vt:lpstr>Equation</vt:lpstr>
      <vt:lpstr>PowerPoint Presentation</vt:lpstr>
      <vt:lpstr>PowerPoint Presentation</vt:lpstr>
      <vt:lpstr>PowerPoint Presentation</vt:lpstr>
      <vt:lpstr>Contents </vt:lpstr>
      <vt:lpstr>FCC-hh baseline</vt:lpstr>
      <vt:lpstr>Feedback from HL-LHC</vt:lpstr>
      <vt:lpstr>Options to the FCC baseline</vt:lpstr>
      <vt:lpstr>Timeline for FCC-hh baseline</vt:lpstr>
      <vt:lpstr>Roadmap for Nb3Sn</vt:lpstr>
      <vt:lpstr>Table of contents </vt:lpstr>
      <vt:lpstr>Conductor status and R&amp;D</vt:lpstr>
      <vt:lpstr>Nb3Sn magnet design</vt:lpstr>
      <vt:lpstr>Recent results: Nb3Sn magnets</vt:lpstr>
      <vt:lpstr>Nb3Sn program: stress management</vt:lpstr>
      <vt:lpstr>What are we building</vt:lpstr>
      <vt:lpstr>What are we building</vt:lpstr>
      <vt:lpstr>2024 results: novel protection schemes</vt:lpstr>
      <vt:lpstr>Table of contents </vt:lpstr>
      <vt:lpstr>HTS: the ideal superconductor? </vt:lpstr>
      <vt:lpstr>HTS: the ideal superconductor? </vt:lpstr>
      <vt:lpstr>Three paths for HTS</vt:lpstr>
      <vt:lpstr>The challenge of hysteresis losses</vt:lpstr>
      <vt:lpstr>HTS results in 2024</vt:lpstr>
      <vt:lpstr>Never forget the specificity of accelerator magnets</vt:lpstr>
      <vt:lpstr>A big thanks to our predecessors</vt:lpstr>
      <vt:lpstr>PowerPoint Presentation</vt:lpstr>
      <vt:lpstr>Appendix</vt:lpstr>
      <vt:lpstr>SPPC</vt:lpstr>
      <vt:lpstr>SPPC magnets</vt:lpstr>
      <vt:lpstr>IBS</vt:lpstr>
      <vt:lpstr>Appendix</vt:lpstr>
      <vt:lpstr>US magnet development program (MDP)</vt:lpstr>
      <vt:lpstr>Hybrid or all HTS ?</vt:lpstr>
      <vt:lpstr>Appendix</vt:lpstr>
      <vt:lpstr>HFM structure and organization</vt:lpstr>
      <vt:lpstr>PowerPoint Presentation</vt:lpstr>
      <vt:lpstr>Appendix</vt:lpstr>
      <vt:lpstr>Nb3Sn program for 14 T</vt:lpstr>
      <vt:lpstr>Nb3Sn program for 14 T</vt:lpstr>
      <vt:lpstr>Nb3Sn program for 14 T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Ezio Todesco</cp:lastModifiedBy>
  <cp:revision>172</cp:revision>
  <cp:lastPrinted>2022-04-29T08:24:36Z</cp:lastPrinted>
  <dcterms:created xsi:type="dcterms:W3CDTF">2012-11-30T11:04:26Z</dcterms:created>
  <dcterms:modified xsi:type="dcterms:W3CDTF">2025-02-03T08:16:57Z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