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wmf" ContentType="image/x-wmf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theme/themeOverride2.xml" ContentType="application/vnd.openxmlformats-officedocument.themeOverride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  <p:sldMasterId id="2147483686" r:id="rId2"/>
    <p:sldMasterId id="2147483694" r:id="rId3"/>
  </p:sldMasterIdLst>
  <p:notesMasterIdLst>
    <p:notesMasterId r:id="rId66"/>
  </p:notesMasterIdLst>
  <p:sldIdLst>
    <p:sldId id="256" r:id="rId4"/>
    <p:sldId id="1406" r:id="rId5"/>
    <p:sldId id="1407" r:id="rId6"/>
    <p:sldId id="1408" r:id="rId7"/>
    <p:sldId id="1409" r:id="rId8"/>
    <p:sldId id="1410" r:id="rId9"/>
    <p:sldId id="1411" r:id="rId10"/>
    <p:sldId id="1412" r:id="rId11"/>
    <p:sldId id="1413" r:id="rId12"/>
    <p:sldId id="260" r:id="rId13"/>
    <p:sldId id="834" r:id="rId14"/>
    <p:sldId id="793" r:id="rId15"/>
    <p:sldId id="795" r:id="rId16"/>
    <p:sldId id="794" r:id="rId17"/>
    <p:sldId id="796" r:id="rId18"/>
    <p:sldId id="797" r:id="rId19"/>
    <p:sldId id="799" r:id="rId20"/>
    <p:sldId id="801" r:id="rId21"/>
    <p:sldId id="617" r:id="rId22"/>
    <p:sldId id="490" r:id="rId23"/>
    <p:sldId id="502" r:id="rId24"/>
    <p:sldId id="646" r:id="rId25"/>
    <p:sldId id="648" r:id="rId26"/>
    <p:sldId id="804" r:id="rId27"/>
    <p:sldId id="647" r:id="rId28"/>
    <p:sldId id="806" r:id="rId29"/>
    <p:sldId id="805" r:id="rId30"/>
    <p:sldId id="818" r:id="rId31"/>
    <p:sldId id="835" r:id="rId32"/>
    <p:sldId id="809" r:id="rId33"/>
    <p:sldId id="810" r:id="rId34"/>
    <p:sldId id="630" r:id="rId35"/>
    <p:sldId id="811" r:id="rId36"/>
    <p:sldId id="815" r:id="rId37"/>
    <p:sldId id="813" r:id="rId38"/>
    <p:sldId id="822" r:id="rId39"/>
    <p:sldId id="640" r:id="rId40"/>
    <p:sldId id="631" r:id="rId41"/>
    <p:sldId id="618" r:id="rId42"/>
    <p:sldId id="808" r:id="rId43"/>
    <p:sldId id="5186" r:id="rId44"/>
    <p:sldId id="5187" r:id="rId45"/>
    <p:sldId id="841" r:id="rId46"/>
    <p:sldId id="824" r:id="rId47"/>
    <p:sldId id="828" r:id="rId48"/>
    <p:sldId id="566" r:id="rId49"/>
    <p:sldId id="567" r:id="rId50"/>
    <p:sldId id="568" r:id="rId51"/>
    <p:sldId id="830" r:id="rId52"/>
    <p:sldId id="816" r:id="rId53"/>
    <p:sldId id="817" r:id="rId54"/>
    <p:sldId id="819" r:id="rId55"/>
    <p:sldId id="820" r:id="rId56"/>
    <p:sldId id="838" r:id="rId57"/>
    <p:sldId id="798" r:id="rId58"/>
    <p:sldId id="5142" r:id="rId59"/>
    <p:sldId id="5177" r:id="rId60"/>
    <p:sldId id="5138" r:id="rId61"/>
    <p:sldId id="5145" r:id="rId62"/>
    <p:sldId id="5185" r:id="rId63"/>
    <p:sldId id="968" r:id="rId64"/>
    <p:sldId id="5144" r:id="rId6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822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71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3.xml"/><Relationship Id="rId21" Type="http://schemas.openxmlformats.org/officeDocument/2006/relationships/slide" Target="slides/slide18.xml"/><Relationship Id="rId42" Type="http://schemas.openxmlformats.org/officeDocument/2006/relationships/slide" Target="slides/slide39.xml"/><Relationship Id="rId47" Type="http://schemas.openxmlformats.org/officeDocument/2006/relationships/slide" Target="slides/slide44.xml"/><Relationship Id="rId63" Type="http://schemas.openxmlformats.org/officeDocument/2006/relationships/slide" Target="slides/slide60.xml"/><Relationship Id="rId68" Type="http://schemas.openxmlformats.org/officeDocument/2006/relationships/viewProps" Target="viewProps.xml"/><Relationship Id="rId7" Type="http://schemas.openxmlformats.org/officeDocument/2006/relationships/slide" Target="slides/slide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9" Type="http://schemas.openxmlformats.org/officeDocument/2006/relationships/slide" Target="slides/slide26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slide" Target="slides/slide42.xml"/><Relationship Id="rId53" Type="http://schemas.openxmlformats.org/officeDocument/2006/relationships/slide" Target="slides/slide50.xml"/><Relationship Id="rId58" Type="http://schemas.openxmlformats.org/officeDocument/2006/relationships/slide" Target="slides/slide55.xml"/><Relationship Id="rId66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61" Type="http://schemas.openxmlformats.org/officeDocument/2006/relationships/slide" Target="slides/slide58.xml"/><Relationship Id="rId19" Type="http://schemas.openxmlformats.org/officeDocument/2006/relationships/slide" Target="slides/slide1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slide" Target="slides/slide40.xml"/><Relationship Id="rId48" Type="http://schemas.openxmlformats.org/officeDocument/2006/relationships/slide" Target="slides/slide45.xml"/><Relationship Id="rId56" Type="http://schemas.openxmlformats.org/officeDocument/2006/relationships/slide" Target="slides/slide53.xml"/><Relationship Id="rId64" Type="http://schemas.openxmlformats.org/officeDocument/2006/relationships/slide" Target="slides/slide61.xml"/><Relationship Id="rId69" Type="http://schemas.openxmlformats.org/officeDocument/2006/relationships/theme" Target="theme/theme1.xml"/><Relationship Id="rId8" Type="http://schemas.openxmlformats.org/officeDocument/2006/relationships/slide" Target="slides/slide5.xml"/><Relationship Id="rId51" Type="http://schemas.openxmlformats.org/officeDocument/2006/relationships/slide" Target="slides/slide48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slide" Target="slides/slide43.xml"/><Relationship Id="rId59" Type="http://schemas.openxmlformats.org/officeDocument/2006/relationships/slide" Target="slides/slide56.xml"/><Relationship Id="rId67" Type="http://schemas.openxmlformats.org/officeDocument/2006/relationships/presProps" Target="presProps.xml"/><Relationship Id="rId20" Type="http://schemas.openxmlformats.org/officeDocument/2006/relationships/slide" Target="slides/slide17.xml"/><Relationship Id="rId41" Type="http://schemas.openxmlformats.org/officeDocument/2006/relationships/slide" Target="slides/slide38.xml"/><Relationship Id="rId54" Type="http://schemas.openxmlformats.org/officeDocument/2006/relationships/slide" Target="slides/slide51.xml"/><Relationship Id="rId62" Type="http://schemas.openxmlformats.org/officeDocument/2006/relationships/slide" Target="slides/slide59.xml"/><Relationship Id="rId7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slide" Target="slides/slide46.xml"/><Relationship Id="rId57" Type="http://schemas.openxmlformats.org/officeDocument/2006/relationships/slide" Target="slides/slide54.xml"/><Relationship Id="rId10" Type="http://schemas.openxmlformats.org/officeDocument/2006/relationships/slide" Target="slides/slide7.xml"/><Relationship Id="rId31" Type="http://schemas.openxmlformats.org/officeDocument/2006/relationships/slide" Target="slides/slide28.xml"/><Relationship Id="rId44" Type="http://schemas.openxmlformats.org/officeDocument/2006/relationships/slide" Target="slides/slide41.xml"/><Relationship Id="rId52" Type="http://schemas.openxmlformats.org/officeDocument/2006/relationships/slide" Target="slides/slide49.xml"/><Relationship Id="rId60" Type="http://schemas.openxmlformats.org/officeDocument/2006/relationships/slide" Target="slides/slide57.xml"/><Relationship Id="rId65" Type="http://schemas.openxmlformats.org/officeDocument/2006/relationships/slide" Target="slides/slide62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9" Type="http://schemas.openxmlformats.org/officeDocument/2006/relationships/slide" Target="slides/slide36.xml"/><Relationship Id="rId34" Type="http://schemas.openxmlformats.org/officeDocument/2006/relationships/slide" Target="slides/slide31.xml"/><Relationship Id="rId50" Type="http://schemas.openxmlformats.org/officeDocument/2006/relationships/slide" Target="slides/slide47.xml"/><Relationship Id="rId55" Type="http://schemas.openxmlformats.org/officeDocument/2006/relationships/slide" Target="slides/slide52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.xml"/><Relationship Id="rId2" Type="http://schemas.openxmlformats.org/officeDocument/2006/relationships/package" Target="../embeddings/Microsoft_Excel_Worksheet.xlsx"/><Relationship Id="rId1" Type="http://schemas.openxmlformats.org/officeDocument/2006/relationships/themeOverride" Target="../theme/themeOverrid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16861157215899394"/>
          <c:y val="3.079951848445792E-2"/>
          <c:w val="0.75087539477049192"/>
          <c:h val="0.79317407473253265"/>
        </c:manualLayout>
      </c:layout>
      <c:scatterChart>
        <c:scatterStyle val="smoothMarker"/>
        <c:varyColors val="0"/>
        <c:ser>
          <c:idx val="0"/>
          <c:order val="0"/>
          <c:tx>
            <c:v>T = Tcs</c:v>
          </c:tx>
          <c:spPr>
            <a:ln>
              <a:solidFill>
                <a:srgbClr val="FF0000"/>
              </a:solidFill>
              <a:prstDash val="solid"/>
            </a:ln>
          </c:spPr>
          <c:marker>
            <c:symbol val="none"/>
          </c:marker>
          <c:xVal>
            <c:numRef>
              <c:f>BB_param_complete_BP3!$E$76:$E$82</c:f>
              <c:numCache>
                <c:formatCode>0.00</c:formatCode>
                <c:ptCount val="7"/>
                <c:pt idx="0">
                  <c:v>16.054300296249377</c:v>
                </c:pt>
                <c:pt idx="1">
                  <c:v>15.079348341740001</c:v>
                </c:pt>
                <c:pt idx="2">
                  <c:v>14.110078171221149</c:v>
                </c:pt>
                <c:pt idx="3">
                  <c:v>13.147041288732426</c:v>
                </c:pt>
                <c:pt idx="4">
                  <c:v>12.438788120516978</c:v>
                </c:pt>
                <c:pt idx="5">
                  <c:v>11.242424590724177</c:v>
                </c:pt>
                <c:pt idx="6">
                  <c:v>9.3725671307824143</c:v>
                </c:pt>
              </c:numCache>
            </c:numRef>
          </c:xVal>
          <c:yVal>
            <c:numRef>
              <c:f>BB_param_complete_BP3!$J$76:$J$82</c:f>
              <c:numCache>
                <c:formatCode>0.00</c:formatCode>
                <c:ptCount val="7"/>
                <c:pt idx="0">
                  <c:v>4.3971668852622043</c:v>
                </c:pt>
                <c:pt idx="1">
                  <c:v>6.4158617908221292</c:v>
                </c:pt>
                <c:pt idx="2">
                  <c:v>8.8961892514727126</c:v>
                </c:pt>
                <c:pt idx="3">
                  <c:v>11.886610712386011</c:v>
                </c:pt>
                <c:pt idx="4">
                  <c:v>14.46192830921305</c:v>
                </c:pt>
                <c:pt idx="5">
                  <c:v>19.645481019398584</c:v>
                </c:pt>
                <c:pt idx="6">
                  <c:v>30.347276150006852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BBAD-4B32-BBB3-E344CF3D4A85}"/>
            </c:ext>
          </c:extLst>
        </c:ser>
        <c:ser>
          <c:idx val="1"/>
          <c:order val="1"/>
          <c:tx>
            <c:v>Spec. RRP 1.9 K</c:v>
          </c:tx>
          <c:spPr>
            <a:ln>
              <a:solidFill>
                <a:schemeClr val="tx2"/>
              </a:solidFill>
            </a:ln>
          </c:spPr>
          <c:marker>
            <c:symbol val="none"/>
          </c:marker>
          <c:xVal>
            <c:numRef>
              <c:f>BB_param_ref_PIT!$A$13:$A$51</c:f>
              <c:numCache>
                <c:formatCode>General</c:formatCode>
                <c:ptCount val="39"/>
                <c:pt idx="0">
                  <c:v>1</c:v>
                </c:pt>
                <c:pt idx="1">
                  <c:v>1.5</c:v>
                </c:pt>
                <c:pt idx="2">
                  <c:v>2</c:v>
                </c:pt>
                <c:pt idx="3">
                  <c:v>2.5</c:v>
                </c:pt>
                <c:pt idx="4">
                  <c:v>3</c:v>
                </c:pt>
                <c:pt idx="5">
                  <c:v>3.5</c:v>
                </c:pt>
                <c:pt idx="6">
                  <c:v>4</c:v>
                </c:pt>
                <c:pt idx="7">
                  <c:v>4.5</c:v>
                </c:pt>
                <c:pt idx="8">
                  <c:v>5</c:v>
                </c:pt>
                <c:pt idx="9">
                  <c:v>5.5</c:v>
                </c:pt>
                <c:pt idx="10">
                  <c:v>6</c:v>
                </c:pt>
                <c:pt idx="11">
                  <c:v>6.5</c:v>
                </c:pt>
                <c:pt idx="12">
                  <c:v>7</c:v>
                </c:pt>
                <c:pt idx="13">
                  <c:v>7.5</c:v>
                </c:pt>
                <c:pt idx="14">
                  <c:v>8</c:v>
                </c:pt>
                <c:pt idx="15">
                  <c:v>8.5</c:v>
                </c:pt>
                <c:pt idx="16">
                  <c:v>9</c:v>
                </c:pt>
                <c:pt idx="17">
                  <c:v>9.5</c:v>
                </c:pt>
                <c:pt idx="18">
                  <c:v>10</c:v>
                </c:pt>
                <c:pt idx="19">
                  <c:v>10.5</c:v>
                </c:pt>
                <c:pt idx="20">
                  <c:v>11</c:v>
                </c:pt>
                <c:pt idx="21">
                  <c:v>11.5</c:v>
                </c:pt>
                <c:pt idx="22">
                  <c:v>12</c:v>
                </c:pt>
                <c:pt idx="23">
                  <c:v>12.3</c:v>
                </c:pt>
                <c:pt idx="24">
                  <c:v>13</c:v>
                </c:pt>
                <c:pt idx="25">
                  <c:v>13.5</c:v>
                </c:pt>
                <c:pt idx="26">
                  <c:v>14</c:v>
                </c:pt>
                <c:pt idx="27">
                  <c:v>14.5</c:v>
                </c:pt>
                <c:pt idx="28">
                  <c:v>15</c:v>
                </c:pt>
                <c:pt idx="29">
                  <c:v>15.17</c:v>
                </c:pt>
                <c:pt idx="30">
                  <c:v>16</c:v>
                </c:pt>
                <c:pt idx="31">
                  <c:v>16.5</c:v>
                </c:pt>
                <c:pt idx="32">
                  <c:v>17</c:v>
                </c:pt>
                <c:pt idx="33">
                  <c:v>17.5</c:v>
                </c:pt>
                <c:pt idx="34">
                  <c:v>18</c:v>
                </c:pt>
                <c:pt idx="35">
                  <c:v>18.5</c:v>
                </c:pt>
                <c:pt idx="36">
                  <c:v>19</c:v>
                </c:pt>
                <c:pt idx="37">
                  <c:v>19.5</c:v>
                </c:pt>
                <c:pt idx="38">
                  <c:v>20</c:v>
                </c:pt>
              </c:numCache>
            </c:numRef>
          </c:xVal>
          <c:yVal>
            <c:numRef>
              <c:f>BB_param_ref_PIT!$I$13:$I$51</c:f>
              <c:numCache>
                <c:formatCode>General</c:formatCode>
                <c:ptCount val="39"/>
                <c:pt idx="0">
                  <c:v>292.5588128797134</c:v>
                </c:pt>
                <c:pt idx="1">
                  <c:v>230.29683698450205</c:v>
                </c:pt>
                <c:pt idx="2">
                  <c:v>192.15128644329528</c:v>
                </c:pt>
                <c:pt idx="3">
                  <c:v>165.46495719733764</c:v>
                </c:pt>
                <c:pt idx="4">
                  <c:v>145.3162975801533</c:v>
                </c:pt>
                <c:pt idx="5">
                  <c:v>129.3327290584709</c:v>
                </c:pt>
                <c:pt idx="6">
                  <c:v>116.20778933147409</c:v>
                </c:pt>
                <c:pt idx="7">
                  <c:v>105.15328610919246</c:v>
                </c:pt>
                <c:pt idx="8">
                  <c:v>95.660803574357615</c:v>
                </c:pt>
                <c:pt idx="9">
                  <c:v>87.385149988275543</c:v>
                </c:pt>
                <c:pt idx="10">
                  <c:v>80.082251370626935</c:v>
                </c:pt>
                <c:pt idx="11">
                  <c:v>73.573749615656197</c:v>
                </c:pt>
                <c:pt idx="12">
                  <c:v>67.725700115517313</c:v>
                </c:pt>
                <c:pt idx="13">
                  <c:v>62.435170186425253</c:v>
                </c:pt>
                <c:pt idx="14">
                  <c:v>57.621487870340879</c:v>
                </c:pt>
                <c:pt idx="15">
                  <c:v>53.220343457470342</c:v>
                </c:pt>
                <c:pt idx="16">
                  <c:v>49.179703824420081</c:v>
                </c:pt>
                <c:pt idx="17">
                  <c:v>45.4569144192861</c:v>
                </c:pt>
                <c:pt idx="18">
                  <c:v>42.01660030826833</c:v>
                </c:pt>
                <c:pt idx="19">
                  <c:v>38.829117594641303</c:v>
                </c:pt>
                <c:pt idx="20">
                  <c:v>35.869391895053468</c:v>
                </c:pt>
                <c:pt idx="21">
                  <c:v>33.116034134142708</c:v>
                </c:pt>
                <c:pt idx="22">
                  <c:v>30.550658387136114</c:v>
                </c:pt>
                <c:pt idx="23">
                  <c:v>29.09495394310979</c:v>
                </c:pt>
                <c:pt idx="24">
                  <c:v>25.922240854530909</c:v>
                </c:pt>
                <c:pt idx="25">
                  <c:v>23.833182101204279</c:v>
                </c:pt>
                <c:pt idx="26">
                  <c:v>21.879465822846985</c:v>
                </c:pt>
                <c:pt idx="27">
                  <c:v>20.051609818783248</c:v>
                </c:pt>
                <c:pt idx="28">
                  <c:v>18.341177260241679</c:v>
                </c:pt>
                <c:pt idx="29">
                  <c:v>17.785015822926574</c:v>
                </c:pt>
                <c:pt idx="30">
                  <c:v>15.243199017007754</c:v>
                </c:pt>
                <c:pt idx="31">
                  <c:v>13.842795066071915</c:v>
                </c:pt>
                <c:pt idx="32">
                  <c:v>12.533909042122145</c:v>
                </c:pt>
                <c:pt idx="33">
                  <c:v>11.311545693250668</c:v>
                </c:pt>
                <c:pt idx="34">
                  <c:v>10.171160299606466</c:v>
                </c:pt>
                <c:pt idx="35">
                  <c:v>9.1086057398392875</c:v>
                </c:pt>
                <c:pt idx="36">
                  <c:v>8.1200870783636852</c:v>
                </c:pt>
                <c:pt idx="37">
                  <c:v>7.2021224330400448</c:v>
                </c:pt>
                <c:pt idx="38">
                  <c:v>6.3515091140831403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BBAD-4B32-BBB3-E344CF3D4A85}"/>
            </c:ext>
          </c:extLst>
        </c:ser>
        <c:ser>
          <c:idx val="2"/>
          <c:order val="2"/>
          <c:tx>
            <c:v>Load-line</c:v>
          </c:tx>
          <c:spPr>
            <a:ln w="38100" cmpd="dbl">
              <a:solidFill>
                <a:schemeClr val="tx1"/>
              </a:solidFill>
              <a:prstDash val="sysDash"/>
            </a:ln>
          </c:spPr>
          <c:marker>
            <c:symbol val="none"/>
          </c:marker>
          <c:xVal>
            <c:numRef>
              <c:f>'Load-line_II_gener.'!$C$3:$C$12</c:f>
              <c:numCache>
                <c:formatCode>0.000</c:formatCode>
                <c:ptCount val="10"/>
                <c:pt idx="0">
                  <c:v>4.4119000000000002</c:v>
                </c:pt>
                <c:pt idx="1">
                  <c:v>6.4874999999999998</c:v>
                </c:pt>
                <c:pt idx="2">
                  <c:v>8.5000999999999998</c:v>
                </c:pt>
                <c:pt idx="3">
                  <c:v>9.8094000000000001</c:v>
                </c:pt>
                <c:pt idx="4">
                  <c:v>11.414</c:v>
                </c:pt>
                <c:pt idx="5">
                  <c:v>12.054399999999999</c:v>
                </c:pt>
                <c:pt idx="6">
                  <c:v>12.3322</c:v>
                </c:pt>
                <c:pt idx="7">
                  <c:v>13.383800000000001</c:v>
                </c:pt>
                <c:pt idx="8">
                  <c:v>14.491899999999999</c:v>
                </c:pt>
                <c:pt idx="9">
                  <c:v>15.6243</c:v>
                </c:pt>
              </c:numCache>
            </c:numRef>
          </c:xVal>
          <c:yVal>
            <c:numRef>
              <c:f>'Load-line_II_gener.'!$B$3:$B$12</c:f>
              <c:numCache>
                <c:formatCode>0.000</c:formatCode>
                <c:ptCount val="10"/>
                <c:pt idx="0">
                  <c:v>6</c:v>
                </c:pt>
                <c:pt idx="1">
                  <c:v>9</c:v>
                </c:pt>
                <c:pt idx="2">
                  <c:v>12</c:v>
                </c:pt>
                <c:pt idx="3">
                  <c:v>14</c:v>
                </c:pt>
                <c:pt idx="4">
                  <c:v>16.47</c:v>
                </c:pt>
                <c:pt idx="5">
                  <c:v>17.46</c:v>
                </c:pt>
                <c:pt idx="6">
                  <c:v>17.89</c:v>
                </c:pt>
                <c:pt idx="7">
                  <c:v>19.52</c:v>
                </c:pt>
                <c:pt idx="8">
                  <c:v>21.24</c:v>
                </c:pt>
                <c:pt idx="9">
                  <c:v>23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BBAD-4B32-BBB3-E344CF3D4A8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05912152"/>
        <c:axId val="205912544"/>
      </c:scatterChart>
      <c:valAx>
        <c:axId val="205912152"/>
        <c:scaling>
          <c:orientation val="minMax"/>
          <c:max val="15"/>
          <c:min val="6"/>
        </c:scaling>
        <c:delete val="0"/>
        <c:axPos val="b"/>
        <c:minorGridlines>
          <c:spPr>
            <a:ln w="3175">
              <a:solidFill>
                <a:sysClr val="window" lastClr="FFFFFF">
                  <a:lumMod val="85000"/>
                </a:sysClr>
              </a:solidFill>
              <a:prstDash val="solid"/>
            </a:ln>
          </c:spPr>
        </c:minorGridlines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Total field  (T)</a:t>
                </a:r>
              </a:p>
            </c:rich>
          </c:tx>
          <c:overlay val="0"/>
        </c:title>
        <c:numFmt formatCode="0" sourceLinked="0"/>
        <c:majorTickMark val="out"/>
        <c:minorTickMark val="none"/>
        <c:tickLblPos val="nextTo"/>
        <c:crossAx val="205912544"/>
        <c:crosses val="autoZero"/>
        <c:crossBetween val="midCat"/>
        <c:majorUnit val="1"/>
        <c:minorUnit val="0.5"/>
      </c:valAx>
      <c:valAx>
        <c:axId val="205912544"/>
        <c:scaling>
          <c:orientation val="minMax"/>
          <c:max val="32"/>
          <c:min val="6"/>
        </c:scaling>
        <c:delete val="0"/>
        <c:axPos val="l"/>
        <c:minorGridlines>
          <c:spPr>
            <a:ln w="0">
              <a:solidFill>
                <a:sysClr val="window" lastClr="FFFFFF">
                  <a:lumMod val="85000"/>
                </a:sysClr>
              </a:solidFill>
            </a:ln>
          </c:spPr>
        </c:minorGridlines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GB"/>
                  <a:t>Cable current (A)</a:t>
                </a:r>
              </a:p>
            </c:rich>
          </c:tx>
          <c:overlay val="0"/>
        </c:title>
        <c:numFmt formatCode="0" sourceLinked="0"/>
        <c:majorTickMark val="out"/>
        <c:minorTickMark val="none"/>
        <c:tickLblPos val="nextTo"/>
        <c:crossAx val="205912152"/>
        <c:crosses val="autoZero"/>
        <c:crossBetween val="midCat"/>
        <c:minorUnit val="2"/>
      </c:valAx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1800" b="0"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2">
    <c:autoUpdate val="0"/>
  </c:externalData>
  <c:userShapes r:id="rId3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0.61232</cdr:x>
      <cdr:y>0.63995</cdr:y>
    </cdr:from>
    <cdr:to>
      <cdr:x>0.79888</cdr:x>
      <cdr:y>0.72434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3024005" y="2627696"/>
          <a:ext cx="921367" cy="346510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  <a:ln xmlns:a="http://schemas.openxmlformats.org/drawingml/2006/main" w="12700">
          <a:solidFill>
            <a:srgbClr val="FF0000"/>
          </a:solidFill>
        </a:ln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GB" sz="1800" b="1">
              <a:solidFill>
                <a:srgbClr val="FF0000"/>
              </a:solidFill>
            </a:rPr>
            <a:t>T = Tcs</a:t>
          </a:r>
        </a:p>
      </cdr:txBody>
    </cdr:sp>
  </cdr:relSizeAnchor>
  <cdr:relSizeAnchor xmlns:cdr="http://schemas.openxmlformats.org/drawingml/2006/chartDrawing">
    <cdr:from>
      <cdr:x>0.70605</cdr:x>
      <cdr:y>0.14309</cdr:y>
    </cdr:from>
    <cdr:to>
      <cdr:x>0.90427</cdr:x>
      <cdr:y>0.23502</cdr:y>
    </cdr:to>
    <cdr:sp macro="" textlink="">
      <cdr:nvSpPr>
        <cdr:cNvPr id="3" name="TextBox 1"/>
        <cdr:cNvSpPr txBox="1"/>
      </cdr:nvSpPr>
      <cdr:spPr>
        <a:xfrm xmlns:a="http://schemas.openxmlformats.org/drawingml/2006/main">
          <a:off x="3486904" y="587533"/>
          <a:ext cx="978972" cy="377469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  <a:ln xmlns:a="http://schemas.openxmlformats.org/drawingml/2006/main" w="12700">
          <a:solidFill>
            <a:schemeClr val="tx2"/>
          </a:solidFill>
        </a:ln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GB" sz="1800" b="1" dirty="0">
              <a:solidFill>
                <a:schemeClr val="tx2"/>
              </a:solidFill>
            </a:rPr>
            <a:t>T = 1.9 K</a:t>
          </a:r>
        </a:p>
      </cdr:txBody>
    </cdr:sp>
  </cdr:relSizeAnchor>
  <cdr:relSizeAnchor xmlns:cdr="http://schemas.openxmlformats.org/drawingml/2006/chartDrawing">
    <cdr:from>
      <cdr:x>0.20888</cdr:x>
      <cdr:y>0.5717</cdr:y>
    </cdr:from>
    <cdr:to>
      <cdr:x>0.39403</cdr:x>
      <cdr:y>0.79439</cdr:y>
    </cdr:to>
    <cdr:sp macro="" textlink="">
      <cdr:nvSpPr>
        <cdr:cNvPr id="4" name="TextBox 3">
          <a:extLst xmlns:a="http://schemas.openxmlformats.org/drawingml/2006/main">
            <a:ext uri="{FF2B5EF4-FFF2-40B4-BE49-F238E27FC236}">
              <a16:creationId xmlns:a16="http://schemas.microsoft.com/office/drawing/2014/main" id="{318CD13A-C3DA-3085-E62E-2846B81F9DC7}"/>
            </a:ext>
          </a:extLst>
        </cdr:cNvPr>
        <cdr:cNvSpPr txBox="1"/>
      </cdr:nvSpPr>
      <cdr:spPr>
        <a:xfrm xmlns:a="http://schemas.openxmlformats.org/drawingml/2006/main" rot="20228194">
          <a:off x="1031574" y="2347462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1800" dirty="0">
              <a:latin typeface="Times New Roman" panose="02020603050405020304" pitchFamily="18" charset="0"/>
              <a:cs typeface="Times New Roman" panose="02020603050405020304" pitchFamily="18" charset="0"/>
            </a:rPr>
            <a:t>Load line</a:t>
          </a:r>
          <a:endParaRPr lang="en-GB" sz="1800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0.61606</cdr:x>
      <cdr:y>0.45175</cdr:y>
    </cdr:from>
    <cdr:to>
      <cdr:x>0.67843</cdr:x>
      <cdr:y>0.51739</cdr:y>
    </cdr:to>
    <cdr:sp macro="" textlink="">
      <cdr:nvSpPr>
        <cdr:cNvPr id="5" name="Star: 5 Points 4">
          <a:extLst xmlns:a="http://schemas.openxmlformats.org/drawingml/2006/main">
            <a:ext uri="{FF2B5EF4-FFF2-40B4-BE49-F238E27FC236}">
              <a16:creationId xmlns:a16="http://schemas.microsoft.com/office/drawing/2014/main" id="{94AFD9C4-C942-3E4E-0CF1-7AC33D2579A8}"/>
            </a:ext>
          </a:extLst>
        </cdr:cNvPr>
        <cdr:cNvSpPr/>
      </cdr:nvSpPr>
      <cdr:spPr>
        <a:xfrm xmlns:a="http://schemas.openxmlformats.org/drawingml/2006/main">
          <a:off x="3042498" y="1854943"/>
          <a:ext cx="308008" cy="269507"/>
        </a:xfrm>
        <a:prstGeom xmlns:a="http://schemas.openxmlformats.org/drawingml/2006/main" prst="star5">
          <a:avLst/>
        </a:prstGeom>
        <a:solidFill xmlns:a="http://schemas.openxmlformats.org/drawingml/2006/main">
          <a:schemeClr val="tx1"/>
        </a:solidFill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en-US"/>
        </a:p>
      </cdr:txBody>
    </cdr:sp>
  </cdr:relSizeAnchor>
  <cdr:relSizeAnchor xmlns:cdr="http://schemas.openxmlformats.org/drawingml/2006/chartDrawing">
    <cdr:from>
      <cdr:x>0.59198</cdr:x>
      <cdr:y>0.03603</cdr:y>
    </cdr:from>
    <cdr:to>
      <cdr:x>0.65198</cdr:x>
      <cdr:y>0.45873</cdr:y>
    </cdr:to>
    <cdr:sp macro="" textlink="">
      <cdr:nvSpPr>
        <cdr:cNvPr id="6" name="Left Brace 5">
          <a:extLst xmlns:a="http://schemas.openxmlformats.org/drawingml/2006/main">
            <a:ext uri="{FF2B5EF4-FFF2-40B4-BE49-F238E27FC236}">
              <a16:creationId xmlns:a16="http://schemas.microsoft.com/office/drawing/2014/main" id="{557373EB-0661-8F53-595F-767B155623E0}"/>
            </a:ext>
          </a:extLst>
        </cdr:cNvPr>
        <cdr:cNvSpPr/>
      </cdr:nvSpPr>
      <cdr:spPr>
        <a:xfrm xmlns:a="http://schemas.openxmlformats.org/drawingml/2006/main">
          <a:off x="2923563" y="147943"/>
          <a:ext cx="296333" cy="1735667"/>
        </a:xfrm>
        <a:prstGeom xmlns:a="http://schemas.openxmlformats.org/drawingml/2006/main" prst="leftBrace">
          <a:avLst/>
        </a:prstGeom>
        <a:ln xmlns:a="http://schemas.openxmlformats.org/drawingml/2006/main">
          <a:solidFill>
            <a:srgbClr val="00B050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en-US">
            <a:solidFill>
              <a:srgbClr val="00B050"/>
            </a:solidFill>
          </a:endParaRPr>
        </a:p>
      </cdr:txBody>
    </cdr:sp>
  </cdr:relSizeAnchor>
  <cdr:relSizeAnchor xmlns:cdr="http://schemas.openxmlformats.org/drawingml/2006/chartDrawing">
    <cdr:from>
      <cdr:x>0.69026</cdr:x>
      <cdr:y>0.44626</cdr:y>
    </cdr:from>
    <cdr:to>
      <cdr:x>0.87516</cdr:x>
      <cdr:y>0.52481</cdr:y>
    </cdr:to>
    <cdr:sp macro="" textlink="">
      <cdr:nvSpPr>
        <cdr:cNvPr id="7" name="Left Brace 6">
          <a:extLst xmlns:a="http://schemas.openxmlformats.org/drawingml/2006/main">
            <a:ext uri="{FF2B5EF4-FFF2-40B4-BE49-F238E27FC236}">
              <a16:creationId xmlns:a16="http://schemas.microsoft.com/office/drawing/2014/main" id="{A648FF64-3FF5-BD0E-7BD5-9D40A3699B54}"/>
            </a:ext>
          </a:extLst>
        </cdr:cNvPr>
        <cdr:cNvSpPr/>
      </cdr:nvSpPr>
      <cdr:spPr>
        <a:xfrm xmlns:a="http://schemas.openxmlformats.org/drawingml/2006/main" rot="14701766">
          <a:off x="3704262" y="1537069"/>
          <a:ext cx="322525" cy="913153"/>
        </a:xfrm>
        <a:prstGeom xmlns:a="http://schemas.openxmlformats.org/drawingml/2006/main" prst="leftBrace">
          <a:avLst/>
        </a:prstGeom>
        <a:ln xmlns:a="http://schemas.openxmlformats.org/drawingml/2006/main">
          <a:solidFill>
            <a:srgbClr val="7030A0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en-US"/>
        </a:p>
      </cdr:txBody>
    </cdr:sp>
  </cdr:relSizeAnchor>
  <cdr:relSizeAnchor xmlns:cdr="http://schemas.openxmlformats.org/drawingml/2006/chartDrawing">
    <cdr:from>
      <cdr:x>0.47712</cdr:x>
      <cdr:y>0.05871</cdr:y>
    </cdr:from>
    <cdr:to>
      <cdr:x>0.64341</cdr:x>
      <cdr:y>0.29171</cdr:y>
    </cdr:to>
    <cdr:sp macro="" textlink="">
      <cdr:nvSpPr>
        <cdr:cNvPr id="8" name="TextBox 7">
          <a:extLst xmlns:a="http://schemas.openxmlformats.org/drawingml/2006/main">
            <a:ext uri="{FF2B5EF4-FFF2-40B4-BE49-F238E27FC236}">
              <a16:creationId xmlns:a16="http://schemas.microsoft.com/office/drawing/2014/main" id="{BC43BFC7-A0E6-7A05-C4C2-F8B6598F0561}"/>
            </a:ext>
          </a:extLst>
        </cdr:cNvPr>
        <cdr:cNvSpPr txBox="1"/>
      </cdr:nvSpPr>
      <cdr:spPr>
        <a:xfrm xmlns:a="http://schemas.openxmlformats.org/drawingml/2006/main">
          <a:off x="2356298" y="241077"/>
          <a:ext cx="821266" cy="95673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1400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Current </a:t>
          </a:r>
        </a:p>
        <a:p xmlns:a="http://schemas.openxmlformats.org/drawingml/2006/main">
          <a:r>
            <a:rPr lang="en-US" sz="1400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margin</a:t>
          </a:r>
          <a:endParaRPr lang="en-GB" sz="1400" dirty="0">
            <a:solidFill>
              <a:srgbClr val="00B05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0.76869</cdr:x>
      <cdr:y>0.48939</cdr:y>
    </cdr:from>
    <cdr:to>
      <cdr:x>0.93498</cdr:x>
      <cdr:y>0.72239</cdr:y>
    </cdr:to>
    <cdr:sp macro="" textlink="">
      <cdr:nvSpPr>
        <cdr:cNvPr id="9" name="TextBox 1">
          <a:extLst xmlns:a="http://schemas.openxmlformats.org/drawingml/2006/main">
            <a:ext uri="{FF2B5EF4-FFF2-40B4-BE49-F238E27FC236}">
              <a16:creationId xmlns:a16="http://schemas.microsoft.com/office/drawing/2014/main" id="{969BBC65-A499-857B-E2FF-82EE4D3656F8}"/>
            </a:ext>
          </a:extLst>
        </cdr:cNvPr>
        <cdr:cNvSpPr txBox="1"/>
      </cdr:nvSpPr>
      <cdr:spPr>
        <a:xfrm xmlns:a="http://schemas.openxmlformats.org/drawingml/2006/main" rot="20004174">
          <a:off x="3796260" y="2009474"/>
          <a:ext cx="821266" cy="95673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sz="14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Load line </a:t>
          </a:r>
        </a:p>
        <a:p xmlns:a="http://schemas.openxmlformats.org/drawingml/2006/main">
          <a:pPr algn="ctr"/>
          <a:r>
            <a:rPr lang="en-US" sz="14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margin</a:t>
          </a:r>
          <a:endParaRPr lang="en-GB" sz="1400" dirty="0">
            <a:solidFill>
              <a:srgbClr val="7030A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B16C60-9B1D-4536-8518-6744B9DD9B45}" type="datetimeFigureOut">
              <a:rPr lang="en-GB" smtClean="0"/>
              <a:t>30/06/2025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D48E81-3623-44DA-905C-F6E21F6EE1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57513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CBC34D-B5F7-417A-B42A-D43427AF0F4C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22322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3.xml"/><Relationship Id="rId4" Type="http://schemas.microsoft.com/office/2007/relationships/hdphoto" Target="../media/hdphoto1.wdp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12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2825A-CD67-4109-9B0D-410E0187862A}" type="datetimeFigureOut">
              <a:rPr lang="en-GB" smtClean="0"/>
              <a:t>30/06/2025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EF31F-EFC0-402F-BD06-066D8594C5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43776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2825A-CD67-4109-9B0D-410E0187862A}" type="datetimeFigureOut">
              <a:rPr lang="en-GB" smtClean="0"/>
              <a:t>30/06/2025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EF31F-EFC0-402F-BD06-066D8594C5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9517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2825A-CD67-4109-9B0D-410E0187862A}" type="datetimeFigureOut">
              <a:rPr lang="en-GB" smtClean="0"/>
              <a:t>30/06/2025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EF31F-EFC0-402F-BD06-066D8594C5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04448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980729"/>
          </a:xfrm>
          <a:solidFill>
            <a:srgbClr val="0070C0"/>
          </a:solidFill>
        </p:spPr>
        <p:txBody>
          <a:bodyPr/>
          <a:lstStyle>
            <a:lvl1pPr algn="ctr"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kumimoji="0" lang="en-US" dirty="0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09600" y="1124745"/>
            <a:ext cx="10969139" cy="4868283"/>
          </a:xfrm>
        </p:spPr>
        <p:txBody>
          <a:bodyPr/>
          <a:lstStyle>
            <a:lvl1pPr>
              <a:buClr>
                <a:srgbClr val="002060"/>
              </a:buClr>
              <a:defRPr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>
              <a:buClr>
                <a:srgbClr val="002060"/>
              </a:buClr>
              <a:defRPr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buClr>
                <a:srgbClr val="002060"/>
              </a:buClr>
              <a:defRPr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buClr>
                <a:srgbClr val="002060"/>
              </a:buClr>
              <a:defRPr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buClr>
                <a:srgbClr val="002060"/>
              </a:buClr>
              <a:defRPr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96533" y="6356350"/>
            <a:ext cx="685867" cy="385018"/>
          </a:xfrm>
          <a:prstGeom prst="rect">
            <a:avLst/>
          </a:prstGeom>
        </p:spPr>
        <p:txBody>
          <a:bodyPr/>
          <a:lstStyle/>
          <a:p>
            <a:fld id="{91FE0CF9-301C-4DC2-9DD4-D8FCF2197C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19801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84CD14-71A4-31DE-6186-EF49F619290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AE07586-130E-880D-DD3E-4E1C1628ECA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64C1CE-DB87-EA8B-855C-CED3DAC4BA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2023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3C6B00-E19D-A024-290C-025CC8F636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Susana Izquierdo Bermudez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271D59-1ED3-9134-4F57-3B5EACAC7A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1C496-3C0B-4598-8BB5-4E83236125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2551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80F03D-5635-3925-FC35-CA30917F4C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4543" y="1134836"/>
            <a:ext cx="11307536" cy="5042127"/>
          </a:xfrm>
        </p:spPr>
        <p:txBody>
          <a:bodyPr/>
          <a:lstStyle>
            <a:lvl1pPr>
              <a:buClr>
                <a:srgbClr val="002060"/>
              </a:buClr>
              <a:defRPr/>
            </a:lvl1pPr>
            <a:lvl2pPr>
              <a:buClr>
                <a:srgbClr val="002060"/>
              </a:buClr>
              <a:defRPr/>
            </a:lvl2pPr>
            <a:lvl3pPr>
              <a:buClr>
                <a:srgbClr val="002060"/>
              </a:buClr>
              <a:defRPr/>
            </a:lvl3pPr>
            <a:lvl4pPr>
              <a:buClr>
                <a:srgbClr val="002060"/>
              </a:buClr>
              <a:defRPr/>
            </a:lvl4pPr>
            <a:lvl5pPr>
              <a:buClr>
                <a:srgbClr val="002060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6713590-91C3-DD21-73D6-6257E7FC18B2}"/>
              </a:ext>
            </a:extLst>
          </p:cNvPr>
          <p:cNvSpPr txBox="1"/>
          <p:nvPr userDrawn="1"/>
        </p:nvSpPr>
        <p:spPr>
          <a:xfrm>
            <a:off x="4705715" y="6505212"/>
            <a:ext cx="219617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Susana Izquierdo Bermudez</a:t>
            </a:r>
            <a:endParaRPr lang="en-GB" sz="1400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5E9A77F8-5F8F-5B08-BFA5-F903D7E504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83700" y="6494579"/>
            <a:ext cx="2743200" cy="365125"/>
          </a:xfrm>
        </p:spPr>
        <p:txBody>
          <a:bodyPr/>
          <a:lstStyle>
            <a:lvl1pPr>
              <a:defRPr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1901C496-3C0B-4598-8BB5-4E8323612518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0" name="Title Placeholder 1">
            <a:extLst>
              <a:ext uri="{FF2B5EF4-FFF2-40B4-BE49-F238E27FC236}">
                <a16:creationId xmlns:a16="http://schemas.microsoft.com/office/drawing/2014/main" id="{781CE1C1-BC50-4346-0F52-629728ECC7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19050"/>
            <a:ext cx="10515600" cy="967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4735514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3AD612-C001-684D-DC27-41E906C8C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342B8B4-26CD-447B-261D-5AFD3F1C16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925F9688-4EB8-5DA4-8D4B-5458B290C0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1901C496-3C0B-4598-8BB5-4E8323612518}" type="slidenum">
              <a:rPr lang="en-GB" smtClean="0"/>
              <a:t>‹#›</a:t>
            </a:fld>
            <a:endParaRPr lang="en-GB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D1491515-8805-74F3-6678-58D6C584D2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dirty="0"/>
              <a:t>Susana Izquierdo Bermudez</a:t>
            </a:r>
            <a:endParaRPr lang="en-GB" dirty="0"/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3635D62C-911D-FC73-E3E8-A1AAC93ADC8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n-US"/>
              <a:t>25/05/2023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8024791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92FE7B-EA66-39D8-84CE-CF9629956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57E05B-E519-A82D-FC1A-BA4E33A42A2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D9DFFC2-A070-15E5-1698-F4217093462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024A1E78-0B2C-7025-C56F-0E329BBA50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1901C496-3C0B-4598-8BB5-4E8323612518}" type="slidenum">
              <a:rPr lang="en-GB" smtClean="0"/>
              <a:t>‹#›</a:t>
            </a:fld>
            <a:endParaRPr lang="en-GB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F21CECFA-A04C-3D66-4B0F-92C703CC7A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dirty="0"/>
              <a:t>Susana Izquierdo Bermudez</a:t>
            </a:r>
            <a:endParaRPr lang="en-GB" dirty="0"/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CE13816F-18FD-FD7B-BB2C-323E1A53085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n-US" dirty="0"/>
              <a:t>2023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9493151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8F37EA-E24F-1D72-4C29-5189A79EBE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33B8123-7873-9E41-718B-BEB8488A52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F95E46C-6F16-52B0-A608-3F200B6610C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4E32C47-F02D-E7B1-A51B-B75DB1D6907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CE538DB-7A02-FC11-27FF-73E97065AF2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E102D2F-AC54-EB2B-D651-5F8267E279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2023</a:t>
            </a:r>
            <a:endParaRPr lang="en-GB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13D2EDB-0FD8-772C-AD76-52D17FFADB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Susana Izquierdo Bermudez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8B8BE2B-967F-D91D-9F95-1B8B427D2B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1C496-3C0B-4598-8BB5-4E83236125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139866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980729"/>
          </a:xfrm>
          <a:solidFill>
            <a:srgbClr val="0070C0"/>
          </a:solidFill>
        </p:spPr>
        <p:txBody>
          <a:bodyPr/>
          <a:lstStyle>
            <a:lvl1pPr algn="ctr"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kumimoji="0" lang="en-US" dirty="0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09600" y="1124745"/>
            <a:ext cx="10969139" cy="4868283"/>
          </a:xfrm>
        </p:spPr>
        <p:txBody>
          <a:bodyPr/>
          <a:lstStyle>
            <a:lvl1pPr>
              <a:buClr>
                <a:srgbClr val="002060"/>
              </a:buClr>
              <a:defRPr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>
              <a:buClr>
                <a:srgbClr val="002060"/>
              </a:buClr>
              <a:defRPr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buClr>
                <a:srgbClr val="002060"/>
              </a:buClr>
              <a:defRPr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buClr>
                <a:srgbClr val="002060"/>
              </a:buClr>
              <a:defRPr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buClr>
                <a:srgbClr val="002060"/>
              </a:buClr>
              <a:defRPr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96533" y="6356350"/>
            <a:ext cx="685867" cy="385018"/>
          </a:xfrm>
          <a:prstGeom prst="rect">
            <a:avLst/>
          </a:prstGeom>
        </p:spPr>
        <p:txBody>
          <a:bodyPr/>
          <a:lstStyle/>
          <a:p>
            <a:fld id="{91FE0CF9-301C-4DC2-9DD4-D8FCF2197C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935279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816000" y="1219201"/>
            <a:ext cx="10560000" cy="4906963"/>
          </a:xfrm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540000" y="6547680"/>
            <a:ext cx="8836000" cy="441319"/>
          </a:xfrm>
        </p:spPr>
        <p:txBody>
          <a:bodyPr/>
          <a:lstStyle>
            <a:lvl1pPr>
              <a:defRPr/>
            </a:lvl1pPr>
          </a:lstStyle>
          <a:p>
            <a:r>
              <a:rPr lang="es-ES" dirty="0"/>
              <a:t>Susana Izquierdo Bermudez, </a:t>
            </a:r>
            <a:r>
              <a:rPr lang="en-US" dirty="0"/>
              <a:t>ASC22</a:t>
            </a:r>
            <a:endParaRPr lang="en-GB" noProof="0" dirty="0"/>
          </a:p>
          <a:p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2132" y="6247562"/>
            <a:ext cx="577444" cy="57744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90405"/>
            <a:ext cx="1645563" cy="767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91589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6/30/2025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  <p:pic>
        <p:nvPicPr>
          <p:cNvPr id="7" name="Picture 4" descr="Applied Superconductivity Conference">
            <a:extLst>
              <a:ext uri="{FF2B5EF4-FFF2-40B4-BE49-F238E27FC236}">
                <a16:creationId xmlns:a16="http://schemas.microsoft.com/office/drawing/2014/main" id="{76919AC8-A130-D063-BF4C-8FB9D995C615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463" y="112831"/>
            <a:ext cx="1049988" cy="715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cern">
            <a:extLst>
              <a:ext uri="{FF2B5EF4-FFF2-40B4-BE49-F238E27FC236}">
                <a16:creationId xmlns:a16="http://schemas.microsoft.com/office/drawing/2014/main" id="{B6DDE112-E592-512C-5447-1D74656BA1A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66655" y="112831"/>
            <a:ext cx="975883" cy="715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183744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  <p:pic>
        <p:nvPicPr>
          <p:cNvPr id="2" name="Picture 1" descr="A close-up of a logo&#10;&#10;Description automatically generated">
            <a:extLst>
              <a:ext uri="{FF2B5EF4-FFF2-40B4-BE49-F238E27FC236}">
                <a16:creationId xmlns:a16="http://schemas.microsoft.com/office/drawing/2014/main" id="{641666DB-752C-9056-C4E9-287997C913F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3667"/>
                    </a14:imgEffect>
                    <a14:imgEffect>
                      <a14:saturation sat="9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02729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10/04/2025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Physics Preparatory Group - Accelerator Science and Technology WG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676295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close-up of a logo&#10;&#10;Description automatically generated">
            <a:extLst>
              <a:ext uri="{FF2B5EF4-FFF2-40B4-BE49-F238E27FC236}">
                <a16:creationId xmlns:a16="http://schemas.microsoft.com/office/drawing/2014/main" id="{A18C908D-0370-44A8-321B-9F6CA47D11F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3667"/>
                    </a14:imgEffect>
                    <a14:imgEffect>
                      <a14:saturation sat="9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586596"/>
            <a:ext cx="11376025" cy="716967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172782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16531" y="6378349"/>
            <a:ext cx="699857" cy="365125"/>
          </a:xfrm>
        </p:spPr>
        <p:txBody>
          <a:bodyPr/>
          <a:lstStyle/>
          <a:p>
            <a:r>
              <a:rPr lang="en-US"/>
              <a:t>10/04/2025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Physics Preparatory Group - Accelerator Science and Technology WG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88216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10/04/2025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Physics Preparatory Group - Accelerator Science and Technology WG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18332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10/04/2025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Physics Preparatory Group - Accelerator Science and Technology WG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31745016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10/04/2025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Physics Preparatory Group - Accelerator Science and Technology WG</a:t>
            </a:r>
            <a:endParaRPr lang="en-US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508614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23075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48846"/>
            <a:ext cx="4116387" cy="6249621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10/04/2025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Physics Preparatory Group - Accelerator Science and Technology WG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472231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10/04/2025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Physics Preparatory Group - Accelerator Science and Technology WG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403122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10/04/2025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Physics Preparatory Group - Accelerator Science and Technology WG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463181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2825A-CD67-4109-9B0D-410E0187862A}" type="datetimeFigureOut">
              <a:rPr lang="en-GB" smtClean="0"/>
              <a:t>30/06/2025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EF31F-EFC0-402F-BD06-066D8594C5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948566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071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10/04/2025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Physics Preparatory Group - Accelerator Science and Technology WG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484805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10/04/2025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Physics Preparatory Group - Accelerator Science and Technology WG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14748318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10/04/2025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Physics Preparatory Group - Accelerator Science and Technology WG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2185777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/>
              <a:t>10/04/2025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/>
              <a:t>Physics Preparatory Group - Accelerator Science and Technology WG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8857684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10/04/2025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Physics Preparatory Group - Accelerator Science and Technology WG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157733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10/04/2025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Physics Preparatory Group - Accelerator Science and Technology WG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172334574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10/04/2025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Physics Preparatory Group - Accelerator Science and Technology WG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31291408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10/04/2025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Physics Preparatory Group - Accelerator Science and Technology WG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21301723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10/04/2025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Physics Preparatory Group - Accelerator Science and Technology WG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630332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10/04/2025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Physics Preparatory Group - Accelerator Science and Technology WG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03574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2825A-CD67-4109-9B0D-410E0187862A}" type="datetimeFigureOut">
              <a:rPr lang="en-GB" smtClean="0"/>
              <a:t>30/06/2025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EF31F-EFC0-402F-BD06-066D8594C5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8848680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10/04/2025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Physics Preparatory Group - Accelerator Science and Technology WG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811969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Image 8" descr="MUON-Slide-graphBase-pagebottom.jpg">
            <a:extLst>
              <a:ext uri="{FF2B5EF4-FFF2-40B4-BE49-F238E27FC236}">
                <a16:creationId xmlns:a16="http://schemas.microsoft.com/office/drawing/2014/main" id="{B6225800-B930-FB56-9EDD-E421D45C78B4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6202015"/>
            <a:ext cx="12189822" cy="663982"/>
          </a:xfrm>
          <a:prstGeom prst="rect">
            <a:avLst/>
          </a:prstGeom>
        </p:spPr>
      </p:pic>
      <p:sp>
        <p:nvSpPr>
          <p:cNvPr id="16" name="Segnaposto testo 2">
            <a:extLst>
              <a:ext uri="{FF2B5EF4-FFF2-40B4-BE49-F238E27FC236}">
                <a16:creationId xmlns:a16="http://schemas.microsoft.com/office/drawing/2014/main" id="{497CAC99-CE2D-C668-9482-6D18316DB82F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838200" y="1260000"/>
            <a:ext cx="10515600" cy="4916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20040" indent="-320040">
              <a:buClr>
                <a:srgbClr val="FF0000"/>
              </a:buClr>
              <a:buFont typeface="Wingdings" panose="05000000000000000000" pitchFamily="2" charset="2"/>
              <a:buChar char="§"/>
              <a:defRPr lang="it-IT" sz="3600" kern="12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777240" indent="-320040">
              <a:buClr>
                <a:srgbClr val="FF0000"/>
              </a:buClr>
              <a:buFont typeface="Wingdings" panose="05000000000000000000" pitchFamily="2" charset="2"/>
              <a:buChar char="§"/>
              <a:defRPr lang="it-IT" sz="3200" kern="12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2pPr>
            <a:lvl3pPr marL="1143000" indent="-228600">
              <a:buClr>
                <a:srgbClr val="FF0000"/>
              </a:buClr>
              <a:buFont typeface="Wingdings" panose="05000000000000000000" pitchFamily="2" charset="2"/>
              <a:buChar char="§"/>
              <a:defRPr lang="it-IT" sz="2800" kern="12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3pPr>
            <a:lvl4pPr marL="1600200" indent="-228600">
              <a:buClr>
                <a:srgbClr val="FF0000"/>
              </a:buClr>
              <a:buFont typeface="Wingdings" panose="05000000000000000000" pitchFamily="2" charset="2"/>
              <a:buChar char="§"/>
              <a:defRPr lang="it-IT" sz="2400" kern="12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4pPr>
            <a:lvl5pPr marL="2057400" indent="-228600">
              <a:buClr>
                <a:srgbClr val="FF0000"/>
              </a:buClr>
              <a:buFont typeface="Wingdings" panose="05000000000000000000" pitchFamily="2" charset="2"/>
              <a:buChar char="§"/>
              <a:defRPr lang="en-GB" sz="1800" kern="12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5pPr>
          </a:lstStyle>
          <a:p>
            <a:pPr lvl="0"/>
            <a:r>
              <a:rPr lang="it-IT" dirty="0"/>
              <a:t>Select to </a:t>
            </a:r>
            <a:r>
              <a:rPr lang="it-IT" dirty="0" err="1"/>
              <a:t>modify</a:t>
            </a:r>
            <a:r>
              <a:rPr lang="it-IT" dirty="0"/>
              <a:t> styles </a:t>
            </a:r>
          </a:p>
          <a:p>
            <a:pPr lvl="1"/>
            <a:r>
              <a:rPr lang="it-IT" dirty="0"/>
              <a:t>Second </a:t>
            </a:r>
            <a:r>
              <a:rPr lang="it-IT" dirty="0" err="1"/>
              <a:t>level</a:t>
            </a:r>
            <a:endParaRPr lang="it-IT" dirty="0"/>
          </a:p>
          <a:p>
            <a:pPr lvl="2"/>
            <a:r>
              <a:rPr lang="it-IT" dirty="0"/>
              <a:t>Third </a:t>
            </a:r>
            <a:r>
              <a:rPr lang="it-IT" dirty="0" err="1"/>
              <a:t>level</a:t>
            </a:r>
            <a:endParaRPr lang="it-IT" dirty="0"/>
          </a:p>
          <a:p>
            <a:pPr lvl="3"/>
            <a:r>
              <a:rPr lang="it-IT" dirty="0" err="1"/>
              <a:t>Fourth</a:t>
            </a:r>
            <a:r>
              <a:rPr lang="it-IT" dirty="0"/>
              <a:t> </a:t>
            </a:r>
            <a:r>
              <a:rPr lang="it-IT" dirty="0" err="1"/>
              <a:t>level</a:t>
            </a:r>
            <a:endParaRPr lang="it-IT" dirty="0"/>
          </a:p>
          <a:p>
            <a:pPr lvl="4"/>
            <a:r>
              <a:rPr lang="it-IT" dirty="0"/>
              <a:t>Fifth </a:t>
            </a:r>
            <a:r>
              <a:rPr lang="it-IT" dirty="0" err="1"/>
              <a:t>level</a:t>
            </a:r>
            <a:endParaRPr lang="en-GB" dirty="0"/>
          </a:p>
        </p:txBody>
      </p:sp>
      <p:sp>
        <p:nvSpPr>
          <p:cNvPr id="17" name="Segnaposto data 3">
            <a:extLst>
              <a:ext uri="{FF2B5EF4-FFF2-40B4-BE49-F238E27FC236}">
                <a16:creationId xmlns:a16="http://schemas.microsoft.com/office/drawing/2014/main" id="{6A474FD9-F076-E648-1C70-BF4EE7BB1F21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dt" sz="half" idx="2"/>
          </p:nvPr>
        </p:nvSpPr>
        <p:spPr>
          <a:xfrm>
            <a:off x="735496" y="6393928"/>
            <a:ext cx="28459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lang="en-US" sz="1200" kern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7404C28E-3835-4CAE-A18C-DDD38CD5C178}" type="datetime3">
              <a:rPr lang="en-US" smtClean="0"/>
              <a:t>30 June 2025</a:t>
            </a:fld>
            <a:endParaRPr lang="en-GB" dirty="0"/>
          </a:p>
        </p:txBody>
      </p:sp>
      <p:sp>
        <p:nvSpPr>
          <p:cNvPr id="19" name="Segnaposto numero diapositiva 5">
            <a:extLst>
              <a:ext uri="{FF2B5EF4-FFF2-40B4-BE49-F238E27FC236}">
                <a16:creationId xmlns:a16="http://schemas.microsoft.com/office/drawing/2014/main" id="{B39162C5-9BC6-7F5F-4512-CDC3408B283E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sldNum" sz="quarter" idx="4"/>
          </p:nvPr>
        </p:nvSpPr>
        <p:spPr>
          <a:xfrm>
            <a:off x="8591811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A16AB2F8-5338-F742-A59E-35F5B82165E6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2" name="Image 85" descr="MCC-inernational-finalV01.png">
            <a:extLst>
              <a:ext uri="{FF2B5EF4-FFF2-40B4-BE49-F238E27FC236}">
                <a16:creationId xmlns:a16="http://schemas.microsoft.com/office/drawing/2014/main" id="{FA1E9B68-C5BB-B40D-6373-05E9B70C11B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58807" cy="1260000"/>
          </a:xfrm>
          <a:prstGeom prst="rect">
            <a:avLst/>
          </a:prstGeom>
        </p:spPr>
      </p:pic>
      <p:sp>
        <p:nvSpPr>
          <p:cNvPr id="4" name="Titolo 1">
            <a:extLst>
              <a:ext uri="{FF2B5EF4-FFF2-40B4-BE49-F238E27FC236}">
                <a16:creationId xmlns:a16="http://schemas.microsoft.com/office/drawing/2014/main" id="{088F58E1-5B85-E45C-9ADA-B79659903AF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59994" y="308170"/>
            <a:ext cx="9553371" cy="681159"/>
          </a:xfrm>
          <a:prstGeom prst="rect">
            <a:avLst/>
          </a:prstGeom>
        </p:spPr>
        <p:txBody>
          <a:bodyPr>
            <a:noAutofit/>
          </a:bodyPr>
          <a:lstStyle>
            <a:lvl1pPr algn="ctr">
              <a:defRPr lang="en-GB" sz="4400" b="1" kern="1200" cap="small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it-IT" sz="4000" dirty="0"/>
              <a:t>TITLE</a:t>
            </a:r>
            <a:endParaRPr lang="en-GB" sz="4000" dirty="0"/>
          </a:p>
        </p:txBody>
      </p:sp>
      <p:sp>
        <p:nvSpPr>
          <p:cNvPr id="7" name="Date Placeholder 2">
            <a:extLst>
              <a:ext uri="{FF2B5EF4-FFF2-40B4-BE49-F238E27FC236}">
                <a16:creationId xmlns:a16="http://schemas.microsoft.com/office/drawing/2014/main" id="{36A425A5-E202-730C-E988-F0D493B28D49}"/>
              </a:ext>
            </a:extLst>
          </p:cNvPr>
          <p:cNvSpPr txBox="1">
            <a:spLocks/>
          </p:cNvSpPr>
          <p:nvPr userDrawn="1"/>
        </p:nvSpPr>
        <p:spPr>
          <a:xfrm>
            <a:off x="735496" y="6546328"/>
            <a:ext cx="2998304" cy="365125"/>
          </a:xfrm>
          <a:prstGeom prst="rect">
            <a:avLst/>
          </a:prstGeom>
        </p:spPr>
        <p:txBody>
          <a:bodyPr/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dirty="0"/>
          </a:p>
        </p:txBody>
      </p:sp>
      <p:sp>
        <p:nvSpPr>
          <p:cNvPr id="5" name="Footer Placeholder 3">
            <a:extLst>
              <a:ext uri="{FF2B5EF4-FFF2-40B4-BE49-F238E27FC236}">
                <a16:creationId xmlns:a16="http://schemas.microsoft.com/office/drawing/2014/main" id="{3502DF86-BCC2-6C4F-811D-421817A93AF9}"/>
              </a:ext>
            </a:extLst>
          </p:cNvPr>
          <p:cNvSpPr txBox="1">
            <a:spLocks/>
          </p:cNvSpPr>
          <p:nvPr userDrawn="1"/>
        </p:nvSpPr>
        <p:spPr>
          <a:xfrm>
            <a:off x="4141304" y="5362927"/>
            <a:ext cx="4114800" cy="365125"/>
          </a:xfrm>
          <a:prstGeom prst="rect">
            <a:avLst/>
          </a:prstGeom>
        </p:spPr>
        <p:txBody>
          <a:bodyPr/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dirty="0"/>
          </a:p>
        </p:txBody>
      </p:sp>
      <p:sp>
        <p:nvSpPr>
          <p:cNvPr id="6" name="Date Placeholder 2">
            <a:extLst>
              <a:ext uri="{FF2B5EF4-FFF2-40B4-BE49-F238E27FC236}">
                <a16:creationId xmlns:a16="http://schemas.microsoft.com/office/drawing/2014/main" id="{E2F0AE32-5762-9601-80C5-0370FF74A8CB}"/>
              </a:ext>
            </a:extLst>
          </p:cNvPr>
          <p:cNvSpPr txBox="1">
            <a:spLocks/>
          </p:cNvSpPr>
          <p:nvPr userDrawn="1"/>
        </p:nvSpPr>
        <p:spPr>
          <a:xfrm>
            <a:off x="838200" y="5362927"/>
            <a:ext cx="3179556" cy="365125"/>
          </a:xfrm>
          <a:prstGeom prst="rect">
            <a:avLst/>
          </a:prstGeom>
        </p:spPr>
        <p:txBody>
          <a:bodyPr/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1200" b="1" dirty="0">
              <a:solidFill>
                <a:schemeClr val="bg1"/>
              </a:solidFill>
            </a:endParaRPr>
          </a:p>
        </p:txBody>
      </p:sp>
      <p:pic>
        <p:nvPicPr>
          <p:cNvPr id="8" name="Picture 8" descr="A blue logo with a black background">
            <a:extLst>
              <a:ext uri="{FF2B5EF4-FFF2-40B4-BE49-F238E27FC236}">
                <a16:creationId xmlns:a16="http://schemas.microsoft.com/office/drawing/2014/main" id="{FD99531E-10AF-7E4D-4074-22846496030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335011" y="136525"/>
            <a:ext cx="740430" cy="7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69666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2825A-CD67-4109-9B0D-410E0187862A}" type="datetimeFigureOut">
              <a:rPr lang="en-GB" smtClean="0"/>
              <a:t>30/06/2025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EF31F-EFC0-402F-BD06-066D8594C5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16058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2825A-CD67-4109-9B0D-410E0187862A}" type="datetimeFigureOut">
              <a:rPr lang="en-GB" smtClean="0"/>
              <a:t>30/06/2025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EF31F-EFC0-402F-BD06-066D8594C5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56651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6/30/2025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59291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2825A-CD67-4109-9B0D-410E0187862A}" type="datetimeFigureOut">
              <a:rPr lang="en-GB" smtClean="0"/>
              <a:t>30/06/2025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EF31F-EFC0-402F-BD06-066D8594C5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61996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2825A-CD67-4109-9B0D-410E0187862A}" type="datetimeFigureOut">
              <a:rPr lang="en-GB" smtClean="0"/>
              <a:t>30/06/2025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EF31F-EFC0-402F-BD06-066D8594C5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12921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6.xml"/><Relationship Id="rId9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.xml"/><Relationship Id="rId13" Type="http://schemas.openxmlformats.org/officeDocument/2006/relationships/slideLayout" Target="../slideLayouts/slideLayout32.xml"/><Relationship Id="rId18" Type="http://schemas.openxmlformats.org/officeDocument/2006/relationships/slideLayout" Target="../slideLayouts/slideLayout37.xml"/><Relationship Id="rId3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40.xml"/><Relationship Id="rId7" Type="http://schemas.openxmlformats.org/officeDocument/2006/relationships/slideLayout" Target="../slideLayouts/slideLayout26.xml"/><Relationship Id="rId12" Type="http://schemas.openxmlformats.org/officeDocument/2006/relationships/slideLayout" Target="../slideLayouts/slideLayout31.xml"/><Relationship Id="rId17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1.xml"/><Relationship Id="rId16" Type="http://schemas.openxmlformats.org/officeDocument/2006/relationships/slideLayout" Target="../slideLayouts/slideLayout35.xml"/><Relationship Id="rId20" Type="http://schemas.openxmlformats.org/officeDocument/2006/relationships/slideLayout" Target="../slideLayouts/slideLayout39.xml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11" Type="http://schemas.openxmlformats.org/officeDocument/2006/relationships/slideLayout" Target="../slideLayouts/slideLayout30.xml"/><Relationship Id="rId24" Type="http://schemas.openxmlformats.org/officeDocument/2006/relationships/image" Target="../media/image6.jpeg"/><Relationship Id="rId5" Type="http://schemas.openxmlformats.org/officeDocument/2006/relationships/slideLayout" Target="../slideLayouts/slideLayout24.xml"/><Relationship Id="rId15" Type="http://schemas.openxmlformats.org/officeDocument/2006/relationships/slideLayout" Target="../slideLayouts/slideLayout34.xml"/><Relationship Id="rId23" Type="http://schemas.openxmlformats.org/officeDocument/2006/relationships/theme" Target="../theme/theme3.xml"/><Relationship Id="rId10" Type="http://schemas.openxmlformats.org/officeDocument/2006/relationships/slideLayout" Target="../slideLayouts/slideLayout29.xml"/><Relationship Id="rId19" Type="http://schemas.openxmlformats.org/officeDocument/2006/relationships/slideLayout" Target="../slideLayouts/slideLayout38.xml"/><Relationship Id="rId4" Type="http://schemas.openxmlformats.org/officeDocument/2006/relationships/slideLayout" Target="../slideLayouts/slideLayout23.xml"/><Relationship Id="rId9" Type="http://schemas.openxmlformats.org/officeDocument/2006/relationships/slideLayout" Target="../slideLayouts/slideLayout28.xml"/><Relationship Id="rId14" Type="http://schemas.openxmlformats.org/officeDocument/2006/relationships/slideLayout" Target="../slideLayouts/slideLayout33.xml"/><Relationship Id="rId22" Type="http://schemas.openxmlformats.org/officeDocument/2006/relationships/slideLayout" Target="../slideLayouts/slideLayout4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6/30/2025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9C5907EA-2D6B-2FF3-E530-7651360ECDF9}"/>
              </a:ext>
            </a:extLst>
          </p:cNvPr>
          <p:cNvSpPr txBox="1">
            <a:spLocks/>
          </p:cNvSpPr>
          <p:nvPr userDrawn="1"/>
        </p:nvSpPr>
        <p:spPr>
          <a:xfrm>
            <a:off x="1" y="6652529"/>
            <a:ext cx="5742159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900" kern="12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CERN Summer Students Lecture, 2025</a:t>
            </a: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3A2DEC10-A88A-3DE4-92E1-14CB5338AE08}"/>
              </a:ext>
            </a:extLst>
          </p:cNvPr>
          <p:cNvSpPr txBox="1">
            <a:spLocks/>
          </p:cNvSpPr>
          <p:nvPr userDrawn="1"/>
        </p:nvSpPr>
        <p:spPr>
          <a:xfrm>
            <a:off x="6689000" y="6644293"/>
            <a:ext cx="41148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900" kern="12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Susana Izquierdo Bermudez</a:t>
            </a:r>
            <a:endParaRPr lang="en-GB" sz="900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A6E4D747-112C-4E02-A784-144801D5AD6D}"/>
              </a:ext>
            </a:extLst>
          </p:cNvPr>
          <p:cNvSpPr txBox="1">
            <a:spLocks/>
          </p:cNvSpPr>
          <p:nvPr userDrawn="1"/>
        </p:nvSpPr>
        <p:spPr>
          <a:xfrm>
            <a:off x="11642002" y="6652530"/>
            <a:ext cx="549999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72EF31F-EFC0-402F-BD06-066D8594C539}" type="slidenum">
              <a:rPr lang="en-GB" sz="900" smtClean="0"/>
              <a:pPr/>
              <a:t>‹#›</a:t>
            </a:fld>
            <a:endParaRPr lang="en-GB" sz="900" dirty="0"/>
          </a:p>
        </p:txBody>
      </p:sp>
    </p:spTree>
    <p:extLst>
      <p:ext uri="{BB962C8B-B14F-4D97-AF65-F5344CB8AC3E}">
        <p14:creationId xmlns:p14="http://schemas.microsoft.com/office/powerpoint/2010/main" val="20191813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0D586265-7324-457C-D7AE-8BDDE0CD2186}"/>
              </a:ext>
            </a:extLst>
          </p:cNvPr>
          <p:cNvSpPr/>
          <p:nvPr userDrawn="1"/>
        </p:nvSpPr>
        <p:spPr>
          <a:xfrm>
            <a:off x="0" y="-36412"/>
            <a:ext cx="12192000" cy="1001612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057BB6-D473-B383-B772-858476A3AA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36412"/>
            <a:ext cx="10515600" cy="990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C25F5F4-CB82-B113-EFDA-E4668639BD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70933" y="1100667"/>
            <a:ext cx="11717867" cy="50762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E5C05C-0DE9-CB34-A154-4F466EFC9FA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31333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dirty="0"/>
              <a:t>2025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B0BC34-ABBE-460E-4CB8-8A92F7D1EDB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dirty="0"/>
              <a:t>Susana Izquierdo Bermudez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0F2B6E-3E1D-78B7-5EF0-C31EB9B0C6F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2060"/>
                </a:solidFill>
              </a:defRPr>
            </a:lvl1pPr>
          </a:lstStyle>
          <a:p>
            <a:fld id="{1901C496-3C0B-4598-8BB5-4E8323612518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10" name="Picture 9" descr="A blue logo with a black background&#10;&#10;AI-generated content may be incorrect.">
            <a:extLst>
              <a:ext uri="{FF2B5EF4-FFF2-40B4-BE49-F238E27FC236}">
                <a16:creationId xmlns:a16="http://schemas.microsoft.com/office/drawing/2014/main" id="{FD4726FC-3F87-701F-19A1-929B4F1E0637}"/>
              </a:ext>
            </a:extLst>
          </p:cNvPr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6620" y="6356350"/>
            <a:ext cx="884820" cy="4977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75495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</p:sldLayoutIdLst>
  <p:hf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800" kern="1200">
          <a:solidFill>
            <a:schemeClr val="bg1"/>
          </a:solidFill>
          <a:latin typeface="Times New Roman" panose="02020603050405020304" pitchFamily="18" charset="0"/>
          <a:ea typeface="+mj-ea"/>
          <a:cs typeface="Times New Roman" panose="02020603050405020304" pitchFamily="18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002060"/>
          </a:solidFill>
          <a:latin typeface="Times New Roman" panose="02020603050405020304" pitchFamily="18" charset="0"/>
          <a:ea typeface="+mn-ea"/>
          <a:cs typeface="Times New Roman" panose="02020603050405020304" pitchFamily="18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002060"/>
          </a:solidFill>
          <a:latin typeface="Times New Roman" panose="02020603050405020304" pitchFamily="18" charset="0"/>
          <a:ea typeface="+mn-ea"/>
          <a:cs typeface="Times New Roman" panose="02020603050405020304" pitchFamily="18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002060"/>
          </a:solidFill>
          <a:latin typeface="Times New Roman" panose="02020603050405020304" pitchFamily="18" charset="0"/>
          <a:ea typeface="+mn-ea"/>
          <a:cs typeface="Times New Roman" panose="02020603050405020304" pitchFamily="18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2060"/>
          </a:solidFill>
          <a:latin typeface="Times New Roman" panose="02020603050405020304" pitchFamily="18" charset="0"/>
          <a:ea typeface="+mn-ea"/>
          <a:cs typeface="Times New Roman" panose="02020603050405020304" pitchFamily="18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2060"/>
          </a:solidFill>
          <a:latin typeface="Times New Roman" panose="02020603050405020304" pitchFamily="18" charset="0"/>
          <a:ea typeface="+mn-ea"/>
          <a:cs typeface="Times New Roman" panose="02020603050405020304" pitchFamily="18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78349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/>
              <a:t>10/04/2025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GB"/>
              <a:t>Physics Preparatory Group - Accelerator Science and Technology WG</a:t>
            </a:r>
            <a:endParaRPr lang="en-U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 descr="A blue and white background&#10;&#10;Description automatically generated with medium confidence">
            <a:extLst>
              <a:ext uri="{FF2B5EF4-FFF2-40B4-BE49-F238E27FC236}">
                <a16:creationId xmlns:a16="http://schemas.microsoft.com/office/drawing/2014/main" id="{51F40CAC-43FC-FC60-78A1-E63CDD59F11A}"/>
              </a:ext>
            </a:extLst>
          </p:cNvPr>
          <p:cNvPicPr>
            <a:picLocks noChangeAspect="1"/>
          </p:cNvPicPr>
          <p:nvPr userDrawn="1"/>
        </p:nvPicPr>
        <p:blipFill>
          <a:blip r:embed="rId2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30464" y="0"/>
            <a:ext cx="4161536" cy="1097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98310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  <p:sldLayoutId id="2147483706" r:id="rId12"/>
    <p:sldLayoutId id="2147483707" r:id="rId13"/>
    <p:sldLayoutId id="2147483708" r:id="rId14"/>
    <p:sldLayoutId id="2147483709" r:id="rId15"/>
    <p:sldLayoutId id="2147483710" r:id="rId16"/>
    <p:sldLayoutId id="2147483711" r:id="rId17"/>
    <p:sldLayoutId id="2147483712" r:id="rId18"/>
    <p:sldLayoutId id="2147483713" r:id="rId19"/>
    <p:sldLayoutId id="2147483714" r:id="rId20"/>
    <p:sldLayoutId id="2147483715" r:id="rId21"/>
    <p:sldLayoutId id="2147483716" r:id="rId2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>
          <p15:clr>
            <a:srgbClr val="F26B43"/>
          </p15:clr>
        </p15:guide>
        <p15:guide id="2" pos="3840">
          <p15:clr>
            <a:srgbClr val="F26B43"/>
          </p15:clr>
        </p15:guide>
        <p15:guide id="3" pos="7423">
          <p15:clr>
            <a:srgbClr val="F26B43"/>
          </p15:clr>
        </p15:guide>
        <p15:guide id="4" pos="257">
          <p15:clr>
            <a:srgbClr val="F26B43"/>
          </p15:clr>
        </p15:guide>
        <p15:guide id="6" pos="3795">
          <p15:clr>
            <a:srgbClr val="F26B43"/>
          </p15:clr>
        </p15:guide>
        <p15:guide id="7" pos="3885">
          <p15:clr>
            <a:srgbClr val="F26B43"/>
          </p15:clr>
        </p15:guide>
        <p15:guide id="8" pos="5087">
          <p15:clr>
            <a:srgbClr val="F26B43"/>
          </p15:clr>
        </p15:guide>
        <p15:guide id="9" pos="4997">
          <p15:clr>
            <a:srgbClr val="F26B43"/>
          </p15:clr>
        </p15:guide>
        <p15:guide id="10" pos="2683">
          <p15:clr>
            <a:srgbClr val="F26B43"/>
          </p15:clr>
        </p15:guide>
        <p15:guide id="11" pos="2593">
          <p15:clr>
            <a:srgbClr val="F26B43"/>
          </p15:clr>
        </p15:guide>
        <p15:guide id="12" orient="horz" pos="3906">
          <p15:clr>
            <a:srgbClr val="F26B43"/>
          </p15:clr>
        </p15:guide>
        <p15:guide id="13" orient="horz" pos="2409">
          <p15:clr>
            <a:srgbClr val="F26B43"/>
          </p15:clr>
        </p15:guide>
        <p15:guide id="14" orient="horz" pos="913">
          <p15:clr>
            <a:srgbClr val="F26B43"/>
          </p15:clr>
        </p15:guide>
        <p15:guide id="15" orient="horz" pos="1003">
          <p15:clr>
            <a:srgbClr val="F26B43"/>
          </p15:clr>
        </p15:guide>
        <p15:guide id="16" orient="horz" pos="2500">
          <p15:clr>
            <a:srgbClr val="F26B43"/>
          </p15:clr>
        </p15:guide>
        <p15:guide id="17" pos="6312">
          <p15:clr>
            <a:srgbClr val="F26B43"/>
          </p15:clr>
        </p15:guide>
        <p15:guide id="18" pos="622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28.png"/><Relationship Id="rId7" Type="http://schemas.openxmlformats.org/officeDocument/2006/relationships/image" Target="../media/image32.png"/><Relationship Id="rId12" Type="http://schemas.openxmlformats.org/officeDocument/2006/relationships/image" Target="../media/image36.png"/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1.png"/><Relationship Id="rId11" Type="http://schemas.openxmlformats.org/officeDocument/2006/relationships/image" Target="../media/image34.jpg"/><Relationship Id="rId5" Type="http://schemas.openxmlformats.org/officeDocument/2006/relationships/image" Target="../media/image30.png"/><Relationship Id="rId10" Type="http://schemas.openxmlformats.org/officeDocument/2006/relationships/image" Target="../media/image35.png"/><Relationship Id="rId4" Type="http://schemas.openxmlformats.org/officeDocument/2006/relationships/image" Target="../media/image29.png"/><Relationship Id="rId9" Type="http://schemas.openxmlformats.org/officeDocument/2006/relationships/image" Target="../media/image3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7" Type="http://schemas.openxmlformats.org/officeDocument/2006/relationships/image" Target="../media/image43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8.w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1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3.gi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wmf"/><Relationship Id="rId2" Type="http://schemas.openxmlformats.org/officeDocument/2006/relationships/slideLayout" Target="../slideLayouts/slideLayout12.xml"/><Relationship Id="rId1" Type="http://schemas.openxmlformats.org/officeDocument/2006/relationships/themeOverride" Target="../theme/themeOverride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4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45.jpeg"/><Relationship Id="rId7" Type="http://schemas.openxmlformats.org/officeDocument/2006/relationships/image" Target="../media/image3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46.jpeg"/><Relationship Id="rId9" Type="http://schemas.openxmlformats.org/officeDocument/2006/relationships/image" Target="../media/image33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png"/><Relationship Id="rId3" Type="http://schemas.openxmlformats.org/officeDocument/2006/relationships/image" Target="../media/image48.jpeg"/><Relationship Id="rId7" Type="http://schemas.openxmlformats.org/officeDocument/2006/relationships/image" Target="../media/image52.pn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1.png"/><Relationship Id="rId5" Type="http://schemas.openxmlformats.org/officeDocument/2006/relationships/image" Target="../media/image50.jpeg"/><Relationship Id="rId4" Type="http://schemas.openxmlformats.org/officeDocument/2006/relationships/image" Target="../media/image49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emf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58.gif"/><Relationship Id="rId4" Type="http://schemas.openxmlformats.org/officeDocument/2006/relationships/image" Target="../media/image57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2.xml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wmf"/><Relationship Id="rId3" Type="http://schemas.openxmlformats.org/officeDocument/2006/relationships/image" Target="../media/image30.png"/><Relationship Id="rId7" Type="http://schemas.openxmlformats.org/officeDocument/2006/relationships/oleObject" Target="../embeddings/oleObject2.bin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3.png"/><Relationship Id="rId11" Type="http://schemas.openxmlformats.org/officeDocument/2006/relationships/image" Target="../media/image67.png"/><Relationship Id="rId5" Type="http://schemas.openxmlformats.org/officeDocument/2006/relationships/image" Target="../media/image32.png"/><Relationship Id="rId10" Type="http://schemas.openxmlformats.org/officeDocument/2006/relationships/image" Target="../media/image62.wmf"/><Relationship Id="rId4" Type="http://schemas.openxmlformats.org/officeDocument/2006/relationships/image" Target="../media/image31.png"/><Relationship Id="rId9" Type="http://schemas.openxmlformats.org/officeDocument/2006/relationships/oleObject" Target="../embeddings/oleObject3.bin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65.png"/><Relationship Id="rId4" Type="http://schemas.openxmlformats.org/officeDocument/2006/relationships/image" Target="../media/image63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12.xml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.bin"/><Relationship Id="rId3" Type="http://schemas.openxmlformats.org/officeDocument/2006/relationships/image" Target="../media/image63.png"/><Relationship Id="rId7" Type="http://schemas.openxmlformats.org/officeDocument/2006/relationships/image" Target="../media/image73.emf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72.wmf"/><Relationship Id="rId5" Type="http://schemas.openxmlformats.org/officeDocument/2006/relationships/oleObject" Target="../embeddings/oleObject4.bin"/><Relationship Id="rId4" Type="http://schemas.openxmlformats.org/officeDocument/2006/relationships/image" Target="../media/image71.png"/><Relationship Id="rId9" Type="http://schemas.openxmlformats.org/officeDocument/2006/relationships/image" Target="../media/image74.wmf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8.wmf"/><Relationship Id="rId13" Type="http://schemas.openxmlformats.org/officeDocument/2006/relationships/oleObject" Target="../embeddings/oleObject10.bin"/><Relationship Id="rId3" Type="http://schemas.openxmlformats.org/officeDocument/2006/relationships/image" Target="../media/image75.emf"/><Relationship Id="rId7" Type="http://schemas.openxmlformats.org/officeDocument/2006/relationships/oleObject" Target="../embeddings/oleObject7.bin"/><Relationship Id="rId12" Type="http://schemas.openxmlformats.org/officeDocument/2006/relationships/image" Target="../media/image80.wmf"/><Relationship Id="rId17" Type="http://schemas.openxmlformats.org/officeDocument/2006/relationships/image" Target="../media/image93.png"/><Relationship Id="rId2" Type="http://schemas.openxmlformats.org/officeDocument/2006/relationships/image" Target="../media/image79.png"/><Relationship Id="rId16" Type="http://schemas.openxmlformats.org/officeDocument/2006/relationships/image" Target="../media/image88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77.wmf"/><Relationship Id="rId11" Type="http://schemas.openxmlformats.org/officeDocument/2006/relationships/oleObject" Target="../embeddings/oleObject9.bin"/><Relationship Id="rId5" Type="http://schemas.openxmlformats.org/officeDocument/2006/relationships/oleObject" Target="../embeddings/oleObject6.bin"/><Relationship Id="rId15" Type="http://schemas.openxmlformats.org/officeDocument/2006/relationships/image" Target="../media/image87.png"/><Relationship Id="rId10" Type="http://schemas.openxmlformats.org/officeDocument/2006/relationships/image" Target="../media/image79.wmf"/><Relationship Id="rId4" Type="http://schemas.openxmlformats.org/officeDocument/2006/relationships/image" Target="../media/image76.emf"/><Relationship Id="rId9" Type="http://schemas.openxmlformats.org/officeDocument/2006/relationships/oleObject" Target="../embeddings/oleObject8.bin"/><Relationship Id="rId14" Type="http://schemas.openxmlformats.org/officeDocument/2006/relationships/image" Target="../media/image81.wmf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jpeg"/><Relationship Id="rId2" Type="http://schemas.openxmlformats.org/officeDocument/2006/relationships/image" Target="../media/image82.emf"/><Relationship Id="rId1" Type="http://schemas.openxmlformats.org/officeDocument/2006/relationships/slideLayout" Target="../slideLayouts/slideLayout1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jpeg"/><Relationship Id="rId2" Type="http://schemas.openxmlformats.org/officeDocument/2006/relationships/image" Target="../media/image84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86.jpe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jpeg"/><Relationship Id="rId2" Type="http://schemas.openxmlformats.org/officeDocument/2006/relationships/image" Target="../media/image87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8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9.pn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1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1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1227234/" TargetMode="External"/><Relationship Id="rId1" Type="http://schemas.openxmlformats.org/officeDocument/2006/relationships/slideLayout" Target="../slideLayouts/slideLayout1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2.wmf"/><Relationship Id="rId3" Type="http://schemas.openxmlformats.org/officeDocument/2006/relationships/image" Target="../media/image30.png"/><Relationship Id="rId7" Type="http://schemas.openxmlformats.org/officeDocument/2006/relationships/oleObject" Target="../embeddings/oleObject11.bin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4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93.emf"/><Relationship Id="rId7" Type="http://schemas.openxmlformats.org/officeDocument/2006/relationships/image" Target="../media/image32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10" Type="http://schemas.openxmlformats.org/officeDocument/2006/relationships/image" Target="../media/image95.png"/><Relationship Id="rId4" Type="http://schemas.openxmlformats.org/officeDocument/2006/relationships/image" Target="../media/image94.jpeg"/><Relationship Id="rId9" Type="http://schemas.openxmlformats.org/officeDocument/2006/relationships/image" Target="../media/image102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7" Type="http://schemas.openxmlformats.org/officeDocument/2006/relationships/image" Target="../media/image33.png"/><Relationship Id="rId2" Type="http://schemas.openxmlformats.org/officeDocument/2006/relationships/image" Target="../media/image96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22.png"/><Relationship Id="rId5" Type="http://schemas.openxmlformats.org/officeDocument/2006/relationships/image" Target="../media/image21.jpeg"/><Relationship Id="rId4" Type="http://schemas.openxmlformats.org/officeDocument/2006/relationships/image" Target="../media/image20.png"/></Relationships>
</file>

<file path=ppt/slides/_rels/slide5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5.bin"/><Relationship Id="rId13" Type="http://schemas.openxmlformats.org/officeDocument/2006/relationships/image" Target="../media/image103.wmf"/><Relationship Id="rId3" Type="http://schemas.openxmlformats.org/officeDocument/2006/relationships/image" Target="../media/image98.wmf"/><Relationship Id="rId7" Type="http://schemas.openxmlformats.org/officeDocument/2006/relationships/image" Target="../media/image100.wmf"/><Relationship Id="rId12" Type="http://schemas.openxmlformats.org/officeDocument/2006/relationships/oleObject" Target="../embeddings/oleObject17.bin"/><Relationship Id="rId2" Type="http://schemas.openxmlformats.org/officeDocument/2006/relationships/oleObject" Target="../embeddings/oleObject12.bin"/><Relationship Id="rId1" Type="http://schemas.openxmlformats.org/officeDocument/2006/relationships/slideLayout" Target="../slideLayouts/slideLayout12.xml"/><Relationship Id="rId6" Type="http://schemas.openxmlformats.org/officeDocument/2006/relationships/oleObject" Target="../embeddings/oleObject14.bin"/><Relationship Id="rId11" Type="http://schemas.openxmlformats.org/officeDocument/2006/relationships/image" Target="../media/image102.wmf"/><Relationship Id="rId5" Type="http://schemas.openxmlformats.org/officeDocument/2006/relationships/image" Target="../media/image99.wmf"/><Relationship Id="rId10" Type="http://schemas.openxmlformats.org/officeDocument/2006/relationships/oleObject" Target="../embeddings/oleObject16.bin"/><Relationship Id="rId4" Type="http://schemas.openxmlformats.org/officeDocument/2006/relationships/oleObject" Target="../embeddings/oleObject13.bin"/><Relationship Id="rId9" Type="http://schemas.openxmlformats.org/officeDocument/2006/relationships/image" Target="../media/image101.wmf"/><Relationship Id="rId14" Type="http://schemas.openxmlformats.org/officeDocument/2006/relationships/image" Target="../media/image104.emf"/></Relationships>
</file>

<file path=ppt/slides/_rels/slide5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8.bin"/><Relationship Id="rId13" Type="http://schemas.openxmlformats.org/officeDocument/2006/relationships/image" Target="../media/image107.wmf"/><Relationship Id="rId3" Type="http://schemas.openxmlformats.org/officeDocument/2006/relationships/image" Target="../media/image98.wmf"/><Relationship Id="rId7" Type="http://schemas.openxmlformats.org/officeDocument/2006/relationships/image" Target="../media/image100.wmf"/><Relationship Id="rId12" Type="http://schemas.openxmlformats.org/officeDocument/2006/relationships/oleObject" Target="../embeddings/oleObject20.bin"/><Relationship Id="rId2" Type="http://schemas.openxmlformats.org/officeDocument/2006/relationships/oleObject" Target="../embeddings/oleObject12.bin"/><Relationship Id="rId1" Type="http://schemas.openxmlformats.org/officeDocument/2006/relationships/slideLayout" Target="../slideLayouts/slideLayout12.xml"/><Relationship Id="rId6" Type="http://schemas.openxmlformats.org/officeDocument/2006/relationships/oleObject" Target="../embeddings/oleObject14.bin"/><Relationship Id="rId11" Type="http://schemas.openxmlformats.org/officeDocument/2006/relationships/image" Target="../media/image106.wmf"/><Relationship Id="rId5" Type="http://schemas.openxmlformats.org/officeDocument/2006/relationships/image" Target="../media/image99.wmf"/><Relationship Id="rId10" Type="http://schemas.openxmlformats.org/officeDocument/2006/relationships/oleObject" Target="../embeddings/oleObject19.bin"/><Relationship Id="rId4" Type="http://schemas.openxmlformats.org/officeDocument/2006/relationships/oleObject" Target="../embeddings/oleObject13.bin"/><Relationship Id="rId9" Type="http://schemas.openxmlformats.org/officeDocument/2006/relationships/image" Target="../media/image105.wmf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8.wmf"/><Relationship Id="rId2" Type="http://schemas.openxmlformats.org/officeDocument/2006/relationships/oleObject" Target="../embeddings/oleObject21.bin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09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wmf"/><Relationship Id="rId2" Type="http://schemas.openxmlformats.org/officeDocument/2006/relationships/oleObject" Target="../embeddings/oleObject22.bin"/><Relationship Id="rId1" Type="http://schemas.openxmlformats.org/officeDocument/2006/relationships/slideLayout" Target="../slideLayouts/slideLayout1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1.png"/><Relationship Id="rId1" Type="http://schemas.openxmlformats.org/officeDocument/2006/relationships/slideLayout" Target="../slideLayouts/slideLayout1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2.png"/><Relationship Id="rId1" Type="http://schemas.openxmlformats.org/officeDocument/2006/relationships/slideLayout" Target="../slideLayouts/slideLayout12.xml"/></Relationships>
</file>

<file path=ppt/slides/_rels/slide5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9.png"/><Relationship Id="rId3" Type="http://schemas.openxmlformats.org/officeDocument/2006/relationships/image" Target="../media/image114.png"/><Relationship Id="rId7" Type="http://schemas.openxmlformats.org/officeDocument/2006/relationships/image" Target="../media/image118.png"/><Relationship Id="rId12" Type="http://schemas.openxmlformats.org/officeDocument/2006/relationships/image" Target="../media/image123.png"/><Relationship Id="rId2" Type="http://schemas.openxmlformats.org/officeDocument/2006/relationships/image" Target="../media/image113.png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117.png"/><Relationship Id="rId11" Type="http://schemas.openxmlformats.org/officeDocument/2006/relationships/image" Target="../media/image122.png"/><Relationship Id="rId5" Type="http://schemas.openxmlformats.org/officeDocument/2006/relationships/image" Target="../media/image116.png"/><Relationship Id="rId10" Type="http://schemas.openxmlformats.org/officeDocument/2006/relationships/image" Target="../media/image121.png"/><Relationship Id="rId4" Type="http://schemas.openxmlformats.org/officeDocument/2006/relationships/image" Target="../media/image115.png"/><Relationship Id="rId9" Type="http://schemas.openxmlformats.org/officeDocument/2006/relationships/image" Target="../media/image120.pn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5.png"/><Relationship Id="rId7" Type="http://schemas.openxmlformats.org/officeDocument/2006/relationships/image" Target="../media/image128.png"/><Relationship Id="rId2" Type="http://schemas.openxmlformats.org/officeDocument/2006/relationships/image" Target="../media/image124.png"/><Relationship Id="rId1" Type="http://schemas.openxmlformats.org/officeDocument/2006/relationships/slideLayout" Target="../slideLayouts/slideLayout23.xml"/><Relationship Id="rId6" Type="http://schemas.openxmlformats.org/officeDocument/2006/relationships/hyperlink" Target="https://indico.cern.ch/event/1347361/" TargetMode="External"/><Relationship Id="rId5" Type="http://schemas.openxmlformats.org/officeDocument/2006/relationships/image" Target="../media/image127.png"/><Relationship Id="rId4" Type="http://schemas.openxmlformats.org/officeDocument/2006/relationships/image" Target="../media/image126.png"/></Relationships>
</file>

<file path=ppt/slides/_rels/slide5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5.png"/><Relationship Id="rId3" Type="http://schemas.openxmlformats.org/officeDocument/2006/relationships/image" Target="../media/image130.png"/><Relationship Id="rId7" Type="http://schemas.openxmlformats.org/officeDocument/2006/relationships/image" Target="../media/image134.png"/><Relationship Id="rId2" Type="http://schemas.openxmlformats.org/officeDocument/2006/relationships/image" Target="../media/image129.png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133.jpeg"/><Relationship Id="rId5" Type="http://schemas.openxmlformats.org/officeDocument/2006/relationships/image" Target="../media/image132.jpeg"/><Relationship Id="rId4" Type="http://schemas.openxmlformats.org/officeDocument/2006/relationships/image" Target="../media/image131.png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6.png"/><Relationship Id="rId7" Type="http://schemas.openxmlformats.org/officeDocument/2006/relationships/image" Target="../media/image140.jpeg"/><Relationship Id="rId2" Type="http://schemas.openxmlformats.org/officeDocument/2006/relationships/image" Target="../media/image135.png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139.png"/><Relationship Id="rId5" Type="http://schemas.openxmlformats.org/officeDocument/2006/relationships/image" Target="../media/image138.png"/><Relationship Id="rId4" Type="http://schemas.openxmlformats.org/officeDocument/2006/relationships/image" Target="../media/image13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24.jpeg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1.png"/><Relationship Id="rId2" Type="http://schemas.openxmlformats.org/officeDocument/2006/relationships/image" Target="../media/image135.png"/><Relationship Id="rId1" Type="http://schemas.openxmlformats.org/officeDocument/2006/relationships/slideLayout" Target="../slideLayouts/slideLayout24.xml"/><Relationship Id="rId5" Type="http://schemas.openxmlformats.org/officeDocument/2006/relationships/image" Target="../media/image143.png"/><Relationship Id="rId4" Type="http://schemas.openxmlformats.org/officeDocument/2006/relationships/image" Target="../media/image142.png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5.png"/><Relationship Id="rId1" Type="http://schemas.openxmlformats.org/officeDocument/2006/relationships/slideLayout" Target="../slideLayouts/slideLayout23.xml"/></Relationships>
</file>

<file path=ppt/slides/_rels/slide6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9.png"/><Relationship Id="rId3" Type="http://schemas.openxmlformats.org/officeDocument/2006/relationships/image" Target="../media/image144.png"/><Relationship Id="rId7" Type="http://schemas.openxmlformats.org/officeDocument/2006/relationships/image" Target="../media/image148.png"/><Relationship Id="rId12" Type="http://schemas.openxmlformats.org/officeDocument/2006/relationships/image" Target="../media/image153.jpeg"/><Relationship Id="rId2" Type="http://schemas.openxmlformats.org/officeDocument/2006/relationships/image" Target="../media/image129.png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147.png"/><Relationship Id="rId11" Type="http://schemas.openxmlformats.org/officeDocument/2006/relationships/image" Target="../media/image152.jpeg"/><Relationship Id="rId5" Type="http://schemas.openxmlformats.org/officeDocument/2006/relationships/image" Target="../media/image146.jpeg"/><Relationship Id="rId10" Type="http://schemas.openxmlformats.org/officeDocument/2006/relationships/image" Target="../media/image151.png"/><Relationship Id="rId4" Type="http://schemas.openxmlformats.org/officeDocument/2006/relationships/image" Target="../media/image145.jpeg"/><Relationship Id="rId9" Type="http://schemas.openxmlformats.org/officeDocument/2006/relationships/image" Target="../media/image15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26.JP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3F7164-4216-49EF-A92D-FADFAA38040F}"/>
              </a:ext>
            </a:extLst>
          </p:cNvPr>
          <p:cNvSpPr txBox="1">
            <a:spLocks/>
          </p:cNvSpPr>
          <p:nvPr/>
        </p:nvSpPr>
        <p:spPr>
          <a:xfrm>
            <a:off x="0" y="1"/>
            <a:ext cx="12192000" cy="6857999"/>
          </a:xfrm>
          <a:prstGeom prst="rect">
            <a:avLst/>
          </a:prstGeom>
          <a:solidFill>
            <a:srgbClr val="0070C0"/>
          </a:solidFill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bg1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defRPr>
            </a:lvl1pPr>
          </a:lstStyle>
          <a:p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6EF6EDE-7EFE-E09A-D86D-30AC3CC0A4DD}"/>
              </a:ext>
            </a:extLst>
          </p:cNvPr>
          <p:cNvSpPr txBox="1"/>
          <p:nvPr/>
        </p:nvSpPr>
        <p:spPr>
          <a:xfrm>
            <a:off x="1995714" y="1289953"/>
            <a:ext cx="8512629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CERN Summer Student Lecture - 2025</a:t>
            </a:r>
          </a:p>
          <a:p>
            <a:pPr algn="ctr"/>
            <a:endParaRPr lang="en-US" sz="28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sz="28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3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Accelerator Technology Challenges:</a:t>
            </a:r>
          </a:p>
          <a:p>
            <a:pPr algn="ctr"/>
            <a:r>
              <a:rPr lang="en-US" sz="4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Superconducting magnets (1/2)</a:t>
            </a:r>
          </a:p>
          <a:p>
            <a:pPr algn="ctr"/>
            <a:endParaRPr lang="en-US" sz="36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Susana Izquierdo Bermudez</a:t>
            </a:r>
          </a:p>
          <a:p>
            <a:pPr algn="ctr"/>
            <a:r>
              <a:rPr lang="en-US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(susana.Izquierdo.Bermudez@cern.ch)</a:t>
            </a:r>
          </a:p>
          <a:p>
            <a:pPr algn="ctr"/>
            <a:r>
              <a:rPr lang="en-US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European Organization for Nuclear Research (CERN) </a:t>
            </a:r>
            <a:endParaRPr lang="en-GB" sz="2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65311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E12618-5CE1-66F3-35E9-2706F8503D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ED4E16-8955-D69E-429E-753E33AC123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Part I</a:t>
            </a:r>
          </a:p>
          <a:p>
            <a:pPr lvl="1"/>
            <a:r>
              <a:rPr lang="en-US" dirty="0"/>
              <a:t>Particle accelerators, magnets and the need of superconductors</a:t>
            </a:r>
          </a:p>
          <a:p>
            <a:pPr lvl="1"/>
            <a:r>
              <a:rPr lang="en-US" dirty="0"/>
              <a:t>Magnetic design and coil fabrication</a:t>
            </a:r>
          </a:p>
          <a:p>
            <a:endParaRPr lang="en-US" dirty="0"/>
          </a:p>
          <a:p>
            <a:r>
              <a:rPr lang="en-US" dirty="0"/>
              <a:t>Part II</a:t>
            </a:r>
          </a:p>
          <a:p>
            <a:pPr lvl="1"/>
            <a:r>
              <a:rPr lang="en-US" dirty="0"/>
              <a:t>Mechanical design and assembly</a:t>
            </a:r>
          </a:p>
          <a:p>
            <a:pPr lvl="1"/>
            <a:r>
              <a:rPr lang="en-US" dirty="0"/>
              <a:t>Quench, training and protection</a:t>
            </a:r>
          </a:p>
          <a:p>
            <a:pPr lvl="1"/>
            <a:r>
              <a:rPr lang="en-GB" dirty="0"/>
              <a:t>Outlook, what brings the future</a:t>
            </a:r>
          </a:p>
        </p:txBody>
      </p:sp>
    </p:spTree>
    <p:extLst>
      <p:ext uri="{BB962C8B-B14F-4D97-AF65-F5344CB8AC3E}">
        <p14:creationId xmlns:p14="http://schemas.microsoft.com/office/powerpoint/2010/main" val="26007133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E12618-5CE1-66F3-35E9-2706F8503D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ED4E16-8955-D69E-429E-753E33AC123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Part I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Particle accelerators, magnets and the need of superconductors</a:t>
            </a:r>
          </a:p>
          <a:p>
            <a:pPr lvl="1"/>
            <a:r>
              <a:rPr lang="en-US" dirty="0"/>
              <a:t>Magnetic design and coil fabrication</a:t>
            </a:r>
          </a:p>
          <a:p>
            <a:endParaRPr lang="en-US" dirty="0"/>
          </a:p>
          <a:p>
            <a:r>
              <a:rPr lang="en-US" dirty="0"/>
              <a:t>Part II</a:t>
            </a:r>
          </a:p>
          <a:p>
            <a:pPr lvl="1"/>
            <a:r>
              <a:rPr lang="en-US" dirty="0"/>
              <a:t>Mechanical design and assembly</a:t>
            </a:r>
          </a:p>
          <a:p>
            <a:pPr lvl="1"/>
            <a:r>
              <a:rPr lang="en-US" dirty="0"/>
              <a:t>Quench, training and protection</a:t>
            </a:r>
          </a:p>
          <a:p>
            <a:pPr lvl="1"/>
            <a:r>
              <a:rPr lang="en-GB" dirty="0"/>
              <a:t>Outlook, what brings the future</a:t>
            </a:r>
          </a:p>
        </p:txBody>
      </p:sp>
    </p:spTree>
    <p:extLst>
      <p:ext uri="{BB962C8B-B14F-4D97-AF65-F5344CB8AC3E}">
        <p14:creationId xmlns:p14="http://schemas.microsoft.com/office/powerpoint/2010/main" val="253976292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9122FA-B541-E87A-675F-F67D36CD46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Particle accelerators</a:t>
            </a:r>
            <a:endParaRPr lang="en-GB" dirty="0"/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id="{E3B6CFA8-34D4-4C52-7600-56D1C3BF63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86776" y="2307400"/>
            <a:ext cx="2181225" cy="2065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Object 11">
                <a:extLst>
                  <a:ext uri="{FF2B5EF4-FFF2-40B4-BE49-F238E27FC236}">
                    <a16:creationId xmlns:a16="http://schemas.microsoft.com/office/drawing/2014/main" id="{6D200B4B-C0BC-6017-4FA8-4FD585FEE958}"/>
                  </a:ext>
                </a:extLst>
              </p:cNvPr>
              <p:cNvSpPr txBox="1"/>
              <p:nvPr/>
            </p:nvSpPr>
            <p:spPr bwMode="auto">
              <a:xfrm>
                <a:off x="8840796" y="5040433"/>
                <a:ext cx="1670050" cy="61118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>
                <a:norm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𝑝</m:t>
                      </m:r>
                      <m:r>
                        <a:rPr lang="en-GB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𝑒𝐵</m:t>
                      </m:r>
                      <m:r>
                        <a:rPr lang="en-GB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𝜌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5" name="Object 11">
                <a:extLst>
                  <a:ext uri="{FF2B5EF4-FFF2-40B4-BE49-F238E27FC236}">
                    <a16:creationId xmlns:a16="http://schemas.microsoft.com/office/drawing/2014/main" id="{6D200B4B-C0BC-6017-4FA8-4FD585FEE95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840796" y="5040433"/>
                <a:ext cx="1670050" cy="61118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" name="Straight Arrow Connector 18">
            <a:extLst>
              <a:ext uri="{FF2B5EF4-FFF2-40B4-BE49-F238E27FC236}">
                <a16:creationId xmlns:a16="http://schemas.microsoft.com/office/drawing/2014/main" id="{16787947-2A2B-9539-FBF5-53FCCDBDAA5D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9011791" y="5344786"/>
            <a:ext cx="0" cy="639357"/>
          </a:xfrm>
          <a:prstGeom prst="straightConnector1">
            <a:avLst/>
          </a:prstGeom>
          <a:noFill/>
          <a:ln w="34925" algn="ctr">
            <a:solidFill>
              <a:srgbClr val="C0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" name="Straight Arrow Connector 19">
            <a:extLst>
              <a:ext uri="{FF2B5EF4-FFF2-40B4-BE49-F238E27FC236}">
                <a16:creationId xmlns:a16="http://schemas.microsoft.com/office/drawing/2014/main" id="{48057995-F46E-F730-161F-4CC9CA2D5F86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9538840" y="5344785"/>
            <a:ext cx="0" cy="652058"/>
          </a:xfrm>
          <a:prstGeom prst="straightConnector1">
            <a:avLst/>
          </a:prstGeom>
          <a:noFill/>
          <a:ln w="34925" algn="ctr">
            <a:solidFill>
              <a:srgbClr val="C0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" name="Straight Arrow Connector 20">
            <a:extLst>
              <a:ext uri="{FF2B5EF4-FFF2-40B4-BE49-F238E27FC236}">
                <a16:creationId xmlns:a16="http://schemas.microsoft.com/office/drawing/2014/main" id="{4D0F15AA-E906-DF64-941C-A153C0A54C4A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9810759" y="5314057"/>
            <a:ext cx="184150" cy="307975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9" name="TextBox 21">
            <a:extLst>
              <a:ext uri="{FF2B5EF4-FFF2-40B4-BE49-F238E27FC236}">
                <a16:creationId xmlns:a16="http://schemas.microsoft.com/office/drawing/2014/main" id="{0BDCD362-492F-8975-EF8E-99CA8F03218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810760" y="5752369"/>
            <a:ext cx="700087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SzPct val="60000"/>
              <a:buBlip>
                <a:blip r:embed="rId4"/>
              </a:buBlip>
              <a:defRPr sz="2400">
                <a:solidFill>
                  <a:schemeClr val="tx2"/>
                </a:solidFill>
                <a:latin typeface="Book Antiqua" pitchFamily="18" charset="0"/>
              </a:defRPr>
            </a:lvl1pPr>
            <a:lvl2pPr marL="742950" indent="-285750" eaLnBrk="0" hangingPunct="0">
              <a:spcBef>
                <a:spcPct val="20000"/>
              </a:spcBef>
              <a:buSzPct val="60000"/>
              <a:buBlip>
                <a:blip r:embed="rId5"/>
              </a:buBlip>
              <a:defRPr sz="2000">
                <a:solidFill>
                  <a:schemeClr val="tx2"/>
                </a:solidFill>
                <a:latin typeface="Book Antiqua" pitchFamily="18" charset="0"/>
              </a:defRPr>
            </a:lvl2pPr>
            <a:lvl3pPr marL="1143000" indent="-228600" eaLnBrk="0" hangingPunct="0">
              <a:spcBef>
                <a:spcPct val="20000"/>
              </a:spcBef>
              <a:buSzPct val="60000"/>
              <a:buBlip>
                <a:blip r:embed="rId6"/>
              </a:buBlip>
              <a:defRPr>
                <a:solidFill>
                  <a:schemeClr val="tx2"/>
                </a:solidFill>
                <a:latin typeface="Book Antiqua" pitchFamily="18" charset="0"/>
              </a:defRPr>
            </a:lvl3pPr>
            <a:lvl4pPr marL="1600200" indent="-228600" eaLnBrk="0" hangingPunct="0">
              <a:spcBef>
                <a:spcPct val="20000"/>
              </a:spcBef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4pPr>
            <a:lvl5pPr marL="2057400" indent="-228600" eaLnBrk="0" hangingPunct="0">
              <a:spcBef>
                <a:spcPct val="20000"/>
              </a:spcBef>
              <a:buSzPct val="60000"/>
              <a:buBlip>
                <a:blip r:embed="rId8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8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8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8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8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None/>
            </a:pPr>
            <a:r>
              <a:rPr lang="fr-CH" altLang="en-US" sz="1000" dirty="0">
                <a:solidFill>
                  <a:schemeClr val="tx1"/>
                </a:solidFill>
                <a:ea typeface="ＭＳ Ｐゴシック" pitchFamily="34" charset="-128"/>
              </a:rPr>
              <a:t>Constant</a:t>
            </a:r>
            <a:endParaRPr lang="en-US" altLang="en-US" sz="1000" dirty="0">
              <a:solidFill>
                <a:schemeClr val="tx1"/>
              </a:solidFill>
              <a:ea typeface="ＭＳ Ｐゴシック" pitchFamily="34" charset="-12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Object 9">
                <a:extLst>
                  <a:ext uri="{FF2B5EF4-FFF2-40B4-BE49-F238E27FC236}">
                    <a16:creationId xmlns:a16="http://schemas.microsoft.com/office/drawing/2014/main" id="{8D0FB126-F522-CA37-2A65-5BCDBFA3C7AD}"/>
                  </a:ext>
                </a:extLst>
              </p:cNvPr>
              <p:cNvSpPr txBox="1"/>
              <p:nvPr/>
            </p:nvSpPr>
            <p:spPr bwMode="auto">
              <a:xfrm>
                <a:off x="5365031" y="2439671"/>
                <a:ext cx="1112838" cy="482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>
                <a:norm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</m:acc>
                      <m:r>
                        <a:rPr lang="en-GB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𝑒</m:t>
                      </m:r>
                      <m:acc>
                        <m:accPr>
                          <m:chr m:val="⃗"/>
                          <m:ctrlP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</m:acc>
                    </m:oMath>
                  </m:oMathPara>
                </a14:m>
                <a:endParaRPr lang="en-GB"/>
              </a:p>
            </p:txBody>
          </p:sp>
        </mc:Choice>
        <mc:Fallback xmlns="">
          <p:sp>
            <p:nvSpPr>
              <p:cNvPr id="10" name="Object 9">
                <a:extLst>
                  <a:ext uri="{FF2B5EF4-FFF2-40B4-BE49-F238E27FC236}">
                    <a16:creationId xmlns:a16="http://schemas.microsoft.com/office/drawing/2014/main" id="{8D0FB126-F522-CA37-2A65-5BCDBFA3C7A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365031" y="2439671"/>
                <a:ext cx="1112838" cy="482600"/>
              </a:xfrm>
              <a:prstGeom prst="rect">
                <a:avLst/>
              </a:prstGeom>
              <a:blipFill>
                <a:blip r:embed="rId9"/>
                <a:stretch>
                  <a:fillRect t="-18987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Object 10">
                <a:extLst>
                  <a:ext uri="{FF2B5EF4-FFF2-40B4-BE49-F238E27FC236}">
                    <a16:creationId xmlns:a16="http://schemas.microsoft.com/office/drawing/2014/main" id="{5B5B0135-0458-8FBE-BC53-4ADA13EB9C39}"/>
                  </a:ext>
                </a:extLst>
              </p:cNvPr>
              <p:cNvSpPr txBox="1"/>
              <p:nvPr/>
            </p:nvSpPr>
            <p:spPr bwMode="auto">
              <a:xfrm>
                <a:off x="5626390" y="4235013"/>
                <a:ext cx="1525588" cy="46355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>
                <a:norm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</m:acc>
                      <m:r>
                        <a:rPr lang="en-GB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𝑒</m:t>
                      </m:r>
                      <m:acc>
                        <m:accPr>
                          <m:chr m:val="⃗"/>
                          <m:ctrlP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</m:acc>
                      <m:r>
                        <a:rPr lang="en-GB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×</m:t>
                      </m:r>
                      <m:acc>
                        <m:accPr>
                          <m:chr m:val="⃗"/>
                          <m:ctrlP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</m:acc>
                    </m:oMath>
                  </m:oMathPara>
                </a14:m>
                <a:endParaRPr lang="en-GB"/>
              </a:p>
            </p:txBody>
          </p:sp>
        </mc:Choice>
        <mc:Fallback xmlns="">
          <p:sp>
            <p:nvSpPr>
              <p:cNvPr id="11" name="Object 10">
                <a:extLst>
                  <a:ext uri="{FF2B5EF4-FFF2-40B4-BE49-F238E27FC236}">
                    <a16:creationId xmlns:a16="http://schemas.microsoft.com/office/drawing/2014/main" id="{5B5B0135-0458-8FBE-BC53-4ADA13EB9C3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626390" y="4235013"/>
                <a:ext cx="1525588" cy="463550"/>
              </a:xfrm>
              <a:prstGeom prst="rect">
                <a:avLst/>
              </a:prstGeom>
              <a:blipFill>
                <a:blip r:embed="rId10"/>
                <a:stretch>
                  <a:fillRect t="-19737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D8CF371A-A48A-724F-DDA2-2C43C2B43055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6960097" y="2615028"/>
            <a:ext cx="1522561" cy="414338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C813B741-112C-C88D-7898-CD311A00DED1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7320136" y="3724468"/>
            <a:ext cx="1358652" cy="533034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14" name="Image 6">
            <a:extLst>
              <a:ext uri="{FF2B5EF4-FFF2-40B4-BE49-F238E27FC236}">
                <a16:creationId xmlns:a16="http://schemas.microsoft.com/office/drawing/2014/main" id="{EBC192CC-0E23-4B7F-6A5B-E77C6B3EB9D8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8449" y="2232931"/>
            <a:ext cx="1879540" cy="1031169"/>
          </a:xfrm>
          <a:prstGeom prst="rect">
            <a:avLst/>
          </a:prstGeom>
        </p:spPr>
      </p:pic>
      <p:pic>
        <p:nvPicPr>
          <p:cNvPr id="15" name="Picture 11">
            <a:extLst>
              <a:ext uri="{FF2B5EF4-FFF2-40B4-BE49-F238E27FC236}">
                <a16:creationId xmlns:a16="http://schemas.microsoft.com/office/drawing/2014/main" id="{C6C35295-2178-5A7A-1D59-F99D87B92C9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435" t="20461" r="30282" b="32267"/>
          <a:stretch/>
        </p:blipFill>
        <p:spPr bwMode="auto">
          <a:xfrm>
            <a:off x="3102035" y="3866514"/>
            <a:ext cx="1769830" cy="172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18123A2A-FC3E-8CF0-480C-F08D55519E6F}"/>
              </a:ext>
            </a:extLst>
          </p:cNvPr>
          <p:cNvCxnSpPr/>
          <p:nvPr/>
        </p:nvCxnSpPr>
        <p:spPr>
          <a:xfrm flipV="1">
            <a:off x="3715198" y="4450786"/>
            <a:ext cx="0" cy="418439"/>
          </a:xfrm>
          <a:prstGeom prst="straightConnector1">
            <a:avLst/>
          </a:prstGeom>
          <a:ln w="38100">
            <a:solidFill>
              <a:srgbClr val="000000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EBF3C3C0-30C4-1904-69AE-FFD6747AD0F6}"/>
              </a:ext>
            </a:extLst>
          </p:cNvPr>
          <p:cNvCxnSpPr/>
          <p:nvPr/>
        </p:nvCxnSpPr>
        <p:spPr>
          <a:xfrm flipV="1">
            <a:off x="4286301" y="4507235"/>
            <a:ext cx="0" cy="418439"/>
          </a:xfrm>
          <a:prstGeom prst="straightConnector1">
            <a:avLst/>
          </a:prstGeom>
          <a:ln w="38100">
            <a:solidFill>
              <a:srgbClr val="000000"/>
            </a:solidFill>
            <a:headEnd type="arrow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112C8648-7130-D778-CE0E-5F33A121DD23}"/>
              </a:ext>
            </a:extLst>
          </p:cNvPr>
          <p:cNvSpPr txBox="1"/>
          <p:nvPr/>
        </p:nvSpPr>
        <p:spPr>
          <a:xfrm>
            <a:off x="3647729" y="4583147"/>
            <a:ext cx="26654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b="1" dirty="0">
                <a:solidFill>
                  <a:srgbClr val="000000"/>
                </a:solidFill>
              </a:rPr>
              <a:t>B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3B6BF522-2EEC-111F-94C6-20B5A1E85A83}"/>
              </a:ext>
            </a:extLst>
          </p:cNvPr>
          <p:cNvSpPr/>
          <p:nvPr/>
        </p:nvSpPr>
        <p:spPr>
          <a:xfrm>
            <a:off x="1775520" y="1052736"/>
            <a:ext cx="8640960" cy="707886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GB" alt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Principle of synchrotrons:</a:t>
            </a:r>
          </a:p>
          <a:p>
            <a:pPr marL="0" lvl="1" algn="ctr"/>
            <a:r>
              <a:rPr lang="en-US" altLang="en-US" sz="2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Driving particles in the same accelerating structure several times</a:t>
            </a:r>
            <a:r>
              <a:rPr lang="en-US" altLang="en-US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20" name="Content Placeholder 5">
            <a:extLst>
              <a:ext uri="{FF2B5EF4-FFF2-40B4-BE49-F238E27FC236}">
                <a16:creationId xmlns:a16="http://schemas.microsoft.com/office/drawing/2014/main" id="{EE615888-DF3B-8D48-BC30-DCAB211A7AF4}"/>
              </a:ext>
            </a:extLst>
          </p:cNvPr>
          <p:cNvSpPr txBox="1">
            <a:spLocks/>
          </p:cNvSpPr>
          <p:nvPr/>
        </p:nvSpPr>
        <p:spPr>
          <a:xfrm>
            <a:off x="222586" y="1910098"/>
            <a:ext cx="8199422" cy="4367474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en-US" dirty="0">
                <a:solidFill>
                  <a:srgbClr val="FF0000"/>
                </a:solidFill>
              </a:rPr>
              <a:t>Electro-magnetic field </a:t>
            </a:r>
            <a:r>
              <a:rPr lang="en-US" altLang="en-US" dirty="0"/>
              <a:t>accelerates particles</a:t>
            </a:r>
          </a:p>
          <a:p>
            <a:endParaRPr lang="en-US" altLang="en-US" dirty="0">
              <a:solidFill>
                <a:srgbClr val="CC3300"/>
              </a:solidFill>
            </a:endParaRPr>
          </a:p>
          <a:p>
            <a:endParaRPr lang="en-US" altLang="en-US" dirty="0">
              <a:solidFill>
                <a:srgbClr val="CC3300"/>
              </a:solidFill>
            </a:endParaRPr>
          </a:p>
          <a:p>
            <a:endParaRPr lang="en-US" altLang="en-US" dirty="0">
              <a:solidFill>
                <a:srgbClr val="CC3300"/>
              </a:solidFill>
            </a:endParaRPr>
          </a:p>
          <a:p>
            <a:endParaRPr lang="en-US" altLang="en-US" dirty="0">
              <a:solidFill>
                <a:srgbClr val="CC3300"/>
              </a:solidFill>
            </a:endParaRPr>
          </a:p>
          <a:p>
            <a:r>
              <a:rPr lang="en-US" altLang="en-US" dirty="0">
                <a:solidFill>
                  <a:srgbClr val="FF0000"/>
                </a:solidFill>
              </a:rPr>
              <a:t>Magnetic field steers </a:t>
            </a:r>
            <a:r>
              <a:rPr lang="en-US" altLang="en-US" dirty="0"/>
              <a:t>the particles in a </a:t>
            </a:r>
            <a:r>
              <a:rPr lang="en-US" altLang="en-US" dirty="0">
                <a:sym typeface="Symbol" pitchFamily="18" charset="2"/>
              </a:rPr>
              <a:t> </a:t>
            </a:r>
            <a:r>
              <a:rPr lang="en-US" altLang="en-US" dirty="0"/>
              <a:t>circular orbit</a:t>
            </a:r>
          </a:p>
          <a:p>
            <a:endParaRPr lang="en-US" altLang="en-US" dirty="0"/>
          </a:p>
          <a:p>
            <a:endParaRPr lang="en-US" altLang="en-US" dirty="0"/>
          </a:p>
          <a:p>
            <a:endParaRPr lang="en-US" altLang="en-US" dirty="0"/>
          </a:p>
          <a:p>
            <a:endParaRPr lang="en-US" altLang="en-US" dirty="0"/>
          </a:p>
          <a:p>
            <a:endParaRPr lang="en-US" altLang="en-US" dirty="0"/>
          </a:p>
          <a:p>
            <a:endParaRPr lang="en-US" altLang="en-US" dirty="0"/>
          </a:p>
          <a:p>
            <a:r>
              <a:rPr lang="en-US" altLang="en-US" dirty="0"/>
              <a:t>Particle accelerated  </a:t>
            </a:r>
            <a:r>
              <a:rPr lang="en-US" altLang="en-US" dirty="0">
                <a:sym typeface="Symbol" pitchFamily="18" charset="2"/>
              </a:rPr>
              <a:t> </a:t>
            </a:r>
            <a:r>
              <a:rPr lang="en-US" altLang="en-US" dirty="0"/>
              <a:t>energy increased  </a:t>
            </a:r>
            <a:r>
              <a:rPr lang="en-US" altLang="en-US" dirty="0">
                <a:sym typeface="Symbol" pitchFamily="18" charset="2"/>
              </a:rPr>
              <a:t> </a:t>
            </a:r>
            <a:r>
              <a:rPr lang="en-US" altLang="en-US" dirty="0"/>
              <a:t>magnetic field increased (“</a:t>
            </a:r>
            <a:r>
              <a:rPr lang="en-US" altLang="en-US" dirty="0">
                <a:solidFill>
                  <a:srgbClr val="FF0000"/>
                </a:solidFill>
              </a:rPr>
              <a:t>synchro</a:t>
            </a:r>
            <a:r>
              <a:rPr lang="en-US" altLang="en-US" dirty="0"/>
              <a:t>”) to keep the particles on the same orbit of curvature </a:t>
            </a:r>
            <a:r>
              <a:rPr lang="en-US" altLang="en-US" i="1" dirty="0">
                <a:latin typeface="Symbol" pitchFamily="18" charset="2"/>
              </a:rPr>
              <a:t>r</a:t>
            </a:r>
          </a:p>
        </p:txBody>
      </p:sp>
    </p:spTree>
    <p:extLst>
      <p:ext uri="{BB962C8B-B14F-4D97-AF65-F5344CB8AC3E}">
        <p14:creationId xmlns:p14="http://schemas.microsoft.com/office/powerpoint/2010/main" val="263996352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00B865-35A3-E254-C5A9-3F2F8FA86C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Particle accelerators and magnets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B8D411-DC99-61C5-FDD7-5F814AEE2A5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How do we keep the particles in a cycle? </a:t>
            </a:r>
            <a:r>
              <a:rPr lang="en-US" dirty="0">
                <a:solidFill>
                  <a:srgbClr val="FF0000"/>
                </a:solidFill>
              </a:rPr>
              <a:t>MAGNETS!</a:t>
            </a:r>
          </a:p>
          <a:p>
            <a:pPr lvl="1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D3B4F6B-A8AE-1CC0-C9CD-2D2E8F6BDBC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5588" t="28087" r="46850" b="28088"/>
          <a:stretch/>
        </p:blipFill>
        <p:spPr>
          <a:xfrm>
            <a:off x="9200364" y="4164534"/>
            <a:ext cx="2429416" cy="222118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3784565-1CE9-B921-ADBB-164349A33A2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2418" t="32486" r="54743" b="32208"/>
          <a:stretch/>
        </p:blipFill>
        <p:spPr>
          <a:xfrm>
            <a:off x="9180027" y="1765459"/>
            <a:ext cx="2499100" cy="2221180"/>
          </a:xfrm>
          <a:prstGeom prst="rect">
            <a:avLst/>
          </a:prstGeom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247FC5C1-3131-F59A-39EC-A5D59FB8CAF3}"/>
              </a:ext>
            </a:extLst>
          </p:cNvPr>
          <p:cNvSpPr txBox="1">
            <a:spLocks/>
          </p:cNvSpPr>
          <p:nvPr/>
        </p:nvSpPr>
        <p:spPr>
          <a:xfrm>
            <a:off x="709863" y="1822433"/>
            <a:ext cx="7958890" cy="60047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US" sz="2000" dirty="0">
                <a:solidFill>
                  <a:srgbClr val="FF0000"/>
                </a:solidFill>
              </a:rPr>
              <a:t>Dipole magnets </a:t>
            </a:r>
            <a:r>
              <a:rPr lang="en-US" sz="2000" dirty="0"/>
              <a:t>provide a constant field, to be increased with time to follow the particle acceleration, steering (bends) the particles in ≈ circular orbit</a:t>
            </a:r>
          </a:p>
          <a:p>
            <a:pPr lvl="1"/>
            <a:endParaRPr lang="en-US" sz="2000" dirty="0"/>
          </a:p>
          <a:p>
            <a:pPr lvl="1"/>
            <a:endParaRPr lang="en-US" sz="2000" dirty="0"/>
          </a:p>
          <a:p>
            <a:pPr lvl="1"/>
            <a:endParaRPr lang="en-US" sz="2000" dirty="0"/>
          </a:p>
          <a:p>
            <a:pPr lvl="1"/>
            <a:r>
              <a:rPr lang="en-US" sz="2000" dirty="0">
                <a:solidFill>
                  <a:srgbClr val="FF0000"/>
                </a:solidFill>
              </a:rPr>
              <a:t>Quadrupole magnets </a:t>
            </a:r>
            <a:r>
              <a:rPr lang="en-US" sz="2000" dirty="0"/>
              <a:t>keep the particles in the orbit, providing a linear force that keep them focused acting as a spring. </a:t>
            </a:r>
            <a:r>
              <a:rPr lang="en-GB" sz="2000" dirty="0"/>
              <a:t>They provide a field </a:t>
            </a:r>
          </a:p>
          <a:p>
            <a:pPr lvl="2"/>
            <a:r>
              <a:rPr lang="en-GB" sz="1800" dirty="0"/>
              <a:t>Equal to zero in the center</a:t>
            </a:r>
          </a:p>
          <a:p>
            <a:pPr lvl="2"/>
            <a:r>
              <a:rPr lang="en-GB" sz="1800" dirty="0"/>
              <a:t>Increasing linearly with the radius</a:t>
            </a:r>
          </a:p>
          <a:p>
            <a:pPr lvl="1"/>
            <a:endParaRPr lang="en-US" sz="2000" dirty="0"/>
          </a:p>
          <a:p>
            <a:pPr lvl="1"/>
            <a:endParaRPr lang="en-GB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Object 11">
                <a:extLst>
                  <a:ext uri="{FF2B5EF4-FFF2-40B4-BE49-F238E27FC236}">
                    <a16:creationId xmlns:a16="http://schemas.microsoft.com/office/drawing/2014/main" id="{AE05F074-DD33-E0AB-0647-035366308A37}"/>
                  </a:ext>
                </a:extLst>
              </p:cNvPr>
              <p:cNvSpPr txBox="1"/>
              <p:nvPr/>
            </p:nvSpPr>
            <p:spPr bwMode="auto">
              <a:xfrm>
                <a:off x="4087573" y="2919351"/>
                <a:ext cx="1679575" cy="78422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>
                <a:norm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r>
                        <a:rPr lang="en-GB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  <a:p>
                <a:pPr algn="ctr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en-GB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8" name="Object 11">
                <a:extLst>
                  <a:ext uri="{FF2B5EF4-FFF2-40B4-BE49-F238E27FC236}">
                    <a16:creationId xmlns:a16="http://schemas.microsoft.com/office/drawing/2014/main" id="{AE05F074-DD33-E0AB-0647-035366308A3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087573" y="2919351"/>
                <a:ext cx="1679575" cy="784225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Object 11">
                <a:extLst>
                  <a:ext uri="{FF2B5EF4-FFF2-40B4-BE49-F238E27FC236}">
                    <a16:creationId xmlns:a16="http://schemas.microsoft.com/office/drawing/2014/main" id="{5788316C-FB55-F4B4-5C21-9046F7A97C85}"/>
                  </a:ext>
                </a:extLst>
              </p:cNvPr>
              <p:cNvSpPr txBox="1"/>
              <p:nvPr/>
            </p:nvSpPr>
            <p:spPr bwMode="auto">
              <a:xfrm>
                <a:off x="4055026" y="5471721"/>
                <a:ext cx="1679575" cy="78422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>
                <a:norm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r>
                        <a:rPr lang="en-GB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𝐺𝑥</m:t>
                      </m:r>
                    </m:oMath>
                  </m:oMathPara>
                </a14:m>
                <a:endParaRPr lang="en-GB" dirty="0"/>
              </a:p>
              <a:p>
                <a:pPr algn="ctr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en-GB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𝐺𝑦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3" name="Object 11">
                <a:extLst>
                  <a:ext uri="{FF2B5EF4-FFF2-40B4-BE49-F238E27FC236}">
                    <a16:creationId xmlns:a16="http://schemas.microsoft.com/office/drawing/2014/main" id="{5788316C-FB55-F4B4-5C21-9046F7A97C8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055026" y="5471721"/>
                <a:ext cx="1679575" cy="784225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6941529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6F1EB2-A761-903F-932F-2DB360709F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Particle accelerators: the LHC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52B9DF-95DC-545A-9F87-983C355895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0763" y="1383632"/>
            <a:ext cx="6872037" cy="4609396"/>
          </a:xfrm>
        </p:spPr>
        <p:txBody>
          <a:bodyPr>
            <a:normAutofit fontScale="70000" lnSpcReduction="20000"/>
          </a:bodyPr>
          <a:lstStyle/>
          <a:p>
            <a:pPr marL="36576" indent="0">
              <a:buNone/>
            </a:pPr>
            <a:r>
              <a:rPr lang="en-GB" b="1" dirty="0">
                <a:solidFill>
                  <a:srgbClr val="FF0000"/>
                </a:solidFill>
              </a:rPr>
              <a:t>“The Arc (20.7 km)”</a:t>
            </a:r>
          </a:p>
          <a:p>
            <a:r>
              <a:rPr lang="en-GB" sz="2300" b="1" dirty="0">
                <a:solidFill>
                  <a:srgbClr val="FF0000"/>
                </a:solidFill>
              </a:rPr>
              <a:t>Dipoles</a:t>
            </a:r>
            <a:r>
              <a:rPr lang="en-GB" sz="2300" dirty="0"/>
              <a:t>: </a:t>
            </a:r>
            <a:r>
              <a:rPr lang="en-GB" sz="2300" dirty="0">
                <a:solidFill>
                  <a:schemeClr val="tx2"/>
                </a:solidFill>
              </a:rPr>
              <a:t>m</a:t>
            </a:r>
            <a:r>
              <a:rPr lang="en-GB" altLang="en-US" sz="2300" dirty="0">
                <a:solidFill>
                  <a:schemeClr val="tx2"/>
                </a:solidFill>
              </a:rPr>
              <a:t>agnetic field steers (bends) the particles in a </a:t>
            </a:r>
            <a:r>
              <a:rPr lang="en-GB" altLang="en-US" sz="2300" dirty="0">
                <a:solidFill>
                  <a:schemeClr val="tx2"/>
                </a:solidFill>
                <a:sym typeface="Symbol" pitchFamily="18" charset="2"/>
              </a:rPr>
              <a:t></a:t>
            </a:r>
            <a:r>
              <a:rPr lang="en-GB" altLang="en-US" sz="2300" dirty="0">
                <a:solidFill>
                  <a:schemeClr val="tx2"/>
                </a:solidFill>
              </a:rPr>
              <a:t>circular orbit</a:t>
            </a:r>
          </a:p>
          <a:p>
            <a:r>
              <a:rPr lang="en-GB" altLang="en-US" sz="2300" b="1" dirty="0">
                <a:solidFill>
                  <a:srgbClr val="FF0000"/>
                </a:solidFill>
              </a:rPr>
              <a:t>Quadrupoles</a:t>
            </a:r>
            <a:r>
              <a:rPr lang="en-GB" altLang="en-US" sz="2300" dirty="0">
                <a:solidFill>
                  <a:schemeClr val="tx2"/>
                </a:solidFill>
              </a:rPr>
              <a:t>:</a:t>
            </a:r>
            <a:r>
              <a:rPr lang="en-GB" altLang="en-US" sz="2300" dirty="0"/>
              <a:t> magnetic field provides the force necessary to stabilize linear motion.</a:t>
            </a:r>
          </a:p>
          <a:p>
            <a:pPr lvl="1"/>
            <a:r>
              <a:rPr lang="en-GB" altLang="en-US" sz="2000" dirty="0"/>
              <a:t>They act as a spring: </a:t>
            </a:r>
            <a:r>
              <a:rPr lang="en-GB" altLang="en-US" sz="2000" b="1" dirty="0">
                <a:solidFill>
                  <a:srgbClr val="FF0000"/>
                </a:solidFill>
              </a:rPr>
              <a:t>focus the beam</a:t>
            </a:r>
          </a:p>
          <a:p>
            <a:pPr lvl="1"/>
            <a:r>
              <a:rPr lang="en-GB" sz="2000" dirty="0"/>
              <a:t>Prevent protons from </a:t>
            </a:r>
            <a:r>
              <a:rPr lang="en-GB" sz="2000" b="1" dirty="0">
                <a:solidFill>
                  <a:srgbClr val="FF0000"/>
                </a:solidFill>
              </a:rPr>
              <a:t>falling </a:t>
            </a:r>
            <a:r>
              <a:rPr lang="en-GB" sz="2000" dirty="0"/>
              <a:t>to the bottom of the aperture due to the </a:t>
            </a:r>
            <a:r>
              <a:rPr lang="en-GB" sz="2000" b="1" dirty="0"/>
              <a:t>gravitational force (</a:t>
            </a:r>
            <a:r>
              <a:rPr lang="en-GB" sz="2000" dirty="0"/>
              <a:t>it would happen in less than 60 </a:t>
            </a:r>
            <a:r>
              <a:rPr lang="en-GB" sz="2000" dirty="0" err="1"/>
              <a:t>ms</a:t>
            </a:r>
            <a:r>
              <a:rPr lang="en-GB" sz="2000" dirty="0"/>
              <a:t>!)</a:t>
            </a:r>
          </a:p>
          <a:p>
            <a:r>
              <a:rPr lang="en-GB" altLang="en-US" sz="2300" b="1" dirty="0">
                <a:solidFill>
                  <a:srgbClr val="FF0000"/>
                </a:solidFill>
              </a:rPr>
              <a:t>Correctors</a:t>
            </a:r>
            <a:r>
              <a:rPr lang="en-GB" altLang="en-US" sz="2300" dirty="0"/>
              <a:t> </a:t>
            </a:r>
            <a:endParaRPr lang="en-GB" altLang="en-US" sz="2300" b="1" dirty="0">
              <a:solidFill>
                <a:srgbClr val="FF0000"/>
              </a:solidFill>
            </a:endParaRPr>
          </a:p>
          <a:p>
            <a:pPr marL="36576" indent="0">
              <a:buNone/>
            </a:pPr>
            <a:endParaRPr lang="en-GB" sz="1700" b="1" dirty="0">
              <a:solidFill>
                <a:srgbClr val="FF0000"/>
              </a:solidFill>
            </a:endParaRPr>
          </a:p>
          <a:p>
            <a:pPr marL="36576" indent="0">
              <a:buNone/>
            </a:pPr>
            <a:r>
              <a:rPr lang="en-GB" b="1" dirty="0">
                <a:solidFill>
                  <a:srgbClr val="FF0000"/>
                </a:solidFill>
              </a:rPr>
              <a:t>“Long straight sections (7.2 km)”</a:t>
            </a:r>
          </a:p>
          <a:p>
            <a:r>
              <a:rPr lang="en-GB" sz="2300" dirty="0">
                <a:solidFill>
                  <a:srgbClr val="FF0000"/>
                </a:solidFill>
              </a:rPr>
              <a:t>Interaction regions </a:t>
            </a:r>
            <a:r>
              <a:rPr lang="en-GB" sz="2300" dirty="0"/>
              <a:t>(IR) where the experiments are housed</a:t>
            </a:r>
          </a:p>
          <a:p>
            <a:pPr lvl="1"/>
            <a:r>
              <a:rPr lang="en-GB" sz="2000" dirty="0"/>
              <a:t>Quadrupoles for strong focusing in interaction point</a:t>
            </a:r>
          </a:p>
          <a:p>
            <a:pPr lvl="1"/>
            <a:r>
              <a:rPr lang="en-GB" sz="2000" dirty="0"/>
              <a:t>Dipoles for beam crossing in two-ring machines</a:t>
            </a:r>
          </a:p>
          <a:p>
            <a:r>
              <a:rPr lang="en-GB" sz="2300" dirty="0"/>
              <a:t>Regions for </a:t>
            </a:r>
            <a:r>
              <a:rPr lang="en-GB" sz="2300" dirty="0">
                <a:solidFill>
                  <a:srgbClr val="FF0000"/>
                </a:solidFill>
              </a:rPr>
              <a:t>other services</a:t>
            </a:r>
          </a:p>
          <a:p>
            <a:pPr lvl="1"/>
            <a:r>
              <a:rPr lang="en-GB" sz="2000" dirty="0"/>
              <a:t>Beam injection (dipole kickers)</a:t>
            </a:r>
          </a:p>
          <a:p>
            <a:pPr lvl="1"/>
            <a:r>
              <a:rPr lang="en-GB" sz="2000" dirty="0"/>
              <a:t>Accelerating structure (RF cavities)</a:t>
            </a:r>
          </a:p>
          <a:p>
            <a:pPr lvl="1"/>
            <a:r>
              <a:rPr lang="en-GB" sz="2000" dirty="0"/>
              <a:t>Beam dump (dipole kickers)</a:t>
            </a:r>
          </a:p>
          <a:p>
            <a:pPr lvl="1"/>
            <a:r>
              <a:rPr lang="en-GB" sz="2000" dirty="0"/>
              <a:t>Beam cleaning (collimators)</a:t>
            </a:r>
          </a:p>
          <a:p>
            <a:endParaRPr lang="en-GB" dirty="0"/>
          </a:p>
        </p:txBody>
      </p:sp>
      <p:pic>
        <p:nvPicPr>
          <p:cNvPr id="4" name="Picture 2" descr="C:\conferences\1505_teachers\lhc.jpg">
            <a:extLst>
              <a:ext uri="{FF2B5EF4-FFF2-40B4-BE49-F238E27FC236}">
                <a16:creationId xmlns:a16="http://schemas.microsoft.com/office/drawing/2014/main" id="{C5036721-E49C-7E52-F6FB-EC522FC0771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99" t="24949"/>
          <a:stretch/>
        </p:blipFill>
        <p:spPr bwMode="auto">
          <a:xfrm>
            <a:off x="7389774" y="3781854"/>
            <a:ext cx="4192626" cy="24873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FBA435D-37B5-B446-14AB-F859482CCF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0394" y="1158873"/>
            <a:ext cx="2671385" cy="25294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8713939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6F9177-314B-9C4D-FBAE-9BB652095A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Electromagnets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8FB26F1-F09A-3646-A0D5-C50B0B5C6640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GB" sz="1800" dirty="0">
                    <a:solidFill>
                      <a:srgbClr val="1F487C"/>
                    </a:solidFill>
                  </a:rPr>
                  <a:t>Dipoles: the larger </a:t>
                </a:r>
                <a:r>
                  <a:rPr lang="en-GB" sz="1800" dirty="0">
                    <a:solidFill>
                      <a:srgbClr val="FF0000"/>
                    </a:solidFill>
                  </a:rPr>
                  <a:t>B</a:t>
                </a:r>
                <a:r>
                  <a:rPr lang="en-GB" sz="1800" dirty="0">
                    <a:solidFill>
                      <a:srgbClr val="1F487C"/>
                    </a:solidFill>
                  </a:rPr>
                  <a:t>, the larger the </a:t>
                </a:r>
                <a:r>
                  <a:rPr lang="en-GB" sz="1800" dirty="0">
                    <a:solidFill>
                      <a:srgbClr val="FF0000"/>
                    </a:solidFill>
                  </a:rPr>
                  <a:t>energy </a:t>
                </a:r>
                <a:r>
                  <a:rPr lang="en-GB" sz="1800" dirty="0"/>
                  <a:t>(</a:t>
                </a:r>
                <a14:m>
                  <m:oMath xmlns:m="http://schemas.openxmlformats.org/officeDocument/2006/math">
                    <m:r>
                      <a:rPr lang="en-GB" sz="1800" i="1"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GB" sz="18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sz="1800" i="1">
                        <a:latin typeface="Cambria Math" panose="02040503050406030204" pitchFamily="18" charset="0"/>
                      </a:rPr>
                      <m:t>𝑒𝐵</m:t>
                    </m:r>
                    <m:r>
                      <a:rPr lang="en-GB" sz="1800" i="1">
                        <a:latin typeface="Cambria Math" panose="02040503050406030204" pitchFamily="18" charset="0"/>
                      </a:rPr>
                      <m:t>𝜌</m:t>
                    </m:r>
                  </m:oMath>
                </a14:m>
                <a:r>
                  <a:rPr lang="en-GB" sz="1800" dirty="0"/>
                  <a:t>)</a:t>
                </a:r>
              </a:p>
              <a:p>
                <a:r>
                  <a:rPr lang="en-GB" sz="1800" dirty="0">
                    <a:solidFill>
                      <a:srgbClr val="1F487C"/>
                    </a:solidFill>
                  </a:rPr>
                  <a:t>Quadrupoles: the larger </a:t>
                </a:r>
                <a:r>
                  <a:rPr lang="en-GB" sz="1800" dirty="0">
                    <a:solidFill>
                      <a:srgbClr val="FF0000"/>
                    </a:solidFill>
                  </a:rPr>
                  <a:t>B</a:t>
                </a:r>
                <a:r>
                  <a:rPr lang="en-GB" sz="1800" dirty="0">
                    <a:solidFill>
                      <a:srgbClr val="1F487C"/>
                    </a:solidFill>
                  </a:rPr>
                  <a:t>, the larger the </a:t>
                </a:r>
                <a:r>
                  <a:rPr lang="en-GB" sz="1800" dirty="0">
                    <a:solidFill>
                      <a:srgbClr val="FF0000"/>
                    </a:solidFill>
                  </a:rPr>
                  <a:t>focusing </a:t>
                </a:r>
                <a:r>
                  <a:rPr lang="en-GB" sz="1800" dirty="0">
                    <a:solidFill>
                      <a:srgbClr val="1F487C"/>
                    </a:solidFill>
                  </a:rPr>
                  <a:t>strength (</a:t>
                </a:r>
                <a14:m>
                  <m:oMath xmlns:m="http://schemas.openxmlformats.org/officeDocument/2006/math">
                    <m:r>
                      <a:rPr lang="en-US" sz="1800" i="1">
                        <a:solidFill>
                          <a:srgbClr val="1F487C"/>
                        </a:solidFill>
                        <a:latin typeface="Cambria Math" panose="02040503050406030204" pitchFamily="18" charset="0"/>
                      </a:rPr>
                      <m:t>𝐺</m:t>
                    </m:r>
                    <m:r>
                      <a:rPr lang="en-US" sz="1800" i="1">
                        <a:solidFill>
                          <a:srgbClr val="1F487C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800" i="1">
                        <a:solidFill>
                          <a:srgbClr val="1F487C"/>
                        </a:solidFill>
                        <a:latin typeface="Cambria Math" panose="02040503050406030204" pitchFamily="18" charset="0"/>
                      </a:rPr>
                      <m:t>𝐵</m:t>
                    </m:r>
                    <m:r>
                      <a:rPr lang="en-US" sz="1800" i="1">
                        <a:solidFill>
                          <a:srgbClr val="1F487C"/>
                        </a:solidFill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sz="1800" i="1">
                        <a:solidFill>
                          <a:srgbClr val="1F487C"/>
                        </a:solidFill>
                        <a:latin typeface="Cambria Math" panose="02040503050406030204" pitchFamily="18" charset="0"/>
                      </a:rPr>
                      <m:t>𝑟</m:t>
                    </m:r>
                  </m:oMath>
                </a14:m>
                <a:r>
                  <a:rPr lang="en-GB" sz="1800" dirty="0">
                    <a:solidFill>
                      <a:srgbClr val="1F487C"/>
                    </a:solidFill>
                  </a:rPr>
                  <a:t>)</a:t>
                </a:r>
              </a:p>
              <a:p>
                <a:r>
                  <a:rPr lang="en-GB" sz="1800" dirty="0">
                    <a:solidFill>
                      <a:srgbClr val="1F487C"/>
                    </a:solidFill>
                  </a:rPr>
                  <a:t>For an electro-magnet, the larger </a:t>
                </a:r>
                <a:r>
                  <a:rPr lang="en-GB" sz="1800" dirty="0">
                    <a:solidFill>
                      <a:srgbClr val="FF0000"/>
                    </a:solidFill>
                  </a:rPr>
                  <a:t>B</a:t>
                </a:r>
                <a:r>
                  <a:rPr lang="en-GB" sz="1800" dirty="0">
                    <a:solidFill>
                      <a:srgbClr val="1F487C"/>
                    </a:solidFill>
                  </a:rPr>
                  <a:t>, the larger must be </a:t>
                </a:r>
                <a:r>
                  <a:rPr lang="en-GB" sz="1800" dirty="0">
                    <a:solidFill>
                      <a:srgbClr val="FF0000"/>
                    </a:solidFill>
                  </a:rPr>
                  <a:t>J</a:t>
                </a:r>
              </a:p>
              <a:p>
                <a:endParaRPr lang="en-GB" sz="1800" dirty="0">
                  <a:solidFill>
                    <a:srgbClr val="FF0000"/>
                  </a:solidFill>
                </a:endParaRPr>
              </a:p>
              <a:p>
                <a:endParaRPr lang="en-GB" sz="1800" dirty="0">
                  <a:solidFill>
                    <a:srgbClr val="FF0000"/>
                  </a:solidFill>
                </a:endParaRPr>
              </a:p>
              <a:p>
                <a:endParaRPr lang="en-GB" sz="1800" dirty="0">
                  <a:solidFill>
                    <a:srgbClr val="FF0000"/>
                  </a:solidFill>
                </a:endParaRPr>
              </a:p>
              <a:p>
                <a:endParaRPr lang="en-GB" sz="1800" dirty="0">
                  <a:solidFill>
                    <a:srgbClr val="FF0000"/>
                  </a:solidFill>
                </a:endParaRPr>
              </a:p>
              <a:p>
                <a:pPr marL="0" indent="0">
                  <a:buNone/>
                </a:pPr>
                <a:endParaRPr lang="en-GB" sz="1800" dirty="0">
                  <a:solidFill>
                    <a:srgbClr val="FF0000"/>
                  </a:solidFill>
                </a:endParaRPr>
              </a:p>
              <a:p>
                <a:pPr marL="0" indent="0">
                  <a:buNone/>
                </a:pPr>
                <a:endParaRPr lang="en-GB" sz="1800" dirty="0">
                  <a:solidFill>
                    <a:srgbClr val="FF0000"/>
                  </a:solidFill>
                </a:endParaRPr>
              </a:p>
              <a:p>
                <a:r>
                  <a:rPr lang="en-GB" altLang="en-US" sz="1800" dirty="0"/>
                  <a:t>In normal conducting magnets,  </a:t>
                </a:r>
                <a:r>
                  <a:rPr lang="en-GB" altLang="en-US" sz="1800" i="1" dirty="0"/>
                  <a:t>J </a:t>
                </a:r>
                <a:r>
                  <a:rPr lang="en-GB" altLang="en-US" sz="1800" dirty="0"/>
                  <a:t>~ 5 A/mm</a:t>
                </a:r>
                <a:r>
                  <a:rPr lang="en-GB" altLang="en-US" sz="1800" baseline="30000" dirty="0"/>
                  <a:t>2</a:t>
                </a:r>
              </a:p>
              <a:p>
                <a:r>
                  <a:rPr lang="en-GB" altLang="en-US" sz="1800" dirty="0"/>
                  <a:t>In superconducting magnets, </a:t>
                </a:r>
                <a:r>
                  <a:rPr lang="en-GB" altLang="en-US" sz="1800" i="1" dirty="0">
                    <a:ea typeface="ＭＳ Ｐゴシック" pitchFamily="34" charset="-128"/>
                  </a:rPr>
                  <a:t>J</a:t>
                </a:r>
                <a:r>
                  <a:rPr lang="en-GB" altLang="en-US" sz="1800" i="1" baseline="-25000" dirty="0">
                    <a:ea typeface="ＭＳ Ｐゴシック" pitchFamily="34" charset="-128"/>
                  </a:rPr>
                  <a:t>e</a:t>
                </a:r>
                <a:r>
                  <a:rPr lang="en-GB" altLang="en-US" sz="1800" dirty="0">
                    <a:ea typeface="ＭＳ Ｐゴシック" pitchFamily="34" charset="-128"/>
                  </a:rPr>
                  <a:t> ~ 600-700 A/mm</a:t>
                </a:r>
                <a:r>
                  <a:rPr lang="en-GB" altLang="en-US" sz="1800" baseline="30000" dirty="0">
                    <a:ea typeface="ＭＳ Ｐゴシック" pitchFamily="34" charset="-128"/>
                  </a:rPr>
                  <a:t>2</a:t>
                </a:r>
                <a:endParaRPr lang="en-GB" sz="1800" dirty="0"/>
              </a:p>
              <a:p>
                <a:endParaRPr lang="en-GB" sz="1800" dirty="0">
                  <a:solidFill>
                    <a:srgbClr val="FF0000"/>
                  </a:solidFill>
                </a:endParaRPr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8FB26F1-F09A-3646-A0D5-C50B0B5C664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334" t="-125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>
            <a:extLst>
              <a:ext uri="{FF2B5EF4-FFF2-40B4-BE49-F238E27FC236}">
                <a16:creationId xmlns:a16="http://schemas.microsoft.com/office/drawing/2014/main" id="{DC1689D4-BD05-4FAF-6B39-CD63A5BF737D}"/>
              </a:ext>
            </a:extLst>
          </p:cNvPr>
          <p:cNvSpPr txBox="1"/>
          <p:nvPr/>
        </p:nvSpPr>
        <p:spPr>
          <a:xfrm>
            <a:off x="1775520" y="5415380"/>
            <a:ext cx="8640961" cy="64633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If we want magnets with B&gt;2T and a reasonable size (and energy consumptions), superconductors are needed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1C09788-89F4-2DE9-0CC7-EFA4F663573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5588" t="28087" r="46850" b="28088"/>
          <a:stretch/>
        </p:blipFill>
        <p:spPr>
          <a:xfrm>
            <a:off x="7596851" y="2938277"/>
            <a:ext cx="1297664" cy="118643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5FBC418-17DF-C57F-90BA-78D49D849D4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2418" t="32486" r="54743" b="32208"/>
          <a:stretch/>
        </p:blipFill>
        <p:spPr>
          <a:xfrm>
            <a:off x="3255710" y="2884539"/>
            <a:ext cx="1297663" cy="1153352"/>
          </a:xfrm>
          <a:prstGeom prst="rect">
            <a:avLst/>
          </a:prstGeom>
        </p:spPr>
      </p:pic>
      <p:graphicFrame>
        <p:nvGraphicFramePr>
          <p:cNvPr id="10" name="Object 9">
            <a:extLst>
              <a:ext uri="{FF2B5EF4-FFF2-40B4-BE49-F238E27FC236}">
                <a16:creationId xmlns:a16="http://schemas.microsoft.com/office/drawing/2014/main" id="{C9EB5232-C79F-739C-51C3-424E07E4366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92584163"/>
              </p:ext>
            </p:extLst>
          </p:nvPr>
        </p:nvGraphicFramePr>
        <p:xfrm>
          <a:off x="3143672" y="2300351"/>
          <a:ext cx="1409700" cy="593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5" imgW="812520" imgH="342720" progId="Equation.3">
                  <p:embed/>
                </p:oleObj>
              </mc:Choice>
              <mc:Fallback>
                <p:oleObj name="Equation" r:id="rId5" imgW="812520" imgH="342720" progId="Equation.3">
                  <p:embed/>
                  <p:pic>
                    <p:nvPicPr>
                      <p:cNvPr id="25" name="Object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43672" y="2300351"/>
                        <a:ext cx="1409700" cy="593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11" name="Object 10">
                <a:extLst>
                  <a:ext uri="{FF2B5EF4-FFF2-40B4-BE49-F238E27FC236}">
                    <a16:creationId xmlns:a16="http://schemas.microsoft.com/office/drawing/2014/main" id="{F2E69FF5-2E23-41CF-5900-D64D95FB1DBF}"/>
                  </a:ext>
                </a:extLst>
              </p:cNvPr>
              <p:cNvSpPr txBox="1"/>
              <p:nvPr/>
            </p:nvSpPr>
            <p:spPr bwMode="auto">
              <a:xfrm>
                <a:off x="7161672" y="2302001"/>
                <a:ext cx="2528428" cy="59372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>
                <a:normAutofit fontScale="85000" lnSpcReduction="10000"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𝐺</m:t>
                      </m:r>
                      <m:r>
                        <a:rPr lang="en-GB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=−</m:t>
                      </m:r>
                      <m:f>
                        <m:fPr>
                          <m:ctrlP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en-GB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GB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𝐽</m:t>
                              </m:r>
                            </m:e>
                            <m:sub>
                              <m:r>
                                <a:rPr lang="en-GB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num>
                        <m:den>
                          <m: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𝑙𝑛</m:t>
                      </m:r>
                      <m:f>
                        <m:fPr>
                          <m:ctrlP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𝑜𝑢𝑡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GB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𝑖𝑛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1" name="Object 10">
                <a:extLst>
                  <a:ext uri="{FF2B5EF4-FFF2-40B4-BE49-F238E27FC236}">
                    <a16:creationId xmlns:a16="http://schemas.microsoft.com/office/drawing/2014/main" id="{F2E69FF5-2E23-41CF-5900-D64D95FB1DB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161672" y="2302001"/>
                <a:ext cx="2528428" cy="593725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4D6D77EF-1792-AD93-4A48-5B0BF7F3ED2A}"/>
              </a:ext>
            </a:extLst>
          </p:cNvPr>
          <p:cNvCxnSpPr/>
          <p:nvPr/>
        </p:nvCxnSpPr>
        <p:spPr>
          <a:xfrm>
            <a:off x="4155451" y="3420040"/>
            <a:ext cx="432048" cy="0"/>
          </a:xfrm>
          <a:prstGeom prst="straightConnector1">
            <a:avLst/>
          </a:prstGeom>
          <a:ln>
            <a:solidFill>
              <a:schemeClr val="bg1"/>
            </a:solidFill>
            <a:headEnd type="triangl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7EC4ED7A-B93C-F950-C7F6-DB945C7C7DFA}"/>
              </a:ext>
            </a:extLst>
          </p:cNvPr>
          <p:cNvSpPr txBox="1"/>
          <p:nvPr/>
        </p:nvSpPr>
        <p:spPr>
          <a:xfrm>
            <a:off x="4152471" y="3324711"/>
            <a:ext cx="4490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chemeClr val="bg1"/>
                </a:solidFill>
              </a:rPr>
              <a:t>w</a:t>
            </a:r>
          </a:p>
        </p:txBody>
      </p:sp>
    </p:spTree>
    <p:extLst>
      <p:ext uri="{BB962C8B-B14F-4D97-AF65-F5344CB8AC3E}">
        <p14:creationId xmlns:p14="http://schemas.microsoft.com/office/powerpoint/2010/main" val="169392849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8D82ED-43B0-010C-A561-94C426D4FE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Superconductivity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8B18C4-2580-C1CA-8C24-694F98EBBB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8910" y="1317250"/>
            <a:ext cx="11181697" cy="4868283"/>
          </a:xfrm>
        </p:spPr>
        <p:txBody>
          <a:bodyPr>
            <a:normAutofit/>
          </a:bodyPr>
          <a:lstStyle/>
          <a:p>
            <a:r>
              <a:rPr lang="en-US" altLang="en-US" sz="2000" dirty="0"/>
              <a:t>In 1911, </a:t>
            </a:r>
            <a:r>
              <a:rPr lang="en-US" altLang="en-US" sz="2000" dirty="0" err="1"/>
              <a:t>Kammerling-Onnes</a:t>
            </a:r>
            <a:r>
              <a:rPr lang="en-US" altLang="en-US" sz="2000" dirty="0"/>
              <a:t>, discovered superconductivity (</a:t>
            </a:r>
            <a:r>
              <a:rPr lang="en-US" altLang="en-US" sz="2000" b="1" dirty="0">
                <a:solidFill>
                  <a:srgbClr val="FF0000"/>
                </a:solidFill>
              </a:rPr>
              <a:t>ZERO resistance </a:t>
            </a:r>
            <a:r>
              <a:rPr lang="en-US" altLang="en-US" sz="2000" dirty="0"/>
              <a:t>of mercury wire at 4.2 K)</a:t>
            </a:r>
          </a:p>
          <a:p>
            <a:endParaRPr lang="en-US" altLang="en-US" sz="2000" dirty="0"/>
          </a:p>
          <a:p>
            <a:endParaRPr lang="en-US" altLang="en-US" sz="2000" dirty="0"/>
          </a:p>
          <a:p>
            <a:endParaRPr lang="en-GB" sz="2000" dirty="0"/>
          </a:p>
        </p:txBody>
      </p:sp>
      <p:pic>
        <p:nvPicPr>
          <p:cNvPr id="4" name="Picture 7">
            <a:extLst>
              <a:ext uri="{FF2B5EF4-FFF2-40B4-BE49-F238E27FC236}">
                <a16:creationId xmlns:a16="http://schemas.microsoft.com/office/drawing/2014/main" id="{39593FAD-22F0-4220-213D-F34855BC24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277" t="23167" r="52609" b="22581"/>
          <a:stretch>
            <a:fillRect/>
          </a:stretch>
        </p:blipFill>
        <p:spPr bwMode="auto">
          <a:xfrm>
            <a:off x="3692452" y="1850836"/>
            <a:ext cx="1998662" cy="2595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5" descr="rho(T)">
            <a:extLst>
              <a:ext uri="{FF2B5EF4-FFF2-40B4-BE49-F238E27FC236}">
                <a16:creationId xmlns:a16="http://schemas.microsoft.com/office/drawing/2014/main" id="{0A36911D-7238-1DD2-C547-ABF543E353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9759" y="1850836"/>
            <a:ext cx="2027237" cy="2519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B445DD7D-3CFB-9180-807C-0CFC763E9663}"/>
              </a:ext>
            </a:extLst>
          </p:cNvPr>
          <p:cNvSpPr txBox="1">
            <a:spLocks/>
          </p:cNvSpPr>
          <p:nvPr/>
        </p:nvSpPr>
        <p:spPr>
          <a:xfrm>
            <a:off x="841954" y="4515942"/>
            <a:ext cx="6168446" cy="175129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/>
            <a:r>
              <a:rPr lang="en-GB" altLang="en-US" sz="2000" dirty="0"/>
              <a:t>The temperature at which the transition takes place is called </a:t>
            </a:r>
            <a:r>
              <a:rPr lang="en-GB" altLang="en-US" sz="2000" b="1" dirty="0">
                <a:solidFill>
                  <a:srgbClr val="FF0000"/>
                </a:solidFill>
              </a:rPr>
              <a:t>critical temperature </a:t>
            </a:r>
            <a:r>
              <a:rPr lang="en-GB" altLang="en-US" sz="2000" b="1" i="1" dirty="0">
                <a:solidFill>
                  <a:srgbClr val="FF0000"/>
                </a:solidFill>
              </a:rPr>
              <a:t>T</a:t>
            </a:r>
            <a:r>
              <a:rPr lang="en-GB" altLang="en-US" sz="2000" b="1" i="1" baseline="-25000" dirty="0">
                <a:solidFill>
                  <a:srgbClr val="FF0000"/>
                </a:solidFill>
              </a:rPr>
              <a:t>c</a:t>
            </a:r>
          </a:p>
          <a:p>
            <a:pPr marL="285750" indent="-285750"/>
            <a:r>
              <a:rPr lang="en-GB" altLang="en-US" sz="2000" dirty="0"/>
              <a:t>Observed in may materials</a:t>
            </a:r>
          </a:p>
          <a:p>
            <a:pPr marL="742950" lvl="1" indent="-285750"/>
            <a:r>
              <a:rPr lang="en-GB" altLang="en-US" sz="1600" dirty="0"/>
              <a:t>but not in the typical best conductors (Cu, Ag, Au)</a:t>
            </a:r>
          </a:p>
          <a:p>
            <a:pPr marL="285750" indent="-285750"/>
            <a:r>
              <a:rPr lang="en-GB" altLang="en-US" sz="2000" dirty="0"/>
              <a:t>At </a:t>
            </a:r>
            <a:r>
              <a:rPr lang="en-GB" altLang="en-US" sz="2000" i="1" dirty="0"/>
              <a:t>T</a:t>
            </a:r>
            <a:r>
              <a:rPr lang="en-GB" altLang="en-US" sz="2000" dirty="0"/>
              <a:t> &gt; </a:t>
            </a:r>
            <a:r>
              <a:rPr lang="en-GB" altLang="en-US" sz="2000" i="1" dirty="0"/>
              <a:t>T</a:t>
            </a:r>
            <a:r>
              <a:rPr lang="en-GB" altLang="en-US" sz="2000" i="1" baseline="-25000" dirty="0"/>
              <a:t>c </a:t>
            </a:r>
            <a:r>
              <a:rPr lang="en-GB" altLang="en-US" sz="2000" i="1" dirty="0"/>
              <a:t>, </a:t>
            </a:r>
            <a:r>
              <a:rPr lang="en-GB" altLang="en-US" sz="2000" dirty="0"/>
              <a:t>superconductor very poor conductor</a:t>
            </a:r>
          </a:p>
          <a:p>
            <a:endParaRPr lang="en-GB" sz="2000" dirty="0"/>
          </a:p>
        </p:txBody>
      </p:sp>
      <p:pic>
        <p:nvPicPr>
          <p:cNvPr id="7" name="Picture 2" descr="http://www.superconductors.org/tc_graph.gif">
            <a:extLst>
              <a:ext uri="{FF2B5EF4-FFF2-40B4-BE49-F238E27FC236}">
                <a16:creationId xmlns:a16="http://schemas.microsoft.com/office/drawing/2014/main" id="{D7DC668B-C84D-5CE6-3071-110CE02027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9886" y="4595571"/>
            <a:ext cx="2824664" cy="17512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9529769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8D82ED-43B0-010C-A561-94C426D4FE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Superconductivity</a:t>
            </a:r>
            <a:endParaRPr lang="en-GB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8DAB4FF8-CBB8-3992-B42E-BD9E59C9CF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altLang="en-US" sz="1800" dirty="0"/>
              <a:t>For 40-50 years, only “</a:t>
            </a:r>
            <a:r>
              <a:rPr lang="en-US" altLang="en-US" sz="1800" b="1" dirty="0">
                <a:solidFill>
                  <a:srgbClr val="FF0000"/>
                </a:solidFill>
              </a:rPr>
              <a:t>Type I</a:t>
            </a:r>
            <a:r>
              <a:rPr lang="en-US" altLang="en-US" sz="1800" dirty="0"/>
              <a:t>” superconductors were known.</a:t>
            </a:r>
          </a:p>
          <a:p>
            <a:pPr lvl="1"/>
            <a:endParaRPr lang="en-US" altLang="en-US" sz="1800" dirty="0"/>
          </a:p>
          <a:p>
            <a:endParaRPr lang="en-GB" sz="1800" dirty="0"/>
          </a:p>
        </p:txBody>
      </p:sp>
      <p:sp>
        <p:nvSpPr>
          <p:cNvPr id="11" name="Text Box 7">
            <a:extLst>
              <a:ext uri="{FF2B5EF4-FFF2-40B4-BE49-F238E27FC236}">
                <a16:creationId xmlns:a16="http://schemas.microsoft.com/office/drawing/2014/main" id="{43071826-030B-51D5-B0E8-B11A84E40E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91726" y="1658664"/>
            <a:ext cx="1447800" cy="27622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2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2"/>
                </a:solidFill>
                <a:latin typeface="Book Antiqua" pitchFamily="18" charset="0"/>
              </a:defRPr>
            </a:lvl1pPr>
            <a:lvl2pPr marL="742950" indent="-285750" eaLnBrk="0" hangingPunct="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2"/>
                </a:solidFill>
                <a:latin typeface="Book Antiqua" pitchFamily="18" charset="0"/>
              </a:defRPr>
            </a:lvl2pPr>
            <a:lvl3pPr marL="1143000" indent="-228600" eaLnBrk="0" hangingPunct="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2"/>
                </a:solidFill>
                <a:latin typeface="Book Antiqua" pitchFamily="18" charset="0"/>
              </a:defRPr>
            </a:lvl3pPr>
            <a:lvl4pPr marL="1600200" indent="-228600" eaLnBrk="0" hangingPunct="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4pPr>
            <a:lvl5pPr marL="2057400" indent="-228600" eaLnBrk="0" hangingPunct="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SzTx/>
              <a:buFontTx/>
              <a:buNone/>
            </a:pPr>
            <a:r>
              <a:rPr lang="en-US" altLang="en-US" sz="1200">
                <a:solidFill>
                  <a:schemeClr val="tx1"/>
                </a:solidFill>
                <a:ea typeface="ＭＳ Ｐゴシック" pitchFamily="34" charset="-128"/>
              </a:rPr>
              <a:t>by L. Bottura</a:t>
            </a:r>
          </a:p>
        </p:txBody>
      </p:sp>
      <p:grpSp>
        <p:nvGrpSpPr>
          <p:cNvPr id="12" name="Group 55">
            <a:extLst>
              <a:ext uri="{FF2B5EF4-FFF2-40B4-BE49-F238E27FC236}">
                <a16:creationId xmlns:a16="http://schemas.microsoft.com/office/drawing/2014/main" id="{1E69BFF8-FB3B-B6A2-913C-C5E742D0690B}"/>
              </a:ext>
            </a:extLst>
          </p:cNvPr>
          <p:cNvGrpSpPr>
            <a:grpSpLocks/>
          </p:cNvGrpSpPr>
          <p:nvPr/>
        </p:nvGrpSpPr>
        <p:grpSpPr bwMode="auto">
          <a:xfrm>
            <a:off x="6591726" y="1655762"/>
            <a:ext cx="5105400" cy="1773238"/>
            <a:chOff x="152400" y="2874962"/>
            <a:chExt cx="5105400" cy="1773238"/>
          </a:xfrm>
        </p:grpSpPr>
        <p:grpSp>
          <p:nvGrpSpPr>
            <p:cNvPr id="13" name="Group 53">
              <a:extLst>
                <a:ext uri="{FF2B5EF4-FFF2-40B4-BE49-F238E27FC236}">
                  <a16:creationId xmlns:a16="http://schemas.microsoft.com/office/drawing/2014/main" id="{954A5F78-F4AC-50CD-B46A-4FC6EFBFBD4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28600" y="2874962"/>
              <a:ext cx="5029200" cy="1773238"/>
              <a:chOff x="228600" y="2874962"/>
              <a:chExt cx="5029200" cy="1773238"/>
            </a:xfrm>
          </p:grpSpPr>
          <p:grpSp>
            <p:nvGrpSpPr>
              <p:cNvPr id="15" name="Group 268">
                <a:extLst>
                  <a:ext uri="{FF2B5EF4-FFF2-40B4-BE49-F238E27FC236}">
                    <a16:creationId xmlns:a16="http://schemas.microsoft.com/office/drawing/2014/main" id="{9991DB7C-073B-345A-5C5B-C92D632CC60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057400" y="2874962"/>
                <a:ext cx="1155700" cy="1697038"/>
                <a:chOff x="382" y="1824"/>
                <a:chExt cx="728" cy="1069"/>
              </a:xfrm>
            </p:grpSpPr>
            <p:sp>
              <p:nvSpPr>
                <p:cNvPr id="33" name="Rectangle 100">
                  <a:extLst>
                    <a:ext uri="{FF2B5EF4-FFF2-40B4-BE49-F238E27FC236}">
                      <a16:creationId xmlns:a16="http://schemas.microsoft.com/office/drawing/2014/main" id="{CE24BF1E-AEB7-7C32-A59A-8D874658299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60" y="1824"/>
                  <a:ext cx="134" cy="229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FF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none" lIns="12700" tIns="12700" rIns="12700" bIns="12700">
                  <a:spAutoFit/>
                </a:bodyPr>
                <a:lstStyle/>
                <a:p>
                  <a:pPr eaLnBrk="0" hangingPunct="0">
                    <a:defRPr/>
                  </a:pPr>
                  <a:r>
                    <a:rPr lang="en-US" sz="2200">
                      <a:solidFill>
                        <a:srgbClr val="0000FF"/>
                      </a:solidFill>
                      <a:latin typeface="Arial" pitchFamily="34" charset="0"/>
                    </a:rPr>
                    <a:t>B</a:t>
                  </a:r>
                  <a:endParaRPr lang="en-US" sz="1200">
                    <a:solidFill>
                      <a:srgbClr val="0000FF"/>
                    </a:solidFill>
                    <a:latin typeface="Arial" pitchFamily="34" charset="0"/>
                  </a:endParaRPr>
                </a:p>
              </p:txBody>
            </p:sp>
            <p:sp>
              <p:nvSpPr>
                <p:cNvPr id="34" name="AutoShape 105">
                  <a:extLst>
                    <a:ext uri="{FF2B5EF4-FFF2-40B4-BE49-F238E27FC236}">
                      <a16:creationId xmlns:a16="http://schemas.microsoft.com/office/drawing/2014/main" id="{860B7F02-A4A6-8207-E7B6-138D2149AF6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34" y="2126"/>
                  <a:ext cx="624" cy="528"/>
                </a:xfrm>
                <a:prstGeom prst="can">
                  <a:avLst>
                    <a:gd name="adj" fmla="val 25000"/>
                  </a:avLst>
                </a:prstGeom>
                <a:solidFill>
                  <a:srgbClr val="FF6666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>
                  <a:outerShdw blurRad="127000" dist="38099" dir="2640022" algn="ctr" rotWithShape="0">
                    <a:schemeClr val="bg2"/>
                  </a:outerShdw>
                </a:effec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grpSp>
              <p:nvGrpSpPr>
                <p:cNvPr id="35" name="Group 138">
                  <a:extLst>
                    <a:ext uri="{FF2B5EF4-FFF2-40B4-BE49-F238E27FC236}">
                      <a16:creationId xmlns:a16="http://schemas.microsoft.com/office/drawing/2014/main" id="{39D66387-E467-239D-1E1E-8A9B562E4E84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82" y="1982"/>
                  <a:ext cx="186" cy="879"/>
                  <a:chOff x="382" y="2270"/>
                  <a:chExt cx="186" cy="879"/>
                </a:xfrm>
              </p:grpSpPr>
              <p:grpSp>
                <p:nvGrpSpPr>
                  <p:cNvPr id="51" name="Group 125">
                    <a:extLst>
                      <a:ext uri="{FF2B5EF4-FFF2-40B4-BE49-F238E27FC236}">
                        <a16:creationId xmlns:a16="http://schemas.microsoft.com/office/drawing/2014/main" id="{3C0DBC28-6874-6799-90CF-124FCEBE17BD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382" y="2414"/>
                    <a:ext cx="186" cy="735"/>
                    <a:chOff x="382" y="2414"/>
                    <a:chExt cx="186" cy="735"/>
                  </a:xfrm>
                </p:grpSpPr>
                <p:sp>
                  <p:nvSpPr>
                    <p:cNvPr id="53" name="Line 102">
                      <a:extLst>
                        <a:ext uri="{FF2B5EF4-FFF2-40B4-BE49-F238E27FC236}">
                          <a16:creationId xmlns:a16="http://schemas.microsoft.com/office/drawing/2014/main" id="{946EC3D8-1E9C-65E4-30B2-34E2F77EC349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563" y="2987"/>
                      <a:ext cx="2" cy="162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FF"/>
                      </a:solidFill>
                      <a:round/>
                      <a:headEnd type="none" w="sm" len="lg"/>
                      <a:tailEnd type="none" w="sm" len="lg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rgbClr val="000000">
                                <a:alpha val="74998"/>
                              </a:srgb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>
                        <a:latin typeface="Arial" pitchFamily="34" charset="0"/>
                      </a:endParaRPr>
                    </a:p>
                  </p:txBody>
                </p:sp>
                <p:sp>
                  <p:nvSpPr>
                    <p:cNvPr id="54" name="Freeform 118">
                      <a:extLst>
                        <a:ext uri="{FF2B5EF4-FFF2-40B4-BE49-F238E27FC236}">
                          <a16:creationId xmlns:a16="http://schemas.microsoft.com/office/drawing/2014/main" id="{C79B8BC9-0B0D-C3F3-914C-0177A42A56CA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382" y="2414"/>
                      <a:ext cx="186" cy="582"/>
                    </a:xfrm>
                    <a:custGeom>
                      <a:avLst/>
                      <a:gdLst>
                        <a:gd name="T0" fmla="*/ 123 w 125"/>
                        <a:gd name="T1" fmla="*/ 587 h 587"/>
                        <a:gd name="T2" fmla="*/ 109 w 125"/>
                        <a:gd name="T3" fmla="*/ 510 h 587"/>
                        <a:gd name="T4" fmla="*/ 24 w 125"/>
                        <a:gd name="T5" fmla="*/ 459 h 587"/>
                        <a:gd name="T6" fmla="*/ 13 w 125"/>
                        <a:gd name="T7" fmla="*/ 131 h 587"/>
                        <a:gd name="T8" fmla="*/ 104 w 125"/>
                        <a:gd name="T9" fmla="*/ 78 h 587"/>
                        <a:gd name="T10" fmla="*/ 117 w 125"/>
                        <a:gd name="T11" fmla="*/ 0 h 587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</a:cxnLst>
                      <a:rect l="0" t="0" r="r" b="b"/>
                      <a:pathLst>
                        <a:path w="125" h="587">
                          <a:moveTo>
                            <a:pt x="123" y="587"/>
                          </a:moveTo>
                          <a:cubicBezTo>
                            <a:pt x="121" y="574"/>
                            <a:pt x="125" y="531"/>
                            <a:pt x="109" y="510"/>
                          </a:cubicBezTo>
                          <a:cubicBezTo>
                            <a:pt x="93" y="489"/>
                            <a:pt x="40" y="522"/>
                            <a:pt x="24" y="459"/>
                          </a:cubicBezTo>
                          <a:cubicBezTo>
                            <a:pt x="8" y="396"/>
                            <a:pt x="0" y="194"/>
                            <a:pt x="13" y="131"/>
                          </a:cubicBezTo>
                          <a:cubicBezTo>
                            <a:pt x="26" y="68"/>
                            <a:pt x="87" y="100"/>
                            <a:pt x="104" y="78"/>
                          </a:cubicBezTo>
                          <a:cubicBezTo>
                            <a:pt x="121" y="56"/>
                            <a:pt x="114" y="16"/>
                            <a:pt x="117" y="0"/>
                          </a:cubicBezTo>
                        </a:path>
                      </a:pathLst>
                    </a:custGeom>
                    <a:noFill/>
                    <a:ln w="9525" cap="flat" cmpd="sng">
                      <a:solidFill>
                        <a:srgbClr val="0000FF"/>
                      </a:solidFill>
                      <a:prstDash val="solid"/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en-US">
                        <a:latin typeface="Arial" pitchFamily="34" charset="0"/>
                      </a:endParaRPr>
                    </a:p>
                  </p:txBody>
                </p:sp>
              </p:grpSp>
              <p:sp>
                <p:nvSpPr>
                  <p:cNvPr id="52" name="Line 108">
                    <a:extLst>
                      <a:ext uri="{FF2B5EF4-FFF2-40B4-BE49-F238E27FC236}">
                        <a16:creationId xmlns:a16="http://schemas.microsoft.com/office/drawing/2014/main" id="{6EC0BE52-290E-C79B-CECE-945ED1378E29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556" y="2270"/>
                    <a:ext cx="3" cy="147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 type="triangle" w="sm" len="lg"/>
                    <a:tailEnd type="none" w="sm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>
                      <a:defRPr/>
                    </a:pPr>
                    <a:endParaRPr lang="en-US">
                      <a:latin typeface="Arial" pitchFamily="34" charset="0"/>
                    </a:endParaRPr>
                  </a:p>
                </p:txBody>
              </p:sp>
            </p:grpSp>
            <p:grpSp>
              <p:nvGrpSpPr>
                <p:cNvPr id="36" name="Group 139">
                  <a:extLst>
                    <a:ext uri="{FF2B5EF4-FFF2-40B4-BE49-F238E27FC236}">
                      <a16:creationId xmlns:a16="http://schemas.microsoft.com/office/drawing/2014/main" id="{7BACCCAA-64D6-D009-B41E-9A413081B8FE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574" y="2014"/>
                  <a:ext cx="125" cy="879"/>
                  <a:chOff x="558" y="2290"/>
                  <a:chExt cx="125" cy="879"/>
                </a:xfrm>
              </p:grpSpPr>
              <p:sp>
                <p:nvSpPr>
                  <p:cNvPr id="47" name="Line 122">
                    <a:extLst>
                      <a:ext uri="{FF2B5EF4-FFF2-40B4-BE49-F238E27FC236}">
                        <a16:creationId xmlns:a16="http://schemas.microsoft.com/office/drawing/2014/main" id="{E90B20D5-9CFC-44C5-BF04-88EF38FEEBC8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674" y="2290"/>
                    <a:ext cx="2" cy="147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 type="triangle" w="sm" len="lg"/>
                    <a:tailEnd type="none" w="sm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>
                      <a:defRPr/>
                    </a:pPr>
                    <a:endParaRPr lang="en-US">
                      <a:latin typeface="Arial" pitchFamily="34" charset="0"/>
                    </a:endParaRPr>
                  </a:p>
                </p:txBody>
              </p:sp>
              <p:grpSp>
                <p:nvGrpSpPr>
                  <p:cNvPr id="48" name="Group 124">
                    <a:extLst>
                      <a:ext uri="{FF2B5EF4-FFF2-40B4-BE49-F238E27FC236}">
                        <a16:creationId xmlns:a16="http://schemas.microsoft.com/office/drawing/2014/main" id="{8D527FA4-288F-7334-30E1-A371F1DE69D4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558" y="2434"/>
                    <a:ext cx="125" cy="735"/>
                    <a:chOff x="558" y="2434"/>
                    <a:chExt cx="125" cy="735"/>
                  </a:xfrm>
                </p:grpSpPr>
                <p:sp>
                  <p:nvSpPr>
                    <p:cNvPr id="49" name="Line 121">
                      <a:extLst>
                        <a:ext uri="{FF2B5EF4-FFF2-40B4-BE49-F238E27FC236}">
                          <a16:creationId xmlns:a16="http://schemas.microsoft.com/office/drawing/2014/main" id="{23A2C2F7-E61A-2654-7131-EF4A08972E78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679" y="3007"/>
                      <a:ext cx="1" cy="162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FF"/>
                      </a:solidFill>
                      <a:round/>
                      <a:headEnd type="none" w="sm" len="lg"/>
                      <a:tailEnd type="none" w="sm" len="lg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rgbClr val="000000">
                                <a:alpha val="74998"/>
                              </a:srgb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>
                        <a:latin typeface="Arial" pitchFamily="34" charset="0"/>
                      </a:endParaRPr>
                    </a:p>
                  </p:txBody>
                </p:sp>
                <p:sp>
                  <p:nvSpPr>
                    <p:cNvPr id="50" name="Freeform 123">
                      <a:extLst>
                        <a:ext uri="{FF2B5EF4-FFF2-40B4-BE49-F238E27FC236}">
                          <a16:creationId xmlns:a16="http://schemas.microsoft.com/office/drawing/2014/main" id="{5448C421-6F3C-32F8-EE80-217B19DB05DF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558" y="2434"/>
                      <a:ext cx="125" cy="582"/>
                    </a:xfrm>
                    <a:custGeom>
                      <a:avLst/>
                      <a:gdLst>
                        <a:gd name="T0" fmla="*/ 123 w 125"/>
                        <a:gd name="T1" fmla="*/ 587 h 587"/>
                        <a:gd name="T2" fmla="*/ 109 w 125"/>
                        <a:gd name="T3" fmla="*/ 510 h 587"/>
                        <a:gd name="T4" fmla="*/ 24 w 125"/>
                        <a:gd name="T5" fmla="*/ 459 h 587"/>
                        <a:gd name="T6" fmla="*/ 13 w 125"/>
                        <a:gd name="T7" fmla="*/ 131 h 587"/>
                        <a:gd name="T8" fmla="*/ 104 w 125"/>
                        <a:gd name="T9" fmla="*/ 78 h 587"/>
                        <a:gd name="T10" fmla="*/ 117 w 125"/>
                        <a:gd name="T11" fmla="*/ 0 h 587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</a:cxnLst>
                      <a:rect l="0" t="0" r="r" b="b"/>
                      <a:pathLst>
                        <a:path w="125" h="587">
                          <a:moveTo>
                            <a:pt x="123" y="587"/>
                          </a:moveTo>
                          <a:cubicBezTo>
                            <a:pt x="121" y="574"/>
                            <a:pt x="125" y="531"/>
                            <a:pt x="109" y="510"/>
                          </a:cubicBezTo>
                          <a:cubicBezTo>
                            <a:pt x="93" y="489"/>
                            <a:pt x="40" y="522"/>
                            <a:pt x="24" y="459"/>
                          </a:cubicBezTo>
                          <a:cubicBezTo>
                            <a:pt x="8" y="396"/>
                            <a:pt x="0" y="194"/>
                            <a:pt x="13" y="131"/>
                          </a:cubicBezTo>
                          <a:cubicBezTo>
                            <a:pt x="26" y="68"/>
                            <a:pt x="87" y="100"/>
                            <a:pt x="104" y="78"/>
                          </a:cubicBezTo>
                          <a:cubicBezTo>
                            <a:pt x="121" y="56"/>
                            <a:pt x="114" y="16"/>
                            <a:pt x="117" y="0"/>
                          </a:cubicBezTo>
                        </a:path>
                      </a:pathLst>
                    </a:custGeom>
                    <a:noFill/>
                    <a:ln w="9525" cap="flat" cmpd="sng">
                      <a:solidFill>
                        <a:srgbClr val="0000FF"/>
                      </a:solidFill>
                      <a:prstDash val="solid"/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en-US">
                        <a:latin typeface="Arial" pitchFamily="34" charset="0"/>
                      </a:endParaRPr>
                    </a:p>
                  </p:txBody>
                </p:sp>
              </p:grpSp>
            </p:grpSp>
            <p:grpSp>
              <p:nvGrpSpPr>
                <p:cNvPr id="37" name="Group 140">
                  <a:extLst>
                    <a:ext uri="{FF2B5EF4-FFF2-40B4-BE49-F238E27FC236}">
                      <a16:creationId xmlns:a16="http://schemas.microsoft.com/office/drawing/2014/main" id="{74F3FFCE-B231-6B95-4F86-1C805102EC7A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flipH="1">
                  <a:off x="924" y="1994"/>
                  <a:ext cx="186" cy="879"/>
                  <a:chOff x="382" y="2270"/>
                  <a:chExt cx="186" cy="879"/>
                </a:xfrm>
              </p:grpSpPr>
              <p:grpSp>
                <p:nvGrpSpPr>
                  <p:cNvPr id="43" name="Group 141">
                    <a:extLst>
                      <a:ext uri="{FF2B5EF4-FFF2-40B4-BE49-F238E27FC236}">
                        <a16:creationId xmlns:a16="http://schemas.microsoft.com/office/drawing/2014/main" id="{277F07B6-8D6F-0427-BA04-69B3C43FA936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382" y="2414"/>
                    <a:ext cx="186" cy="735"/>
                    <a:chOff x="382" y="2414"/>
                    <a:chExt cx="186" cy="735"/>
                  </a:xfrm>
                </p:grpSpPr>
                <p:sp>
                  <p:nvSpPr>
                    <p:cNvPr id="45" name="Line 142">
                      <a:extLst>
                        <a:ext uri="{FF2B5EF4-FFF2-40B4-BE49-F238E27FC236}">
                          <a16:creationId xmlns:a16="http://schemas.microsoft.com/office/drawing/2014/main" id="{C8457FAF-135B-312E-A272-3905FE5A00FD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563" y="2987"/>
                      <a:ext cx="2" cy="162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FF"/>
                      </a:solidFill>
                      <a:round/>
                      <a:headEnd type="none" w="sm" len="lg"/>
                      <a:tailEnd type="none" w="sm" len="lg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rgbClr val="000000">
                                <a:alpha val="74998"/>
                              </a:srgb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>
                        <a:latin typeface="Arial" pitchFamily="34" charset="0"/>
                      </a:endParaRPr>
                    </a:p>
                  </p:txBody>
                </p:sp>
                <p:sp>
                  <p:nvSpPr>
                    <p:cNvPr id="46" name="Freeform 143">
                      <a:extLst>
                        <a:ext uri="{FF2B5EF4-FFF2-40B4-BE49-F238E27FC236}">
                          <a16:creationId xmlns:a16="http://schemas.microsoft.com/office/drawing/2014/main" id="{B74D8984-C7BF-5EB5-86D5-60BA5CB36E85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382" y="2414"/>
                      <a:ext cx="186" cy="582"/>
                    </a:xfrm>
                    <a:custGeom>
                      <a:avLst/>
                      <a:gdLst>
                        <a:gd name="T0" fmla="*/ 123 w 125"/>
                        <a:gd name="T1" fmla="*/ 587 h 587"/>
                        <a:gd name="T2" fmla="*/ 109 w 125"/>
                        <a:gd name="T3" fmla="*/ 510 h 587"/>
                        <a:gd name="T4" fmla="*/ 24 w 125"/>
                        <a:gd name="T5" fmla="*/ 459 h 587"/>
                        <a:gd name="T6" fmla="*/ 13 w 125"/>
                        <a:gd name="T7" fmla="*/ 131 h 587"/>
                        <a:gd name="T8" fmla="*/ 104 w 125"/>
                        <a:gd name="T9" fmla="*/ 78 h 587"/>
                        <a:gd name="T10" fmla="*/ 117 w 125"/>
                        <a:gd name="T11" fmla="*/ 0 h 587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</a:cxnLst>
                      <a:rect l="0" t="0" r="r" b="b"/>
                      <a:pathLst>
                        <a:path w="125" h="587">
                          <a:moveTo>
                            <a:pt x="123" y="587"/>
                          </a:moveTo>
                          <a:cubicBezTo>
                            <a:pt x="121" y="574"/>
                            <a:pt x="125" y="531"/>
                            <a:pt x="109" y="510"/>
                          </a:cubicBezTo>
                          <a:cubicBezTo>
                            <a:pt x="93" y="489"/>
                            <a:pt x="40" y="522"/>
                            <a:pt x="24" y="459"/>
                          </a:cubicBezTo>
                          <a:cubicBezTo>
                            <a:pt x="8" y="396"/>
                            <a:pt x="0" y="194"/>
                            <a:pt x="13" y="131"/>
                          </a:cubicBezTo>
                          <a:cubicBezTo>
                            <a:pt x="26" y="68"/>
                            <a:pt x="87" y="100"/>
                            <a:pt x="104" y="78"/>
                          </a:cubicBezTo>
                          <a:cubicBezTo>
                            <a:pt x="121" y="56"/>
                            <a:pt x="114" y="16"/>
                            <a:pt x="117" y="0"/>
                          </a:cubicBezTo>
                        </a:path>
                      </a:pathLst>
                    </a:custGeom>
                    <a:noFill/>
                    <a:ln w="9525" cap="flat" cmpd="sng">
                      <a:solidFill>
                        <a:srgbClr val="0000FF"/>
                      </a:solidFill>
                      <a:prstDash val="solid"/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en-US">
                        <a:latin typeface="Arial" pitchFamily="34" charset="0"/>
                      </a:endParaRPr>
                    </a:p>
                  </p:txBody>
                </p:sp>
              </p:grpSp>
              <p:sp>
                <p:nvSpPr>
                  <p:cNvPr id="44" name="Line 144">
                    <a:extLst>
                      <a:ext uri="{FF2B5EF4-FFF2-40B4-BE49-F238E27FC236}">
                        <a16:creationId xmlns:a16="http://schemas.microsoft.com/office/drawing/2014/main" id="{F0FC0C3D-F3FB-72C4-56C7-E1CC00E94C74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556" y="2270"/>
                    <a:ext cx="3" cy="147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 type="triangle" w="sm" len="lg"/>
                    <a:tailEnd type="none" w="sm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>
                      <a:defRPr/>
                    </a:pPr>
                    <a:endParaRPr lang="en-US">
                      <a:latin typeface="Arial" pitchFamily="34" charset="0"/>
                    </a:endParaRPr>
                  </a:p>
                </p:txBody>
              </p:sp>
            </p:grpSp>
            <p:grpSp>
              <p:nvGrpSpPr>
                <p:cNvPr id="38" name="Group 145">
                  <a:extLst>
                    <a:ext uri="{FF2B5EF4-FFF2-40B4-BE49-F238E27FC236}">
                      <a16:creationId xmlns:a16="http://schemas.microsoft.com/office/drawing/2014/main" id="{D41263C9-DA0E-48F2-63F9-3BCB1AA92B29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flipH="1">
                  <a:off x="788" y="2008"/>
                  <a:ext cx="125" cy="879"/>
                  <a:chOff x="558" y="2290"/>
                  <a:chExt cx="125" cy="879"/>
                </a:xfrm>
              </p:grpSpPr>
              <p:sp>
                <p:nvSpPr>
                  <p:cNvPr id="39" name="Line 146">
                    <a:extLst>
                      <a:ext uri="{FF2B5EF4-FFF2-40B4-BE49-F238E27FC236}">
                        <a16:creationId xmlns:a16="http://schemas.microsoft.com/office/drawing/2014/main" id="{0080AC09-2A30-19C5-5524-F4724F834F92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674" y="2290"/>
                    <a:ext cx="2" cy="147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 type="triangle" w="sm" len="lg"/>
                    <a:tailEnd type="none" w="sm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>
                      <a:defRPr/>
                    </a:pPr>
                    <a:endParaRPr lang="en-US">
                      <a:latin typeface="Arial" pitchFamily="34" charset="0"/>
                    </a:endParaRPr>
                  </a:p>
                </p:txBody>
              </p:sp>
              <p:grpSp>
                <p:nvGrpSpPr>
                  <p:cNvPr id="40" name="Group 147">
                    <a:extLst>
                      <a:ext uri="{FF2B5EF4-FFF2-40B4-BE49-F238E27FC236}">
                        <a16:creationId xmlns:a16="http://schemas.microsoft.com/office/drawing/2014/main" id="{D5C38085-8AC8-933F-4B5E-B6715EBCC40B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558" y="2434"/>
                    <a:ext cx="125" cy="735"/>
                    <a:chOff x="558" y="2434"/>
                    <a:chExt cx="125" cy="735"/>
                  </a:xfrm>
                </p:grpSpPr>
                <p:sp>
                  <p:nvSpPr>
                    <p:cNvPr id="41" name="Line 148">
                      <a:extLst>
                        <a:ext uri="{FF2B5EF4-FFF2-40B4-BE49-F238E27FC236}">
                          <a16:creationId xmlns:a16="http://schemas.microsoft.com/office/drawing/2014/main" id="{E1C316E5-CB6B-5AE8-2E17-C247FD3D7A20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679" y="3007"/>
                      <a:ext cx="1" cy="162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FF"/>
                      </a:solidFill>
                      <a:round/>
                      <a:headEnd type="none" w="sm" len="lg"/>
                      <a:tailEnd type="none" w="sm" len="lg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rgbClr val="000000">
                                <a:alpha val="74998"/>
                              </a:srgb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>
                        <a:latin typeface="Arial" pitchFamily="34" charset="0"/>
                      </a:endParaRPr>
                    </a:p>
                  </p:txBody>
                </p:sp>
                <p:sp>
                  <p:nvSpPr>
                    <p:cNvPr id="42" name="Freeform 149">
                      <a:extLst>
                        <a:ext uri="{FF2B5EF4-FFF2-40B4-BE49-F238E27FC236}">
                          <a16:creationId xmlns:a16="http://schemas.microsoft.com/office/drawing/2014/main" id="{539B4FBC-DAC8-10CF-8BC0-6305059035DC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558" y="2434"/>
                      <a:ext cx="125" cy="582"/>
                    </a:xfrm>
                    <a:custGeom>
                      <a:avLst/>
                      <a:gdLst>
                        <a:gd name="T0" fmla="*/ 123 w 125"/>
                        <a:gd name="T1" fmla="*/ 587 h 587"/>
                        <a:gd name="T2" fmla="*/ 109 w 125"/>
                        <a:gd name="T3" fmla="*/ 510 h 587"/>
                        <a:gd name="T4" fmla="*/ 24 w 125"/>
                        <a:gd name="T5" fmla="*/ 459 h 587"/>
                        <a:gd name="T6" fmla="*/ 13 w 125"/>
                        <a:gd name="T7" fmla="*/ 131 h 587"/>
                        <a:gd name="T8" fmla="*/ 104 w 125"/>
                        <a:gd name="T9" fmla="*/ 78 h 587"/>
                        <a:gd name="T10" fmla="*/ 117 w 125"/>
                        <a:gd name="T11" fmla="*/ 0 h 587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</a:cxnLst>
                      <a:rect l="0" t="0" r="r" b="b"/>
                      <a:pathLst>
                        <a:path w="125" h="587">
                          <a:moveTo>
                            <a:pt x="123" y="587"/>
                          </a:moveTo>
                          <a:cubicBezTo>
                            <a:pt x="121" y="574"/>
                            <a:pt x="125" y="531"/>
                            <a:pt x="109" y="510"/>
                          </a:cubicBezTo>
                          <a:cubicBezTo>
                            <a:pt x="93" y="489"/>
                            <a:pt x="40" y="522"/>
                            <a:pt x="24" y="459"/>
                          </a:cubicBezTo>
                          <a:cubicBezTo>
                            <a:pt x="8" y="396"/>
                            <a:pt x="0" y="194"/>
                            <a:pt x="13" y="131"/>
                          </a:cubicBezTo>
                          <a:cubicBezTo>
                            <a:pt x="26" y="68"/>
                            <a:pt x="87" y="100"/>
                            <a:pt x="104" y="78"/>
                          </a:cubicBezTo>
                          <a:cubicBezTo>
                            <a:pt x="121" y="56"/>
                            <a:pt x="114" y="16"/>
                            <a:pt x="117" y="0"/>
                          </a:cubicBezTo>
                        </a:path>
                      </a:pathLst>
                    </a:custGeom>
                    <a:noFill/>
                    <a:ln w="9525" cap="flat" cmpd="sng">
                      <a:solidFill>
                        <a:srgbClr val="0000FF"/>
                      </a:solidFill>
                      <a:prstDash val="solid"/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en-US">
                        <a:latin typeface="Arial" pitchFamily="34" charset="0"/>
                      </a:endParaRPr>
                    </a:p>
                  </p:txBody>
                </p:sp>
              </p:grpSp>
            </p:grpSp>
          </p:grpSp>
          <p:grpSp>
            <p:nvGrpSpPr>
              <p:cNvPr id="16" name="Group 151">
                <a:extLst>
                  <a:ext uri="{FF2B5EF4-FFF2-40B4-BE49-F238E27FC236}">
                    <a16:creationId xmlns:a16="http://schemas.microsoft.com/office/drawing/2014/main" id="{9FABFCDE-C515-5DE9-8BE4-B4438C5A45F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152900" y="2895600"/>
                <a:ext cx="1050925" cy="1524000"/>
                <a:chOff x="432" y="1152"/>
                <a:chExt cx="662" cy="960"/>
              </a:xfrm>
            </p:grpSpPr>
            <p:sp>
              <p:nvSpPr>
                <p:cNvPr id="24" name="Rectangle 30">
                  <a:extLst>
                    <a:ext uri="{FF2B5EF4-FFF2-40B4-BE49-F238E27FC236}">
                      <a16:creationId xmlns:a16="http://schemas.microsoft.com/office/drawing/2014/main" id="{6E909391-6500-3CA8-B8B3-FD5C6790980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60" y="1152"/>
                  <a:ext cx="134" cy="229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FF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none" lIns="12700" tIns="12700" rIns="12700" bIns="12700">
                  <a:spAutoFit/>
                </a:bodyPr>
                <a:lstStyle/>
                <a:p>
                  <a:pPr eaLnBrk="0" hangingPunct="0">
                    <a:defRPr/>
                  </a:pPr>
                  <a:r>
                    <a:rPr lang="en-US" sz="2200">
                      <a:solidFill>
                        <a:srgbClr val="0000FF"/>
                      </a:solidFill>
                      <a:latin typeface="Arial" pitchFamily="34" charset="0"/>
                    </a:rPr>
                    <a:t>B</a:t>
                  </a:r>
                  <a:endParaRPr lang="en-US" sz="1200">
                    <a:solidFill>
                      <a:srgbClr val="0000FF"/>
                    </a:solidFill>
                    <a:latin typeface="Arial" pitchFamily="34" charset="0"/>
                  </a:endParaRPr>
                </a:p>
              </p:txBody>
            </p:sp>
            <p:grpSp>
              <p:nvGrpSpPr>
                <p:cNvPr id="25" name="Group 99">
                  <a:extLst>
                    <a:ext uri="{FF2B5EF4-FFF2-40B4-BE49-F238E27FC236}">
                      <a16:creationId xmlns:a16="http://schemas.microsoft.com/office/drawing/2014/main" id="{04BB9A79-83CA-87B8-C833-2057C4C4E91A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432" y="1200"/>
                  <a:ext cx="624" cy="912"/>
                  <a:chOff x="672" y="1152"/>
                  <a:chExt cx="624" cy="912"/>
                </a:xfrm>
              </p:grpSpPr>
              <p:sp>
                <p:nvSpPr>
                  <p:cNvPr id="26" name="Line 97">
                    <a:extLst>
                      <a:ext uri="{FF2B5EF4-FFF2-40B4-BE49-F238E27FC236}">
                        <a16:creationId xmlns:a16="http://schemas.microsoft.com/office/drawing/2014/main" id="{4073C46B-10AB-ACD8-28CC-8990A54A6C4E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864" y="1488"/>
                    <a:ext cx="0" cy="576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 type="none" w="sm" len="lg"/>
                    <a:tailEnd type="none" w="sm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>
                      <a:defRPr/>
                    </a:pPr>
                    <a:endParaRPr lang="en-US">
                      <a:latin typeface="Arial" pitchFamily="34" charset="0"/>
                    </a:endParaRPr>
                  </a:p>
                </p:txBody>
              </p:sp>
              <p:sp>
                <p:nvSpPr>
                  <p:cNvPr id="27" name="Line 95">
                    <a:extLst>
                      <a:ext uri="{FF2B5EF4-FFF2-40B4-BE49-F238E27FC236}">
                        <a16:creationId xmlns:a16="http://schemas.microsoft.com/office/drawing/2014/main" id="{BD8F223F-0E85-5B03-D281-1B4E293E38AD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1008" y="1440"/>
                    <a:ext cx="0" cy="576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 type="none" w="sm" len="lg"/>
                    <a:tailEnd type="none" w="sm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>
                      <a:defRPr/>
                    </a:pPr>
                    <a:endParaRPr lang="en-US">
                      <a:latin typeface="Arial" pitchFamily="34" charset="0"/>
                    </a:endParaRPr>
                  </a:p>
                </p:txBody>
              </p:sp>
              <p:sp>
                <p:nvSpPr>
                  <p:cNvPr id="28" name="Line 28">
                    <a:extLst>
                      <a:ext uri="{FF2B5EF4-FFF2-40B4-BE49-F238E27FC236}">
                        <a16:creationId xmlns:a16="http://schemas.microsoft.com/office/drawing/2014/main" id="{EC5FCA87-0619-170F-B8CF-460AA129980A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1152" y="1488"/>
                    <a:ext cx="0" cy="576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 type="none" w="sm" len="lg"/>
                    <a:tailEnd type="none" w="sm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>
                      <a:defRPr/>
                    </a:pPr>
                    <a:endParaRPr lang="en-US">
                      <a:latin typeface="Arial" pitchFamily="34" charset="0"/>
                    </a:endParaRPr>
                  </a:p>
                </p:txBody>
              </p:sp>
              <p:sp>
                <p:nvSpPr>
                  <p:cNvPr id="29" name="AutoShape 94">
                    <a:extLst>
                      <a:ext uri="{FF2B5EF4-FFF2-40B4-BE49-F238E27FC236}">
                        <a16:creationId xmlns:a16="http://schemas.microsoft.com/office/drawing/2014/main" id="{03FCC4EF-65E6-F18E-7DC7-277EF94958F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672" y="1392"/>
                    <a:ext cx="624" cy="528"/>
                  </a:xfrm>
                  <a:prstGeom prst="can">
                    <a:avLst>
                      <a:gd name="adj" fmla="val 25000"/>
                    </a:avLst>
                  </a:prstGeom>
                  <a:solidFill>
                    <a:srgbClr val="C0C0C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>
                    <a:outerShdw blurRad="127000" dist="38099" dir="2640022" algn="ctr" rotWithShape="0">
                      <a:schemeClr val="bg2"/>
                    </a:outerShdw>
                  </a:effectLst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>
                      <a:latin typeface="Arial" pitchFamily="34" charset="0"/>
                    </a:endParaRPr>
                  </a:p>
                </p:txBody>
              </p:sp>
              <p:sp>
                <p:nvSpPr>
                  <p:cNvPr id="30" name="Line 29">
                    <a:extLst>
                      <a:ext uri="{FF2B5EF4-FFF2-40B4-BE49-F238E27FC236}">
                        <a16:creationId xmlns:a16="http://schemas.microsoft.com/office/drawing/2014/main" id="{8D3F5032-7B18-F75E-5C2F-EAFB1CE3C21E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1152" y="1200"/>
                    <a:ext cx="0" cy="288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 type="triangle" w="sm" len="lg"/>
                    <a:tailEnd type="none" w="sm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>
                      <a:defRPr/>
                    </a:pPr>
                    <a:endParaRPr lang="en-US">
                      <a:latin typeface="Arial" pitchFamily="34" charset="0"/>
                    </a:endParaRPr>
                  </a:p>
                </p:txBody>
              </p:sp>
              <p:sp>
                <p:nvSpPr>
                  <p:cNvPr id="31" name="Line 96">
                    <a:extLst>
                      <a:ext uri="{FF2B5EF4-FFF2-40B4-BE49-F238E27FC236}">
                        <a16:creationId xmlns:a16="http://schemas.microsoft.com/office/drawing/2014/main" id="{AEEEC132-8A11-8F04-9CC8-FE3A3540F9EE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1008" y="1152"/>
                    <a:ext cx="0" cy="288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 type="triangle" w="sm" len="lg"/>
                    <a:tailEnd type="none" w="sm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>
                      <a:defRPr/>
                    </a:pPr>
                    <a:endParaRPr lang="en-US">
                      <a:latin typeface="Arial" pitchFamily="34" charset="0"/>
                    </a:endParaRPr>
                  </a:p>
                </p:txBody>
              </p:sp>
              <p:sp>
                <p:nvSpPr>
                  <p:cNvPr id="32" name="Line 98">
                    <a:extLst>
                      <a:ext uri="{FF2B5EF4-FFF2-40B4-BE49-F238E27FC236}">
                        <a16:creationId xmlns:a16="http://schemas.microsoft.com/office/drawing/2014/main" id="{1FDCCADE-96B3-2579-9C34-50ACC9BCB902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864" y="1200"/>
                    <a:ext cx="0" cy="288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 type="triangle" w="sm" len="lg"/>
                    <a:tailEnd type="none" w="sm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>
                      <a:defRPr/>
                    </a:pPr>
                    <a:endParaRPr lang="en-US">
                      <a:latin typeface="Arial" pitchFamily="34" charset="0"/>
                    </a:endParaRPr>
                  </a:p>
                </p:txBody>
              </p:sp>
            </p:grpSp>
          </p:grpSp>
          <p:sp>
            <p:nvSpPr>
              <p:cNvPr id="17" name="AutoShape 114">
                <a:extLst>
                  <a:ext uri="{FF2B5EF4-FFF2-40B4-BE49-F238E27FC236}">
                    <a16:creationId xmlns:a16="http://schemas.microsoft.com/office/drawing/2014/main" id="{A3C68C28-6A02-95F4-E944-77435D564F2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8600" y="3352800"/>
                <a:ext cx="990600" cy="838200"/>
              </a:xfrm>
              <a:prstGeom prst="can">
                <a:avLst>
                  <a:gd name="adj" fmla="val 25000"/>
                </a:avLst>
              </a:prstGeom>
              <a:solidFill>
                <a:srgbClr val="FF6666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>
                <a:outerShdw blurRad="127000" dist="38099" dir="2640022" algn="ctr" rotWithShape="0">
                  <a:schemeClr val="bg2"/>
                </a:outerShdw>
              </a:effec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cxnSp>
            <p:nvCxnSpPr>
              <p:cNvPr id="18" name="Straight Arrow Connector 17">
                <a:extLst>
                  <a:ext uri="{FF2B5EF4-FFF2-40B4-BE49-F238E27FC236}">
                    <a16:creationId xmlns:a16="http://schemas.microsoft.com/office/drawing/2014/main" id="{640FB107-718B-793F-6D67-1FED94C472A7}"/>
                  </a:ext>
                </a:extLst>
              </p:cNvPr>
              <p:cNvCxnSpPr/>
              <p:nvPr/>
            </p:nvCxnSpPr>
            <p:spPr>
              <a:xfrm>
                <a:off x="1371600" y="3773487"/>
                <a:ext cx="609600" cy="0"/>
              </a:xfrm>
              <a:prstGeom prst="straightConnector1">
                <a:avLst/>
              </a:prstGeom>
              <a:ln w="15875">
                <a:solidFill>
                  <a:schemeClr val="tx1"/>
                </a:solidFill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" name="Text Box 7">
                <a:extLst>
                  <a:ext uri="{FF2B5EF4-FFF2-40B4-BE49-F238E27FC236}">
                    <a16:creationId xmlns:a16="http://schemas.microsoft.com/office/drawing/2014/main" id="{C8EF5F7B-A1CC-84BA-F7FF-30F21ECCFF9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223963" y="3272135"/>
                <a:ext cx="985837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SzPct val="60000"/>
                  <a:buBlip>
                    <a:blip r:embed="rId2"/>
                  </a:buBlip>
                  <a:defRPr sz="2400">
                    <a:solidFill>
                      <a:schemeClr val="tx2"/>
                    </a:solidFill>
                    <a:latin typeface="Book Antiqua" pitchFamily="18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SzPct val="60000"/>
                  <a:buBlip>
                    <a:blip r:embed="rId3"/>
                  </a:buBlip>
                  <a:defRPr sz="2000">
                    <a:solidFill>
                      <a:schemeClr val="tx2"/>
                    </a:solidFill>
                    <a:latin typeface="Book Antiqua" pitchFamily="18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SzPct val="60000"/>
                  <a:buBlip>
                    <a:blip r:embed="rId4"/>
                  </a:buBlip>
                  <a:defRPr>
                    <a:solidFill>
                      <a:schemeClr val="tx2"/>
                    </a:solidFill>
                    <a:latin typeface="Book Antiqua" pitchFamily="18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SzPct val="60000"/>
                  <a:buBlip>
                    <a:blip r:embed="rId5"/>
                  </a:buBlip>
                  <a:defRPr sz="1600">
                    <a:solidFill>
                      <a:schemeClr val="tx2"/>
                    </a:solidFill>
                    <a:latin typeface="Book Antiqua" pitchFamily="18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SzPct val="60000"/>
                  <a:buBlip>
                    <a:blip r:embed="rId6"/>
                  </a:buBlip>
                  <a:defRPr sz="1600">
                    <a:solidFill>
                      <a:schemeClr val="tx2"/>
                    </a:solidFill>
                    <a:latin typeface="Book Antiqua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60000"/>
                  <a:buBlip>
                    <a:blip r:embed="rId6"/>
                  </a:buBlip>
                  <a:defRPr sz="1600">
                    <a:solidFill>
                      <a:schemeClr val="tx2"/>
                    </a:solidFill>
                    <a:latin typeface="Book Antiqua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60000"/>
                  <a:buBlip>
                    <a:blip r:embed="rId6"/>
                  </a:buBlip>
                  <a:defRPr sz="1600">
                    <a:solidFill>
                      <a:schemeClr val="tx2"/>
                    </a:solidFill>
                    <a:latin typeface="Book Antiqua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60000"/>
                  <a:buBlip>
                    <a:blip r:embed="rId6"/>
                  </a:buBlip>
                  <a:defRPr sz="1600">
                    <a:solidFill>
                      <a:schemeClr val="tx2"/>
                    </a:solidFill>
                    <a:latin typeface="Book Antiqua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60000"/>
                  <a:buBlip>
                    <a:blip r:embed="rId6"/>
                  </a:buBlip>
                  <a:defRPr sz="1600">
                    <a:solidFill>
                      <a:schemeClr val="tx2"/>
                    </a:solidFill>
                    <a:latin typeface="Book Antiqua" pitchFamily="18" charset="0"/>
                  </a:defRPr>
                </a:lvl9pPr>
              </a:lstStyle>
              <a:p>
                <a:pPr algn="ctr" eaLnBrk="1" hangingPunct="1">
                  <a:spcBef>
                    <a:spcPct val="50000"/>
                  </a:spcBef>
                  <a:buSzTx/>
                  <a:buFontTx/>
                  <a:buNone/>
                </a:pPr>
                <a:r>
                  <a:rPr lang="en-US" altLang="en-US" sz="1200">
                    <a:solidFill>
                      <a:schemeClr val="tx1"/>
                    </a:solidFill>
                    <a:ea typeface="ＭＳ Ｐゴシック" pitchFamily="34" charset="-128"/>
                  </a:rPr>
                  <a:t>Increase of field</a:t>
                </a:r>
              </a:p>
            </p:txBody>
          </p:sp>
          <p:cxnSp>
            <p:nvCxnSpPr>
              <p:cNvPr id="20" name="Straight Arrow Connector 19">
                <a:extLst>
                  <a:ext uri="{FF2B5EF4-FFF2-40B4-BE49-F238E27FC236}">
                    <a16:creationId xmlns:a16="http://schemas.microsoft.com/office/drawing/2014/main" id="{87B74A87-00DD-9704-708D-E2C9DC4DCADF}"/>
                  </a:ext>
                </a:extLst>
              </p:cNvPr>
              <p:cNvCxnSpPr/>
              <p:nvPr/>
            </p:nvCxnSpPr>
            <p:spPr>
              <a:xfrm flipH="1">
                <a:off x="3295650" y="3816350"/>
                <a:ext cx="685800" cy="0"/>
              </a:xfrm>
              <a:prstGeom prst="straightConnector1">
                <a:avLst/>
              </a:prstGeom>
              <a:ln w="15875">
                <a:solidFill>
                  <a:schemeClr val="tx1"/>
                </a:solidFill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" name="Text Box 7">
                <a:extLst>
                  <a:ext uri="{FF2B5EF4-FFF2-40B4-BE49-F238E27FC236}">
                    <a16:creationId xmlns:a16="http://schemas.microsoft.com/office/drawing/2014/main" id="{BF5FAAEC-B85D-F8E6-4C26-FDFC961943B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200400" y="3380601"/>
                <a:ext cx="971118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SzPct val="60000"/>
                  <a:buBlip>
                    <a:blip r:embed="rId2"/>
                  </a:buBlip>
                  <a:defRPr sz="2400">
                    <a:solidFill>
                      <a:schemeClr val="tx2"/>
                    </a:solidFill>
                    <a:latin typeface="Book Antiqua" pitchFamily="18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SzPct val="60000"/>
                  <a:buBlip>
                    <a:blip r:embed="rId3"/>
                  </a:buBlip>
                  <a:defRPr sz="2000">
                    <a:solidFill>
                      <a:schemeClr val="tx2"/>
                    </a:solidFill>
                    <a:latin typeface="Book Antiqua" pitchFamily="18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SzPct val="60000"/>
                  <a:buBlip>
                    <a:blip r:embed="rId4"/>
                  </a:buBlip>
                  <a:defRPr>
                    <a:solidFill>
                      <a:schemeClr val="tx2"/>
                    </a:solidFill>
                    <a:latin typeface="Book Antiqua" pitchFamily="18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SzPct val="60000"/>
                  <a:buBlip>
                    <a:blip r:embed="rId5"/>
                  </a:buBlip>
                  <a:defRPr sz="1600">
                    <a:solidFill>
                      <a:schemeClr val="tx2"/>
                    </a:solidFill>
                    <a:latin typeface="Book Antiqua" pitchFamily="18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SzPct val="60000"/>
                  <a:buBlip>
                    <a:blip r:embed="rId6"/>
                  </a:buBlip>
                  <a:defRPr sz="1600">
                    <a:solidFill>
                      <a:schemeClr val="tx2"/>
                    </a:solidFill>
                    <a:latin typeface="Book Antiqua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60000"/>
                  <a:buBlip>
                    <a:blip r:embed="rId6"/>
                  </a:buBlip>
                  <a:defRPr sz="1600">
                    <a:solidFill>
                      <a:schemeClr val="tx2"/>
                    </a:solidFill>
                    <a:latin typeface="Book Antiqua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60000"/>
                  <a:buBlip>
                    <a:blip r:embed="rId6"/>
                  </a:buBlip>
                  <a:defRPr sz="1600">
                    <a:solidFill>
                      <a:schemeClr val="tx2"/>
                    </a:solidFill>
                    <a:latin typeface="Book Antiqua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60000"/>
                  <a:buBlip>
                    <a:blip r:embed="rId6"/>
                  </a:buBlip>
                  <a:defRPr sz="1600">
                    <a:solidFill>
                      <a:schemeClr val="tx2"/>
                    </a:solidFill>
                    <a:latin typeface="Book Antiqua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60000"/>
                  <a:buBlip>
                    <a:blip r:embed="rId6"/>
                  </a:buBlip>
                  <a:defRPr sz="1600">
                    <a:solidFill>
                      <a:schemeClr val="tx2"/>
                    </a:solidFill>
                    <a:latin typeface="Book Antiqua" pitchFamily="18" charset="0"/>
                  </a:defRPr>
                </a:lvl9pPr>
              </a:lstStyle>
              <a:p>
                <a:pPr algn="ctr" eaLnBrk="1" hangingPunct="1">
                  <a:spcBef>
                    <a:spcPct val="50000"/>
                  </a:spcBef>
                  <a:buSzTx/>
                  <a:buFontTx/>
                  <a:buNone/>
                </a:pPr>
                <a:r>
                  <a:rPr lang="en-US" altLang="en-US" sz="1200">
                    <a:solidFill>
                      <a:schemeClr val="tx1"/>
                    </a:solidFill>
                    <a:ea typeface="ＭＳ Ｐゴシック" pitchFamily="34" charset="-128"/>
                  </a:rPr>
                  <a:t>Cool-down</a:t>
                </a:r>
              </a:p>
            </p:txBody>
          </p:sp>
          <p:sp>
            <p:nvSpPr>
              <p:cNvPr id="22" name="Text Box 7">
                <a:extLst>
                  <a:ext uri="{FF2B5EF4-FFF2-40B4-BE49-F238E27FC236}">
                    <a16:creationId xmlns:a16="http://schemas.microsoft.com/office/drawing/2014/main" id="{EFDEDB28-3D0A-0C8D-64F8-C8F5914EF7CC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57200" y="4295001"/>
                <a:ext cx="2007105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SzPct val="60000"/>
                  <a:buBlip>
                    <a:blip r:embed="rId2"/>
                  </a:buBlip>
                  <a:defRPr sz="2400">
                    <a:solidFill>
                      <a:schemeClr val="tx2"/>
                    </a:solidFill>
                    <a:latin typeface="Book Antiqua" pitchFamily="18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SzPct val="60000"/>
                  <a:buBlip>
                    <a:blip r:embed="rId3"/>
                  </a:buBlip>
                  <a:defRPr sz="2000">
                    <a:solidFill>
                      <a:schemeClr val="tx2"/>
                    </a:solidFill>
                    <a:latin typeface="Book Antiqua" pitchFamily="18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SzPct val="60000"/>
                  <a:buBlip>
                    <a:blip r:embed="rId4"/>
                  </a:buBlip>
                  <a:defRPr>
                    <a:solidFill>
                      <a:schemeClr val="tx2"/>
                    </a:solidFill>
                    <a:latin typeface="Book Antiqua" pitchFamily="18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SzPct val="60000"/>
                  <a:buBlip>
                    <a:blip r:embed="rId5"/>
                  </a:buBlip>
                  <a:defRPr sz="1600">
                    <a:solidFill>
                      <a:schemeClr val="tx2"/>
                    </a:solidFill>
                    <a:latin typeface="Book Antiqua" pitchFamily="18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SzPct val="60000"/>
                  <a:buBlip>
                    <a:blip r:embed="rId6"/>
                  </a:buBlip>
                  <a:defRPr sz="1600">
                    <a:solidFill>
                      <a:schemeClr val="tx2"/>
                    </a:solidFill>
                    <a:latin typeface="Book Antiqua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60000"/>
                  <a:buBlip>
                    <a:blip r:embed="rId6"/>
                  </a:buBlip>
                  <a:defRPr sz="1600">
                    <a:solidFill>
                      <a:schemeClr val="tx2"/>
                    </a:solidFill>
                    <a:latin typeface="Book Antiqua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60000"/>
                  <a:buBlip>
                    <a:blip r:embed="rId6"/>
                  </a:buBlip>
                  <a:defRPr sz="1600">
                    <a:solidFill>
                      <a:schemeClr val="tx2"/>
                    </a:solidFill>
                    <a:latin typeface="Book Antiqua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60000"/>
                  <a:buBlip>
                    <a:blip r:embed="rId6"/>
                  </a:buBlip>
                  <a:defRPr sz="1600">
                    <a:solidFill>
                      <a:schemeClr val="tx2"/>
                    </a:solidFill>
                    <a:latin typeface="Book Antiqua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60000"/>
                  <a:buBlip>
                    <a:blip r:embed="rId6"/>
                  </a:buBlip>
                  <a:defRPr sz="1600">
                    <a:solidFill>
                      <a:schemeClr val="tx2"/>
                    </a:solidFill>
                    <a:latin typeface="Book Antiqua" pitchFamily="18" charset="0"/>
                  </a:defRPr>
                </a:lvl9pPr>
              </a:lstStyle>
              <a:p>
                <a:pPr algn="ctr" eaLnBrk="1" hangingPunct="1">
                  <a:spcBef>
                    <a:spcPct val="50000"/>
                  </a:spcBef>
                  <a:buSzTx/>
                  <a:buFontTx/>
                  <a:buNone/>
                </a:pPr>
                <a:r>
                  <a:rPr lang="en-US" altLang="en-US" sz="1200">
                    <a:solidFill>
                      <a:srgbClr val="FF5050"/>
                    </a:solidFill>
                    <a:ea typeface="ＭＳ Ｐゴシック" pitchFamily="34" charset="-128"/>
                  </a:rPr>
                  <a:t>Superconducting state</a:t>
                </a:r>
              </a:p>
            </p:txBody>
          </p:sp>
          <p:sp>
            <p:nvSpPr>
              <p:cNvPr id="23" name="Text Box 7">
                <a:extLst>
                  <a:ext uri="{FF2B5EF4-FFF2-40B4-BE49-F238E27FC236}">
                    <a16:creationId xmlns:a16="http://schemas.microsoft.com/office/drawing/2014/main" id="{CD86ADC3-61DC-3359-E78B-748B3557555C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886200" y="4371975"/>
                <a:ext cx="1371600" cy="276225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SzPct val="60000"/>
                  <a:buBlip>
                    <a:blip r:embed="rId2"/>
                  </a:buBlip>
                  <a:defRPr sz="2400">
                    <a:solidFill>
                      <a:schemeClr val="tx1"/>
                    </a:solidFill>
                    <a:latin typeface="Book Antiqua" pitchFamily="18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SzPct val="60000"/>
                  <a:buBlip>
                    <a:blip r:embed="rId3"/>
                  </a:buBlip>
                  <a:defRPr sz="2000">
                    <a:solidFill>
                      <a:schemeClr val="tx1"/>
                    </a:solidFill>
                    <a:latin typeface="Book Antiqua" pitchFamily="18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SzPct val="60000"/>
                  <a:buBlip>
                    <a:blip r:embed="rId4"/>
                  </a:buBlip>
                  <a:defRPr>
                    <a:solidFill>
                      <a:schemeClr val="tx1"/>
                    </a:solidFill>
                    <a:latin typeface="Book Antiqua" pitchFamily="18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SzPct val="60000"/>
                  <a:buBlip>
                    <a:blip r:embed="rId5"/>
                  </a:buBlip>
                  <a:defRPr sz="1600">
                    <a:solidFill>
                      <a:schemeClr val="tx1"/>
                    </a:solidFill>
                    <a:latin typeface="Book Antiqua" pitchFamily="18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SzPct val="60000"/>
                  <a:buBlip>
                    <a:blip r:embed="rId6"/>
                  </a:buBlip>
                  <a:defRPr sz="1600">
                    <a:solidFill>
                      <a:schemeClr val="tx1"/>
                    </a:solidFill>
                    <a:latin typeface="Book Antiqua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60000"/>
                  <a:buBlip>
                    <a:blip r:embed="rId6"/>
                  </a:buBlip>
                  <a:defRPr sz="1600">
                    <a:solidFill>
                      <a:schemeClr val="tx1"/>
                    </a:solidFill>
                    <a:latin typeface="Book Antiqua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60000"/>
                  <a:buBlip>
                    <a:blip r:embed="rId6"/>
                  </a:buBlip>
                  <a:defRPr sz="1600">
                    <a:solidFill>
                      <a:schemeClr val="tx1"/>
                    </a:solidFill>
                    <a:latin typeface="Book Antiqua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60000"/>
                  <a:buBlip>
                    <a:blip r:embed="rId6"/>
                  </a:buBlip>
                  <a:defRPr sz="1600">
                    <a:solidFill>
                      <a:schemeClr val="tx1"/>
                    </a:solidFill>
                    <a:latin typeface="Book Antiqua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60000"/>
                  <a:buBlip>
                    <a:blip r:embed="rId6"/>
                  </a:buBlip>
                  <a:defRPr sz="1600">
                    <a:solidFill>
                      <a:schemeClr val="tx1"/>
                    </a:solidFill>
                    <a:latin typeface="Book Antiqua" pitchFamily="18" charset="0"/>
                  </a:defRPr>
                </a:lvl9pPr>
              </a:lstStyle>
              <a:p>
                <a:pPr algn="ctr" eaLnBrk="1" hangingPunct="1">
                  <a:spcBef>
                    <a:spcPct val="50000"/>
                  </a:spcBef>
                  <a:buSzTx/>
                  <a:buFontTx/>
                  <a:buNone/>
                  <a:defRPr/>
                </a:pPr>
                <a:r>
                  <a:rPr lang="en-US" altLang="en-US" sz="1200" dirty="0">
                    <a:solidFill>
                      <a:schemeClr val="bg1">
                        <a:lumMod val="50000"/>
                      </a:schemeClr>
                    </a:solidFill>
                    <a:ea typeface="ＭＳ Ｐゴシック" pitchFamily="34" charset="-128"/>
                  </a:rPr>
                  <a:t>Normal state</a:t>
                </a:r>
              </a:p>
            </p:txBody>
          </p:sp>
        </p:grp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3DD955CB-D132-8173-649D-B7AA2FC8A20C}"/>
                </a:ext>
              </a:extLst>
            </p:cNvPr>
            <p:cNvSpPr/>
            <p:nvPr/>
          </p:nvSpPr>
          <p:spPr>
            <a:xfrm>
              <a:off x="152400" y="2874962"/>
              <a:ext cx="5105400" cy="1773238"/>
            </a:xfrm>
            <a:prstGeom prst="rect">
              <a:avLst/>
            </a:prstGeom>
            <a:noFill/>
            <a:ln w="1270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</p:grpSp>
      <p:sp>
        <p:nvSpPr>
          <p:cNvPr id="55" name="Rectangle 54">
            <a:extLst>
              <a:ext uri="{FF2B5EF4-FFF2-40B4-BE49-F238E27FC236}">
                <a16:creationId xmlns:a16="http://schemas.microsoft.com/office/drawing/2014/main" id="{E5C96E81-A9B3-CDED-F175-41C07B10A743}"/>
              </a:ext>
            </a:extLst>
          </p:cNvPr>
          <p:cNvSpPr/>
          <p:nvPr/>
        </p:nvSpPr>
        <p:spPr>
          <a:xfrm>
            <a:off x="717884" y="3996190"/>
            <a:ext cx="46367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Then, in the 50’s, “</a:t>
            </a:r>
            <a:r>
              <a:rPr lang="en-US" alt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Type II</a:t>
            </a:r>
            <a:r>
              <a:rPr lang="en-US" alt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 superconductors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C3300561-6840-2B60-9B09-00E6807430CC}"/>
              </a:ext>
            </a:extLst>
          </p:cNvPr>
          <p:cNvSpPr/>
          <p:nvPr/>
        </p:nvSpPr>
        <p:spPr>
          <a:xfrm>
            <a:off x="6896362" y="4557932"/>
            <a:ext cx="4835880" cy="1936072"/>
          </a:xfrm>
          <a:prstGeom prst="rect">
            <a:avLst/>
          </a:prstGeom>
          <a:noFill/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57" name="Text Box 7">
            <a:extLst>
              <a:ext uri="{FF2B5EF4-FFF2-40B4-BE49-F238E27FC236}">
                <a16:creationId xmlns:a16="http://schemas.microsoft.com/office/drawing/2014/main" id="{BC4FF0AF-8F46-937A-543B-A87D07E9760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96363" y="4567452"/>
            <a:ext cx="1276135" cy="276999"/>
          </a:xfrm>
          <a:prstGeom prst="rect">
            <a:avLst/>
          </a:prstGeom>
          <a:solidFill>
            <a:schemeClr val="bg1"/>
          </a:solidFill>
          <a:ln w="12700">
            <a:solidFill>
              <a:schemeClr val="tx2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2"/>
                </a:solidFill>
                <a:latin typeface="Book Antiqua" pitchFamily="18" charset="0"/>
              </a:defRPr>
            </a:lvl1pPr>
            <a:lvl2pPr marL="742950" indent="-285750" eaLnBrk="0" hangingPunct="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2"/>
                </a:solidFill>
                <a:latin typeface="Book Antiqua" pitchFamily="18" charset="0"/>
              </a:defRPr>
            </a:lvl2pPr>
            <a:lvl3pPr marL="1143000" indent="-228600" eaLnBrk="0" hangingPunct="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2"/>
                </a:solidFill>
                <a:latin typeface="Book Antiqua" pitchFamily="18" charset="0"/>
              </a:defRPr>
            </a:lvl3pPr>
            <a:lvl4pPr marL="1600200" indent="-228600" eaLnBrk="0" hangingPunct="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4pPr>
            <a:lvl5pPr marL="2057400" indent="-228600" eaLnBrk="0" hangingPunct="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SzTx/>
              <a:buFontTx/>
              <a:buNone/>
            </a:pPr>
            <a:r>
              <a:rPr lang="en-US" altLang="en-US" sz="1200" dirty="0">
                <a:solidFill>
                  <a:schemeClr val="tx1"/>
                </a:solidFill>
                <a:ea typeface="ＭＳ Ｐゴシック" pitchFamily="34" charset="-128"/>
              </a:rPr>
              <a:t>by L. Bottura</a:t>
            </a:r>
          </a:p>
        </p:txBody>
      </p:sp>
      <p:grpSp>
        <p:nvGrpSpPr>
          <p:cNvPr id="58" name="Group 1">
            <a:extLst>
              <a:ext uri="{FF2B5EF4-FFF2-40B4-BE49-F238E27FC236}">
                <a16:creationId xmlns:a16="http://schemas.microsoft.com/office/drawing/2014/main" id="{4C258A21-4D9C-83B0-E5A5-BA81E5CF36E6}"/>
              </a:ext>
            </a:extLst>
          </p:cNvPr>
          <p:cNvGrpSpPr>
            <a:grpSpLocks/>
          </p:cNvGrpSpPr>
          <p:nvPr/>
        </p:nvGrpSpPr>
        <p:grpSpPr bwMode="auto">
          <a:xfrm>
            <a:off x="6997963" y="4586507"/>
            <a:ext cx="4679162" cy="1936072"/>
            <a:chOff x="254000" y="3962400"/>
            <a:chExt cx="5308600" cy="2354263"/>
          </a:xfrm>
        </p:grpSpPr>
        <p:grpSp>
          <p:nvGrpSpPr>
            <p:cNvPr id="59" name="Group 264">
              <a:extLst>
                <a:ext uri="{FF2B5EF4-FFF2-40B4-BE49-F238E27FC236}">
                  <a16:creationId xmlns:a16="http://schemas.microsoft.com/office/drawing/2014/main" id="{94A8649F-CC49-96B5-96E1-6394E995D47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105150" y="3962400"/>
              <a:ext cx="2457450" cy="2201863"/>
              <a:chOff x="3363" y="2773"/>
              <a:chExt cx="1248" cy="1387"/>
            </a:xfrm>
          </p:grpSpPr>
          <p:grpSp>
            <p:nvGrpSpPr>
              <p:cNvPr id="86" name="Group 214">
                <a:extLst>
                  <a:ext uri="{FF2B5EF4-FFF2-40B4-BE49-F238E27FC236}">
                    <a16:creationId xmlns:a16="http://schemas.microsoft.com/office/drawing/2014/main" id="{7495AB98-012D-DE24-BAF3-0AF6D8829BF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432" y="2823"/>
                <a:ext cx="187" cy="1250"/>
                <a:chOff x="3430" y="2890"/>
                <a:chExt cx="187" cy="1180"/>
              </a:xfrm>
            </p:grpSpPr>
            <p:sp>
              <p:nvSpPr>
                <p:cNvPr id="136" name="AutoShape 168">
                  <a:extLst>
                    <a:ext uri="{FF2B5EF4-FFF2-40B4-BE49-F238E27FC236}">
                      <a16:creationId xmlns:a16="http://schemas.microsoft.com/office/drawing/2014/main" id="{7299DC97-095E-7D2F-C9B6-AAED1B725BF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93" y="3117"/>
                  <a:ext cx="64" cy="720"/>
                </a:xfrm>
                <a:prstGeom prst="can">
                  <a:avLst>
                    <a:gd name="adj" fmla="val 37500"/>
                  </a:avLst>
                </a:prstGeom>
                <a:solidFill>
                  <a:srgbClr val="DDDDDD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127000" dist="38099" dir="2640022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37" name="Freeform 204">
                  <a:extLst>
                    <a:ext uri="{FF2B5EF4-FFF2-40B4-BE49-F238E27FC236}">
                      <a16:creationId xmlns:a16="http://schemas.microsoft.com/office/drawing/2014/main" id="{1B9B3C93-048C-9D82-8707-A0D9997D0B0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30" y="2896"/>
                  <a:ext cx="97" cy="1158"/>
                </a:xfrm>
                <a:custGeom>
                  <a:avLst/>
                  <a:gdLst>
                    <a:gd name="T0" fmla="*/ 2 w 97"/>
                    <a:gd name="T1" fmla="*/ 1158 h 1158"/>
                    <a:gd name="T2" fmla="*/ 10 w 97"/>
                    <a:gd name="T3" fmla="*/ 1072 h 1158"/>
                    <a:gd name="T4" fmla="*/ 61 w 97"/>
                    <a:gd name="T5" fmla="*/ 1000 h 1158"/>
                    <a:gd name="T6" fmla="*/ 87 w 97"/>
                    <a:gd name="T7" fmla="*/ 822 h 1158"/>
                    <a:gd name="T8" fmla="*/ 87 w 97"/>
                    <a:gd name="T9" fmla="*/ 299 h 1158"/>
                    <a:gd name="T10" fmla="*/ 26 w 97"/>
                    <a:gd name="T11" fmla="*/ 139 h 1158"/>
                    <a:gd name="T12" fmla="*/ 13 w 97"/>
                    <a:gd name="T13" fmla="*/ 0 h 11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7" h="1158">
                      <a:moveTo>
                        <a:pt x="2" y="1158"/>
                      </a:moveTo>
                      <a:cubicBezTo>
                        <a:pt x="3" y="1144"/>
                        <a:pt x="0" y="1098"/>
                        <a:pt x="10" y="1072"/>
                      </a:cubicBezTo>
                      <a:cubicBezTo>
                        <a:pt x="20" y="1046"/>
                        <a:pt x="48" y="1042"/>
                        <a:pt x="61" y="1000"/>
                      </a:cubicBezTo>
                      <a:cubicBezTo>
                        <a:pt x="74" y="958"/>
                        <a:pt x="83" y="939"/>
                        <a:pt x="87" y="822"/>
                      </a:cubicBezTo>
                      <a:cubicBezTo>
                        <a:pt x="91" y="705"/>
                        <a:pt x="97" y="413"/>
                        <a:pt x="87" y="299"/>
                      </a:cubicBezTo>
                      <a:cubicBezTo>
                        <a:pt x="77" y="185"/>
                        <a:pt x="38" y="189"/>
                        <a:pt x="26" y="139"/>
                      </a:cubicBezTo>
                      <a:cubicBezTo>
                        <a:pt x="14" y="89"/>
                        <a:pt x="16" y="29"/>
                        <a:pt x="13" y="0"/>
                      </a:cubicBezTo>
                    </a:path>
                  </a:pathLst>
                </a:custGeom>
                <a:noFill/>
                <a:ln w="9525" cap="flat" cmpd="sng">
                  <a:solidFill>
                    <a:srgbClr val="0000FF"/>
                  </a:solidFill>
                  <a:prstDash val="solid"/>
                  <a:round/>
                  <a:headEnd/>
                  <a:tailEnd type="triangle" w="sm" len="lg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38" name="Freeform 205">
                  <a:extLst>
                    <a:ext uri="{FF2B5EF4-FFF2-40B4-BE49-F238E27FC236}">
                      <a16:creationId xmlns:a16="http://schemas.microsoft.com/office/drawing/2014/main" id="{F07C2244-D933-6FD5-DF7F-36A36E24B8F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3530" y="2890"/>
                  <a:ext cx="27" cy="1177"/>
                </a:xfrm>
                <a:custGeom>
                  <a:avLst/>
                  <a:gdLst>
                    <a:gd name="T0" fmla="*/ 2 w 97"/>
                    <a:gd name="T1" fmla="*/ 1158 h 1158"/>
                    <a:gd name="T2" fmla="*/ 10 w 97"/>
                    <a:gd name="T3" fmla="*/ 1072 h 1158"/>
                    <a:gd name="T4" fmla="*/ 61 w 97"/>
                    <a:gd name="T5" fmla="*/ 1000 h 1158"/>
                    <a:gd name="T6" fmla="*/ 87 w 97"/>
                    <a:gd name="T7" fmla="*/ 822 h 1158"/>
                    <a:gd name="T8" fmla="*/ 87 w 97"/>
                    <a:gd name="T9" fmla="*/ 299 h 1158"/>
                    <a:gd name="T10" fmla="*/ 26 w 97"/>
                    <a:gd name="T11" fmla="*/ 139 h 1158"/>
                    <a:gd name="T12" fmla="*/ 13 w 97"/>
                    <a:gd name="T13" fmla="*/ 0 h 11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7" h="1158">
                      <a:moveTo>
                        <a:pt x="2" y="1158"/>
                      </a:moveTo>
                      <a:cubicBezTo>
                        <a:pt x="3" y="1144"/>
                        <a:pt x="0" y="1098"/>
                        <a:pt x="10" y="1072"/>
                      </a:cubicBezTo>
                      <a:cubicBezTo>
                        <a:pt x="20" y="1046"/>
                        <a:pt x="48" y="1042"/>
                        <a:pt x="61" y="1000"/>
                      </a:cubicBezTo>
                      <a:cubicBezTo>
                        <a:pt x="74" y="958"/>
                        <a:pt x="83" y="939"/>
                        <a:pt x="87" y="822"/>
                      </a:cubicBezTo>
                      <a:cubicBezTo>
                        <a:pt x="91" y="705"/>
                        <a:pt x="97" y="413"/>
                        <a:pt x="87" y="299"/>
                      </a:cubicBezTo>
                      <a:cubicBezTo>
                        <a:pt x="77" y="185"/>
                        <a:pt x="38" y="189"/>
                        <a:pt x="26" y="139"/>
                      </a:cubicBezTo>
                      <a:cubicBezTo>
                        <a:pt x="14" y="89"/>
                        <a:pt x="16" y="29"/>
                        <a:pt x="13" y="0"/>
                      </a:cubicBezTo>
                    </a:path>
                  </a:pathLst>
                </a:custGeom>
                <a:noFill/>
                <a:ln w="9525" cap="flat" cmpd="sng">
                  <a:solidFill>
                    <a:srgbClr val="0000FF"/>
                  </a:solidFill>
                  <a:prstDash val="solid"/>
                  <a:round/>
                  <a:headEnd/>
                  <a:tailEnd type="triangle" w="sm" len="lg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39" name="Freeform 206">
                  <a:extLst>
                    <a:ext uri="{FF2B5EF4-FFF2-40B4-BE49-F238E27FC236}">
                      <a16:creationId xmlns:a16="http://schemas.microsoft.com/office/drawing/2014/main" id="{C2E677A3-39E2-AB1A-A61E-FC7F27A7EC1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97" y="2896"/>
                  <a:ext cx="30" cy="1174"/>
                </a:xfrm>
                <a:custGeom>
                  <a:avLst/>
                  <a:gdLst>
                    <a:gd name="T0" fmla="*/ 2 w 97"/>
                    <a:gd name="T1" fmla="*/ 1158 h 1158"/>
                    <a:gd name="T2" fmla="*/ 10 w 97"/>
                    <a:gd name="T3" fmla="*/ 1072 h 1158"/>
                    <a:gd name="T4" fmla="*/ 61 w 97"/>
                    <a:gd name="T5" fmla="*/ 1000 h 1158"/>
                    <a:gd name="T6" fmla="*/ 87 w 97"/>
                    <a:gd name="T7" fmla="*/ 822 h 1158"/>
                    <a:gd name="T8" fmla="*/ 87 w 97"/>
                    <a:gd name="T9" fmla="*/ 299 h 1158"/>
                    <a:gd name="T10" fmla="*/ 26 w 97"/>
                    <a:gd name="T11" fmla="*/ 139 h 1158"/>
                    <a:gd name="T12" fmla="*/ 13 w 97"/>
                    <a:gd name="T13" fmla="*/ 0 h 11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7" h="1158">
                      <a:moveTo>
                        <a:pt x="2" y="1158"/>
                      </a:moveTo>
                      <a:cubicBezTo>
                        <a:pt x="3" y="1144"/>
                        <a:pt x="0" y="1098"/>
                        <a:pt x="10" y="1072"/>
                      </a:cubicBezTo>
                      <a:cubicBezTo>
                        <a:pt x="20" y="1046"/>
                        <a:pt x="48" y="1042"/>
                        <a:pt x="61" y="1000"/>
                      </a:cubicBezTo>
                      <a:cubicBezTo>
                        <a:pt x="74" y="958"/>
                        <a:pt x="83" y="939"/>
                        <a:pt x="87" y="822"/>
                      </a:cubicBezTo>
                      <a:cubicBezTo>
                        <a:pt x="91" y="705"/>
                        <a:pt x="97" y="413"/>
                        <a:pt x="87" y="299"/>
                      </a:cubicBezTo>
                      <a:cubicBezTo>
                        <a:pt x="77" y="185"/>
                        <a:pt x="38" y="189"/>
                        <a:pt x="26" y="139"/>
                      </a:cubicBezTo>
                      <a:cubicBezTo>
                        <a:pt x="14" y="89"/>
                        <a:pt x="16" y="29"/>
                        <a:pt x="13" y="0"/>
                      </a:cubicBezTo>
                    </a:path>
                  </a:pathLst>
                </a:custGeom>
                <a:noFill/>
                <a:ln w="9525" cap="flat" cmpd="sng">
                  <a:solidFill>
                    <a:srgbClr val="0000FF"/>
                  </a:solidFill>
                  <a:prstDash val="solid"/>
                  <a:round/>
                  <a:headEnd/>
                  <a:tailEnd type="triangle" w="sm" len="lg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0" name="Freeform 207">
                  <a:extLst>
                    <a:ext uri="{FF2B5EF4-FFF2-40B4-BE49-F238E27FC236}">
                      <a16:creationId xmlns:a16="http://schemas.microsoft.com/office/drawing/2014/main" id="{D6FB8C02-B2E3-5495-866C-1BAC0A99FDB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3534" y="2901"/>
                  <a:ext cx="85" cy="1138"/>
                </a:xfrm>
                <a:custGeom>
                  <a:avLst/>
                  <a:gdLst>
                    <a:gd name="T0" fmla="*/ 2 w 97"/>
                    <a:gd name="T1" fmla="*/ 1158 h 1158"/>
                    <a:gd name="T2" fmla="*/ 10 w 97"/>
                    <a:gd name="T3" fmla="*/ 1072 h 1158"/>
                    <a:gd name="T4" fmla="*/ 61 w 97"/>
                    <a:gd name="T5" fmla="*/ 1000 h 1158"/>
                    <a:gd name="T6" fmla="*/ 87 w 97"/>
                    <a:gd name="T7" fmla="*/ 822 h 1158"/>
                    <a:gd name="T8" fmla="*/ 87 w 97"/>
                    <a:gd name="T9" fmla="*/ 299 h 1158"/>
                    <a:gd name="T10" fmla="*/ 26 w 97"/>
                    <a:gd name="T11" fmla="*/ 139 h 1158"/>
                    <a:gd name="T12" fmla="*/ 13 w 97"/>
                    <a:gd name="T13" fmla="*/ 0 h 11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7" h="1158">
                      <a:moveTo>
                        <a:pt x="2" y="1158"/>
                      </a:moveTo>
                      <a:cubicBezTo>
                        <a:pt x="3" y="1144"/>
                        <a:pt x="0" y="1098"/>
                        <a:pt x="10" y="1072"/>
                      </a:cubicBezTo>
                      <a:cubicBezTo>
                        <a:pt x="20" y="1046"/>
                        <a:pt x="48" y="1042"/>
                        <a:pt x="61" y="1000"/>
                      </a:cubicBezTo>
                      <a:cubicBezTo>
                        <a:pt x="74" y="958"/>
                        <a:pt x="83" y="939"/>
                        <a:pt x="87" y="822"/>
                      </a:cubicBezTo>
                      <a:cubicBezTo>
                        <a:pt x="91" y="705"/>
                        <a:pt x="97" y="413"/>
                        <a:pt x="87" y="299"/>
                      </a:cubicBezTo>
                      <a:cubicBezTo>
                        <a:pt x="77" y="185"/>
                        <a:pt x="38" y="189"/>
                        <a:pt x="26" y="139"/>
                      </a:cubicBezTo>
                      <a:cubicBezTo>
                        <a:pt x="14" y="89"/>
                        <a:pt x="16" y="29"/>
                        <a:pt x="13" y="0"/>
                      </a:cubicBezTo>
                    </a:path>
                  </a:pathLst>
                </a:custGeom>
                <a:noFill/>
                <a:ln w="9525" cap="flat" cmpd="sng">
                  <a:solidFill>
                    <a:srgbClr val="0000FF"/>
                  </a:solidFill>
                  <a:prstDash val="solid"/>
                  <a:round/>
                  <a:headEnd/>
                  <a:tailEnd type="triangle" w="sm" len="lg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</p:grpSp>
          <p:grpSp>
            <p:nvGrpSpPr>
              <p:cNvPr id="87" name="Group 215">
                <a:extLst>
                  <a:ext uri="{FF2B5EF4-FFF2-40B4-BE49-F238E27FC236}">
                    <a16:creationId xmlns:a16="http://schemas.microsoft.com/office/drawing/2014/main" id="{10B8CF5B-2478-29F1-F511-7C8669375BD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595" y="2786"/>
                <a:ext cx="187" cy="1250"/>
                <a:chOff x="3430" y="2890"/>
                <a:chExt cx="187" cy="1180"/>
              </a:xfrm>
            </p:grpSpPr>
            <p:sp>
              <p:nvSpPr>
                <p:cNvPr id="131" name="AutoShape 216">
                  <a:extLst>
                    <a:ext uri="{FF2B5EF4-FFF2-40B4-BE49-F238E27FC236}">
                      <a16:creationId xmlns:a16="http://schemas.microsoft.com/office/drawing/2014/main" id="{7ED4B743-23AC-59D1-E6EB-D8D80825A7D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93" y="3117"/>
                  <a:ext cx="64" cy="720"/>
                </a:xfrm>
                <a:prstGeom prst="can">
                  <a:avLst>
                    <a:gd name="adj" fmla="val 37500"/>
                  </a:avLst>
                </a:prstGeom>
                <a:solidFill>
                  <a:srgbClr val="DDDDDD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127000" dist="38099" dir="2640022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32" name="Freeform 217">
                  <a:extLst>
                    <a:ext uri="{FF2B5EF4-FFF2-40B4-BE49-F238E27FC236}">
                      <a16:creationId xmlns:a16="http://schemas.microsoft.com/office/drawing/2014/main" id="{984FBB0F-47AF-C34E-AA13-26FBDD29AE7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30" y="2896"/>
                  <a:ext cx="97" cy="1158"/>
                </a:xfrm>
                <a:custGeom>
                  <a:avLst/>
                  <a:gdLst>
                    <a:gd name="T0" fmla="*/ 2 w 97"/>
                    <a:gd name="T1" fmla="*/ 1158 h 1158"/>
                    <a:gd name="T2" fmla="*/ 10 w 97"/>
                    <a:gd name="T3" fmla="*/ 1072 h 1158"/>
                    <a:gd name="T4" fmla="*/ 61 w 97"/>
                    <a:gd name="T5" fmla="*/ 1000 h 1158"/>
                    <a:gd name="T6" fmla="*/ 87 w 97"/>
                    <a:gd name="T7" fmla="*/ 822 h 1158"/>
                    <a:gd name="T8" fmla="*/ 87 w 97"/>
                    <a:gd name="T9" fmla="*/ 299 h 1158"/>
                    <a:gd name="T10" fmla="*/ 26 w 97"/>
                    <a:gd name="T11" fmla="*/ 139 h 1158"/>
                    <a:gd name="T12" fmla="*/ 13 w 97"/>
                    <a:gd name="T13" fmla="*/ 0 h 11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7" h="1158">
                      <a:moveTo>
                        <a:pt x="2" y="1158"/>
                      </a:moveTo>
                      <a:cubicBezTo>
                        <a:pt x="3" y="1144"/>
                        <a:pt x="0" y="1098"/>
                        <a:pt x="10" y="1072"/>
                      </a:cubicBezTo>
                      <a:cubicBezTo>
                        <a:pt x="20" y="1046"/>
                        <a:pt x="48" y="1042"/>
                        <a:pt x="61" y="1000"/>
                      </a:cubicBezTo>
                      <a:cubicBezTo>
                        <a:pt x="74" y="958"/>
                        <a:pt x="83" y="939"/>
                        <a:pt x="87" y="822"/>
                      </a:cubicBezTo>
                      <a:cubicBezTo>
                        <a:pt x="91" y="705"/>
                        <a:pt x="97" y="413"/>
                        <a:pt x="87" y="299"/>
                      </a:cubicBezTo>
                      <a:cubicBezTo>
                        <a:pt x="77" y="185"/>
                        <a:pt x="38" y="189"/>
                        <a:pt x="26" y="139"/>
                      </a:cubicBezTo>
                      <a:cubicBezTo>
                        <a:pt x="14" y="89"/>
                        <a:pt x="16" y="29"/>
                        <a:pt x="13" y="0"/>
                      </a:cubicBezTo>
                    </a:path>
                  </a:pathLst>
                </a:custGeom>
                <a:noFill/>
                <a:ln w="9525" cap="flat" cmpd="sng">
                  <a:solidFill>
                    <a:srgbClr val="0000FF"/>
                  </a:solidFill>
                  <a:prstDash val="solid"/>
                  <a:round/>
                  <a:headEnd/>
                  <a:tailEnd type="triangle" w="sm" len="lg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33" name="Freeform 218">
                  <a:extLst>
                    <a:ext uri="{FF2B5EF4-FFF2-40B4-BE49-F238E27FC236}">
                      <a16:creationId xmlns:a16="http://schemas.microsoft.com/office/drawing/2014/main" id="{32C1BE3D-ABAF-1EDC-7EAA-FAB54EE056A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3530" y="2890"/>
                  <a:ext cx="27" cy="1177"/>
                </a:xfrm>
                <a:custGeom>
                  <a:avLst/>
                  <a:gdLst>
                    <a:gd name="T0" fmla="*/ 2 w 97"/>
                    <a:gd name="T1" fmla="*/ 1158 h 1158"/>
                    <a:gd name="T2" fmla="*/ 10 w 97"/>
                    <a:gd name="T3" fmla="*/ 1072 h 1158"/>
                    <a:gd name="T4" fmla="*/ 61 w 97"/>
                    <a:gd name="T5" fmla="*/ 1000 h 1158"/>
                    <a:gd name="T6" fmla="*/ 87 w 97"/>
                    <a:gd name="T7" fmla="*/ 822 h 1158"/>
                    <a:gd name="T8" fmla="*/ 87 w 97"/>
                    <a:gd name="T9" fmla="*/ 299 h 1158"/>
                    <a:gd name="T10" fmla="*/ 26 w 97"/>
                    <a:gd name="T11" fmla="*/ 139 h 1158"/>
                    <a:gd name="T12" fmla="*/ 13 w 97"/>
                    <a:gd name="T13" fmla="*/ 0 h 11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7" h="1158">
                      <a:moveTo>
                        <a:pt x="2" y="1158"/>
                      </a:moveTo>
                      <a:cubicBezTo>
                        <a:pt x="3" y="1144"/>
                        <a:pt x="0" y="1098"/>
                        <a:pt x="10" y="1072"/>
                      </a:cubicBezTo>
                      <a:cubicBezTo>
                        <a:pt x="20" y="1046"/>
                        <a:pt x="48" y="1042"/>
                        <a:pt x="61" y="1000"/>
                      </a:cubicBezTo>
                      <a:cubicBezTo>
                        <a:pt x="74" y="958"/>
                        <a:pt x="83" y="939"/>
                        <a:pt x="87" y="822"/>
                      </a:cubicBezTo>
                      <a:cubicBezTo>
                        <a:pt x="91" y="705"/>
                        <a:pt x="97" y="413"/>
                        <a:pt x="87" y="299"/>
                      </a:cubicBezTo>
                      <a:cubicBezTo>
                        <a:pt x="77" y="185"/>
                        <a:pt x="38" y="189"/>
                        <a:pt x="26" y="139"/>
                      </a:cubicBezTo>
                      <a:cubicBezTo>
                        <a:pt x="14" y="89"/>
                        <a:pt x="16" y="29"/>
                        <a:pt x="13" y="0"/>
                      </a:cubicBezTo>
                    </a:path>
                  </a:pathLst>
                </a:custGeom>
                <a:noFill/>
                <a:ln w="9525" cap="flat" cmpd="sng">
                  <a:solidFill>
                    <a:srgbClr val="0000FF"/>
                  </a:solidFill>
                  <a:prstDash val="solid"/>
                  <a:round/>
                  <a:headEnd/>
                  <a:tailEnd type="triangle" w="sm" len="lg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34" name="Freeform 219">
                  <a:extLst>
                    <a:ext uri="{FF2B5EF4-FFF2-40B4-BE49-F238E27FC236}">
                      <a16:creationId xmlns:a16="http://schemas.microsoft.com/office/drawing/2014/main" id="{D301C639-AD00-721A-9BFC-40E018F2D12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97" y="2896"/>
                  <a:ext cx="30" cy="1174"/>
                </a:xfrm>
                <a:custGeom>
                  <a:avLst/>
                  <a:gdLst>
                    <a:gd name="T0" fmla="*/ 2 w 97"/>
                    <a:gd name="T1" fmla="*/ 1158 h 1158"/>
                    <a:gd name="T2" fmla="*/ 10 w 97"/>
                    <a:gd name="T3" fmla="*/ 1072 h 1158"/>
                    <a:gd name="T4" fmla="*/ 61 w 97"/>
                    <a:gd name="T5" fmla="*/ 1000 h 1158"/>
                    <a:gd name="T6" fmla="*/ 87 w 97"/>
                    <a:gd name="T7" fmla="*/ 822 h 1158"/>
                    <a:gd name="T8" fmla="*/ 87 w 97"/>
                    <a:gd name="T9" fmla="*/ 299 h 1158"/>
                    <a:gd name="T10" fmla="*/ 26 w 97"/>
                    <a:gd name="T11" fmla="*/ 139 h 1158"/>
                    <a:gd name="T12" fmla="*/ 13 w 97"/>
                    <a:gd name="T13" fmla="*/ 0 h 11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7" h="1158">
                      <a:moveTo>
                        <a:pt x="2" y="1158"/>
                      </a:moveTo>
                      <a:cubicBezTo>
                        <a:pt x="3" y="1144"/>
                        <a:pt x="0" y="1098"/>
                        <a:pt x="10" y="1072"/>
                      </a:cubicBezTo>
                      <a:cubicBezTo>
                        <a:pt x="20" y="1046"/>
                        <a:pt x="48" y="1042"/>
                        <a:pt x="61" y="1000"/>
                      </a:cubicBezTo>
                      <a:cubicBezTo>
                        <a:pt x="74" y="958"/>
                        <a:pt x="83" y="939"/>
                        <a:pt x="87" y="822"/>
                      </a:cubicBezTo>
                      <a:cubicBezTo>
                        <a:pt x="91" y="705"/>
                        <a:pt x="97" y="413"/>
                        <a:pt x="87" y="299"/>
                      </a:cubicBezTo>
                      <a:cubicBezTo>
                        <a:pt x="77" y="185"/>
                        <a:pt x="38" y="189"/>
                        <a:pt x="26" y="139"/>
                      </a:cubicBezTo>
                      <a:cubicBezTo>
                        <a:pt x="14" y="89"/>
                        <a:pt x="16" y="29"/>
                        <a:pt x="13" y="0"/>
                      </a:cubicBezTo>
                    </a:path>
                  </a:pathLst>
                </a:custGeom>
                <a:noFill/>
                <a:ln w="9525" cap="flat" cmpd="sng">
                  <a:solidFill>
                    <a:srgbClr val="0000FF"/>
                  </a:solidFill>
                  <a:prstDash val="solid"/>
                  <a:round/>
                  <a:headEnd/>
                  <a:tailEnd type="triangle" w="sm" len="lg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35" name="Freeform 220">
                  <a:extLst>
                    <a:ext uri="{FF2B5EF4-FFF2-40B4-BE49-F238E27FC236}">
                      <a16:creationId xmlns:a16="http://schemas.microsoft.com/office/drawing/2014/main" id="{BDC0E232-8E0C-ADB2-5E92-ED7158A3E68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3533" y="2901"/>
                  <a:ext cx="85" cy="1138"/>
                </a:xfrm>
                <a:custGeom>
                  <a:avLst/>
                  <a:gdLst>
                    <a:gd name="T0" fmla="*/ 2 w 97"/>
                    <a:gd name="T1" fmla="*/ 1158 h 1158"/>
                    <a:gd name="T2" fmla="*/ 10 w 97"/>
                    <a:gd name="T3" fmla="*/ 1072 h 1158"/>
                    <a:gd name="T4" fmla="*/ 61 w 97"/>
                    <a:gd name="T5" fmla="*/ 1000 h 1158"/>
                    <a:gd name="T6" fmla="*/ 87 w 97"/>
                    <a:gd name="T7" fmla="*/ 822 h 1158"/>
                    <a:gd name="T8" fmla="*/ 87 w 97"/>
                    <a:gd name="T9" fmla="*/ 299 h 1158"/>
                    <a:gd name="T10" fmla="*/ 26 w 97"/>
                    <a:gd name="T11" fmla="*/ 139 h 1158"/>
                    <a:gd name="T12" fmla="*/ 13 w 97"/>
                    <a:gd name="T13" fmla="*/ 0 h 11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7" h="1158">
                      <a:moveTo>
                        <a:pt x="2" y="1158"/>
                      </a:moveTo>
                      <a:cubicBezTo>
                        <a:pt x="3" y="1144"/>
                        <a:pt x="0" y="1098"/>
                        <a:pt x="10" y="1072"/>
                      </a:cubicBezTo>
                      <a:cubicBezTo>
                        <a:pt x="20" y="1046"/>
                        <a:pt x="48" y="1042"/>
                        <a:pt x="61" y="1000"/>
                      </a:cubicBezTo>
                      <a:cubicBezTo>
                        <a:pt x="74" y="958"/>
                        <a:pt x="83" y="939"/>
                        <a:pt x="87" y="822"/>
                      </a:cubicBezTo>
                      <a:cubicBezTo>
                        <a:pt x="91" y="705"/>
                        <a:pt x="97" y="413"/>
                        <a:pt x="87" y="299"/>
                      </a:cubicBezTo>
                      <a:cubicBezTo>
                        <a:pt x="77" y="185"/>
                        <a:pt x="38" y="189"/>
                        <a:pt x="26" y="139"/>
                      </a:cubicBezTo>
                      <a:cubicBezTo>
                        <a:pt x="14" y="89"/>
                        <a:pt x="16" y="29"/>
                        <a:pt x="13" y="0"/>
                      </a:cubicBezTo>
                    </a:path>
                  </a:pathLst>
                </a:custGeom>
                <a:noFill/>
                <a:ln w="9525" cap="flat" cmpd="sng">
                  <a:solidFill>
                    <a:srgbClr val="0000FF"/>
                  </a:solidFill>
                  <a:prstDash val="solid"/>
                  <a:round/>
                  <a:headEnd/>
                  <a:tailEnd type="triangle" w="sm" len="lg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</p:grpSp>
          <p:grpSp>
            <p:nvGrpSpPr>
              <p:cNvPr id="88" name="Group 221">
                <a:extLst>
                  <a:ext uri="{FF2B5EF4-FFF2-40B4-BE49-F238E27FC236}">
                    <a16:creationId xmlns:a16="http://schemas.microsoft.com/office/drawing/2014/main" id="{A69B3E54-8EC7-49D6-FB22-5715F6A0BE2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814" y="2773"/>
                <a:ext cx="187" cy="1250"/>
                <a:chOff x="3430" y="2890"/>
                <a:chExt cx="187" cy="1180"/>
              </a:xfrm>
            </p:grpSpPr>
            <p:sp>
              <p:nvSpPr>
                <p:cNvPr id="126" name="AutoShape 222">
                  <a:extLst>
                    <a:ext uri="{FF2B5EF4-FFF2-40B4-BE49-F238E27FC236}">
                      <a16:creationId xmlns:a16="http://schemas.microsoft.com/office/drawing/2014/main" id="{D69D9368-95EC-E284-29AB-A4B5FF39B79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93" y="3117"/>
                  <a:ext cx="64" cy="720"/>
                </a:xfrm>
                <a:prstGeom prst="can">
                  <a:avLst>
                    <a:gd name="adj" fmla="val 37500"/>
                  </a:avLst>
                </a:prstGeom>
                <a:solidFill>
                  <a:srgbClr val="DDDDDD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127000" dist="38099" dir="2640022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27" name="Freeform 223">
                  <a:extLst>
                    <a:ext uri="{FF2B5EF4-FFF2-40B4-BE49-F238E27FC236}">
                      <a16:creationId xmlns:a16="http://schemas.microsoft.com/office/drawing/2014/main" id="{C16325C2-8BC8-51F9-A3E6-3EB89130280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30" y="2896"/>
                  <a:ext cx="97" cy="1158"/>
                </a:xfrm>
                <a:custGeom>
                  <a:avLst/>
                  <a:gdLst>
                    <a:gd name="T0" fmla="*/ 2 w 97"/>
                    <a:gd name="T1" fmla="*/ 1158 h 1158"/>
                    <a:gd name="T2" fmla="*/ 10 w 97"/>
                    <a:gd name="T3" fmla="*/ 1072 h 1158"/>
                    <a:gd name="T4" fmla="*/ 61 w 97"/>
                    <a:gd name="T5" fmla="*/ 1000 h 1158"/>
                    <a:gd name="T6" fmla="*/ 87 w 97"/>
                    <a:gd name="T7" fmla="*/ 822 h 1158"/>
                    <a:gd name="T8" fmla="*/ 87 w 97"/>
                    <a:gd name="T9" fmla="*/ 299 h 1158"/>
                    <a:gd name="T10" fmla="*/ 26 w 97"/>
                    <a:gd name="T11" fmla="*/ 139 h 1158"/>
                    <a:gd name="T12" fmla="*/ 13 w 97"/>
                    <a:gd name="T13" fmla="*/ 0 h 11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7" h="1158">
                      <a:moveTo>
                        <a:pt x="2" y="1158"/>
                      </a:moveTo>
                      <a:cubicBezTo>
                        <a:pt x="3" y="1144"/>
                        <a:pt x="0" y="1098"/>
                        <a:pt x="10" y="1072"/>
                      </a:cubicBezTo>
                      <a:cubicBezTo>
                        <a:pt x="20" y="1046"/>
                        <a:pt x="48" y="1042"/>
                        <a:pt x="61" y="1000"/>
                      </a:cubicBezTo>
                      <a:cubicBezTo>
                        <a:pt x="74" y="958"/>
                        <a:pt x="83" y="939"/>
                        <a:pt x="87" y="822"/>
                      </a:cubicBezTo>
                      <a:cubicBezTo>
                        <a:pt x="91" y="705"/>
                        <a:pt x="97" y="413"/>
                        <a:pt x="87" y="299"/>
                      </a:cubicBezTo>
                      <a:cubicBezTo>
                        <a:pt x="77" y="185"/>
                        <a:pt x="38" y="189"/>
                        <a:pt x="26" y="139"/>
                      </a:cubicBezTo>
                      <a:cubicBezTo>
                        <a:pt x="14" y="89"/>
                        <a:pt x="16" y="29"/>
                        <a:pt x="13" y="0"/>
                      </a:cubicBezTo>
                    </a:path>
                  </a:pathLst>
                </a:custGeom>
                <a:noFill/>
                <a:ln w="9525" cap="flat" cmpd="sng">
                  <a:solidFill>
                    <a:srgbClr val="0000FF"/>
                  </a:solidFill>
                  <a:prstDash val="solid"/>
                  <a:round/>
                  <a:headEnd/>
                  <a:tailEnd type="triangle" w="sm" len="lg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28" name="Freeform 224">
                  <a:extLst>
                    <a:ext uri="{FF2B5EF4-FFF2-40B4-BE49-F238E27FC236}">
                      <a16:creationId xmlns:a16="http://schemas.microsoft.com/office/drawing/2014/main" id="{BB65BBF5-4CFC-9638-3A8A-D2A0ACA4B26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3530" y="2890"/>
                  <a:ext cx="27" cy="1177"/>
                </a:xfrm>
                <a:custGeom>
                  <a:avLst/>
                  <a:gdLst>
                    <a:gd name="T0" fmla="*/ 2 w 97"/>
                    <a:gd name="T1" fmla="*/ 1158 h 1158"/>
                    <a:gd name="T2" fmla="*/ 10 w 97"/>
                    <a:gd name="T3" fmla="*/ 1072 h 1158"/>
                    <a:gd name="T4" fmla="*/ 61 w 97"/>
                    <a:gd name="T5" fmla="*/ 1000 h 1158"/>
                    <a:gd name="T6" fmla="*/ 87 w 97"/>
                    <a:gd name="T7" fmla="*/ 822 h 1158"/>
                    <a:gd name="T8" fmla="*/ 87 w 97"/>
                    <a:gd name="T9" fmla="*/ 299 h 1158"/>
                    <a:gd name="T10" fmla="*/ 26 w 97"/>
                    <a:gd name="T11" fmla="*/ 139 h 1158"/>
                    <a:gd name="T12" fmla="*/ 13 w 97"/>
                    <a:gd name="T13" fmla="*/ 0 h 11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7" h="1158">
                      <a:moveTo>
                        <a:pt x="2" y="1158"/>
                      </a:moveTo>
                      <a:cubicBezTo>
                        <a:pt x="3" y="1144"/>
                        <a:pt x="0" y="1098"/>
                        <a:pt x="10" y="1072"/>
                      </a:cubicBezTo>
                      <a:cubicBezTo>
                        <a:pt x="20" y="1046"/>
                        <a:pt x="48" y="1042"/>
                        <a:pt x="61" y="1000"/>
                      </a:cubicBezTo>
                      <a:cubicBezTo>
                        <a:pt x="74" y="958"/>
                        <a:pt x="83" y="939"/>
                        <a:pt x="87" y="822"/>
                      </a:cubicBezTo>
                      <a:cubicBezTo>
                        <a:pt x="91" y="705"/>
                        <a:pt x="97" y="413"/>
                        <a:pt x="87" y="299"/>
                      </a:cubicBezTo>
                      <a:cubicBezTo>
                        <a:pt x="77" y="185"/>
                        <a:pt x="38" y="189"/>
                        <a:pt x="26" y="139"/>
                      </a:cubicBezTo>
                      <a:cubicBezTo>
                        <a:pt x="14" y="89"/>
                        <a:pt x="16" y="29"/>
                        <a:pt x="13" y="0"/>
                      </a:cubicBezTo>
                    </a:path>
                  </a:pathLst>
                </a:custGeom>
                <a:noFill/>
                <a:ln w="9525" cap="flat" cmpd="sng">
                  <a:solidFill>
                    <a:srgbClr val="0000FF"/>
                  </a:solidFill>
                  <a:prstDash val="solid"/>
                  <a:round/>
                  <a:headEnd/>
                  <a:tailEnd type="triangle" w="sm" len="lg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29" name="Freeform 225">
                  <a:extLst>
                    <a:ext uri="{FF2B5EF4-FFF2-40B4-BE49-F238E27FC236}">
                      <a16:creationId xmlns:a16="http://schemas.microsoft.com/office/drawing/2014/main" id="{901730DD-4ED7-2DCC-F067-9FF15287AE8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97" y="2896"/>
                  <a:ext cx="30" cy="1174"/>
                </a:xfrm>
                <a:custGeom>
                  <a:avLst/>
                  <a:gdLst>
                    <a:gd name="T0" fmla="*/ 2 w 97"/>
                    <a:gd name="T1" fmla="*/ 1158 h 1158"/>
                    <a:gd name="T2" fmla="*/ 10 w 97"/>
                    <a:gd name="T3" fmla="*/ 1072 h 1158"/>
                    <a:gd name="T4" fmla="*/ 61 w 97"/>
                    <a:gd name="T5" fmla="*/ 1000 h 1158"/>
                    <a:gd name="T6" fmla="*/ 87 w 97"/>
                    <a:gd name="T7" fmla="*/ 822 h 1158"/>
                    <a:gd name="T8" fmla="*/ 87 w 97"/>
                    <a:gd name="T9" fmla="*/ 299 h 1158"/>
                    <a:gd name="T10" fmla="*/ 26 w 97"/>
                    <a:gd name="T11" fmla="*/ 139 h 1158"/>
                    <a:gd name="T12" fmla="*/ 13 w 97"/>
                    <a:gd name="T13" fmla="*/ 0 h 11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7" h="1158">
                      <a:moveTo>
                        <a:pt x="2" y="1158"/>
                      </a:moveTo>
                      <a:cubicBezTo>
                        <a:pt x="3" y="1144"/>
                        <a:pt x="0" y="1098"/>
                        <a:pt x="10" y="1072"/>
                      </a:cubicBezTo>
                      <a:cubicBezTo>
                        <a:pt x="20" y="1046"/>
                        <a:pt x="48" y="1042"/>
                        <a:pt x="61" y="1000"/>
                      </a:cubicBezTo>
                      <a:cubicBezTo>
                        <a:pt x="74" y="958"/>
                        <a:pt x="83" y="939"/>
                        <a:pt x="87" y="822"/>
                      </a:cubicBezTo>
                      <a:cubicBezTo>
                        <a:pt x="91" y="705"/>
                        <a:pt x="97" y="413"/>
                        <a:pt x="87" y="299"/>
                      </a:cubicBezTo>
                      <a:cubicBezTo>
                        <a:pt x="77" y="185"/>
                        <a:pt x="38" y="189"/>
                        <a:pt x="26" y="139"/>
                      </a:cubicBezTo>
                      <a:cubicBezTo>
                        <a:pt x="14" y="89"/>
                        <a:pt x="16" y="29"/>
                        <a:pt x="13" y="0"/>
                      </a:cubicBezTo>
                    </a:path>
                  </a:pathLst>
                </a:custGeom>
                <a:noFill/>
                <a:ln w="9525" cap="flat" cmpd="sng">
                  <a:solidFill>
                    <a:srgbClr val="0000FF"/>
                  </a:solidFill>
                  <a:prstDash val="solid"/>
                  <a:round/>
                  <a:headEnd/>
                  <a:tailEnd type="triangle" w="sm" len="lg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30" name="Freeform 226">
                  <a:extLst>
                    <a:ext uri="{FF2B5EF4-FFF2-40B4-BE49-F238E27FC236}">
                      <a16:creationId xmlns:a16="http://schemas.microsoft.com/office/drawing/2014/main" id="{57668D2B-6E1B-99C2-2059-D8A8EEBB24D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3532" y="2901"/>
                  <a:ext cx="85" cy="1138"/>
                </a:xfrm>
                <a:custGeom>
                  <a:avLst/>
                  <a:gdLst>
                    <a:gd name="T0" fmla="*/ 2 w 97"/>
                    <a:gd name="T1" fmla="*/ 1158 h 1158"/>
                    <a:gd name="T2" fmla="*/ 10 w 97"/>
                    <a:gd name="T3" fmla="*/ 1072 h 1158"/>
                    <a:gd name="T4" fmla="*/ 61 w 97"/>
                    <a:gd name="T5" fmla="*/ 1000 h 1158"/>
                    <a:gd name="T6" fmla="*/ 87 w 97"/>
                    <a:gd name="T7" fmla="*/ 822 h 1158"/>
                    <a:gd name="T8" fmla="*/ 87 w 97"/>
                    <a:gd name="T9" fmla="*/ 299 h 1158"/>
                    <a:gd name="T10" fmla="*/ 26 w 97"/>
                    <a:gd name="T11" fmla="*/ 139 h 1158"/>
                    <a:gd name="T12" fmla="*/ 13 w 97"/>
                    <a:gd name="T13" fmla="*/ 0 h 11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7" h="1158">
                      <a:moveTo>
                        <a:pt x="2" y="1158"/>
                      </a:moveTo>
                      <a:cubicBezTo>
                        <a:pt x="3" y="1144"/>
                        <a:pt x="0" y="1098"/>
                        <a:pt x="10" y="1072"/>
                      </a:cubicBezTo>
                      <a:cubicBezTo>
                        <a:pt x="20" y="1046"/>
                        <a:pt x="48" y="1042"/>
                        <a:pt x="61" y="1000"/>
                      </a:cubicBezTo>
                      <a:cubicBezTo>
                        <a:pt x="74" y="958"/>
                        <a:pt x="83" y="939"/>
                        <a:pt x="87" y="822"/>
                      </a:cubicBezTo>
                      <a:cubicBezTo>
                        <a:pt x="91" y="705"/>
                        <a:pt x="97" y="413"/>
                        <a:pt x="87" y="299"/>
                      </a:cubicBezTo>
                      <a:cubicBezTo>
                        <a:pt x="77" y="185"/>
                        <a:pt x="38" y="189"/>
                        <a:pt x="26" y="139"/>
                      </a:cubicBezTo>
                      <a:cubicBezTo>
                        <a:pt x="14" y="89"/>
                        <a:pt x="16" y="29"/>
                        <a:pt x="13" y="0"/>
                      </a:cubicBezTo>
                    </a:path>
                  </a:pathLst>
                </a:custGeom>
                <a:noFill/>
                <a:ln w="9525" cap="flat" cmpd="sng">
                  <a:solidFill>
                    <a:srgbClr val="0000FF"/>
                  </a:solidFill>
                  <a:prstDash val="solid"/>
                  <a:round/>
                  <a:headEnd/>
                  <a:tailEnd type="triangle" w="sm" len="lg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</p:grpSp>
          <p:grpSp>
            <p:nvGrpSpPr>
              <p:cNvPr id="89" name="Group 227">
                <a:extLst>
                  <a:ext uri="{FF2B5EF4-FFF2-40B4-BE49-F238E27FC236}">
                    <a16:creationId xmlns:a16="http://schemas.microsoft.com/office/drawing/2014/main" id="{7BDAF743-BE3F-A1D7-9BBC-A6DB09D09F6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17" y="2775"/>
                <a:ext cx="187" cy="1250"/>
                <a:chOff x="3430" y="2890"/>
                <a:chExt cx="187" cy="1180"/>
              </a:xfrm>
            </p:grpSpPr>
            <p:sp>
              <p:nvSpPr>
                <p:cNvPr id="121" name="AutoShape 228">
                  <a:extLst>
                    <a:ext uri="{FF2B5EF4-FFF2-40B4-BE49-F238E27FC236}">
                      <a16:creationId xmlns:a16="http://schemas.microsoft.com/office/drawing/2014/main" id="{2112A436-3ABD-EFA7-168F-D5B5EF47F5B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93" y="3117"/>
                  <a:ext cx="64" cy="720"/>
                </a:xfrm>
                <a:prstGeom prst="can">
                  <a:avLst>
                    <a:gd name="adj" fmla="val 37500"/>
                  </a:avLst>
                </a:prstGeom>
                <a:solidFill>
                  <a:srgbClr val="DDDDDD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127000" dist="38099" dir="2640022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22" name="Freeform 229">
                  <a:extLst>
                    <a:ext uri="{FF2B5EF4-FFF2-40B4-BE49-F238E27FC236}">
                      <a16:creationId xmlns:a16="http://schemas.microsoft.com/office/drawing/2014/main" id="{B501ACA7-9410-4ABF-77FC-272DE857605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30" y="2896"/>
                  <a:ext cx="97" cy="1158"/>
                </a:xfrm>
                <a:custGeom>
                  <a:avLst/>
                  <a:gdLst>
                    <a:gd name="T0" fmla="*/ 2 w 97"/>
                    <a:gd name="T1" fmla="*/ 1158 h 1158"/>
                    <a:gd name="T2" fmla="*/ 10 w 97"/>
                    <a:gd name="T3" fmla="*/ 1072 h 1158"/>
                    <a:gd name="T4" fmla="*/ 61 w 97"/>
                    <a:gd name="T5" fmla="*/ 1000 h 1158"/>
                    <a:gd name="T6" fmla="*/ 87 w 97"/>
                    <a:gd name="T7" fmla="*/ 822 h 1158"/>
                    <a:gd name="T8" fmla="*/ 87 w 97"/>
                    <a:gd name="T9" fmla="*/ 299 h 1158"/>
                    <a:gd name="T10" fmla="*/ 26 w 97"/>
                    <a:gd name="T11" fmla="*/ 139 h 1158"/>
                    <a:gd name="T12" fmla="*/ 13 w 97"/>
                    <a:gd name="T13" fmla="*/ 0 h 11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7" h="1158">
                      <a:moveTo>
                        <a:pt x="2" y="1158"/>
                      </a:moveTo>
                      <a:cubicBezTo>
                        <a:pt x="3" y="1144"/>
                        <a:pt x="0" y="1098"/>
                        <a:pt x="10" y="1072"/>
                      </a:cubicBezTo>
                      <a:cubicBezTo>
                        <a:pt x="20" y="1046"/>
                        <a:pt x="48" y="1042"/>
                        <a:pt x="61" y="1000"/>
                      </a:cubicBezTo>
                      <a:cubicBezTo>
                        <a:pt x="74" y="958"/>
                        <a:pt x="83" y="939"/>
                        <a:pt x="87" y="822"/>
                      </a:cubicBezTo>
                      <a:cubicBezTo>
                        <a:pt x="91" y="705"/>
                        <a:pt x="97" y="413"/>
                        <a:pt x="87" y="299"/>
                      </a:cubicBezTo>
                      <a:cubicBezTo>
                        <a:pt x="77" y="185"/>
                        <a:pt x="38" y="189"/>
                        <a:pt x="26" y="139"/>
                      </a:cubicBezTo>
                      <a:cubicBezTo>
                        <a:pt x="14" y="89"/>
                        <a:pt x="16" y="29"/>
                        <a:pt x="13" y="0"/>
                      </a:cubicBezTo>
                    </a:path>
                  </a:pathLst>
                </a:custGeom>
                <a:noFill/>
                <a:ln w="9525" cap="flat" cmpd="sng">
                  <a:solidFill>
                    <a:srgbClr val="0000FF"/>
                  </a:solidFill>
                  <a:prstDash val="solid"/>
                  <a:round/>
                  <a:headEnd/>
                  <a:tailEnd type="triangle" w="sm" len="lg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23" name="Freeform 230">
                  <a:extLst>
                    <a:ext uri="{FF2B5EF4-FFF2-40B4-BE49-F238E27FC236}">
                      <a16:creationId xmlns:a16="http://schemas.microsoft.com/office/drawing/2014/main" id="{FBB99BF5-2A45-552C-1F45-E4838E1A5FA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3530" y="2890"/>
                  <a:ext cx="27" cy="1177"/>
                </a:xfrm>
                <a:custGeom>
                  <a:avLst/>
                  <a:gdLst>
                    <a:gd name="T0" fmla="*/ 2 w 97"/>
                    <a:gd name="T1" fmla="*/ 1158 h 1158"/>
                    <a:gd name="T2" fmla="*/ 10 w 97"/>
                    <a:gd name="T3" fmla="*/ 1072 h 1158"/>
                    <a:gd name="T4" fmla="*/ 61 w 97"/>
                    <a:gd name="T5" fmla="*/ 1000 h 1158"/>
                    <a:gd name="T6" fmla="*/ 87 w 97"/>
                    <a:gd name="T7" fmla="*/ 822 h 1158"/>
                    <a:gd name="T8" fmla="*/ 87 w 97"/>
                    <a:gd name="T9" fmla="*/ 299 h 1158"/>
                    <a:gd name="T10" fmla="*/ 26 w 97"/>
                    <a:gd name="T11" fmla="*/ 139 h 1158"/>
                    <a:gd name="T12" fmla="*/ 13 w 97"/>
                    <a:gd name="T13" fmla="*/ 0 h 11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7" h="1158">
                      <a:moveTo>
                        <a:pt x="2" y="1158"/>
                      </a:moveTo>
                      <a:cubicBezTo>
                        <a:pt x="3" y="1144"/>
                        <a:pt x="0" y="1098"/>
                        <a:pt x="10" y="1072"/>
                      </a:cubicBezTo>
                      <a:cubicBezTo>
                        <a:pt x="20" y="1046"/>
                        <a:pt x="48" y="1042"/>
                        <a:pt x="61" y="1000"/>
                      </a:cubicBezTo>
                      <a:cubicBezTo>
                        <a:pt x="74" y="958"/>
                        <a:pt x="83" y="939"/>
                        <a:pt x="87" y="822"/>
                      </a:cubicBezTo>
                      <a:cubicBezTo>
                        <a:pt x="91" y="705"/>
                        <a:pt x="97" y="413"/>
                        <a:pt x="87" y="299"/>
                      </a:cubicBezTo>
                      <a:cubicBezTo>
                        <a:pt x="77" y="185"/>
                        <a:pt x="38" y="189"/>
                        <a:pt x="26" y="139"/>
                      </a:cubicBezTo>
                      <a:cubicBezTo>
                        <a:pt x="14" y="89"/>
                        <a:pt x="16" y="29"/>
                        <a:pt x="13" y="0"/>
                      </a:cubicBezTo>
                    </a:path>
                  </a:pathLst>
                </a:custGeom>
                <a:noFill/>
                <a:ln w="9525" cap="flat" cmpd="sng">
                  <a:solidFill>
                    <a:srgbClr val="0000FF"/>
                  </a:solidFill>
                  <a:prstDash val="solid"/>
                  <a:round/>
                  <a:headEnd/>
                  <a:tailEnd type="triangle" w="sm" len="lg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24" name="Freeform 231">
                  <a:extLst>
                    <a:ext uri="{FF2B5EF4-FFF2-40B4-BE49-F238E27FC236}">
                      <a16:creationId xmlns:a16="http://schemas.microsoft.com/office/drawing/2014/main" id="{8FC3741E-7254-FB95-189D-1D715ABFC98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97" y="2896"/>
                  <a:ext cx="30" cy="1174"/>
                </a:xfrm>
                <a:custGeom>
                  <a:avLst/>
                  <a:gdLst>
                    <a:gd name="T0" fmla="*/ 2 w 97"/>
                    <a:gd name="T1" fmla="*/ 1158 h 1158"/>
                    <a:gd name="T2" fmla="*/ 10 w 97"/>
                    <a:gd name="T3" fmla="*/ 1072 h 1158"/>
                    <a:gd name="T4" fmla="*/ 61 w 97"/>
                    <a:gd name="T5" fmla="*/ 1000 h 1158"/>
                    <a:gd name="T6" fmla="*/ 87 w 97"/>
                    <a:gd name="T7" fmla="*/ 822 h 1158"/>
                    <a:gd name="T8" fmla="*/ 87 w 97"/>
                    <a:gd name="T9" fmla="*/ 299 h 1158"/>
                    <a:gd name="T10" fmla="*/ 26 w 97"/>
                    <a:gd name="T11" fmla="*/ 139 h 1158"/>
                    <a:gd name="T12" fmla="*/ 13 w 97"/>
                    <a:gd name="T13" fmla="*/ 0 h 11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7" h="1158">
                      <a:moveTo>
                        <a:pt x="2" y="1158"/>
                      </a:moveTo>
                      <a:cubicBezTo>
                        <a:pt x="3" y="1144"/>
                        <a:pt x="0" y="1098"/>
                        <a:pt x="10" y="1072"/>
                      </a:cubicBezTo>
                      <a:cubicBezTo>
                        <a:pt x="20" y="1046"/>
                        <a:pt x="48" y="1042"/>
                        <a:pt x="61" y="1000"/>
                      </a:cubicBezTo>
                      <a:cubicBezTo>
                        <a:pt x="74" y="958"/>
                        <a:pt x="83" y="939"/>
                        <a:pt x="87" y="822"/>
                      </a:cubicBezTo>
                      <a:cubicBezTo>
                        <a:pt x="91" y="705"/>
                        <a:pt x="97" y="413"/>
                        <a:pt x="87" y="299"/>
                      </a:cubicBezTo>
                      <a:cubicBezTo>
                        <a:pt x="77" y="185"/>
                        <a:pt x="38" y="189"/>
                        <a:pt x="26" y="139"/>
                      </a:cubicBezTo>
                      <a:cubicBezTo>
                        <a:pt x="14" y="89"/>
                        <a:pt x="16" y="29"/>
                        <a:pt x="13" y="0"/>
                      </a:cubicBezTo>
                    </a:path>
                  </a:pathLst>
                </a:custGeom>
                <a:noFill/>
                <a:ln w="9525" cap="flat" cmpd="sng">
                  <a:solidFill>
                    <a:srgbClr val="0000FF"/>
                  </a:solidFill>
                  <a:prstDash val="solid"/>
                  <a:round/>
                  <a:headEnd/>
                  <a:tailEnd type="triangle" w="sm" len="lg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25" name="Freeform 232">
                  <a:extLst>
                    <a:ext uri="{FF2B5EF4-FFF2-40B4-BE49-F238E27FC236}">
                      <a16:creationId xmlns:a16="http://schemas.microsoft.com/office/drawing/2014/main" id="{191FF376-98B8-B9F4-8085-7FECD67F97B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3532" y="2901"/>
                  <a:ext cx="85" cy="1138"/>
                </a:xfrm>
                <a:custGeom>
                  <a:avLst/>
                  <a:gdLst>
                    <a:gd name="T0" fmla="*/ 2 w 97"/>
                    <a:gd name="T1" fmla="*/ 1158 h 1158"/>
                    <a:gd name="T2" fmla="*/ 10 w 97"/>
                    <a:gd name="T3" fmla="*/ 1072 h 1158"/>
                    <a:gd name="T4" fmla="*/ 61 w 97"/>
                    <a:gd name="T5" fmla="*/ 1000 h 1158"/>
                    <a:gd name="T6" fmla="*/ 87 w 97"/>
                    <a:gd name="T7" fmla="*/ 822 h 1158"/>
                    <a:gd name="T8" fmla="*/ 87 w 97"/>
                    <a:gd name="T9" fmla="*/ 299 h 1158"/>
                    <a:gd name="T10" fmla="*/ 26 w 97"/>
                    <a:gd name="T11" fmla="*/ 139 h 1158"/>
                    <a:gd name="T12" fmla="*/ 13 w 97"/>
                    <a:gd name="T13" fmla="*/ 0 h 11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7" h="1158">
                      <a:moveTo>
                        <a:pt x="2" y="1158"/>
                      </a:moveTo>
                      <a:cubicBezTo>
                        <a:pt x="3" y="1144"/>
                        <a:pt x="0" y="1098"/>
                        <a:pt x="10" y="1072"/>
                      </a:cubicBezTo>
                      <a:cubicBezTo>
                        <a:pt x="20" y="1046"/>
                        <a:pt x="48" y="1042"/>
                        <a:pt x="61" y="1000"/>
                      </a:cubicBezTo>
                      <a:cubicBezTo>
                        <a:pt x="74" y="958"/>
                        <a:pt x="83" y="939"/>
                        <a:pt x="87" y="822"/>
                      </a:cubicBezTo>
                      <a:cubicBezTo>
                        <a:pt x="91" y="705"/>
                        <a:pt x="97" y="413"/>
                        <a:pt x="87" y="299"/>
                      </a:cubicBezTo>
                      <a:cubicBezTo>
                        <a:pt x="77" y="185"/>
                        <a:pt x="38" y="189"/>
                        <a:pt x="26" y="139"/>
                      </a:cubicBezTo>
                      <a:cubicBezTo>
                        <a:pt x="14" y="89"/>
                        <a:pt x="16" y="29"/>
                        <a:pt x="13" y="0"/>
                      </a:cubicBezTo>
                    </a:path>
                  </a:pathLst>
                </a:custGeom>
                <a:noFill/>
                <a:ln w="9525" cap="flat" cmpd="sng">
                  <a:solidFill>
                    <a:srgbClr val="0000FF"/>
                  </a:solidFill>
                  <a:prstDash val="solid"/>
                  <a:round/>
                  <a:headEnd/>
                  <a:tailEnd type="triangle" w="sm" len="lg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</p:grpSp>
          <p:grpSp>
            <p:nvGrpSpPr>
              <p:cNvPr id="90" name="Group 234">
                <a:extLst>
                  <a:ext uri="{FF2B5EF4-FFF2-40B4-BE49-F238E27FC236}">
                    <a16:creationId xmlns:a16="http://schemas.microsoft.com/office/drawing/2014/main" id="{D9F950BE-5293-59A3-6597-0292B6653B6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230" y="2793"/>
                <a:ext cx="187" cy="1250"/>
                <a:chOff x="3430" y="2890"/>
                <a:chExt cx="187" cy="1180"/>
              </a:xfrm>
            </p:grpSpPr>
            <p:sp>
              <p:nvSpPr>
                <p:cNvPr id="116" name="AutoShape 235">
                  <a:extLst>
                    <a:ext uri="{FF2B5EF4-FFF2-40B4-BE49-F238E27FC236}">
                      <a16:creationId xmlns:a16="http://schemas.microsoft.com/office/drawing/2014/main" id="{42FCF286-3F45-EC27-46CE-E226C593441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93" y="3117"/>
                  <a:ext cx="64" cy="720"/>
                </a:xfrm>
                <a:prstGeom prst="can">
                  <a:avLst>
                    <a:gd name="adj" fmla="val 37500"/>
                  </a:avLst>
                </a:prstGeom>
                <a:solidFill>
                  <a:srgbClr val="DDDDDD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127000" dist="38099" dir="2640022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17" name="Freeform 236">
                  <a:extLst>
                    <a:ext uri="{FF2B5EF4-FFF2-40B4-BE49-F238E27FC236}">
                      <a16:creationId xmlns:a16="http://schemas.microsoft.com/office/drawing/2014/main" id="{D73F753F-B114-367A-F39A-855BAAA14B0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30" y="2896"/>
                  <a:ext cx="97" cy="1158"/>
                </a:xfrm>
                <a:custGeom>
                  <a:avLst/>
                  <a:gdLst>
                    <a:gd name="T0" fmla="*/ 2 w 97"/>
                    <a:gd name="T1" fmla="*/ 1158 h 1158"/>
                    <a:gd name="T2" fmla="*/ 10 w 97"/>
                    <a:gd name="T3" fmla="*/ 1072 h 1158"/>
                    <a:gd name="T4" fmla="*/ 61 w 97"/>
                    <a:gd name="T5" fmla="*/ 1000 h 1158"/>
                    <a:gd name="T6" fmla="*/ 87 w 97"/>
                    <a:gd name="T7" fmla="*/ 822 h 1158"/>
                    <a:gd name="T8" fmla="*/ 87 w 97"/>
                    <a:gd name="T9" fmla="*/ 299 h 1158"/>
                    <a:gd name="T10" fmla="*/ 26 w 97"/>
                    <a:gd name="T11" fmla="*/ 139 h 1158"/>
                    <a:gd name="T12" fmla="*/ 13 w 97"/>
                    <a:gd name="T13" fmla="*/ 0 h 11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7" h="1158">
                      <a:moveTo>
                        <a:pt x="2" y="1158"/>
                      </a:moveTo>
                      <a:cubicBezTo>
                        <a:pt x="3" y="1144"/>
                        <a:pt x="0" y="1098"/>
                        <a:pt x="10" y="1072"/>
                      </a:cubicBezTo>
                      <a:cubicBezTo>
                        <a:pt x="20" y="1046"/>
                        <a:pt x="48" y="1042"/>
                        <a:pt x="61" y="1000"/>
                      </a:cubicBezTo>
                      <a:cubicBezTo>
                        <a:pt x="74" y="958"/>
                        <a:pt x="83" y="939"/>
                        <a:pt x="87" y="822"/>
                      </a:cubicBezTo>
                      <a:cubicBezTo>
                        <a:pt x="91" y="705"/>
                        <a:pt x="97" y="413"/>
                        <a:pt x="87" y="299"/>
                      </a:cubicBezTo>
                      <a:cubicBezTo>
                        <a:pt x="77" y="185"/>
                        <a:pt x="38" y="189"/>
                        <a:pt x="26" y="139"/>
                      </a:cubicBezTo>
                      <a:cubicBezTo>
                        <a:pt x="14" y="89"/>
                        <a:pt x="16" y="29"/>
                        <a:pt x="13" y="0"/>
                      </a:cubicBezTo>
                    </a:path>
                  </a:pathLst>
                </a:custGeom>
                <a:noFill/>
                <a:ln w="9525" cap="flat" cmpd="sng">
                  <a:solidFill>
                    <a:srgbClr val="0000FF"/>
                  </a:solidFill>
                  <a:prstDash val="solid"/>
                  <a:round/>
                  <a:headEnd/>
                  <a:tailEnd type="triangle" w="sm" len="lg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18" name="Freeform 237">
                  <a:extLst>
                    <a:ext uri="{FF2B5EF4-FFF2-40B4-BE49-F238E27FC236}">
                      <a16:creationId xmlns:a16="http://schemas.microsoft.com/office/drawing/2014/main" id="{9F043821-8AA1-CAC7-318A-F0C6E06838D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3530" y="2890"/>
                  <a:ext cx="27" cy="1177"/>
                </a:xfrm>
                <a:custGeom>
                  <a:avLst/>
                  <a:gdLst>
                    <a:gd name="T0" fmla="*/ 2 w 97"/>
                    <a:gd name="T1" fmla="*/ 1158 h 1158"/>
                    <a:gd name="T2" fmla="*/ 10 w 97"/>
                    <a:gd name="T3" fmla="*/ 1072 h 1158"/>
                    <a:gd name="T4" fmla="*/ 61 w 97"/>
                    <a:gd name="T5" fmla="*/ 1000 h 1158"/>
                    <a:gd name="T6" fmla="*/ 87 w 97"/>
                    <a:gd name="T7" fmla="*/ 822 h 1158"/>
                    <a:gd name="T8" fmla="*/ 87 w 97"/>
                    <a:gd name="T9" fmla="*/ 299 h 1158"/>
                    <a:gd name="T10" fmla="*/ 26 w 97"/>
                    <a:gd name="T11" fmla="*/ 139 h 1158"/>
                    <a:gd name="T12" fmla="*/ 13 w 97"/>
                    <a:gd name="T13" fmla="*/ 0 h 11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7" h="1158">
                      <a:moveTo>
                        <a:pt x="2" y="1158"/>
                      </a:moveTo>
                      <a:cubicBezTo>
                        <a:pt x="3" y="1144"/>
                        <a:pt x="0" y="1098"/>
                        <a:pt x="10" y="1072"/>
                      </a:cubicBezTo>
                      <a:cubicBezTo>
                        <a:pt x="20" y="1046"/>
                        <a:pt x="48" y="1042"/>
                        <a:pt x="61" y="1000"/>
                      </a:cubicBezTo>
                      <a:cubicBezTo>
                        <a:pt x="74" y="958"/>
                        <a:pt x="83" y="939"/>
                        <a:pt x="87" y="822"/>
                      </a:cubicBezTo>
                      <a:cubicBezTo>
                        <a:pt x="91" y="705"/>
                        <a:pt x="97" y="413"/>
                        <a:pt x="87" y="299"/>
                      </a:cubicBezTo>
                      <a:cubicBezTo>
                        <a:pt x="77" y="185"/>
                        <a:pt x="38" y="189"/>
                        <a:pt x="26" y="139"/>
                      </a:cubicBezTo>
                      <a:cubicBezTo>
                        <a:pt x="14" y="89"/>
                        <a:pt x="16" y="29"/>
                        <a:pt x="13" y="0"/>
                      </a:cubicBezTo>
                    </a:path>
                  </a:pathLst>
                </a:custGeom>
                <a:noFill/>
                <a:ln w="9525" cap="flat" cmpd="sng">
                  <a:solidFill>
                    <a:srgbClr val="0000FF"/>
                  </a:solidFill>
                  <a:prstDash val="solid"/>
                  <a:round/>
                  <a:headEnd/>
                  <a:tailEnd type="triangle" w="sm" len="lg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19" name="Freeform 238">
                  <a:extLst>
                    <a:ext uri="{FF2B5EF4-FFF2-40B4-BE49-F238E27FC236}">
                      <a16:creationId xmlns:a16="http://schemas.microsoft.com/office/drawing/2014/main" id="{7FD61BEE-8F4A-96F0-1C20-3379C824916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97" y="2896"/>
                  <a:ext cx="30" cy="1174"/>
                </a:xfrm>
                <a:custGeom>
                  <a:avLst/>
                  <a:gdLst>
                    <a:gd name="T0" fmla="*/ 2 w 97"/>
                    <a:gd name="T1" fmla="*/ 1158 h 1158"/>
                    <a:gd name="T2" fmla="*/ 10 w 97"/>
                    <a:gd name="T3" fmla="*/ 1072 h 1158"/>
                    <a:gd name="T4" fmla="*/ 61 w 97"/>
                    <a:gd name="T5" fmla="*/ 1000 h 1158"/>
                    <a:gd name="T6" fmla="*/ 87 w 97"/>
                    <a:gd name="T7" fmla="*/ 822 h 1158"/>
                    <a:gd name="T8" fmla="*/ 87 w 97"/>
                    <a:gd name="T9" fmla="*/ 299 h 1158"/>
                    <a:gd name="T10" fmla="*/ 26 w 97"/>
                    <a:gd name="T11" fmla="*/ 139 h 1158"/>
                    <a:gd name="T12" fmla="*/ 13 w 97"/>
                    <a:gd name="T13" fmla="*/ 0 h 11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7" h="1158">
                      <a:moveTo>
                        <a:pt x="2" y="1158"/>
                      </a:moveTo>
                      <a:cubicBezTo>
                        <a:pt x="3" y="1144"/>
                        <a:pt x="0" y="1098"/>
                        <a:pt x="10" y="1072"/>
                      </a:cubicBezTo>
                      <a:cubicBezTo>
                        <a:pt x="20" y="1046"/>
                        <a:pt x="48" y="1042"/>
                        <a:pt x="61" y="1000"/>
                      </a:cubicBezTo>
                      <a:cubicBezTo>
                        <a:pt x="74" y="958"/>
                        <a:pt x="83" y="939"/>
                        <a:pt x="87" y="822"/>
                      </a:cubicBezTo>
                      <a:cubicBezTo>
                        <a:pt x="91" y="705"/>
                        <a:pt x="97" y="413"/>
                        <a:pt x="87" y="299"/>
                      </a:cubicBezTo>
                      <a:cubicBezTo>
                        <a:pt x="77" y="185"/>
                        <a:pt x="38" y="189"/>
                        <a:pt x="26" y="139"/>
                      </a:cubicBezTo>
                      <a:cubicBezTo>
                        <a:pt x="14" y="89"/>
                        <a:pt x="16" y="29"/>
                        <a:pt x="13" y="0"/>
                      </a:cubicBezTo>
                    </a:path>
                  </a:pathLst>
                </a:custGeom>
                <a:noFill/>
                <a:ln w="9525" cap="flat" cmpd="sng">
                  <a:solidFill>
                    <a:srgbClr val="0000FF"/>
                  </a:solidFill>
                  <a:prstDash val="solid"/>
                  <a:round/>
                  <a:headEnd/>
                  <a:tailEnd type="triangle" w="sm" len="lg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20" name="Freeform 239">
                  <a:extLst>
                    <a:ext uri="{FF2B5EF4-FFF2-40B4-BE49-F238E27FC236}">
                      <a16:creationId xmlns:a16="http://schemas.microsoft.com/office/drawing/2014/main" id="{4208D84D-DD47-065E-8EC0-839F229730C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3532" y="2901"/>
                  <a:ext cx="85" cy="1138"/>
                </a:xfrm>
                <a:custGeom>
                  <a:avLst/>
                  <a:gdLst>
                    <a:gd name="T0" fmla="*/ 2 w 97"/>
                    <a:gd name="T1" fmla="*/ 1158 h 1158"/>
                    <a:gd name="T2" fmla="*/ 10 w 97"/>
                    <a:gd name="T3" fmla="*/ 1072 h 1158"/>
                    <a:gd name="T4" fmla="*/ 61 w 97"/>
                    <a:gd name="T5" fmla="*/ 1000 h 1158"/>
                    <a:gd name="T6" fmla="*/ 87 w 97"/>
                    <a:gd name="T7" fmla="*/ 822 h 1158"/>
                    <a:gd name="T8" fmla="*/ 87 w 97"/>
                    <a:gd name="T9" fmla="*/ 299 h 1158"/>
                    <a:gd name="T10" fmla="*/ 26 w 97"/>
                    <a:gd name="T11" fmla="*/ 139 h 1158"/>
                    <a:gd name="T12" fmla="*/ 13 w 97"/>
                    <a:gd name="T13" fmla="*/ 0 h 11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7" h="1158">
                      <a:moveTo>
                        <a:pt x="2" y="1158"/>
                      </a:moveTo>
                      <a:cubicBezTo>
                        <a:pt x="3" y="1144"/>
                        <a:pt x="0" y="1098"/>
                        <a:pt x="10" y="1072"/>
                      </a:cubicBezTo>
                      <a:cubicBezTo>
                        <a:pt x="20" y="1046"/>
                        <a:pt x="48" y="1042"/>
                        <a:pt x="61" y="1000"/>
                      </a:cubicBezTo>
                      <a:cubicBezTo>
                        <a:pt x="74" y="958"/>
                        <a:pt x="83" y="939"/>
                        <a:pt x="87" y="822"/>
                      </a:cubicBezTo>
                      <a:cubicBezTo>
                        <a:pt x="91" y="705"/>
                        <a:pt x="97" y="413"/>
                        <a:pt x="87" y="299"/>
                      </a:cubicBezTo>
                      <a:cubicBezTo>
                        <a:pt x="77" y="185"/>
                        <a:pt x="38" y="189"/>
                        <a:pt x="26" y="139"/>
                      </a:cubicBezTo>
                      <a:cubicBezTo>
                        <a:pt x="14" y="89"/>
                        <a:pt x="16" y="29"/>
                        <a:pt x="13" y="0"/>
                      </a:cubicBezTo>
                    </a:path>
                  </a:pathLst>
                </a:custGeom>
                <a:noFill/>
                <a:ln w="9525" cap="flat" cmpd="sng">
                  <a:solidFill>
                    <a:srgbClr val="0000FF"/>
                  </a:solidFill>
                  <a:prstDash val="solid"/>
                  <a:round/>
                  <a:headEnd/>
                  <a:tailEnd type="triangle" w="sm" len="lg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</p:grpSp>
          <p:grpSp>
            <p:nvGrpSpPr>
              <p:cNvPr id="91" name="Group 240">
                <a:extLst>
                  <a:ext uri="{FF2B5EF4-FFF2-40B4-BE49-F238E27FC236}">
                    <a16:creationId xmlns:a16="http://schemas.microsoft.com/office/drawing/2014/main" id="{27AE99B0-6F97-C092-0E33-BD1B2298AD7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303" y="2871"/>
                <a:ext cx="187" cy="1250"/>
                <a:chOff x="3430" y="2890"/>
                <a:chExt cx="187" cy="1180"/>
              </a:xfrm>
            </p:grpSpPr>
            <p:sp>
              <p:nvSpPr>
                <p:cNvPr id="111" name="AutoShape 241">
                  <a:extLst>
                    <a:ext uri="{FF2B5EF4-FFF2-40B4-BE49-F238E27FC236}">
                      <a16:creationId xmlns:a16="http://schemas.microsoft.com/office/drawing/2014/main" id="{BF5C9E6C-5F80-0D88-AA28-D45F6085D29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93" y="3117"/>
                  <a:ext cx="64" cy="720"/>
                </a:xfrm>
                <a:prstGeom prst="can">
                  <a:avLst>
                    <a:gd name="adj" fmla="val 37500"/>
                  </a:avLst>
                </a:prstGeom>
                <a:solidFill>
                  <a:srgbClr val="DDDDDD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127000" dist="38099" dir="2640022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12" name="Freeform 242">
                  <a:extLst>
                    <a:ext uri="{FF2B5EF4-FFF2-40B4-BE49-F238E27FC236}">
                      <a16:creationId xmlns:a16="http://schemas.microsoft.com/office/drawing/2014/main" id="{8CB886BC-F846-5120-F0DD-B1B43751178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30" y="2896"/>
                  <a:ext cx="97" cy="1158"/>
                </a:xfrm>
                <a:custGeom>
                  <a:avLst/>
                  <a:gdLst>
                    <a:gd name="T0" fmla="*/ 2 w 97"/>
                    <a:gd name="T1" fmla="*/ 1158 h 1158"/>
                    <a:gd name="T2" fmla="*/ 10 w 97"/>
                    <a:gd name="T3" fmla="*/ 1072 h 1158"/>
                    <a:gd name="T4" fmla="*/ 61 w 97"/>
                    <a:gd name="T5" fmla="*/ 1000 h 1158"/>
                    <a:gd name="T6" fmla="*/ 87 w 97"/>
                    <a:gd name="T7" fmla="*/ 822 h 1158"/>
                    <a:gd name="T8" fmla="*/ 87 w 97"/>
                    <a:gd name="T9" fmla="*/ 299 h 1158"/>
                    <a:gd name="T10" fmla="*/ 26 w 97"/>
                    <a:gd name="T11" fmla="*/ 139 h 1158"/>
                    <a:gd name="T12" fmla="*/ 13 w 97"/>
                    <a:gd name="T13" fmla="*/ 0 h 11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7" h="1158">
                      <a:moveTo>
                        <a:pt x="2" y="1158"/>
                      </a:moveTo>
                      <a:cubicBezTo>
                        <a:pt x="3" y="1144"/>
                        <a:pt x="0" y="1098"/>
                        <a:pt x="10" y="1072"/>
                      </a:cubicBezTo>
                      <a:cubicBezTo>
                        <a:pt x="20" y="1046"/>
                        <a:pt x="48" y="1042"/>
                        <a:pt x="61" y="1000"/>
                      </a:cubicBezTo>
                      <a:cubicBezTo>
                        <a:pt x="74" y="958"/>
                        <a:pt x="83" y="939"/>
                        <a:pt x="87" y="822"/>
                      </a:cubicBezTo>
                      <a:cubicBezTo>
                        <a:pt x="91" y="705"/>
                        <a:pt x="97" y="413"/>
                        <a:pt x="87" y="299"/>
                      </a:cubicBezTo>
                      <a:cubicBezTo>
                        <a:pt x="77" y="185"/>
                        <a:pt x="38" y="189"/>
                        <a:pt x="26" y="139"/>
                      </a:cubicBezTo>
                      <a:cubicBezTo>
                        <a:pt x="14" y="89"/>
                        <a:pt x="16" y="29"/>
                        <a:pt x="13" y="0"/>
                      </a:cubicBezTo>
                    </a:path>
                  </a:pathLst>
                </a:custGeom>
                <a:noFill/>
                <a:ln w="9525" cap="flat" cmpd="sng">
                  <a:solidFill>
                    <a:srgbClr val="0000FF"/>
                  </a:solidFill>
                  <a:prstDash val="solid"/>
                  <a:round/>
                  <a:headEnd/>
                  <a:tailEnd type="triangle" w="sm" len="lg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13" name="Freeform 243">
                  <a:extLst>
                    <a:ext uri="{FF2B5EF4-FFF2-40B4-BE49-F238E27FC236}">
                      <a16:creationId xmlns:a16="http://schemas.microsoft.com/office/drawing/2014/main" id="{A00CBF2C-72A0-1560-D7E3-59C67433733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3530" y="2890"/>
                  <a:ext cx="27" cy="1177"/>
                </a:xfrm>
                <a:custGeom>
                  <a:avLst/>
                  <a:gdLst>
                    <a:gd name="T0" fmla="*/ 2 w 97"/>
                    <a:gd name="T1" fmla="*/ 1158 h 1158"/>
                    <a:gd name="T2" fmla="*/ 10 w 97"/>
                    <a:gd name="T3" fmla="*/ 1072 h 1158"/>
                    <a:gd name="T4" fmla="*/ 61 w 97"/>
                    <a:gd name="T5" fmla="*/ 1000 h 1158"/>
                    <a:gd name="T6" fmla="*/ 87 w 97"/>
                    <a:gd name="T7" fmla="*/ 822 h 1158"/>
                    <a:gd name="T8" fmla="*/ 87 w 97"/>
                    <a:gd name="T9" fmla="*/ 299 h 1158"/>
                    <a:gd name="T10" fmla="*/ 26 w 97"/>
                    <a:gd name="T11" fmla="*/ 139 h 1158"/>
                    <a:gd name="T12" fmla="*/ 13 w 97"/>
                    <a:gd name="T13" fmla="*/ 0 h 11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7" h="1158">
                      <a:moveTo>
                        <a:pt x="2" y="1158"/>
                      </a:moveTo>
                      <a:cubicBezTo>
                        <a:pt x="3" y="1144"/>
                        <a:pt x="0" y="1098"/>
                        <a:pt x="10" y="1072"/>
                      </a:cubicBezTo>
                      <a:cubicBezTo>
                        <a:pt x="20" y="1046"/>
                        <a:pt x="48" y="1042"/>
                        <a:pt x="61" y="1000"/>
                      </a:cubicBezTo>
                      <a:cubicBezTo>
                        <a:pt x="74" y="958"/>
                        <a:pt x="83" y="939"/>
                        <a:pt x="87" y="822"/>
                      </a:cubicBezTo>
                      <a:cubicBezTo>
                        <a:pt x="91" y="705"/>
                        <a:pt x="97" y="413"/>
                        <a:pt x="87" y="299"/>
                      </a:cubicBezTo>
                      <a:cubicBezTo>
                        <a:pt x="77" y="185"/>
                        <a:pt x="38" y="189"/>
                        <a:pt x="26" y="139"/>
                      </a:cubicBezTo>
                      <a:cubicBezTo>
                        <a:pt x="14" y="89"/>
                        <a:pt x="16" y="29"/>
                        <a:pt x="13" y="0"/>
                      </a:cubicBezTo>
                    </a:path>
                  </a:pathLst>
                </a:custGeom>
                <a:noFill/>
                <a:ln w="9525" cap="flat" cmpd="sng">
                  <a:solidFill>
                    <a:srgbClr val="0000FF"/>
                  </a:solidFill>
                  <a:prstDash val="solid"/>
                  <a:round/>
                  <a:headEnd/>
                  <a:tailEnd type="triangle" w="sm" len="lg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14" name="Freeform 244">
                  <a:extLst>
                    <a:ext uri="{FF2B5EF4-FFF2-40B4-BE49-F238E27FC236}">
                      <a16:creationId xmlns:a16="http://schemas.microsoft.com/office/drawing/2014/main" id="{1F3CBF1F-CDCD-6D8F-064F-8C628B3884E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97" y="2896"/>
                  <a:ext cx="30" cy="1174"/>
                </a:xfrm>
                <a:custGeom>
                  <a:avLst/>
                  <a:gdLst>
                    <a:gd name="T0" fmla="*/ 2 w 97"/>
                    <a:gd name="T1" fmla="*/ 1158 h 1158"/>
                    <a:gd name="T2" fmla="*/ 10 w 97"/>
                    <a:gd name="T3" fmla="*/ 1072 h 1158"/>
                    <a:gd name="T4" fmla="*/ 61 w 97"/>
                    <a:gd name="T5" fmla="*/ 1000 h 1158"/>
                    <a:gd name="T6" fmla="*/ 87 w 97"/>
                    <a:gd name="T7" fmla="*/ 822 h 1158"/>
                    <a:gd name="T8" fmla="*/ 87 w 97"/>
                    <a:gd name="T9" fmla="*/ 299 h 1158"/>
                    <a:gd name="T10" fmla="*/ 26 w 97"/>
                    <a:gd name="T11" fmla="*/ 139 h 1158"/>
                    <a:gd name="T12" fmla="*/ 13 w 97"/>
                    <a:gd name="T13" fmla="*/ 0 h 11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7" h="1158">
                      <a:moveTo>
                        <a:pt x="2" y="1158"/>
                      </a:moveTo>
                      <a:cubicBezTo>
                        <a:pt x="3" y="1144"/>
                        <a:pt x="0" y="1098"/>
                        <a:pt x="10" y="1072"/>
                      </a:cubicBezTo>
                      <a:cubicBezTo>
                        <a:pt x="20" y="1046"/>
                        <a:pt x="48" y="1042"/>
                        <a:pt x="61" y="1000"/>
                      </a:cubicBezTo>
                      <a:cubicBezTo>
                        <a:pt x="74" y="958"/>
                        <a:pt x="83" y="939"/>
                        <a:pt x="87" y="822"/>
                      </a:cubicBezTo>
                      <a:cubicBezTo>
                        <a:pt x="91" y="705"/>
                        <a:pt x="97" y="413"/>
                        <a:pt x="87" y="299"/>
                      </a:cubicBezTo>
                      <a:cubicBezTo>
                        <a:pt x="77" y="185"/>
                        <a:pt x="38" y="189"/>
                        <a:pt x="26" y="139"/>
                      </a:cubicBezTo>
                      <a:cubicBezTo>
                        <a:pt x="14" y="89"/>
                        <a:pt x="16" y="29"/>
                        <a:pt x="13" y="0"/>
                      </a:cubicBezTo>
                    </a:path>
                  </a:pathLst>
                </a:custGeom>
                <a:noFill/>
                <a:ln w="9525" cap="flat" cmpd="sng">
                  <a:solidFill>
                    <a:srgbClr val="0000FF"/>
                  </a:solidFill>
                  <a:prstDash val="solid"/>
                  <a:round/>
                  <a:headEnd/>
                  <a:tailEnd type="triangle" w="sm" len="lg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15" name="Freeform 245">
                  <a:extLst>
                    <a:ext uri="{FF2B5EF4-FFF2-40B4-BE49-F238E27FC236}">
                      <a16:creationId xmlns:a16="http://schemas.microsoft.com/office/drawing/2014/main" id="{1CC55AD2-4CED-158C-BA26-57B20CD244F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3532" y="2901"/>
                  <a:ext cx="85" cy="1138"/>
                </a:xfrm>
                <a:custGeom>
                  <a:avLst/>
                  <a:gdLst>
                    <a:gd name="T0" fmla="*/ 2 w 97"/>
                    <a:gd name="T1" fmla="*/ 1158 h 1158"/>
                    <a:gd name="T2" fmla="*/ 10 w 97"/>
                    <a:gd name="T3" fmla="*/ 1072 h 1158"/>
                    <a:gd name="T4" fmla="*/ 61 w 97"/>
                    <a:gd name="T5" fmla="*/ 1000 h 1158"/>
                    <a:gd name="T6" fmla="*/ 87 w 97"/>
                    <a:gd name="T7" fmla="*/ 822 h 1158"/>
                    <a:gd name="T8" fmla="*/ 87 w 97"/>
                    <a:gd name="T9" fmla="*/ 299 h 1158"/>
                    <a:gd name="T10" fmla="*/ 26 w 97"/>
                    <a:gd name="T11" fmla="*/ 139 h 1158"/>
                    <a:gd name="T12" fmla="*/ 13 w 97"/>
                    <a:gd name="T13" fmla="*/ 0 h 11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7" h="1158">
                      <a:moveTo>
                        <a:pt x="2" y="1158"/>
                      </a:moveTo>
                      <a:cubicBezTo>
                        <a:pt x="3" y="1144"/>
                        <a:pt x="0" y="1098"/>
                        <a:pt x="10" y="1072"/>
                      </a:cubicBezTo>
                      <a:cubicBezTo>
                        <a:pt x="20" y="1046"/>
                        <a:pt x="48" y="1042"/>
                        <a:pt x="61" y="1000"/>
                      </a:cubicBezTo>
                      <a:cubicBezTo>
                        <a:pt x="74" y="958"/>
                        <a:pt x="83" y="939"/>
                        <a:pt x="87" y="822"/>
                      </a:cubicBezTo>
                      <a:cubicBezTo>
                        <a:pt x="91" y="705"/>
                        <a:pt x="97" y="413"/>
                        <a:pt x="87" y="299"/>
                      </a:cubicBezTo>
                      <a:cubicBezTo>
                        <a:pt x="77" y="185"/>
                        <a:pt x="38" y="189"/>
                        <a:pt x="26" y="139"/>
                      </a:cubicBezTo>
                      <a:cubicBezTo>
                        <a:pt x="14" y="89"/>
                        <a:pt x="16" y="29"/>
                        <a:pt x="13" y="0"/>
                      </a:cubicBezTo>
                    </a:path>
                  </a:pathLst>
                </a:custGeom>
                <a:noFill/>
                <a:ln w="9525" cap="flat" cmpd="sng">
                  <a:solidFill>
                    <a:srgbClr val="0000FF"/>
                  </a:solidFill>
                  <a:prstDash val="solid"/>
                  <a:round/>
                  <a:headEnd/>
                  <a:tailEnd type="triangle" w="sm" len="lg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</p:grpSp>
          <p:grpSp>
            <p:nvGrpSpPr>
              <p:cNvPr id="92" name="Group 246">
                <a:extLst>
                  <a:ext uri="{FF2B5EF4-FFF2-40B4-BE49-F238E27FC236}">
                    <a16:creationId xmlns:a16="http://schemas.microsoft.com/office/drawing/2014/main" id="{4F9BC22C-6370-540C-E338-C71BFF3EB51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101" y="2905"/>
                <a:ext cx="187" cy="1250"/>
                <a:chOff x="3430" y="2890"/>
                <a:chExt cx="187" cy="1180"/>
              </a:xfrm>
            </p:grpSpPr>
            <p:sp>
              <p:nvSpPr>
                <p:cNvPr id="106" name="AutoShape 247">
                  <a:extLst>
                    <a:ext uri="{FF2B5EF4-FFF2-40B4-BE49-F238E27FC236}">
                      <a16:creationId xmlns:a16="http://schemas.microsoft.com/office/drawing/2014/main" id="{EDEE6FE4-FC6B-402E-AB00-7956E0024E4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93" y="3117"/>
                  <a:ext cx="64" cy="720"/>
                </a:xfrm>
                <a:prstGeom prst="can">
                  <a:avLst>
                    <a:gd name="adj" fmla="val 37500"/>
                  </a:avLst>
                </a:prstGeom>
                <a:solidFill>
                  <a:srgbClr val="DDDDDD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127000" dist="38099" dir="2640022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07" name="Freeform 248">
                  <a:extLst>
                    <a:ext uri="{FF2B5EF4-FFF2-40B4-BE49-F238E27FC236}">
                      <a16:creationId xmlns:a16="http://schemas.microsoft.com/office/drawing/2014/main" id="{899A6218-0D5F-1529-AA81-1AD0C5476CF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30" y="2896"/>
                  <a:ext cx="97" cy="1158"/>
                </a:xfrm>
                <a:custGeom>
                  <a:avLst/>
                  <a:gdLst>
                    <a:gd name="T0" fmla="*/ 2 w 97"/>
                    <a:gd name="T1" fmla="*/ 1158 h 1158"/>
                    <a:gd name="T2" fmla="*/ 10 w 97"/>
                    <a:gd name="T3" fmla="*/ 1072 h 1158"/>
                    <a:gd name="T4" fmla="*/ 61 w 97"/>
                    <a:gd name="T5" fmla="*/ 1000 h 1158"/>
                    <a:gd name="T6" fmla="*/ 87 w 97"/>
                    <a:gd name="T7" fmla="*/ 822 h 1158"/>
                    <a:gd name="T8" fmla="*/ 87 w 97"/>
                    <a:gd name="T9" fmla="*/ 299 h 1158"/>
                    <a:gd name="T10" fmla="*/ 26 w 97"/>
                    <a:gd name="T11" fmla="*/ 139 h 1158"/>
                    <a:gd name="T12" fmla="*/ 13 w 97"/>
                    <a:gd name="T13" fmla="*/ 0 h 11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7" h="1158">
                      <a:moveTo>
                        <a:pt x="2" y="1158"/>
                      </a:moveTo>
                      <a:cubicBezTo>
                        <a:pt x="3" y="1144"/>
                        <a:pt x="0" y="1098"/>
                        <a:pt x="10" y="1072"/>
                      </a:cubicBezTo>
                      <a:cubicBezTo>
                        <a:pt x="20" y="1046"/>
                        <a:pt x="48" y="1042"/>
                        <a:pt x="61" y="1000"/>
                      </a:cubicBezTo>
                      <a:cubicBezTo>
                        <a:pt x="74" y="958"/>
                        <a:pt x="83" y="939"/>
                        <a:pt x="87" y="822"/>
                      </a:cubicBezTo>
                      <a:cubicBezTo>
                        <a:pt x="91" y="705"/>
                        <a:pt x="97" y="413"/>
                        <a:pt x="87" y="299"/>
                      </a:cubicBezTo>
                      <a:cubicBezTo>
                        <a:pt x="77" y="185"/>
                        <a:pt x="38" y="189"/>
                        <a:pt x="26" y="139"/>
                      </a:cubicBezTo>
                      <a:cubicBezTo>
                        <a:pt x="14" y="89"/>
                        <a:pt x="16" y="29"/>
                        <a:pt x="13" y="0"/>
                      </a:cubicBezTo>
                    </a:path>
                  </a:pathLst>
                </a:custGeom>
                <a:noFill/>
                <a:ln w="9525" cap="flat" cmpd="sng">
                  <a:solidFill>
                    <a:srgbClr val="0000FF"/>
                  </a:solidFill>
                  <a:prstDash val="solid"/>
                  <a:round/>
                  <a:headEnd/>
                  <a:tailEnd type="triangle" w="sm" len="lg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08" name="Freeform 249">
                  <a:extLst>
                    <a:ext uri="{FF2B5EF4-FFF2-40B4-BE49-F238E27FC236}">
                      <a16:creationId xmlns:a16="http://schemas.microsoft.com/office/drawing/2014/main" id="{6253639E-6861-44A9-1F17-4BDD492ED93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3530" y="2890"/>
                  <a:ext cx="27" cy="1177"/>
                </a:xfrm>
                <a:custGeom>
                  <a:avLst/>
                  <a:gdLst>
                    <a:gd name="T0" fmla="*/ 2 w 97"/>
                    <a:gd name="T1" fmla="*/ 1158 h 1158"/>
                    <a:gd name="T2" fmla="*/ 10 w 97"/>
                    <a:gd name="T3" fmla="*/ 1072 h 1158"/>
                    <a:gd name="T4" fmla="*/ 61 w 97"/>
                    <a:gd name="T5" fmla="*/ 1000 h 1158"/>
                    <a:gd name="T6" fmla="*/ 87 w 97"/>
                    <a:gd name="T7" fmla="*/ 822 h 1158"/>
                    <a:gd name="T8" fmla="*/ 87 w 97"/>
                    <a:gd name="T9" fmla="*/ 299 h 1158"/>
                    <a:gd name="T10" fmla="*/ 26 w 97"/>
                    <a:gd name="T11" fmla="*/ 139 h 1158"/>
                    <a:gd name="T12" fmla="*/ 13 w 97"/>
                    <a:gd name="T13" fmla="*/ 0 h 11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7" h="1158">
                      <a:moveTo>
                        <a:pt x="2" y="1158"/>
                      </a:moveTo>
                      <a:cubicBezTo>
                        <a:pt x="3" y="1144"/>
                        <a:pt x="0" y="1098"/>
                        <a:pt x="10" y="1072"/>
                      </a:cubicBezTo>
                      <a:cubicBezTo>
                        <a:pt x="20" y="1046"/>
                        <a:pt x="48" y="1042"/>
                        <a:pt x="61" y="1000"/>
                      </a:cubicBezTo>
                      <a:cubicBezTo>
                        <a:pt x="74" y="958"/>
                        <a:pt x="83" y="939"/>
                        <a:pt x="87" y="822"/>
                      </a:cubicBezTo>
                      <a:cubicBezTo>
                        <a:pt x="91" y="705"/>
                        <a:pt x="97" y="413"/>
                        <a:pt x="87" y="299"/>
                      </a:cubicBezTo>
                      <a:cubicBezTo>
                        <a:pt x="77" y="185"/>
                        <a:pt x="38" y="189"/>
                        <a:pt x="26" y="139"/>
                      </a:cubicBezTo>
                      <a:cubicBezTo>
                        <a:pt x="14" y="89"/>
                        <a:pt x="16" y="29"/>
                        <a:pt x="13" y="0"/>
                      </a:cubicBezTo>
                    </a:path>
                  </a:pathLst>
                </a:custGeom>
                <a:noFill/>
                <a:ln w="9525" cap="flat" cmpd="sng">
                  <a:solidFill>
                    <a:srgbClr val="0000FF"/>
                  </a:solidFill>
                  <a:prstDash val="solid"/>
                  <a:round/>
                  <a:headEnd/>
                  <a:tailEnd type="triangle" w="sm" len="lg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09" name="Freeform 250">
                  <a:extLst>
                    <a:ext uri="{FF2B5EF4-FFF2-40B4-BE49-F238E27FC236}">
                      <a16:creationId xmlns:a16="http://schemas.microsoft.com/office/drawing/2014/main" id="{C09E09BA-2ACB-5096-B111-2CDBFF51078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97" y="2896"/>
                  <a:ext cx="30" cy="1174"/>
                </a:xfrm>
                <a:custGeom>
                  <a:avLst/>
                  <a:gdLst>
                    <a:gd name="T0" fmla="*/ 2 w 97"/>
                    <a:gd name="T1" fmla="*/ 1158 h 1158"/>
                    <a:gd name="T2" fmla="*/ 10 w 97"/>
                    <a:gd name="T3" fmla="*/ 1072 h 1158"/>
                    <a:gd name="T4" fmla="*/ 61 w 97"/>
                    <a:gd name="T5" fmla="*/ 1000 h 1158"/>
                    <a:gd name="T6" fmla="*/ 87 w 97"/>
                    <a:gd name="T7" fmla="*/ 822 h 1158"/>
                    <a:gd name="T8" fmla="*/ 87 w 97"/>
                    <a:gd name="T9" fmla="*/ 299 h 1158"/>
                    <a:gd name="T10" fmla="*/ 26 w 97"/>
                    <a:gd name="T11" fmla="*/ 139 h 1158"/>
                    <a:gd name="T12" fmla="*/ 13 w 97"/>
                    <a:gd name="T13" fmla="*/ 0 h 11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7" h="1158">
                      <a:moveTo>
                        <a:pt x="2" y="1158"/>
                      </a:moveTo>
                      <a:cubicBezTo>
                        <a:pt x="3" y="1144"/>
                        <a:pt x="0" y="1098"/>
                        <a:pt x="10" y="1072"/>
                      </a:cubicBezTo>
                      <a:cubicBezTo>
                        <a:pt x="20" y="1046"/>
                        <a:pt x="48" y="1042"/>
                        <a:pt x="61" y="1000"/>
                      </a:cubicBezTo>
                      <a:cubicBezTo>
                        <a:pt x="74" y="958"/>
                        <a:pt x="83" y="939"/>
                        <a:pt x="87" y="822"/>
                      </a:cubicBezTo>
                      <a:cubicBezTo>
                        <a:pt x="91" y="705"/>
                        <a:pt x="97" y="413"/>
                        <a:pt x="87" y="299"/>
                      </a:cubicBezTo>
                      <a:cubicBezTo>
                        <a:pt x="77" y="185"/>
                        <a:pt x="38" y="189"/>
                        <a:pt x="26" y="139"/>
                      </a:cubicBezTo>
                      <a:cubicBezTo>
                        <a:pt x="14" y="89"/>
                        <a:pt x="16" y="29"/>
                        <a:pt x="13" y="0"/>
                      </a:cubicBezTo>
                    </a:path>
                  </a:pathLst>
                </a:custGeom>
                <a:noFill/>
                <a:ln w="9525" cap="flat" cmpd="sng">
                  <a:solidFill>
                    <a:srgbClr val="0000FF"/>
                  </a:solidFill>
                  <a:prstDash val="solid"/>
                  <a:round/>
                  <a:headEnd/>
                  <a:tailEnd type="triangle" w="sm" len="lg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10" name="Freeform 251">
                  <a:extLst>
                    <a:ext uri="{FF2B5EF4-FFF2-40B4-BE49-F238E27FC236}">
                      <a16:creationId xmlns:a16="http://schemas.microsoft.com/office/drawing/2014/main" id="{BA8F4C88-FBC3-D958-24D5-5A0C62D0FD8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3532" y="2901"/>
                  <a:ext cx="85" cy="1138"/>
                </a:xfrm>
                <a:custGeom>
                  <a:avLst/>
                  <a:gdLst>
                    <a:gd name="T0" fmla="*/ 2 w 97"/>
                    <a:gd name="T1" fmla="*/ 1158 h 1158"/>
                    <a:gd name="T2" fmla="*/ 10 w 97"/>
                    <a:gd name="T3" fmla="*/ 1072 h 1158"/>
                    <a:gd name="T4" fmla="*/ 61 w 97"/>
                    <a:gd name="T5" fmla="*/ 1000 h 1158"/>
                    <a:gd name="T6" fmla="*/ 87 w 97"/>
                    <a:gd name="T7" fmla="*/ 822 h 1158"/>
                    <a:gd name="T8" fmla="*/ 87 w 97"/>
                    <a:gd name="T9" fmla="*/ 299 h 1158"/>
                    <a:gd name="T10" fmla="*/ 26 w 97"/>
                    <a:gd name="T11" fmla="*/ 139 h 1158"/>
                    <a:gd name="T12" fmla="*/ 13 w 97"/>
                    <a:gd name="T13" fmla="*/ 0 h 11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7" h="1158">
                      <a:moveTo>
                        <a:pt x="2" y="1158"/>
                      </a:moveTo>
                      <a:cubicBezTo>
                        <a:pt x="3" y="1144"/>
                        <a:pt x="0" y="1098"/>
                        <a:pt x="10" y="1072"/>
                      </a:cubicBezTo>
                      <a:cubicBezTo>
                        <a:pt x="20" y="1046"/>
                        <a:pt x="48" y="1042"/>
                        <a:pt x="61" y="1000"/>
                      </a:cubicBezTo>
                      <a:cubicBezTo>
                        <a:pt x="74" y="958"/>
                        <a:pt x="83" y="939"/>
                        <a:pt x="87" y="822"/>
                      </a:cubicBezTo>
                      <a:cubicBezTo>
                        <a:pt x="91" y="705"/>
                        <a:pt x="97" y="413"/>
                        <a:pt x="87" y="299"/>
                      </a:cubicBezTo>
                      <a:cubicBezTo>
                        <a:pt x="77" y="185"/>
                        <a:pt x="38" y="189"/>
                        <a:pt x="26" y="139"/>
                      </a:cubicBezTo>
                      <a:cubicBezTo>
                        <a:pt x="14" y="89"/>
                        <a:pt x="16" y="29"/>
                        <a:pt x="13" y="0"/>
                      </a:cubicBezTo>
                    </a:path>
                  </a:pathLst>
                </a:custGeom>
                <a:noFill/>
                <a:ln w="9525" cap="flat" cmpd="sng">
                  <a:solidFill>
                    <a:srgbClr val="0000FF"/>
                  </a:solidFill>
                  <a:prstDash val="solid"/>
                  <a:round/>
                  <a:headEnd/>
                  <a:tailEnd type="triangle" w="sm" len="lg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</p:grpSp>
          <p:grpSp>
            <p:nvGrpSpPr>
              <p:cNvPr id="93" name="Group 252">
                <a:extLst>
                  <a:ext uri="{FF2B5EF4-FFF2-40B4-BE49-F238E27FC236}">
                    <a16:creationId xmlns:a16="http://schemas.microsoft.com/office/drawing/2014/main" id="{3AADDE00-8114-ADC2-0298-E30604F7649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888" y="2910"/>
                <a:ext cx="187" cy="1250"/>
                <a:chOff x="3430" y="2890"/>
                <a:chExt cx="187" cy="1180"/>
              </a:xfrm>
            </p:grpSpPr>
            <p:sp>
              <p:nvSpPr>
                <p:cNvPr id="101" name="AutoShape 253">
                  <a:extLst>
                    <a:ext uri="{FF2B5EF4-FFF2-40B4-BE49-F238E27FC236}">
                      <a16:creationId xmlns:a16="http://schemas.microsoft.com/office/drawing/2014/main" id="{05036CD3-2168-CAF3-F8B9-A1407A0CCBF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93" y="3117"/>
                  <a:ext cx="64" cy="720"/>
                </a:xfrm>
                <a:prstGeom prst="can">
                  <a:avLst>
                    <a:gd name="adj" fmla="val 37500"/>
                  </a:avLst>
                </a:prstGeom>
                <a:solidFill>
                  <a:srgbClr val="DDDDDD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127000" dist="38099" dir="2640022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02" name="Freeform 254">
                  <a:extLst>
                    <a:ext uri="{FF2B5EF4-FFF2-40B4-BE49-F238E27FC236}">
                      <a16:creationId xmlns:a16="http://schemas.microsoft.com/office/drawing/2014/main" id="{E56C075D-6F95-C7B9-4829-6DCFA8E77FB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30" y="2896"/>
                  <a:ext cx="97" cy="1158"/>
                </a:xfrm>
                <a:custGeom>
                  <a:avLst/>
                  <a:gdLst>
                    <a:gd name="T0" fmla="*/ 2 w 97"/>
                    <a:gd name="T1" fmla="*/ 1158 h 1158"/>
                    <a:gd name="T2" fmla="*/ 10 w 97"/>
                    <a:gd name="T3" fmla="*/ 1072 h 1158"/>
                    <a:gd name="T4" fmla="*/ 61 w 97"/>
                    <a:gd name="T5" fmla="*/ 1000 h 1158"/>
                    <a:gd name="T6" fmla="*/ 87 w 97"/>
                    <a:gd name="T7" fmla="*/ 822 h 1158"/>
                    <a:gd name="T8" fmla="*/ 87 w 97"/>
                    <a:gd name="T9" fmla="*/ 299 h 1158"/>
                    <a:gd name="T10" fmla="*/ 26 w 97"/>
                    <a:gd name="T11" fmla="*/ 139 h 1158"/>
                    <a:gd name="T12" fmla="*/ 13 w 97"/>
                    <a:gd name="T13" fmla="*/ 0 h 11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7" h="1158">
                      <a:moveTo>
                        <a:pt x="2" y="1158"/>
                      </a:moveTo>
                      <a:cubicBezTo>
                        <a:pt x="3" y="1144"/>
                        <a:pt x="0" y="1098"/>
                        <a:pt x="10" y="1072"/>
                      </a:cubicBezTo>
                      <a:cubicBezTo>
                        <a:pt x="20" y="1046"/>
                        <a:pt x="48" y="1042"/>
                        <a:pt x="61" y="1000"/>
                      </a:cubicBezTo>
                      <a:cubicBezTo>
                        <a:pt x="74" y="958"/>
                        <a:pt x="83" y="939"/>
                        <a:pt x="87" y="822"/>
                      </a:cubicBezTo>
                      <a:cubicBezTo>
                        <a:pt x="91" y="705"/>
                        <a:pt x="97" y="413"/>
                        <a:pt x="87" y="299"/>
                      </a:cubicBezTo>
                      <a:cubicBezTo>
                        <a:pt x="77" y="185"/>
                        <a:pt x="38" y="189"/>
                        <a:pt x="26" y="139"/>
                      </a:cubicBezTo>
                      <a:cubicBezTo>
                        <a:pt x="14" y="89"/>
                        <a:pt x="16" y="29"/>
                        <a:pt x="13" y="0"/>
                      </a:cubicBezTo>
                    </a:path>
                  </a:pathLst>
                </a:custGeom>
                <a:noFill/>
                <a:ln w="9525" cap="flat" cmpd="sng">
                  <a:solidFill>
                    <a:srgbClr val="0000FF"/>
                  </a:solidFill>
                  <a:prstDash val="solid"/>
                  <a:round/>
                  <a:headEnd/>
                  <a:tailEnd type="triangle" w="sm" len="lg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03" name="Freeform 255">
                  <a:extLst>
                    <a:ext uri="{FF2B5EF4-FFF2-40B4-BE49-F238E27FC236}">
                      <a16:creationId xmlns:a16="http://schemas.microsoft.com/office/drawing/2014/main" id="{AE7482D4-099B-4290-5BB3-9B8316F62AC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3530" y="2890"/>
                  <a:ext cx="27" cy="1177"/>
                </a:xfrm>
                <a:custGeom>
                  <a:avLst/>
                  <a:gdLst>
                    <a:gd name="T0" fmla="*/ 2 w 97"/>
                    <a:gd name="T1" fmla="*/ 1158 h 1158"/>
                    <a:gd name="T2" fmla="*/ 10 w 97"/>
                    <a:gd name="T3" fmla="*/ 1072 h 1158"/>
                    <a:gd name="T4" fmla="*/ 61 w 97"/>
                    <a:gd name="T5" fmla="*/ 1000 h 1158"/>
                    <a:gd name="T6" fmla="*/ 87 w 97"/>
                    <a:gd name="T7" fmla="*/ 822 h 1158"/>
                    <a:gd name="T8" fmla="*/ 87 w 97"/>
                    <a:gd name="T9" fmla="*/ 299 h 1158"/>
                    <a:gd name="T10" fmla="*/ 26 w 97"/>
                    <a:gd name="T11" fmla="*/ 139 h 1158"/>
                    <a:gd name="T12" fmla="*/ 13 w 97"/>
                    <a:gd name="T13" fmla="*/ 0 h 11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7" h="1158">
                      <a:moveTo>
                        <a:pt x="2" y="1158"/>
                      </a:moveTo>
                      <a:cubicBezTo>
                        <a:pt x="3" y="1144"/>
                        <a:pt x="0" y="1098"/>
                        <a:pt x="10" y="1072"/>
                      </a:cubicBezTo>
                      <a:cubicBezTo>
                        <a:pt x="20" y="1046"/>
                        <a:pt x="48" y="1042"/>
                        <a:pt x="61" y="1000"/>
                      </a:cubicBezTo>
                      <a:cubicBezTo>
                        <a:pt x="74" y="958"/>
                        <a:pt x="83" y="939"/>
                        <a:pt x="87" y="822"/>
                      </a:cubicBezTo>
                      <a:cubicBezTo>
                        <a:pt x="91" y="705"/>
                        <a:pt x="97" y="413"/>
                        <a:pt x="87" y="299"/>
                      </a:cubicBezTo>
                      <a:cubicBezTo>
                        <a:pt x="77" y="185"/>
                        <a:pt x="38" y="189"/>
                        <a:pt x="26" y="139"/>
                      </a:cubicBezTo>
                      <a:cubicBezTo>
                        <a:pt x="14" y="89"/>
                        <a:pt x="16" y="29"/>
                        <a:pt x="13" y="0"/>
                      </a:cubicBezTo>
                    </a:path>
                  </a:pathLst>
                </a:custGeom>
                <a:noFill/>
                <a:ln w="9525" cap="flat" cmpd="sng">
                  <a:solidFill>
                    <a:srgbClr val="0000FF"/>
                  </a:solidFill>
                  <a:prstDash val="solid"/>
                  <a:round/>
                  <a:headEnd/>
                  <a:tailEnd type="triangle" w="sm" len="lg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04" name="Freeform 256">
                  <a:extLst>
                    <a:ext uri="{FF2B5EF4-FFF2-40B4-BE49-F238E27FC236}">
                      <a16:creationId xmlns:a16="http://schemas.microsoft.com/office/drawing/2014/main" id="{3537CC5E-6974-AD51-86BE-85329C0BDBD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97" y="2896"/>
                  <a:ext cx="30" cy="1174"/>
                </a:xfrm>
                <a:custGeom>
                  <a:avLst/>
                  <a:gdLst>
                    <a:gd name="T0" fmla="*/ 2 w 97"/>
                    <a:gd name="T1" fmla="*/ 1158 h 1158"/>
                    <a:gd name="T2" fmla="*/ 10 w 97"/>
                    <a:gd name="T3" fmla="*/ 1072 h 1158"/>
                    <a:gd name="T4" fmla="*/ 61 w 97"/>
                    <a:gd name="T5" fmla="*/ 1000 h 1158"/>
                    <a:gd name="T6" fmla="*/ 87 w 97"/>
                    <a:gd name="T7" fmla="*/ 822 h 1158"/>
                    <a:gd name="T8" fmla="*/ 87 w 97"/>
                    <a:gd name="T9" fmla="*/ 299 h 1158"/>
                    <a:gd name="T10" fmla="*/ 26 w 97"/>
                    <a:gd name="T11" fmla="*/ 139 h 1158"/>
                    <a:gd name="T12" fmla="*/ 13 w 97"/>
                    <a:gd name="T13" fmla="*/ 0 h 11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7" h="1158">
                      <a:moveTo>
                        <a:pt x="2" y="1158"/>
                      </a:moveTo>
                      <a:cubicBezTo>
                        <a:pt x="3" y="1144"/>
                        <a:pt x="0" y="1098"/>
                        <a:pt x="10" y="1072"/>
                      </a:cubicBezTo>
                      <a:cubicBezTo>
                        <a:pt x="20" y="1046"/>
                        <a:pt x="48" y="1042"/>
                        <a:pt x="61" y="1000"/>
                      </a:cubicBezTo>
                      <a:cubicBezTo>
                        <a:pt x="74" y="958"/>
                        <a:pt x="83" y="939"/>
                        <a:pt x="87" y="822"/>
                      </a:cubicBezTo>
                      <a:cubicBezTo>
                        <a:pt x="91" y="705"/>
                        <a:pt x="97" y="413"/>
                        <a:pt x="87" y="299"/>
                      </a:cubicBezTo>
                      <a:cubicBezTo>
                        <a:pt x="77" y="185"/>
                        <a:pt x="38" y="189"/>
                        <a:pt x="26" y="139"/>
                      </a:cubicBezTo>
                      <a:cubicBezTo>
                        <a:pt x="14" y="89"/>
                        <a:pt x="16" y="29"/>
                        <a:pt x="13" y="0"/>
                      </a:cubicBezTo>
                    </a:path>
                  </a:pathLst>
                </a:custGeom>
                <a:noFill/>
                <a:ln w="9525" cap="flat" cmpd="sng">
                  <a:solidFill>
                    <a:srgbClr val="0000FF"/>
                  </a:solidFill>
                  <a:prstDash val="solid"/>
                  <a:round/>
                  <a:headEnd/>
                  <a:tailEnd type="triangle" w="sm" len="lg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05" name="Freeform 257">
                  <a:extLst>
                    <a:ext uri="{FF2B5EF4-FFF2-40B4-BE49-F238E27FC236}">
                      <a16:creationId xmlns:a16="http://schemas.microsoft.com/office/drawing/2014/main" id="{71E1381B-746A-21E9-6BA8-2DDD0F21D1D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3532" y="2901"/>
                  <a:ext cx="85" cy="1138"/>
                </a:xfrm>
                <a:custGeom>
                  <a:avLst/>
                  <a:gdLst>
                    <a:gd name="T0" fmla="*/ 2 w 97"/>
                    <a:gd name="T1" fmla="*/ 1158 h 1158"/>
                    <a:gd name="T2" fmla="*/ 10 w 97"/>
                    <a:gd name="T3" fmla="*/ 1072 h 1158"/>
                    <a:gd name="T4" fmla="*/ 61 w 97"/>
                    <a:gd name="T5" fmla="*/ 1000 h 1158"/>
                    <a:gd name="T6" fmla="*/ 87 w 97"/>
                    <a:gd name="T7" fmla="*/ 822 h 1158"/>
                    <a:gd name="T8" fmla="*/ 87 w 97"/>
                    <a:gd name="T9" fmla="*/ 299 h 1158"/>
                    <a:gd name="T10" fmla="*/ 26 w 97"/>
                    <a:gd name="T11" fmla="*/ 139 h 1158"/>
                    <a:gd name="T12" fmla="*/ 13 w 97"/>
                    <a:gd name="T13" fmla="*/ 0 h 11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7" h="1158">
                      <a:moveTo>
                        <a:pt x="2" y="1158"/>
                      </a:moveTo>
                      <a:cubicBezTo>
                        <a:pt x="3" y="1144"/>
                        <a:pt x="0" y="1098"/>
                        <a:pt x="10" y="1072"/>
                      </a:cubicBezTo>
                      <a:cubicBezTo>
                        <a:pt x="20" y="1046"/>
                        <a:pt x="48" y="1042"/>
                        <a:pt x="61" y="1000"/>
                      </a:cubicBezTo>
                      <a:cubicBezTo>
                        <a:pt x="74" y="958"/>
                        <a:pt x="83" y="939"/>
                        <a:pt x="87" y="822"/>
                      </a:cubicBezTo>
                      <a:cubicBezTo>
                        <a:pt x="91" y="705"/>
                        <a:pt x="97" y="413"/>
                        <a:pt x="87" y="299"/>
                      </a:cubicBezTo>
                      <a:cubicBezTo>
                        <a:pt x="77" y="185"/>
                        <a:pt x="38" y="189"/>
                        <a:pt x="26" y="139"/>
                      </a:cubicBezTo>
                      <a:cubicBezTo>
                        <a:pt x="14" y="89"/>
                        <a:pt x="16" y="29"/>
                        <a:pt x="13" y="0"/>
                      </a:cubicBezTo>
                    </a:path>
                  </a:pathLst>
                </a:custGeom>
                <a:noFill/>
                <a:ln w="9525" cap="flat" cmpd="sng">
                  <a:solidFill>
                    <a:srgbClr val="0000FF"/>
                  </a:solidFill>
                  <a:prstDash val="solid"/>
                  <a:round/>
                  <a:headEnd/>
                  <a:tailEnd type="triangle" w="sm" len="lg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</p:grpSp>
          <p:grpSp>
            <p:nvGrpSpPr>
              <p:cNvPr id="94" name="Group 258">
                <a:extLst>
                  <a:ext uri="{FF2B5EF4-FFF2-40B4-BE49-F238E27FC236}">
                    <a16:creationId xmlns:a16="http://schemas.microsoft.com/office/drawing/2014/main" id="{C9583216-B5A4-8FBB-D390-86B68FDE11B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647" y="2901"/>
                <a:ext cx="187" cy="1250"/>
                <a:chOff x="3430" y="2890"/>
                <a:chExt cx="187" cy="1180"/>
              </a:xfrm>
            </p:grpSpPr>
            <p:sp>
              <p:nvSpPr>
                <p:cNvPr id="96" name="AutoShape 259">
                  <a:extLst>
                    <a:ext uri="{FF2B5EF4-FFF2-40B4-BE49-F238E27FC236}">
                      <a16:creationId xmlns:a16="http://schemas.microsoft.com/office/drawing/2014/main" id="{BFA1C874-0969-823C-5CEF-4033F1B935C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93" y="3117"/>
                  <a:ext cx="64" cy="720"/>
                </a:xfrm>
                <a:prstGeom prst="can">
                  <a:avLst>
                    <a:gd name="adj" fmla="val 37500"/>
                  </a:avLst>
                </a:prstGeom>
                <a:solidFill>
                  <a:srgbClr val="DDDDDD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127000" dist="38099" dir="2640022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97" name="Freeform 260">
                  <a:extLst>
                    <a:ext uri="{FF2B5EF4-FFF2-40B4-BE49-F238E27FC236}">
                      <a16:creationId xmlns:a16="http://schemas.microsoft.com/office/drawing/2014/main" id="{4A015455-397C-63A0-5514-2359BCE7C0F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30" y="2896"/>
                  <a:ext cx="97" cy="1158"/>
                </a:xfrm>
                <a:custGeom>
                  <a:avLst/>
                  <a:gdLst>
                    <a:gd name="T0" fmla="*/ 2 w 97"/>
                    <a:gd name="T1" fmla="*/ 1158 h 1158"/>
                    <a:gd name="T2" fmla="*/ 10 w 97"/>
                    <a:gd name="T3" fmla="*/ 1072 h 1158"/>
                    <a:gd name="T4" fmla="*/ 61 w 97"/>
                    <a:gd name="T5" fmla="*/ 1000 h 1158"/>
                    <a:gd name="T6" fmla="*/ 87 w 97"/>
                    <a:gd name="T7" fmla="*/ 822 h 1158"/>
                    <a:gd name="T8" fmla="*/ 87 w 97"/>
                    <a:gd name="T9" fmla="*/ 299 h 1158"/>
                    <a:gd name="T10" fmla="*/ 26 w 97"/>
                    <a:gd name="T11" fmla="*/ 139 h 1158"/>
                    <a:gd name="T12" fmla="*/ 13 w 97"/>
                    <a:gd name="T13" fmla="*/ 0 h 11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7" h="1158">
                      <a:moveTo>
                        <a:pt x="2" y="1158"/>
                      </a:moveTo>
                      <a:cubicBezTo>
                        <a:pt x="3" y="1144"/>
                        <a:pt x="0" y="1098"/>
                        <a:pt x="10" y="1072"/>
                      </a:cubicBezTo>
                      <a:cubicBezTo>
                        <a:pt x="20" y="1046"/>
                        <a:pt x="48" y="1042"/>
                        <a:pt x="61" y="1000"/>
                      </a:cubicBezTo>
                      <a:cubicBezTo>
                        <a:pt x="74" y="958"/>
                        <a:pt x="83" y="939"/>
                        <a:pt x="87" y="822"/>
                      </a:cubicBezTo>
                      <a:cubicBezTo>
                        <a:pt x="91" y="705"/>
                        <a:pt x="97" y="413"/>
                        <a:pt x="87" y="299"/>
                      </a:cubicBezTo>
                      <a:cubicBezTo>
                        <a:pt x="77" y="185"/>
                        <a:pt x="38" y="189"/>
                        <a:pt x="26" y="139"/>
                      </a:cubicBezTo>
                      <a:cubicBezTo>
                        <a:pt x="14" y="89"/>
                        <a:pt x="16" y="29"/>
                        <a:pt x="13" y="0"/>
                      </a:cubicBezTo>
                    </a:path>
                  </a:pathLst>
                </a:custGeom>
                <a:noFill/>
                <a:ln w="9525" cap="flat" cmpd="sng">
                  <a:solidFill>
                    <a:srgbClr val="0000FF"/>
                  </a:solidFill>
                  <a:prstDash val="solid"/>
                  <a:round/>
                  <a:headEnd/>
                  <a:tailEnd type="triangle" w="sm" len="lg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98" name="Freeform 261">
                  <a:extLst>
                    <a:ext uri="{FF2B5EF4-FFF2-40B4-BE49-F238E27FC236}">
                      <a16:creationId xmlns:a16="http://schemas.microsoft.com/office/drawing/2014/main" id="{01E6103B-0549-6299-D9CF-549F8962B37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3530" y="2890"/>
                  <a:ext cx="27" cy="1177"/>
                </a:xfrm>
                <a:custGeom>
                  <a:avLst/>
                  <a:gdLst>
                    <a:gd name="T0" fmla="*/ 2 w 97"/>
                    <a:gd name="T1" fmla="*/ 1158 h 1158"/>
                    <a:gd name="T2" fmla="*/ 10 w 97"/>
                    <a:gd name="T3" fmla="*/ 1072 h 1158"/>
                    <a:gd name="T4" fmla="*/ 61 w 97"/>
                    <a:gd name="T5" fmla="*/ 1000 h 1158"/>
                    <a:gd name="T6" fmla="*/ 87 w 97"/>
                    <a:gd name="T7" fmla="*/ 822 h 1158"/>
                    <a:gd name="T8" fmla="*/ 87 w 97"/>
                    <a:gd name="T9" fmla="*/ 299 h 1158"/>
                    <a:gd name="T10" fmla="*/ 26 w 97"/>
                    <a:gd name="T11" fmla="*/ 139 h 1158"/>
                    <a:gd name="T12" fmla="*/ 13 w 97"/>
                    <a:gd name="T13" fmla="*/ 0 h 11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7" h="1158">
                      <a:moveTo>
                        <a:pt x="2" y="1158"/>
                      </a:moveTo>
                      <a:cubicBezTo>
                        <a:pt x="3" y="1144"/>
                        <a:pt x="0" y="1098"/>
                        <a:pt x="10" y="1072"/>
                      </a:cubicBezTo>
                      <a:cubicBezTo>
                        <a:pt x="20" y="1046"/>
                        <a:pt x="48" y="1042"/>
                        <a:pt x="61" y="1000"/>
                      </a:cubicBezTo>
                      <a:cubicBezTo>
                        <a:pt x="74" y="958"/>
                        <a:pt x="83" y="939"/>
                        <a:pt x="87" y="822"/>
                      </a:cubicBezTo>
                      <a:cubicBezTo>
                        <a:pt x="91" y="705"/>
                        <a:pt x="97" y="413"/>
                        <a:pt x="87" y="299"/>
                      </a:cubicBezTo>
                      <a:cubicBezTo>
                        <a:pt x="77" y="185"/>
                        <a:pt x="38" y="189"/>
                        <a:pt x="26" y="139"/>
                      </a:cubicBezTo>
                      <a:cubicBezTo>
                        <a:pt x="14" y="89"/>
                        <a:pt x="16" y="29"/>
                        <a:pt x="13" y="0"/>
                      </a:cubicBezTo>
                    </a:path>
                  </a:pathLst>
                </a:custGeom>
                <a:noFill/>
                <a:ln w="9525" cap="flat" cmpd="sng">
                  <a:solidFill>
                    <a:srgbClr val="0000FF"/>
                  </a:solidFill>
                  <a:prstDash val="solid"/>
                  <a:round/>
                  <a:headEnd/>
                  <a:tailEnd type="triangle" w="sm" len="lg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99" name="Freeform 262">
                  <a:extLst>
                    <a:ext uri="{FF2B5EF4-FFF2-40B4-BE49-F238E27FC236}">
                      <a16:creationId xmlns:a16="http://schemas.microsoft.com/office/drawing/2014/main" id="{C57A6111-E376-B0F7-7243-E7F8863FED5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97" y="2896"/>
                  <a:ext cx="30" cy="1174"/>
                </a:xfrm>
                <a:custGeom>
                  <a:avLst/>
                  <a:gdLst>
                    <a:gd name="T0" fmla="*/ 2 w 97"/>
                    <a:gd name="T1" fmla="*/ 1158 h 1158"/>
                    <a:gd name="T2" fmla="*/ 10 w 97"/>
                    <a:gd name="T3" fmla="*/ 1072 h 1158"/>
                    <a:gd name="T4" fmla="*/ 61 w 97"/>
                    <a:gd name="T5" fmla="*/ 1000 h 1158"/>
                    <a:gd name="T6" fmla="*/ 87 w 97"/>
                    <a:gd name="T7" fmla="*/ 822 h 1158"/>
                    <a:gd name="T8" fmla="*/ 87 w 97"/>
                    <a:gd name="T9" fmla="*/ 299 h 1158"/>
                    <a:gd name="T10" fmla="*/ 26 w 97"/>
                    <a:gd name="T11" fmla="*/ 139 h 1158"/>
                    <a:gd name="T12" fmla="*/ 13 w 97"/>
                    <a:gd name="T13" fmla="*/ 0 h 11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7" h="1158">
                      <a:moveTo>
                        <a:pt x="2" y="1158"/>
                      </a:moveTo>
                      <a:cubicBezTo>
                        <a:pt x="3" y="1144"/>
                        <a:pt x="0" y="1098"/>
                        <a:pt x="10" y="1072"/>
                      </a:cubicBezTo>
                      <a:cubicBezTo>
                        <a:pt x="20" y="1046"/>
                        <a:pt x="48" y="1042"/>
                        <a:pt x="61" y="1000"/>
                      </a:cubicBezTo>
                      <a:cubicBezTo>
                        <a:pt x="74" y="958"/>
                        <a:pt x="83" y="939"/>
                        <a:pt x="87" y="822"/>
                      </a:cubicBezTo>
                      <a:cubicBezTo>
                        <a:pt x="91" y="705"/>
                        <a:pt x="97" y="413"/>
                        <a:pt x="87" y="299"/>
                      </a:cubicBezTo>
                      <a:cubicBezTo>
                        <a:pt x="77" y="185"/>
                        <a:pt x="38" y="189"/>
                        <a:pt x="26" y="139"/>
                      </a:cubicBezTo>
                      <a:cubicBezTo>
                        <a:pt x="14" y="89"/>
                        <a:pt x="16" y="29"/>
                        <a:pt x="13" y="0"/>
                      </a:cubicBezTo>
                    </a:path>
                  </a:pathLst>
                </a:custGeom>
                <a:noFill/>
                <a:ln w="9525" cap="flat" cmpd="sng">
                  <a:solidFill>
                    <a:srgbClr val="0000FF"/>
                  </a:solidFill>
                  <a:prstDash val="solid"/>
                  <a:round/>
                  <a:headEnd/>
                  <a:tailEnd type="triangle" w="sm" len="lg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00" name="Freeform 263">
                  <a:extLst>
                    <a:ext uri="{FF2B5EF4-FFF2-40B4-BE49-F238E27FC236}">
                      <a16:creationId xmlns:a16="http://schemas.microsoft.com/office/drawing/2014/main" id="{72CDD88F-168A-A36B-F955-B7506F06D96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3532" y="2901"/>
                  <a:ext cx="85" cy="1138"/>
                </a:xfrm>
                <a:custGeom>
                  <a:avLst/>
                  <a:gdLst>
                    <a:gd name="T0" fmla="*/ 2 w 97"/>
                    <a:gd name="T1" fmla="*/ 1158 h 1158"/>
                    <a:gd name="T2" fmla="*/ 10 w 97"/>
                    <a:gd name="T3" fmla="*/ 1072 h 1158"/>
                    <a:gd name="T4" fmla="*/ 61 w 97"/>
                    <a:gd name="T5" fmla="*/ 1000 h 1158"/>
                    <a:gd name="T6" fmla="*/ 87 w 97"/>
                    <a:gd name="T7" fmla="*/ 822 h 1158"/>
                    <a:gd name="T8" fmla="*/ 87 w 97"/>
                    <a:gd name="T9" fmla="*/ 299 h 1158"/>
                    <a:gd name="T10" fmla="*/ 26 w 97"/>
                    <a:gd name="T11" fmla="*/ 139 h 1158"/>
                    <a:gd name="T12" fmla="*/ 13 w 97"/>
                    <a:gd name="T13" fmla="*/ 0 h 11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7" h="1158">
                      <a:moveTo>
                        <a:pt x="2" y="1158"/>
                      </a:moveTo>
                      <a:cubicBezTo>
                        <a:pt x="3" y="1144"/>
                        <a:pt x="0" y="1098"/>
                        <a:pt x="10" y="1072"/>
                      </a:cubicBezTo>
                      <a:cubicBezTo>
                        <a:pt x="20" y="1046"/>
                        <a:pt x="48" y="1042"/>
                        <a:pt x="61" y="1000"/>
                      </a:cubicBezTo>
                      <a:cubicBezTo>
                        <a:pt x="74" y="958"/>
                        <a:pt x="83" y="939"/>
                        <a:pt x="87" y="822"/>
                      </a:cubicBezTo>
                      <a:cubicBezTo>
                        <a:pt x="91" y="705"/>
                        <a:pt x="97" y="413"/>
                        <a:pt x="87" y="299"/>
                      </a:cubicBezTo>
                      <a:cubicBezTo>
                        <a:pt x="77" y="185"/>
                        <a:pt x="38" y="189"/>
                        <a:pt x="26" y="139"/>
                      </a:cubicBezTo>
                      <a:cubicBezTo>
                        <a:pt x="14" y="89"/>
                        <a:pt x="16" y="29"/>
                        <a:pt x="13" y="0"/>
                      </a:cubicBezTo>
                    </a:path>
                  </a:pathLst>
                </a:custGeom>
                <a:noFill/>
                <a:ln w="9525" cap="flat" cmpd="sng">
                  <a:solidFill>
                    <a:srgbClr val="0000FF"/>
                  </a:solidFill>
                  <a:prstDash val="solid"/>
                  <a:round/>
                  <a:headEnd/>
                  <a:tailEnd type="triangle" w="sm" len="lg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</p:grpSp>
          <p:sp>
            <p:nvSpPr>
              <p:cNvPr id="95" name="AutoShape 166">
                <a:extLst>
                  <a:ext uri="{FF2B5EF4-FFF2-40B4-BE49-F238E27FC236}">
                    <a16:creationId xmlns:a16="http://schemas.microsoft.com/office/drawing/2014/main" id="{C05CBBA6-E479-D60F-082A-1202B68DB62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63" y="2976"/>
                <a:ext cx="1248" cy="1008"/>
              </a:xfrm>
              <a:prstGeom prst="can">
                <a:avLst>
                  <a:gd name="adj" fmla="val 25000"/>
                </a:avLst>
              </a:prstGeom>
              <a:solidFill>
                <a:srgbClr val="FF6666">
                  <a:alpha val="34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127000" dist="38099" dir="2640022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</p:grpSp>
        <p:grpSp>
          <p:nvGrpSpPr>
            <p:cNvPr id="60" name="Group 265">
              <a:extLst>
                <a:ext uri="{FF2B5EF4-FFF2-40B4-BE49-F238E27FC236}">
                  <a16:creationId xmlns:a16="http://schemas.microsoft.com/office/drawing/2014/main" id="{DA496917-15B0-A5CD-C2DC-EE30C386273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58763" y="4090988"/>
              <a:ext cx="2511425" cy="2225675"/>
              <a:chOff x="3360" y="1171"/>
              <a:chExt cx="1248" cy="1402"/>
            </a:xfrm>
          </p:grpSpPr>
          <p:sp>
            <p:nvSpPr>
              <p:cNvPr id="63" name="AutoShape 155">
                <a:extLst>
                  <a:ext uri="{FF2B5EF4-FFF2-40B4-BE49-F238E27FC236}">
                    <a16:creationId xmlns:a16="http://schemas.microsoft.com/office/drawing/2014/main" id="{7B43C727-D227-A956-74DE-5F2E7EA2B33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56" y="1390"/>
                <a:ext cx="1056" cy="816"/>
              </a:xfrm>
              <a:prstGeom prst="can">
                <a:avLst>
                  <a:gd name="adj" fmla="val 25000"/>
                </a:avLst>
              </a:prstGeom>
              <a:solidFill>
                <a:srgbClr val="FF6666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127000" dist="38099" dir="2640022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64" name="AutoShape 154">
                <a:extLst>
                  <a:ext uri="{FF2B5EF4-FFF2-40B4-BE49-F238E27FC236}">
                    <a16:creationId xmlns:a16="http://schemas.microsoft.com/office/drawing/2014/main" id="{0071E66F-A7B3-F029-2CE8-6D0D50CFE36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60" y="1294"/>
                <a:ext cx="1248" cy="1008"/>
              </a:xfrm>
              <a:prstGeom prst="can">
                <a:avLst>
                  <a:gd name="adj" fmla="val 25000"/>
                </a:avLst>
              </a:prstGeom>
              <a:solidFill>
                <a:srgbClr val="C0C0C0">
                  <a:alpha val="34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127000" dist="38099" dir="2640022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grpSp>
            <p:nvGrpSpPr>
              <p:cNvPr id="65" name="Group 203">
                <a:extLst>
                  <a:ext uri="{FF2B5EF4-FFF2-40B4-BE49-F238E27FC236}">
                    <a16:creationId xmlns:a16="http://schemas.microsoft.com/office/drawing/2014/main" id="{F464F2F7-0CEC-AC7A-C9D3-48CD634537C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407" y="1171"/>
                <a:ext cx="1174" cy="1402"/>
                <a:chOff x="3611" y="1427"/>
                <a:chExt cx="728" cy="911"/>
              </a:xfrm>
            </p:grpSpPr>
            <p:grpSp>
              <p:nvGrpSpPr>
                <p:cNvPr id="66" name="Group 183">
                  <a:extLst>
                    <a:ext uri="{FF2B5EF4-FFF2-40B4-BE49-F238E27FC236}">
                      <a16:creationId xmlns:a16="http://schemas.microsoft.com/office/drawing/2014/main" id="{F6B33751-82B1-70EB-59C2-5E722F2AF29D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611" y="1427"/>
                  <a:ext cx="186" cy="879"/>
                  <a:chOff x="382" y="2270"/>
                  <a:chExt cx="186" cy="879"/>
                </a:xfrm>
              </p:grpSpPr>
              <p:grpSp>
                <p:nvGrpSpPr>
                  <p:cNvPr id="82" name="Group 184">
                    <a:extLst>
                      <a:ext uri="{FF2B5EF4-FFF2-40B4-BE49-F238E27FC236}">
                        <a16:creationId xmlns:a16="http://schemas.microsoft.com/office/drawing/2014/main" id="{B1F60178-3246-B516-C613-AC664D289A12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382" y="2414"/>
                    <a:ext cx="186" cy="735"/>
                    <a:chOff x="382" y="2414"/>
                    <a:chExt cx="186" cy="735"/>
                  </a:xfrm>
                </p:grpSpPr>
                <p:sp>
                  <p:nvSpPr>
                    <p:cNvPr id="84" name="Line 185">
                      <a:extLst>
                        <a:ext uri="{FF2B5EF4-FFF2-40B4-BE49-F238E27FC236}">
                          <a16:creationId xmlns:a16="http://schemas.microsoft.com/office/drawing/2014/main" id="{7E89E144-8AA7-E194-E47F-57BA3E71B614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563" y="2987"/>
                      <a:ext cx="2" cy="162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FF"/>
                      </a:solidFill>
                      <a:round/>
                      <a:headEnd type="none" w="sm" len="lg"/>
                      <a:tailEnd type="none" w="sm" len="lg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rgbClr val="000000">
                                <a:alpha val="74998"/>
                              </a:srgb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>
                        <a:latin typeface="Arial" pitchFamily="34" charset="0"/>
                      </a:endParaRPr>
                    </a:p>
                  </p:txBody>
                </p:sp>
                <p:sp>
                  <p:nvSpPr>
                    <p:cNvPr id="85" name="Freeform 186">
                      <a:extLst>
                        <a:ext uri="{FF2B5EF4-FFF2-40B4-BE49-F238E27FC236}">
                          <a16:creationId xmlns:a16="http://schemas.microsoft.com/office/drawing/2014/main" id="{E70386F7-D8AC-D458-F24B-9096B45DEA55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382" y="2414"/>
                      <a:ext cx="186" cy="582"/>
                    </a:xfrm>
                    <a:custGeom>
                      <a:avLst/>
                      <a:gdLst>
                        <a:gd name="T0" fmla="*/ 123 w 125"/>
                        <a:gd name="T1" fmla="*/ 587 h 587"/>
                        <a:gd name="T2" fmla="*/ 109 w 125"/>
                        <a:gd name="T3" fmla="*/ 510 h 587"/>
                        <a:gd name="T4" fmla="*/ 24 w 125"/>
                        <a:gd name="T5" fmla="*/ 459 h 587"/>
                        <a:gd name="T6" fmla="*/ 13 w 125"/>
                        <a:gd name="T7" fmla="*/ 131 h 587"/>
                        <a:gd name="T8" fmla="*/ 104 w 125"/>
                        <a:gd name="T9" fmla="*/ 78 h 587"/>
                        <a:gd name="T10" fmla="*/ 117 w 125"/>
                        <a:gd name="T11" fmla="*/ 0 h 587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</a:cxnLst>
                      <a:rect l="0" t="0" r="r" b="b"/>
                      <a:pathLst>
                        <a:path w="125" h="587">
                          <a:moveTo>
                            <a:pt x="123" y="587"/>
                          </a:moveTo>
                          <a:cubicBezTo>
                            <a:pt x="121" y="574"/>
                            <a:pt x="125" y="531"/>
                            <a:pt x="109" y="510"/>
                          </a:cubicBezTo>
                          <a:cubicBezTo>
                            <a:pt x="93" y="489"/>
                            <a:pt x="40" y="522"/>
                            <a:pt x="24" y="459"/>
                          </a:cubicBezTo>
                          <a:cubicBezTo>
                            <a:pt x="8" y="396"/>
                            <a:pt x="0" y="194"/>
                            <a:pt x="13" y="131"/>
                          </a:cubicBezTo>
                          <a:cubicBezTo>
                            <a:pt x="26" y="68"/>
                            <a:pt x="87" y="100"/>
                            <a:pt x="104" y="78"/>
                          </a:cubicBezTo>
                          <a:cubicBezTo>
                            <a:pt x="121" y="56"/>
                            <a:pt x="114" y="16"/>
                            <a:pt x="117" y="0"/>
                          </a:cubicBezTo>
                        </a:path>
                      </a:pathLst>
                    </a:custGeom>
                    <a:noFill/>
                    <a:ln w="9525" cap="flat" cmpd="sng">
                      <a:solidFill>
                        <a:srgbClr val="0000FF"/>
                      </a:solidFill>
                      <a:prstDash val="solid"/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en-US">
                        <a:latin typeface="Arial" pitchFamily="34" charset="0"/>
                      </a:endParaRPr>
                    </a:p>
                  </p:txBody>
                </p:sp>
              </p:grpSp>
              <p:sp>
                <p:nvSpPr>
                  <p:cNvPr id="83" name="Line 187">
                    <a:extLst>
                      <a:ext uri="{FF2B5EF4-FFF2-40B4-BE49-F238E27FC236}">
                        <a16:creationId xmlns:a16="http://schemas.microsoft.com/office/drawing/2014/main" id="{AC59A09D-F4F8-891F-D4B3-2240E5603FCA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556" y="2270"/>
                    <a:ext cx="2" cy="147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 type="triangle" w="sm" len="lg"/>
                    <a:tailEnd type="none" w="sm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>
                      <a:defRPr/>
                    </a:pPr>
                    <a:endParaRPr lang="en-US">
                      <a:latin typeface="Arial" pitchFamily="34" charset="0"/>
                    </a:endParaRPr>
                  </a:p>
                </p:txBody>
              </p:sp>
            </p:grpSp>
            <p:grpSp>
              <p:nvGrpSpPr>
                <p:cNvPr id="67" name="Group 188">
                  <a:extLst>
                    <a:ext uri="{FF2B5EF4-FFF2-40B4-BE49-F238E27FC236}">
                      <a16:creationId xmlns:a16="http://schemas.microsoft.com/office/drawing/2014/main" id="{5A7765ED-AAD6-CC74-C645-27E37D45FD79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803" y="1459"/>
                  <a:ext cx="125" cy="879"/>
                  <a:chOff x="558" y="2290"/>
                  <a:chExt cx="125" cy="879"/>
                </a:xfrm>
              </p:grpSpPr>
              <p:sp>
                <p:nvSpPr>
                  <p:cNvPr id="78" name="Line 189">
                    <a:extLst>
                      <a:ext uri="{FF2B5EF4-FFF2-40B4-BE49-F238E27FC236}">
                        <a16:creationId xmlns:a16="http://schemas.microsoft.com/office/drawing/2014/main" id="{C021CD00-1FF2-BA89-197E-68C0FC98643E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674" y="2290"/>
                    <a:ext cx="2" cy="147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 type="triangle" w="sm" len="lg"/>
                    <a:tailEnd type="none" w="sm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>
                      <a:defRPr/>
                    </a:pPr>
                    <a:endParaRPr lang="en-US">
                      <a:latin typeface="Arial" pitchFamily="34" charset="0"/>
                    </a:endParaRPr>
                  </a:p>
                </p:txBody>
              </p:sp>
              <p:grpSp>
                <p:nvGrpSpPr>
                  <p:cNvPr id="79" name="Group 190">
                    <a:extLst>
                      <a:ext uri="{FF2B5EF4-FFF2-40B4-BE49-F238E27FC236}">
                        <a16:creationId xmlns:a16="http://schemas.microsoft.com/office/drawing/2014/main" id="{669C2C68-F50C-7C22-DB59-10D21A98BDF8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558" y="2434"/>
                    <a:ext cx="125" cy="735"/>
                    <a:chOff x="558" y="2434"/>
                    <a:chExt cx="125" cy="735"/>
                  </a:xfrm>
                </p:grpSpPr>
                <p:sp>
                  <p:nvSpPr>
                    <p:cNvPr id="80" name="Line 191">
                      <a:extLst>
                        <a:ext uri="{FF2B5EF4-FFF2-40B4-BE49-F238E27FC236}">
                          <a16:creationId xmlns:a16="http://schemas.microsoft.com/office/drawing/2014/main" id="{01ECF085-5528-BF10-2BDD-2BC371721B2D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679" y="3007"/>
                      <a:ext cx="1" cy="162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FF"/>
                      </a:solidFill>
                      <a:round/>
                      <a:headEnd type="none" w="sm" len="lg"/>
                      <a:tailEnd type="none" w="sm" len="lg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rgbClr val="000000">
                                <a:alpha val="74998"/>
                              </a:srgb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>
                        <a:latin typeface="Arial" pitchFamily="34" charset="0"/>
                      </a:endParaRPr>
                    </a:p>
                  </p:txBody>
                </p:sp>
                <p:sp>
                  <p:nvSpPr>
                    <p:cNvPr id="81" name="Freeform 192">
                      <a:extLst>
                        <a:ext uri="{FF2B5EF4-FFF2-40B4-BE49-F238E27FC236}">
                          <a16:creationId xmlns:a16="http://schemas.microsoft.com/office/drawing/2014/main" id="{40034D16-0914-A437-DC04-31D19AFDF136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558" y="2434"/>
                      <a:ext cx="125" cy="582"/>
                    </a:xfrm>
                    <a:custGeom>
                      <a:avLst/>
                      <a:gdLst>
                        <a:gd name="T0" fmla="*/ 123 w 125"/>
                        <a:gd name="T1" fmla="*/ 587 h 587"/>
                        <a:gd name="T2" fmla="*/ 109 w 125"/>
                        <a:gd name="T3" fmla="*/ 510 h 587"/>
                        <a:gd name="T4" fmla="*/ 24 w 125"/>
                        <a:gd name="T5" fmla="*/ 459 h 587"/>
                        <a:gd name="T6" fmla="*/ 13 w 125"/>
                        <a:gd name="T7" fmla="*/ 131 h 587"/>
                        <a:gd name="T8" fmla="*/ 104 w 125"/>
                        <a:gd name="T9" fmla="*/ 78 h 587"/>
                        <a:gd name="T10" fmla="*/ 117 w 125"/>
                        <a:gd name="T11" fmla="*/ 0 h 587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</a:cxnLst>
                      <a:rect l="0" t="0" r="r" b="b"/>
                      <a:pathLst>
                        <a:path w="125" h="587">
                          <a:moveTo>
                            <a:pt x="123" y="587"/>
                          </a:moveTo>
                          <a:cubicBezTo>
                            <a:pt x="121" y="574"/>
                            <a:pt x="125" y="531"/>
                            <a:pt x="109" y="510"/>
                          </a:cubicBezTo>
                          <a:cubicBezTo>
                            <a:pt x="93" y="489"/>
                            <a:pt x="40" y="522"/>
                            <a:pt x="24" y="459"/>
                          </a:cubicBezTo>
                          <a:cubicBezTo>
                            <a:pt x="8" y="396"/>
                            <a:pt x="0" y="194"/>
                            <a:pt x="13" y="131"/>
                          </a:cubicBezTo>
                          <a:cubicBezTo>
                            <a:pt x="26" y="68"/>
                            <a:pt x="87" y="100"/>
                            <a:pt x="104" y="78"/>
                          </a:cubicBezTo>
                          <a:cubicBezTo>
                            <a:pt x="121" y="56"/>
                            <a:pt x="114" y="16"/>
                            <a:pt x="117" y="0"/>
                          </a:cubicBezTo>
                        </a:path>
                      </a:pathLst>
                    </a:custGeom>
                    <a:noFill/>
                    <a:ln w="9525" cap="flat" cmpd="sng">
                      <a:solidFill>
                        <a:srgbClr val="0000FF"/>
                      </a:solidFill>
                      <a:prstDash val="solid"/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en-US">
                        <a:latin typeface="Arial" pitchFamily="34" charset="0"/>
                      </a:endParaRPr>
                    </a:p>
                  </p:txBody>
                </p:sp>
              </p:grpSp>
            </p:grpSp>
            <p:grpSp>
              <p:nvGrpSpPr>
                <p:cNvPr id="68" name="Group 193">
                  <a:extLst>
                    <a:ext uri="{FF2B5EF4-FFF2-40B4-BE49-F238E27FC236}">
                      <a16:creationId xmlns:a16="http://schemas.microsoft.com/office/drawing/2014/main" id="{49C77C0B-4E33-B946-4767-3787D41DC170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flipH="1">
                  <a:off x="4153" y="1439"/>
                  <a:ext cx="186" cy="879"/>
                  <a:chOff x="382" y="2270"/>
                  <a:chExt cx="186" cy="879"/>
                </a:xfrm>
              </p:grpSpPr>
              <p:grpSp>
                <p:nvGrpSpPr>
                  <p:cNvPr id="74" name="Group 194">
                    <a:extLst>
                      <a:ext uri="{FF2B5EF4-FFF2-40B4-BE49-F238E27FC236}">
                        <a16:creationId xmlns:a16="http://schemas.microsoft.com/office/drawing/2014/main" id="{177782E9-7A79-D239-D9E8-96515FD879F8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382" y="2414"/>
                    <a:ext cx="186" cy="735"/>
                    <a:chOff x="382" y="2414"/>
                    <a:chExt cx="186" cy="735"/>
                  </a:xfrm>
                </p:grpSpPr>
                <p:sp>
                  <p:nvSpPr>
                    <p:cNvPr id="76" name="Line 195">
                      <a:extLst>
                        <a:ext uri="{FF2B5EF4-FFF2-40B4-BE49-F238E27FC236}">
                          <a16:creationId xmlns:a16="http://schemas.microsoft.com/office/drawing/2014/main" id="{923102B0-8A69-300F-5954-EB09EEEE9BF7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563" y="2987"/>
                      <a:ext cx="2" cy="162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FF"/>
                      </a:solidFill>
                      <a:round/>
                      <a:headEnd type="none" w="sm" len="lg"/>
                      <a:tailEnd type="none" w="sm" len="lg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rgbClr val="000000">
                                <a:alpha val="74998"/>
                              </a:srgb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>
                        <a:latin typeface="Arial" pitchFamily="34" charset="0"/>
                      </a:endParaRPr>
                    </a:p>
                  </p:txBody>
                </p:sp>
                <p:sp>
                  <p:nvSpPr>
                    <p:cNvPr id="77" name="Freeform 196">
                      <a:extLst>
                        <a:ext uri="{FF2B5EF4-FFF2-40B4-BE49-F238E27FC236}">
                          <a16:creationId xmlns:a16="http://schemas.microsoft.com/office/drawing/2014/main" id="{16E773A2-648E-043D-1794-E338FC1DA57A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382" y="2414"/>
                      <a:ext cx="186" cy="582"/>
                    </a:xfrm>
                    <a:custGeom>
                      <a:avLst/>
                      <a:gdLst>
                        <a:gd name="T0" fmla="*/ 123 w 125"/>
                        <a:gd name="T1" fmla="*/ 587 h 587"/>
                        <a:gd name="T2" fmla="*/ 109 w 125"/>
                        <a:gd name="T3" fmla="*/ 510 h 587"/>
                        <a:gd name="T4" fmla="*/ 24 w 125"/>
                        <a:gd name="T5" fmla="*/ 459 h 587"/>
                        <a:gd name="T6" fmla="*/ 13 w 125"/>
                        <a:gd name="T7" fmla="*/ 131 h 587"/>
                        <a:gd name="T8" fmla="*/ 104 w 125"/>
                        <a:gd name="T9" fmla="*/ 78 h 587"/>
                        <a:gd name="T10" fmla="*/ 117 w 125"/>
                        <a:gd name="T11" fmla="*/ 0 h 587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</a:cxnLst>
                      <a:rect l="0" t="0" r="r" b="b"/>
                      <a:pathLst>
                        <a:path w="125" h="587">
                          <a:moveTo>
                            <a:pt x="123" y="587"/>
                          </a:moveTo>
                          <a:cubicBezTo>
                            <a:pt x="121" y="574"/>
                            <a:pt x="125" y="531"/>
                            <a:pt x="109" y="510"/>
                          </a:cubicBezTo>
                          <a:cubicBezTo>
                            <a:pt x="93" y="489"/>
                            <a:pt x="40" y="522"/>
                            <a:pt x="24" y="459"/>
                          </a:cubicBezTo>
                          <a:cubicBezTo>
                            <a:pt x="8" y="396"/>
                            <a:pt x="0" y="194"/>
                            <a:pt x="13" y="131"/>
                          </a:cubicBezTo>
                          <a:cubicBezTo>
                            <a:pt x="26" y="68"/>
                            <a:pt x="87" y="100"/>
                            <a:pt x="104" y="78"/>
                          </a:cubicBezTo>
                          <a:cubicBezTo>
                            <a:pt x="121" y="56"/>
                            <a:pt x="114" y="16"/>
                            <a:pt x="117" y="0"/>
                          </a:cubicBezTo>
                        </a:path>
                      </a:pathLst>
                    </a:custGeom>
                    <a:noFill/>
                    <a:ln w="9525" cap="flat" cmpd="sng">
                      <a:solidFill>
                        <a:srgbClr val="0000FF"/>
                      </a:solidFill>
                      <a:prstDash val="solid"/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en-US">
                        <a:latin typeface="Arial" pitchFamily="34" charset="0"/>
                      </a:endParaRPr>
                    </a:p>
                  </p:txBody>
                </p:sp>
              </p:grpSp>
              <p:sp>
                <p:nvSpPr>
                  <p:cNvPr id="75" name="Line 197">
                    <a:extLst>
                      <a:ext uri="{FF2B5EF4-FFF2-40B4-BE49-F238E27FC236}">
                        <a16:creationId xmlns:a16="http://schemas.microsoft.com/office/drawing/2014/main" id="{7DA0FF9E-1828-506C-DE6A-2A83EB993B4B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556" y="2270"/>
                    <a:ext cx="2" cy="147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 type="triangle" w="sm" len="lg"/>
                    <a:tailEnd type="none" w="sm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>
                      <a:defRPr/>
                    </a:pPr>
                    <a:endParaRPr lang="en-US">
                      <a:latin typeface="Arial" pitchFamily="34" charset="0"/>
                    </a:endParaRPr>
                  </a:p>
                </p:txBody>
              </p:sp>
            </p:grpSp>
            <p:grpSp>
              <p:nvGrpSpPr>
                <p:cNvPr id="69" name="Group 198">
                  <a:extLst>
                    <a:ext uri="{FF2B5EF4-FFF2-40B4-BE49-F238E27FC236}">
                      <a16:creationId xmlns:a16="http://schemas.microsoft.com/office/drawing/2014/main" id="{696D6D34-DA40-E865-14C0-9383F6594589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flipH="1">
                  <a:off x="4017" y="1453"/>
                  <a:ext cx="125" cy="879"/>
                  <a:chOff x="558" y="2290"/>
                  <a:chExt cx="125" cy="879"/>
                </a:xfrm>
              </p:grpSpPr>
              <p:sp>
                <p:nvSpPr>
                  <p:cNvPr id="70" name="Line 199">
                    <a:extLst>
                      <a:ext uri="{FF2B5EF4-FFF2-40B4-BE49-F238E27FC236}">
                        <a16:creationId xmlns:a16="http://schemas.microsoft.com/office/drawing/2014/main" id="{5F578469-D12A-88F6-BB06-6D1C0B98842F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674" y="2290"/>
                    <a:ext cx="2" cy="147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 type="triangle" w="sm" len="lg"/>
                    <a:tailEnd type="none" w="sm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>
                      <a:defRPr/>
                    </a:pPr>
                    <a:endParaRPr lang="en-US">
                      <a:latin typeface="Arial" pitchFamily="34" charset="0"/>
                    </a:endParaRPr>
                  </a:p>
                </p:txBody>
              </p:sp>
              <p:grpSp>
                <p:nvGrpSpPr>
                  <p:cNvPr id="71" name="Group 200">
                    <a:extLst>
                      <a:ext uri="{FF2B5EF4-FFF2-40B4-BE49-F238E27FC236}">
                        <a16:creationId xmlns:a16="http://schemas.microsoft.com/office/drawing/2014/main" id="{5EA02CA0-6A26-8C8F-857E-766842804728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558" y="2434"/>
                    <a:ext cx="125" cy="735"/>
                    <a:chOff x="558" y="2434"/>
                    <a:chExt cx="125" cy="735"/>
                  </a:xfrm>
                </p:grpSpPr>
                <p:sp>
                  <p:nvSpPr>
                    <p:cNvPr id="72" name="Line 201">
                      <a:extLst>
                        <a:ext uri="{FF2B5EF4-FFF2-40B4-BE49-F238E27FC236}">
                          <a16:creationId xmlns:a16="http://schemas.microsoft.com/office/drawing/2014/main" id="{FDD3902A-A682-FF9C-15AA-71FE85E45E6B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679" y="3007"/>
                      <a:ext cx="1" cy="162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FF"/>
                      </a:solidFill>
                      <a:round/>
                      <a:headEnd type="none" w="sm" len="lg"/>
                      <a:tailEnd type="none" w="sm" len="lg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rgbClr val="000000">
                                <a:alpha val="74998"/>
                              </a:srgb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>
                        <a:latin typeface="Arial" pitchFamily="34" charset="0"/>
                      </a:endParaRPr>
                    </a:p>
                  </p:txBody>
                </p:sp>
                <p:sp>
                  <p:nvSpPr>
                    <p:cNvPr id="73" name="Freeform 202">
                      <a:extLst>
                        <a:ext uri="{FF2B5EF4-FFF2-40B4-BE49-F238E27FC236}">
                          <a16:creationId xmlns:a16="http://schemas.microsoft.com/office/drawing/2014/main" id="{05EBACA2-61A2-836A-AB1B-C660291F77F4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558" y="2434"/>
                      <a:ext cx="125" cy="582"/>
                    </a:xfrm>
                    <a:custGeom>
                      <a:avLst/>
                      <a:gdLst>
                        <a:gd name="T0" fmla="*/ 123 w 125"/>
                        <a:gd name="T1" fmla="*/ 587 h 587"/>
                        <a:gd name="T2" fmla="*/ 109 w 125"/>
                        <a:gd name="T3" fmla="*/ 510 h 587"/>
                        <a:gd name="T4" fmla="*/ 24 w 125"/>
                        <a:gd name="T5" fmla="*/ 459 h 587"/>
                        <a:gd name="T6" fmla="*/ 13 w 125"/>
                        <a:gd name="T7" fmla="*/ 131 h 587"/>
                        <a:gd name="T8" fmla="*/ 104 w 125"/>
                        <a:gd name="T9" fmla="*/ 78 h 587"/>
                        <a:gd name="T10" fmla="*/ 117 w 125"/>
                        <a:gd name="T11" fmla="*/ 0 h 587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</a:cxnLst>
                      <a:rect l="0" t="0" r="r" b="b"/>
                      <a:pathLst>
                        <a:path w="125" h="587">
                          <a:moveTo>
                            <a:pt x="123" y="587"/>
                          </a:moveTo>
                          <a:cubicBezTo>
                            <a:pt x="121" y="574"/>
                            <a:pt x="125" y="531"/>
                            <a:pt x="109" y="510"/>
                          </a:cubicBezTo>
                          <a:cubicBezTo>
                            <a:pt x="93" y="489"/>
                            <a:pt x="40" y="522"/>
                            <a:pt x="24" y="459"/>
                          </a:cubicBezTo>
                          <a:cubicBezTo>
                            <a:pt x="8" y="396"/>
                            <a:pt x="0" y="194"/>
                            <a:pt x="13" y="131"/>
                          </a:cubicBezTo>
                          <a:cubicBezTo>
                            <a:pt x="26" y="68"/>
                            <a:pt x="87" y="100"/>
                            <a:pt x="104" y="78"/>
                          </a:cubicBezTo>
                          <a:cubicBezTo>
                            <a:pt x="121" y="56"/>
                            <a:pt x="114" y="16"/>
                            <a:pt x="117" y="0"/>
                          </a:cubicBezTo>
                        </a:path>
                      </a:pathLst>
                    </a:custGeom>
                    <a:noFill/>
                    <a:ln w="9525" cap="flat" cmpd="sng">
                      <a:solidFill>
                        <a:srgbClr val="0000FF"/>
                      </a:solidFill>
                      <a:prstDash val="solid"/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en-US">
                        <a:latin typeface="Arial" pitchFamily="34" charset="0"/>
                      </a:endParaRPr>
                    </a:p>
                  </p:txBody>
                </p:sp>
              </p:grpSp>
            </p:grpSp>
          </p:grpSp>
        </p:grpSp>
        <p:sp>
          <p:nvSpPr>
            <p:cNvPr id="61" name="Text Box 7">
              <a:extLst>
                <a:ext uri="{FF2B5EF4-FFF2-40B4-BE49-F238E27FC236}">
                  <a16:creationId xmlns:a16="http://schemas.microsoft.com/office/drawing/2014/main" id="{FCF5EFD4-0BAA-8F81-8ED2-BD8FFC8DFC1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54000" y="5951538"/>
              <a:ext cx="801688" cy="336831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FF0000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SzPct val="60000"/>
                <a:buBlip>
                  <a:blip r:embed="rId2"/>
                </a:buBlip>
                <a:defRPr sz="2400">
                  <a:solidFill>
                    <a:schemeClr val="tx2"/>
                  </a:solidFill>
                  <a:latin typeface="Book Antiqua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SzPct val="60000"/>
                <a:buBlip>
                  <a:blip r:embed="rId3"/>
                </a:buBlip>
                <a:defRPr sz="2000">
                  <a:solidFill>
                    <a:schemeClr val="tx2"/>
                  </a:solidFill>
                  <a:latin typeface="Book Antiqua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SzPct val="60000"/>
                <a:buBlip>
                  <a:blip r:embed="rId4"/>
                </a:buBlip>
                <a:defRPr>
                  <a:solidFill>
                    <a:schemeClr val="tx2"/>
                  </a:solidFill>
                  <a:latin typeface="Book Antiqua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SzPct val="60000"/>
                <a:buBlip>
                  <a:blip r:embed="rId5"/>
                </a:buBlip>
                <a:defRPr sz="1600">
                  <a:solidFill>
                    <a:schemeClr val="tx2"/>
                  </a:solidFill>
                  <a:latin typeface="Book Antiqua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SzPct val="60000"/>
                <a:buBlip>
                  <a:blip r:embed="rId6"/>
                </a:buBlip>
                <a:defRPr sz="1600">
                  <a:solidFill>
                    <a:schemeClr val="tx2"/>
                  </a:solidFill>
                  <a:latin typeface="Book Antiqua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6"/>
                </a:buBlip>
                <a:defRPr sz="1600">
                  <a:solidFill>
                    <a:schemeClr val="tx2"/>
                  </a:solidFill>
                  <a:latin typeface="Book Antiqua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6"/>
                </a:buBlip>
                <a:defRPr sz="1600">
                  <a:solidFill>
                    <a:schemeClr val="tx2"/>
                  </a:solidFill>
                  <a:latin typeface="Book Antiqua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6"/>
                </a:buBlip>
                <a:defRPr sz="1600">
                  <a:solidFill>
                    <a:schemeClr val="tx2"/>
                  </a:solidFill>
                  <a:latin typeface="Book Antiqua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6"/>
                </a:buBlip>
                <a:defRPr sz="1600">
                  <a:solidFill>
                    <a:schemeClr val="tx2"/>
                  </a:solidFill>
                  <a:latin typeface="Book Antiqua" pitchFamily="18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SzTx/>
                <a:buFontTx/>
                <a:buNone/>
              </a:pPr>
              <a:r>
                <a:rPr lang="en-US" altLang="en-US" sz="1200" b="1" i="1">
                  <a:solidFill>
                    <a:srgbClr val="FF0000"/>
                  </a:solidFill>
                </a:rPr>
                <a:t>B</a:t>
              </a:r>
              <a:r>
                <a:rPr lang="en-US" altLang="en-US" sz="1200" b="1" i="1">
                  <a:solidFill>
                    <a:srgbClr val="FF0000"/>
                  </a:solidFill>
                  <a:ea typeface="ＭＳ Ｐゴシック" pitchFamily="34" charset="-128"/>
                </a:rPr>
                <a:t>&lt;</a:t>
              </a:r>
              <a:r>
                <a:rPr lang="en-US" altLang="en-US" sz="1200" b="1" i="1">
                  <a:solidFill>
                    <a:srgbClr val="FF0000"/>
                  </a:solidFill>
                </a:rPr>
                <a:t>B</a:t>
              </a:r>
              <a:r>
                <a:rPr lang="en-US" altLang="en-US" sz="1200" b="1" i="1" baseline="-25000">
                  <a:solidFill>
                    <a:srgbClr val="FF0000"/>
                  </a:solidFill>
                </a:rPr>
                <a:t>c1</a:t>
              </a:r>
              <a:endParaRPr lang="en-US" altLang="en-US" sz="1200" b="1" i="1">
                <a:solidFill>
                  <a:srgbClr val="FF0000"/>
                </a:solidFill>
                <a:ea typeface="ＭＳ Ｐゴシック" pitchFamily="34" charset="-128"/>
              </a:endParaRPr>
            </a:p>
          </p:txBody>
        </p:sp>
        <p:sp>
          <p:nvSpPr>
            <p:cNvPr id="62" name="Text Box 7">
              <a:extLst>
                <a:ext uri="{FF2B5EF4-FFF2-40B4-BE49-F238E27FC236}">
                  <a16:creationId xmlns:a16="http://schemas.microsoft.com/office/drawing/2014/main" id="{4F528A58-10B9-9EFA-F397-C5385CDB558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008314" y="5972175"/>
              <a:ext cx="1030287" cy="336831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FF0000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SzPct val="60000"/>
                <a:buBlip>
                  <a:blip r:embed="rId2"/>
                </a:buBlip>
                <a:defRPr sz="2400">
                  <a:solidFill>
                    <a:schemeClr val="tx2"/>
                  </a:solidFill>
                  <a:latin typeface="Book Antiqua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SzPct val="60000"/>
                <a:buBlip>
                  <a:blip r:embed="rId3"/>
                </a:buBlip>
                <a:defRPr sz="2000">
                  <a:solidFill>
                    <a:schemeClr val="tx2"/>
                  </a:solidFill>
                  <a:latin typeface="Book Antiqua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SzPct val="60000"/>
                <a:buBlip>
                  <a:blip r:embed="rId4"/>
                </a:buBlip>
                <a:defRPr>
                  <a:solidFill>
                    <a:schemeClr val="tx2"/>
                  </a:solidFill>
                  <a:latin typeface="Book Antiqua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SzPct val="60000"/>
                <a:buBlip>
                  <a:blip r:embed="rId5"/>
                </a:buBlip>
                <a:defRPr sz="1600">
                  <a:solidFill>
                    <a:schemeClr val="tx2"/>
                  </a:solidFill>
                  <a:latin typeface="Book Antiqua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SzPct val="60000"/>
                <a:buBlip>
                  <a:blip r:embed="rId6"/>
                </a:buBlip>
                <a:defRPr sz="1600">
                  <a:solidFill>
                    <a:schemeClr val="tx2"/>
                  </a:solidFill>
                  <a:latin typeface="Book Antiqua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6"/>
                </a:buBlip>
                <a:defRPr sz="1600">
                  <a:solidFill>
                    <a:schemeClr val="tx2"/>
                  </a:solidFill>
                  <a:latin typeface="Book Antiqua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6"/>
                </a:buBlip>
                <a:defRPr sz="1600">
                  <a:solidFill>
                    <a:schemeClr val="tx2"/>
                  </a:solidFill>
                  <a:latin typeface="Book Antiqua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6"/>
                </a:buBlip>
                <a:defRPr sz="1600">
                  <a:solidFill>
                    <a:schemeClr val="tx2"/>
                  </a:solidFill>
                  <a:latin typeface="Book Antiqua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6"/>
                </a:buBlip>
                <a:defRPr sz="1600">
                  <a:solidFill>
                    <a:schemeClr val="tx2"/>
                  </a:solidFill>
                  <a:latin typeface="Book Antiqua" pitchFamily="18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SzTx/>
                <a:buFontTx/>
                <a:buNone/>
              </a:pPr>
              <a:r>
                <a:rPr lang="en-US" altLang="en-US" sz="1200" b="1" i="1">
                  <a:solidFill>
                    <a:srgbClr val="FF0000"/>
                  </a:solidFill>
                </a:rPr>
                <a:t>B</a:t>
              </a:r>
              <a:r>
                <a:rPr lang="en-US" altLang="en-US" sz="1200" b="1" i="1" baseline="-25000">
                  <a:solidFill>
                    <a:srgbClr val="FF0000"/>
                  </a:solidFill>
                </a:rPr>
                <a:t>c1</a:t>
              </a:r>
              <a:r>
                <a:rPr lang="en-US" altLang="en-US" sz="1200" b="1" i="1">
                  <a:solidFill>
                    <a:srgbClr val="FF0000"/>
                  </a:solidFill>
                </a:rPr>
                <a:t>&lt;B</a:t>
              </a:r>
              <a:r>
                <a:rPr lang="en-US" altLang="en-US" sz="1200" b="1" i="1">
                  <a:solidFill>
                    <a:srgbClr val="FF0000"/>
                  </a:solidFill>
                  <a:ea typeface="ＭＳ Ｐゴシック" pitchFamily="34" charset="-128"/>
                </a:rPr>
                <a:t>&lt;</a:t>
              </a:r>
              <a:r>
                <a:rPr lang="en-US" altLang="en-US" sz="1200" b="1" i="1">
                  <a:solidFill>
                    <a:srgbClr val="FF0000"/>
                  </a:solidFill>
                </a:rPr>
                <a:t>B</a:t>
              </a:r>
              <a:r>
                <a:rPr lang="en-US" altLang="en-US" sz="1200" b="1" i="1" baseline="-25000">
                  <a:solidFill>
                    <a:srgbClr val="FF0000"/>
                  </a:solidFill>
                </a:rPr>
                <a:t>c2</a:t>
              </a:r>
              <a:endParaRPr lang="en-US" altLang="en-US" sz="1200" b="1" i="1">
                <a:solidFill>
                  <a:srgbClr val="FF0000"/>
                </a:solidFill>
                <a:ea typeface="ＭＳ Ｐゴシック" pitchFamily="34" charset="-128"/>
              </a:endParaRPr>
            </a:p>
          </p:txBody>
        </p:sp>
      </p:grpSp>
      <p:sp>
        <p:nvSpPr>
          <p:cNvPr id="141" name="Rectangle 140">
            <a:extLst>
              <a:ext uri="{FF2B5EF4-FFF2-40B4-BE49-F238E27FC236}">
                <a16:creationId xmlns:a16="http://schemas.microsoft.com/office/drawing/2014/main" id="{0C602407-EC7F-24AE-48A0-E8ED11C94F51}"/>
              </a:ext>
            </a:extLst>
          </p:cNvPr>
          <p:cNvSpPr/>
          <p:nvPr/>
        </p:nvSpPr>
        <p:spPr>
          <a:xfrm>
            <a:off x="456096" y="1804926"/>
            <a:ext cx="5639903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en-US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Perfect diamagnetism. </a:t>
            </a:r>
            <a:r>
              <a:rPr lang="en-GB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With </a:t>
            </a:r>
            <a:r>
              <a:rPr lang="en-GB" sz="16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T&lt;T</a:t>
            </a:r>
            <a:r>
              <a:rPr lang="en-GB" sz="1600" i="1" baseline="-25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GB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magnetic field is expelled</a:t>
            </a:r>
          </a:p>
          <a:p>
            <a:pPr marL="742950" lvl="1" indent="-285750">
              <a:buFont typeface="Arial" panose="020B0604020202020204" pitchFamily="34" charset="0"/>
              <a:buChar char="•"/>
              <a:defRPr/>
            </a:pPr>
            <a:r>
              <a:rPr lang="en-GB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But, the </a:t>
            </a:r>
            <a:r>
              <a:rPr lang="en-GB" sz="16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GB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must be &lt; </a:t>
            </a:r>
            <a:r>
              <a:rPr lang="en-GB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critical field </a:t>
            </a:r>
            <a:r>
              <a:rPr lang="en-GB" sz="1600" i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GB" sz="1600" i="1" baseline="-250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GB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Otherwise, superconductivity is lost</a:t>
            </a:r>
          </a:p>
          <a:p>
            <a:pPr marL="742950" lvl="1" indent="-285750">
              <a:buFont typeface="Arial" panose="020B0604020202020204" pitchFamily="34" charset="0"/>
              <a:buChar char="•"/>
              <a:defRPr/>
            </a:pPr>
            <a:r>
              <a:rPr lang="en-GB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Unfortunately, </a:t>
            </a:r>
            <a:r>
              <a:rPr lang="en-GB" sz="1600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GB" sz="1600" i="1" baseline="-25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GB" sz="16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very low </a:t>
            </a:r>
            <a:r>
              <a:rPr lang="en-GB" altLang="en-US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GB" altLang="en-US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 0.1 T</a:t>
            </a:r>
            <a:r>
              <a:rPr lang="en-GB" altLang="en-US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), not practical for electro-magnets</a:t>
            </a:r>
            <a:endParaRPr lang="en-GB" sz="1600" i="1" baseline="-25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  <a:defRPr/>
            </a:pPr>
            <a:endParaRPr lang="en-GB" sz="16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2" name="Rectangle 141">
            <a:extLst>
              <a:ext uri="{FF2B5EF4-FFF2-40B4-BE49-F238E27FC236}">
                <a16:creationId xmlns:a16="http://schemas.microsoft.com/office/drawing/2014/main" id="{6E3F52E7-1618-DA3A-F286-9DA2238A6C31}"/>
              </a:ext>
            </a:extLst>
          </p:cNvPr>
          <p:cNvSpPr/>
          <p:nvPr/>
        </p:nvSpPr>
        <p:spPr>
          <a:xfrm>
            <a:off x="1065469" y="4720815"/>
            <a:ext cx="487220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US" altLang="en-US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Between </a:t>
            </a:r>
            <a:r>
              <a:rPr lang="en-US" altLang="en-US" sz="16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altLang="en-US" sz="1600" b="1" i="1" baseline="-25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c1</a:t>
            </a:r>
            <a:r>
              <a:rPr lang="en-US" altLang="en-US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n-US" altLang="en-US" sz="16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altLang="en-US" sz="1600" b="1" i="1" baseline="-25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c2</a:t>
            </a:r>
            <a:r>
              <a:rPr lang="en-US" altLang="en-US" sz="1600" baseline="-25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altLang="en-US" sz="1600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mixed phase</a:t>
            </a:r>
            <a:endParaRPr lang="en-US" altLang="en-US" sz="16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lvl="3" indent="-285750">
              <a:buFont typeface="Arial" panose="020B0604020202020204" pitchFamily="34" charset="0"/>
              <a:buChar char="•"/>
            </a:pPr>
            <a:r>
              <a:rPr lang="en-US" altLang="en-US" sz="16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altLang="en-US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penetrates as flux tubes: </a:t>
            </a:r>
            <a:r>
              <a:rPr lang="en-US" altLang="en-US" sz="1600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fluxoids</a:t>
            </a:r>
            <a:endParaRPr lang="en-US" altLang="en-US" sz="16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Much higher fields and link between </a:t>
            </a:r>
            <a:r>
              <a:rPr lang="en-GB" altLang="en-US" sz="16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GB" altLang="en-US" sz="1600" b="1" i="1" baseline="-25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GB" altLang="en-US" sz="1600" b="1" i="1" baseline="-25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altLang="en-US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 </a:t>
            </a:r>
            <a:r>
              <a:rPr lang="en-US" altLang="en-US" sz="16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altLang="en-US" sz="1600" b="1" i="1" baseline="-25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c2</a:t>
            </a:r>
            <a:endParaRPr lang="en-GB" altLang="en-US" sz="1600" b="1" i="1" baseline="-25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43" name="136 Conector recto de flecha">
            <a:extLst>
              <a:ext uri="{FF2B5EF4-FFF2-40B4-BE49-F238E27FC236}">
                <a16:creationId xmlns:a16="http://schemas.microsoft.com/office/drawing/2014/main" id="{34FFFD0E-3D2C-DE0A-E044-B5C2C348A8A4}"/>
              </a:ext>
            </a:extLst>
          </p:cNvPr>
          <p:cNvCxnSpPr/>
          <p:nvPr/>
        </p:nvCxnSpPr>
        <p:spPr>
          <a:xfrm>
            <a:off x="10056440" y="1241476"/>
            <a:ext cx="0" cy="216024"/>
          </a:xfrm>
          <a:prstGeom prst="straightConnector1">
            <a:avLst/>
          </a:prstGeom>
          <a:ln>
            <a:solidFill>
              <a:schemeClr val="tx2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7764442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DF97A6-1648-8B9B-B757-A7365065C0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Practical Superconductors for particle accelerators:</a:t>
            </a:r>
            <a:endParaRPr lang="en-GB" dirty="0"/>
          </a:p>
        </p:txBody>
      </p:sp>
      <p:sp>
        <p:nvSpPr>
          <p:cNvPr id="4" name="Text Box 20">
            <a:extLst>
              <a:ext uri="{FF2B5EF4-FFF2-40B4-BE49-F238E27FC236}">
                <a16:creationId xmlns:a16="http://schemas.microsoft.com/office/drawing/2014/main" id="{31A668B1-3BA5-CAE7-1A60-65796588D0F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10136" y="5365128"/>
            <a:ext cx="3046345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9pPr>
          </a:lstStyle>
          <a:p>
            <a:pPr algn="ctr"/>
            <a:r>
              <a:rPr lang="en-US" sz="12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Critical surface for </a:t>
            </a:r>
            <a:r>
              <a:rPr lang="en-US" sz="1200" dirty="0" err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Nb-Ti</a:t>
            </a:r>
            <a:r>
              <a:rPr lang="en-US" sz="12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and Nb</a:t>
            </a:r>
            <a:r>
              <a:rPr lang="en-US" sz="1200" baseline="-250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sz="12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Sn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40938E6-D3D1-1F7B-7FF9-73BE968F35E9}"/>
              </a:ext>
            </a:extLst>
          </p:cNvPr>
          <p:cNvSpPr/>
          <p:nvPr/>
        </p:nvSpPr>
        <p:spPr>
          <a:xfrm>
            <a:off x="203274" y="1163293"/>
            <a:ext cx="7492925" cy="55707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6576">
              <a:defRPr/>
            </a:pPr>
            <a:r>
              <a:rPr lang="en-US" altLang="en-US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All accelerator magnets installed up to now in an accelerator are using </a:t>
            </a:r>
            <a:r>
              <a:rPr lang="en-US" altLang="en-US" sz="20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NbTi</a:t>
            </a:r>
            <a:r>
              <a:rPr lang="en-US" altLang="en-US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as superconductor:</a:t>
            </a:r>
          </a:p>
          <a:p>
            <a:pPr marL="379476" indent="-342900">
              <a:buFont typeface="Arial" panose="020B0604020202020204" pitchFamily="34" charset="0"/>
              <a:buChar char="•"/>
              <a:defRPr/>
            </a:pPr>
            <a:r>
              <a:rPr lang="en-US" altLang="en-US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Nb and Ti (1961) </a:t>
            </a:r>
            <a:r>
              <a:rPr lang="en-US" altLang="en-US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 </a:t>
            </a:r>
            <a:r>
              <a:rPr lang="en-US" altLang="en-US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ductile alloy </a:t>
            </a:r>
          </a:p>
          <a:p>
            <a:pPr marL="836676" lvl="1" indent="-342900">
              <a:buFont typeface="Arial" panose="020B0604020202020204" pitchFamily="34" charset="0"/>
              <a:buChar char="•"/>
              <a:defRPr/>
            </a:pPr>
            <a:r>
              <a:rPr lang="en-US" altLang="en-US" sz="16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Extrusion + drawing</a:t>
            </a:r>
          </a:p>
          <a:p>
            <a:pPr marL="836676" lvl="1" indent="-342900">
              <a:buFont typeface="Arial" panose="020B0604020202020204" pitchFamily="34" charset="0"/>
              <a:buChar char="•"/>
              <a:defRPr/>
            </a:pPr>
            <a:r>
              <a:rPr lang="en-US" altLang="en-US" sz="16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altLang="en-US" sz="1600" b="1" i="1" baseline="-25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altLang="en-US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altLang="en-US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 ~ </a:t>
            </a:r>
            <a:r>
              <a:rPr lang="en-US" altLang="en-US" sz="1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9.2 K</a:t>
            </a:r>
            <a:r>
              <a:rPr lang="en-US" altLang="en-US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at 0 T</a:t>
            </a:r>
          </a:p>
          <a:p>
            <a:pPr marL="836676" lvl="1" indent="-342900">
              <a:buFont typeface="Arial" panose="020B0604020202020204" pitchFamily="34" charset="0"/>
              <a:buChar char="•"/>
              <a:defRPr/>
            </a:pPr>
            <a:r>
              <a:rPr lang="en-US" altLang="en-US" sz="16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altLang="en-US" sz="1600" b="1" i="1" baseline="-25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C2</a:t>
            </a:r>
            <a:r>
              <a:rPr lang="en-US" altLang="en-US" sz="1600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 ~ </a:t>
            </a:r>
            <a:r>
              <a:rPr lang="en-US" altLang="en-US" sz="1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14.5 T</a:t>
            </a:r>
            <a:r>
              <a:rPr lang="en-US" altLang="en-US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at 0 K</a:t>
            </a:r>
          </a:p>
          <a:p>
            <a:pPr marL="836676" lvl="1" indent="-342900">
              <a:buFont typeface="Arial" panose="020B0604020202020204" pitchFamily="34" charset="0"/>
              <a:buChar char="•"/>
              <a:defRPr/>
            </a:pPr>
            <a:r>
              <a:rPr lang="en-US" altLang="en-US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~50-200 US$ per kg of wire</a:t>
            </a:r>
          </a:p>
          <a:p>
            <a:pPr marL="493776" lvl="1">
              <a:defRPr/>
            </a:pPr>
            <a:r>
              <a:rPr lang="en-US" altLang="en-US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(1 euro per m)</a:t>
            </a:r>
          </a:p>
          <a:p>
            <a:pPr>
              <a:defRPr/>
            </a:pPr>
            <a:r>
              <a:rPr lang="en-US" altLang="en-US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HL-LHC, Nb</a:t>
            </a:r>
            <a:r>
              <a:rPr lang="en-US" altLang="en-US" sz="2000" b="1" baseline="-25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en-US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Sn magnets will be installed for first time in an accelerator: 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altLang="en-US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Nb and Sn (1954) </a:t>
            </a:r>
            <a:r>
              <a:rPr lang="en-US" altLang="en-US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 </a:t>
            </a:r>
            <a:r>
              <a:rPr lang="en-US" altLang="en-US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intermetallic compound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n-US" altLang="en-US" sz="16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Brittle, strain sensitive, formed at ~650-700</a:t>
            </a:r>
            <a:r>
              <a:rPr lang="en-US" altLang="en-US" sz="16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itchFamily="18" charset="2"/>
              </a:rPr>
              <a:t>C</a:t>
            </a:r>
            <a:endParaRPr lang="en-US" altLang="en-US" sz="1600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  <a:defRPr/>
            </a:pPr>
            <a:r>
              <a:rPr lang="en-US" altLang="en-US" sz="16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altLang="en-US" sz="1600" b="1" i="1" baseline="-25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altLang="en-US" sz="16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 ~ </a:t>
            </a:r>
            <a:r>
              <a:rPr lang="en-US" altLang="en-US" sz="1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18 K</a:t>
            </a:r>
            <a:r>
              <a:rPr lang="en-US" altLang="en-US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at 0 T</a:t>
            </a:r>
          </a:p>
          <a:p>
            <a:pPr marL="742950" lvl="1" indent="-285750">
              <a:buFont typeface="Arial" panose="020B0604020202020204" pitchFamily="34" charset="0"/>
              <a:buChar char="•"/>
              <a:defRPr/>
            </a:pPr>
            <a:r>
              <a:rPr lang="en-US" altLang="en-US" sz="16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altLang="en-US" sz="1600" b="1" i="1" baseline="-25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C2</a:t>
            </a:r>
            <a:r>
              <a:rPr lang="en-US" altLang="en-US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is ~ </a:t>
            </a:r>
            <a:r>
              <a:rPr lang="en-US" altLang="en-US" sz="1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28 T</a:t>
            </a:r>
            <a:r>
              <a:rPr lang="en-US" altLang="en-US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at 0 K</a:t>
            </a:r>
          </a:p>
          <a:p>
            <a:pPr marL="742950" lvl="1" indent="-285750">
              <a:buFont typeface="Arial" panose="020B0604020202020204" pitchFamily="34" charset="0"/>
              <a:buChar char="•"/>
              <a:defRPr/>
            </a:pPr>
            <a:r>
              <a:rPr lang="en-US" altLang="en-US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~700-1500 US$ per kg of wire</a:t>
            </a:r>
          </a:p>
          <a:p>
            <a:pPr>
              <a:defRPr/>
            </a:pPr>
            <a:r>
              <a:rPr lang="en-US" altLang="en-US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    (5 euro per m)</a:t>
            </a:r>
            <a:endParaRPr lang="en-US" altLang="en-US" sz="2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r>
              <a:rPr lang="en-US" altLang="en-US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New materials are emerging (the so-called High Temperature Superconductors), and R&amp;D is in progress to engineer the technology for particle accelerators</a:t>
            </a:r>
          </a:p>
          <a:p>
            <a:pPr>
              <a:defRPr/>
            </a:pPr>
            <a:endParaRPr lang="en-US" altLang="en-US" sz="16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17">
            <a:extLst>
              <a:ext uri="{FF2B5EF4-FFF2-40B4-BE49-F238E27FC236}">
                <a16:creationId xmlns:a16="http://schemas.microsoft.com/office/drawing/2014/main" id="{45CF977E-ED70-CD60-F123-39AF71B419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237" y="1667787"/>
            <a:ext cx="4392488" cy="36973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00CC99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2591361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Practical superconductors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1676400" y="1143000"/>
            <a:ext cx="8839200" cy="533400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 algn="ctr">
              <a:buNone/>
            </a:pPr>
            <a:r>
              <a:rPr lang="en-GB" altLang="en-US" sz="2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Typical operation parameters</a:t>
            </a:r>
          </a:p>
          <a:p>
            <a:pPr marL="36576" indent="0" algn="ctr">
              <a:buNone/>
            </a:pPr>
            <a:r>
              <a:rPr lang="en-GB" altLang="en-US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(for a 0.85 mm diameter strand)</a:t>
            </a:r>
          </a:p>
        </p:txBody>
      </p:sp>
      <p:sp>
        <p:nvSpPr>
          <p:cNvPr id="6" name="Oval 5"/>
          <p:cNvSpPr>
            <a:spLocks noChangeAspect="1"/>
          </p:cNvSpPr>
          <p:nvPr/>
        </p:nvSpPr>
        <p:spPr>
          <a:xfrm>
            <a:off x="833437" y="2667001"/>
            <a:ext cx="2519363" cy="2519363"/>
          </a:xfrm>
          <a:prstGeom prst="ellipse">
            <a:avLst/>
          </a:prstGeom>
          <a:solidFill>
            <a:srgbClr val="FF99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1598611" y="1978026"/>
            <a:ext cx="990600" cy="4603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2"/>
                </a:solidFill>
                <a:latin typeface="Book Antiqua" pitchFamily="18" charset="0"/>
              </a:defRPr>
            </a:lvl1pPr>
            <a:lvl2pPr marL="742950" indent="-285750" eaLnBrk="0" hangingPunct="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2"/>
                </a:solidFill>
                <a:latin typeface="Book Antiqua" pitchFamily="18" charset="0"/>
              </a:defRPr>
            </a:lvl2pPr>
            <a:lvl3pPr marL="1143000" indent="-228600" eaLnBrk="0" hangingPunct="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2"/>
                </a:solidFill>
                <a:latin typeface="Book Antiqua" pitchFamily="18" charset="0"/>
              </a:defRPr>
            </a:lvl3pPr>
            <a:lvl4pPr marL="1600200" indent="-228600" eaLnBrk="0" hangingPunct="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4pPr>
            <a:lvl5pPr marL="2057400" indent="-228600" eaLnBrk="0" hangingPunct="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SzTx/>
              <a:buFontTx/>
              <a:buNone/>
            </a:pPr>
            <a:r>
              <a:rPr lang="en-US" altLang="en-US" dirty="0">
                <a:solidFill>
                  <a:srgbClr val="FFC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Cu</a:t>
            </a:r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9220200" y="1981201"/>
            <a:ext cx="1143000" cy="46196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2"/>
                </a:solidFill>
                <a:latin typeface="Book Antiqua" pitchFamily="18" charset="0"/>
              </a:defRPr>
            </a:lvl1pPr>
            <a:lvl2pPr marL="742950" indent="-285750" eaLnBrk="0" hangingPunct="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2"/>
                </a:solidFill>
                <a:latin typeface="Book Antiqua" pitchFamily="18" charset="0"/>
              </a:defRPr>
            </a:lvl2pPr>
            <a:lvl3pPr marL="1143000" indent="-228600" eaLnBrk="0" hangingPunct="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2"/>
                </a:solidFill>
                <a:latin typeface="Book Antiqua" pitchFamily="18" charset="0"/>
              </a:defRPr>
            </a:lvl3pPr>
            <a:lvl4pPr marL="1600200" indent="-228600" eaLnBrk="0" hangingPunct="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4pPr>
            <a:lvl5pPr marL="2057400" indent="-228600" eaLnBrk="0" hangingPunct="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SzTx/>
              <a:buFontTx/>
              <a:buNone/>
            </a:pPr>
            <a:r>
              <a:rPr lang="en-US" altLang="en-US"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Nb</a:t>
            </a:r>
            <a:r>
              <a:rPr lang="en-US" altLang="en-US" baseline="-25000"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3</a:t>
            </a:r>
            <a:r>
              <a:rPr lang="en-US" altLang="en-US"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Sn</a:t>
            </a:r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5562600" y="1981201"/>
            <a:ext cx="990600" cy="4603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2"/>
                </a:solidFill>
                <a:latin typeface="Book Antiqua" pitchFamily="18" charset="0"/>
              </a:defRPr>
            </a:lvl1pPr>
            <a:lvl2pPr marL="742950" indent="-285750" eaLnBrk="0" hangingPunct="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2"/>
                </a:solidFill>
                <a:latin typeface="Book Antiqua" pitchFamily="18" charset="0"/>
              </a:defRPr>
            </a:lvl2pPr>
            <a:lvl3pPr marL="1143000" indent="-228600" eaLnBrk="0" hangingPunct="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2"/>
                </a:solidFill>
                <a:latin typeface="Book Antiqua" pitchFamily="18" charset="0"/>
              </a:defRPr>
            </a:lvl3pPr>
            <a:lvl4pPr marL="1600200" indent="-228600" eaLnBrk="0" hangingPunct="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4pPr>
            <a:lvl5pPr marL="2057400" indent="-228600" eaLnBrk="0" hangingPunct="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SzTx/>
              <a:buFontTx/>
              <a:buNone/>
            </a:pPr>
            <a:r>
              <a:rPr lang="en-US" altLang="en-US">
                <a:solidFill>
                  <a:srgbClr val="FF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Nb-Ti</a:t>
            </a:r>
          </a:p>
        </p:txBody>
      </p:sp>
      <p:sp>
        <p:nvSpPr>
          <p:cNvPr id="10" name="Text Box 7"/>
          <p:cNvSpPr txBox="1">
            <a:spLocks noChangeArrowheads="1"/>
          </p:cNvSpPr>
          <p:nvPr/>
        </p:nvSpPr>
        <p:spPr bwMode="auto">
          <a:xfrm>
            <a:off x="1366836" y="5410201"/>
            <a:ext cx="1447800" cy="10779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2"/>
                </a:solidFill>
                <a:latin typeface="Book Antiqua" pitchFamily="18" charset="0"/>
              </a:defRPr>
            </a:lvl1pPr>
            <a:lvl2pPr marL="742950" indent="-285750" eaLnBrk="0" hangingPunct="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2"/>
                </a:solidFill>
                <a:latin typeface="Book Antiqua" pitchFamily="18" charset="0"/>
              </a:defRPr>
            </a:lvl2pPr>
            <a:lvl3pPr marL="1143000" indent="-228600" eaLnBrk="0" hangingPunct="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2"/>
                </a:solidFill>
                <a:latin typeface="Book Antiqua" pitchFamily="18" charset="0"/>
              </a:defRPr>
            </a:lvl3pPr>
            <a:lvl4pPr marL="1600200" indent="-228600" eaLnBrk="0" hangingPunct="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4pPr>
            <a:lvl5pPr marL="2057400" indent="-228600" eaLnBrk="0" hangingPunct="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SzTx/>
              <a:buFontTx/>
              <a:buNone/>
            </a:pPr>
            <a:r>
              <a:rPr lang="en-US" altLang="en-US" sz="1600" b="1" i="1">
                <a:solidFill>
                  <a:schemeClr val="tx1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J</a:t>
            </a:r>
            <a:r>
              <a:rPr lang="en-US" altLang="en-US" sz="1600" b="1" i="1" baseline="-25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e</a:t>
            </a:r>
            <a:r>
              <a:rPr lang="en-US" altLang="en-US" sz="1600" b="1">
                <a:solidFill>
                  <a:schemeClr val="tx1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 ~ 5 A/mm</a:t>
            </a:r>
            <a:r>
              <a:rPr lang="en-US" altLang="en-US" sz="1600" b="1" baseline="30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2</a:t>
            </a:r>
          </a:p>
          <a:p>
            <a:pPr algn="ctr" eaLnBrk="1" hangingPunct="1">
              <a:spcBef>
                <a:spcPct val="50000"/>
              </a:spcBef>
              <a:buSzTx/>
              <a:buFontTx/>
              <a:buNone/>
            </a:pPr>
            <a:r>
              <a:rPr lang="en-US" altLang="en-US" sz="1600" b="1" i="1">
                <a:solidFill>
                  <a:schemeClr val="tx1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I </a:t>
            </a:r>
            <a:r>
              <a:rPr lang="en-US" altLang="en-US" sz="1600" b="1">
                <a:solidFill>
                  <a:schemeClr val="tx1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~ 3 A</a:t>
            </a:r>
          </a:p>
          <a:p>
            <a:pPr algn="ctr" eaLnBrk="1" hangingPunct="1">
              <a:spcBef>
                <a:spcPct val="50000"/>
              </a:spcBef>
              <a:buSzTx/>
              <a:buFontTx/>
              <a:buNone/>
            </a:pPr>
            <a:r>
              <a:rPr lang="en-US" altLang="en-US" sz="1600" b="1" i="1">
                <a:solidFill>
                  <a:schemeClr val="tx1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B</a:t>
            </a:r>
            <a:r>
              <a:rPr lang="en-US" altLang="en-US" sz="1600" b="1">
                <a:solidFill>
                  <a:schemeClr val="tx1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 = 2 T</a:t>
            </a:r>
          </a:p>
        </p:txBody>
      </p:sp>
      <p:sp>
        <p:nvSpPr>
          <p:cNvPr id="11" name="Text Box 7"/>
          <p:cNvSpPr txBox="1">
            <a:spLocks noChangeArrowheads="1"/>
          </p:cNvSpPr>
          <p:nvPr/>
        </p:nvSpPr>
        <p:spPr bwMode="auto">
          <a:xfrm>
            <a:off x="5029200" y="5399088"/>
            <a:ext cx="2209800" cy="107791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2"/>
                </a:solidFill>
                <a:latin typeface="Book Antiqua" pitchFamily="18" charset="0"/>
              </a:defRPr>
            </a:lvl1pPr>
            <a:lvl2pPr marL="742950" indent="-285750" eaLnBrk="0" hangingPunct="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2"/>
                </a:solidFill>
                <a:latin typeface="Book Antiqua" pitchFamily="18" charset="0"/>
              </a:defRPr>
            </a:lvl2pPr>
            <a:lvl3pPr marL="1143000" indent="-228600" eaLnBrk="0" hangingPunct="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2"/>
                </a:solidFill>
                <a:latin typeface="Book Antiqua" pitchFamily="18" charset="0"/>
              </a:defRPr>
            </a:lvl3pPr>
            <a:lvl4pPr marL="1600200" indent="-228600" eaLnBrk="0" hangingPunct="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4pPr>
            <a:lvl5pPr marL="2057400" indent="-228600" eaLnBrk="0" hangingPunct="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SzTx/>
              <a:buFontTx/>
              <a:buNone/>
            </a:pPr>
            <a:r>
              <a:rPr lang="en-US" altLang="en-US" sz="1600" b="1" i="1">
                <a:solidFill>
                  <a:srgbClr val="FF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J</a:t>
            </a:r>
            <a:r>
              <a:rPr lang="en-US" altLang="en-US" sz="1600" b="1" i="1" baseline="-25000">
                <a:solidFill>
                  <a:srgbClr val="FF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e</a:t>
            </a:r>
            <a:r>
              <a:rPr lang="en-US" altLang="en-US" sz="1600" b="1">
                <a:solidFill>
                  <a:srgbClr val="FF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 ~ 600-700 A/mm</a:t>
            </a:r>
            <a:r>
              <a:rPr lang="en-US" altLang="en-US" sz="1600" b="1" baseline="30000">
                <a:solidFill>
                  <a:srgbClr val="FF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2</a:t>
            </a:r>
          </a:p>
          <a:p>
            <a:pPr algn="ctr" eaLnBrk="1" hangingPunct="1">
              <a:spcBef>
                <a:spcPct val="50000"/>
              </a:spcBef>
              <a:buSzTx/>
              <a:buFontTx/>
              <a:buNone/>
            </a:pPr>
            <a:r>
              <a:rPr lang="en-US" altLang="en-US" sz="1600" b="1" i="1">
                <a:solidFill>
                  <a:srgbClr val="FF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I</a:t>
            </a:r>
            <a:r>
              <a:rPr lang="en-US" altLang="en-US" sz="1600" b="1">
                <a:solidFill>
                  <a:srgbClr val="FF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 ~ 300-400 A</a:t>
            </a:r>
          </a:p>
          <a:p>
            <a:pPr algn="ctr" eaLnBrk="1" hangingPunct="1">
              <a:spcBef>
                <a:spcPct val="50000"/>
              </a:spcBef>
              <a:buSzTx/>
              <a:buFontTx/>
              <a:buNone/>
            </a:pPr>
            <a:r>
              <a:rPr lang="en-US" altLang="en-US" sz="1600" b="1" i="1">
                <a:solidFill>
                  <a:srgbClr val="FF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B </a:t>
            </a:r>
            <a:r>
              <a:rPr lang="en-US" altLang="en-US" sz="1600" b="1">
                <a:solidFill>
                  <a:srgbClr val="FF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= 8-9 T</a:t>
            </a:r>
          </a:p>
        </p:txBody>
      </p:sp>
      <p:sp>
        <p:nvSpPr>
          <p:cNvPr id="12" name="Text Box 7"/>
          <p:cNvSpPr txBox="1">
            <a:spLocks noChangeArrowheads="1"/>
          </p:cNvSpPr>
          <p:nvPr/>
        </p:nvSpPr>
        <p:spPr bwMode="auto">
          <a:xfrm>
            <a:off x="8763000" y="5410201"/>
            <a:ext cx="2286000" cy="10779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2"/>
                </a:solidFill>
                <a:latin typeface="Book Antiqua" pitchFamily="18" charset="0"/>
              </a:defRPr>
            </a:lvl1pPr>
            <a:lvl2pPr marL="742950" indent="-285750" eaLnBrk="0" hangingPunct="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2"/>
                </a:solidFill>
                <a:latin typeface="Book Antiqua" pitchFamily="18" charset="0"/>
              </a:defRPr>
            </a:lvl2pPr>
            <a:lvl3pPr marL="1143000" indent="-228600" eaLnBrk="0" hangingPunct="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2"/>
                </a:solidFill>
                <a:latin typeface="Book Antiqua" pitchFamily="18" charset="0"/>
              </a:defRPr>
            </a:lvl3pPr>
            <a:lvl4pPr marL="1600200" indent="-228600" eaLnBrk="0" hangingPunct="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4pPr>
            <a:lvl5pPr marL="2057400" indent="-228600" eaLnBrk="0" hangingPunct="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SzTx/>
              <a:buFontTx/>
              <a:buNone/>
            </a:pPr>
            <a:r>
              <a:rPr lang="en-US" altLang="en-US" sz="1600" b="1" i="1"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J</a:t>
            </a:r>
            <a:r>
              <a:rPr lang="en-US" altLang="en-US" sz="1600" b="1" i="1" baseline="-25000"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e</a:t>
            </a:r>
            <a:r>
              <a:rPr lang="en-US" altLang="en-US" sz="1600" b="1"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 ~ 600-700 A/mm</a:t>
            </a:r>
            <a:r>
              <a:rPr lang="en-US" altLang="en-US" sz="1600" b="1" baseline="30000"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2</a:t>
            </a:r>
          </a:p>
          <a:p>
            <a:pPr algn="ctr" eaLnBrk="1" hangingPunct="1">
              <a:spcBef>
                <a:spcPct val="50000"/>
              </a:spcBef>
              <a:buSzTx/>
              <a:buFontTx/>
              <a:buNone/>
            </a:pPr>
            <a:r>
              <a:rPr lang="en-US" altLang="en-US" sz="1600" b="1" i="1"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I</a:t>
            </a:r>
            <a:r>
              <a:rPr lang="en-US" altLang="en-US" sz="1600" b="1"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 ~ 300-400 A</a:t>
            </a:r>
          </a:p>
          <a:p>
            <a:pPr algn="ctr" eaLnBrk="1" hangingPunct="1">
              <a:spcBef>
                <a:spcPct val="50000"/>
              </a:spcBef>
              <a:buSzTx/>
              <a:buFontTx/>
              <a:buNone/>
            </a:pPr>
            <a:r>
              <a:rPr lang="en-US" altLang="en-US" sz="1600" b="1" i="1"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B</a:t>
            </a:r>
            <a:r>
              <a:rPr lang="en-US" altLang="en-US" sz="1600" b="1"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 = 12-13 T</a:t>
            </a:r>
          </a:p>
        </p:txBody>
      </p:sp>
      <p:sp>
        <p:nvSpPr>
          <p:cNvPr id="13" name="Oval 12"/>
          <p:cNvSpPr>
            <a:spLocks noChangeAspect="1"/>
          </p:cNvSpPr>
          <p:nvPr/>
        </p:nvSpPr>
        <p:spPr>
          <a:xfrm>
            <a:off x="4795838" y="2667001"/>
            <a:ext cx="2519362" cy="2519363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Oval 13"/>
          <p:cNvSpPr>
            <a:spLocks noChangeAspect="1"/>
          </p:cNvSpPr>
          <p:nvPr/>
        </p:nvSpPr>
        <p:spPr>
          <a:xfrm>
            <a:off x="8605838" y="2667001"/>
            <a:ext cx="2519362" cy="2519363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 Box 8">
            <a:extLst>
              <a:ext uri="{FF2B5EF4-FFF2-40B4-BE49-F238E27FC236}">
                <a16:creationId xmlns:a16="http://schemas.microsoft.com/office/drawing/2014/main" id="{86E4A86C-74E2-9623-F587-157DBA2FF3C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063063" y="1610471"/>
            <a:ext cx="1206741" cy="307777"/>
          </a:xfrm>
          <a:prstGeom prst="rect">
            <a:avLst/>
          </a:prstGeom>
          <a:solidFill>
            <a:schemeClr val="bg1"/>
          </a:solidFill>
          <a:ln w="12700">
            <a:solidFill>
              <a:schemeClr val="tx2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2"/>
                </a:solidFill>
                <a:latin typeface="Book Antiqua" pitchFamily="18" charset="0"/>
              </a:defRPr>
            </a:lvl1pPr>
            <a:lvl2pPr marL="742950" indent="-285750" eaLnBrk="0" hangingPunct="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2"/>
                </a:solidFill>
                <a:latin typeface="Book Antiqua" pitchFamily="18" charset="0"/>
              </a:defRPr>
            </a:lvl2pPr>
            <a:lvl3pPr marL="1143000" indent="-228600" eaLnBrk="0" hangingPunct="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2"/>
                </a:solidFill>
                <a:latin typeface="Book Antiqua" pitchFamily="18" charset="0"/>
              </a:defRPr>
            </a:lvl3pPr>
            <a:lvl4pPr marL="1600200" indent="-228600" eaLnBrk="0" hangingPunct="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4pPr>
            <a:lvl5pPr marL="2057400" indent="-228600" eaLnBrk="0" hangingPunct="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None/>
            </a:pPr>
            <a:r>
              <a:rPr lang="en-US" alt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By P. </a:t>
            </a:r>
            <a:r>
              <a:rPr lang="en-US" alt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Ferracin</a:t>
            </a:r>
            <a:endParaRPr lang="en-US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95339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063864B-4A6D-0D9C-291E-96CE60F5AD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901C496-3C0B-4598-8BB5-4E8323612518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34499233-7FEF-F8C4-E2E9-332E61B19B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Superconducting magnet in a nutshell</a:t>
            </a:r>
            <a:endParaRPr lang="en-GB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7210F840-3857-3B96-057C-1242BA5B435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8509" b="10673"/>
          <a:stretch/>
        </p:blipFill>
        <p:spPr bwMode="auto">
          <a:xfrm>
            <a:off x="2247837" y="2288188"/>
            <a:ext cx="7391172" cy="337077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5F63E73-F458-7979-241D-DB3A2349EF54}"/>
              </a:ext>
            </a:extLst>
          </p:cNvPr>
          <p:cNvSpPr txBox="1">
            <a:spLocks/>
          </p:cNvSpPr>
          <p:nvPr/>
        </p:nvSpPr>
        <p:spPr>
          <a:xfrm>
            <a:off x="353524" y="1279013"/>
            <a:ext cx="11000275" cy="28937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28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24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20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18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18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2060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A superconducting magnet is an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Symbol" pitchFamily="-110" charset="2"/>
              </a:rPr>
              <a:t>exciting, fancy and dirty mixture of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Symbol" pitchFamily="-110" charset="2"/>
              </a:rPr>
              <a:t>physics, engineering, and chemistry</a:t>
            </a:r>
          </a:p>
          <a:p>
            <a:pPr marL="742950" marR="0" lvl="1" indent="-285750" algn="ctr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206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248616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Practical superconductors</a:t>
            </a:r>
            <a:endParaRPr lang="es-ES" dirty="0"/>
          </a:p>
        </p:txBody>
      </p:sp>
      <p:sp>
        <p:nvSpPr>
          <p:cNvPr id="8" name="Oval 7"/>
          <p:cNvSpPr>
            <a:spLocks noChangeAspect="1"/>
          </p:cNvSpPr>
          <p:nvPr/>
        </p:nvSpPr>
        <p:spPr>
          <a:xfrm>
            <a:off x="492918" y="2634183"/>
            <a:ext cx="2519363" cy="2519363"/>
          </a:xfrm>
          <a:prstGeom prst="ellipse">
            <a:avLst/>
          </a:prstGeom>
          <a:solidFill>
            <a:srgbClr val="FF99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Oval 14"/>
          <p:cNvSpPr>
            <a:spLocks noChangeAspect="1"/>
          </p:cNvSpPr>
          <p:nvPr/>
        </p:nvSpPr>
        <p:spPr>
          <a:xfrm>
            <a:off x="4791076" y="2645297"/>
            <a:ext cx="2519362" cy="2519363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Oval 15"/>
          <p:cNvSpPr>
            <a:spLocks noChangeAspect="1"/>
          </p:cNvSpPr>
          <p:nvPr/>
        </p:nvSpPr>
        <p:spPr>
          <a:xfrm>
            <a:off x="8896351" y="2660102"/>
            <a:ext cx="2519362" cy="2519363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7" name="Picture 8" descr="ssc_wir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5838" y="2645297"/>
            <a:ext cx="2573338" cy="2519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6" descr="Round Sub.jpg"/>
          <p:cNvPicPr>
            <a:picLocks noChangeAspect="1"/>
          </p:cNvPicPr>
          <p:nvPr/>
        </p:nvPicPr>
        <p:blipFill>
          <a:blip r:embed="rId4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35" r="16106"/>
          <a:stretch>
            <a:fillRect/>
          </a:stretch>
        </p:blipFill>
        <p:spPr bwMode="auto">
          <a:xfrm>
            <a:off x="8824913" y="2507702"/>
            <a:ext cx="2667000" cy="275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Text Box 7"/>
          <p:cNvSpPr txBox="1">
            <a:spLocks noChangeArrowheads="1"/>
          </p:cNvSpPr>
          <p:nvPr/>
        </p:nvSpPr>
        <p:spPr bwMode="auto">
          <a:xfrm>
            <a:off x="1262854" y="1966912"/>
            <a:ext cx="990600" cy="4603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SzPct val="60000"/>
              <a:buBlip>
                <a:blip r:embed="rId5"/>
              </a:buBlip>
              <a:defRPr sz="2400">
                <a:solidFill>
                  <a:schemeClr val="tx2"/>
                </a:solidFill>
                <a:latin typeface="Book Antiqua" pitchFamily="18" charset="0"/>
              </a:defRPr>
            </a:lvl1pPr>
            <a:lvl2pPr marL="742950" indent="-285750" eaLnBrk="0" hangingPunct="0">
              <a:spcBef>
                <a:spcPct val="20000"/>
              </a:spcBef>
              <a:buSzPct val="60000"/>
              <a:buBlip>
                <a:blip r:embed="rId6"/>
              </a:buBlip>
              <a:defRPr sz="2000">
                <a:solidFill>
                  <a:schemeClr val="tx2"/>
                </a:solidFill>
                <a:latin typeface="Book Antiqua" pitchFamily="18" charset="0"/>
              </a:defRPr>
            </a:lvl2pPr>
            <a:lvl3pPr marL="1143000" indent="-228600" eaLnBrk="0" hangingPunct="0">
              <a:spcBef>
                <a:spcPct val="20000"/>
              </a:spcBef>
              <a:buSzPct val="60000"/>
              <a:buBlip>
                <a:blip r:embed="rId7"/>
              </a:buBlip>
              <a:defRPr>
                <a:solidFill>
                  <a:schemeClr val="tx2"/>
                </a:solidFill>
                <a:latin typeface="Book Antiqua" pitchFamily="18" charset="0"/>
              </a:defRPr>
            </a:lvl3pPr>
            <a:lvl4pPr marL="1600200" indent="-228600" eaLnBrk="0" hangingPunct="0">
              <a:spcBef>
                <a:spcPct val="20000"/>
              </a:spcBef>
              <a:buSzPct val="60000"/>
              <a:buBlip>
                <a:blip r:embed="rId8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4pPr>
            <a:lvl5pPr marL="2057400" indent="-228600" eaLnBrk="0" hangingPunct="0">
              <a:spcBef>
                <a:spcPct val="20000"/>
              </a:spcBef>
              <a:buSzPct val="60000"/>
              <a:buBlip>
                <a:blip r:embed="rId9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9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9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9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9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SzTx/>
              <a:buFontTx/>
              <a:buNone/>
            </a:pPr>
            <a:r>
              <a:rPr lang="en-US" altLang="en-US" dirty="0">
                <a:solidFill>
                  <a:srgbClr val="FFC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Cu</a:t>
            </a:r>
          </a:p>
        </p:txBody>
      </p:sp>
      <p:sp>
        <p:nvSpPr>
          <p:cNvPr id="20" name="Text Box 7"/>
          <p:cNvSpPr txBox="1">
            <a:spLocks noChangeArrowheads="1"/>
          </p:cNvSpPr>
          <p:nvPr/>
        </p:nvSpPr>
        <p:spPr bwMode="auto">
          <a:xfrm>
            <a:off x="9515475" y="1996006"/>
            <a:ext cx="1143000" cy="46196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SzPct val="60000"/>
              <a:buBlip>
                <a:blip r:embed="rId5"/>
              </a:buBlip>
              <a:defRPr sz="2400">
                <a:solidFill>
                  <a:schemeClr val="tx2"/>
                </a:solidFill>
                <a:latin typeface="Book Antiqua" pitchFamily="18" charset="0"/>
              </a:defRPr>
            </a:lvl1pPr>
            <a:lvl2pPr marL="742950" indent="-285750" eaLnBrk="0" hangingPunct="0">
              <a:spcBef>
                <a:spcPct val="20000"/>
              </a:spcBef>
              <a:buSzPct val="60000"/>
              <a:buBlip>
                <a:blip r:embed="rId6"/>
              </a:buBlip>
              <a:defRPr sz="2000">
                <a:solidFill>
                  <a:schemeClr val="tx2"/>
                </a:solidFill>
                <a:latin typeface="Book Antiqua" pitchFamily="18" charset="0"/>
              </a:defRPr>
            </a:lvl2pPr>
            <a:lvl3pPr marL="1143000" indent="-228600" eaLnBrk="0" hangingPunct="0">
              <a:spcBef>
                <a:spcPct val="20000"/>
              </a:spcBef>
              <a:buSzPct val="60000"/>
              <a:buBlip>
                <a:blip r:embed="rId7"/>
              </a:buBlip>
              <a:defRPr>
                <a:solidFill>
                  <a:schemeClr val="tx2"/>
                </a:solidFill>
                <a:latin typeface="Book Antiqua" pitchFamily="18" charset="0"/>
              </a:defRPr>
            </a:lvl3pPr>
            <a:lvl4pPr marL="1600200" indent="-228600" eaLnBrk="0" hangingPunct="0">
              <a:spcBef>
                <a:spcPct val="20000"/>
              </a:spcBef>
              <a:buSzPct val="60000"/>
              <a:buBlip>
                <a:blip r:embed="rId8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4pPr>
            <a:lvl5pPr marL="2057400" indent="-228600" eaLnBrk="0" hangingPunct="0">
              <a:spcBef>
                <a:spcPct val="20000"/>
              </a:spcBef>
              <a:buSzPct val="60000"/>
              <a:buBlip>
                <a:blip r:embed="rId9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9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9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9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9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SzTx/>
              <a:buFontTx/>
              <a:buNone/>
            </a:pPr>
            <a:r>
              <a:rPr lang="en-US" altLang="en-US"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Nb</a:t>
            </a:r>
            <a:r>
              <a:rPr lang="en-US" altLang="en-US" baseline="-25000"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3</a:t>
            </a:r>
            <a:r>
              <a:rPr lang="en-US" altLang="en-US"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Sn</a:t>
            </a:r>
          </a:p>
        </p:txBody>
      </p:sp>
      <p:sp>
        <p:nvSpPr>
          <p:cNvPr id="21" name="Text Box 7"/>
          <p:cNvSpPr txBox="1">
            <a:spLocks noChangeArrowheads="1"/>
          </p:cNvSpPr>
          <p:nvPr/>
        </p:nvSpPr>
        <p:spPr bwMode="auto">
          <a:xfrm>
            <a:off x="5562600" y="1981201"/>
            <a:ext cx="990600" cy="4603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SzPct val="60000"/>
              <a:buBlip>
                <a:blip r:embed="rId5"/>
              </a:buBlip>
              <a:defRPr sz="2400">
                <a:solidFill>
                  <a:schemeClr val="tx2"/>
                </a:solidFill>
                <a:latin typeface="Book Antiqua" pitchFamily="18" charset="0"/>
              </a:defRPr>
            </a:lvl1pPr>
            <a:lvl2pPr marL="742950" indent="-285750" eaLnBrk="0" hangingPunct="0">
              <a:spcBef>
                <a:spcPct val="20000"/>
              </a:spcBef>
              <a:buSzPct val="60000"/>
              <a:buBlip>
                <a:blip r:embed="rId6"/>
              </a:buBlip>
              <a:defRPr sz="2000">
                <a:solidFill>
                  <a:schemeClr val="tx2"/>
                </a:solidFill>
                <a:latin typeface="Book Antiqua" pitchFamily="18" charset="0"/>
              </a:defRPr>
            </a:lvl2pPr>
            <a:lvl3pPr marL="1143000" indent="-228600" eaLnBrk="0" hangingPunct="0">
              <a:spcBef>
                <a:spcPct val="20000"/>
              </a:spcBef>
              <a:buSzPct val="60000"/>
              <a:buBlip>
                <a:blip r:embed="rId7"/>
              </a:buBlip>
              <a:defRPr>
                <a:solidFill>
                  <a:schemeClr val="tx2"/>
                </a:solidFill>
                <a:latin typeface="Book Antiqua" pitchFamily="18" charset="0"/>
              </a:defRPr>
            </a:lvl3pPr>
            <a:lvl4pPr marL="1600200" indent="-228600" eaLnBrk="0" hangingPunct="0">
              <a:spcBef>
                <a:spcPct val="20000"/>
              </a:spcBef>
              <a:buSzPct val="60000"/>
              <a:buBlip>
                <a:blip r:embed="rId8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4pPr>
            <a:lvl5pPr marL="2057400" indent="-228600" eaLnBrk="0" hangingPunct="0">
              <a:spcBef>
                <a:spcPct val="20000"/>
              </a:spcBef>
              <a:buSzPct val="60000"/>
              <a:buBlip>
                <a:blip r:embed="rId9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9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9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9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9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SzTx/>
              <a:buFontTx/>
              <a:buNone/>
            </a:pPr>
            <a:r>
              <a:rPr lang="en-US" altLang="en-US">
                <a:solidFill>
                  <a:srgbClr val="FF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Nb-Ti</a:t>
            </a:r>
          </a:p>
        </p:txBody>
      </p:sp>
      <p:sp>
        <p:nvSpPr>
          <p:cNvPr id="22" name="Text Box 7"/>
          <p:cNvSpPr txBox="1">
            <a:spLocks noChangeArrowheads="1"/>
          </p:cNvSpPr>
          <p:nvPr/>
        </p:nvSpPr>
        <p:spPr bwMode="auto">
          <a:xfrm>
            <a:off x="1031079" y="5399087"/>
            <a:ext cx="1447800" cy="10779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SzPct val="60000"/>
              <a:buBlip>
                <a:blip r:embed="rId5"/>
              </a:buBlip>
              <a:defRPr sz="2400">
                <a:solidFill>
                  <a:schemeClr val="tx2"/>
                </a:solidFill>
                <a:latin typeface="Book Antiqua" pitchFamily="18" charset="0"/>
              </a:defRPr>
            </a:lvl1pPr>
            <a:lvl2pPr marL="742950" indent="-285750" eaLnBrk="0" hangingPunct="0">
              <a:spcBef>
                <a:spcPct val="20000"/>
              </a:spcBef>
              <a:buSzPct val="60000"/>
              <a:buBlip>
                <a:blip r:embed="rId6"/>
              </a:buBlip>
              <a:defRPr sz="2000">
                <a:solidFill>
                  <a:schemeClr val="tx2"/>
                </a:solidFill>
                <a:latin typeface="Book Antiqua" pitchFamily="18" charset="0"/>
              </a:defRPr>
            </a:lvl2pPr>
            <a:lvl3pPr marL="1143000" indent="-228600" eaLnBrk="0" hangingPunct="0">
              <a:spcBef>
                <a:spcPct val="20000"/>
              </a:spcBef>
              <a:buSzPct val="60000"/>
              <a:buBlip>
                <a:blip r:embed="rId7"/>
              </a:buBlip>
              <a:defRPr>
                <a:solidFill>
                  <a:schemeClr val="tx2"/>
                </a:solidFill>
                <a:latin typeface="Book Antiqua" pitchFamily="18" charset="0"/>
              </a:defRPr>
            </a:lvl3pPr>
            <a:lvl4pPr marL="1600200" indent="-228600" eaLnBrk="0" hangingPunct="0">
              <a:spcBef>
                <a:spcPct val="20000"/>
              </a:spcBef>
              <a:buSzPct val="60000"/>
              <a:buBlip>
                <a:blip r:embed="rId8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4pPr>
            <a:lvl5pPr marL="2057400" indent="-228600" eaLnBrk="0" hangingPunct="0">
              <a:spcBef>
                <a:spcPct val="20000"/>
              </a:spcBef>
              <a:buSzPct val="60000"/>
              <a:buBlip>
                <a:blip r:embed="rId9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9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9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9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9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SzTx/>
              <a:buFontTx/>
              <a:buNone/>
            </a:pPr>
            <a:r>
              <a:rPr lang="en-US" altLang="en-US" sz="1600" b="1" i="1">
                <a:solidFill>
                  <a:schemeClr val="tx1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J</a:t>
            </a:r>
            <a:r>
              <a:rPr lang="en-US" altLang="en-US" sz="1600" b="1" i="1" baseline="-25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e</a:t>
            </a:r>
            <a:r>
              <a:rPr lang="en-US" altLang="en-US" sz="1600" b="1">
                <a:solidFill>
                  <a:schemeClr val="tx1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 ~ 5 A/mm</a:t>
            </a:r>
            <a:r>
              <a:rPr lang="en-US" altLang="en-US" sz="1600" b="1" baseline="30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2</a:t>
            </a:r>
          </a:p>
          <a:p>
            <a:pPr algn="ctr" eaLnBrk="1" hangingPunct="1">
              <a:spcBef>
                <a:spcPct val="50000"/>
              </a:spcBef>
              <a:buSzTx/>
              <a:buFontTx/>
              <a:buNone/>
            </a:pPr>
            <a:r>
              <a:rPr lang="en-US" altLang="en-US" sz="1600" b="1" i="1">
                <a:solidFill>
                  <a:schemeClr val="tx1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I </a:t>
            </a:r>
            <a:r>
              <a:rPr lang="en-US" altLang="en-US" sz="1600" b="1">
                <a:solidFill>
                  <a:schemeClr val="tx1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~ 3 A</a:t>
            </a:r>
          </a:p>
          <a:p>
            <a:pPr algn="ctr" eaLnBrk="1" hangingPunct="1">
              <a:spcBef>
                <a:spcPct val="50000"/>
              </a:spcBef>
              <a:buSzTx/>
              <a:buFontTx/>
              <a:buNone/>
            </a:pPr>
            <a:r>
              <a:rPr lang="en-US" altLang="en-US" sz="1600" b="1" i="1">
                <a:solidFill>
                  <a:schemeClr val="tx1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B</a:t>
            </a:r>
            <a:r>
              <a:rPr lang="en-US" altLang="en-US" sz="1600" b="1">
                <a:solidFill>
                  <a:schemeClr val="tx1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 = 2 T</a:t>
            </a:r>
          </a:p>
        </p:txBody>
      </p:sp>
      <p:sp>
        <p:nvSpPr>
          <p:cNvPr id="23" name="Text Box 7"/>
          <p:cNvSpPr txBox="1">
            <a:spLocks noChangeArrowheads="1"/>
          </p:cNvSpPr>
          <p:nvPr/>
        </p:nvSpPr>
        <p:spPr bwMode="auto">
          <a:xfrm>
            <a:off x="5029200" y="5399088"/>
            <a:ext cx="2209800" cy="107791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SzPct val="60000"/>
              <a:buBlip>
                <a:blip r:embed="rId5"/>
              </a:buBlip>
              <a:defRPr sz="2400">
                <a:solidFill>
                  <a:schemeClr val="tx2"/>
                </a:solidFill>
                <a:latin typeface="Book Antiqua" pitchFamily="18" charset="0"/>
              </a:defRPr>
            </a:lvl1pPr>
            <a:lvl2pPr marL="742950" indent="-285750" eaLnBrk="0" hangingPunct="0">
              <a:spcBef>
                <a:spcPct val="20000"/>
              </a:spcBef>
              <a:buSzPct val="60000"/>
              <a:buBlip>
                <a:blip r:embed="rId6"/>
              </a:buBlip>
              <a:defRPr sz="2000">
                <a:solidFill>
                  <a:schemeClr val="tx2"/>
                </a:solidFill>
                <a:latin typeface="Book Antiqua" pitchFamily="18" charset="0"/>
              </a:defRPr>
            </a:lvl2pPr>
            <a:lvl3pPr marL="1143000" indent="-228600" eaLnBrk="0" hangingPunct="0">
              <a:spcBef>
                <a:spcPct val="20000"/>
              </a:spcBef>
              <a:buSzPct val="60000"/>
              <a:buBlip>
                <a:blip r:embed="rId7"/>
              </a:buBlip>
              <a:defRPr>
                <a:solidFill>
                  <a:schemeClr val="tx2"/>
                </a:solidFill>
                <a:latin typeface="Book Antiqua" pitchFamily="18" charset="0"/>
              </a:defRPr>
            </a:lvl3pPr>
            <a:lvl4pPr marL="1600200" indent="-228600" eaLnBrk="0" hangingPunct="0">
              <a:spcBef>
                <a:spcPct val="20000"/>
              </a:spcBef>
              <a:buSzPct val="60000"/>
              <a:buBlip>
                <a:blip r:embed="rId8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4pPr>
            <a:lvl5pPr marL="2057400" indent="-228600" eaLnBrk="0" hangingPunct="0">
              <a:spcBef>
                <a:spcPct val="20000"/>
              </a:spcBef>
              <a:buSzPct val="60000"/>
              <a:buBlip>
                <a:blip r:embed="rId9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9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9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9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9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SzTx/>
              <a:buFontTx/>
              <a:buNone/>
            </a:pPr>
            <a:r>
              <a:rPr lang="en-US" altLang="en-US" sz="1600" b="1" i="1">
                <a:solidFill>
                  <a:srgbClr val="FF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J</a:t>
            </a:r>
            <a:r>
              <a:rPr lang="en-US" altLang="en-US" sz="1600" b="1" i="1" baseline="-25000">
                <a:solidFill>
                  <a:srgbClr val="FF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e</a:t>
            </a:r>
            <a:r>
              <a:rPr lang="en-US" altLang="en-US" sz="1600" b="1">
                <a:solidFill>
                  <a:srgbClr val="FF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 ~ 600-700 A/mm</a:t>
            </a:r>
            <a:r>
              <a:rPr lang="en-US" altLang="en-US" sz="1600" b="1" baseline="30000">
                <a:solidFill>
                  <a:srgbClr val="FF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2</a:t>
            </a:r>
          </a:p>
          <a:p>
            <a:pPr algn="ctr" eaLnBrk="1" hangingPunct="1">
              <a:spcBef>
                <a:spcPct val="50000"/>
              </a:spcBef>
              <a:buSzTx/>
              <a:buFontTx/>
              <a:buNone/>
            </a:pPr>
            <a:r>
              <a:rPr lang="en-US" altLang="en-US" sz="1600" b="1" i="1">
                <a:solidFill>
                  <a:srgbClr val="FF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I</a:t>
            </a:r>
            <a:r>
              <a:rPr lang="en-US" altLang="en-US" sz="1600" b="1">
                <a:solidFill>
                  <a:srgbClr val="FF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 ~ 300-400 A</a:t>
            </a:r>
          </a:p>
          <a:p>
            <a:pPr algn="ctr" eaLnBrk="1" hangingPunct="1">
              <a:spcBef>
                <a:spcPct val="50000"/>
              </a:spcBef>
              <a:buSzTx/>
              <a:buFontTx/>
              <a:buNone/>
            </a:pPr>
            <a:r>
              <a:rPr lang="en-US" altLang="en-US" sz="1600" b="1" i="1">
                <a:solidFill>
                  <a:srgbClr val="FF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B </a:t>
            </a:r>
            <a:r>
              <a:rPr lang="en-US" altLang="en-US" sz="1600" b="1">
                <a:solidFill>
                  <a:srgbClr val="FF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= 8-9 T</a:t>
            </a:r>
          </a:p>
        </p:txBody>
      </p:sp>
      <p:sp>
        <p:nvSpPr>
          <p:cNvPr id="24" name="Text Box 7"/>
          <p:cNvSpPr txBox="1">
            <a:spLocks noChangeArrowheads="1"/>
          </p:cNvSpPr>
          <p:nvPr/>
        </p:nvSpPr>
        <p:spPr bwMode="auto">
          <a:xfrm>
            <a:off x="9058275" y="5425006"/>
            <a:ext cx="2286000" cy="10779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SzPct val="60000"/>
              <a:buBlip>
                <a:blip r:embed="rId5"/>
              </a:buBlip>
              <a:defRPr sz="2400">
                <a:solidFill>
                  <a:schemeClr val="tx2"/>
                </a:solidFill>
                <a:latin typeface="Book Antiqua" pitchFamily="18" charset="0"/>
              </a:defRPr>
            </a:lvl1pPr>
            <a:lvl2pPr marL="742950" indent="-285750" eaLnBrk="0" hangingPunct="0">
              <a:spcBef>
                <a:spcPct val="20000"/>
              </a:spcBef>
              <a:buSzPct val="60000"/>
              <a:buBlip>
                <a:blip r:embed="rId6"/>
              </a:buBlip>
              <a:defRPr sz="2000">
                <a:solidFill>
                  <a:schemeClr val="tx2"/>
                </a:solidFill>
                <a:latin typeface="Book Antiqua" pitchFamily="18" charset="0"/>
              </a:defRPr>
            </a:lvl2pPr>
            <a:lvl3pPr marL="1143000" indent="-228600" eaLnBrk="0" hangingPunct="0">
              <a:spcBef>
                <a:spcPct val="20000"/>
              </a:spcBef>
              <a:buSzPct val="60000"/>
              <a:buBlip>
                <a:blip r:embed="rId7"/>
              </a:buBlip>
              <a:defRPr>
                <a:solidFill>
                  <a:schemeClr val="tx2"/>
                </a:solidFill>
                <a:latin typeface="Book Antiqua" pitchFamily="18" charset="0"/>
              </a:defRPr>
            </a:lvl3pPr>
            <a:lvl4pPr marL="1600200" indent="-228600" eaLnBrk="0" hangingPunct="0">
              <a:spcBef>
                <a:spcPct val="20000"/>
              </a:spcBef>
              <a:buSzPct val="60000"/>
              <a:buBlip>
                <a:blip r:embed="rId8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4pPr>
            <a:lvl5pPr marL="2057400" indent="-228600" eaLnBrk="0" hangingPunct="0">
              <a:spcBef>
                <a:spcPct val="20000"/>
              </a:spcBef>
              <a:buSzPct val="60000"/>
              <a:buBlip>
                <a:blip r:embed="rId9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9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9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9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9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SzTx/>
              <a:buFontTx/>
              <a:buNone/>
            </a:pPr>
            <a:r>
              <a:rPr lang="en-US" altLang="en-US" sz="1600" b="1" i="1"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J</a:t>
            </a:r>
            <a:r>
              <a:rPr lang="en-US" altLang="en-US" sz="1600" b="1" i="1" baseline="-25000"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e</a:t>
            </a:r>
            <a:r>
              <a:rPr lang="en-US" altLang="en-US" sz="1600" b="1"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 ~ 600-700 A/mm</a:t>
            </a:r>
            <a:r>
              <a:rPr lang="en-US" altLang="en-US" sz="1600" b="1" baseline="30000"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2</a:t>
            </a:r>
          </a:p>
          <a:p>
            <a:pPr algn="ctr" eaLnBrk="1" hangingPunct="1">
              <a:spcBef>
                <a:spcPct val="50000"/>
              </a:spcBef>
              <a:buSzTx/>
              <a:buFontTx/>
              <a:buNone/>
            </a:pPr>
            <a:r>
              <a:rPr lang="en-US" altLang="en-US" sz="1600" b="1" i="1"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I</a:t>
            </a:r>
            <a:r>
              <a:rPr lang="en-US" altLang="en-US" sz="1600" b="1"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 ~ 300-400 A</a:t>
            </a:r>
          </a:p>
          <a:p>
            <a:pPr algn="ctr" eaLnBrk="1" hangingPunct="1">
              <a:spcBef>
                <a:spcPct val="50000"/>
              </a:spcBef>
              <a:buSzTx/>
              <a:buFontTx/>
              <a:buNone/>
            </a:pPr>
            <a:r>
              <a:rPr lang="en-US" altLang="en-US" sz="1600" b="1" i="1"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B</a:t>
            </a:r>
            <a:r>
              <a:rPr lang="en-US" altLang="en-US" sz="1600" b="1"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 = 12-13 T</a:t>
            </a:r>
          </a:p>
        </p:txBody>
      </p:sp>
      <p:sp>
        <p:nvSpPr>
          <p:cNvPr id="25" name="Content Placeholder 2"/>
          <p:cNvSpPr txBox="1">
            <a:spLocks/>
          </p:cNvSpPr>
          <p:nvPr/>
        </p:nvSpPr>
        <p:spPr>
          <a:xfrm>
            <a:off x="1676400" y="1143000"/>
            <a:ext cx="8839200" cy="533400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 algn="ctr">
              <a:buNone/>
            </a:pPr>
            <a:r>
              <a:rPr lang="en-GB" altLang="en-US" sz="2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Typical operation parameters</a:t>
            </a:r>
          </a:p>
          <a:p>
            <a:pPr marL="36576" indent="0" algn="ctr">
              <a:buNone/>
            </a:pPr>
            <a:r>
              <a:rPr lang="en-GB" altLang="en-US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(for a 0.85 mm diameter strand)</a:t>
            </a:r>
          </a:p>
        </p:txBody>
      </p:sp>
      <p:sp>
        <p:nvSpPr>
          <p:cNvPr id="26" name="Text Box 8"/>
          <p:cNvSpPr txBox="1">
            <a:spLocks noChangeArrowheads="1"/>
          </p:cNvSpPr>
          <p:nvPr/>
        </p:nvSpPr>
        <p:spPr bwMode="auto">
          <a:xfrm>
            <a:off x="9224863" y="1610471"/>
            <a:ext cx="1206741" cy="307777"/>
          </a:xfrm>
          <a:prstGeom prst="rect">
            <a:avLst/>
          </a:prstGeom>
          <a:solidFill>
            <a:schemeClr val="bg1"/>
          </a:solidFill>
          <a:ln w="12700">
            <a:solidFill>
              <a:schemeClr val="tx2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SzPct val="60000"/>
              <a:buBlip>
                <a:blip r:embed="rId5"/>
              </a:buBlip>
              <a:defRPr sz="2400">
                <a:solidFill>
                  <a:schemeClr val="tx2"/>
                </a:solidFill>
                <a:latin typeface="Book Antiqua" pitchFamily="18" charset="0"/>
              </a:defRPr>
            </a:lvl1pPr>
            <a:lvl2pPr marL="742950" indent="-285750" eaLnBrk="0" hangingPunct="0">
              <a:spcBef>
                <a:spcPct val="20000"/>
              </a:spcBef>
              <a:buSzPct val="60000"/>
              <a:buBlip>
                <a:blip r:embed="rId6"/>
              </a:buBlip>
              <a:defRPr sz="2000">
                <a:solidFill>
                  <a:schemeClr val="tx2"/>
                </a:solidFill>
                <a:latin typeface="Book Antiqua" pitchFamily="18" charset="0"/>
              </a:defRPr>
            </a:lvl2pPr>
            <a:lvl3pPr marL="1143000" indent="-228600" eaLnBrk="0" hangingPunct="0">
              <a:spcBef>
                <a:spcPct val="20000"/>
              </a:spcBef>
              <a:buSzPct val="60000"/>
              <a:buBlip>
                <a:blip r:embed="rId7"/>
              </a:buBlip>
              <a:defRPr>
                <a:solidFill>
                  <a:schemeClr val="tx2"/>
                </a:solidFill>
                <a:latin typeface="Book Antiqua" pitchFamily="18" charset="0"/>
              </a:defRPr>
            </a:lvl3pPr>
            <a:lvl4pPr marL="1600200" indent="-228600" eaLnBrk="0" hangingPunct="0">
              <a:spcBef>
                <a:spcPct val="20000"/>
              </a:spcBef>
              <a:buSzPct val="60000"/>
              <a:buBlip>
                <a:blip r:embed="rId8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4pPr>
            <a:lvl5pPr marL="2057400" indent="-228600" eaLnBrk="0" hangingPunct="0">
              <a:spcBef>
                <a:spcPct val="20000"/>
              </a:spcBef>
              <a:buSzPct val="60000"/>
              <a:buBlip>
                <a:blip r:embed="rId9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9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9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9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9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None/>
            </a:pPr>
            <a:r>
              <a:rPr lang="en-US" alt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By P. </a:t>
            </a:r>
            <a:r>
              <a:rPr lang="en-US" alt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Ferracin</a:t>
            </a:r>
            <a:endParaRPr lang="en-US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239556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Strand: multifilament wire</a:t>
            </a:r>
          </a:p>
        </p:txBody>
      </p:sp>
      <p:pic>
        <p:nvPicPr>
          <p:cNvPr id="5" name="Picture 8" descr="ssc_wire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39135" y="1283480"/>
            <a:ext cx="5047240" cy="49350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E0CF9-301C-4DC2-9DD4-D8FCF2197C95}" type="slidenum">
              <a:rPr lang="en-GB" smtClean="0"/>
              <a:t>21</a:t>
            </a:fld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E1E933-FBA0-8BDA-40D1-B8FC56625E5B}"/>
              </a:ext>
            </a:extLst>
          </p:cNvPr>
          <p:cNvSpPr>
            <a:spLocks noGrp="1"/>
          </p:cNvSpPr>
          <p:nvPr/>
        </p:nvSpPr>
        <p:spPr>
          <a:xfrm>
            <a:off x="5635758" y="1323521"/>
            <a:ext cx="6194291" cy="489503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28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24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20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18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18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altLang="en-US" sz="2000" dirty="0"/>
              <a:t>Superconducting materials are produced in small filaments and surrounded by a stabilizer (typically copper) to form a “</a:t>
            </a:r>
            <a:r>
              <a:rPr lang="en-GB" altLang="en-US" sz="2000" i="1" dirty="0">
                <a:solidFill>
                  <a:srgbClr val="FF0000"/>
                </a:solidFill>
              </a:rPr>
              <a:t>multi-filament wire” </a:t>
            </a:r>
            <a:r>
              <a:rPr lang="en-GB" altLang="en-US" sz="2000" dirty="0"/>
              <a:t>o “</a:t>
            </a:r>
            <a:r>
              <a:rPr lang="en-GB" altLang="en-US" sz="2000" i="1" dirty="0">
                <a:solidFill>
                  <a:srgbClr val="FF0000"/>
                </a:solidFill>
              </a:rPr>
              <a:t>strand”</a:t>
            </a:r>
          </a:p>
          <a:p>
            <a:endParaRPr lang="en-GB" altLang="en-US" sz="2000" dirty="0">
              <a:solidFill>
                <a:schemeClr val="tx2"/>
              </a:solidFill>
            </a:endParaRPr>
          </a:p>
          <a:p>
            <a:r>
              <a:rPr lang="en-GB" sz="2000" b="1" dirty="0">
                <a:solidFill>
                  <a:srgbClr val="FF0000"/>
                </a:solidFill>
              </a:rPr>
              <a:t>Why small filaments are needed?</a:t>
            </a:r>
          </a:p>
          <a:p>
            <a:pPr marL="742950" lvl="1" indent="-285750"/>
            <a:r>
              <a:rPr lang="en-GB" altLang="en-US" sz="1800" b="1" dirty="0">
                <a:solidFill>
                  <a:srgbClr val="FF0000"/>
                </a:solidFill>
              </a:rPr>
              <a:t>Stability </a:t>
            </a:r>
            <a:r>
              <a:rPr lang="en-GB" altLang="en-US" sz="1800" dirty="0"/>
              <a:t>(flux jumps)</a:t>
            </a:r>
          </a:p>
          <a:p>
            <a:pPr marL="742950" lvl="1" indent="-285750"/>
            <a:r>
              <a:rPr lang="en-GB" altLang="en-US" sz="1800" b="1" dirty="0">
                <a:solidFill>
                  <a:srgbClr val="FF0000"/>
                </a:solidFill>
              </a:rPr>
              <a:t>Magnetic field quality</a:t>
            </a:r>
          </a:p>
          <a:p>
            <a:pPr marL="1200150" lvl="2" indent="-285750"/>
            <a:r>
              <a:rPr lang="en-GB" altLang="en-US" sz="1800" dirty="0"/>
              <a:t>Persistent currents</a:t>
            </a:r>
          </a:p>
          <a:p>
            <a:pPr marL="1200150" lvl="2" indent="-285750"/>
            <a:r>
              <a:rPr lang="en-GB" altLang="en-US" sz="1800" dirty="0"/>
              <a:t>Inter-filament coupling currents</a:t>
            </a:r>
          </a:p>
          <a:p>
            <a:pPr marL="1200150" lvl="2" indent="-285750"/>
            <a:endParaRPr lang="en-GB" altLang="en-US" sz="1800" dirty="0"/>
          </a:p>
          <a:p>
            <a:r>
              <a:rPr lang="en-GB" sz="2000" b="1" dirty="0">
                <a:solidFill>
                  <a:srgbClr val="FF0000"/>
                </a:solidFill>
              </a:rPr>
              <a:t>Why are they embedded in a copper matrix?</a:t>
            </a:r>
          </a:p>
          <a:p>
            <a:pPr marL="742950" lvl="1" indent="-285750"/>
            <a:r>
              <a:rPr lang="en-GB" altLang="en-US" sz="1800" b="1" dirty="0">
                <a:solidFill>
                  <a:srgbClr val="FF0000"/>
                </a:solidFill>
              </a:rPr>
              <a:t>Protection</a:t>
            </a:r>
            <a:r>
              <a:rPr lang="en-GB" altLang="en-US" sz="1800" dirty="0"/>
              <a:t>, to redistribute the current in case of quench</a:t>
            </a: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289933742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Strand: Manufacturing process (</a:t>
            </a:r>
            <a:r>
              <a:rPr lang="en-GB" dirty="0" err="1"/>
              <a:t>NbTi</a:t>
            </a:r>
            <a:r>
              <a:rPr lang="en-GB" dirty="0"/>
              <a:t>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9100" y="1456381"/>
            <a:ext cx="7496174" cy="2140594"/>
          </a:xfrm>
        </p:spPr>
        <p:txBody>
          <a:bodyPr>
            <a:noAutofit/>
          </a:bodyPr>
          <a:lstStyle/>
          <a:p>
            <a:r>
              <a:rPr lang="en-US" altLang="en-US" sz="2000" dirty="0" err="1">
                <a:solidFill>
                  <a:schemeClr val="tx2"/>
                </a:solidFill>
              </a:rPr>
              <a:t>Nb-Ti</a:t>
            </a:r>
            <a:r>
              <a:rPr lang="en-US" altLang="en-US" sz="2000" dirty="0">
                <a:solidFill>
                  <a:schemeClr val="tx2"/>
                </a:solidFill>
              </a:rPr>
              <a:t> </a:t>
            </a:r>
            <a:r>
              <a:rPr lang="en-US" altLang="en-US" sz="2000" b="1" dirty="0">
                <a:solidFill>
                  <a:srgbClr val="FF0000"/>
                </a:solidFill>
              </a:rPr>
              <a:t>ingots</a:t>
            </a:r>
          </a:p>
          <a:p>
            <a:pPr lvl="1"/>
            <a:r>
              <a:rPr lang="en-US" altLang="en-US" sz="1600" dirty="0">
                <a:solidFill>
                  <a:schemeClr val="tx2"/>
                </a:solidFill>
              </a:rPr>
              <a:t>200 mm ∅, 750 mm long</a:t>
            </a:r>
          </a:p>
          <a:p>
            <a:r>
              <a:rPr lang="en-GB" altLang="en-US" sz="2000" b="1" dirty="0">
                <a:solidFill>
                  <a:srgbClr val="FF0000"/>
                </a:solidFill>
              </a:rPr>
              <a:t>Monofilament rods </a:t>
            </a:r>
            <a:r>
              <a:rPr lang="en-GB" altLang="en-US" sz="2000" dirty="0">
                <a:solidFill>
                  <a:schemeClr val="tx2"/>
                </a:solidFill>
              </a:rPr>
              <a:t>are stacked to form a multifilament billet </a:t>
            </a:r>
          </a:p>
          <a:p>
            <a:pPr lvl="1"/>
            <a:r>
              <a:rPr lang="en-GB" altLang="en-US" sz="1600" dirty="0">
                <a:solidFill>
                  <a:schemeClr val="tx2"/>
                </a:solidFill>
              </a:rPr>
              <a:t>then extruded and drawn down</a:t>
            </a:r>
          </a:p>
          <a:p>
            <a:pPr lvl="1"/>
            <a:r>
              <a:rPr lang="en-GB" altLang="en-US" sz="1600" dirty="0">
                <a:solidFill>
                  <a:schemeClr val="tx2"/>
                </a:solidFill>
              </a:rPr>
              <a:t>can be re-stacked: double-stacking process</a:t>
            </a:r>
          </a:p>
        </p:txBody>
      </p:sp>
      <p:pic>
        <p:nvPicPr>
          <p:cNvPr id="5" name="Picture 5" descr="multi-filament_billet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7172"/>
          <a:stretch>
            <a:fillRect/>
          </a:stretch>
        </p:blipFill>
        <p:spPr bwMode="auto">
          <a:xfrm>
            <a:off x="3080544" y="3735088"/>
            <a:ext cx="1733550" cy="2447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 descr="ingot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3096"/>
          <a:stretch>
            <a:fillRect/>
          </a:stretch>
        </p:blipFill>
        <p:spPr bwMode="auto">
          <a:xfrm>
            <a:off x="419100" y="3736676"/>
            <a:ext cx="1836738" cy="2446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8" descr="ssc_wir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8691" y="3735088"/>
            <a:ext cx="1179513" cy="1154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6" descr="double_stacki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30" t="2582" r="3899" b="2763"/>
          <a:stretch>
            <a:fillRect/>
          </a:stretch>
        </p:blipFill>
        <p:spPr bwMode="auto">
          <a:xfrm>
            <a:off x="5412979" y="5027313"/>
            <a:ext cx="1165225" cy="1155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2426" y="1135556"/>
            <a:ext cx="3311525" cy="18065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2426" y="2986580"/>
            <a:ext cx="3311525" cy="16970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2426" y="4739181"/>
            <a:ext cx="3311525" cy="17319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9178779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dirty="0"/>
              <a:t>Strand: Manufacturing process (Nb</a:t>
            </a:r>
            <a:r>
              <a:rPr lang="en-GB" sz="4000" baseline="-25000" dirty="0"/>
              <a:t>3</a:t>
            </a:r>
            <a:r>
              <a:rPr lang="en-GB" sz="4000" dirty="0"/>
              <a:t>Sn)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E0CF9-301C-4DC2-9DD4-D8FCF2197C95}" type="slidenum">
              <a:rPr lang="en-GB" smtClean="0"/>
              <a:t>23</a:t>
            </a:fld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8AEF9C-376F-360B-7C64-80B9CADA6A16}"/>
              </a:ext>
            </a:extLst>
          </p:cNvPr>
          <p:cNvSpPr txBox="1">
            <a:spLocks/>
          </p:cNvSpPr>
          <p:nvPr/>
        </p:nvSpPr>
        <p:spPr>
          <a:xfrm>
            <a:off x="142875" y="1291871"/>
            <a:ext cx="5953125" cy="5449497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002060"/>
              </a:buClr>
            </a:pPr>
            <a:r>
              <a:rPr lang="en-GB" altLang="en-US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Since Nb</a:t>
            </a:r>
            <a:r>
              <a:rPr lang="en-GB" altLang="en-US" sz="1600" baseline="-25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GB" altLang="en-US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Sn is brittle</a:t>
            </a:r>
          </a:p>
          <a:p>
            <a:pPr lvl="1">
              <a:buClr>
                <a:srgbClr val="002060"/>
              </a:buClr>
            </a:pPr>
            <a:r>
              <a:rPr lang="en-GB" altLang="en-US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It cannot be extruded and drawn like Nb-Ti. </a:t>
            </a:r>
            <a:r>
              <a:rPr lang="en-US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It must be formed at the end of the fabrication of the cable (or the coil).</a:t>
            </a:r>
            <a:endParaRPr lang="en-GB" altLang="en-US" sz="16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002060"/>
              </a:buClr>
            </a:pPr>
            <a:r>
              <a:rPr lang="en-GB" altLang="en-US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Process in several steps</a:t>
            </a:r>
          </a:p>
          <a:p>
            <a:pPr lvl="1">
              <a:buClr>
                <a:srgbClr val="002060"/>
              </a:buClr>
            </a:pPr>
            <a:r>
              <a:rPr lang="en-GB" altLang="en-US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Fabrication of the wire, assembling multifilament billets from with </a:t>
            </a:r>
            <a:r>
              <a:rPr lang="en-GB" altLang="en-US" sz="1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Nb and Sn separated</a:t>
            </a:r>
            <a:r>
              <a:rPr lang="en-GB" altLang="en-US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Different processes tried in industrial scale (bronze process, internal tin process, powder in tube process) </a:t>
            </a:r>
          </a:p>
          <a:p>
            <a:pPr lvl="1">
              <a:buClr>
                <a:srgbClr val="002060"/>
              </a:buClr>
            </a:pPr>
            <a:r>
              <a:rPr lang="en-GB" altLang="en-US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Fabrication of the cable</a:t>
            </a:r>
          </a:p>
          <a:p>
            <a:pPr lvl="1">
              <a:buClr>
                <a:srgbClr val="002060"/>
              </a:buClr>
            </a:pPr>
            <a:r>
              <a:rPr lang="en-GB" altLang="en-US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Fabrication of the coil. Two different techniques:  </a:t>
            </a:r>
          </a:p>
          <a:p>
            <a:pPr lvl="3">
              <a:defRPr/>
            </a:pPr>
            <a:r>
              <a:rPr lang="en-US" sz="1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Wind &amp; react” </a:t>
            </a:r>
            <a:r>
              <a:rPr lang="en-US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(more common). First coil winding and then formation of Nb</a:t>
            </a:r>
            <a:r>
              <a:rPr lang="en-US" sz="1400" baseline="-25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Sn</a:t>
            </a:r>
          </a:p>
          <a:p>
            <a:pPr lvl="3">
              <a:defRPr/>
            </a:pPr>
            <a:r>
              <a:rPr lang="en-US" sz="1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“React &amp; wind”. </a:t>
            </a:r>
            <a:r>
              <a:rPr lang="en-US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First formation of Nb</a:t>
            </a:r>
            <a:r>
              <a:rPr lang="en-US" sz="1400" baseline="-25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Sn and then coil winding</a:t>
            </a:r>
            <a:endParaRPr lang="en-GB" altLang="en-US" sz="1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fontAlgn="base">
              <a:spcAft>
                <a:spcPct val="0"/>
              </a:spcAft>
              <a:buClr>
                <a:srgbClr val="002060"/>
              </a:buClr>
              <a:buFont typeface="Arial" panose="020B0604020202020204" pitchFamily="34" charset="0"/>
              <a:buChar char="•"/>
            </a:pPr>
            <a:r>
              <a:rPr lang="en-US" altLang="en-US" sz="1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Reaction. </a:t>
            </a:r>
            <a:r>
              <a:rPr lang="en-US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Heating to about 600-700 C in vacuum or inert gas (argon) atmosphere, and the Sn diffuses in Nb and reacts to form Nb</a:t>
            </a:r>
            <a:r>
              <a:rPr lang="en-US" sz="1600" baseline="-25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Sn.</a:t>
            </a:r>
          </a:p>
          <a:p>
            <a:pPr lvl="1" fontAlgn="base">
              <a:spcAft>
                <a:spcPct val="0"/>
              </a:spcAft>
              <a:buClr>
                <a:srgbClr val="002060"/>
              </a:buClr>
              <a:buFont typeface="Arial" panose="020B0604020202020204" pitchFamily="34" charset="0"/>
              <a:buChar char="•"/>
            </a:pPr>
            <a:endParaRPr lang="en-US" altLang="en-US" sz="1600" dirty="0">
              <a:solidFill>
                <a:srgbClr val="1F497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002060"/>
              </a:buClr>
            </a:pPr>
            <a:endParaRPr lang="en-GB" alt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0A586612-F184-A9A9-EEF1-C6351A8899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81750" y="1210458"/>
            <a:ext cx="5429250" cy="50000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698423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4D94DD-CD70-A587-A01D-F913FF5D9D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cable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65F29D-F62E-5EDF-5D5D-9135F34159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2874" y="1183533"/>
            <a:ext cx="12191999" cy="2372364"/>
          </a:xfrm>
        </p:spPr>
        <p:txBody>
          <a:bodyPr>
            <a:normAutofit/>
          </a:bodyPr>
          <a:lstStyle/>
          <a:p>
            <a:pPr marL="285750" indent="-285750"/>
            <a:r>
              <a:rPr lang="en-US" altLang="en-US" sz="1800" dirty="0"/>
              <a:t>Most of the superconducting coils for particle accelerators wound from a multi-strand cable (</a:t>
            </a:r>
            <a:r>
              <a:rPr lang="en-US" altLang="en-US" sz="1800" b="1" dirty="0">
                <a:solidFill>
                  <a:srgbClr val="FF0000"/>
                </a:solidFill>
              </a:rPr>
              <a:t>Rutherford cable</a:t>
            </a:r>
            <a:r>
              <a:rPr lang="en-US" altLang="en-US" sz="1800" dirty="0"/>
              <a:t>). The strands are </a:t>
            </a:r>
            <a:r>
              <a:rPr lang="en-US" altLang="en-US" sz="1800" b="1" dirty="0">
                <a:solidFill>
                  <a:srgbClr val="FF0000"/>
                </a:solidFill>
              </a:rPr>
              <a:t>twisted</a:t>
            </a:r>
            <a:r>
              <a:rPr lang="en-US" altLang="en-US" sz="1800" dirty="0"/>
              <a:t> to</a:t>
            </a:r>
          </a:p>
          <a:p>
            <a:pPr marL="742950" lvl="1" indent="-285750"/>
            <a:r>
              <a:rPr lang="en-US" altLang="en-US" sz="1600" dirty="0"/>
              <a:t>Reduce </a:t>
            </a:r>
            <a:r>
              <a:rPr lang="en-US" altLang="en-US" sz="1600" b="1" dirty="0">
                <a:solidFill>
                  <a:srgbClr val="FF0000"/>
                </a:solidFill>
              </a:rPr>
              <a:t>inter-strand coupling currents</a:t>
            </a:r>
          </a:p>
          <a:p>
            <a:pPr marL="1200150" lvl="2" indent="-285750"/>
            <a:r>
              <a:rPr lang="en-US" altLang="en-US" sz="1600" dirty="0"/>
              <a:t>Losses and field distortions. </a:t>
            </a:r>
          </a:p>
          <a:p>
            <a:pPr marL="742950" lvl="1" indent="-285750"/>
            <a:r>
              <a:rPr lang="en-US" altLang="en-US" sz="1600" dirty="0"/>
              <a:t>Provide more </a:t>
            </a:r>
            <a:r>
              <a:rPr lang="en-US" altLang="en-US" sz="1600" b="1" dirty="0">
                <a:solidFill>
                  <a:srgbClr val="FF0000"/>
                </a:solidFill>
              </a:rPr>
              <a:t>mechanical stability</a:t>
            </a:r>
          </a:p>
          <a:p>
            <a:pPr marL="742950" lvl="1" indent="-285750"/>
            <a:r>
              <a:rPr lang="en-US" altLang="en-US" sz="1600" b="1" dirty="0">
                <a:solidFill>
                  <a:srgbClr val="FF0000"/>
                </a:solidFill>
              </a:rPr>
              <a:t>Current redistribution </a:t>
            </a:r>
            <a:r>
              <a:rPr lang="en-US" altLang="en-US" sz="1600" dirty="0"/>
              <a:t>(in case a defect in one strand)</a:t>
            </a:r>
          </a:p>
          <a:p>
            <a:pPr marL="742950" lvl="1" indent="-285750"/>
            <a:r>
              <a:rPr lang="en-US" altLang="en-US" sz="1600" dirty="0"/>
              <a:t>Reduction the </a:t>
            </a:r>
            <a:r>
              <a:rPr lang="en-US" altLang="en-US" sz="1600" b="1" dirty="0">
                <a:solidFill>
                  <a:srgbClr val="FF0000"/>
                </a:solidFill>
              </a:rPr>
              <a:t>number of turns </a:t>
            </a:r>
            <a:r>
              <a:rPr lang="en-US" altLang="en-US" sz="1600" dirty="0"/>
              <a:t>(easier winding, lower inductance)</a:t>
            </a:r>
          </a:p>
          <a:p>
            <a:pPr marL="742950" lvl="1" indent="-285750"/>
            <a:r>
              <a:rPr lang="en-US" altLang="en-US" sz="1600" dirty="0"/>
              <a:t>Reduction strand </a:t>
            </a:r>
            <a:r>
              <a:rPr lang="en-US" altLang="en-US" sz="1600" b="1" dirty="0">
                <a:solidFill>
                  <a:srgbClr val="FF0000"/>
                </a:solidFill>
              </a:rPr>
              <a:t>piece length</a:t>
            </a:r>
          </a:p>
          <a:p>
            <a:pPr marL="742950" lvl="1" indent="-285750"/>
            <a:endParaRPr lang="en-US" altLang="en-US" sz="1600" dirty="0"/>
          </a:p>
          <a:p>
            <a:pPr marL="742950" lvl="1" indent="-285750"/>
            <a:endParaRPr lang="en-GB" sz="1600" dirty="0"/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C7CBE0AE-D829-C9AC-6D93-622242E0E3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6" t="17461" r="18668" b="68755"/>
          <a:stretch>
            <a:fillRect/>
          </a:stretch>
        </p:blipFill>
        <p:spPr bwMode="auto">
          <a:xfrm>
            <a:off x="1753163" y="3555897"/>
            <a:ext cx="8748713" cy="949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A852FBA-7C32-AB67-BBC2-3053C74166F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47738"/>
          <a:stretch/>
        </p:blipFill>
        <p:spPr>
          <a:xfrm>
            <a:off x="5662490" y="4522953"/>
            <a:ext cx="3034457" cy="2097681"/>
          </a:xfrm>
          <a:prstGeom prst="rect">
            <a:avLst/>
          </a:prstGeom>
        </p:spPr>
      </p:pic>
      <p:pic>
        <p:nvPicPr>
          <p:cNvPr id="8" name="Picture 7" descr="A picture containing text, miller&#10;&#10;Description automatically generated">
            <a:extLst>
              <a:ext uri="{FF2B5EF4-FFF2-40B4-BE49-F238E27FC236}">
                <a16:creationId xmlns:a16="http://schemas.microsoft.com/office/drawing/2014/main" id="{AA8CD331-B5C6-691F-EDA5-6814832D164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0359" y="4574004"/>
            <a:ext cx="2660775" cy="1995581"/>
          </a:xfrm>
          <a:prstGeom prst="rect">
            <a:avLst/>
          </a:prstGeom>
        </p:spPr>
      </p:pic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0D30F128-E11C-D34F-AB1F-A1734EA0FE20}"/>
              </a:ext>
            </a:extLst>
          </p:cNvPr>
          <p:cNvSpPr txBox="1">
            <a:spLocks/>
          </p:cNvSpPr>
          <p:nvPr/>
        </p:nvSpPr>
        <p:spPr>
          <a:xfrm>
            <a:off x="285750" y="4674512"/>
            <a:ext cx="4610099" cy="48682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28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24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20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18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18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/>
            <a:r>
              <a:rPr lang="en-US" altLang="en-US" sz="1800" dirty="0"/>
              <a:t>Strands wound on spools mounted on a rotating drum</a:t>
            </a:r>
          </a:p>
          <a:p>
            <a:pPr marL="285750" indent="-285750"/>
            <a:r>
              <a:rPr lang="en-US" sz="1800" dirty="0"/>
              <a:t>Strands twisted around a conical mandrel into rolls</a:t>
            </a:r>
          </a:p>
          <a:p>
            <a:pPr marL="285750" indent="-285750"/>
            <a:r>
              <a:rPr lang="en-US" sz="1800" dirty="0"/>
              <a:t>The rolls compact the cable and provide the final shape</a:t>
            </a:r>
            <a:endParaRPr lang="en-GB" sz="1800" dirty="0"/>
          </a:p>
          <a:p>
            <a:endParaRPr lang="en-GB" sz="1800" dirty="0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D20B5D42-78A8-58B1-2561-182329F60087}"/>
              </a:ext>
            </a:extLst>
          </p:cNvPr>
          <p:cNvSpPr txBox="1">
            <a:spLocks/>
          </p:cNvSpPr>
          <p:nvPr/>
        </p:nvSpPr>
        <p:spPr>
          <a:xfrm>
            <a:off x="6275636" y="2118711"/>
            <a:ext cx="4248597" cy="5054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28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24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20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18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18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/>
            <a:endParaRPr lang="en-GB" sz="1600" dirty="0"/>
          </a:p>
        </p:txBody>
      </p:sp>
      <p:pic>
        <p:nvPicPr>
          <p:cNvPr id="14338" name="Picture 2">
            <a:extLst>
              <a:ext uri="{FF2B5EF4-FFF2-40B4-BE49-F238E27FC236}">
                <a16:creationId xmlns:a16="http://schemas.microsoft.com/office/drawing/2014/main" id="{009E6326-E1D2-B4B7-71EC-8A2E9519E3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99934" y="1679225"/>
            <a:ext cx="3251200" cy="11580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2025048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cable insulation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AEAE203C-BA6D-62DE-4272-AA2C1D0337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4825" y="1190943"/>
            <a:ext cx="11315700" cy="4868283"/>
          </a:xfrm>
        </p:spPr>
        <p:txBody>
          <a:bodyPr/>
          <a:lstStyle/>
          <a:p>
            <a:r>
              <a:rPr lang="en-US" altLang="en-US" sz="1600" dirty="0"/>
              <a:t>The cable insulation must feature</a:t>
            </a:r>
          </a:p>
          <a:p>
            <a:pPr marL="742950" lvl="1" indent="-285750"/>
            <a:r>
              <a:rPr lang="en-US" altLang="en-US" sz="1600" dirty="0"/>
              <a:t>Good </a:t>
            </a:r>
            <a:r>
              <a:rPr lang="en-US" altLang="en-US" sz="1600" b="1" dirty="0">
                <a:solidFill>
                  <a:srgbClr val="FF0000"/>
                </a:solidFill>
              </a:rPr>
              <a:t>electrical properties </a:t>
            </a:r>
            <a:r>
              <a:rPr lang="en-US" altLang="en-US" sz="1600" dirty="0"/>
              <a:t>to withstand turn-to-turn </a:t>
            </a:r>
            <a:r>
              <a:rPr lang="en-US" altLang="en-US" sz="1600" i="1" dirty="0"/>
              <a:t>V</a:t>
            </a:r>
            <a:r>
              <a:rPr lang="en-US" altLang="en-US" sz="1600" dirty="0"/>
              <a:t> after a quench</a:t>
            </a:r>
          </a:p>
          <a:p>
            <a:pPr marL="742950" lvl="1" indent="-285750"/>
            <a:r>
              <a:rPr lang="en-US" altLang="en-US" sz="1600" dirty="0"/>
              <a:t>Good </a:t>
            </a:r>
            <a:r>
              <a:rPr lang="en-US" altLang="en-US" sz="1600" b="1" dirty="0">
                <a:solidFill>
                  <a:srgbClr val="FF0000"/>
                </a:solidFill>
              </a:rPr>
              <a:t>mechanical properties </a:t>
            </a:r>
            <a:r>
              <a:rPr lang="en-US" altLang="en-US" sz="1600" dirty="0"/>
              <a:t>to withstand high pressure conditions</a:t>
            </a:r>
          </a:p>
          <a:p>
            <a:pPr marL="742950" lvl="1" indent="-285750"/>
            <a:r>
              <a:rPr lang="en-US" altLang="en-US" sz="1600" b="1" dirty="0">
                <a:solidFill>
                  <a:srgbClr val="FF0000"/>
                </a:solidFill>
              </a:rPr>
              <a:t>Porosity</a:t>
            </a:r>
            <a:r>
              <a:rPr lang="en-US" altLang="en-US" sz="1600" dirty="0"/>
              <a:t> to allow penetration of helium (or epoxy)</a:t>
            </a:r>
          </a:p>
          <a:p>
            <a:pPr marL="742950" lvl="1" indent="-285750"/>
            <a:r>
              <a:rPr lang="en-US" altLang="en-US" sz="1600" b="1" dirty="0">
                <a:solidFill>
                  <a:srgbClr val="FF0000"/>
                </a:solidFill>
              </a:rPr>
              <a:t>Radiation hardness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E0CF9-301C-4DC2-9DD4-D8FCF2197C95}" type="slidenum">
              <a:rPr lang="en-GB" smtClean="0"/>
              <a:t>25</a:t>
            </a:fld>
            <a:endParaRPr lang="en-GB"/>
          </a:p>
        </p:txBody>
      </p:sp>
      <p:pic>
        <p:nvPicPr>
          <p:cNvPr id="6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5880" y="2777444"/>
            <a:ext cx="3924658" cy="288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414"/>
          <a:stretch/>
        </p:blipFill>
        <p:spPr>
          <a:xfrm>
            <a:off x="1665408" y="2736215"/>
            <a:ext cx="3712679" cy="288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9" name="Rectangle 8"/>
          <p:cNvSpPr/>
          <p:nvPr/>
        </p:nvSpPr>
        <p:spPr>
          <a:xfrm>
            <a:off x="1991544" y="5782227"/>
            <a:ext cx="273630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en-US" sz="1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Polyimide insulation for </a:t>
            </a:r>
            <a:r>
              <a:rPr lang="en-US" altLang="en-US" sz="12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Nb-Ti</a:t>
            </a:r>
            <a:endParaRPr lang="en-GB" sz="1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780057" y="5782227"/>
            <a:ext cx="273630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en-US" sz="1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Fiber glass insulation for Nb</a:t>
            </a:r>
            <a:r>
              <a:rPr lang="en-US" altLang="en-US" sz="1200" baseline="-25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en-US" sz="1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Sn</a:t>
            </a:r>
            <a:endParaRPr lang="en-GB" sz="1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006641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98BEE0-AB74-B3EB-647A-E007BF8C92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32222D9-9F02-9472-3684-A8D8E8E1A03E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85799" y="1460501"/>
                <a:ext cx="10944225" cy="4723027"/>
              </a:xfrm>
            </p:spPr>
            <p:txBody>
              <a:bodyPr>
                <a:noAutofit/>
              </a:bodyPr>
              <a:lstStyle/>
              <a:p>
                <a14:m>
                  <m:oMath xmlns:m="http://schemas.openxmlformats.org/officeDocument/2006/math">
                    <m:r>
                      <a:rPr lang="en-GB" sz="2000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𝒑</m:t>
                    </m:r>
                    <m:r>
                      <a:rPr lang="en-GB" sz="2000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sz="2000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𝒆𝑩</m:t>
                    </m:r>
                    <m:r>
                      <a:rPr lang="en-GB" sz="2000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𝝆</m:t>
                    </m:r>
                  </m:oMath>
                </a14:m>
                <a:r>
                  <a:rPr lang="en-US" sz="2000" b="1" dirty="0">
                    <a:solidFill>
                      <a:srgbClr val="FF0000"/>
                    </a:solidFill>
                  </a:rPr>
                  <a:t> </a:t>
                </a:r>
                <a:r>
                  <a:rPr lang="en-US" sz="2000" dirty="0">
                    <a:sym typeface="Wingdings" panose="05000000000000000000" pitchFamily="2" charset="2"/>
                  </a:rPr>
                  <a:t> </a:t>
                </a:r>
                <a:r>
                  <a:rPr lang="en-US" sz="2000" dirty="0"/>
                  <a:t>More energy?</a:t>
                </a:r>
              </a:p>
              <a:p>
                <a:pPr lvl="1" eaLnBrk="1" hangingPunct="1"/>
                <a:r>
                  <a:rPr lang="en-US" sz="1800" dirty="0"/>
                  <a:t>Either brute force (longer collider) </a:t>
                </a:r>
              </a:p>
              <a:p>
                <a:pPr lvl="1" eaLnBrk="1" hangingPunct="1"/>
                <a:r>
                  <a:rPr lang="en-US" sz="1800" dirty="0"/>
                  <a:t>Or technological development (higher magnetic field)</a:t>
                </a:r>
              </a:p>
              <a:p>
                <a:pPr eaLnBrk="1" hangingPunct="1"/>
                <a:r>
                  <a:rPr lang="en-US" sz="2000" dirty="0"/>
                  <a:t>Basic magnetic elements in the ‘arc’ of a circular accelerator:</a:t>
                </a:r>
              </a:p>
              <a:p>
                <a:pPr lvl="1"/>
                <a:r>
                  <a:rPr lang="en-GB" sz="1800" b="1" dirty="0">
                    <a:solidFill>
                      <a:srgbClr val="FF0000"/>
                    </a:solidFill>
                  </a:rPr>
                  <a:t>Dipoles</a:t>
                </a:r>
                <a:r>
                  <a:rPr lang="en-GB" sz="1800" dirty="0"/>
                  <a:t>: </a:t>
                </a:r>
                <a:r>
                  <a:rPr lang="en-GB" sz="1800" dirty="0">
                    <a:solidFill>
                      <a:schemeClr val="tx2"/>
                    </a:solidFill>
                  </a:rPr>
                  <a:t>m</a:t>
                </a:r>
                <a:r>
                  <a:rPr lang="en-GB" altLang="en-US" sz="1800" dirty="0">
                    <a:solidFill>
                      <a:schemeClr val="tx2"/>
                    </a:solidFill>
                  </a:rPr>
                  <a:t>agnetic field steers (bends) the particles in a </a:t>
                </a:r>
                <a:r>
                  <a:rPr lang="en-GB" altLang="en-US" sz="1800" dirty="0">
                    <a:solidFill>
                      <a:schemeClr val="tx2"/>
                    </a:solidFill>
                    <a:sym typeface="Symbol" pitchFamily="18" charset="2"/>
                  </a:rPr>
                  <a:t> </a:t>
                </a:r>
                <a:r>
                  <a:rPr lang="en-GB" altLang="en-US" sz="1800" dirty="0">
                    <a:solidFill>
                      <a:schemeClr val="tx2"/>
                    </a:solidFill>
                  </a:rPr>
                  <a:t>circular orbit</a:t>
                </a:r>
              </a:p>
              <a:p>
                <a:pPr lvl="1"/>
                <a:r>
                  <a:rPr lang="en-GB" altLang="en-US" sz="1800" b="1" dirty="0">
                    <a:solidFill>
                      <a:srgbClr val="FF0000"/>
                    </a:solidFill>
                  </a:rPr>
                  <a:t>Quadrupoles</a:t>
                </a:r>
                <a:r>
                  <a:rPr lang="en-GB" altLang="en-US" sz="1800" dirty="0">
                    <a:solidFill>
                      <a:schemeClr val="tx2"/>
                    </a:solidFill>
                  </a:rPr>
                  <a:t>:</a:t>
                </a:r>
                <a:r>
                  <a:rPr lang="en-GB" altLang="en-US" sz="1800" dirty="0"/>
                  <a:t> </a:t>
                </a:r>
                <a:r>
                  <a:rPr lang="en-US" sz="1800" dirty="0"/>
                  <a:t>keep the particles in the orbit, providing a linear force that keep them focused acting as a spring. </a:t>
                </a:r>
                <a:endParaRPr lang="en-GB" altLang="en-US" sz="1800" dirty="0"/>
              </a:p>
              <a:p>
                <a:pPr eaLnBrk="1" hangingPunct="1"/>
                <a:r>
                  <a:rPr lang="en-US" sz="2000" dirty="0"/>
                  <a:t>Superconductivity is destroyed by </a:t>
                </a:r>
                <a:r>
                  <a:rPr lang="en-US" sz="2000" b="1" dirty="0">
                    <a:solidFill>
                      <a:srgbClr val="FF0000"/>
                    </a:solidFill>
                  </a:rPr>
                  <a:t>temperature, current density, magnetic field</a:t>
                </a:r>
              </a:p>
              <a:p>
                <a:pPr lvl="1" eaLnBrk="1" hangingPunct="1"/>
                <a:r>
                  <a:rPr lang="en-US" sz="2000" dirty="0"/>
                  <a:t>Critical surface is </a:t>
                </a:r>
                <a:r>
                  <a:rPr lang="en-US" sz="2000" i="1" dirty="0"/>
                  <a:t>j</a:t>
                </a:r>
                <a:r>
                  <a:rPr lang="en-US" sz="2000" dirty="0"/>
                  <a:t>(</a:t>
                </a:r>
                <a:r>
                  <a:rPr lang="en-US" sz="2000" i="1" dirty="0"/>
                  <a:t>B</a:t>
                </a:r>
                <a:r>
                  <a:rPr lang="en-US" sz="2000" dirty="0"/>
                  <a:t>,</a:t>
                </a:r>
                <a:r>
                  <a:rPr lang="en-US" sz="2000" i="1" dirty="0"/>
                  <a:t>T</a:t>
                </a:r>
                <a:r>
                  <a:rPr lang="en-US" sz="2000" dirty="0"/>
                  <a:t>) giving values below which the superconducting state exists</a:t>
                </a:r>
              </a:p>
              <a:p>
                <a:pPr eaLnBrk="1" hangingPunct="1"/>
                <a:r>
                  <a:rPr lang="en-US" sz="2000" dirty="0"/>
                  <a:t>For making magnets it is fundamental to have penetration of magnetic field (type II). Practical superconductors came only 50 years after the discovery of superconductivity</a:t>
                </a:r>
              </a:p>
              <a:p>
                <a:endParaRPr lang="en-US" sz="2000" dirty="0"/>
              </a:p>
              <a:p>
                <a:endParaRPr lang="en-GB" sz="2000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32222D9-9F02-9472-3684-A8D8E8E1A03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85799" y="1460501"/>
                <a:ext cx="10944225" cy="4723027"/>
              </a:xfrm>
              <a:blipFill>
                <a:blip r:embed="rId2"/>
                <a:stretch>
                  <a:fillRect l="-445" t="-142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0034432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016342-2422-3631-80E1-40FA59769B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r>
              <a:rPr lang="en-US" sz="3600" dirty="0"/>
              <a:t>Summary</a:t>
            </a:r>
            <a:endParaRPr lang="en-GB" sz="3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443935-63D6-2748-13B9-2D567F1B1B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E6CA081D-855A-1395-A42F-E1A26CE950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724572"/>
            <a:ext cx="12192000" cy="8307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EF4415E-7755-A1DB-EFD2-D2F6736A28CA}"/>
              </a:ext>
            </a:extLst>
          </p:cNvPr>
          <p:cNvSpPr txBox="1"/>
          <p:nvPr/>
        </p:nvSpPr>
        <p:spPr>
          <a:xfrm>
            <a:off x="2000250" y="4591051"/>
            <a:ext cx="35242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Cable made from twisted wires (stability, protection, field quality)</a:t>
            </a:r>
            <a:endParaRPr lang="en-GB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5088132-3FF4-D92C-7D30-7509093BCA77}"/>
              </a:ext>
            </a:extLst>
          </p:cNvPr>
          <p:cNvSpPr txBox="1"/>
          <p:nvPr/>
        </p:nvSpPr>
        <p:spPr>
          <a:xfrm>
            <a:off x="2103647" y="262391"/>
            <a:ext cx="50686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Strand made from twisted filaments in a stabilizing matrix (stability, protection, field quality)</a:t>
            </a:r>
            <a:endParaRPr lang="en-GB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5CC90523-F45F-F982-E87A-6CD33A393C62}"/>
              </a:ext>
            </a:extLst>
          </p:cNvPr>
          <p:cNvCxnSpPr/>
          <p:nvPr/>
        </p:nvCxnSpPr>
        <p:spPr>
          <a:xfrm flipH="1">
            <a:off x="2981326" y="980730"/>
            <a:ext cx="1171575" cy="943321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33BED249-7D63-57E7-6974-EF0A9AA00594}"/>
              </a:ext>
            </a:extLst>
          </p:cNvPr>
          <p:cNvCxnSpPr>
            <a:cxnSpLocks/>
          </p:cNvCxnSpPr>
          <p:nvPr/>
        </p:nvCxnSpPr>
        <p:spPr>
          <a:xfrm flipV="1">
            <a:off x="3581401" y="3429000"/>
            <a:ext cx="2113167" cy="116205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BF2C0CF3-E44A-FBC6-4888-FB6C48C2F289}"/>
              </a:ext>
            </a:extLst>
          </p:cNvPr>
          <p:cNvCxnSpPr>
            <a:cxnSpLocks/>
          </p:cNvCxnSpPr>
          <p:nvPr/>
        </p:nvCxnSpPr>
        <p:spPr>
          <a:xfrm>
            <a:off x="10009392" y="1666281"/>
            <a:ext cx="0" cy="1734145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26888718-9E41-9F3B-1D64-0F07728B25CD}"/>
              </a:ext>
            </a:extLst>
          </p:cNvPr>
          <p:cNvSpPr txBox="1"/>
          <p:nvPr/>
        </p:nvSpPr>
        <p:spPr>
          <a:xfrm>
            <a:off x="8172444" y="742950"/>
            <a:ext cx="314049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Cable is insulated (dielectric strength, mechanical robustness)</a:t>
            </a:r>
            <a:endParaRPr lang="en-GB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940748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AB1C58-67F5-9A06-A6FF-6E5A8FA69C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References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CC8636-4E3F-2F51-3F6D-A015362243F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/>
            <a:endParaRPr lang="en-GB" sz="1800" dirty="0">
              <a:solidFill>
                <a:srgbClr val="000000"/>
              </a:solidFill>
            </a:endParaRPr>
          </a:p>
          <a:p>
            <a:r>
              <a:rPr lang="en-GB" sz="1800" dirty="0">
                <a:solidFill>
                  <a:srgbClr val="1F487C"/>
                </a:solidFill>
              </a:rPr>
              <a:t>K.-H. Mess, P. </a:t>
            </a:r>
            <a:r>
              <a:rPr lang="en-GB" sz="1800" dirty="0" err="1">
                <a:solidFill>
                  <a:srgbClr val="1F487C"/>
                </a:solidFill>
              </a:rPr>
              <a:t>Schmuser</a:t>
            </a:r>
            <a:r>
              <a:rPr lang="en-GB" sz="1800" dirty="0">
                <a:solidFill>
                  <a:srgbClr val="1F487C"/>
                </a:solidFill>
              </a:rPr>
              <a:t>, S. Wolff, “</a:t>
            </a:r>
            <a:r>
              <a:rPr lang="en-GB" sz="1800" i="1" dirty="0">
                <a:solidFill>
                  <a:srgbClr val="1F487C"/>
                </a:solidFill>
              </a:rPr>
              <a:t>Superconducting accelerator magnets</a:t>
            </a:r>
            <a:r>
              <a:rPr lang="en-GB" sz="1800" dirty="0">
                <a:solidFill>
                  <a:srgbClr val="1F487C"/>
                </a:solidFill>
              </a:rPr>
              <a:t>”, Singapore: World Scientific, 1996.</a:t>
            </a:r>
          </a:p>
          <a:p>
            <a:r>
              <a:rPr lang="en-GB" sz="1800" dirty="0">
                <a:solidFill>
                  <a:srgbClr val="1F487C"/>
                </a:solidFill>
              </a:rPr>
              <a:t>Martin N. Wilson, "</a:t>
            </a:r>
            <a:r>
              <a:rPr lang="en-GB" sz="1800" i="1" dirty="0">
                <a:solidFill>
                  <a:srgbClr val="1F487C"/>
                </a:solidFill>
              </a:rPr>
              <a:t>Superconducting Magnets</a:t>
            </a:r>
            <a:r>
              <a:rPr lang="en-GB" sz="1800" dirty="0">
                <a:solidFill>
                  <a:srgbClr val="1F487C"/>
                </a:solidFill>
              </a:rPr>
              <a:t>", 1983.</a:t>
            </a:r>
          </a:p>
          <a:p>
            <a:r>
              <a:rPr lang="en-GB" sz="1800" dirty="0">
                <a:solidFill>
                  <a:srgbClr val="1F487C"/>
                </a:solidFill>
              </a:rPr>
              <a:t>Fred M. Asner, "</a:t>
            </a:r>
            <a:r>
              <a:rPr lang="en-GB" sz="1800" i="1" dirty="0">
                <a:solidFill>
                  <a:srgbClr val="1F487C"/>
                </a:solidFill>
              </a:rPr>
              <a:t>High Field Superconducting Magnets</a:t>
            </a:r>
            <a:r>
              <a:rPr lang="en-GB" sz="1800" dirty="0">
                <a:solidFill>
                  <a:srgbClr val="1F487C"/>
                </a:solidFill>
              </a:rPr>
              <a:t>", 1999.</a:t>
            </a:r>
          </a:p>
          <a:p>
            <a:r>
              <a:rPr lang="en-GB" sz="1800" dirty="0">
                <a:solidFill>
                  <a:srgbClr val="1F487C"/>
                </a:solidFill>
              </a:rPr>
              <a:t>P. Ferracin, E. Todesco, S. Prestemon, “</a:t>
            </a:r>
            <a:r>
              <a:rPr lang="en-GB" sz="1800" i="1" dirty="0">
                <a:solidFill>
                  <a:srgbClr val="1F487C"/>
                </a:solidFill>
              </a:rPr>
              <a:t>Superconducting accelerator magnets</a:t>
            </a:r>
            <a:r>
              <a:rPr lang="en-GB" sz="1800" dirty="0">
                <a:solidFill>
                  <a:srgbClr val="1F487C"/>
                </a:solidFill>
              </a:rPr>
              <a:t>”, US Particle Accelerator School, </a:t>
            </a:r>
            <a:r>
              <a:rPr lang="en-GB" sz="1800" dirty="0">
                <a:solidFill>
                  <a:srgbClr val="0000FF"/>
                </a:solidFill>
              </a:rPr>
              <a:t>www.uspas.fnal.gov</a:t>
            </a:r>
            <a:r>
              <a:rPr lang="en-GB" sz="1800" dirty="0">
                <a:solidFill>
                  <a:srgbClr val="1F487C"/>
                </a:solidFill>
              </a:rPr>
              <a:t>.</a:t>
            </a:r>
          </a:p>
          <a:p>
            <a:r>
              <a:rPr lang="en-GB" sz="1800" dirty="0">
                <a:solidFill>
                  <a:srgbClr val="1F487C"/>
                </a:solidFill>
              </a:rPr>
              <a:t>E. Todesco, “Masterclass -Design of superconducting magnets for particle accelerators”, </a:t>
            </a:r>
            <a:r>
              <a:rPr lang="en-GB" sz="1800" dirty="0">
                <a:solidFill>
                  <a:srgbClr val="0000FF"/>
                </a:solidFill>
              </a:rPr>
              <a:t>https://indico.cern.ch/category/12408/</a:t>
            </a:r>
          </a:p>
          <a:p>
            <a:r>
              <a:rPr lang="en-GB" sz="1800" dirty="0">
                <a:solidFill>
                  <a:srgbClr val="1F487C"/>
                </a:solidFill>
              </a:rPr>
              <a:t>A. Devred, “</a:t>
            </a:r>
            <a:r>
              <a:rPr lang="en-GB" sz="1800" i="1" dirty="0">
                <a:solidFill>
                  <a:srgbClr val="1F487C"/>
                </a:solidFill>
              </a:rPr>
              <a:t>Practical low-temperature superconductors for electromagnets</a:t>
            </a:r>
            <a:r>
              <a:rPr lang="en-GB" sz="1800" dirty="0">
                <a:solidFill>
                  <a:srgbClr val="1F487C"/>
                </a:solidFill>
              </a:rPr>
              <a:t>”, CERN-2004-006, 2006.</a:t>
            </a:r>
          </a:p>
          <a:p>
            <a:r>
              <a:rPr lang="en-GB" sz="1800" dirty="0">
                <a:solidFill>
                  <a:srgbClr val="1F487C"/>
                </a:solidFill>
              </a:rPr>
              <a:t>Presentations from Luca Bottura and Martin Wilson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2043514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E12618-5CE1-66F3-35E9-2706F8503D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ED4E16-8955-D69E-429E-753E33AC123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Part I</a:t>
            </a:r>
          </a:p>
          <a:p>
            <a:pPr lvl="1"/>
            <a:r>
              <a:rPr lang="en-US" dirty="0"/>
              <a:t>Particle accelerators, magnets and the need of superconductors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Magnetic design and coil fabrication</a:t>
            </a:r>
          </a:p>
          <a:p>
            <a:endParaRPr lang="en-US" dirty="0"/>
          </a:p>
          <a:p>
            <a:r>
              <a:rPr lang="en-US" dirty="0"/>
              <a:t>Part II</a:t>
            </a:r>
          </a:p>
          <a:p>
            <a:pPr lvl="1"/>
            <a:r>
              <a:rPr lang="en-US" dirty="0"/>
              <a:t>Mechanical design and assembly</a:t>
            </a:r>
          </a:p>
          <a:p>
            <a:pPr lvl="1"/>
            <a:r>
              <a:rPr lang="en-US" dirty="0"/>
              <a:t>Quench, training and protection</a:t>
            </a:r>
          </a:p>
          <a:p>
            <a:pPr lvl="1"/>
            <a:r>
              <a:rPr lang="en-GB" dirty="0"/>
              <a:t>Outlook, what brings the future</a:t>
            </a:r>
          </a:p>
        </p:txBody>
      </p:sp>
    </p:spTree>
    <p:extLst>
      <p:ext uri="{BB962C8B-B14F-4D97-AF65-F5344CB8AC3E}">
        <p14:creationId xmlns:p14="http://schemas.microsoft.com/office/powerpoint/2010/main" val="14117227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64E9377-C6C9-D729-08C4-0F195D80C86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069BE98-5798-EDEF-4A1F-729ADA996E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901C496-3C0B-4598-8BB5-4E8323612518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F599EBA0-33A7-52F2-D845-0D6BBD6EB9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Superconducting magnet in a nutshell</a:t>
            </a:r>
            <a:endParaRPr lang="en-GB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E1000955-9C61-7D69-B161-16C41471D15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8509" b="10673"/>
          <a:stretch/>
        </p:blipFill>
        <p:spPr bwMode="auto">
          <a:xfrm>
            <a:off x="2247837" y="2288188"/>
            <a:ext cx="7391172" cy="337077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41BDAF2-6EE4-4313-BCA4-7B4CC77638BE}"/>
              </a:ext>
            </a:extLst>
          </p:cNvPr>
          <p:cNvSpPr txBox="1">
            <a:spLocks/>
          </p:cNvSpPr>
          <p:nvPr/>
        </p:nvSpPr>
        <p:spPr>
          <a:xfrm>
            <a:off x="353524" y="1279013"/>
            <a:ext cx="11000275" cy="28937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28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24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20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18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18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2060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A superconducting magnet is an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Symbol" pitchFamily="-110" charset="2"/>
              </a:rPr>
              <a:t>exciting, fancy and dirty mixture of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Symbol" pitchFamily="-110" charset="2"/>
              </a:rPr>
              <a:t>physics, engineering, and chemistry</a:t>
            </a:r>
          </a:p>
          <a:p>
            <a:pPr marL="742950" marR="0" lvl="1" indent="-285750" algn="ctr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206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21D8666C-26CA-30BE-FFB2-CB6BDEA3F54E}"/>
              </a:ext>
            </a:extLst>
          </p:cNvPr>
          <p:cNvSpPr txBox="1">
            <a:spLocks/>
          </p:cNvSpPr>
          <p:nvPr/>
        </p:nvSpPr>
        <p:spPr>
          <a:xfrm>
            <a:off x="919953" y="2027344"/>
            <a:ext cx="2904280" cy="738940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28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24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20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18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18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2060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Quantum physics: </a:t>
            </a: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2060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Superconductivity</a:t>
            </a:r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48214D8A-47CD-1C5F-C5CA-EFBF997F0573}"/>
              </a:ext>
            </a:extLst>
          </p:cNvPr>
          <p:cNvSpPr txBox="1">
            <a:spLocks/>
          </p:cNvSpPr>
          <p:nvPr/>
        </p:nvSpPr>
        <p:spPr>
          <a:xfrm>
            <a:off x="131755" y="3253200"/>
            <a:ext cx="2904280" cy="738940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28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24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20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18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18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2060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Material science</a:t>
            </a: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2060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Superconducting materials</a:t>
            </a:r>
          </a:p>
        </p:txBody>
      </p:sp>
      <p:pic>
        <p:nvPicPr>
          <p:cNvPr id="2" name="Picture 8" descr="ssc_wire">
            <a:extLst>
              <a:ext uri="{FF2B5EF4-FFF2-40B4-BE49-F238E27FC236}">
                <a16:creationId xmlns:a16="http://schemas.microsoft.com/office/drawing/2014/main" id="{53084E36-F498-C9C4-10AD-91F40D46CE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26704" y="1951783"/>
            <a:ext cx="1705338" cy="167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>
            <a:extLst>
              <a:ext uri="{FF2B5EF4-FFF2-40B4-BE49-F238E27FC236}">
                <a16:creationId xmlns:a16="http://schemas.microsoft.com/office/drawing/2014/main" id="{D47F212F-2F1A-1441-9177-AC964BD1BA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2618" y="2564494"/>
            <a:ext cx="2743201" cy="18691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0293D9A-D539-D0F6-64B1-C4803A9562F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84850" y="4537362"/>
            <a:ext cx="3294807" cy="1859254"/>
          </a:xfrm>
          <a:prstGeom prst="rect">
            <a:avLst/>
          </a:prstGeom>
        </p:spPr>
      </p:pic>
      <p:cxnSp>
        <p:nvCxnSpPr>
          <p:cNvPr id="19" name="Connector: Curved 18">
            <a:extLst>
              <a:ext uri="{FF2B5EF4-FFF2-40B4-BE49-F238E27FC236}">
                <a16:creationId xmlns:a16="http://schemas.microsoft.com/office/drawing/2014/main" id="{5C82ABE8-7968-E0EA-73C8-1E73573529C5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6456499" y="3685774"/>
            <a:ext cx="841422" cy="887938"/>
          </a:xfrm>
          <a:prstGeom prst="curvedConnector2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Connector: Curved 24">
            <a:extLst>
              <a:ext uri="{FF2B5EF4-FFF2-40B4-BE49-F238E27FC236}">
                <a16:creationId xmlns:a16="http://schemas.microsoft.com/office/drawing/2014/main" id="{10F6DFC7-FB32-996A-F833-C6D62C654690}"/>
              </a:ext>
            </a:extLst>
          </p:cNvPr>
          <p:cNvCxnSpPr>
            <a:cxnSpLocks/>
            <a:stCxn id="8" idx="0"/>
            <a:endCxn id="2" idx="0"/>
          </p:cNvCxnSpPr>
          <p:nvPr/>
        </p:nvCxnSpPr>
        <p:spPr>
          <a:xfrm rot="5400000" flipH="1" flipV="1">
            <a:off x="9305441" y="1090562"/>
            <a:ext cx="612711" cy="2335154"/>
          </a:xfrm>
          <a:prstGeom prst="curvedConnector3">
            <a:avLst>
              <a:gd name="adj1" fmla="val 137310"/>
            </a:avLst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" name="Connector: Curved 27">
            <a:extLst>
              <a:ext uri="{FF2B5EF4-FFF2-40B4-BE49-F238E27FC236}">
                <a16:creationId xmlns:a16="http://schemas.microsoft.com/office/drawing/2014/main" id="{5A69E353-0E92-6F06-4ADF-C85B60D664B5}"/>
              </a:ext>
            </a:extLst>
          </p:cNvPr>
          <p:cNvCxnSpPr>
            <a:cxnSpLocks/>
          </p:cNvCxnSpPr>
          <p:nvPr/>
        </p:nvCxnSpPr>
        <p:spPr>
          <a:xfrm rot="16200000" flipH="1">
            <a:off x="4952540" y="4118144"/>
            <a:ext cx="576925" cy="287694"/>
          </a:xfrm>
          <a:prstGeom prst="curvedConnector3">
            <a:avLst>
              <a:gd name="adj1" fmla="val 50000"/>
            </a:avLst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43462085-F50B-A578-F36A-9D8E5A77D13D}"/>
              </a:ext>
            </a:extLst>
          </p:cNvPr>
          <p:cNvSpPr txBox="1"/>
          <p:nvPr/>
        </p:nvSpPr>
        <p:spPr>
          <a:xfrm>
            <a:off x="7296359" y="6086970"/>
            <a:ext cx="5822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Coil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A1EF971-F9C7-1675-D82A-9A115EBC211A}"/>
              </a:ext>
            </a:extLst>
          </p:cNvPr>
          <p:cNvSpPr txBox="1"/>
          <p:nvPr/>
        </p:nvSpPr>
        <p:spPr>
          <a:xfrm>
            <a:off x="7072618" y="4090134"/>
            <a:ext cx="723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Cable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77E2C35-990E-59CE-B9AA-4C051AB63210}"/>
              </a:ext>
            </a:extLst>
          </p:cNvPr>
          <p:cNvSpPr txBox="1"/>
          <p:nvPr/>
        </p:nvSpPr>
        <p:spPr>
          <a:xfrm>
            <a:off x="9830130" y="3334567"/>
            <a:ext cx="7873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Strand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pic>
        <p:nvPicPr>
          <p:cNvPr id="36" name="Picture 35">
            <a:extLst>
              <a:ext uri="{FF2B5EF4-FFF2-40B4-BE49-F238E27FC236}">
                <a16:creationId xmlns:a16="http://schemas.microsoft.com/office/drawing/2014/main" id="{3BA14CB2-4857-95DE-9416-ED78A9CE545E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25151" t="15981" r="40550" b="40278"/>
          <a:stretch/>
        </p:blipFill>
        <p:spPr>
          <a:xfrm>
            <a:off x="3068607" y="4550454"/>
            <a:ext cx="2316244" cy="1846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671090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6FD6FC-1237-EED2-D771-4DE46D38F5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9F3DFE-F029-384A-89EB-DD5D85EF421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1800" dirty="0">
                <a:solidFill>
                  <a:srgbClr val="1F487C"/>
                </a:solidFill>
              </a:rPr>
              <a:t>The magnetic design is one of the first steps in the design of a superconducting magnet development</a:t>
            </a:r>
          </a:p>
          <a:p>
            <a:r>
              <a:rPr lang="en-GB" sz="1800" dirty="0">
                <a:solidFill>
                  <a:srgbClr val="1F487C"/>
                </a:solidFill>
              </a:rPr>
              <a:t>It starts from the </a:t>
            </a:r>
            <a:r>
              <a:rPr lang="en-GB" sz="1800" b="1" dirty="0">
                <a:solidFill>
                  <a:srgbClr val="FF0000"/>
                </a:solidFill>
              </a:rPr>
              <a:t>requirements</a:t>
            </a:r>
            <a:r>
              <a:rPr lang="en-GB" sz="1800" dirty="0">
                <a:solidFill>
                  <a:srgbClr val="1F487C"/>
                </a:solidFill>
              </a:rPr>
              <a:t>(from accelerator physicists, researchers, medical doctors…others) </a:t>
            </a:r>
          </a:p>
          <a:p>
            <a:r>
              <a:rPr lang="en-GB" sz="1800" dirty="0">
                <a:solidFill>
                  <a:srgbClr val="1F487C"/>
                </a:solidFill>
              </a:rPr>
              <a:t>A field </a:t>
            </a:r>
            <a:r>
              <a:rPr lang="en-GB" sz="1800" b="1" dirty="0">
                <a:solidFill>
                  <a:srgbClr val="FF0000"/>
                </a:solidFill>
              </a:rPr>
              <a:t>shape</a:t>
            </a:r>
            <a:r>
              <a:rPr lang="en-GB" sz="1800" dirty="0">
                <a:solidFill>
                  <a:srgbClr val="1F487C"/>
                </a:solidFill>
              </a:rPr>
              <a:t>: Dipole, quadrupole, etc</a:t>
            </a:r>
          </a:p>
          <a:p>
            <a:r>
              <a:rPr lang="en-GB" sz="1800" dirty="0">
                <a:solidFill>
                  <a:srgbClr val="1F487C"/>
                </a:solidFill>
              </a:rPr>
              <a:t>A field </a:t>
            </a:r>
            <a:r>
              <a:rPr lang="en-GB" sz="1800" b="1" dirty="0">
                <a:solidFill>
                  <a:srgbClr val="FF0000"/>
                </a:solidFill>
              </a:rPr>
              <a:t>magnitude </a:t>
            </a:r>
            <a:r>
              <a:rPr lang="en-GB" sz="1800" dirty="0">
                <a:solidFill>
                  <a:srgbClr val="1F487C"/>
                </a:solidFill>
              </a:rPr>
              <a:t>usually with low temperature superconductors from 5 to 20 T</a:t>
            </a:r>
          </a:p>
          <a:p>
            <a:r>
              <a:rPr lang="en-GB" sz="1800" dirty="0">
                <a:solidFill>
                  <a:srgbClr val="1F487C"/>
                </a:solidFill>
              </a:rPr>
              <a:t>A field </a:t>
            </a:r>
            <a:r>
              <a:rPr lang="en-GB" sz="1800" b="1" dirty="0">
                <a:solidFill>
                  <a:srgbClr val="FF0000"/>
                </a:solidFill>
              </a:rPr>
              <a:t>homogeneity</a:t>
            </a:r>
            <a:r>
              <a:rPr lang="en-GB" sz="1800" dirty="0">
                <a:solidFill>
                  <a:srgbClr val="1F487C"/>
                </a:solidFill>
              </a:rPr>
              <a:t>, uniformity inside a solenoid, harmonics in a accelerator magnet</a:t>
            </a:r>
          </a:p>
          <a:p>
            <a:r>
              <a:rPr lang="en-GB" sz="1800" dirty="0">
                <a:solidFill>
                  <a:srgbClr val="1F487C"/>
                </a:solidFill>
              </a:rPr>
              <a:t>A given </a:t>
            </a:r>
            <a:r>
              <a:rPr lang="en-GB" sz="1800" b="1" dirty="0">
                <a:solidFill>
                  <a:srgbClr val="FF0000"/>
                </a:solidFill>
              </a:rPr>
              <a:t>aperture </a:t>
            </a:r>
            <a:r>
              <a:rPr lang="en-GB" sz="1800" dirty="0">
                <a:solidFill>
                  <a:srgbClr val="1F487C"/>
                </a:solidFill>
              </a:rPr>
              <a:t>(and </a:t>
            </a:r>
            <a:r>
              <a:rPr lang="en-GB" sz="1800" b="1" dirty="0">
                <a:solidFill>
                  <a:srgbClr val="FF0000"/>
                </a:solidFill>
              </a:rPr>
              <a:t>volume</a:t>
            </a:r>
            <a:r>
              <a:rPr lang="en-GB" sz="1800" dirty="0">
                <a:solidFill>
                  <a:srgbClr val="1F487C"/>
                </a:solidFill>
              </a:rPr>
              <a:t>), some cm diameter for accelerator magnets, much more for detectors and fusion magnets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0375323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6832D7-A1B5-7BEF-59D3-ABCED49A03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Magnetic design and coil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865C83-2B8B-C98F-189F-69679A4AC7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1800" dirty="0">
                <a:solidFill>
                  <a:srgbClr val="1F487C"/>
                </a:solidFill>
              </a:rPr>
              <a:t>How do we create a </a:t>
            </a:r>
            <a:r>
              <a:rPr lang="en-GB" sz="1800" b="1" dirty="0">
                <a:solidFill>
                  <a:srgbClr val="FF0000"/>
                </a:solidFill>
              </a:rPr>
              <a:t>perfect field</a:t>
            </a:r>
            <a:r>
              <a:rPr lang="en-GB" sz="1800" dirty="0">
                <a:solidFill>
                  <a:srgbClr val="1F487C"/>
                </a:solidFill>
              </a:rPr>
              <a:t>?</a:t>
            </a:r>
          </a:p>
          <a:p>
            <a:r>
              <a:rPr lang="en-GB" sz="1800" dirty="0">
                <a:solidFill>
                  <a:srgbClr val="1F487C"/>
                </a:solidFill>
              </a:rPr>
              <a:t>How do we </a:t>
            </a:r>
            <a:r>
              <a:rPr lang="en-GB" sz="1800" b="1" dirty="0">
                <a:solidFill>
                  <a:srgbClr val="FF0000"/>
                </a:solidFill>
              </a:rPr>
              <a:t>express </a:t>
            </a:r>
            <a:r>
              <a:rPr lang="en-GB" sz="1800" dirty="0">
                <a:solidFill>
                  <a:srgbClr val="1F487C"/>
                </a:solidFill>
              </a:rPr>
              <a:t>field and its “</a:t>
            </a:r>
            <a:r>
              <a:rPr lang="en-GB" sz="1800" b="1" dirty="0">
                <a:solidFill>
                  <a:srgbClr val="FF0000"/>
                </a:solidFill>
              </a:rPr>
              <a:t>imperfections</a:t>
            </a:r>
            <a:r>
              <a:rPr lang="en-GB" sz="1800" dirty="0">
                <a:solidFill>
                  <a:srgbClr val="1F487C"/>
                </a:solidFill>
              </a:rPr>
              <a:t>”?</a:t>
            </a:r>
          </a:p>
          <a:p>
            <a:r>
              <a:rPr lang="en-GB" sz="1800" dirty="0">
                <a:solidFill>
                  <a:srgbClr val="1F487C"/>
                </a:solidFill>
              </a:rPr>
              <a:t>How do we design a coil to </a:t>
            </a:r>
            <a:r>
              <a:rPr lang="en-GB" sz="1800" b="1" dirty="0">
                <a:solidFill>
                  <a:srgbClr val="FF0000"/>
                </a:solidFill>
              </a:rPr>
              <a:t>minimize field errors</a:t>
            </a:r>
            <a:r>
              <a:rPr lang="en-GB" sz="1800" dirty="0">
                <a:solidFill>
                  <a:srgbClr val="1F487C"/>
                </a:solidFill>
              </a:rPr>
              <a:t>?</a:t>
            </a:r>
          </a:p>
          <a:p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58B0302-691D-4D6B-D1CF-7ECB24775C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87601" y="2344849"/>
            <a:ext cx="7176827" cy="40498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132845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to create a dipole field?</a:t>
            </a:r>
            <a:endParaRPr lang="es-ES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561975" y="1143000"/>
            <a:ext cx="11449049" cy="2603055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  <a:defRPr/>
            </a:pPr>
            <a:r>
              <a:rPr lang="en-US" b="1" dirty="0">
                <a:solidFill>
                  <a:srgbClr val="FF0000"/>
                </a:solidFill>
              </a:rPr>
              <a:t>Perfect dipole: intercepting circle/ellipses</a:t>
            </a:r>
          </a:p>
          <a:p>
            <a:pPr marL="0" indent="0">
              <a:buNone/>
              <a:defRPr/>
            </a:pPr>
            <a:endParaRPr lang="en-US" sz="1100" b="1" dirty="0">
              <a:solidFill>
                <a:srgbClr val="FF0000"/>
              </a:solidFill>
            </a:endParaRPr>
          </a:p>
          <a:p>
            <a:pPr>
              <a:defRPr/>
            </a:pPr>
            <a:r>
              <a:rPr lang="en-US" sz="2000" dirty="0"/>
              <a:t>Within a cylinder carrying </a:t>
            </a:r>
            <a:r>
              <a:rPr lang="en-US" sz="2000" b="1" i="1" dirty="0">
                <a:solidFill>
                  <a:srgbClr val="FF0000"/>
                </a:solidFill>
              </a:rPr>
              <a:t>j</a:t>
            </a:r>
            <a:r>
              <a:rPr lang="en-US" sz="2000" b="1" i="1" baseline="-25000" dirty="0">
                <a:solidFill>
                  <a:srgbClr val="FF0000"/>
                </a:solidFill>
              </a:rPr>
              <a:t>0</a:t>
            </a:r>
            <a:r>
              <a:rPr lang="en-US" sz="2000" dirty="0"/>
              <a:t>, the field is perpendicular to the radial direction and proportional to the distance to the </a:t>
            </a:r>
            <a:r>
              <a:rPr lang="en-US" sz="2000" dirty="0" err="1"/>
              <a:t>centre</a:t>
            </a:r>
            <a:r>
              <a:rPr lang="en-US" sz="2000" dirty="0"/>
              <a:t> </a:t>
            </a:r>
            <a:r>
              <a:rPr lang="en-US" sz="2000" b="1" i="1" dirty="0">
                <a:solidFill>
                  <a:srgbClr val="FF0000"/>
                </a:solidFill>
              </a:rPr>
              <a:t>r</a:t>
            </a:r>
            <a:r>
              <a:rPr lang="en-US" sz="2000" dirty="0"/>
              <a:t>:</a:t>
            </a:r>
          </a:p>
          <a:p>
            <a:pPr lvl="2">
              <a:defRPr/>
            </a:pPr>
            <a:endParaRPr lang="en-US" i="1" dirty="0"/>
          </a:p>
          <a:p>
            <a:pPr lvl="2">
              <a:defRPr/>
            </a:pPr>
            <a:endParaRPr lang="en-US" i="1" dirty="0"/>
          </a:p>
          <a:p>
            <a:pPr lvl="1">
              <a:buNone/>
              <a:defRPr/>
            </a:pPr>
            <a:r>
              <a:rPr lang="en-US" sz="2000" i="1" dirty="0"/>
              <a:t>	</a:t>
            </a:r>
            <a:endParaRPr lang="en-US" sz="2000" dirty="0"/>
          </a:p>
          <a:p>
            <a:pPr>
              <a:defRPr/>
            </a:pPr>
            <a:r>
              <a:rPr lang="en-US" sz="2000" dirty="0"/>
              <a:t>Combining the effect of two intersecting cylinders</a:t>
            </a:r>
          </a:p>
          <a:p>
            <a:pPr lvl="2">
              <a:defRPr/>
            </a:pPr>
            <a:endParaRPr lang="en-US" dirty="0"/>
          </a:p>
          <a:p>
            <a:pPr lvl="1">
              <a:defRPr/>
            </a:pPr>
            <a:endParaRPr lang="en-US" dirty="0"/>
          </a:p>
          <a:p>
            <a:endParaRPr lang="en-US" dirty="0"/>
          </a:p>
        </p:txBody>
      </p:sp>
      <p:sp>
        <p:nvSpPr>
          <p:cNvPr id="6" name="Oval 3"/>
          <p:cNvSpPr/>
          <p:nvPr/>
        </p:nvSpPr>
        <p:spPr>
          <a:xfrm>
            <a:off x="7858847" y="3509850"/>
            <a:ext cx="990600" cy="9906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7" name="Oval 4"/>
          <p:cNvSpPr/>
          <p:nvPr/>
        </p:nvSpPr>
        <p:spPr>
          <a:xfrm>
            <a:off x="8925647" y="3509850"/>
            <a:ext cx="990600" cy="9906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8" name="TextBox 3"/>
          <p:cNvSpPr txBox="1">
            <a:spLocks noChangeArrowheads="1"/>
          </p:cNvSpPr>
          <p:nvPr/>
        </p:nvSpPr>
        <p:spPr bwMode="auto">
          <a:xfrm>
            <a:off x="8179523" y="3881325"/>
            <a:ext cx="314325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2"/>
                </a:solidFill>
                <a:latin typeface="Book Antiqua" pitchFamily="18" charset="0"/>
              </a:defRPr>
            </a:lvl1pPr>
            <a:lvl2pPr marL="742950" indent="-285750" eaLnBrk="0" hangingPunct="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2"/>
                </a:solidFill>
                <a:latin typeface="Book Antiqua" pitchFamily="18" charset="0"/>
              </a:defRPr>
            </a:lvl2pPr>
            <a:lvl3pPr marL="1143000" indent="-228600" eaLnBrk="0" hangingPunct="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2"/>
                </a:solidFill>
                <a:latin typeface="Book Antiqua" pitchFamily="18" charset="0"/>
              </a:defRPr>
            </a:lvl3pPr>
            <a:lvl4pPr marL="1600200" indent="-228600" eaLnBrk="0" hangingPunct="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4pPr>
            <a:lvl5pPr marL="2057400" indent="-228600" eaLnBrk="0" hangingPunct="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None/>
            </a:pPr>
            <a:r>
              <a:rPr lang="en-GB" altLang="en-US" sz="1000"/>
              <a:t>-J</a:t>
            </a:r>
            <a:r>
              <a:rPr lang="en-GB" altLang="en-US" sz="1000" baseline="-25000"/>
              <a:t>0</a:t>
            </a:r>
          </a:p>
        </p:txBody>
      </p:sp>
      <p:sp>
        <p:nvSpPr>
          <p:cNvPr id="9" name="TextBox 15"/>
          <p:cNvSpPr txBox="1">
            <a:spLocks noChangeArrowheads="1"/>
          </p:cNvSpPr>
          <p:nvPr/>
        </p:nvSpPr>
        <p:spPr bwMode="auto">
          <a:xfrm>
            <a:off x="10977563" y="3881325"/>
            <a:ext cx="347663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2"/>
                </a:solidFill>
                <a:latin typeface="Book Antiqua" pitchFamily="18" charset="0"/>
              </a:defRPr>
            </a:lvl1pPr>
            <a:lvl2pPr marL="742950" indent="-285750" eaLnBrk="0" hangingPunct="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2"/>
                </a:solidFill>
                <a:latin typeface="Book Antiqua" pitchFamily="18" charset="0"/>
              </a:defRPr>
            </a:lvl2pPr>
            <a:lvl3pPr marL="1143000" indent="-228600" eaLnBrk="0" hangingPunct="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2"/>
                </a:solidFill>
                <a:latin typeface="Book Antiqua" pitchFamily="18" charset="0"/>
              </a:defRPr>
            </a:lvl3pPr>
            <a:lvl4pPr marL="1600200" indent="-228600" eaLnBrk="0" hangingPunct="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4pPr>
            <a:lvl5pPr marL="2057400" indent="-228600" eaLnBrk="0" hangingPunct="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None/>
            </a:pPr>
            <a:r>
              <a:rPr lang="en-GB" altLang="en-US" sz="1000">
                <a:solidFill>
                  <a:srgbClr val="FF0000"/>
                </a:solidFill>
              </a:rPr>
              <a:t>+J</a:t>
            </a:r>
            <a:r>
              <a:rPr lang="en-GB" altLang="en-US" sz="1000" baseline="-25000">
                <a:solidFill>
                  <a:srgbClr val="FF0000"/>
                </a:solidFill>
              </a:rPr>
              <a:t>0</a:t>
            </a:r>
          </a:p>
        </p:txBody>
      </p:sp>
      <p:sp>
        <p:nvSpPr>
          <p:cNvPr id="10" name="Oval 7"/>
          <p:cNvSpPr/>
          <p:nvPr/>
        </p:nvSpPr>
        <p:spPr>
          <a:xfrm>
            <a:off x="10042525" y="3509850"/>
            <a:ext cx="990600" cy="9906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1" name="Oval 8"/>
          <p:cNvSpPr/>
          <p:nvPr/>
        </p:nvSpPr>
        <p:spPr>
          <a:xfrm>
            <a:off x="10291762" y="3509850"/>
            <a:ext cx="990600" cy="9906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2" name="TextBox 18"/>
          <p:cNvSpPr txBox="1">
            <a:spLocks noChangeArrowheads="1"/>
          </p:cNvSpPr>
          <p:nvPr/>
        </p:nvSpPr>
        <p:spPr bwMode="auto">
          <a:xfrm>
            <a:off x="9263785" y="3881325"/>
            <a:ext cx="347662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2"/>
                </a:solidFill>
                <a:latin typeface="Book Antiqua" pitchFamily="18" charset="0"/>
              </a:defRPr>
            </a:lvl1pPr>
            <a:lvl2pPr marL="742950" indent="-285750" eaLnBrk="0" hangingPunct="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2"/>
                </a:solidFill>
                <a:latin typeface="Book Antiqua" pitchFamily="18" charset="0"/>
              </a:defRPr>
            </a:lvl2pPr>
            <a:lvl3pPr marL="1143000" indent="-228600" eaLnBrk="0" hangingPunct="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2"/>
                </a:solidFill>
                <a:latin typeface="Book Antiqua" pitchFamily="18" charset="0"/>
              </a:defRPr>
            </a:lvl3pPr>
            <a:lvl4pPr marL="1600200" indent="-228600" eaLnBrk="0" hangingPunct="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4pPr>
            <a:lvl5pPr marL="2057400" indent="-228600" eaLnBrk="0" hangingPunct="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None/>
            </a:pPr>
            <a:r>
              <a:rPr lang="en-GB" altLang="en-US" sz="1000">
                <a:solidFill>
                  <a:srgbClr val="FF0000"/>
                </a:solidFill>
              </a:rPr>
              <a:t>+J</a:t>
            </a:r>
            <a:r>
              <a:rPr lang="en-GB" altLang="en-US" sz="1000" baseline="-25000">
                <a:solidFill>
                  <a:srgbClr val="FF0000"/>
                </a:solidFill>
              </a:rPr>
              <a:t>0</a:t>
            </a:r>
          </a:p>
        </p:txBody>
      </p:sp>
      <p:sp>
        <p:nvSpPr>
          <p:cNvPr id="13" name="TextBox 19"/>
          <p:cNvSpPr txBox="1">
            <a:spLocks noChangeArrowheads="1"/>
          </p:cNvSpPr>
          <p:nvPr/>
        </p:nvSpPr>
        <p:spPr bwMode="auto">
          <a:xfrm>
            <a:off x="9986963" y="3881325"/>
            <a:ext cx="314325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2"/>
                </a:solidFill>
                <a:latin typeface="Book Antiqua" pitchFamily="18" charset="0"/>
              </a:defRPr>
            </a:lvl1pPr>
            <a:lvl2pPr marL="742950" indent="-285750" eaLnBrk="0" hangingPunct="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2"/>
                </a:solidFill>
                <a:latin typeface="Book Antiqua" pitchFamily="18" charset="0"/>
              </a:defRPr>
            </a:lvl2pPr>
            <a:lvl3pPr marL="1143000" indent="-228600" eaLnBrk="0" hangingPunct="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2"/>
                </a:solidFill>
                <a:latin typeface="Book Antiqua" pitchFamily="18" charset="0"/>
              </a:defRPr>
            </a:lvl3pPr>
            <a:lvl4pPr marL="1600200" indent="-228600" eaLnBrk="0" hangingPunct="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4pPr>
            <a:lvl5pPr marL="2057400" indent="-228600" eaLnBrk="0" hangingPunct="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None/>
            </a:pPr>
            <a:r>
              <a:rPr lang="en-GB" altLang="en-US" sz="1000"/>
              <a:t>-J</a:t>
            </a:r>
            <a:r>
              <a:rPr lang="en-GB" altLang="en-US" sz="1000" baseline="-25000"/>
              <a:t>0</a:t>
            </a:r>
          </a:p>
        </p:txBody>
      </p:sp>
      <p:cxnSp>
        <p:nvCxnSpPr>
          <p:cNvPr id="14" name="Straight Connector 11"/>
          <p:cNvCxnSpPr/>
          <p:nvPr/>
        </p:nvCxnSpPr>
        <p:spPr bwMode="auto">
          <a:xfrm>
            <a:off x="10787062" y="3814650"/>
            <a:ext cx="0" cy="381000"/>
          </a:xfrm>
          <a:prstGeom prst="line">
            <a:avLst/>
          </a:prstGeom>
          <a:ln w="25400" cmpd="dbl">
            <a:solidFill>
              <a:schemeClr val="tx1"/>
            </a:solidFill>
            <a:prstDash val="solid"/>
            <a:headEnd type="triangle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2"/>
          <p:cNvCxnSpPr/>
          <p:nvPr/>
        </p:nvCxnSpPr>
        <p:spPr bwMode="auto">
          <a:xfrm>
            <a:off x="10672762" y="3809888"/>
            <a:ext cx="0" cy="381000"/>
          </a:xfrm>
          <a:prstGeom prst="line">
            <a:avLst/>
          </a:prstGeom>
          <a:ln w="25400" cmpd="dbl">
            <a:solidFill>
              <a:schemeClr val="tx1"/>
            </a:solidFill>
            <a:prstDash val="solid"/>
            <a:headEnd type="triangle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3"/>
          <p:cNvCxnSpPr/>
          <p:nvPr/>
        </p:nvCxnSpPr>
        <p:spPr bwMode="auto">
          <a:xfrm>
            <a:off x="10544175" y="3814650"/>
            <a:ext cx="0" cy="381000"/>
          </a:xfrm>
          <a:prstGeom prst="line">
            <a:avLst/>
          </a:prstGeom>
          <a:ln w="25400" cmpd="dbl">
            <a:solidFill>
              <a:schemeClr val="tx1"/>
            </a:solidFill>
            <a:prstDash val="solid"/>
            <a:headEnd type="triangle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7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33550961"/>
              </p:ext>
            </p:extLst>
          </p:nvPr>
        </p:nvGraphicFramePr>
        <p:xfrm>
          <a:off x="3695700" y="2579007"/>
          <a:ext cx="1066800" cy="541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7" imgW="799753" imgH="406224" progId="Equation.3">
                  <p:embed/>
                </p:oleObj>
              </mc:Choice>
              <mc:Fallback>
                <p:oleObj name="Equation" r:id="rId7" imgW="799753" imgH="406224" progId="Equation.3">
                  <p:embed/>
                  <p:pic>
                    <p:nvPicPr>
                      <p:cNvPr id="17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95700" y="2579007"/>
                        <a:ext cx="1066800" cy="5413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41340197"/>
              </p:ext>
            </p:extLst>
          </p:nvPr>
        </p:nvGraphicFramePr>
        <p:xfrm>
          <a:off x="2433292" y="3831207"/>
          <a:ext cx="3092450" cy="536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9" imgW="2336800" imgH="406400" progId="Equation.3">
                  <p:embed/>
                </p:oleObj>
              </mc:Choice>
              <mc:Fallback>
                <p:oleObj name="Equation" r:id="rId9" imgW="2336800" imgH="406400" progId="Equation.3">
                  <p:embed/>
                  <p:pic>
                    <p:nvPicPr>
                      <p:cNvPr id="18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33292" y="3831207"/>
                        <a:ext cx="3092450" cy="5365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19" name="Object 16"/>
              <p:cNvSpPr txBox="1"/>
              <p:nvPr/>
            </p:nvSpPr>
            <p:spPr bwMode="auto">
              <a:xfrm>
                <a:off x="2345464" y="4500450"/>
                <a:ext cx="3736975" cy="53022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>
                <a:normAutofit fontScale="77500" lnSpcReduction="20000"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r>
                        <a:rPr lang="en-GB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en-GB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GB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e>
                            <m:sub>
                              <m:r>
                                <a:rPr lang="en-GB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𝑟</m:t>
                          </m:r>
                        </m:num>
                        <m:den>
                          <m: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d>
                        <m:dPr>
                          <m:begChr m:val="{"/>
                          <m:endChr m:val="}"/>
                          <m:ctrlP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GB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  <m:sub>
                              <m:r>
                                <a:rPr lang="en-GB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func>
                            <m:funcPr>
                              <m:ctrlPr>
                                <a:rPr lang="en-GB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GB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cos</m:t>
                              </m:r>
                            </m:fName>
                            <m:e>
                              <m:sSub>
                                <m:sSubPr>
                                  <m:ctrlPr>
                                    <a:rPr lang="en-GB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𝜃</m:t>
                                  </m:r>
                                </m:e>
                                <m:sub>
                                  <m:r>
                                    <a:rPr lang="en-GB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</m:func>
                          <m: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GB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  <m:sub>
                              <m:r>
                                <a:rPr lang="en-GB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func>
                            <m:funcPr>
                              <m:ctrlPr>
                                <a:rPr lang="en-GB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GB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cos</m:t>
                              </m:r>
                            </m:fName>
                            <m:e>
                              <m:sSub>
                                <m:sSubPr>
                                  <m:ctrlPr>
                                    <a:rPr lang="en-GB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𝜃</m:t>
                                  </m:r>
                                </m:e>
                                <m:sub>
                                  <m:r>
                                    <a:rPr lang="en-GB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</m:func>
                        </m:e>
                      </m:d>
                      <m:r>
                        <a:rPr lang="en-GB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=−</m:t>
                      </m:r>
                      <m:f>
                        <m:fPr>
                          <m:ctrlP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en-GB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GB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e>
                            <m:sub>
                              <m:r>
                                <a:rPr lang="en-GB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num>
                        <m:den>
                          <m: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𝑤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9" name="Object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345464" y="4500450"/>
                <a:ext cx="3736975" cy="530225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Rectangle 18"/>
          <p:cNvSpPr/>
          <p:nvPr/>
        </p:nvSpPr>
        <p:spPr>
          <a:xfrm>
            <a:off x="561975" y="5168722"/>
            <a:ext cx="582612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But…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aperture is not circular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Not easy to simulate with a flat cable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Similar proof for intercepting ellipses</a:t>
            </a:r>
          </a:p>
        </p:txBody>
      </p:sp>
    </p:spTree>
    <p:extLst>
      <p:ext uri="{BB962C8B-B14F-4D97-AF65-F5344CB8AC3E}">
        <p14:creationId xmlns:p14="http://schemas.microsoft.com/office/powerpoint/2010/main" val="408473832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to create a dipole field?</a:t>
            </a:r>
            <a:endParaRPr lang="es-ES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378406" y="1161992"/>
            <a:ext cx="7205262" cy="877770"/>
          </a:xfrm>
        </p:spPr>
        <p:txBody>
          <a:bodyPr>
            <a:noAutofit/>
          </a:bodyPr>
          <a:lstStyle/>
          <a:p>
            <a:pPr marL="0" indent="0">
              <a:buNone/>
              <a:defRPr/>
            </a:pPr>
            <a:r>
              <a:rPr lang="en-US" sz="2000" b="1" dirty="0">
                <a:solidFill>
                  <a:srgbClr val="FF0000"/>
                </a:solidFill>
              </a:rPr>
              <a:t>Perfect dipole: thick shell with cos</a:t>
            </a:r>
            <a:r>
              <a:rPr lang="el-GR" sz="2000" b="1" dirty="0">
                <a:solidFill>
                  <a:srgbClr val="FF0000"/>
                </a:solidFill>
              </a:rPr>
              <a:t>θ</a:t>
            </a:r>
            <a:r>
              <a:rPr lang="en-US" sz="2000" b="1" dirty="0">
                <a:solidFill>
                  <a:srgbClr val="FF0000"/>
                </a:solidFill>
              </a:rPr>
              <a:t> current distribution</a:t>
            </a:r>
          </a:p>
          <a:p>
            <a:pPr>
              <a:defRPr/>
            </a:pPr>
            <a:r>
              <a:rPr lang="en-US" sz="2000" dirty="0"/>
              <a:t>If we assume a current distribution proportional to the angle</a:t>
            </a:r>
          </a:p>
          <a:p>
            <a:pPr>
              <a:defRPr/>
            </a:pPr>
            <a:endParaRPr lang="en-US" sz="2000" dirty="0"/>
          </a:p>
          <a:p>
            <a:pPr>
              <a:defRPr/>
            </a:pPr>
            <a:endParaRPr lang="en-US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Object 14"/>
              <p:cNvSpPr txBox="1"/>
              <p:nvPr/>
            </p:nvSpPr>
            <p:spPr bwMode="auto">
              <a:xfrm>
                <a:off x="4154079" y="2113356"/>
                <a:ext cx="1700213" cy="54133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>
                <a:normAutofit fontScale="92500"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𝑗</m:t>
                      </m:r>
                      <m:d>
                        <m:dPr>
                          <m:ctrlP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𝜃</m:t>
                          </m:r>
                        </m:e>
                      </m:d>
                      <m:r>
                        <a:rPr lang="en-US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𝑗</m:t>
                          </m:r>
                        </m:e>
                        <m:sub>
                          <m: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𝑐𝑜𝑠</m:t>
                      </m:r>
                      <m:d>
                        <m:dPr>
                          <m:ctrlP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𝜃</m:t>
                          </m:r>
                        </m:e>
                      </m:d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7" name="Object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154079" y="2113356"/>
                <a:ext cx="1700213" cy="541338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Object 16"/>
              <p:cNvSpPr txBox="1"/>
              <p:nvPr/>
            </p:nvSpPr>
            <p:spPr bwMode="auto">
              <a:xfrm>
                <a:off x="1864727" y="3270003"/>
                <a:ext cx="6405067" cy="92333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>
                <a:norm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r>
                        <a:rPr lang="en-GB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−4</m:t>
                      </m:r>
                      <m:f>
                        <m:fPr>
                          <m:ctrlP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en-GB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GB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e>
                            <m:sub>
                              <m:r>
                                <a:rPr lang="en-GB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num>
                        <m:den>
                          <m: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den>
                      </m:f>
                      <m:nary>
                        <m:naryPr>
                          <m:ctrlP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/2</m:t>
                          </m:r>
                        </m:sup>
                        <m:e>
                          <m:nary>
                            <m:naryPr>
                              <m:ctrlPr>
                                <a:rPr lang="en-GB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sub>
                            <m:sup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</m:sup>
                            <m:e>
                              <m:f>
                                <m:fPr>
                                  <m:ctrlPr>
                                    <a:rPr lang="en-GB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p>
                                    <m:sSupPr>
                                      <m:ctrlPr>
                                        <a:rPr lang="en-US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𝑐𝑜𝑠</m:t>
                                      </m:r>
                                    </m:e>
                                    <m:sup>
                                      <m:r>
                                        <a:rPr lang="en-US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  <m:d>
                                    <m:dPr>
                                      <m:ctrlPr>
                                        <a:rPr lang="en-US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𝜃</m:t>
                                      </m:r>
                                    </m:e>
                                  </m:d>
                                </m:num>
                                <m:den>
                                  <m:r>
                                    <a:rPr lang="en-GB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𝜌</m:t>
                                  </m:r>
                                </m:den>
                              </m:f>
                            </m:e>
                          </m:nary>
                        </m:e>
                      </m:nary>
                      <m:r>
                        <a:rPr lang="en-GB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𝜌</m:t>
                      </m:r>
                      <m:r>
                        <a:rPr lang="en-US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𝑑</m:t>
                      </m:r>
                      <m:r>
                        <a:rPr lang="en-US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𝜌</m:t>
                      </m:r>
                      <m:r>
                        <a:rPr lang="en-US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𝑑</m:t>
                      </m:r>
                      <m:r>
                        <a:rPr lang="en-US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𝜃</m:t>
                      </m:r>
                      <m:r>
                        <a:rPr lang="en-US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=−</m:t>
                      </m:r>
                      <m:f>
                        <m:fPr>
                          <m:ctrlP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en-GB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GB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e>
                            <m:sub>
                              <m:r>
                                <a:rPr lang="en-GB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num>
                        <m:den>
                          <m: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𝑤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9" name="Object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864727" y="3270003"/>
                <a:ext cx="6405067" cy="92333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908" t="33601" r="54668" b="31738"/>
          <a:stretch>
            <a:fillRect/>
          </a:stretch>
        </p:blipFill>
        <p:spPr bwMode="auto">
          <a:xfrm>
            <a:off x="9251516" y="4701165"/>
            <a:ext cx="2248693" cy="19958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Rectangle 24"/>
          <p:cNvSpPr/>
          <p:nvPr/>
        </p:nvSpPr>
        <p:spPr>
          <a:xfrm>
            <a:off x="8831092" y="3780534"/>
            <a:ext cx="308953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From ideal to practical configuration</a:t>
            </a:r>
          </a:p>
        </p:txBody>
      </p:sp>
      <p:cxnSp>
        <p:nvCxnSpPr>
          <p:cNvPr id="25" name="Straight Arrow Connector 25"/>
          <p:cNvCxnSpPr>
            <a:cxnSpLocks/>
          </p:cNvCxnSpPr>
          <p:nvPr/>
        </p:nvCxnSpPr>
        <p:spPr>
          <a:xfrm>
            <a:off x="10366732" y="4564015"/>
            <a:ext cx="1" cy="274301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9"/>
          <p:cNvCxnSpPr/>
          <p:nvPr/>
        </p:nvCxnSpPr>
        <p:spPr>
          <a:xfrm>
            <a:off x="10357207" y="3452883"/>
            <a:ext cx="2498" cy="381000"/>
          </a:xfrm>
          <a:prstGeom prst="straightConnector1">
            <a:avLst/>
          </a:prstGeom>
          <a:ln w="28575">
            <a:solidFill>
              <a:srgbClr val="FF000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Content Placeholder 2">
            <a:extLst>
              <a:ext uri="{FF2B5EF4-FFF2-40B4-BE49-F238E27FC236}">
                <a16:creationId xmlns:a16="http://schemas.microsoft.com/office/drawing/2014/main" id="{302F2469-8915-2750-BA6B-7D19B857F6BC}"/>
              </a:ext>
            </a:extLst>
          </p:cNvPr>
          <p:cNvSpPr txBox="1">
            <a:spLocks/>
          </p:cNvSpPr>
          <p:nvPr/>
        </p:nvSpPr>
        <p:spPr>
          <a:xfrm>
            <a:off x="672558" y="2728288"/>
            <a:ext cx="6645275" cy="45549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28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24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20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18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18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2000" dirty="0"/>
              <a:t>The generated dipole field is</a:t>
            </a:r>
          </a:p>
          <a:p>
            <a:pPr>
              <a:defRPr/>
            </a:pPr>
            <a:endParaRPr lang="en-US" sz="2000" dirty="0"/>
          </a:p>
        </p:txBody>
      </p:sp>
      <p:pic>
        <p:nvPicPr>
          <p:cNvPr id="38" name="Picture 37">
            <a:extLst>
              <a:ext uri="{FF2B5EF4-FFF2-40B4-BE49-F238E27FC236}">
                <a16:creationId xmlns:a16="http://schemas.microsoft.com/office/drawing/2014/main" id="{0C3BF9DF-C6B4-00F7-2F5A-5918225CD289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9231" t="31511" r="54102" b="28291"/>
          <a:stretch/>
        </p:blipFill>
        <p:spPr>
          <a:xfrm>
            <a:off x="9291708" y="1208950"/>
            <a:ext cx="2438400" cy="2297283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0ECCD215-A195-FC53-ABFC-9E46AB63064C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0417" t="35158" r="86947" b="34308"/>
          <a:stretch/>
        </p:blipFill>
        <p:spPr>
          <a:xfrm>
            <a:off x="8781375" y="1118269"/>
            <a:ext cx="353426" cy="2558000"/>
          </a:xfrm>
          <a:prstGeom prst="rect">
            <a:avLst/>
          </a:prstGeom>
        </p:spPr>
      </p:pic>
      <p:sp>
        <p:nvSpPr>
          <p:cNvPr id="40" name="TextBox 39">
            <a:extLst>
              <a:ext uri="{FF2B5EF4-FFF2-40B4-BE49-F238E27FC236}">
                <a16:creationId xmlns:a16="http://schemas.microsoft.com/office/drawing/2014/main" id="{1092BE51-3570-C956-6049-EC56144E74C3}"/>
              </a:ext>
            </a:extLst>
          </p:cNvPr>
          <p:cNvSpPr txBox="1"/>
          <p:nvPr/>
        </p:nvSpPr>
        <p:spPr>
          <a:xfrm>
            <a:off x="9164908" y="1026890"/>
            <a:ext cx="3257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</a:t>
            </a:r>
            <a:r>
              <a:rPr lang="en-US" baseline="-25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endParaRPr lang="en-GB" baseline="-25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98D89463-534F-65F9-F164-74D1827808FB}"/>
              </a:ext>
            </a:extLst>
          </p:cNvPr>
          <p:cNvSpPr txBox="1"/>
          <p:nvPr/>
        </p:nvSpPr>
        <p:spPr>
          <a:xfrm>
            <a:off x="9089302" y="2206727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endParaRPr lang="en-GB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CD0BFD61-E74B-A40B-353E-4419D68F7C0D}"/>
              </a:ext>
            </a:extLst>
          </p:cNvPr>
          <p:cNvSpPr txBox="1"/>
          <p:nvPr/>
        </p:nvSpPr>
        <p:spPr>
          <a:xfrm>
            <a:off x="9099115" y="3396032"/>
            <a:ext cx="4026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-j</a:t>
            </a:r>
            <a:r>
              <a:rPr lang="en-US" baseline="-25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endParaRPr lang="en-GB" baseline="-25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B3321271-8CE9-1001-482E-DF903EBB61CB}"/>
              </a:ext>
            </a:extLst>
          </p:cNvPr>
          <p:cNvSpPr txBox="1"/>
          <p:nvPr/>
        </p:nvSpPr>
        <p:spPr>
          <a:xfrm>
            <a:off x="11057827" y="1980203"/>
            <a:ext cx="3497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</a:t>
            </a:r>
            <a:endParaRPr lang="en-GB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45" name="Straight Arrow Connector 29">
            <a:extLst>
              <a:ext uri="{FF2B5EF4-FFF2-40B4-BE49-F238E27FC236}">
                <a16:creationId xmlns:a16="http://schemas.microsoft.com/office/drawing/2014/main" id="{D93EB659-22E7-13AB-9768-C7F3F46FA2A2}"/>
              </a:ext>
            </a:extLst>
          </p:cNvPr>
          <p:cNvCxnSpPr>
            <a:cxnSpLocks/>
          </p:cNvCxnSpPr>
          <p:nvPr/>
        </p:nvCxnSpPr>
        <p:spPr>
          <a:xfrm>
            <a:off x="10959595" y="2349535"/>
            <a:ext cx="531089" cy="0"/>
          </a:xfrm>
          <a:prstGeom prst="straightConnector1">
            <a:avLst/>
          </a:prstGeom>
          <a:ln w="28575">
            <a:solidFill>
              <a:schemeClr val="bg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Content Placeholder 2">
            <a:extLst>
              <a:ext uri="{FF2B5EF4-FFF2-40B4-BE49-F238E27FC236}">
                <a16:creationId xmlns:a16="http://schemas.microsoft.com/office/drawing/2014/main" id="{CDD4913B-36BE-3021-29C6-7706329B301A}"/>
              </a:ext>
            </a:extLst>
          </p:cNvPr>
          <p:cNvSpPr txBox="1">
            <a:spLocks/>
          </p:cNvSpPr>
          <p:nvPr/>
        </p:nvSpPr>
        <p:spPr>
          <a:xfrm>
            <a:off x="691791" y="5192536"/>
            <a:ext cx="8473117" cy="242330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28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24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20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18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18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2000" dirty="0"/>
              <a:t>A bit easier to reproduce with a flat cable</a:t>
            </a:r>
            <a:r>
              <a:rPr lang="en-US" altLang="en-US" sz="2000" dirty="0"/>
              <a:t> (Rectangular cross-section and constant </a:t>
            </a:r>
            <a:r>
              <a:rPr lang="en-US" altLang="en-US" sz="2000" i="1" dirty="0"/>
              <a:t>J)</a:t>
            </a:r>
            <a:endParaRPr lang="en-US" sz="2000" dirty="0"/>
          </a:p>
          <a:p>
            <a:pPr lvl="1"/>
            <a:r>
              <a:rPr lang="en-GB" sz="1800" dirty="0"/>
              <a:t>More</a:t>
            </a:r>
            <a:r>
              <a:rPr lang="en-GB" sz="1800" dirty="0">
                <a:solidFill>
                  <a:srgbClr val="FF0000"/>
                </a:solidFill>
              </a:rPr>
              <a:t> </a:t>
            </a:r>
            <a:r>
              <a:rPr lang="en-GB" sz="1800" b="1" dirty="0">
                <a:solidFill>
                  <a:srgbClr val="FF0000"/>
                </a:solidFill>
              </a:rPr>
              <a:t>layers </a:t>
            </a:r>
            <a:r>
              <a:rPr lang="en-GB" sz="1800" dirty="0"/>
              <a:t>and </a:t>
            </a:r>
            <a:r>
              <a:rPr lang="en-GB" sz="1800" b="1" dirty="0">
                <a:solidFill>
                  <a:srgbClr val="FF0000"/>
                </a:solidFill>
              </a:rPr>
              <a:t>wedges</a:t>
            </a:r>
            <a:r>
              <a:rPr lang="en-GB" sz="1800" b="1" dirty="0"/>
              <a:t> </a:t>
            </a:r>
            <a:r>
              <a:rPr lang="en-GB" sz="1800" dirty="0"/>
              <a:t>to reduce </a:t>
            </a:r>
            <a:r>
              <a:rPr lang="en-GB" sz="1800" i="1" dirty="0"/>
              <a:t>J </a:t>
            </a:r>
            <a:r>
              <a:rPr lang="en-GB" sz="1800" dirty="0"/>
              <a:t>towards the 90 degrees plane</a:t>
            </a:r>
          </a:p>
          <a:p>
            <a:pPr lvl="1"/>
            <a:r>
              <a:rPr lang="en-GB" sz="1800" dirty="0"/>
              <a:t>It will not be a perfect field…but it can be pretty close!</a:t>
            </a:r>
            <a:endParaRPr lang="en-US" sz="1800" dirty="0"/>
          </a:p>
          <a:p>
            <a:pPr>
              <a:defRPr/>
            </a:pPr>
            <a:endParaRPr lang="en-US" sz="2000" dirty="0"/>
          </a:p>
          <a:p>
            <a:pPr>
              <a:defRPr/>
            </a:pPr>
            <a:endParaRPr lang="en-US" sz="2000" dirty="0"/>
          </a:p>
          <a:p>
            <a:pPr>
              <a:defRPr/>
            </a:pPr>
            <a:endParaRPr lang="en-US" sz="2000" dirty="0"/>
          </a:p>
          <a:p>
            <a:pPr>
              <a:defRPr/>
            </a:pPr>
            <a:endParaRPr lang="en-US" sz="2000" dirty="0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FAD876F4-9BFE-EC8A-27E9-2C5648444112}"/>
              </a:ext>
            </a:extLst>
          </p:cNvPr>
          <p:cNvSpPr txBox="1"/>
          <p:nvPr/>
        </p:nvSpPr>
        <p:spPr>
          <a:xfrm>
            <a:off x="2574040" y="4193334"/>
            <a:ext cx="286649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a dipole:</a:t>
            </a:r>
          </a:p>
          <a:p>
            <a:r>
              <a:rPr lang="en-US" sz="1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GB" sz="1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∝</a:t>
            </a:r>
            <a:r>
              <a:rPr lang="en-US" sz="1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current density (obvious)</a:t>
            </a:r>
          </a:p>
          <a:p>
            <a:r>
              <a:rPr lang="en-US" sz="1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GB" sz="1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∝</a:t>
            </a:r>
            <a:r>
              <a:rPr lang="en-US" sz="1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coil width w (less obvious)</a:t>
            </a:r>
          </a:p>
          <a:p>
            <a:r>
              <a:rPr lang="en-US" sz="1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 independent of the aperture r (surprising)</a:t>
            </a:r>
            <a:endParaRPr lang="en-GB" sz="1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1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A45BD292-9AE5-57BD-5947-998D57112314}"/>
              </a:ext>
            </a:extLst>
          </p:cNvPr>
          <p:cNvSpPr/>
          <p:nvPr/>
        </p:nvSpPr>
        <p:spPr>
          <a:xfrm>
            <a:off x="6072834" y="3140655"/>
            <a:ext cx="938867" cy="88415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B8BC319F-7114-1E99-5B0E-2CAF66582A29}"/>
              </a:ext>
            </a:extLst>
          </p:cNvPr>
          <p:cNvCxnSpPr>
            <a:cxnSpLocks/>
            <a:endCxn id="53" idx="3"/>
          </p:cNvCxnSpPr>
          <p:nvPr/>
        </p:nvCxnSpPr>
        <p:spPr>
          <a:xfrm flipH="1">
            <a:off x="5440531" y="4692935"/>
            <a:ext cx="1101737" cy="823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4A9459E9-DD1B-C71C-44C7-9E1EA268CFF4}"/>
              </a:ext>
            </a:extLst>
          </p:cNvPr>
          <p:cNvCxnSpPr>
            <a:cxnSpLocks/>
            <a:stCxn id="54" idx="4"/>
          </p:cNvCxnSpPr>
          <p:nvPr/>
        </p:nvCxnSpPr>
        <p:spPr>
          <a:xfrm>
            <a:off x="6542267" y="4024813"/>
            <a:ext cx="0" cy="66812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DEA79073-BF94-A023-2F59-262706AEFAE5}"/>
              </a:ext>
            </a:extLst>
          </p:cNvPr>
          <p:cNvCxnSpPr/>
          <p:nvPr/>
        </p:nvCxnSpPr>
        <p:spPr>
          <a:xfrm flipV="1">
            <a:off x="10412659" y="1945706"/>
            <a:ext cx="351584" cy="36933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>
            <a:extLst>
              <a:ext uri="{FF2B5EF4-FFF2-40B4-BE49-F238E27FC236}">
                <a16:creationId xmlns:a16="http://schemas.microsoft.com/office/drawing/2014/main" id="{8479907D-B107-9D52-400C-35AB70FB7FD3}"/>
              </a:ext>
            </a:extLst>
          </p:cNvPr>
          <p:cNvSpPr txBox="1"/>
          <p:nvPr/>
        </p:nvSpPr>
        <p:spPr>
          <a:xfrm>
            <a:off x="10323635" y="1913949"/>
            <a:ext cx="2648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503311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1F69F3-18EC-2EE6-3104-F0098CED1E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Perfect 2n-pole field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5895F8-7BBD-DAA5-7E0A-D0C16C9BC6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1905" y="1337270"/>
            <a:ext cx="11563870" cy="2964935"/>
          </a:xfrm>
        </p:spPr>
        <p:txBody>
          <a:bodyPr>
            <a:normAutofit/>
          </a:bodyPr>
          <a:lstStyle/>
          <a:p>
            <a:r>
              <a:rPr lang="en-US" sz="2000" b="1" dirty="0">
                <a:solidFill>
                  <a:srgbClr val="FF0000"/>
                </a:solidFill>
              </a:rPr>
              <a:t>Four intercepting </a:t>
            </a:r>
            <a:r>
              <a:rPr lang="en-US" sz="2000" dirty="0"/>
              <a:t>circles/ellipses and a </a:t>
            </a:r>
            <a:r>
              <a:rPr lang="en-US" sz="2000" b="1" dirty="0">
                <a:solidFill>
                  <a:srgbClr val="FF0000"/>
                </a:solidFill>
              </a:rPr>
              <a:t>cos2</a:t>
            </a:r>
            <a:r>
              <a:rPr lang="el-GR" sz="2000" b="1" dirty="0">
                <a:solidFill>
                  <a:srgbClr val="FF0000"/>
                </a:solidFill>
              </a:rPr>
              <a:t>θ</a:t>
            </a:r>
            <a:r>
              <a:rPr lang="en-US" sz="2000" b="1" dirty="0">
                <a:solidFill>
                  <a:srgbClr val="FF0000"/>
                </a:solidFill>
              </a:rPr>
              <a:t> </a:t>
            </a:r>
            <a:r>
              <a:rPr lang="en-US" sz="2000" dirty="0"/>
              <a:t>current distribution generate a perfect quadrupole field</a:t>
            </a:r>
            <a:endParaRPr lang="en-GB" sz="2000" b="1" dirty="0">
              <a:solidFill>
                <a:srgbClr val="FF0000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FE50726-5116-2E27-9845-50F8A17AAC6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8737" t="28666" r="54279" b="27795"/>
          <a:stretch/>
        </p:blipFill>
        <p:spPr>
          <a:xfrm>
            <a:off x="8644921" y="2184888"/>
            <a:ext cx="2467372" cy="248822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60374F7-A2C3-A762-A617-417352BFA30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0029" t="34622" r="87030" b="33846"/>
          <a:stretch/>
        </p:blipFill>
        <p:spPr>
          <a:xfrm>
            <a:off x="7918537" y="1955662"/>
            <a:ext cx="399691" cy="267778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350E810-30E6-7CEA-BADE-65458437127B}"/>
              </a:ext>
            </a:extLst>
          </p:cNvPr>
          <p:cNvSpPr txBox="1"/>
          <p:nvPr/>
        </p:nvSpPr>
        <p:spPr>
          <a:xfrm>
            <a:off x="8350937" y="1955661"/>
            <a:ext cx="3257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</a:t>
            </a:r>
            <a:r>
              <a:rPr lang="en-US" baseline="-25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endParaRPr lang="en-GB" baseline="-25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28B298E-2CEF-63B5-B415-94FB6211ED62}"/>
              </a:ext>
            </a:extLst>
          </p:cNvPr>
          <p:cNvSpPr txBox="1"/>
          <p:nvPr/>
        </p:nvSpPr>
        <p:spPr>
          <a:xfrm>
            <a:off x="8275331" y="313549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endParaRPr lang="en-GB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C16FFD2-3DDF-4E4B-1D9E-AB67736CD292}"/>
              </a:ext>
            </a:extLst>
          </p:cNvPr>
          <p:cNvSpPr txBox="1"/>
          <p:nvPr/>
        </p:nvSpPr>
        <p:spPr>
          <a:xfrm>
            <a:off x="8285144" y="4324803"/>
            <a:ext cx="4026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-j</a:t>
            </a:r>
            <a:r>
              <a:rPr lang="en-US" baseline="-25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endParaRPr lang="en-GB" baseline="-25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EA73B75D-8D84-DA50-6385-797336FA61B0}"/>
              </a:ext>
            </a:extLst>
          </p:cNvPr>
          <p:cNvCxnSpPr/>
          <p:nvPr/>
        </p:nvCxnSpPr>
        <p:spPr>
          <a:xfrm flipV="1">
            <a:off x="9820941" y="3091423"/>
            <a:ext cx="351584" cy="36933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D4D46568-5632-C5AE-91B4-FA8D6C2E1B6F}"/>
              </a:ext>
            </a:extLst>
          </p:cNvPr>
          <p:cNvSpPr txBox="1"/>
          <p:nvPr/>
        </p:nvSpPr>
        <p:spPr>
          <a:xfrm>
            <a:off x="9731917" y="3059666"/>
            <a:ext cx="2648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FF83F8F-8F17-0CFE-14F0-6841B16C6128}"/>
              </a:ext>
            </a:extLst>
          </p:cNvPr>
          <p:cNvSpPr txBox="1"/>
          <p:nvPr/>
        </p:nvSpPr>
        <p:spPr>
          <a:xfrm>
            <a:off x="10466509" y="3091423"/>
            <a:ext cx="3497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</a:t>
            </a:r>
            <a:endParaRPr lang="en-GB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3" name="Straight Arrow Connector 29">
            <a:extLst>
              <a:ext uri="{FF2B5EF4-FFF2-40B4-BE49-F238E27FC236}">
                <a16:creationId xmlns:a16="http://schemas.microsoft.com/office/drawing/2014/main" id="{8E6565A6-8BDB-C23D-6D70-AF9AAD774811}"/>
              </a:ext>
            </a:extLst>
          </p:cNvPr>
          <p:cNvCxnSpPr>
            <a:cxnSpLocks/>
          </p:cNvCxnSpPr>
          <p:nvPr/>
        </p:nvCxnSpPr>
        <p:spPr>
          <a:xfrm>
            <a:off x="10368277" y="3460755"/>
            <a:ext cx="531089" cy="0"/>
          </a:xfrm>
          <a:prstGeom prst="straightConnector1">
            <a:avLst/>
          </a:prstGeom>
          <a:ln w="28575">
            <a:solidFill>
              <a:schemeClr val="bg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Object 16">
                <a:extLst>
                  <a:ext uri="{FF2B5EF4-FFF2-40B4-BE49-F238E27FC236}">
                    <a16:creationId xmlns:a16="http://schemas.microsoft.com/office/drawing/2014/main" id="{E20090A7-44C0-A1F9-C13C-2EB3EF7D5CD9}"/>
                  </a:ext>
                </a:extLst>
              </p:cNvPr>
              <p:cNvSpPr txBox="1"/>
              <p:nvPr/>
            </p:nvSpPr>
            <p:spPr bwMode="auto">
              <a:xfrm>
                <a:off x="2470092" y="2927722"/>
                <a:ext cx="3066171" cy="88765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>
                <a:norm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𝐺</m:t>
                      </m:r>
                      <m:r>
                        <a:rPr lang="en-US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sub>
                          </m:sSub>
                        </m:num>
                        <m:den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𝑟</m:t>
                          </m:r>
                        </m:den>
                      </m:f>
                      <m:r>
                        <a:rPr lang="en-US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=−</m:t>
                      </m:r>
                      <m:f>
                        <m:fPr>
                          <m:ctrlP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en-GB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GB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e>
                            <m:sub>
                              <m:r>
                                <a:rPr lang="en-GB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num>
                        <m:den>
                          <m: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m:rPr>
                          <m:sty m:val="p"/>
                        </m:rPr>
                        <a:rPr lang="en-US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ln</m:t>
                      </m:r>
                      <m:r>
                        <a:rPr lang="en-US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⁡</m:t>
                      </m:r>
                      <m:d>
                        <m:dPr>
                          <m:ctrlP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1+</m:t>
                          </m:r>
                          <m:f>
                            <m:fPr>
                              <m:ctrlP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</m:num>
                            <m:den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4" name="Object 16">
                <a:extLst>
                  <a:ext uri="{FF2B5EF4-FFF2-40B4-BE49-F238E27FC236}">
                    <a16:creationId xmlns:a16="http://schemas.microsoft.com/office/drawing/2014/main" id="{E20090A7-44C0-A1F9-C13C-2EB3EF7D5CD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470092" y="2927722"/>
                <a:ext cx="3066171" cy="887651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59497A6B-AC30-BA70-D0C9-61E6D28B0092}"/>
              </a:ext>
            </a:extLst>
          </p:cNvPr>
          <p:cNvSpPr txBox="1">
            <a:spLocks/>
          </p:cNvSpPr>
          <p:nvPr/>
        </p:nvSpPr>
        <p:spPr>
          <a:xfrm>
            <a:off x="281979" y="5076142"/>
            <a:ext cx="7308467" cy="13244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28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24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20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18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18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/>
              <a:t>And so on…</a:t>
            </a:r>
          </a:p>
          <a:p>
            <a:pPr lvl="1"/>
            <a:r>
              <a:rPr lang="en-US" sz="2000" dirty="0"/>
              <a:t>Perfect sextupole: </a:t>
            </a:r>
            <a:r>
              <a:rPr lang="en-US" sz="2000" b="1" dirty="0">
                <a:solidFill>
                  <a:srgbClr val="FF0000"/>
                </a:solidFill>
              </a:rPr>
              <a:t>cos3</a:t>
            </a:r>
            <a:r>
              <a:rPr lang="el-GR" sz="2000" b="1" dirty="0">
                <a:solidFill>
                  <a:srgbClr val="FF0000"/>
                </a:solidFill>
              </a:rPr>
              <a:t>θ</a:t>
            </a:r>
            <a:r>
              <a:rPr lang="en-US" sz="2000" b="1" dirty="0">
                <a:solidFill>
                  <a:srgbClr val="FF0000"/>
                </a:solidFill>
              </a:rPr>
              <a:t> </a:t>
            </a:r>
            <a:r>
              <a:rPr lang="en-US" sz="2000" dirty="0"/>
              <a:t>or </a:t>
            </a:r>
            <a:r>
              <a:rPr lang="en-US" sz="2000" b="1" dirty="0">
                <a:solidFill>
                  <a:srgbClr val="FF0000"/>
                </a:solidFill>
              </a:rPr>
              <a:t>3</a:t>
            </a:r>
            <a:r>
              <a:rPr lang="en-US" sz="2000" dirty="0"/>
              <a:t> intersecting ellipses </a:t>
            </a:r>
          </a:p>
          <a:p>
            <a:pPr lvl="1"/>
            <a:r>
              <a:rPr lang="en-US" sz="2000" dirty="0"/>
              <a:t>Perfect 2n-poles: </a:t>
            </a:r>
            <a:r>
              <a:rPr lang="en-US" sz="2000" b="1" dirty="0">
                <a:solidFill>
                  <a:srgbClr val="FF0000"/>
                </a:solidFill>
              </a:rPr>
              <a:t>cos(n</a:t>
            </a:r>
            <a:r>
              <a:rPr lang="el-GR" sz="2000" b="1" dirty="0">
                <a:solidFill>
                  <a:srgbClr val="FF0000"/>
                </a:solidFill>
              </a:rPr>
              <a:t>θ</a:t>
            </a:r>
            <a:r>
              <a:rPr lang="en-US" sz="2000" b="1" dirty="0">
                <a:solidFill>
                  <a:srgbClr val="FF0000"/>
                </a:solidFill>
              </a:rPr>
              <a:t>) </a:t>
            </a:r>
            <a:r>
              <a:rPr lang="en-US" sz="2000" dirty="0"/>
              <a:t>or </a:t>
            </a:r>
            <a:r>
              <a:rPr lang="en-US" sz="2000" b="1" dirty="0">
                <a:solidFill>
                  <a:srgbClr val="FF0000"/>
                </a:solidFill>
              </a:rPr>
              <a:t>n</a:t>
            </a:r>
            <a:r>
              <a:rPr lang="en-US" sz="2000" dirty="0"/>
              <a:t> intersecting ellipses </a:t>
            </a:r>
          </a:p>
          <a:p>
            <a:endParaRPr lang="en-GB" sz="2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34118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8B97C6-7B73-03B2-2CF6-AAD0CCB4C2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From ideal to real configurations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E50845-0EDC-89F2-86E5-ED887FD3F4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5942" y="1316114"/>
            <a:ext cx="11858625" cy="5110956"/>
          </a:xfrm>
        </p:spPr>
        <p:txBody>
          <a:bodyPr>
            <a:normAutofit/>
          </a:bodyPr>
          <a:lstStyle/>
          <a:p>
            <a:r>
              <a:rPr lang="en-US" sz="2000" dirty="0"/>
              <a:t>‘The solution’ to go from the ideal cos</a:t>
            </a:r>
            <a:r>
              <a:rPr lang="el-GR" sz="2000" dirty="0"/>
              <a:t>θ</a:t>
            </a:r>
            <a:r>
              <a:rPr lang="en-US" sz="2000" dirty="0"/>
              <a:t> current distribution to a windable configuration </a:t>
            </a:r>
            <a:r>
              <a:rPr lang="en-US" sz="2000" dirty="0">
                <a:sym typeface="Wingdings" panose="05000000000000000000" pitchFamily="2" charset="2"/>
              </a:rPr>
              <a:t> </a:t>
            </a:r>
            <a:r>
              <a:rPr lang="en-US" sz="2000" dirty="0">
                <a:sym typeface="Symbol" pitchFamily="18" charset="2"/>
              </a:rPr>
              <a:t>Approximation of the cos-theta layout by </a:t>
            </a:r>
            <a:r>
              <a:rPr lang="en-US" sz="2000" dirty="0">
                <a:solidFill>
                  <a:srgbClr val="FF0000"/>
                </a:solidFill>
                <a:sym typeface="Symbol" pitchFamily="18" charset="2"/>
              </a:rPr>
              <a:t>sectors</a:t>
            </a:r>
            <a:r>
              <a:rPr lang="en-US" sz="2000" dirty="0">
                <a:sym typeface="Symbol" pitchFamily="18" charset="2"/>
              </a:rPr>
              <a:t> with uniform current density</a:t>
            </a:r>
          </a:p>
          <a:p>
            <a:endParaRPr lang="en-US" sz="2000" dirty="0">
              <a:sym typeface="Symbol" pitchFamily="18" charset="2"/>
            </a:endParaRPr>
          </a:p>
          <a:p>
            <a:endParaRPr lang="en-US" sz="2000" dirty="0">
              <a:sym typeface="Symbol" pitchFamily="18" charset="2"/>
            </a:endParaRPr>
          </a:p>
          <a:p>
            <a:endParaRPr lang="en-US" sz="2000" dirty="0">
              <a:sym typeface="Symbol" pitchFamily="18" charset="2"/>
            </a:endParaRPr>
          </a:p>
          <a:p>
            <a:endParaRPr lang="en-US" sz="2000" dirty="0">
              <a:sym typeface="Symbol" pitchFamily="18" charset="2"/>
            </a:endParaRPr>
          </a:p>
          <a:p>
            <a:endParaRPr lang="en-US" sz="2000" dirty="0">
              <a:sym typeface="Symbol" pitchFamily="18" charset="2"/>
            </a:endParaRPr>
          </a:p>
          <a:p>
            <a:pPr algn="l"/>
            <a:r>
              <a:rPr lang="en-US" sz="2000" dirty="0">
                <a:sym typeface="Symbol" pitchFamily="18" charset="2"/>
              </a:rPr>
              <a:t>Now </a:t>
            </a:r>
            <a:r>
              <a:rPr lang="en-GB" sz="1800" dirty="0">
                <a:latin typeface="Book Antiqua" panose="02040602050305030304" pitchFamily="18" charset="0"/>
                <a:sym typeface="Symbol" pitchFamily="18" charset="2"/>
              </a:rPr>
              <a:t>we </a:t>
            </a:r>
            <a:r>
              <a:rPr lang="en-GB" sz="1800" dirty="0"/>
              <a:t>can use the multipolar expansion to</a:t>
            </a:r>
            <a:r>
              <a:rPr lang="en-GB" sz="1800" dirty="0">
                <a:solidFill>
                  <a:srgbClr val="FF0000"/>
                </a:solidFill>
              </a:rPr>
              <a:t> </a:t>
            </a:r>
            <a:r>
              <a:rPr lang="en-GB" sz="1800" b="1" dirty="0">
                <a:solidFill>
                  <a:srgbClr val="FF0000"/>
                </a:solidFill>
              </a:rPr>
              <a:t>optimize </a:t>
            </a:r>
            <a:r>
              <a:rPr lang="en-GB" sz="1800" dirty="0"/>
              <a:t>our “practical” </a:t>
            </a:r>
            <a:r>
              <a:rPr lang="en-GB" sz="1800" b="1" dirty="0">
                <a:solidFill>
                  <a:srgbClr val="FF0000"/>
                </a:solidFill>
              </a:rPr>
              <a:t>cross-section</a:t>
            </a:r>
          </a:p>
          <a:p>
            <a:pPr lvl="1"/>
            <a:r>
              <a:rPr lang="en-GB" sz="1800" dirty="0"/>
              <a:t>The first allowed harmonic in a dipole configuration is B</a:t>
            </a:r>
            <a:r>
              <a:rPr lang="en-GB" sz="1800" baseline="-25000" dirty="0"/>
              <a:t>3</a:t>
            </a:r>
          </a:p>
          <a:p>
            <a:pPr lvl="1"/>
            <a:endParaRPr lang="en-GB" sz="1800" baseline="-25000" dirty="0"/>
          </a:p>
          <a:p>
            <a:pPr lvl="1"/>
            <a:endParaRPr lang="en-GB" sz="1800" baseline="-25000" dirty="0"/>
          </a:p>
          <a:p>
            <a:pPr lvl="1"/>
            <a:endParaRPr lang="en-GB" sz="1800" baseline="-25000" dirty="0"/>
          </a:p>
          <a:p>
            <a:pPr lvl="1"/>
            <a:r>
              <a:rPr lang="en-GB" sz="1800" dirty="0"/>
              <a:t>The second allowed harmonic in a dipole configuration is B</a:t>
            </a:r>
            <a:r>
              <a:rPr lang="en-GB" sz="1800" baseline="-25000" dirty="0"/>
              <a:t>5</a:t>
            </a:r>
          </a:p>
          <a:p>
            <a:endParaRPr lang="en-US" sz="1800" baseline="30000" dirty="0">
              <a:sym typeface="Symbol" pitchFamily="18" charset="2"/>
            </a:endParaRPr>
          </a:p>
          <a:p>
            <a:endParaRPr lang="en-US" sz="2000" dirty="0">
              <a:sym typeface="Symbol" pitchFamily="18" charset="2"/>
            </a:endParaRPr>
          </a:p>
          <a:p>
            <a:endParaRPr lang="en-US" sz="2000" dirty="0">
              <a:sym typeface="Symbol" pitchFamily="18" charset="2"/>
            </a:endParaRPr>
          </a:p>
          <a:p>
            <a:endParaRPr lang="en-US" sz="2000" dirty="0">
              <a:sym typeface="Symbol" pitchFamily="18" charset="2"/>
            </a:endParaRPr>
          </a:p>
          <a:p>
            <a:endParaRPr lang="en-GB" sz="20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740537E-B8A3-87DF-E837-6938DFB60F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37208" y="2205845"/>
            <a:ext cx="1668042" cy="1619792"/>
          </a:xfrm>
          <a:prstGeom prst="rect">
            <a:avLst/>
          </a:prstGeom>
        </p:spPr>
      </p:pic>
      <p:pic>
        <p:nvPicPr>
          <p:cNvPr id="5" name="Picture 2">
            <a:extLst>
              <a:ext uri="{FF2B5EF4-FFF2-40B4-BE49-F238E27FC236}">
                <a16:creationId xmlns:a16="http://schemas.microsoft.com/office/drawing/2014/main" id="{AC413D91-7C0A-E47B-3B8D-61845A3DF7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908" t="33601" r="54668" b="31738"/>
          <a:stretch>
            <a:fillRect/>
          </a:stretch>
        </p:blipFill>
        <p:spPr bwMode="auto">
          <a:xfrm>
            <a:off x="5477172" y="2303860"/>
            <a:ext cx="1616166" cy="1434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CCC4AD3-F85B-0A37-25F9-AE7EA4494DF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6770" t="49139" r="34093" b="23141"/>
          <a:stretch/>
        </p:blipFill>
        <p:spPr>
          <a:xfrm>
            <a:off x="7459048" y="2341683"/>
            <a:ext cx="2495744" cy="1483955"/>
          </a:xfrm>
          <a:prstGeom prst="rect">
            <a:avLst/>
          </a:prstGeom>
        </p:spPr>
      </p:pic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F123A501-0618-235D-4783-BCCF39E3DFC0}"/>
              </a:ext>
            </a:extLst>
          </p:cNvPr>
          <p:cNvCxnSpPr/>
          <p:nvPr/>
        </p:nvCxnSpPr>
        <p:spPr>
          <a:xfrm>
            <a:off x="4381500" y="2933700"/>
            <a:ext cx="76200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2" name="Object 31">
            <a:extLst>
              <a:ext uri="{FF2B5EF4-FFF2-40B4-BE49-F238E27FC236}">
                <a16:creationId xmlns:a16="http://schemas.microsoft.com/office/drawing/2014/main" id="{D2CA5476-C83B-11A6-4FD1-A3218635E00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44816720"/>
              </p:ext>
            </p:extLst>
          </p:nvPr>
        </p:nvGraphicFramePr>
        <p:xfrm>
          <a:off x="1970838" y="4742657"/>
          <a:ext cx="2791663" cy="62567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5" imgW="2095500" imgH="469900" progId="Equation.3">
                  <p:embed/>
                </p:oleObj>
              </mc:Choice>
              <mc:Fallback>
                <p:oleObj name="Equation" r:id="rId5" imgW="2095500" imgH="469900" progId="Equation.3">
                  <p:embed/>
                  <p:pic>
                    <p:nvPicPr>
                      <p:cNvPr id="17434" name="Object 3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70838" y="4742657"/>
                        <a:ext cx="2791663" cy="62567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3" name="Picture 36">
            <a:extLst>
              <a:ext uri="{FF2B5EF4-FFF2-40B4-BE49-F238E27FC236}">
                <a16:creationId xmlns:a16="http://schemas.microsoft.com/office/drawing/2014/main" id="{28C4BA0C-8481-B4D1-9429-134AFC1F11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8500" y="4536246"/>
            <a:ext cx="2131786" cy="19939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14" name="Object 34">
            <a:extLst>
              <a:ext uri="{FF2B5EF4-FFF2-40B4-BE49-F238E27FC236}">
                <a16:creationId xmlns:a16="http://schemas.microsoft.com/office/drawing/2014/main" id="{1C8EECC6-2CA3-8056-8E49-58C4B115A29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37647334"/>
              </p:ext>
            </p:extLst>
          </p:nvPr>
        </p:nvGraphicFramePr>
        <p:xfrm>
          <a:off x="1966928" y="5791189"/>
          <a:ext cx="2954323" cy="63588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2374900" imgH="508000" progId="Equation.3">
                  <p:embed/>
                </p:oleObj>
              </mc:Choice>
              <mc:Fallback>
                <p:oleObj name="Equation" r:id="rId8" imgW="2374900" imgH="508000" progId="Equation.3">
                  <p:embed/>
                  <p:pic>
                    <p:nvPicPr>
                      <p:cNvPr id="17435" name="Object 3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66928" y="5791189"/>
                        <a:ext cx="2954323" cy="63588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TextBox 15">
            <a:extLst>
              <a:ext uri="{FF2B5EF4-FFF2-40B4-BE49-F238E27FC236}">
                <a16:creationId xmlns:a16="http://schemas.microsoft.com/office/drawing/2014/main" id="{663CBCA5-27AA-025A-08A9-78CE8A952F6C}"/>
              </a:ext>
            </a:extLst>
          </p:cNvPr>
          <p:cNvSpPr txBox="1"/>
          <p:nvPr/>
        </p:nvSpPr>
        <p:spPr>
          <a:xfrm>
            <a:off x="4823995" y="4955210"/>
            <a:ext cx="3591763" cy="2585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 eaLnBrk="1" hangingPunct="1">
              <a:lnSpc>
                <a:spcPct val="90000"/>
              </a:lnSpc>
              <a:buFontTx/>
              <a:buNone/>
            </a:pPr>
            <a:r>
              <a:rPr lang="en-US" sz="1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</a:t>
            </a:r>
            <a:r>
              <a:rPr lang="en-US" sz="1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itchFamily="18" charset="2"/>
              </a:rPr>
              <a:t></a:t>
            </a:r>
            <a:r>
              <a:rPr lang="en-US" sz="1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US" sz="1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itchFamily="18" charset="2"/>
              </a:rPr>
              <a:t></a:t>
            </a:r>
            <a:r>
              <a:rPr lang="en-US" sz="1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/3 (i.e. a 60° sector coil) one has B</a:t>
            </a:r>
            <a:r>
              <a:rPr lang="en-US" sz="1200" i="1" baseline="-25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1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=0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0A8B33A-54FB-0F23-AB71-479DD3B294D4}"/>
              </a:ext>
            </a:extLst>
          </p:cNvPr>
          <p:cNvSpPr txBox="1"/>
          <p:nvPr/>
        </p:nvSpPr>
        <p:spPr>
          <a:xfrm>
            <a:off x="4762501" y="5836139"/>
            <a:ext cx="3591763" cy="5909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 eaLnBrk="1" hangingPunct="1">
              <a:lnSpc>
                <a:spcPct val="90000"/>
              </a:lnSpc>
              <a:buFontTx/>
              <a:buNone/>
            </a:pPr>
            <a:r>
              <a:rPr lang="en-US" sz="1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</a:t>
            </a:r>
            <a:r>
              <a:rPr lang="en-US" sz="1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itchFamily="18" charset="2"/>
              </a:rPr>
              <a:t></a:t>
            </a:r>
            <a:r>
              <a:rPr lang="en-US" sz="1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US" sz="1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itchFamily="18" charset="2"/>
              </a:rPr>
              <a:t></a:t>
            </a:r>
            <a:r>
              <a:rPr lang="en-US" sz="1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/5 (i.e. a 36° sector coil) or for </a:t>
            </a:r>
            <a:r>
              <a:rPr lang="en-US" sz="1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itchFamily="18" charset="2"/>
              </a:rPr>
              <a:t></a:t>
            </a:r>
            <a:r>
              <a:rPr lang="en-US" sz="1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=2</a:t>
            </a:r>
            <a:r>
              <a:rPr lang="en-US" sz="1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itchFamily="18" charset="2"/>
              </a:rPr>
              <a:t></a:t>
            </a:r>
            <a:r>
              <a:rPr lang="en-US" sz="1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/5 (i.e. a 72° sector coil)</a:t>
            </a:r>
          </a:p>
          <a:p>
            <a:pPr lvl="1" eaLnBrk="1" hangingPunct="1">
              <a:lnSpc>
                <a:spcPct val="90000"/>
              </a:lnSpc>
              <a:buFontTx/>
              <a:buNone/>
            </a:pPr>
            <a:r>
              <a:rPr lang="en-US" sz="1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one has B</a:t>
            </a:r>
            <a:r>
              <a:rPr lang="en-US" sz="1200" i="1" baseline="-25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sz="1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=0</a:t>
            </a:r>
          </a:p>
        </p:txBody>
      </p:sp>
    </p:spTree>
    <p:extLst>
      <p:ext uri="{BB962C8B-B14F-4D97-AF65-F5344CB8AC3E}">
        <p14:creationId xmlns:p14="http://schemas.microsoft.com/office/powerpoint/2010/main" val="55943285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4ADE07-7288-3DFA-7B6A-CD67424532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Dipole sector coils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A0D04D-0C40-EC2D-CC88-3670416993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1124745"/>
            <a:ext cx="10236200" cy="4868283"/>
          </a:xfrm>
        </p:spPr>
        <p:txBody>
          <a:bodyPr>
            <a:normAutofit/>
          </a:bodyPr>
          <a:lstStyle/>
          <a:p>
            <a:r>
              <a:rPr lang="en-US" sz="2000" dirty="0"/>
              <a:t>With one sector, we can only set to zero one multipole</a:t>
            </a:r>
          </a:p>
          <a:p>
            <a:r>
              <a:rPr lang="en-US" sz="2000" dirty="0"/>
              <a:t>With two sectors, equations to set to zero </a:t>
            </a:r>
            <a:r>
              <a:rPr lang="en-US" sz="2000" i="1" dirty="0"/>
              <a:t>B</a:t>
            </a:r>
            <a:r>
              <a:rPr lang="en-US" sz="2000" baseline="-25000" dirty="0"/>
              <a:t>3, </a:t>
            </a:r>
            <a:r>
              <a:rPr lang="en-US" sz="2000" i="1" dirty="0"/>
              <a:t>B</a:t>
            </a:r>
            <a:r>
              <a:rPr lang="en-US" sz="2000" baseline="-25000" dirty="0"/>
              <a:t>5 </a:t>
            </a:r>
            <a:r>
              <a:rPr lang="en-US" sz="2000" i="1" dirty="0"/>
              <a:t>and B</a:t>
            </a:r>
            <a:r>
              <a:rPr lang="en-US" sz="2000" baseline="-25000" dirty="0"/>
              <a:t>7 </a:t>
            </a:r>
          </a:p>
          <a:p>
            <a:endParaRPr lang="en-US" sz="2000" baseline="-25000" dirty="0"/>
          </a:p>
          <a:p>
            <a:endParaRPr lang="en-US" sz="2000" baseline="-25000" dirty="0"/>
          </a:p>
          <a:p>
            <a:endParaRPr lang="en-US" sz="2000" baseline="-25000" dirty="0"/>
          </a:p>
          <a:p>
            <a:endParaRPr lang="en-US" sz="2000" baseline="-25000" dirty="0"/>
          </a:p>
          <a:p>
            <a:pPr marL="0" indent="0">
              <a:buNone/>
            </a:pPr>
            <a:endParaRPr lang="en-US" sz="2000" baseline="-25000" dirty="0"/>
          </a:p>
          <a:p>
            <a:pPr marL="0" indent="0">
              <a:buNone/>
            </a:pPr>
            <a:endParaRPr lang="en-US" sz="2000" baseline="-25000" dirty="0"/>
          </a:p>
          <a:p>
            <a:r>
              <a:rPr lang="en-US" sz="2000" dirty="0"/>
              <a:t>With three sectors, one can set to zero 5 multipoles</a:t>
            </a:r>
            <a:endParaRPr lang="en-GB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Object 39">
                <a:extLst>
                  <a:ext uri="{FF2B5EF4-FFF2-40B4-BE49-F238E27FC236}">
                    <a16:creationId xmlns:a16="http://schemas.microsoft.com/office/drawing/2014/main" id="{CE60A37A-FA67-3EDB-4483-F0DB9D5DDC2F}"/>
                  </a:ext>
                </a:extLst>
              </p:cNvPr>
              <p:cNvSpPr txBox="1"/>
              <p:nvPr/>
            </p:nvSpPr>
            <p:spPr bwMode="auto">
              <a:xfrm>
                <a:off x="2727326" y="2001839"/>
                <a:ext cx="3654425" cy="8223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normAutofit fontScale="92500"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plcHide m:val="on"/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GB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func>
                                  <m:funcPr>
                                    <m:ctrlPr>
                                      <a:rPr lang="en-GB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en-GB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sin</m:t>
                                    </m:r>
                                  </m:fName>
                                  <m:e>
                                    <m:r>
                                      <a:rPr lang="en-GB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(</m:t>
                                    </m:r>
                                  </m:e>
                                </m:func>
                                <m:r>
                                  <a:rPr lang="en-GB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  <m:sSub>
                                  <m:sSubPr>
                                    <m:ctrlPr>
                                      <a:rPr lang="en-GB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𝛼</m:t>
                                    </m:r>
                                  </m:e>
                                  <m:sub>
                                    <m:r>
                                      <a:rPr lang="en-GB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sub>
                                </m:sSub>
                                <m:r>
                                  <a:rPr lang="en-GB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)−</m:t>
                                </m:r>
                                <m:func>
                                  <m:funcPr>
                                    <m:ctrlPr>
                                      <a:rPr lang="en-GB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en-GB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sin</m:t>
                                    </m:r>
                                  </m:fName>
                                  <m:e>
                                    <m:r>
                                      <a:rPr lang="en-GB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(</m:t>
                                    </m:r>
                                  </m:e>
                                </m:func>
                                <m:r>
                                  <a:rPr lang="en-GB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  <m:sSub>
                                  <m:sSubPr>
                                    <m:ctrlPr>
                                      <a:rPr lang="en-GB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𝛼</m:t>
                                    </m:r>
                                  </m:e>
                                  <m:sub>
                                    <m:r>
                                      <a:rPr lang="en-GB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  <m:r>
                                  <a:rPr lang="en-GB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)+</m:t>
                                </m:r>
                                <m:func>
                                  <m:funcPr>
                                    <m:ctrlPr>
                                      <a:rPr lang="en-GB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en-GB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sin</m:t>
                                    </m:r>
                                  </m:fName>
                                  <m:e>
                                    <m:r>
                                      <a:rPr lang="en-GB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(</m:t>
                                    </m:r>
                                  </m:e>
                                </m:func>
                                <m:r>
                                  <a:rPr lang="en-GB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  <m:sSub>
                                  <m:sSubPr>
                                    <m:ctrlPr>
                                      <a:rPr lang="en-GB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𝛼</m:t>
                                    </m:r>
                                  </m:e>
                                  <m:sub>
                                    <m:r>
                                      <a:rPr lang="en-GB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  <m:r>
                                  <a:rPr lang="en-GB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)=0</m:t>
                                </m:r>
                              </m:e>
                            </m:mr>
                            <m:mr>
                              <m:e>
                                <m:func>
                                  <m:funcPr>
                                    <m:ctrlPr>
                                      <a:rPr lang="en-GB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en-GB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sin</m:t>
                                    </m:r>
                                  </m:fName>
                                  <m:e>
                                    <m:r>
                                      <a:rPr lang="en-GB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(</m:t>
                                    </m:r>
                                  </m:e>
                                </m:func>
                                <m:r>
                                  <a:rPr lang="en-GB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5</m:t>
                                </m:r>
                                <m:sSub>
                                  <m:sSubPr>
                                    <m:ctrlPr>
                                      <a:rPr lang="en-GB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𝛼</m:t>
                                    </m:r>
                                  </m:e>
                                  <m:sub>
                                    <m:r>
                                      <a:rPr lang="en-GB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sub>
                                </m:sSub>
                                <m:r>
                                  <a:rPr lang="en-GB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)−</m:t>
                                </m:r>
                                <m:func>
                                  <m:funcPr>
                                    <m:ctrlPr>
                                      <a:rPr lang="en-GB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en-GB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sin</m:t>
                                    </m:r>
                                  </m:fName>
                                  <m:e>
                                    <m:r>
                                      <a:rPr lang="en-GB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(</m:t>
                                    </m:r>
                                  </m:e>
                                </m:func>
                                <m:r>
                                  <a:rPr lang="en-GB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5</m:t>
                                </m:r>
                                <m:sSub>
                                  <m:sSubPr>
                                    <m:ctrlPr>
                                      <a:rPr lang="en-GB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𝛼</m:t>
                                    </m:r>
                                  </m:e>
                                  <m:sub>
                                    <m:r>
                                      <a:rPr lang="en-GB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  <m:r>
                                  <a:rPr lang="en-GB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)+</m:t>
                                </m:r>
                                <m:func>
                                  <m:funcPr>
                                    <m:ctrlPr>
                                      <a:rPr lang="en-GB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en-GB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sin</m:t>
                                    </m:r>
                                  </m:fName>
                                  <m:e>
                                    <m:r>
                                      <a:rPr lang="en-GB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(</m:t>
                                    </m:r>
                                  </m:e>
                                </m:func>
                                <m:r>
                                  <a:rPr lang="en-GB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5</m:t>
                                </m:r>
                                <m:sSub>
                                  <m:sSubPr>
                                    <m:ctrlPr>
                                      <a:rPr lang="en-GB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𝛼</m:t>
                                    </m:r>
                                  </m:e>
                                  <m:sub>
                                    <m:r>
                                      <a:rPr lang="en-GB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  <m:r>
                                  <a:rPr lang="en-GB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)=0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5" name="Object 39">
                <a:extLst>
                  <a:ext uri="{FF2B5EF4-FFF2-40B4-BE49-F238E27FC236}">
                    <a16:creationId xmlns:a16="http://schemas.microsoft.com/office/drawing/2014/main" id="{CE60A37A-FA67-3EDB-4483-F0DB9D5DDC2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727326" y="2001839"/>
                <a:ext cx="3654425" cy="822325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>
            <a:extLst>
              <a:ext uri="{FF2B5EF4-FFF2-40B4-BE49-F238E27FC236}">
                <a16:creationId xmlns:a16="http://schemas.microsoft.com/office/drawing/2014/main" id="{F40EF901-74AB-A677-05A4-88C707500EA7}"/>
              </a:ext>
            </a:extLst>
          </p:cNvPr>
          <p:cNvSpPr txBox="1"/>
          <p:nvPr/>
        </p:nvSpPr>
        <p:spPr>
          <a:xfrm>
            <a:off x="1651000" y="2959033"/>
            <a:ext cx="6108700" cy="3416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 eaLnBrk="1" hangingPunct="1">
              <a:lnSpc>
                <a:spcPct val="90000"/>
              </a:lnSpc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instance (48°,60°,72°) or (36°,44°,64°) are solutions </a:t>
            </a:r>
          </a:p>
        </p:txBody>
      </p:sp>
      <p:pic>
        <p:nvPicPr>
          <p:cNvPr id="8" name="Picture 38">
            <a:extLst>
              <a:ext uri="{FF2B5EF4-FFF2-40B4-BE49-F238E27FC236}">
                <a16:creationId xmlns:a16="http://schemas.microsoft.com/office/drawing/2014/main" id="{41B61DBC-D3C5-A544-2DC6-D98B3F7D95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15312" y="4316151"/>
            <a:ext cx="1995488" cy="1925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37">
            <a:extLst>
              <a:ext uri="{FF2B5EF4-FFF2-40B4-BE49-F238E27FC236}">
                <a16:creationId xmlns:a16="http://schemas.microsoft.com/office/drawing/2014/main" id="{42AD6C18-E7AE-38D3-2520-116D994363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15312" y="1552727"/>
            <a:ext cx="1995488" cy="1925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1" name="Object 39">
            <a:extLst>
              <a:ext uri="{FF2B5EF4-FFF2-40B4-BE49-F238E27FC236}">
                <a16:creationId xmlns:a16="http://schemas.microsoft.com/office/drawing/2014/main" id="{F8668A0A-79B8-FDAB-D5F8-B518A952C3F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9589979"/>
              </p:ext>
            </p:extLst>
          </p:nvPr>
        </p:nvGraphicFramePr>
        <p:xfrm>
          <a:off x="2019300" y="4366322"/>
          <a:ext cx="5588000" cy="3667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5" imgW="3416300" imgH="228600" progId="Equation.3">
                  <p:embed/>
                </p:oleObj>
              </mc:Choice>
              <mc:Fallback>
                <p:oleObj name="Equation" r:id="rId5" imgW="3416300" imgH="228600" progId="Equation.3">
                  <p:embed/>
                  <p:pic>
                    <p:nvPicPr>
                      <p:cNvPr id="21540" name="Object 3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19300" y="4366322"/>
                        <a:ext cx="5588000" cy="3667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41">
            <a:extLst>
              <a:ext uri="{FF2B5EF4-FFF2-40B4-BE49-F238E27FC236}">
                <a16:creationId xmlns:a16="http://schemas.microsoft.com/office/drawing/2014/main" id="{AF3B4F08-2FAC-6202-04B6-F7ADBA7B1A2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02595965"/>
              </p:ext>
            </p:extLst>
          </p:nvPr>
        </p:nvGraphicFramePr>
        <p:xfrm>
          <a:off x="2012950" y="4641326"/>
          <a:ext cx="5600700" cy="3667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7" imgW="3416300" imgH="228600" progId="Equation.3">
                  <p:embed/>
                </p:oleObj>
              </mc:Choice>
              <mc:Fallback>
                <p:oleObj name="Equation" r:id="rId7" imgW="3416300" imgH="228600" progId="Equation.3">
                  <p:embed/>
                  <p:pic>
                    <p:nvPicPr>
                      <p:cNvPr id="21542" name="Object 4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12950" y="4641326"/>
                        <a:ext cx="5600700" cy="3667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43">
            <a:extLst>
              <a:ext uri="{FF2B5EF4-FFF2-40B4-BE49-F238E27FC236}">
                <a16:creationId xmlns:a16="http://schemas.microsoft.com/office/drawing/2014/main" id="{92930EE1-A904-E4D2-70D9-197C7B4D9DF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55852792"/>
              </p:ext>
            </p:extLst>
          </p:nvPr>
        </p:nvGraphicFramePr>
        <p:xfrm>
          <a:off x="1981200" y="4912257"/>
          <a:ext cx="5664200" cy="366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9" imgW="3454400" imgH="228600" progId="Equation.3">
                  <p:embed/>
                </p:oleObj>
              </mc:Choice>
              <mc:Fallback>
                <p:oleObj name="Equation" r:id="rId9" imgW="3454400" imgH="228600" progId="Equation.3">
                  <p:embed/>
                  <p:pic>
                    <p:nvPicPr>
                      <p:cNvPr id="21543" name="Object 4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81200" y="4912257"/>
                        <a:ext cx="5664200" cy="3667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ct 45">
            <a:extLst>
              <a:ext uri="{FF2B5EF4-FFF2-40B4-BE49-F238E27FC236}">
                <a16:creationId xmlns:a16="http://schemas.microsoft.com/office/drawing/2014/main" id="{D78B10D9-4895-469A-8B33-F48ADF25193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95256987"/>
              </p:ext>
            </p:extLst>
          </p:nvPr>
        </p:nvGraphicFramePr>
        <p:xfrm>
          <a:off x="1993899" y="5199738"/>
          <a:ext cx="5734050" cy="374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1" imgW="3429000" imgH="228600" progId="Equation.3">
                  <p:embed/>
                </p:oleObj>
              </mc:Choice>
              <mc:Fallback>
                <p:oleObj name="Equation" r:id="rId11" imgW="3429000" imgH="228600" progId="Equation.3">
                  <p:embed/>
                  <p:pic>
                    <p:nvPicPr>
                      <p:cNvPr id="21544" name="Object 4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93899" y="5199738"/>
                        <a:ext cx="5734050" cy="3746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ct 47">
            <a:extLst>
              <a:ext uri="{FF2B5EF4-FFF2-40B4-BE49-F238E27FC236}">
                <a16:creationId xmlns:a16="http://schemas.microsoft.com/office/drawing/2014/main" id="{9A51D0E2-CD50-DCCC-061D-3247CBEBA54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22254262"/>
              </p:ext>
            </p:extLst>
          </p:nvPr>
        </p:nvGraphicFramePr>
        <p:xfrm>
          <a:off x="1993900" y="5470669"/>
          <a:ext cx="6062739" cy="36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3" imgW="3695700" imgH="228600" progId="Equation.3">
                  <p:embed/>
                </p:oleObj>
              </mc:Choice>
              <mc:Fallback>
                <p:oleObj name="Equation" r:id="rId13" imgW="3695700" imgH="228600" progId="Equation.3">
                  <p:embed/>
                  <p:pic>
                    <p:nvPicPr>
                      <p:cNvPr id="21546" name="Object 4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93900" y="5470669"/>
                        <a:ext cx="6062739" cy="367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TextBox 16">
            <a:extLst>
              <a:ext uri="{FF2B5EF4-FFF2-40B4-BE49-F238E27FC236}">
                <a16:creationId xmlns:a16="http://schemas.microsoft.com/office/drawing/2014/main" id="{2415F452-C185-7527-130A-DB5734959435}"/>
              </a:ext>
            </a:extLst>
          </p:cNvPr>
          <p:cNvSpPr txBox="1"/>
          <p:nvPr/>
        </p:nvSpPr>
        <p:spPr>
          <a:xfrm>
            <a:off x="2177293" y="5970484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~[0</a:t>
            </a:r>
            <a:r>
              <a:rPr lang="en-GB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°-33.3°, 37.1°- 53.1°, 63.4°- 71.8°</a:t>
            </a: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] </a:t>
            </a:r>
            <a:endParaRPr lang="en-GB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42496F07-9210-D998-1970-5ADC4829C75C}"/>
                  </a:ext>
                </a:extLst>
              </p:cNvPr>
              <p:cNvSpPr txBox="1"/>
              <p:nvPr/>
            </p:nvSpPr>
            <p:spPr>
              <a:xfrm>
                <a:off x="8549483" y="2972092"/>
                <a:ext cx="363537" cy="3077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400" i="1">
                              <a:solidFill>
                                <a:schemeClr val="bg1">
                                  <a:lumMod val="6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400" i="1">
                              <a:solidFill>
                                <a:schemeClr val="bg1">
                                  <a:lumMod val="6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𝛼</m:t>
                          </m:r>
                        </m:e>
                        <m:sub>
                          <m:r>
                            <a:rPr lang="en-US" sz="1400" i="1">
                              <a:solidFill>
                                <a:schemeClr val="bg1">
                                  <a:lumMod val="6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GB" sz="1400" dirty="0">
                  <a:solidFill>
                    <a:schemeClr val="bg1">
                      <a:lumMod val="6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42496F07-9210-D998-1970-5ADC4829C75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49483" y="2972092"/>
                <a:ext cx="363537" cy="307777"/>
              </a:xfrm>
              <a:prstGeom prst="rect">
                <a:avLst/>
              </a:prstGeom>
              <a:blipFill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60809B00-6C80-5054-4731-7762494F34A9}"/>
                  </a:ext>
                </a:extLst>
              </p:cNvPr>
              <p:cNvSpPr txBox="1"/>
              <p:nvPr/>
            </p:nvSpPr>
            <p:spPr>
              <a:xfrm>
                <a:off x="8549483" y="2507629"/>
                <a:ext cx="363537" cy="3077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400" i="1">
                              <a:solidFill>
                                <a:schemeClr val="bg1">
                                  <a:lumMod val="6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400" i="1">
                              <a:solidFill>
                                <a:schemeClr val="bg1">
                                  <a:lumMod val="6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𝛼</m:t>
                          </m:r>
                        </m:e>
                        <m:sub>
                          <m:r>
                            <a:rPr lang="en-US" sz="1400" i="1">
                              <a:solidFill>
                                <a:schemeClr val="bg1">
                                  <a:lumMod val="6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</m:oMath>
                  </m:oMathPara>
                </a14:m>
                <a:endParaRPr lang="en-GB" sz="1400" dirty="0">
                  <a:solidFill>
                    <a:schemeClr val="bg1">
                      <a:lumMod val="6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60809B00-6C80-5054-4731-7762494F34A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49483" y="2507629"/>
                <a:ext cx="363537" cy="307777"/>
              </a:xfrm>
              <a:prstGeom prst="rect">
                <a:avLst/>
              </a:prstGeom>
              <a:blipFill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2" name="Arc 41">
            <a:extLst>
              <a:ext uri="{FF2B5EF4-FFF2-40B4-BE49-F238E27FC236}">
                <a16:creationId xmlns:a16="http://schemas.microsoft.com/office/drawing/2014/main" id="{BA9440EB-6850-428B-74AE-39B030C93A54}"/>
              </a:ext>
            </a:extLst>
          </p:cNvPr>
          <p:cNvSpPr/>
          <p:nvPr/>
        </p:nvSpPr>
        <p:spPr>
          <a:xfrm>
            <a:off x="8352632" y="3137880"/>
            <a:ext cx="99419" cy="557411"/>
          </a:xfrm>
          <a:prstGeom prst="arc">
            <a:avLst>
              <a:gd name="adj1" fmla="val 17118568"/>
              <a:gd name="adj2" fmla="val 20791877"/>
            </a:avLst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1">
                  <a:lumMod val="65000"/>
                </a:schemeClr>
              </a:solidFill>
            </a:endParaRPr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762FEA72-5138-E58A-2F69-C059BB19D02E}"/>
              </a:ext>
            </a:extLst>
          </p:cNvPr>
          <p:cNvGrpSpPr/>
          <p:nvPr/>
        </p:nvGrpSpPr>
        <p:grpSpPr>
          <a:xfrm>
            <a:off x="7839669" y="2407403"/>
            <a:ext cx="1256707" cy="1560142"/>
            <a:chOff x="6315668" y="2715425"/>
            <a:chExt cx="1256707" cy="1560142"/>
          </a:xfrm>
        </p:grpSpPr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AFA623C0-781D-29F7-D5FB-AC51DE64282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759575" y="2994025"/>
              <a:ext cx="812800" cy="714375"/>
            </a:xfrm>
            <a:prstGeom prst="straightConnector1">
              <a:avLst/>
            </a:prstGeom>
            <a:ln>
              <a:solidFill>
                <a:schemeClr val="bg1">
                  <a:lumMod val="65000"/>
                </a:schemeClr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BA3E9D00-DB4C-8D52-853C-AF4D81B18DB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759575" y="2879725"/>
              <a:ext cx="688975" cy="828675"/>
            </a:xfrm>
            <a:prstGeom prst="straightConnector1">
              <a:avLst/>
            </a:prstGeom>
            <a:ln>
              <a:solidFill>
                <a:schemeClr val="bg1">
                  <a:lumMod val="65000"/>
                </a:schemeClr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1" name="TextBox 30">
                  <a:extLst>
                    <a:ext uri="{FF2B5EF4-FFF2-40B4-BE49-F238E27FC236}">
                      <a16:creationId xmlns:a16="http://schemas.microsoft.com/office/drawing/2014/main" id="{A59D1785-9052-6371-6E76-624795D7C13C}"/>
                    </a:ext>
                  </a:extLst>
                </p:cNvPr>
                <p:cNvSpPr txBox="1"/>
                <p:nvPr/>
              </p:nvSpPr>
              <p:spPr>
                <a:xfrm>
                  <a:off x="6853142" y="3432911"/>
                  <a:ext cx="363537" cy="307777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sz="1400" i="1">
                                <a:solidFill>
                                  <a:schemeClr val="bg1">
                                    <a:lumMod val="6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1400" i="1">
                                <a:solidFill>
                                  <a:schemeClr val="bg1">
                                    <a:lumMod val="6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𝛼</m:t>
                            </m:r>
                          </m:e>
                          <m:sub>
                            <m:r>
                              <a:rPr lang="en-GB" sz="1400" i="1">
                                <a:solidFill>
                                  <a:schemeClr val="bg1">
                                    <a:lumMod val="6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en-GB" sz="1400" dirty="0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</mc:Choice>
          <mc:Fallback xmlns="">
            <p:sp>
              <p:nvSpPr>
                <p:cNvPr id="31" name="TextBox 30">
                  <a:extLst>
                    <a:ext uri="{FF2B5EF4-FFF2-40B4-BE49-F238E27FC236}">
                      <a16:creationId xmlns:a16="http://schemas.microsoft.com/office/drawing/2014/main" id="{A59D1785-9052-6371-6E76-624795D7C13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853142" y="3432911"/>
                  <a:ext cx="363537" cy="307777"/>
                </a:xfrm>
                <a:prstGeom prst="rect">
                  <a:avLst/>
                </a:prstGeom>
                <a:blipFill>
                  <a:blip r:embed="rId17"/>
                  <a:stretch>
                    <a:fillRect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39" name="Straight Arrow Connector 38">
              <a:extLst>
                <a:ext uri="{FF2B5EF4-FFF2-40B4-BE49-F238E27FC236}">
                  <a16:creationId xmlns:a16="http://schemas.microsoft.com/office/drawing/2014/main" id="{7F7A7608-BDB1-F22E-7315-A20BC64205E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759575" y="2715425"/>
              <a:ext cx="406400" cy="987361"/>
            </a:xfrm>
            <a:prstGeom prst="straightConnector1">
              <a:avLst/>
            </a:prstGeom>
            <a:ln>
              <a:solidFill>
                <a:schemeClr val="bg1">
                  <a:lumMod val="65000"/>
                </a:schemeClr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43" name="Arc 42">
              <a:extLst>
                <a:ext uri="{FF2B5EF4-FFF2-40B4-BE49-F238E27FC236}">
                  <a16:creationId xmlns:a16="http://schemas.microsoft.com/office/drawing/2014/main" id="{A0246F6F-A321-5A63-31EB-EFEA2B5DD518}"/>
                </a:ext>
              </a:extLst>
            </p:cNvPr>
            <p:cNvSpPr/>
            <p:nvPr/>
          </p:nvSpPr>
          <p:spPr>
            <a:xfrm>
              <a:off x="6692508" y="3237727"/>
              <a:ext cx="449263" cy="958501"/>
            </a:xfrm>
            <a:prstGeom prst="arc">
              <a:avLst>
                <a:gd name="adj1" fmla="val 17480950"/>
                <a:gd name="adj2" fmla="val 21483371"/>
              </a:avLst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44" name="Arc 43">
              <a:extLst>
                <a:ext uri="{FF2B5EF4-FFF2-40B4-BE49-F238E27FC236}">
                  <a16:creationId xmlns:a16="http://schemas.microsoft.com/office/drawing/2014/main" id="{87E2EB81-9FA1-EE95-75BE-6D1E33CA3227}"/>
                </a:ext>
              </a:extLst>
            </p:cNvPr>
            <p:cNvSpPr/>
            <p:nvPr/>
          </p:nvSpPr>
          <p:spPr>
            <a:xfrm>
              <a:off x="6315668" y="2971541"/>
              <a:ext cx="1025926" cy="1304026"/>
            </a:xfrm>
            <a:prstGeom prst="arc">
              <a:avLst>
                <a:gd name="adj1" fmla="val 17344499"/>
                <a:gd name="adj2" fmla="val 579522"/>
              </a:avLst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191179378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Coil fabrication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238126" y="1251929"/>
            <a:ext cx="11953874" cy="2570091"/>
          </a:xfrm>
        </p:spPr>
        <p:txBody>
          <a:bodyPr>
            <a:normAutofit/>
          </a:bodyPr>
          <a:lstStyle/>
          <a:p>
            <a:r>
              <a:rPr lang="en-US" altLang="en-US" sz="2000" dirty="0"/>
              <a:t>The coil: most </a:t>
            </a:r>
            <a:r>
              <a:rPr lang="en-US" altLang="en-US" sz="2000" b="1" dirty="0">
                <a:solidFill>
                  <a:srgbClr val="FF0000"/>
                </a:solidFill>
              </a:rPr>
              <a:t>critical component </a:t>
            </a:r>
            <a:r>
              <a:rPr lang="en-US" altLang="en-US" sz="2000" dirty="0"/>
              <a:t>of a superconducting magnet</a:t>
            </a:r>
          </a:p>
          <a:p>
            <a:r>
              <a:rPr lang="en-US" altLang="en-US" sz="2000" b="1" dirty="0">
                <a:solidFill>
                  <a:srgbClr val="FF0000"/>
                </a:solidFill>
              </a:rPr>
              <a:t>Cross-sectional accuracy </a:t>
            </a:r>
            <a:r>
              <a:rPr lang="en-US" altLang="en-US" sz="2000" dirty="0"/>
              <a:t>of few tens of micrometers over ~15 m</a:t>
            </a:r>
          </a:p>
          <a:p>
            <a:r>
              <a:rPr lang="en-US" altLang="en-US" sz="2000" dirty="0"/>
              <a:t>Manufacturing tolerances (~</a:t>
            </a:r>
            <a:r>
              <a:rPr lang="en-US" sz="2000" dirty="0"/>
              <a:t>30 µm on blocks position</a:t>
            </a:r>
            <a:r>
              <a:rPr lang="en-US" altLang="en-US" sz="2000" dirty="0"/>
              <a:t>) are accounted as random components for field quality.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E0CF9-301C-4DC2-9DD4-D8FCF2197C95}" type="slidenum">
              <a:rPr lang="en-GB" smtClean="0"/>
              <a:t>37</a:t>
            </a:fld>
            <a:endParaRPr lang="en-GB"/>
          </a:p>
        </p:txBody>
      </p:sp>
      <p:sp>
        <p:nvSpPr>
          <p:cNvPr id="9" name="TextBox 12"/>
          <p:cNvSpPr txBox="1"/>
          <p:nvPr/>
        </p:nvSpPr>
        <p:spPr>
          <a:xfrm>
            <a:off x="6635319" y="2948860"/>
            <a:ext cx="379482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i="1" dirty="0"/>
              <a:t>Cross section of a Nb</a:t>
            </a:r>
            <a:r>
              <a:rPr lang="en-GB" sz="1100" i="1" baseline="-25000" dirty="0"/>
              <a:t>3</a:t>
            </a:r>
            <a:r>
              <a:rPr lang="en-GB" sz="1100" i="1" dirty="0"/>
              <a:t>Sn practice coil</a:t>
            </a:r>
            <a:endParaRPr lang="en-GB" sz="1100" b="1" i="1" dirty="0">
              <a:solidFill>
                <a:srgbClr val="00B050"/>
              </a:solidFill>
            </a:endParaRPr>
          </a:p>
        </p:txBody>
      </p:sp>
      <p:pic>
        <p:nvPicPr>
          <p:cNvPr id="3" name="Content Placeholder 4">
            <a:extLst>
              <a:ext uri="{FF2B5EF4-FFF2-40B4-BE49-F238E27FC236}">
                <a16:creationId xmlns:a16="http://schemas.microsoft.com/office/drawing/2014/main" id="{AE2332D5-9CF0-633F-93D3-05230626ADE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1704" y="2948861"/>
            <a:ext cx="4799999" cy="3599999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2" descr="C:\Projects\MQXF\03_Coil\01_CERNcoils\SQXF_coil101\coi101\New folder\global right 20x.jpg">
            <a:extLst>
              <a:ext uri="{FF2B5EF4-FFF2-40B4-BE49-F238E27FC236}">
                <a16:creationId xmlns:a16="http://schemas.microsoft.com/office/drawing/2014/main" id="{445474DD-6C76-FA09-F62B-307B41028D4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540" b="-1"/>
          <a:stretch/>
        </p:blipFill>
        <p:spPr bwMode="auto">
          <a:xfrm>
            <a:off x="6602993" y="3172284"/>
            <a:ext cx="3565859" cy="3184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0083371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Coil fabrication (Nb</a:t>
            </a:r>
            <a:r>
              <a:rPr lang="en-US" baseline="-25000" dirty="0"/>
              <a:t>3</a:t>
            </a:r>
            <a:r>
              <a:rPr lang="en-US" dirty="0"/>
              <a:t>Sn)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10036701" y="6405847"/>
            <a:ext cx="514400" cy="385018"/>
          </a:xfrm>
        </p:spPr>
        <p:txBody>
          <a:bodyPr/>
          <a:lstStyle/>
          <a:p>
            <a:fld id="{91FE0CF9-301C-4DC2-9DD4-D8FCF2197C95}" type="slidenum">
              <a:rPr lang="en-GB" smtClean="0"/>
              <a:t>38</a:t>
            </a:fld>
            <a:endParaRPr lang="en-GB"/>
          </a:p>
        </p:txBody>
      </p:sp>
      <p:pic>
        <p:nvPicPr>
          <p:cNvPr id="5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40458" y="3522665"/>
            <a:ext cx="2595503" cy="19387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6" descr="\\cern.ch\dfs\Workspaces\s\shortmod\Develop\labo 927\Fournace\Gero\Four_Gero_2500\Pictures\DSC0003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1119" y="3518610"/>
            <a:ext cx="2584989" cy="19387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10"/>
          <p:cNvSpPr txBox="1"/>
          <p:nvPr/>
        </p:nvSpPr>
        <p:spPr>
          <a:xfrm>
            <a:off x="848134" y="1201214"/>
            <a:ext cx="22512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Winding &amp; Curing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5116874" y="1280405"/>
            <a:ext cx="17084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Reaction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9255982" y="1251794"/>
            <a:ext cx="17644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Impregnation</a:t>
            </a:r>
          </a:p>
        </p:txBody>
      </p:sp>
      <p:sp>
        <p:nvSpPr>
          <p:cNvPr id="13" name="Rectangle 13"/>
          <p:cNvSpPr/>
          <p:nvPr/>
        </p:nvSpPr>
        <p:spPr>
          <a:xfrm>
            <a:off x="422957" y="1825840"/>
            <a:ext cx="313511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en-US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cable is wound around a pole on a mandrel.</a:t>
            </a:r>
          </a:p>
          <a:p>
            <a:pPr algn="ctr"/>
            <a:r>
              <a:rPr lang="en-US" altLang="en-US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ceramic binder is applied and cured (T~ 150 C) to have a rigid body easy to manipulate.</a:t>
            </a:r>
            <a:endParaRPr lang="en-US" sz="16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Rectangle 14"/>
          <p:cNvSpPr/>
          <p:nvPr/>
        </p:nvSpPr>
        <p:spPr>
          <a:xfrm>
            <a:off x="4723076" y="1853134"/>
            <a:ext cx="2741077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en-US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Sn and Nb are heated to 650-700 C in vacuum or inert gas (argon) </a:t>
            </a:r>
            <a:r>
              <a:rPr lang="en-US" altLang="en-US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</a:t>
            </a:r>
            <a:r>
              <a:rPr lang="en-US" altLang="en-US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Nb</a:t>
            </a:r>
            <a:r>
              <a:rPr lang="en-US" altLang="en-US" sz="1600" baseline="-25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en-US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Sn</a:t>
            </a:r>
          </a:p>
          <a:p>
            <a:pPr algn="ctr"/>
            <a:r>
              <a:rPr lang="en-US" altLang="en-US" sz="1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cable becomes brittle</a:t>
            </a:r>
          </a:p>
        </p:txBody>
      </p:sp>
      <p:sp>
        <p:nvSpPr>
          <p:cNvPr id="15" name="Rectangle 15"/>
          <p:cNvSpPr/>
          <p:nvPr/>
        </p:nvSpPr>
        <p:spPr>
          <a:xfrm>
            <a:off x="8386233" y="1831566"/>
            <a:ext cx="3281893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GB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order to have a </a:t>
            </a:r>
            <a:r>
              <a:rPr lang="en-GB" sz="1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solid block</a:t>
            </a:r>
            <a:r>
              <a:rPr lang="en-GB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the coil placed in a impregnation fixture </a:t>
            </a:r>
          </a:p>
          <a:p>
            <a:pPr algn="ctr">
              <a:defRPr/>
            </a:pPr>
            <a:r>
              <a:rPr lang="en-GB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fixture is inserted in a vacuum tank, evacuated </a:t>
            </a:r>
            <a:r>
              <a:rPr lang="en-GB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 </a:t>
            </a:r>
            <a:r>
              <a:rPr lang="en-GB" sz="1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epoxy injected</a:t>
            </a:r>
          </a:p>
        </p:txBody>
      </p:sp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469" y="3508390"/>
            <a:ext cx="2599156" cy="1948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3919423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Coil at different manufacturing steps</a:t>
            </a:r>
          </a:p>
        </p:txBody>
      </p:sp>
      <p:pic>
        <p:nvPicPr>
          <p:cNvPr id="6" name="Picture 2" descr="G:\Workspaces\s\shortmod\Develop\labo 927\HFM\MQXF\MQXFS\Magnets_Construction\MQXFS_Coils\HCMQXFS136-CR000103\06_Reaction\Apres_reaction\IMG-20150225-WA0002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99" t="8105" r="33688" b="20226"/>
          <a:stretch/>
        </p:blipFill>
        <p:spPr bwMode="auto">
          <a:xfrm>
            <a:off x="5087889" y="1117345"/>
            <a:ext cx="2007273" cy="49039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E0CF9-301C-4DC2-9DD4-D8FCF2197C95}" type="slidenum">
              <a:rPr lang="es-ES" smtClean="0">
                <a:solidFill>
                  <a:srgbClr val="0C377B"/>
                </a:solidFill>
              </a:rPr>
              <a:pPr/>
              <a:t>39</a:t>
            </a:fld>
            <a:endParaRPr lang="es-ES" dirty="0">
              <a:solidFill>
                <a:srgbClr val="0C377B"/>
              </a:solidFill>
            </a:endParaRPr>
          </a:p>
        </p:txBody>
      </p:sp>
      <p:pic>
        <p:nvPicPr>
          <p:cNvPr id="5" name="Picture 3" descr="G:\Workspaces\s\shortmod\Develop\labo 927\HFM\MQXF\MQXFS\Magnets_Construction\MQXFS_Coils\HCMQXFS136-CR000103\09_Post_Impregnation\P1090728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18" t="12989" b="25685"/>
          <a:stretch/>
        </p:blipFill>
        <p:spPr bwMode="auto">
          <a:xfrm rot="5400000">
            <a:off x="6402008" y="2395517"/>
            <a:ext cx="4903943" cy="23476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G:\Workspaces\s\shortmod\Develop\labo 927\HFM\MQXF\MQXFS\Magnets_Construction\MQXFS_Coils\HCMQXFS136-CR000104\06_Reaction\Mise_en_reaction\DSCN1021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924" t="31838" r="13840" b="34081"/>
          <a:stretch/>
        </p:blipFill>
        <p:spPr bwMode="auto">
          <a:xfrm rot="5400000">
            <a:off x="890727" y="2578205"/>
            <a:ext cx="4903944" cy="19822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2660462" y="6084004"/>
            <a:ext cx="14913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After curing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349643" y="6091058"/>
            <a:ext cx="17455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After reaction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968208" y="6105166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After impregnation</a:t>
            </a:r>
          </a:p>
        </p:txBody>
      </p:sp>
    </p:spTree>
    <p:extLst>
      <p:ext uri="{BB962C8B-B14F-4D97-AF65-F5344CB8AC3E}">
        <p14:creationId xmlns:p14="http://schemas.microsoft.com/office/powerpoint/2010/main" val="2512076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AE1D63C-A16A-E481-BB33-6FBF567B163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DFDC452-FE70-3286-3F3F-567BAEE218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901C496-3C0B-4598-8BB5-4E8323612518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A5366599-A16E-5278-699B-9422BEB66D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Superconducting magnet in a nutshell</a:t>
            </a:r>
            <a:endParaRPr lang="en-GB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AE75708F-85B4-CFCA-C291-8ED526F6194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8509" b="10673"/>
          <a:stretch/>
        </p:blipFill>
        <p:spPr bwMode="auto">
          <a:xfrm>
            <a:off x="2247837" y="2288188"/>
            <a:ext cx="7391172" cy="337077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9C42448A-A281-170C-E422-201DFF561EE5}"/>
              </a:ext>
            </a:extLst>
          </p:cNvPr>
          <p:cNvSpPr txBox="1">
            <a:spLocks/>
          </p:cNvSpPr>
          <p:nvPr/>
        </p:nvSpPr>
        <p:spPr>
          <a:xfrm>
            <a:off x="353524" y="1279013"/>
            <a:ext cx="11000275" cy="28937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28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24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20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18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18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2060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A superconducting magnet is an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Symbol" pitchFamily="-110" charset="2"/>
              </a:rPr>
              <a:t>exciting, fancy and dirty mixture of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Symbol" pitchFamily="-110" charset="2"/>
              </a:rPr>
              <a:t>physics, engineering, and chemistry</a:t>
            </a:r>
          </a:p>
          <a:p>
            <a:pPr marL="742950" marR="0" lvl="1" indent="-285750" algn="ctr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206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D183D956-7A3D-FB90-A1AD-BA3624FDE1AD}"/>
              </a:ext>
            </a:extLst>
          </p:cNvPr>
          <p:cNvSpPr txBox="1">
            <a:spLocks/>
          </p:cNvSpPr>
          <p:nvPr/>
        </p:nvSpPr>
        <p:spPr>
          <a:xfrm>
            <a:off x="919953" y="2027344"/>
            <a:ext cx="2904280" cy="73894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28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24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20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18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18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2060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Quantum physics: </a:t>
            </a: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2060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Superconductivity</a:t>
            </a:r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E8315C85-7D1D-1A73-C0CD-6EA9A3D8FE64}"/>
              </a:ext>
            </a:extLst>
          </p:cNvPr>
          <p:cNvSpPr txBox="1">
            <a:spLocks/>
          </p:cNvSpPr>
          <p:nvPr/>
        </p:nvSpPr>
        <p:spPr>
          <a:xfrm>
            <a:off x="131755" y="3253200"/>
            <a:ext cx="2904280" cy="73894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28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24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20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18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18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sz="1600" dirty="0">
                <a:solidFill>
                  <a:schemeClr val="bg1">
                    <a:lumMod val="50000"/>
                  </a:schemeClr>
                </a:solidFill>
              </a:rPr>
              <a:t>Material science</a:t>
            </a:r>
          </a:p>
          <a:p>
            <a:pPr marL="0" indent="0" algn="ctr">
              <a:buNone/>
            </a:pPr>
            <a:r>
              <a:rPr lang="en-GB" sz="1600" dirty="0">
                <a:solidFill>
                  <a:schemeClr val="bg1">
                    <a:lumMod val="50000"/>
                  </a:schemeClr>
                </a:solidFill>
              </a:rPr>
              <a:t>Superconducting materials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7538834A-EF6D-C804-4C30-763EB45FE475}"/>
              </a:ext>
            </a:extLst>
          </p:cNvPr>
          <p:cNvSpPr txBox="1">
            <a:spLocks/>
          </p:cNvSpPr>
          <p:nvPr/>
        </p:nvSpPr>
        <p:spPr>
          <a:xfrm>
            <a:off x="353524" y="4740471"/>
            <a:ext cx="2904280" cy="738940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28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24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20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18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18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2060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Classical electrodynamics</a:t>
            </a: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2060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Magnet design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5DA666A-7830-4421-F02A-D846CB7BE96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5588" t="28087" r="46850" b="28088"/>
          <a:stretch/>
        </p:blipFill>
        <p:spPr>
          <a:xfrm>
            <a:off x="8934196" y="2604914"/>
            <a:ext cx="2820374" cy="257862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94E8BBC-5D71-0F8A-99E3-0749EB21336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2418" t="32486" r="54743" b="32208"/>
          <a:stretch/>
        </p:blipFill>
        <p:spPr>
          <a:xfrm>
            <a:off x="5853661" y="2603306"/>
            <a:ext cx="2901273" cy="25786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7156237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5F80C4-C301-D172-22CE-181C8818DD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iron yoke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056EC5-35F3-1C98-23A5-5664147795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1360441"/>
            <a:ext cx="6134100" cy="5012298"/>
          </a:xfrm>
        </p:spPr>
        <p:txBody>
          <a:bodyPr/>
          <a:lstStyle/>
          <a:p>
            <a:pPr algn="l"/>
            <a:endParaRPr lang="en-GB" sz="1800" dirty="0">
              <a:solidFill>
                <a:srgbClr val="000000"/>
              </a:solidFill>
            </a:endParaRPr>
          </a:p>
          <a:p>
            <a:r>
              <a:rPr lang="en-GB" sz="1800" dirty="0">
                <a:solidFill>
                  <a:srgbClr val="1F487C"/>
                </a:solidFill>
              </a:rPr>
              <a:t>Keep the </a:t>
            </a:r>
            <a:r>
              <a:rPr lang="en-GB" sz="1800" b="1" dirty="0">
                <a:solidFill>
                  <a:srgbClr val="FF0000"/>
                </a:solidFill>
              </a:rPr>
              <a:t>return magnetic flux </a:t>
            </a:r>
            <a:r>
              <a:rPr lang="en-GB" sz="1800" dirty="0">
                <a:solidFill>
                  <a:srgbClr val="1F487C"/>
                </a:solidFill>
              </a:rPr>
              <a:t>close to the coils, thus avoiding fringe fields</a:t>
            </a:r>
          </a:p>
          <a:p>
            <a:endParaRPr lang="en-GB" sz="1800" dirty="0">
              <a:solidFill>
                <a:srgbClr val="1F487C"/>
              </a:solidFill>
            </a:endParaRPr>
          </a:p>
          <a:p>
            <a:r>
              <a:rPr lang="en-GB" sz="1800" dirty="0">
                <a:solidFill>
                  <a:srgbClr val="1F487C"/>
                </a:solidFill>
              </a:rPr>
              <a:t>In some cases the iron is partially or totally contributing to the </a:t>
            </a:r>
            <a:r>
              <a:rPr lang="en-GB" sz="1800" b="1" dirty="0">
                <a:solidFill>
                  <a:srgbClr val="FF0000"/>
                </a:solidFill>
              </a:rPr>
              <a:t>mechanical structure</a:t>
            </a:r>
          </a:p>
          <a:p>
            <a:endParaRPr lang="en-GB" sz="1800" dirty="0">
              <a:solidFill>
                <a:srgbClr val="FF0000"/>
              </a:solidFill>
            </a:endParaRPr>
          </a:p>
          <a:p>
            <a:r>
              <a:rPr lang="en-GB" sz="1800" dirty="0">
                <a:solidFill>
                  <a:srgbClr val="1F487C"/>
                </a:solidFill>
              </a:rPr>
              <a:t>Considerably </a:t>
            </a:r>
            <a:r>
              <a:rPr lang="en-GB" sz="1800" b="1" dirty="0">
                <a:solidFill>
                  <a:srgbClr val="FF0000"/>
                </a:solidFill>
              </a:rPr>
              <a:t>enhance the field </a:t>
            </a:r>
            <a:r>
              <a:rPr lang="en-GB" sz="1800" dirty="0">
                <a:solidFill>
                  <a:srgbClr val="1F487C"/>
                </a:solidFill>
              </a:rPr>
              <a:t>for a given current density</a:t>
            </a:r>
          </a:p>
          <a:p>
            <a:endParaRPr lang="en-GB" sz="1800" dirty="0">
              <a:solidFill>
                <a:srgbClr val="1F487C"/>
              </a:solidFill>
            </a:endParaRPr>
          </a:p>
          <a:p>
            <a:r>
              <a:rPr lang="en-GB" sz="1800" dirty="0">
                <a:solidFill>
                  <a:srgbClr val="1F487C"/>
                </a:solidFill>
              </a:rPr>
              <a:t>The increase is relevant (10-30%), getting higher for thin coils</a:t>
            </a:r>
          </a:p>
          <a:p>
            <a:r>
              <a:rPr lang="en-GB" sz="1800" dirty="0">
                <a:solidFill>
                  <a:srgbClr val="1F487C"/>
                </a:solidFill>
              </a:rPr>
              <a:t>This allows using lower currents, easing the protection</a:t>
            </a:r>
          </a:p>
          <a:p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4B356D7-9D7D-D91D-2300-C3CCE594E7C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8844" t="16186" r="20948" b="14710"/>
          <a:stretch/>
        </p:blipFill>
        <p:spPr>
          <a:xfrm>
            <a:off x="6553200" y="1598566"/>
            <a:ext cx="4114800" cy="389017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13E4348-77B8-ADE1-41CE-7F8188AB34B2}"/>
              </a:ext>
            </a:extLst>
          </p:cNvPr>
          <p:cNvSpPr txBox="1"/>
          <p:nvPr/>
        </p:nvSpPr>
        <p:spPr>
          <a:xfrm>
            <a:off x="7219950" y="5615736"/>
            <a:ext cx="29462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 T Double Aperture Magnet</a:t>
            </a:r>
            <a:endParaRPr lang="en-GB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4110488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CBE63D-12B3-C565-A7EC-B5ECB57439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Peak Field, Aperture Field and Margin</a:t>
            </a:r>
            <a:endParaRPr lang="en-GB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671783CC-6DF3-7195-C43F-5E9B39CF88FC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5932491" y="2618234"/>
            <a:ext cx="4575177" cy="3673482"/>
            <a:chOff x="3001" y="1077"/>
            <a:chExt cx="2882" cy="2314"/>
          </a:xfrm>
        </p:grpSpPr>
        <p:sp>
          <p:nvSpPr>
            <p:cNvPr id="7" name="Freeform 5">
              <a:extLst>
                <a:ext uri="{FF2B5EF4-FFF2-40B4-BE49-F238E27FC236}">
                  <a16:creationId xmlns:a16="http://schemas.microsoft.com/office/drawing/2014/main" id="{C9B77770-53A6-6540-3C8C-328EEF658450}"/>
                </a:ext>
              </a:extLst>
            </p:cNvPr>
            <p:cNvSpPr>
              <a:spLocks/>
            </p:cNvSpPr>
            <p:nvPr/>
          </p:nvSpPr>
          <p:spPr bwMode="auto">
            <a:xfrm>
              <a:off x="3524" y="2963"/>
              <a:ext cx="56" cy="115"/>
            </a:xfrm>
            <a:custGeom>
              <a:avLst/>
              <a:gdLst>
                <a:gd name="T0" fmla="*/ 0 w 56"/>
                <a:gd name="T1" fmla="*/ 0 h 115"/>
                <a:gd name="T2" fmla="*/ 0 w 56"/>
                <a:gd name="T3" fmla="*/ 73 h 115"/>
                <a:gd name="T4" fmla="*/ 56 w 56"/>
                <a:gd name="T5" fmla="*/ 115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6" h="115">
                  <a:moveTo>
                    <a:pt x="0" y="0"/>
                  </a:moveTo>
                  <a:lnTo>
                    <a:pt x="0" y="73"/>
                  </a:lnTo>
                  <a:lnTo>
                    <a:pt x="56" y="115"/>
                  </a:lnTo>
                </a:path>
              </a:pathLst>
            </a:custGeom>
            <a:noFill/>
            <a:ln w="11113">
              <a:solidFill>
                <a:srgbClr val="1F1A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" name="Freeform 6">
              <a:extLst>
                <a:ext uri="{FF2B5EF4-FFF2-40B4-BE49-F238E27FC236}">
                  <a16:creationId xmlns:a16="http://schemas.microsoft.com/office/drawing/2014/main" id="{B2A15F1A-825F-8CD0-BEE3-9845822FB328}"/>
                </a:ext>
              </a:extLst>
            </p:cNvPr>
            <p:cNvSpPr>
              <a:spLocks/>
            </p:cNvSpPr>
            <p:nvPr/>
          </p:nvSpPr>
          <p:spPr bwMode="auto">
            <a:xfrm>
              <a:off x="3733" y="2825"/>
              <a:ext cx="57" cy="115"/>
            </a:xfrm>
            <a:custGeom>
              <a:avLst/>
              <a:gdLst>
                <a:gd name="T0" fmla="*/ 0 w 57"/>
                <a:gd name="T1" fmla="*/ 0 h 115"/>
                <a:gd name="T2" fmla="*/ 0 w 57"/>
                <a:gd name="T3" fmla="*/ 79 h 115"/>
                <a:gd name="T4" fmla="*/ 57 w 57"/>
                <a:gd name="T5" fmla="*/ 115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7" h="115">
                  <a:moveTo>
                    <a:pt x="0" y="0"/>
                  </a:moveTo>
                  <a:lnTo>
                    <a:pt x="0" y="79"/>
                  </a:lnTo>
                  <a:lnTo>
                    <a:pt x="57" y="115"/>
                  </a:lnTo>
                </a:path>
              </a:pathLst>
            </a:custGeom>
            <a:noFill/>
            <a:ln w="11113">
              <a:solidFill>
                <a:srgbClr val="1F1A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" name="Freeform 7">
              <a:extLst>
                <a:ext uri="{FF2B5EF4-FFF2-40B4-BE49-F238E27FC236}">
                  <a16:creationId xmlns:a16="http://schemas.microsoft.com/office/drawing/2014/main" id="{53483357-DE36-A2F1-82C7-3ED5EB13EA7B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0" y="2693"/>
              <a:ext cx="64" cy="115"/>
            </a:xfrm>
            <a:custGeom>
              <a:avLst/>
              <a:gdLst>
                <a:gd name="T0" fmla="*/ 3 w 64"/>
                <a:gd name="T1" fmla="*/ 0 h 115"/>
                <a:gd name="T2" fmla="*/ 0 w 64"/>
                <a:gd name="T3" fmla="*/ 76 h 115"/>
                <a:gd name="T4" fmla="*/ 64 w 64"/>
                <a:gd name="T5" fmla="*/ 115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4" h="115">
                  <a:moveTo>
                    <a:pt x="3" y="0"/>
                  </a:moveTo>
                  <a:lnTo>
                    <a:pt x="0" y="76"/>
                  </a:lnTo>
                  <a:lnTo>
                    <a:pt x="64" y="115"/>
                  </a:lnTo>
                </a:path>
              </a:pathLst>
            </a:custGeom>
            <a:noFill/>
            <a:ln w="11113">
              <a:solidFill>
                <a:srgbClr val="1F1A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" name="Freeform 8">
              <a:extLst>
                <a:ext uri="{FF2B5EF4-FFF2-40B4-BE49-F238E27FC236}">
                  <a16:creationId xmlns:a16="http://schemas.microsoft.com/office/drawing/2014/main" id="{7192C47A-4217-8405-50EF-0382050FAA79}"/>
                </a:ext>
              </a:extLst>
            </p:cNvPr>
            <p:cNvSpPr>
              <a:spLocks/>
            </p:cNvSpPr>
            <p:nvPr/>
          </p:nvSpPr>
          <p:spPr bwMode="auto">
            <a:xfrm>
              <a:off x="4846" y="2836"/>
              <a:ext cx="71" cy="129"/>
            </a:xfrm>
            <a:custGeom>
              <a:avLst/>
              <a:gdLst>
                <a:gd name="T0" fmla="*/ 71 w 71"/>
                <a:gd name="T1" fmla="*/ 0 h 129"/>
                <a:gd name="T2" fmla="*/ 71 w 71"/>
                <a:gd name="T3" fmla="*/ 87 h 129"/>
                <a:gd name="T4" fmla="*/ 0 w 71"/>
                <a:gd name="T5" fmla="*/ 129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1" h="129">
                  <a:moveTo>
                    <a:pt x="71" y="0"/>
                  </a:moveTo>
                  <a:lnTo>
                    <a:pt x="71" y="87"/>
                  </a:lnTo>
                  <a:lnTo>
                    <a:pt x="0" y="129"/>
                  </a:lnTo>
                </a:path>
              </a:pathLst>
            </a:custGeom>
            <a:noFill/>
            <a:ln w="3175">
              <a:solidFill>
                <a:srgbClr val="1F1A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" name="Freeform 9">
              <a:extLst>
                <a:ext uri="{FF2B5EF4-FFF2-40B4-BE49-F238E27FC236}">
                  <a16:creationId xmlns:a16="http://schemas.microsoft.com/office/drawing/2014/main" id="{E076E779-C4B1-299E-AC25-83E407E2D42E}"/>
                </a:ext>
              </a:extLst>
            </p:cNvPr>
            <p:cNvSpPr>
              <a:spLocks/>
            </p:cNvSpPr>
            <p:nvPr/>
          </p:nvSpPr>
          <p:spPr bwMode="auto">
            <a:xfrm>
              <a:off x="4846" y="2836"/>
              <a:ext cx="71" cy="129"/>
            </a:xfrm>
            <a:custGeom>
              <a:avLst/>
              <a:gdLst>
                <a:gd name="T0" fmla="*/ 71 w 71"/>
                <a:gd name="T1" fmla="*/ 0 h 129"/>
                <a:gd name="T2" fmla="*/ 71 w 71"/>
                <a:gd name="T3" fmla="*/ 87 h 129"/>
                <a:gd name="T4" fmla="*/ 0 w 71"/>
                <a:gd name="T5" fmla="*/ 129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1" h="129">
                  <a:moveTo>
                    <a:pt x="71" y="0"/>
                  </a:moveTo>
                  <a:lnTo>
                    <a:pt x="71" y="87"/>
                  </a:lnTo>
                  <a:lnTo>
                    <a:pt x="0" y="129"/>
                  </a:lnTo>
                </a:path>
              </a:pathLst>
            </a:custGeom>
            <a:noFill/>
            <a:ln w="11113">
              <a:solidFill>
                <a:srgbClr val="1F1A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" name="Freeform 10">
              <a:extLst>
                <a:ext uri="{FF2B5EF4-FFF2-40B4-BE49-F238E27FC236}">
                  <a16:creationId xmlns:a16="http://schemas.microsoft.com/office/drawing/2014/main" id="{A1D34158-5577-27E3-99D1-769983788652}"/>
                </a:ext>
              </a:extLst>
            </p:cNvPr>
            <p:cNvSpPr>
              <a:spLocks/>
            </p:cNvSpPr>
            <p:nvPr/>
          </p:nvSpPr>
          <p:spPr bwMode="auto">
            <a:xfrm>
              <a:off x="4460" y="2559"/>
              <a:ext cx="68" cy="129"/>
            </a:xfrm>
            <a:custGeom>
              <a:avLst/>
              <a:gdLst>
                <a:gd name="T0" fmla="*/ 68 w 68"/>
                <a:gd name="T1" fmla="*/ 0 h 129"/>
                <a:gd name="T2" fmla="*/ 68 w 68"/>
                <a:gd name="T3" fmla="*/ 84 h 129"/>
                <a:gd name="T4" fmla="*/ 0 w 68"/>
                <a:gd name="T5" fmla="*/ 129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29">
                  <a:moveTo>
                    <a:pt x="68" y="0"/>
                  </a:moveTo>
                  <a:lnTo>
                    <a:pt x="68" y="84"/>
                  </a:lnTo>
                  <a:lnTo>
                    <a:pt x="0" y="129"/>
                  </a:lnTo>
                </a:path>
              </a:pathLst>
            </a:custGeom>
            <a:noFill/>
            <a:ln w="11113">
              <a:solidFill>
                <a:srgbClr val="1F1A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" name="Freeform 11">
              <a:extLst>
                <a:ext uri="{FF2B5EF4-FFF2-40B4-BE49-F238E27FC236}">
                  <a16:creationId xmlns:a16="http://schemas.microsoft.com/office/drawing/2014/main" id="{7C9213C2-9F60-51BB-062D-3B4324A25667}"/>
                </a:ext>
              </a:extLst>
            </p:cNvPr>
            <p:cNvSpPr>
              <a:spLocks/>
            </p:cNvSpPr>
            <p:nvPr/>
          </p:nvSpPr>
          <p:spPr bwMode="auto">
            <a:xfrm>
              <a:off x="5048" y="2974"/>
              <a:ext cx="69" cy="126"/>
            </a:xfrm>
            <a:custGeom>
              <a:avLst/>
              <a:gdLst>
                <a:gd name="T0" fmla="*/ 69 w 69"/>
                <a:gd name="T1" fmla="*/ 0 h 126"/>
                <a:gd name="T2" fmla="*/ 69 w 69"/>
                <a:gd name="T3" fmla="*/ 84 h 126"/>
                <a:gd name="T4" fmla="*/ 0 w 69"/>
                <a:gd name="T5" fmla="*/ 126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" h="126">
                  <a:moveTo>
                    <a:pt x="69" y="0"/>
                  </a:moveTo>
                  <a:lnTo>
                    <a:pt x="69" y="84"/>
                  </a:lnTo>
                  <a:lnTo>
                    <a:pt x="0" y="126"/>
                  </a:lnTo>
                </a:path>
              </a:pathLst>
            </a:custGeom>
            <a:noFill/>
            <a:ln w="11113">
              <a:solidFill>
                <a:srgbClr val="1F1A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" name="Freeform 12">
              <a:extLst>
                <a:ext uri="{FF2B5EF4-FFF2-40B4-BE49-F238E27FC236}">
                  <a16:creationId xmlns:a16="http://schemas.microsoft.com/office/drawing/2014/main" id="{4929B9FA-8E8D-F47B-0AFD-8E7B637BA8C7}"/>
                </a:ext>
              </a:extLst>
            </p:cNvPr>
            <p:cNvSpPr>
              <a:spLocks/>
            </p:cNvSpPr>
            <p:nvPr/>
          </p:nvSpPr>
          <p:spPr bwMode="auto">
            <a:xfrm>
              <a:off x="4660" y="2699"/>
              <a:ext cx="71" cy="129"/>
            </a:xfrm>
            <a:custGeom>
              <a:avLst/>
              <a:gdLst>
                <a:gd name="T0" fmla="*/ 71 w 71"/>
                <a:gd name="T1" fmla="*/ 0 h 129"/>
                <a:gd name="T2" fmla="*/ 71 w 71"/>
                <a:gd name="T3" fmla="*/ 87 h 129"/>
                <a:gd name="T4" fmla="*/ 0 w 71"/>
                <a:gd name="T5" fmla="*/ 129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1" h="129">
                  <a:moveTo>
                    <a:pt x="71" y="0"/>
                  </a:moveTo>
                  <a:lnTo>
                    <a:pt x="71" y="87"/>
                  </a:lnTo>
                  <a:lnTo>
                    <a:pt x="0" y="129"/>
                  </a:lnTo>
                </a:path>
              </a:pathLst>
            </a:custGeom>
            <a:noFill/>
            <a:ln w="11113">
              <a:solidFill>
                <a:srgbClr val="1F1A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" name="Freeform 13">
              <a:extLst>
                <a:ext uri="{FF2B5EF4-FFF2-40B4-BE49-F238E27FC236}">
                  <a16:creationId xmlns:a16="http://schemas.microsoft.com/office/drawing/2014/main" id="{2C5B695A-3B79-C2C3-981C-F68D72458697}"/>
                </a:ext>
              </a:extLst>
            </p:cNvPr>
            <p:cNvSpPr>
              <a:spLocks/>
            </p:cNvSpPr>
            <p:nvPr/>
          </p:nvSpPr>
          <p:spPr bwMode="auto">
            <a:xfrm>
              <a:off x="4338" y="1574"/>
              <a:ext cx="33" cy="47"/>
            </a:xfrm>
            <a:custGeom>
              <a:avLst/>
              <a:gdLst>
                <a:gd name="T0" fmla="*/ 33 w 33"/>
                <a:gd name="T1" fmla="*/ 33 h 47"/>
                <a:gd name="T2" fmla="*/ 33 w 33"/>
                <a:gd name="T3" fmla="*/ 36 h 47"/>
                <a:gd name="T4" fmla="*/ 9 w 33"/>
                <a:gd name="T5" fmla="*/ 0 h 47"/>
                <a:gd name="T6" fmla="*/ 0 w 33"/>
                <a:gd name="T7" fmla="*/ 11 h 47"/>
                <a:gd name="T8" fmla="*/ 21 w 33"/>
                <a:gd name="T9" fmla="*/ 45 h 47"/>
                <a:gd name="T10" fmla="*/ 21 w 33"/>
                <a:gd name="T11" fmla="*/ 47 h 47"/>
                <a:gd name="T12" fmla="*/ 33 w 33"/>
                <a:gd name="T13" fmla="*/ 33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47">
                  <a:moveTo>
                    <a:pt x="33" y="33"/>
                  </a:moveTo>
                  <a:lnTo>
                    <a:pt x="33" y="36"/>
                  </a:lnTo>
                  <a:lnTo>
                    <a:pt x="9" y="0"/>
                  </a:lnTo>
                  <a:lnTo>
                    <a:pt x="0" y="11"/>
                  </a:lnTo>
                  <a:lnTo>
                    <a:pt x="21" y="45"/>
                  </a:lnTo>
                  <a:lnTo>
                    <a:pt x="21" y="47"/>
                  </a:lnTo>
                  <a:lnTo>
                    <a:pt x="33" y="33"/>
                  </a:lnTo>
                  <a:close/>
                </a:path>
              </a:pathLst>
            </a:custGeom>
            <a:solidFill>
              <a:srgbClr val="DD38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" name="Freeform 14">
              <a:extLst>
                <a:ext uri="{FF2B5EF4-FFF2-40B4-BE49-F238E27FC236}">
                  <a16:creationId xmlns:a16="http://schemas.microsoft.com/office/drawing/2014/main" id="{A38CF0E8-738D-549E-62E5-9C3CCE31A3B7}"/>
                </a:ext>
              </a:extLst>
            </p:cNvPr>
            <p:cNvSpPr>
              <a:spLocks/>
            </p:cNvSpPr>
            <p:nvPr/>
          </p:nvSpPr>
          <p:spPr bwMode="auto">
            <a:xfrm>
              <a:off x="4359" y="1607"/>
              <a:ext cx="35" cy="56"/>
            </a:xfrm>
            <a:custGeom>
              <a:avLst/>
              <a:gdLst>
                <a:gd name="T0" fmla="*/ 35 w 35"/>
                <a:gd name="T1" fmla="*/ 48 h 56"/>
                <a:gd name="T2" fmla="*/ 35 w 35"/>
                <a:gd name="T3" fmla="*/ 45 h 56"/>
                <a:gd name="T4" fmla="*/ 31 w 35"/>
                <a:gd name="T5" fmla="*/ 40 h 56"/>
                <a:gd name="T6" fmla="*/ 28 w 35"/>
                <a:gd name="T7" fmla="*/ 34 h 56"/>
                <a:gd name="T8" fmla="*/ 26 w 35"/>
                <a:gd name="T9" fmla="*/ 28 h 56"/>
                <a:gd name="T10" fmla="*/ 24 w 35"/>
                <a:gd name="T11" fmla="*/ 23 h 56"/>
                <a:gd name="T12" fmla="*/ 21 w 35"/>
                <a:gd name="T13" fmla="*/ 17 h 56"/>
                <a:gd name="T14" fmla="*/ 19 w 35"/>
                <a:gd name="T15" fmla="*/ 12 h 56"/>
                <a:gd name="T16" fmla="*/ 14 w 35"/>
                <a:gd name="T17" fmla="*/ 6 h 56"/>
                <a:gd name="T18" fmla="*/ 12 w 35"/>
                <a:gd name="T19" fmla="*/ 0 h 56"/>
                <a:gd name="T20" fmla="*/ 0 w 35"/>
                <a:gd name="T21" fmla="*/ 14 h 56"/>
                <a:gd name="T22" fmla="*/ 2 w 35"/>
                <a:gd name="T23" fmla="*/ 17 h 56"/>
                <a:gd name="T24" fmla="*/ 5 w 35"/>
                <a:gd name="T25" fmla="*/ 23 h 56"/>
                <a:gd name="T26" fmla="*/ 7 w 35"/>
                <a:gd name="T27" fmla="*/ 26 h 56"/>
                <a:gd name="T28" fmla="*/ 9 w 35"/>
                <a:gd name="T29" fmla="*/ 31 h 56"/>
                <a:gd name="T30" fmla="*/ 14 w 35"/>
                <a:gd name="T31" fmla="*/ 37 h 56"/>
                <a:gd name="T32" fmla="*/ 17 w 35"/>
                <a:gd name="T33" fmla="*/ 42 h 56"/>
                <a:gd name="T34" fmla="*/ 19 w 35"/>
                <a:gd name="T35" fmla="*/ 51 h 56"/>
                <a:gd name="T36" fmla="*/ 21 w 35"/>
                <a:gd name="T37" fmla="*/ 56 h 56"/>
                <a:gd name="T38" fmla="*/ 21 w 35"/>
                <a:gd name="T39" fmla="*/ 54 h 56"/>
                <a:gd name="T40" fmla="*/ 35 w 35"/>
                <a:gd name="T41" fmla="*/ 48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5" h="56">
                  <a:moveTo>
                    <a:pt x="35" y="48"/>
                  </a:moveTo>
                  <a:lnTo>
                    <a:pt x="35" y="45"/>
                  </a:lnTo>
                  <a:lnTo>
                    <a:pt x="31" y="40"/>
                  </a:lnTo>
                  <a:lnTo>
                    <a:pt x="28" y="34"/>
                  </a:lnTo>
                  <a:lnTo>
                    <a:pt x="26" y="28"/>
                  </a:lnTo>
                  <a:lnTo>
                    <a:pt x="24" y="23"/>
                  </a:lnTo>
                  <a:lnTo>
                    <a:pt x="21" y="17"/>
                  </a:lnTo>
                  <a:lnTo>
                    <a:pt x="19" y="12"/>
                  </a:lnTo>
                  <a:lnTo>
                    <a:pt x="14" y="6"/>
                  </a:lnTo>
                  <a:lnTo>
                    <a:pt x="12" y="0"/>
                  </a:lnTo>
                  <a:lnTo>
                    <a:pt x="0" y="14"/>
                  </a:lnTo>
                  <a:lnTo>
                    <a:pt x="2" y="17"/>
                  </a:lnTo>
                  <a:lnTo>
                    <a:pt x="5" y="23"/>
                  </a:lnTo>
                  <a:lnTo>
                    <a:pt x="7" y="26"/>
                  </a:lnTo>
                  <a:lnTo>
                    <a:pt x="9" y="31"/>
                  </a:lnTo>
                  <a:lnTo>
                    <a:pt x="14" y="37"/>
                  </a:lnTo>
                  <a:lnTo>
                    <a:pt x="17" y="42"/>
                  </a:lnTo>
                  <a:lnTo>
                    <a:pt x="19" y="51"/>
                  </a:lnTo>
                  <a:lnTo>
                    <a:pt x="21" y="56"/>
                  </a:lnTo>
                  <a:lnTo>
                    <a:pt x="21" y="54"/>
                  </a:lnTo>
                  <a:lnTo>
                    <a:pt x="35" y="48"/>
                  </a:lnTo>
                  <a:close/>
                </a:path>
              </a:pathLst>
            </a:custGeom>
            <a:solidFill>
              <a:srgbClr val="DD38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7" name="Freeform 15">
              <a:extLst>
                <a:ext uri="{FF2B5EF4-FFF2-40B4-BE49-F238E27FC236}">
                  <a16:creationId xmlns:a16="http://schemas.microsoft.com/office/drawing/2014/main" id="{A9A71313-6B2E-100D-3918-AA8896855EC3}"/>
                </a:ext>
              </a:extLst>
            </p:cNvPr>
            <p:cNvSpPr>
              <a:spLocks/>
            </p:cNvSpPr>
            <p:nvPr/>
          </p:nvSpPr>
          <p:spPr bwMode="auto">
            <a:xfrm>
              <a:off x="4380" y="1655"/>
              <a:ext cx="38" cy="65"/>
            </a:xfrm>
            <a:custGeom>
              <a:avLst/>
              <a:gdLst>
                <a:gd name="T0" fmla="*/ 35 w 38"/>
                <a:gd name="T1" fmla="*/ 53 h 65"/>
                <a:gd name="T2" fmla="*/ 38 w 38"/>
                <a:gd name="T3" fmla="*/ 59 h 65"/>
                <a:gd name="T4" fmla="*/ 35 w 38"/>
                <a:gd name="T5" fmla="*/ 48 h 65"/>
                <a:gd name="T6" fmla="*/ 33 w 38"/>
                <a:gd name="T7" fmla="*/ 42 h 65"/>
                <a:gd name="T8" fmla="*/ 28 w 38"/>
                <a:gd name="T9" fmla="*/ 34 h 65"/>
                <a:gd name="T10" fmla="*/ 26 w 38"/>
                <a:gd name="T11" fmla="*/ 25 h 65"/>
                <a:gd name="T12" fmla="*/ 24 w 38"/>
                <a:gd name="T13" fmla="*/ 20 h 65"/>
                <a:gd name="T14" fmla="*/ 19 w 38"/>
                <a:gd name="T15" fmla="*/ 11 h 65"/>
                <a:gd name="T16" fmla="*/ 17 w 38"/>
                <a:gd name="T17" fmla="*/ 6 h 65"/>
                <a:gd name="T18" fmla="*/ 14 w 38"/>
                <a:gd name="T19" fmla="*/ 0 h 65"/>
                <a:gd name="T20" fmla="*/ 0 w 38"/>
                <a:gd name="T21" fmla="*/ 6 h 65"/>
                <a:gd name="T22" fmla="*/ 3 w 38"/>
                <a:gd name="T23" fmla="*/ 14 h 65"/>
                <a:gd name="T24" fmla="*/ 7 w 38"/>
                <a:gd name="T25" fmla="*/ 23 h 65"/>
                <a:gd name="T26" fmla="*/ 10 w 38"/>
                <a:gd name="T27" fmla="*/ 28 h 65"/>
                <a:gd name="T28" fmla="*/ 14 w 38"/>
                <a:gd name="T29" fmla="*/ 34 h 65"/>
                <a:gd name="T30" fmla="*/ 17 w 38"/>
                <a:gd name="T31" fmla="*/ 42 h 65"/>
                <a:gd name="T32" fmla="*/ 19 w 38"/>
                <a:gd name="T33" fmla="*/ 48 h 65"/>
                <a:gd name="T34" fmla="*/ 21 w 38"/>
                <a:gd name="T35" fmla="*/ 56 h 65"/>
                <a:gd name="T36" fmla="*/ 24 w 38"/>
                <a:gd name="T37" fmla="*/ 62 h 65"/>
                <a:gd name="T38" fmla="*/ 24 w 38"/>
                <a:gd name="T39" fmla="*/ 65 h 65"/>
                <a:gd name="T40" fmla="*/ 35 w 38"/>
                <a:gd name="T41" fmla="*/ 5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8" h="65">
                  <a:moveTo>
                    <a:pt x="35" y="53"/>
                  </a:moveTo>
                  <a:lnTo>
                    <a:pt x="38" y="59"/>
                  </a:lnTo>
                  <a:lnTo>
                    <a:pt x="35" y="48"/>
                  </a:lnTo>
                  <a:lnTo>
                    <a:pt x="33" y="42"/>
                  </a:lnTo>
                  <a:lnTo>
                    <a:pt x="28" y="34"/>
                  </a:lnTo>
                  <a:lnTo>
                    <a:pt x="26" y="25"/>
                  </a:lnTo>
                  <a:lnTo>
                    <a:pt x="24" y="20"/>
                  </a:lnTo>
                  <a:lnTo>
                    <a:pt x="19" y="11"/>
                  </a:lnTo>
                  <a:lnTo>
                    <a:pt x="17" y="6"/>
                  </a:lnTo>
                  <a:lnTo>
                    <a:pt x="14" y="0"/>
                  </a:lnTo>
                  <a:lnTo>
                    <a:pt x="0" y="6"/>
                  </a:lnTo>
                  <a:lnTo>
                    <a:pt x="3" y="14"/>
                  </a:lnTo>
                  <a:lnTo>
                    <a:pt x="7" y="23"/>
                  </a:lnTo>
                  <a:lnTo>
                    <a:pt x="10" y="28"/>
                  </a:lnTo>
                  <a:lnTo>
                    <a:pt x="14" y="34"/>
                  </a:lnTo>
                  <a:lnTo>
                    <a:pt x="17" y="42"/>
                  </a:lnTo>
                  <a:lnTo>
                    <a:pt x="19" y="48"/>
                  </a:lnTo>
                  <a:lnTo>
                    <a:pt x="21" y="56"/>
                  </a:lnTo>
                  <a:lnTo>
                    <a:pt x="24" y="62"/>
                  </a:lnTo>
                  <a:lnTo>
                    <a:pt x="24" y="65"/>
                  </a:lnTo>
                  <a:lnTo>
                    <a:pt x="35" y="53"/>
                  </a:lnTo>
                  <a:close/>
                </a:path>
              </a:pathLst>
            </a:custGeom>
            <a:solidFill>
              <a:srgbClr val="DD38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8" name="Freeform 16">
              <a:extLst>
                <a:ext uri="{FF2B5EF4-FFF2-40B4-BE49-F238E27FC236}">
                  <a16:creationId xmlns:a16="http://schemas.microsoft.com/office/drawing/2014/main" id="{8319A6C4-0CAD-17DD-A14B-F6167DA7929D}"/>
                </a:ext>
              </a:extLst>
            </p:cNvPr>
            <p:cNvSpPr>
              <a:spLocks/>
            </p:cNvSpPr>
            <p:nvPr/>
          </p:nvSpPr>
          <p:spPr bwMode="auto">
            <a:xfrm>
              <a:off x="4404" y="1708"/>
              <a:ext cx="51" cy="73"/>
            </a:xfrm>
            <a:custGeom>
              <a:avLst/>
              <a:gdLst>
                <a:gd name="T0" fmla="*/ 51 w 51"/>
                <a:gd name="T1" fmla="*/ 62 h 73"/>
                <a:gd name="T2" fmla="*/ 51 w 51"/>
                <a:gd name="T3" fmla="*/ 65 h 73"/>
                <a:gd name="T4" fmla="*/ 11 w 51"/>
                <a:gd name="T5" fmla="*/ 0 h 73"/>
                <a:gd name="T6" fmla="*/ 0 w 51"/>
                <a:gd name="T7" fmla="*/ 12 h 73"/>
                <a:gd name="T8" fmla="*/ 40 w 51"/>
                <a:gd name="T9" fmla="*/ 73 h 73"/>
                <a:gd name="T10" fmla="*/ 40 w 51"/>
                <a:gd name="T11" fmla="*/ 73 h 73"/>
                <a:gd name="T12" fmla="*/ 51 w 51"/>
                <a:gd name="T13" fmla="*/ 62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1" h="73">
                  <a:moveTo>
                    <a:pt x="51" y="62"/>
                  </a:moveTo>
                  <a:lnTo>
                    <a:pt x="51" y="65"/>
                  </a:lnTo>
                  <a:lnTo>
                    <a:pt x="11" y="0"/>
                  </a:lnTo>
                  <a:lnTo>
                    <a:pt x="0" y="12"/>
                  </a:lnTo>
                  <a:lnTo>
                    <a:pt x="40" y="73"/>
                  </a:lnTo>
                  <a:lnTo>
                    <a:pt x="40" y="73"/>
                  </a:lnTo>
                  <a:lnTo>
                    <a:pt x="51" y="62"/>
                  </a:lnTo>
                  <a:close/>
                </a:path>
              </a:pathLst>
            </a:custGeom>
            <a:solidFill>
              <a:srgbClr val="DD38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9" name="Freeform 17">
              <a:extLst>
                <a:ext uri="{FF2B5EF4-FFF2-40B4-BE49-F238E27FC236}">
                  <a16:creationId xmlns:a16="http://schemas.microsoft.com/office/drawing/2014/main" id="{F6D3A860-39C4-BFBB-33C6-BB2C6D9A81DF}"/>
                </a:ext>
              </a:extLst>
            </p:cNvPr>
            <p:cNvSpPr>
              <a:spLocks/>
            </p:cNvSpPr>
            <p:nvPr/>
          </p:nvSpPr>
          <p:spPr bwMode="auto">
            <a:xfrm>
              <a:off x="4444" y="1770"/>
              <a:ext cx="91" cy="135"/>
            </a:xfrm>
            <a:custGeom>
              <a:avLst/>
              <a:gdLst>
                <a:gd name="T0" fmla="*/ 91 w 91"/>
                <a:gd name="T1" fmla="*/ 121 h 135"/>
                <a:gd name="T2" fmla="*/ 91 w 91"/>
                <a:gd name="T3" fmla="*/ 124 h 135"/>
                <a:gd name="T4" fmla="*/ 11 w 91"/>
                <a:gd name="T5" fmla="*/ 0 h 135"/>
                <a:gd name="T6" fmla="*/ 0 w 91"/>
                <a:gd name="T7" fmla="*/ 11 h 135"/>
                <a:gd name="T8" fmla="*/ 82 w 91"/>
                <a:gd name="T9" fmla="*/ 132 h 135"/>
                <a:gd name="T10" fmla="*/ 82 w 91"/>
                <a:gd name="T11" fmla="*/ 135 h 135"/>
                <a:gd name="T12" fmla="*/ 91 w 91"/>
                <a:gd name="T13" fmla="*/ 121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1" h="135">
                  <a:moveTo>
                    <a:pt x="91" y="121"/>
                  </a:moveTo>
                  <a:lnTo>
                    <a:pt x="91" y="124"/>
                  </a:lnTo>
                  <a:lnTo>
                    <a:pt x="11" y="0"/>
                  </a:lnTo>
                  <a:lnTo>
                    <a:pt x="0" y="11"/>
                  </a:lnTo>
                  <a:lnTo>
                    <a:pt x="82" y="132"/>
                  </a:lnTo>
                  <a:lnTo>
                    <a:pt x="82" y="135"/>
                  </a:lnTo>
                  <a:lnTo>
                    <a:pt x="91" y="121"/>
                  </a:lnTo>
                  <a:close/>
                </a:path>
              </a:pathLst>
            </a:custGeom>
            <a:solidFill>
              <a:srgbClr val="DD38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0" name="Freeform 18">
              <a:extLst>
                <a:ext uri="{FF2B5EF4-FFF2-40B4-BE49-F238E27FC236}">
                  <a16:creationId xmlns:a16="http://schemas.microsoft.com/office/drawing/2014/main" id="{6A4284E2-93A3-D27C-C296-7D572976D81C}"/>
                </a:ext>
              </a:extLst>
            </p:cNvPr>
            <p:cNvSpPr>
              <a:spLocks/>
            </p:cNvSpPr>
            <p:nvPr/>
          </p:nvSpPr>
          <p:spPr bwMode="auto">
            <a:xfrm>
              <a:off x="4526" y="1891"/>
              <a:ext cx="42" cy="47"/>
            </a:xfrm>
            <a:custGeom>
              <a:avLst/>
              <a:gdLst>
                <a:gd name="T0" fmla="*/ 42 w 42"/>
                <a:gd name="T1" fmla="*/ 33 h 47"/>
                <a:gd name="T2" fmla="*/ 42 w 42"/>
                <a:gd name="T3" fmla="*/ 33 h 47"/>
                <a:gd name="T4" fmla="*/ 9 w 42"/>
                <a:gd name="T5" fmla="*/ 0 h 47"/>
                <a:gd name="T6" fmla="*/ 0 w 42"/>
                <a:gd name="T7" fmla="*/ 14 h 47"/>
                <a:gd name="T8" fmla="*/ 33 w 42"/>
                <a:gd name="T9" fmla="*/ 47 h 47"/>
                <a:gd name="T10" fmla="*/ 33 w 42"/>
                <a:gd name="T11" fmla="*/ 47 h 47"/>
                <a:gd name="T12" fmla="*/ 42 w 42"/>
                <a:gd name="T13" fmla="*/ 33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47">
                  <a:moveTo>
                    <a:pt x="42" y="33"/>
                  </a:moveTo>
                  <a:lnTo>
                    <a:pt x="42" y="33"/>
                  </a:lnTo>
                  <a:lnTo>
                    <a:pt x="9" y="0"/>
                  </a:lnTo>
                  <a:lnTo>
                    <a:pt x="0" y="14"/>
                  </a:lnTo>
                  <a:lnTo>
                    <a:pt x="33" y="47"/>
                  </a:lnTo>
                  <a:lnTo>
                    <a:pt x="33" y="47"/>
                  </a:lnTo>
                  <a:lnTo>
                    <a:pt x="42" y="33"/>
                  </a:lnTo>
                  <a:close/>
                </a:path>
              </a:pathLst>
            </a:custGeom>
            <a:solidFill>
              <a:srgbClr val="DD38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1" name="Freeform 19">
              <a:extLst>
                <a:ext uri="{FF2B5EF4-FFF2-40B4-BE49-F238E27FC236}">
                  <a16:creationId xmlns:a16="http://schemas.microsoft.com/office/drawing/2014/main" id="{2E26AACE-2D6D-AC2F-94C8-5D396BBE7BB1}"/>
                </a:ext>
              </a:extLst>
            </p:cNvPr>
            <p:cNvSpPr>
              <a:spLocks/>
            </p:cNvSpPr>
            <p:nvPr/>
          </p:nvSpPr>
          <p:spPr bwMode="auto">
            <a:xfrm>
              <a:off x="4559" y="1924"/>
              <a:ext cx="134" cy="155"/>
            </a:xfrm>
            <a:custGeom>
              <a:avLst/>
              <a:gdLst>
                <a:gd name="T0" fmla="*/ 134 w 134"/>
                <a:gd name="T1" fmla="*/ 144 h 155"/>
                <a:gd name="T2" fmla="*/ 134 w 134"/>
                <a:gd name="T3" fmla="*/ 144 h 155"/>
                <a:gd name="T4" fmla="*/ 9 w 134"/>
                <a:gd name="T5" fmla="*/ 0 h 155"/>
                <a:gd name="T6" fmla="*/ 0 w 134"/>
                <a:gd name="T7" fmla="*/ 14 h 155"/>
                <a:gd name="T8" fmla="*/ 122 w 134"/>
                <a:gd name="T9" fmla="*/ 155 h 155"/>
                <a:gd name="T10" fmla="*/ 122 w 134"/>
                <a:gd name="T11" fmla="*/ 155 h 155"/>
                <a:gd name="T12" fmla="*/ 134 w 134"/>
                <a:gd name="T13" fmla="*/ 144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4" h="155">
                  <a:moveTo>
                    <a:pt x="134" y="144"/>
                  </a:moveTo>
                  <a:lnTo>
                    <a:pt x="134" y="144"/>
                  </a:lnTo>
                  <a:lnTo>
                    <a:pt x="9" y="0"/>
                  </a:lnTo>
                  <a:lnTo>
                    <a:pt x="0" y="14"/>
                  </a:lnTo>
                  <a:lnTo>
                    <a:pt x="122" y="155"/>
                  </a:lnTo>
                  <a:lnTo>
                    <a:pt x="122" y="155"/>
                  </a:lnTo>
                  <a:lnTo>
                    <a:pt x="134" y="144"/>
                  </a:lnTo>
                  <a:close/>
                </a:path>
              </a:pathLst>
            </a:custGeom>
            <a:solidFill>
              <a:srgbClr val="DD38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2" name="Freeform 20">
              <a:extLst>
                <a:ext uri="{FF2B5EF4-FFF2-40B4-BE49-F238E27FC236}">
                  <a16:creationId xmlns:a16="http://schemas.microsoft.com/office/drawing/2014/main" id="{31A2B9F4-4A9C-FD71-6C8F-105E0ACB3977}"/>
                </a:ext>
              </a:extLst>
            </p:cNvPr>
            <p:cNvSpPr>
              <a:spLocks/>
            </p:cNvSpPr>
            <p:nvPr/>
          </p:nvSpPr>
          <p:spPr bwMode="auto">
            <a:xfrm>
              <a:off x="4681" y="2068"/>
              <a:ext cx="127" cy="151"/>
            </a:xfrm>
            <a:custGeom>
              <a:avLst/>
              <a:gdLst>
                <a:gd name="T0" fmla="*/ 123 w 127"/>
                <a:gd name="T1" fmla="*/ 145 h 151"/>
                <a:gd name="T2" fmla="*/ 127 w 127"/>
                <a:gd name="T3" fmla="*/ 140 h 151"/>
                <a:gd name="T4" fmla="*/ 12 w 127"/>
                <a:gd name="T5" fmla="*/ 0 h 151"/>
                <a:gd name="T6" fmla="*/ 0 w 127"/>
                <a:gd name="T7" fmla="*/ 11 h 151"/>
                <a:gd name="T8" fmla="*/ 116 w 127"/>
                <a:gd name="T9" fmla="*/ 151 h 151"/>
                <a:gd name="T10" fmla="*/ 123 w 127"/>
                <a:gd name="T11" fmla="*/ 145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7" h="151">
                  <a:moveTo>
                    <a:pt x="123" y="145"/>
                  </a:moveTo>
                  <a:lnTo>
                    <a:pt x="127" y="140"/>
                  </a:lnTo>
                  <a:lnTo>
                    <a:pt x="12" y="0"/>
                  </a:lnTo>
                  <a:lnTo>
                    <a:pt x="0" y="11"/>
                  </a:lnTo>
                  <a:lnTo>
                    <a:pt x="116" y="151"/>
                  </a:lnTo>
                  <a:lnTo>
                    <a:pt x="123" y="145"/>
                  </a:lnTo>
                  <a:close/>
                </a:path>
              </a:pathLst>
            </a:custGeom>
            <a:solidFill>
              <a:srgbClr val="DD38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3" name="Freeform 21">
              <a:extLst>
                <a:ext uri="{FF2B5EF4-FFF2-40B4-BE49-F238E27FC236}">
                  <a16:creationId xmlns:a16="http://schemas.microsoft.com/office/drawing/2014/main" id="{3170D5CE-5EFA-7A79-168A-E2BFEC2B8D9B}"/>
                </a:ext>
              </a:extLst>
            </p:cNvPr>
            <p:cNvSpPr>
              <a:spLocks/>
            </p:cNvSpPr>
            <p:nvPr/>
          </p:nvSpPr>
          <p:spPr bwMode="auto">
            <a:xfrm>
              <a:off x="4460" y="3255"/>
              <a:ext cx="19" cy="19"/>
            </a:xfrm>
            <a:custGeom>
              <a:avLst/>
              <a:gdLst>
                <a:gd name="T0" fmla="*/ 19 w 19"/>
                <a:gd name="T1" fmla="*/ 0 h 19"/>
                <a:gd name="T2" fmla="*/ 19 w 19"/>
                <a:gd name="T3" fmla="*/ 0 h 19"/>
                <a:gd name="T4" fmla="*/ 0 w 19"/>
                <a:gd name="T5" fmla="*/ 0 h 19"/>
                <a:gd name="T6" fmla="*/ 0 w 19"/>
                <a:gd name="T7" fmla="*/ 19 h 19"/>
                <a:gd name="T8" fmla="*/ 19 w 19"/>
                <a:gd name="T9" fmla="*/ 19 h 19"/>
                <a:gd name="T10" fmla="*/ 19 w 19"/>
                <a:gd name="T11" fmla="*/ 19 h 19"/>
                <a:gd name="T12" fmla="*/ 19 w 19"/>
                <a:gd name="T13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19">
                  <a:moveTo>
                    <a:pt x="19" y="0"/>
                  </a:moveTo>
                  <a:lnTo>
                    <a:pt x="19" y="0"/>
                  </a:lnTo>
                  <a:lnTo>
                    <a:pt x="0" y="0"/>
                  </a:lnTo>
                  <a:lnTo>
                    <a:pt x="0" y="19"/>
                  </a:lnTo>
                  <a:lnTo>
                    <a:pt x="19" y="19"/>
                  </a:lnTo>
                  <a:lnTo>
                    <a:pt x="19" y="19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DD38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4" name="Freeform 22">
              <a:extLst>
                <a:ext uri="{FF2B5EF4-FFF2-40B4-BE49-F238E27FC236}">
                  <a16:creationId xmlns:a16="http://schemas.microsoft.com/office/drawing/2014/main" id="{B2E9DA93-7961-A38C-CDA3-104AC97DC339}"/>
                </a:ext>
              </a:extLst>
            </p:cNvPr>
            <p:cNvSpPr>
              <a:spLocks/>
            </p:cNvSpPr>
            <p:nvPr/>
          </p:nvSpPr>
          <p:spPr bwMode="auto">
            <a:xfrm>
              <a:off x="4479" y="3252"/>
              <a:ext cx="96" cy="22"/>
            </a:xfrm>
            <a:custGeom>
              <a:avLst/>
              <a:gdLst>
                <a:gd name="T0" fmla="*/ 94 w 96"/>
                <a:gd name="T1" fmla="*/ 0 h 22"/>
                <a:gd name="T2" fmla="*/ 94 w 96"/>
                <a:gd name="T3" fmla="*/ 0 h 22"/>
                <a:gd name="T4" fmla="*/ 0 w 96"/>
                <a:gd name="T5" fmla="*/ 3 h 22"/>
                <a:gd name="T6" fmla="*/ 0 w 96"/>
                <a:gd name="T7" fmla="*/ 22 h 22"/>
                <a:gd name="T8" fmla="*/ 96 w 96"/>
                <a:gd name="T9" fmla="*/ 19 h 22"/>
                <a:gd name="T10" fmla="*/ 94 w 96"/>
                <a:gd name="T11" fmla="*/ 19 h 22"/>
                <a:gd name="T12" fmla="*/ 94 w 96"/>
                <a:gd name="T13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6" h="22">
                  <a:moveTo>
                    <a:pt x="94" y="0"/>
                  </a:moveTo>
                  <a:lnTo>
                    <a:pt x="94" y="0"/>
                  </a:lnTo>
                  <a:lnTo>
                    <a:pt x="0" y="3"/>
                  </a:lnTo>
                  <a:lnTo>
                    <a:pt x="0" y="22"/>
                  </a:lnTo>
                  <a:lnTo>
                    <a:pt x="96" y="19"/>
                  </a:lnTo>
                  <a:lnTo>
                    <a:pt x="94" y="19"/>
                  </a:lnTo>
                  <a:lnTo>
                    <a:pt x="94" y="0"/>
                  </a:lnTo>
                  <a:close/>
                </a:path>
              </a:pathLst>
            </a:custGeom>
            <a:solidFill>
              <a:srgbClr val="DD38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5" name="Freeform 23">
              <a:extLst>
                <a:ext uri="{FF2B5EF4-FFF2-40B4-BE49-F238E27FC236}">
                  <a16:creationId xmlns:a16="http://schemas.microsoft.com/office/drawing/2014/main" id="{865324F7-4028-0D2C-0717-FF47FEE1292D}"/>
                </a:ext>
              </a:extLst>
            </p:cNvPr>
            <p:cNvSpPr>
              <a:spLocks/>
            </p:cNvSpPr>
            <p:nvPr/>
          </p:nvSpPr>
          <p:spPr bwMode="auto">
            <a:xfrm>
              <a:off x="4573" y="3243"/>
              <a:ext cx="134" cy="28"/>
            </a:xfrm>
            <a:custGeom>
              <a:avLst/>
              <a:gdLst>
                <a:gd name="T0" fmla="*/ 132 w 134"/>
                <a:gd name="T1" fmla="*/ 0 h 28"/>
                <a:gd name="T2" fmla="*/ 132 w 134"/>
                <a:gd name="T3" fmla="*/ 0 h 28"/>
                <a:gd name="T4" fmla="*/ 115 w 134"/>
                <a:gd name="T5" fmla="*/ 0 h 28"/>
                <a:gd name="T6" fmla="*/ 99 w 134"/>
                <a:gd name="T7" fmla="*/ 3 h 28"/>
                <a:gd name="T8" fmla="*/ 82 w 134"/>
                <a:gd name="T9" fmla="*/ 3 h 28"/>
                <a:gd name="T10" fmla="*/ 66 w 134"/>
                <a:gd name="T11" fmla="*/ 6 h 28"/>
                <a:gd name="T12" fmla="*/ 50 w 134"/>
                <a:gd name="T13" fmla="*/ 6 h 28"/>
                <a:gd name="T14" fmla="*/ 33 w 134"/>
                <a:gd name="T15" fmla="*/ 9 h 28"/>
                <a:gd name="T16" fmla="*/ 17 w 134"/>
                <a:gd name="T17" fmla="*/ 9 h 28"/>
                <a:gd name="T18" fmla="*/ 0 w 134"/>
                <a:gd name="T19" fmla="*/ 9 h 28"/>
                <a:gd name="T20" fmla="*/ 0 w 134"/>
                <a:gd name="T21" fmla="*/ 28 h 28"/>
                <a:gd name="T22" fmla="*/ 17 w 134"/>
                <a:gd name="T23" fmla="*/ 26 h 28"/>
                <a:gd name="T24" fmla="*/ 33 w 134"/>
                <a:gd name="T25" fmla="*/ 26 h 28"/>
                <a:gd name="T26" fmla="*/ 50 w 134"/>
                <a:gd name="T27" fmla="*/ 26 h 28"/>
                <a:gd name="T28" fmla="*/ 66 w 134"/>
                <a:gd name="T29" fmla="*/ 23 h 28"/>
                <a:gd name="T30" fmla="*/ 82 w 134"/>
                <a:gd name="T31" fmla="*/ 23 h 28"/>
                <a:gd name="T32" fmla="*/ 99 w 134"/>
                <a:gd name="T33" fmla="*/ 20 h 28"/>
                <a:gd name="T34" fmla="*/ 115 w 134"/>
                <a:gd name="T35" fmla="*/ 20 h 28"/>
                <a:gd name="T36" fmla="*/ 132 w 134"/>
                <a:gd name="T37" fmla="*/ 17 h 28"/>
                <a:gd name="T38" fmla="*/ 134 w 134"/>
                <a:gd name="T39" fmla="*/ 17 h 28"/>
                <a:gd name="T40" fmla="*/ 132 w 134"/>
                <a:gd name="T41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34" h="28">
                  <a:moveTo>
                    <a:pt x="132" y="0"/>
                  </a:moveTo>
                  <a:lnTo>
                    <a:pt x="132" y="0"/>
                  </a:lnTo>
                  <a:lnTo>
                    <a:pt x="115" y="0"/>
                  </a:lnTo>
                  <a:lnTo>
                    <a:pt x="99" y="3"/>
                  </a:lnTo>
                  <a:lnTo>
                    <a:pt x="82" y="3"/>
                  </a:lnTo>
                  <a:lnTo>
                    <a:pt x="66" y="6"/>
                  </a:lnTo>
                  <a:lnTo>
                    <a:pt x="50" y="6"/>
                  </a:lnTo>
                  <a:lnTo>
                    <a:pt x="33" y="9"/>
                  </a:lnTo>
                  <a:lnTo>
                    <a:pt x="17" y="9"/>
                  </a:lnTo>
                  <a:lnTo>
                    <a:pt x="0" y="9"/>
                  </a:lnTo>
                  <a:lnTo>
                    <a:pt x="0" y="28"/>
                  </a:lnTo>
                  <a:lnTo>
                    <a:pt x="17" y="26"/>
                  </a:lnTo>
                  <a:lnTo>
                    <a:pt x="33" y="26"/>
                  </a:lnTo>
                  <a:lnTo>
                    <a:pt x="50" y="26"/>
                  </a:lnTo>
                  <a:lnTo>
                    <a:pt x="66" y="23"/>
                  </a:lnTo>
                  <a:lnTo>
                    <a:pt x="82" y="23"/>
                  </a:lnTo>
                  <a:lnTo>
                    <a:pt x="99" y="20"/>
                  </a:lnTo>
                  <a:lnTo>
                    <a:pt x="115" y="20"/>
                  </a:lnTo>
                  <a:lnTo>
                    <a:pt x="132" y="17"/>
                  </a:lnTo>
                  <a:lnTo>
                    <a:pt x="134" y="17"/>
                  </a:lnTo>
                  <a:lnTo>
                    <a:pt x="132" y="0"/>
                  </a:lnTo>
                  <a:close/>
                </a:path>
              </a:pathLst>
            </a:custGeom>
            <a:solidFill>
              <a:srgbClr val="DD38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6" name="Freeform 24">
              <a:extLst>
                <a:ext uri="{FF2B5EF4-FFF2-40B4-BE49-F238E27FC236}">
                  <a16:creationId xmlns:a16="http://schemas.microsoft.com/office/drawing/2014/main" id="{BA089760-B455-D2B3-2259-130DA435D21C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5" y="3184"/>
              <a:ext cx="245" cy="76"/>
            </a:xfrm>
            <a:custGeom>
              <a:avLst/>
              <a:gdLst>
                <a:gd name="T0" fmla="*/ 242 w 245"/>
                <a:gd name="T1" fmla="*/ 0 h 76"/>
                <a:gd name="T2" fmla="*/ 242 w 245"/>
                <a:gd name="T3" fmla="*/ 0 h 76"/>
                <a:gd name="T4" fmla="*/ 212 w 245"/>
                <a:gd name="T5" fmla="*/ 9 h 76"/>
                <a:gd name="T6" fmla="*/ 183 w 245"/>
                <a:gd name="T7" fmla="*/ 20 h 76"/>
                <a:gd name="T8" fmla="*/ 153 w 245"/>
                <a:gd name="T9" fmla="*/ 28 h 76"/>
                <a:gd name="T10" fmla="*/ 122 w 245"/>
                <a:gd name="T11" fmla="*/ 34 h 76"/>
                <a:gd name="T12" fmla="*/ 92 w 245"/>
                <a:gd name="T13" fmla="*/ 42 h 76"/>
                <a:gd name="T14" fmla="*/ 61 w 245"/>
                <a:gd name="T15" fmla="*/ 48 h 76"/>
                <a:gd name="T16" fmla="*/ 30 w 245"/>
                <a:gd name="T17" fmla="*/ 54 h 76"/>
                <a:gd name="T18" fmla="*/ 0 w 245"/>
                <a:gd name="T19" fmla="*/ 59 h 76"/>
                <a:gd name="T20" fmla="*/ 2 w 245"/>
                <a:gd name="T21" fmla="*/ 76 h 76"/>
                <a:gd name="T22" fmla="*/ 33 w 245"/>
                <a:gd name="T23" fmla="*/ 71 h 76"/>
                <a:gd name="T24" fmla="*/ 63 w 245"/>
                <a:gd name="T25" fmla="*/ 65 h 76"/>
                <a:gd name="T26" fmla="*/ 94 w 245"/>
                <a:gd name="T27" fmla="*/ 59 h 76"/>
                <a:gd name="T28" fmla="*/ 127 w 245"/>
                <a:gd name="T29" fmla="*/ 51 h 76"/>
                <a:gd name="T30" fmla="*/ 158 w 245"/>
                <a:gd name="T31" fmla="*/ 45 h 76"/>
                <a:gd name="T32" fmla="*/ 186 w 245"/>
                <a:gd name="T33" fmla="*/ 37 h 76"/>
                <a:gd name="T34" fmla="*/ 216 w 245"/>
                <a:gd name="T35" fmla="*/ 28 h 76"/>
                <a:gd name="T36" fmla="*/ 245 w 245"/>
                <a:gd name="T37" fmla="*/ 17 h 76"/>
                <a:gd name="T38" fmla="*/ 245 w 245"/>
                <a:gd name="T39" fmla="*/ 17 h 76"/>
                <a:gd name="T40" fmla="*/ 242 w 245"/>
                <a:gd name="T41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45" h="76">
                  <a:moveTo>
                    <a:pt x="242" y="0"/>
                  </a:moveTo>
                  <a:lnTo>
                    <a:pt x="242" y="0"/>
                  </a:lnTo>
                  <a:lnTo>
                    <a:pt x="212" y="9"/>
                  </a:lnTo>
                  <a:lnTo>
                    <a:pt x="183" y="20"/>
                  </a:lnTo>
                  <a:lnTo>
                    <a:pt x="153" y="28"/>
                  </a:lnTo>
                  <a:lnTo>
                    <a:pt x="122" y="34"/>
                  </a:lnTo>
                  <a:lnTo>
                    <a:pt x="92" y="42"/>
                  </a:lnTo>
                  <a:lnTo>
                    <a:pt x="61" y="48"/>
                  </a:lnTo>
                  <a:lnTo>
                    <a:pt x="30" y="54"/>
                  </a:lnTo>
                  <a:lnTo>
                    <a:pt x="0" y="59"/>
                  </a:lnTo>
                  <a:lnTo>
                    <a:pt x="2" y="76"/>
                  </a:lnTo>
                  <a:lnTo>
                    <a:pt x="33" y="71"/>
                  </a:lnTo>
                  <a:lnTo>
                    <a:pt x="63" y="65"/>
                  </a:lnTo>
                  <a:lnTo>
                    <a:pt x="94" y="59"/>
                  </a:lnTo>
                  <a:lnTo>
                    <a:pt x="127" y="51"/>
                  </a:lnTo>
                  <a:lnTo>
                    <a:pt x="158" y="45"/>
                  </a:lnTo>
                  <a:lnTo>
                    <a:pt x="186" y="37"/>
                  </a:lnTo>
                  <a:lnTo>
                    <a:pt x="216" y="28"/>
                  </a:lnTo>
                  <a:lnTo>
                    <a:pt x="245" y="17"/>
                  </a:lnTo>
                  <a:lnTo>
                    <a:pt x="245" y="17"/>
                  </a:lnTo>
                  <a:lnTo>
                    <a:pt x="242" y="0"/>
                  </a:lnTo>
                  <a:close/>
                </a:path>
              </a:pathLst>
            </a:custGeom>
            <a:solidFill>
              <a:srgbClr val="DD38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7" name="Freeform 25">
              <a:extLst>
                <a:ext uri="{FF2B5EF4-FFF2-40B4-BE49-F238E27FC236}">
                  <a16:creationId xmlns:a16="http://schemas.microsoft.com/office/drawing/2014/main" id="{53D514B5-B08A-F185-4968-F275CACB442D}"/>
                </a:ext>
              </a:extLst>
            </p:cNvPr>
            <p:cNvSpPr>
              <a:spLocks/>
            </p:cNvSpPr>
            <p:nvPr/>
          </p:nvSpPr>
          <p:spPr bwMode="auto">
            <a:xfrm>
              <a:off x="4947" y="3170"/>
              <a:ext cx="43" cy="31"/>
            </a:xfrm>
            <a:custGeom>
              <a:avLst/>
              <a:gdLst>
                <a:gd name="T0" fmla="*/ 38 w 43"/>
                <a:gd name="T1" fmla="*/ 0 h 31"/>
                <a:gd name="T2" fmla="*/ 38 w 43"/>
                <a:gd name="T3" fmla="*/ 0 h 31"/>
                <a:gd name="T4" fmla="*/ 33 w 43"/>
                <a:gd name="T5" fmla="*/ 3 h 31"/>
                <a:gd name="T6" fmla="*/ 28 w 43"/>
                <a:gd name="T7" fmla="*/ 3 h 31"/>
                <a:gd name="T8" fmla="*/ 24 w 43"/>
                <a:gd name="T9" fmla="*/ 6 h 31"/>
                <a:gd name="T10" fmla="*/ 19 w 43"/>
                <a:gd name="T11" fmla="*/ 9 h 31"/>
                <a:gd name="T12" fmla="*/ 14 w 43"/>
                <a:gd name="T13" fmla="*/ 9 h 31"/>
                <a:gd name="T14" fmla="*/ 10 w 43"/>
                <a:gd name="T15" fmla="*/ 12 h 31"/>
                <a:gd name="T16" fmla="*/ 5 w 43"/>
                <a:gd name="T17" fmla="*/ 12 h 31"/>
                <a:gd name="T18" fmla="*/ 0 w 43"/>
                <a:gd name="T19" fmla="*/ 14 h 31"/>
                <a:gd name="T20" fmla="*/ 3 w 43"/>
                <a:gd name="T21" fmla="*/ 31 h 31"/>
                <a:gd name="T22" fmla="*/ 7 w 43"/>
                <a:gd name="T23" fmla="*/ 28 h 31"/>
                <a:gd name="T24" fmla="*/ 14 w 43"/>
                <a:gd name="T25" fmla="*/ 28 h 31"/>
                <a:gd name="T26" fmla="*/ 19 w 43"/>
                <a:gd name="T27" fmla="*/ 26 h 31"/>
                <a:gd name="T28" fmla="*/ 24 w 43"/>
                <a:gd name="T29" fmla="*/ 26 h 31"/>
                <a:gd name="T30" fmla="*/ 28 w 43"/>
                <a:gd name="T31" fmla="*/ 23 h 31"/>
                <a:gd name="T32" fmla="*/ 33 w 43"/>
                <a:gd name="T33" fmla="*/ 20 h 31"/>
                <a:gd name="T34" fmla="*/ 38 w 43"/>
                <a:gd name="T35" fmla="*/ 20 h 31"/>
                <a:gd name="T36" fmla="*/ 43 w 43"/>
                <a:gd name="T37" fmla="*/ 17 h 31"/>
                <a:gd name="T38" fmla="*/ 43 w 43"/>
                <a:gd name="T39" fmla="*/ 17 h 31"/>
                <a:gd name="T40" fmla="*/ 38 w 43"/>
                <a:gd name="T41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3" h="31">
                  <a:moveTo>
                    <a:pt x="38" y="0"/>
                  </a:moveTo>
                  <a:lnTo>
                    <a:pt x="38" y="0"/>
                  </a:lnTo>
                  <a:lnTo>
                    <a:pt x="33" y="3"/>
                  </a:lnTo>
                  <a:lnTo>
                    <a:pt x="28" y="3"/>
                  </a:lnTo>
                  <a:lnTo>
                    <a:pt x="24" y="6"/>
                  </a:lnTo>
                  <a:lnTo>
                    <a:pt x="19" y="9"/>
                  </a:lnTo>
                  <a:lnTo>
                    <a:pt x="14" y="9"/>
                  </a:lnTo>
                  <a:lnTo>
                    <a:pt x="10" y="12"/>
                  </a:lnTo>
                  <a:lnTo>
                    <a:pt x="5" y="12"/>
                  </a:lnTo>
                  <a:lnTo>
                    <a:pt x="0" y="14"/>
                  </a:lnTo>
                  <a:lnTo>
                    <a:pt x="3" y="31"/>
                  </a:lnTo>
                  <a:lnTo>
                    <a:pt x="7" y="28"/>
                  </a:lnTo>
                  <a:lnTo>
                    <a:pt x="14" y="28"/>
                  </a:lnTo>
                  <a:lnTo>
                    <a:pt x="19" y="26"/>
                  </a:lnTo>
                  <a:lnTo>
                    <a:pt x="24" y="26"/>
                  </a:lnTo>
                  <a:lnTo>
                    <a:pt x="28" y="23"/>
                  </a:lnTo>
                  <a:lnTo>
                    <a:pt x="33" y="20"/>
                  </a:lnTo>
                  <a:lnTo>
                    <a:pt x="38" y="20"/>
                  </a:lnTo>
                  <a:lnTo>
                    <a:pt x="43" y="17"/>
                  </a:lnTo>
                  <a:lnTo>
                    <a:pt x="43" y="17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rgbClr val="DD38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" name="Freeform 26">
              <a:extLst>
                <a:ext uri="{FF2B5EF4-FFF2-40B4-BE49-F238E27FC236}">
                  <a16:creationId xmlns:a16="http://schemas.microsoft.com/office/drawing/2014/main" id="{26F1E434-BBBF-F7BC-8C88-B61B2E06F112}"/>
                </a:ext>
              </a:extLst>
            </p:cNvPr>
            <p:cNvSpPr>
              <a:spLocks/>
            </p:cNvSpPr>
            <p:nvPr/>
          </p:nvSpPr>
          <p:spPr bwMode="auto">
            <a:xfrm>
              <a:off x="4985" y="3109"/>
              <a:ext cx="148" cy="78"/>
            </a:xfrm>
            <a:custGeom>
              <a:avLst/>
              <a:gdLst>
                <a:gd name="T0" fmla="*/ 146 w 148"/>
                <a:gd name="T1" fmla="*/ 0 h 78"/>
                <a:gd name="T2" fmla="*/ 143 w 148"/>
                <a:gd name="T3" fmla="*/ 0 h 78"/>
                <a:gd name="T4" fmla="*/ 125 w 148"/>
                <a:gd name="T5" fmla="*/ 8 h 78"/>
                <a:gd name="T6" fmla="*/ 108 w 148"/>
                <a:gd name="T7" fmla="*/ 16 h 78"/>
                <a:gd name="T8" fmla="*/ 89 w 148"/>
                <a:gd name="T9" fmla="*/ 25 h 78"/>
                <a:gd name="T10" fmla="*/ 70 w 148"/>
                <a:gd name="T11" fmla="*/ 33 h 78"/>
                <a:gd name="T12" fmla="*/ 54 w 148"/>
                <a:gd name="T13" fmla="*/ 39 h 78"/>
                <a:gd name="T14" fmla="*/ 35 w 148"/>
                <a:gd name="T15" fmla="*/ 47 h 78"/>
                <a:gd name="T16" fmla="*/ 16 w 148"/>
                <a:gd name="T17" fmla="*/ 53 h 78"/>
                <a:gd name="T18" fmla="*/ 0 w 148"/>
                <a:gd name="T19" fmla="*/ 61 h 78"/>
                <a:gd name="T20" fmla="*/ 5 w 148"/>
                <a:gd name="T21" fmla="*/ 78 h 78"/>
                <a:gd name="T22" fmla="*/ 23 w 148"/>
                <a:gd name="T23" fmla="*/ 70 h 78"/>
                <a:gd name="T24" fmla="*/ 40 w 148"/>
                <a:gd name="T25" fmla="*/ 64 h 78"/>
                <a:gd name="T26" fmla="*/ 59 w 148"/>
                <a:gd name="T27" fmla="*/ 56 h 78"/>
                <a:gd name="T28" fmla="*/ 75 w 148"/>
                <a:gd name="T29" fmla="*/ 50 h 78"/>
                <a:gd name="T30" fmla="*/ 94 w 148"/>
                <a:gd name="T31" fmla="*/ 42 h 78"/>
                <a:gd name="T32" fmla="*/ 113 w 148"/>
                <a:gd name="T33" fmla="*/ 33 h 78"/>
                <a:gd name="T34" fmla="*/ 129 w 148"/>
                <a:gd name="T35" fmla="*/ 25 h 78"/>
                <a:gd name="T36" fmla="*/ 148 w 148"/>
                <a:gd name="T37" fmla="*/ 16 h 78"/>
                <a:gd name="T38" fmla="*/ 146 w 148"/>
                <a:gd name="T39" fmla="*/ 16 h 78"/>
                <a:gd name="T40" fmla="*/ 146 w 148"/>
                <a:gd name="T41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48" h="78">
                  <a:moveTo>
                    <a:pt x="146" y="0"/>
                  </a:moveTo>
                  <a:lnTo>
                    <a:pt x="143" y="0"/>
                  </a:lnTo>
                  <a:lnTo>
                    <a:pt x="125" y="8"/>
                  </a:lnTo>
                  <a:lnTo>
                    <a:pt x="108" y="16"/>
                  </a:lnTo>
                  <a:lnTo>
                    <a:pt x="89" y="25"/>
                  </a:lnTo>
                  <a:lnTo>
                    <a:pt x="70" y="33"/>
                  </a:lnTo>
                  <a:lnTo>
                    <a:pt x="54" y="39"/>
                  </a:lnTo>
                  <a:lnTo>
                    <a:pt x="35" y="47"/>
                  </a:lnTo>
                  <a:lnTo>
                    <a:pt x="16" y="53"/>
                  </a:lnTo>
                  <a:lnTo>
                    <a:pt x="0" y="61"/>
                  </a:lnTo>
                  <a:lnTo>
                    <a:pt x="5" y="78"/>
                  </a:lnTo>
                  <a:lnTo>
                    <a:pt x="23" y="70"/>
                  </a:lnTo>
                  <a:lnTo>
                    <a:pt x="40" y="64"/>
                  </a:lnTo>
                  <a:lnTo>
                    <a:pt x="59" y="56"/>
                  </a:lnTo>
                  <a:lnTo>
                    <a:pt x="75" y="50"/>
                  </a:lnTo>
                  <a:lnTo>
                    <a:pt x="94" y="42"/>
                  </a:lnTo>
                  <a:lnTo>
                    <a:pt x="113" y="33"/>
                  </a:lnTo>
                  <a:lnTo>
                    <a:pt x="129" y="25"/>
                  </a:lnTo>
                  <a:lnTo>
                    <a:pt x="148" y="16"/>
                  </a:lnTo>
                  <a:lnTo>
                    <a:pt x="146" y="16"/>
                  </a:lnTo>
                  <a:lnTo>
                    <a:pt x="146" y="0"/>
                  </a:lnTo>
                  <a:close/>
                </a:path>
              </a:pathLst>
            </a:custGeom>
            <a:solidFill>
              <a:srgbClr val="DD38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9" name="Freeform 27">
              <a:extLst>
                <a:ext uri="{FF2B5EF4-FFF2-40B4-BE49-F238E27FC236}">
                  <a16:creationId xmlns:a16="http://schemas.microsoft.com/office/drawing/2014/main" id="{E2C7C214-82B8-C86B-FFC1-CDB3F19E17BB}"/>
                </a:ext>
              </a:extLst>
            </p:cNvPr>
            <p:cNvSpPr>
              <a:spLocks/>
            </p:cNvSpPr>
            <p:nvPr/>
          </p:nvSpPr>
          <p:spPr bwMode="auto">
            <a:xfrm>
              <a:off x="5128" y="3083"/>
              <a:ext cx="43" cy="42"/>
            </a:xfrm>
            <a:custGeom>
              <a:avLst/>
              <a:gdLst>
                <a:gd name="T0" fmla="*/ 29 w 43"/>
                <a:gd name="T1" fmla="*/ 9 h 42"/>
                <a:gd name="T2" fmla="*/ 31 w 43"/>
                <a:gd name="T3" fmla="*/ 0 h 42"/>
                <a:gd name="T4" fmla="*/ 26 w 43"/>
                <a:gd name="T5" fmla="*/ 6 h 42"/>
                <a:gd name="T6" fmla="*/ 19 w 43"/>
                <a:gd name="T7" fmla="*/ 9 h 42"/>
                <a:gd name="T8" fmla="*/ 15 w 43"/>
                <a:gd name="T9" fmla="*/ 14 h 42"/>
                <a:gd name="T10" fmla="*/ 10 w 43"/>
                <a:gd name="T11" fmla="*/ 17 h 42"/>
                <a:gd name="T12" fmla="*/ 5 w 43"/>
                <a:gd name="T13" fmla="*/ 20 h 42"/>
                <a:gd name="T14" fmla="*/ 3 w 43"/>
                <a:gd name="T15" fmla="*/ 23 h 42"/>
                <a:gd name="T16" fmla="*/ 0 w 43"/>
                <a:gd name="T17" fmla="*/ 26 h 42"/>
                <a:gd name="T18" fmla="*/ 3 w 43"/>
                <a:gd name="T19" fmla="*/ 26 h 42"/>
                <a:gd name="T20" fmla="*/ 3 w 43"/>
                <a:gd name="T21" fmla="*/ 42 h 42"/>
                <a:gd name="T22" fmla="*/ 7 w 43"/>
                <a:gd name="T23" fmla="*/ 40 h 42"/>
                <a:gd name="T24" fmla="*/ 10 w 43"/>
                <a:gd name="T25" fmla="*/ 40 h 42"/>
                <a:gd name="T26" fmla="*/ 15 w 43"/>
                <a:gd name="T27" fmla="*/ 37 h 42"/>
                <a:gd name="T28" fmla="*/ 19 w 43"/>
                <a:gd name="T29" fmla="*/ 34 h 42"/>
                <a:gd name="T30" fmla="*/ 24 w 43"/>
                <a:gd name="T31" fmla="*/ 28 h 42"/>
                <a:gd name="T32" fmla="*/ 29 w 43"/>
                <a:gd name="T33" fmla="*/ 26 h 42"/>
                <a:gd name="T34" fmla="*/ 33 w 43"/>
                <a:gd name="T35" fmla="*/ 20 h 42"/>
                <a:gd name="T36" fmla="*/ 40 w 43"/>
                <a:gd name="T37" fmla="*/ 14 h 42"/>
                <a:gd name="T38" fmla="*/ 43 w 43"/>
                <a:gd name="T39" fmla="*/ 9 h 42"/>
                <a:gd name="T40" fmla="*/ 40 w 43"/>
                <a:gd name="T41" fmla="*/ 14 h 42"/>
                <a:gd name="T42" fmla="*/ 43 w 43"/>
                <a:gd name="T43" fmla="*/ 12 h 42"/>
                <a:gd name="T44" fmla="*/ 43 w 43"/>
                <a:gd name="T45" fmla="*/ 9 h 42"/>
                <a:gd name="T46" fmla="*/ 29 w 43"/>
                <a:gd name="T47" fmla="*/ 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3" h="42">
                  <a:moveTo>
                    <a:pt x="29" y="9"/>
                  </a:moveTo>
                  <a:lnTo>
                    <a:pt x="31" y="0"/>
                  </a:lnTo>
                  <a:lnTo>
                    <a:pt x="26" y="6"/>
                  </a:lnTo>
                  <a:lnTo>
                    <a:pt x="19" y="9"/>
                  </a:lnTo>
                  <a:lnTo>
                    <a:pt x="15" y="14"/>
                  </a:lnTo>
                  <a:lnTo>
                    <a:pt x="10" y="17"/>
                  </a:lnTo>
                  <a:lnTo>
                    <a:pt x="5" y="20"/>
                  </a:lnTo>
                  <a:lnTo>
                    <a:pt x="3" y="23"/>
                  </a:lnTo>
                  <a:lnTo>
                    <a:pt x="0" y="26"/>
                  </a:lnTo>
                  <a:lnTo>
                    <a:pt x="3" y="26"/>
                  </a:lnTo>
                  <a:lnTo>
                    <a:pt x="3" y="42"/>
                  </a:lnTo>
                  <a:lnTo>
                    <a:pt x="7" y="40"/>
                  </a:lnTo>
                  <a:lnTo>
                    <a:pt x="10" y="40"/>
                  </a:lnTo>
                  <a:lnTo>
                    <a:pt x="15" y="37"/>
                  </a:lnTo>
                  <a:lnTo>
                    <a:pt x="19" y="34"/>
                  </a:lnTo>
                  <a:lnTo>
                    <a:pt x="24" y="28"/>
                  </a:lnTo>
                  <a:lnTo>
                    <a:pt x="29" y="26"/>
                  </a:lnTo>
                  <a:lnTo>
                    <a:pt x="33" y="20"/>
                  </a:lnTo>
                  <a:lnTo>
                    <a:pt x="40" y="14"/>
                  </a:lnTo>
                  <a:lnTo>
                    <a:pt x="43" y="9"/>
                  </a:lnTo>
                  <a:lnTo>
                    <a:pt x="40" y="14"/>
                  </a:lnTo>
                  <a:lnTo>
                    <a:pt x="43" y="12"/>
                  </a:lnTo>
                  <a:lnTo>
                    <a:pt x="43" y="9"/>
                  </a:lnTo>
                  <a:lnTo>
                    <a:pt x="29" y="9"/>
                  </a:lnTo>
                  <a:close/>
                </a:path>
              </a:pathLst>
            </a:custGeom>
            <a:solidFill>
              <a:srgbClr val="DD38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0" name="Freeform 28">
              <a:extLst>
                <a:ext uri="{FF2B5EF4-FFF2-40B4-BE49-F238E27FC236}">
                  <a16:creationId xmlns:a16="http://schemas.microsoft.com/office/drawing/2014/main" id="{2DC5CA0D-152C-9A3E-5DD8-915B61CAE34D}"/>
                </a:ext>
              </a:extLst>
            </p:cNvPr>
            <p:cNvSpPr>
              <a:spLocks/>
            </p:cNvSpPr>
            <p:nvPr/>
          </p:nvSpPr>
          <p:spPr bwMode="auto">
            <a:xfrm>
              <a:off x="5154" y="2935"/>
              <a:ext cx="17" cy="157"/>
            </a:xfrm>
            <a:custGeom>
              <a:avLst/>
              <a:gdLst>
                <a:gd name="T0" fmla="*/ 0 w 17"/>
                <a:gd name="T1" fmla="*/ 2 h 157"/>
                <a:gd name="T2" fmla="*/ 0 w 17"/>
                <a:gd name="T3" fmla="*/ 2 h 157"/>
                <a:gd name="T4" fmla="*/ 0 w 17"/>
                <a:gd name="T5" fmla="*/ 22 h 157"/>
                <a:gd name="T6" fmla="*/ 3 w 17"/>
                <a:gd name="T7" fmla="*/ 39 h 157"/>
                <a:gd name="T8" fmla="*/ 3 w 17"/>
                <a:gd name="T9" fmla="*/ 59 h 157"/>
                <a:gd name="T10" fmla="*/ 3 w 17"/>
                <a:gd name="T11" fmla="*/ 78 h 157"/>
                <a:gd name="T12" fmla="*/ 3 w 17"/>
                <a:gd name="T13" fmla="*/ 98 h 157"/>
                <a:gd name="T14" fmla="*/ 3 w 17"/>
                <a:gd name="T15" fmla="*/ 115 h 157"/>
                <a:gd name="T16" fmla="*/ 3 w 17"/>
                <a:gd name="T17" fmla="*/ 134 h 157"/>
                <a:gd name="T18" fmla="*/ 3 w 17"/>
                <a:gd name="T19" fmla="*/ 157 h 157"/>
                <a:gd name="T20" fmla="*/ 17 w 17"/>
                <a:gd name="T21" fmla="*/ 157 h 157"/>
                <a:gd name="T22" fmla="*/ 17 w 17"/>
                <a:gd name="T23" fmla="*/ 134 h 157"/>
                <a:gd name="T24" fmla="*/ 17 w 17"/>
                <a:gd name="T25" fmla="*/ 115 h 157"/>
                <a:gd name="T26" fmla="*/ 17 w 17"/>
                <a:gd name="T27" fmla="*/ 98 h 157"/>
                <a:gd name="T28" fmla="*/ 17 w 17"/>
                <a:gd name="T29" fmla="*/ 78 h 157"/>
                <a:gd name="T30" fmla="*/ 17 w 17"/>
                <a:gd name="T31" fmla="*/ 59 h 157"/>
                <a:gd name="T32" fmla="*/ 17 w 17"/>
                <a:gd name="T33" fmla="*/ 39 h 157"/>
                <a:gd name="T34" fmla="*/ 17 w 17"/>
                <a:gd name="T35" fmla="*/ 22 h 157"/>
                <a:gd name="T36" fmla="*/ 17 w 17"/>
                <a:gd name="T37" fmla="*/ 2 h 157"/>
                <a:gd name="T38" fmla="*/ 14 w 17"/>
                <a:gd name="T39" fmla="*/ 0 h 157"/>
                <a:gd name="T40" fmla="*/ 0 w 17"/>
                <a:gd name="T41" fmla="*/ 2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7" h="157">
                  <a:moveTo>
                    <a:pt x="0" y="2"/>
                  </a:moveTo>
                  <a:lnTo>
                    <a:pt x="0" y="2"/>
                  </a:lnTo>
                  <a:lnTo>
                    <a:pt x="0" y="22"/>
                  </a:lnTo>
                  <a:lnTo>
                    <a:pt x="3" y="39"/>
                  </a:lnTo>
                  <a:lnTo>
                    <a:pt x="3" y="59"/>
                  </a:lnTo>
                  <a:lnTo>
                    <a:pt x="3" y="78"/>
                  </a:lnTo>
                  <a:lnTo>
                    <a:pt x="3" y="98"/>
                  </a:lnTo>
                  <a:lnTo>
                    <a:pt x="3" y="115"/>
                  </a:lnTo>
                  <a:lnTo>
                    <a:pt x="3" y="134"/>
                  </a:lnTo>
                  <a:lnTo>
                    <a:pt x="3" y="157"/>
                  </a:lnTo>
                  <a:lnTo>
                    <a:pt x="17" y="157"/>
                  </a:lnTo>
                  <a:lnTo>
                    <a:pt x="17" y="134"/>
                  </a:lnTo>
                  <a:lnTo>
                    <a:pt x="17" y="115"/>
                  </a:lnTo>
                  <a:lnTo>
                    <a:pt x="17" y="98"/>
                  </a:lnTo>
                  <a:lnTo>
                    <a:pt x="17" y="78"/>
                  </a:lnTo>
                  <a:lnTo>
                    <a:pt x="17" y="59"/>
                  </a:lnTo>
                  <a:lnTo>
                    <a:pt x="17" y="39"/>
                  </a:lnTo>
                  <a:lnTo>
                    <a:pt x="17" y="22"/>
                  </a:lnTo>
                  <a:lnTo>
                    <a:pt x="17" y="2"/>
                  </a:lnTo>
                  <a:lnTo>
                    <a:pt x="14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DD38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" name="Freeform 29">
              <a:extLst>
                <a:ext uri="{FF2B5EF4-FFF2-40B4-BE49-F238E27FC236}">
                  <a16:creationId xmlns:a16="http://schemas.microsoft.com/office/drawing/2014/main" id="{8FBA574A-E401-4F98-475F-B6039F30A8B1}"/>
                </a:ext>
              </a:extLst>
            </p:cNvPr>
            <p:cNvSpPr>
              <a:spLocks/>
            </p:cNvSpPr>
            <p:nvPr/>
          </p:nvSpPr>
          <p:spPr bwMode="auto">
            <a:xfrm>
              <a:off x="5131" y="2789"/>
              <a:ext cx="37" cy="148"/>
            </a:xfrm>
            <a:custGeom>
              <a:avLst/>
              <a:gdLst>
                <a:gd name="T0" fmla="*/ 0 w 37"/>
                <a:gd name="T1" fmla="*/ 3 h 148"/>
                <a:gd name="T2" fmla="*/ 0 w 37"/>
                <a:gd name="T3" fmla="*/ 3 h 148"/>
                <a:gd name="T4" fmla="*/ 4 w 37"/>
                <a:gd name="T5" fmla="*/ 19 h 148"/>
                <a:gd name="T6" fmla="*/ 7 w 37"/>
                <a:gd name="T7" fmla="*/ 36 h 148"/>
                <a:gd name="T8" fmla="*/ 9 w 37"/>
                <a:gd name="T9" fmla="*/ 53 h 148"/>
                <a:gd name="T10" fmla="*/ 12 w 37"/>
                <a:gd name="T11" fmla="*/ 67 h 148"/>
                <a:gd name="T12" fmla="*/ 16 w 37"/>
                <a:gd name="T13" fmla="*/ 84 h 148"/>
                <a:gd name="T14" fmla="*/ 19 w 37"/>
                <a:gd name="T15" fmla="*/ 104 h 148"/>
                <a:gd name="T16" fmla="*/ 21 w 37"/>
                <a:gd name="T17" fmla="*/ 126 h 148"/>
                <a:gd name="T18" fmla="*/ 23 w 37"/>
                <a:gd name="T19" fmla="*/ 148 h 148"/>
                <a:gd name="T20" fmla="*/ 37 w 37"/>
                <a:gd name="T21" fmla="*/ 146 h 148"/>
                <a:gd name="T22" fmla="*/ 35 w 37"/>
                <a:gd name="T23" fmla="*/ 123 h 148"/>
                <a:gd name="T24" fmla="*/ 33 w 37"/>
                <a:gd name="T25" fmla="*/ 101 h 148"/>
                <a:gd name="T26" fmla="*/ 30 w 37"/>
                <a:gd name="T27" fmla="*/ 81 h 148"/>
                <a:gd name="T28" fmla="*/ 28 w 37"/>
                <a:gd name="T29" fmla="*/ 64 h 148"/>
                <a:gd name="T30" fmla="*/ 23 w 37"/>
                <a:gd name="T31" fmla="*/ 47 h 148"/>
                <a:gd name="T32" fmla="*/ 21 w 37"/>
                <a:gd name="T33" fmla="*/ 33 h 148"/>
                <a:gd name="T34" fmla="*/ 19 w 37"/>
                <a:gd name="T35" fmla="*/ 17 h 148"/>
                <a:gd name="T36" fmla="*/ 14 w 37"/>
                <a:gd name="T37" fmla="*/ 0 h 148"/>
                <a:gd name="T38" fmla="*/ 14 w 37"/>
                <a:gd name="T39" fmla="*/ 0 h 148"/>
                <a:gd name="T40" fmla="*/ 0 w 37"/>
                <a:gd name="T41" fmla="*/ 3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" h="148">
                  <a:moveTo>
                    <a:pt x="0" y="3"/>
                  </a:moveTo>
                  <a:lnTo>
                    <a:pt x="0" y="3"/>
                  </a:lnTo>
                  <a:lnTo>
                    <a:pt x="4" y="19"/>
                  </a:lnTo>
                  <a:lnTo>
                    <a:pt x="7" y="36"/>
                  </a:lnTo>
                  <a:lnTo>
                    <a:pt x="9" y="53"/>
                  </a:lnTo>
                  <a:lnTo>
                    <a:pt x="12" y="67"/>
                  </a:lnTo>
                  <a:lnTo>
                    <a:pt x="16" y="84"/>
                  </a:lnTo>
                  <a:lnTo>
                    <a:pt x="19" y="104"/>
                  </a:lnTo>
                  <a:lnTo>
                    <a:pt x="21" y="126"/>
                  </a:lnTo>
                  <a:lnTo>
                    <a:pt x="23" y="148"/>
                  </a:lnTo>
                  <a:lnTo>
                    <a:pt x="37" y="146"/>
                  </a:lnTo>
                  <a:lnTo>
                    <a:pt x="35" y="123"/>
                  </a:lnTo>
                  <a:lnTo>
                    <a:pt x="33" y="101"/>
                  </a:lnTo>
                  <a:lnTo>
                    <a:pt x="30" y="81"/>
                  </a:lnTo>
                  <a:lnTo>
                    <a:pt x="28" y="64"/>
                  </a:lnTo>
                  <a:lnTo>
                    <a:pt x="23" y="47"/>
                  </a:lnTo>
                  <a:lnTo>
                    <a:pt x="21" y="33"/>
                  </a:lnTo>
                  <a:lnTo>
                    <a:pt x="19" y="17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DD38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" name="Freeform 30">
              <a:extLst>
                <a:ext uri="{FF2B5EF4-FFF2-40B4-BE49-F238E27FC236}">
                  <a16:creationId xmlns:a16="http://schemas.microsoft.com/office/drawing/2014/main" id="{8F2406A8-D842-2189-4FD7-3994AC075373}"/>
                </a:ext>
              </a:extLst>
            </p:cNvPr>
            <p:cNvSpPr>
              <a:spLocks/>
            </p:cNvSpPr>
            <p:nvPr/>
          </p:nvSpPr>
          <p:spPr bwMode="auto">
            <a:xfrm>
              <a:off x="5112" y="2721"/>
              <a:ext cx="33" cy="71"/>
            </a:xfrm>
            <a:custGeom>
              <a:avLst/>
              <a:gdLst>
                <a:gd name="T0" fmla="*/ 0 w 33"/>
                <a:gd name="T1" fmla="*/ 9 h 71"/>
                <a:gd name="T2" fmla="*/ 0 w 33"/>
                <a:gd name="T3" fmla="*/ 6 h 71"/>
                <a:gd name="T4" fmla="*/ 2 w 33"/>
                <a:gd name="T5" fmla="*/ 14 h 71"/>
                <a:gd name="T6" fmla="*/ 5 w 33"/>
                <a:gd name="T7" fmla="*/ 23 h 71"/>
                <a:gd name="T8" fmla="*/ 7 w 33"/>
                <a:gd name="T9" fmla="*/ 31 h 71"/>
                <a:gd name="T10" fmla="*/ 9 w 33"/>
                <a:gd name="T11" fmla="*/ 40 h 71"/>
                <a:gd name="T12" fmla="*/ 12 w 33"/>
                <a:gd name="T13" fmla="*/ 48 h 71"/>
                <a:gd name="T14" fmla="*/ 14 w 33"/>
                <a:gd name="T15" fmla="*/ 56 h 71"/>
                <a:gd name="T16" fmla="*/ 16 w 33"/>
                <a:gd name="T17" fmla="*/ 62 h 71"/>
                <a:gd name="T18" fmla="*/ 19 w 33"/>
                <a:gd name="T19" fmla="*/ 71 h 71"/>
                <a:gd name="T20" fmla="*/ 33 w 33"/>
                <a:gd name="T21" fmla="*/ 68 h 71"/>
                <a:gd name="T22" fmla="*/ 31 w 33"/>
                <a:gd name="T23" fmla="*/ 56 h 71"/>
                <a:gd name="T24" fmla="*/ 28 w 33"/>
                <a:gd name="T25" fmla="*/ 48 h 71"/>
                <a:gd name="T26" fmla="*/ 26 w 33"/>
                <a:gd name="T27" fmla="*/ 40 h 71"/>
                <a:gd name="T28" fmla="*/ 23 w 33"/>
                <a:gd name="T29" fmla="*/ 34 h 71"/>
                <a:gd name="T30" fmla="*/ 21 w 33"/>
                <a:gd name="T31" fmla="*/ 26 h 71"/>
                <a:gd name="T32" fmla="*/ 19 w 33"/>
                <a:gd name="T33" fmla="*/ 17 h 71"/>
                <a:gd name="T34" fmla="*/ 16 w 33"/>
                <a:gd name="T35" fmla="*/ 12 h 71"/>
                <a:gd name="T36" fmla="*/ 14 w 33"/>
                <a:gd name="T37" fmla="*/ 3 h 71"/>
                <a:gd name="T38" fmla="*/ 14 w 33"/>
                <a:gd name="T39" fmla="*/ 0 h 71"/>
                <a:gd name="T40" fmla="*/ 0 w 33"/>
                <a:gd name="T41" fmla="*/ 9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3" h="71">
                  <a:moveTo>
                    <a:pt x="0" y="9"/>
                  </a:moveTo>
                  <a:lnTo>
                    <a:pt x="0" y="6"/>
                  </a:lnTo>
                  <a:lnTo>
                    <a:pt x="2" y="14"/>
                  </a:lnTo>
                  <a:lnTo>
                    <a:pt x="5" y="23"/>
                  </a:lnTo>
                  <a:lnTo>
                    <a:pt x="7" y="31"/>
                  </a:lnTo>
                  <a:lnTo>
                    <a:pt x="9" y="40"/>
                  </a:lnTo>
                  <a:lnTo>
                    <a:pt x="12" y="48"/>
                  </a:lnTo>
                  <a:lnTo>
                    <a:pt x="14" y="56"/>
                  </a:lnTo>
                  <a:lnTo>
                    <a:pt x="16" y="62"/>
                  </a:lnTo>
                  <a:lnTo>
                    <a:pt x="19" y="71"/>
                  </a:lnTo>
                  <a:lnTo>
                    <a:pt x="33" y="68"/>
                  </a:lnTo>
                  <a:lnTo>
                    <a:pt x="31" y="56"/>
                  </a:lnTo>
                  <a:lnTo>
                    <a:pt x="28" y="48"/>
                  </a:lnTo>
                  <a:lnTo>
                    <a:pt x="26" y="40"/>
                  </a:lnTo>
                  <a:lnTo>
                    <a:pt x="23" y="34"/>
                  </a:lnTo>
                  <a:lnTo>
                    <a:pt x="21" y="26"/>
                  </a:lnTo>
                  <a:lnTo>
                    <a:pt x="19" y="17"/>
                  </a:lnTo>
                  <a:lnTo>
                    <a:pt x="16" y="12"/>
                  </a:lnTo>
                  <a:lnTo>
                    <a:pt x="14" y="3"/>
                  </a:lnTo>
                  <a:lnTo>
                    <a:pt x="14" y="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DD38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3" name="Freeform 31">
              <a:extLst>
                <a:ext uri="{FF2B5EF4-FFF2-40B4-BE49-F238E27FC236}">
                  <a16:creationId xmlns:a16="http://schemas.microsoft.com/office/drawing/2014/main" id="{5F579BC9-3C9B-D9E9-0C36-E1B0D1AB61E2}"/>
                </a:ext>
              </a:extLst>
            </p:cNvPr>
            <p:cNvSpPr>
              <a:spLocks/>
            </p:cNvSpPr>
            <p:nvPr/>
          </p:nvSpPr>
          <p:spPr bwMode="auto">
            <a:xfrm>
              <a:off x="5105" y="2713"/>
              <a:ext cx="21" cy="17"/>
            </a:xfrm>
            <a:custGeom>
              <a:avLst/>
              <a:gdLst>
                <a:gd name="T0" fmla="*/ 0 w 21"/>
                <a:gd name="T1" fmla="*/ 8 h 17"/>
                <a:gd name="T2" fmla="*/ 2 w 21"/>
                <a:gd name="T3" fmla="*/ 14 h 17"/>
                <a:gd name="T4" fmla="*/ 5 w 21"/>
                <a:gd name="T5" fmla="*/ 14 h 17"/>
                <a:gd name="T6" fmla="*/ 5 w 21"/>
                <a:gd name="T7" fmla="*/ 17 h 17"/>
                <a:gd name="T8" fmla="*/ 7 w 21"/>
                <a:gd name="T9" fmla="*/ 17 h 17"/>
                <a:gd name="T10" fmla="*/ 7 w 21"/>
                <a:gd name="T11" fmla="*/ 17 h 17"/>
                <a:gd name="T12" fmla="*/ 7 w 21"/>
                <a:gd name="T13" fmla="*/ 17 h 17"/>
                <a:gd name="T14" fmla="*/ 7 w 21"/>
                <a:gd name="T15" fmla="*/ 17 h 17"/>
                <a:gd name="T16" fmla="*/ 7 w 21"/>
                <a:gd name="T17" fmla="*/ 17 h 17"/>
                <a:gd name="T18" fmla="*/ 7 w 21"/>
                <a:gd name="T19" fmla="*/ 17 h 17"/>
                <a:gd name="T20" fmla="*/ 21 w 21"/>
                <a:gd name="T21" fmla="*/ 8 h 17"/>
                <a:gd name="T22" fmla="*/ 19 w 21"/>
                <a:gd name="T23" fmla="*/ 6 h 17"/>
                <a:gd name="T24" fmla="*/ 16 w 21"/>
                <a:gd name="T25" fmla="*/ 6 h 17"/>
                <a:gd name="T26" fmla="*/ 16 w 21"/>
                <a:gd name="T27" fmla="*/ 3 h 17"/>
                <a:gd name="T28" fmla="*/ 14 w 21"/>
                <a:gd name="T29" fmla="*/ 3 h 17"/>
                <a:gd name="T30" fmla="*/ 14 w 21"/>
                <a:gd name="T31" fmla="*/ 3 h 17"/>
                <a:gd name="T32" fmla="*/ 14 w 21"/>
                <a:gd name="T33" fmla="*/ 3 h 17"/>
                <a:gd name="T34" fmla="*/ 14 w 21"/>
                <a:gd name="T35" fmla="*/ 0 h 17"/>
                <a:gd name="T36" fmla="*/ 14 w 21"/>
                <a:gd name="T37" fmla="*/ 0 h 17"/>
                <a:gd name="T38" fmla="*/ 14 w 21"/>
                <a:gd name="T39" fmla="*/ 6 h 17"/>
                <a:gd name="T40" fmla="*/ 0 w 21"/>
                <a:gd name="T41" fmla="*/ 8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1" h="17">
                  <a:moveTo>
                    <a:pt x="0" y="8"/>
                  </a:moveTo>
                  <a:lnTo>
                    <a:pt x="2" y="14"/>
                  </a:lnTo>
                  <a:lnTo>
                    <a:pt x="5" y="14"/>
                  </a:lnTo>
                  <a:lnTo>
                    <a:pt x="5" y="17"/>
                  </a:lnTo>
                  <a:lnTo>
                    <a:pt x="7" y="17"/>
                  </a:lnTo>
                  <a:lnTo>
                    <a:pt x="7" y="17"/>
                  </a:lnTo>
                  <a:lnTo>
                    <a:pt x="7" y="17"/>
                  </a:lnTo>
                  <a:lnTo>
                    <a:pt x="7" y="17"/>
                  </a:lnTo>
                  <a:lnTo>
                    <a:pt x="7" y="17"/>
                  </a:lnTo>
                  <a:lnTo>
                    <a:pt x="7" y="17"/>
                  </a:lnTo>
                  <a:lnTo>
                    <a:pt x="21" y="8"/>
                  </a:lnTo>
                  <a:lnTo>
                    <a:pt x="19" y="6"/>
                  </a:lnTo>
                  <a:lnTo>
                    <a:pt x="16" y="6"/>
                  </a:lnTo>
                  <a:lnTo>
                    <a:pt x="16" y="3"/>
                  </a:lnTo>
                  <a:lnTo>
                    <a:pt x="14" y="3"/>
                  </a:lnTo>
                  <a:lnTo>
                    <a:pt x="14" y="3"/>
                  </a:lnTo>
                  <a:lnTo>
                    <a:pt x="14" y="3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14" y="6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DD38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4" name="Freeform 32">
              <a:extLst>
                <a:ext uri="{FF2B5EF4-FFF2-40B4-BE49-F238E27FC236}">
                  <a16:creationId xmlns:a16="http://schemas.microsoft.com/office/drawing/2014/main" id="{0618343C-DA35-14C8-E9AB-D29C933C97DB}"/>
                </a:ext>
              </a:extLst>
            </p:cNvPr>
            <p:cNvSpPr>
              <a:spLocks/>
            </p:cNvSpPr>
            <p:nvPr/>
          </p:nvSpPr>
          <p:spPr bwMode="auto">
            <a:xfrm>
              <a:off x="5088" y="2665"/>
              <a:ext cx="31" cy="56"/>
            </a:xfrm>
            <a:custGeom>
              <a:avLst/>
              <a:gdLst>
                <a:gd name="T0" fmla="*/ 0 w 31"/>
                <a:gd name="T1" fmla="*/ 9 h 56"/>
                <a:gd name="T2" fmla="*/ 0 w 31"/>
                <a:gd name="T3" fmla="*/ 6 h 56"/>
                <a:gd name="T4" fmla="*/ 3 w 31"/>
                <a:gd name="T5" fmla="*/ 14 h 56"/>
                <a:gd name="T6" fmla="*/ 5 w 31"/>
                <a:gd name="T7" fmla="*/ 20 h 56"/>
                <a:gd name="T8" fmla="*/ 7 w 31"/>
                <a:gd name="T9" fmla="*/ 28 h 56"/>
                <a:gd name="T10" fmla="*/ 10 w 31"/>
                <a:gd name="T11" fmla="*/ 34 h 56"/>
                <a:gd name="T12" fmla="*/ 12 w 31"/>
                <a:gd name="T13" fmla="*/ 40 h 56"/>
                <a:gd name="T14" fmla="*/ 15 w 31"/>
                <a:gd name="T15" fmla="*/ 45 h 56"/>
                <a:gd name="T16" fmla="*/ 17 w 31"/>
                <a:gd name="T17" fmla="*/ 51 h 56"/>
                <a:gd name="T18" fmla="*/ 17 w 31"/>
                <a:gd name="T19" fmla="*/ 56 h 56"/>
                <a:gd name="T20" fmla="*/ 31 w 31"/>
                <a:gd name="T21" fmla="*/ 54 h 56"/>
                <a:gd name="T22" fmla="*/ 31 w 31"/>
                <a:gd name="T23" fmla="*/ 45 h 56"/>
                <a:gd name="T24" fmla="*/ 29 w 31"/>
                <a:gd name="T25" fmla="*/ 40 h 56"/>
                <a:gd name="T26" fmla="*/ 26 w 31"/>
                <a:gd name="T27" fmla="*/ 31 h 56"/>
                <a:gd name="T28" fmla="*/ 24 w 31"/>
                <a:gd name="T29" fmla="*/ 25 h 56"/>
                <a:gd name="T30" fmla="*/ 22 w 31"/>
                <a:gd name="T31" fmla="*/ 20 h 56"/>
                <a:gd name="T32" fmla="*/ 19 w 31"/>
                <a:gd name="T33" fmla="*/ 14 h 56"/>
                <a:gd name="T34" fmla="*/ 17 w 31"/>
                <a:gd name="T35" fmla="*/ 9 h 56"/>
                <a:gd name="T36" fmla="*/ 15 w 31"/>
                <a:gd name="T37" fmla="*/ 0 h 56"/>
                <a:gd name="T38" fmla="*/ 15 w 31"/>
                <a:gd name="T39" fmla="*/ 0 h 56"/>
                <a:gd name="T40" fmla="*/ 0 w 31"/>
                <a:gd name="T41" fmla="*/ 9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1" h="56">
                  <a:moveTo>
                    <a:pt x="0" y="9"/>
                  </a:moveTo>
                  <a:lnTo>
                    <a:pt x="0" y="6"/>
                  </a:lnTo>
                  <a:lnTo>
                    <a:pt x="3" y="14"/>
                  </a:lnTo>
                  <a:lnTo>
                    <a:pt x="5" y="20"/>
                  </a:lnTo>
                  <a:lnTo>
                    <a:pt x="7" y="28"/>
                  </a:lnTo>
                  <a:lnTo>
                    <a:pt x="10" y="34"/>
                  </a:lnTo>
                  <a:lnTo>
                    <a:pt x="12" y="40"/>
                  </a:lnTo>
                  <a:lnTo>
                    <a:pt x="15" y="45"/>
                  </a:lnTo>
                  <a:lnTo>
                    <a:pt x="17" y="51"/>
                  </a:lnTo>
                  <a:lnTo>
                    <a:pt x="17" y="56"/>
                  </a:lnTo>
                  <a:lnTo>
                    <a:pt x="31" y="54"/>
                  </a:lnTo>
                  <a:lnTo>
                    <a:pt x="31" y="45"/>
                  </a:lnTo>
                  <a:lnTo>
                    <a:pt x="29" y="40"/>
                  </a:lnTo>
                  <a:lnTo>
                    <a:pt x="26" y="31"/>
                  </a:lnTo>
                  <a:lnTo>
                    <a:pt x="24" y="25"/>
                  </a:lnTo>
                  <a:lnTo>
                    <a:pt x="22" y="20"/>
                  </a:lnTo>
                  <a:lnTo>
                    <a:pt x="19" y="14"/>
                  </a:lnTo>
                  <a:lnTo>
                    <a:pt x="17" y="9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DD38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5" name="Freeform 33">
              <a:extLst>
                <a:ext uri="{FF2B5EF4-FFF2-40B4-BE49-F238E27FC236}">
                  <a16:creationId xmlns:a16="http://schemas.microsoft.com/office/drawing/2014/main" id="{5255011C-0447-D0E9-4F9F-58EE1A535743}"/>
                </a:ext>
              </a:extLst>
            </p:cNvPr>
            <p:cNvSpPr>
              <a:spLocks/>
            </p:cNvSpPr>
            <p:nvPr/>
          </p:nvSpPr>
          <p:spPr bwMode="auto">
            <a:xfrm>
              <a:off x="5053" y="2589"/>
              <a:ext cx="50" cy="85"/>
            </a:xfrm>
            <a:custGeom>
              <a:avLst/>
              <a:gdLst>
                <a:gd name="T0" fmla="*/ 0 w 50"/>
                <a:gd name="T1" fmla="*/ 12 h 85"/>
                <a:gd name="T2" fmla="*/ 2 w 50"/>
                <a:gd name="T3" fmla="*/ 12 h 85"/>
                <a:gd name="T4" fmla="*/ 7 w 50"/>
                <a:gd name="T5" fmla="*/ 20 h 85"/>
                <a:gd name="T6" fmla="*/ 12 w 50"/>
                <a:gd name="T7" fmla="*/ 29 h 85"/>
                <a:gd name="T8" fmla="*/ 17 w 50"/>
                <a:gd name="T9" fmla="*/ 37 h 85"/>
                <a:gd name="T10" fmla="*/ 19 w 50"/>
                <a:gd name="T11" fmla="*/ 45 h 85"/>
                <a:gd name="T12" fmla="*/ 24 w 50"/>
                <a:gd name="T13" fmla="*/ 57 h 85"/>
                <a:gd name="T14" fmla="*/ 28 w 50"/>
                <a:gd name="T15" fmla="*/ 65 h 85"/>
                <a:gd name="T16" fmla="*/ 31 w 50"/>
                <a:gd name="T17" fmla="*/ 73 h 85"/>
                <a:gd name="T18" fmla="*/ 35 w 50"/>
                <a:gd name="T19" fmla="*/ 85 h 85"/>
                <a:gd name="T20" fmla="*/ 50 w 50"/>
                <a:gd name="T21" fmla="*/ 76 h 85"/>
                <a:gd name="T22" fmla="*/ 45 w 50"/>
                <a:gd name="T23" fmla="*/ 65 h 85"/>
                <a:gd name="T24" fmla="*/ 40 w 50"/>
                <a:gd name="T25" fmla="*/ 57 h 85"/>
                <a:gd name="T26" fmla="*/ 38 w 50"/>
                <a:gd name="T27" fmla="*/ 48 h 85"/>
                <a:gd name="T28" fmla="*/ 33 w 50"/>
                <a:gd name="T29" fmla="*/ 37 h 85"/>
                <a:gd name="T30" fmla="*/ 28 w 50"/>
                <a:gd name="T31" fmla="*/ 29 h 85"/>
                <a:gd name="T32" fmla="*/ 24 w 50"/>
                <a:gd name="T33" fmla="*/ 20 h 85"/>
                <a:gd name="T34" fmla="*/ 19 w 50"/>
                <a:gd name="T35" fmla="*/ 9 h 85"/>
                <a:gd name="T36" fmla="*/ 14 w 50"/>
                <a:gd name="T37" fmla="*/ 0 h 85"/>
                <a:gd name="T38" fmla="*/ 14 w 50"/>
                <a:gd name="T39" fmla="*/ 0 h 85"/>
                <a:gd name="T40" fmla="*/ 0 w 50"/>
                <a:gd name="T41" fmla="*/ 12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0" h="85">
                  <a:moveTo>
                    <a:pt x="0" y="12"/>
                  </a:moveTo>
                  <a:lnTo>
                    <a:pt x="2" y="12"/>
                  </a:lnTo>
                  <a:lnTo>
                    <a:pt x="7" y="20"/>
                  </a:lnTo>
                  <a:lnTo>
                    <a:pt x="12" y="29"/>
                  </a:lnTo>
                  <a:lnTo>
                    <a:pt x="17" y="37"/>
                  </a:lnTo>
                  <a:lnTo>
                    <a:pt x="19" y="45"/>
                  </a:lnTo>
                  <a:lnTo>
                    <a:pt x="24" y="57"/>
                  </a:lnTo>
                  <a:lnTo>
                    <a:pt x="28" y="65"/>
                  </a:lnTo>
                  <a:lnTo>
                    <a:pt x="31" y="73"/>
                  </a:lnTo>
                  <a:lnTo>
                    <a:pt x="35" y="85"/>
                  </a:lnTo>
                  <a:lnTo>
                    <a:pt x="50" y="76"/>
                  </a:lnTo>
                  <a:lnTo>
                    <a:pt x="45" y="65"/>
                  </a:lnTo>
                  <a:lnTo>
                    <a:pt x="40" y="57"/>
                  </a:lnTo>
                  <a:lnTo>
                    <a:pt x="38" y="48"/>
                  </a:lnTo>
                  <a:lnTo>
                    <a:pt x="33" y="37"/>
                  </a:lnTo>
                  <a:lnTo>
                    <a:pt x="28" y="29"/>
                  </a:lnTo>
                  <a:lnTo>
                    <a:pt x="24" y="20"/>
                  </a:lnTo>
                  <a:lnTo>
                    <a:pt x="19" y="9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DD38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6" name="Freeform 34">
              <a:extLst>
                <a:ext uri="{FF2B5EF4-FFF2-40B4-BE49-F238E27FC236}">
                  <a16:creationId xmlns:a16="http://schemas.microsoft.com/office/drawing/2014/main" id="{3B5E2D0E-E01C-F357-4D4E-8C3DC47C07A0}"/>
                </a:ext>
              </a:extLst>
            </p:cNvPr>
            <p:cNvSpPr>
              <a:spLocks/>
            </p:cNvSpPr>
            <p:nvPr/>
          </p:nvSpPr>
          <p:spPr bwMode="auto">
            <a:xfrm>
              <a:off x="5001" y="2500"/>
              <a:ext cx="66" cy="101"/>
            </a:xfrm>
            <a:custGeom>
              <a:avLst/>
              <a:gdLst>
                <a:gd name="T0" fmla="*/ 0 w 66"/>
                <a:gd name="T1" fmla="*/ 8 h 101"/>
                <a:gd name="T2" fmla="*/ 3 w 66"/>
                <a:gd name="T3" fmla="*/ 11 h 101"/>
                <a:gd name="T4" fmla="*/ 52 w 66"/>
                <a:gd name="T5" fmla="*/ 101 h 101"/>
                <a:gd name="T6" fmla="*/ 66 w 66"/>
                <a:gd name="T7" fmla="*/ 89 h 101"/>
                <a:gd name="T8" fmla="*/ 14 w 66"/>
                <a:gd name="T9" fmla="*/ 0 h 101"/>
                <a:gd name="T10" fmla="*/ 14 w 66"/>
                <a:gd name="T11" fmla="*/ 2 h 101"/>
                <a:gd name="T12" fmla="*/ 0 w 66"/>
                <a:gd name="T13" fmla="*/ 8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6" h="101">
                  <a:moveTo>
                    <a:pt x="0" y="8"/>
                  </a:moveTo>
                  <a:lnTo>
                    <a:pt x="3" y="11"/>
                  </a:lnTo>
                  <a:lnTo>
                    <a:pt x="52" y="101"/>
                  </a:lnTo>
                  <a:lnTo>
                    <a:pt x="66" y="89"/>
                  </a:lnTo>
                  <a:lnTo>
                    <a:pt x="14" y="0"/>
                  </a:lnTo>
                  <a:lnTo>
                    <a:pt x="14" y="2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DD38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7" name="Freeform 35">
              <a:extLst>
                <a:ext uri="{FF2B5EF4-FFF2-40B4-BE49-F238E27FC236}">
                  <a16:creationId xmlns:a16="http://schemas.microsoft.com/office/drawing/2014/main" id="{6EA05737-46DE-D3CB-3547-2B4D2854B017}"/>
                </a:ext>
              </a:extLst>
            </p:cNvPr>
            <p:cNvSpPr>
              <a:spLocks/>
            </p:cNvSpPr>
            <p:nvPr/>
          </p:nvSpPr>
          <p:spPr bwMode="auto">
            <a:xfrm>
              <a:off x="4964" y="2435"/>
              <a:ext cx="51" cy="73"/>
            </a:xfrm>
            <a:custGeom>
              <a:avLst/>
              <a:gdLst>
                <a:gd name="T0" fmla="*/ 2 w 51"/>
                <a:gd name="T1" fmla="*/ 11 h 73"/>
                <a:gd name="T2" fmla="*/ 0 w 51"/>
                <a:gd name="T3" fmla="*/ 9 h 73"/>
                <a:gd name="T4" fmla="*/ 4 w 51"/>
                <a:gd name="T5" fmla="*/ 20 h 73"/>
                <a:gd name="T6" fmla="*/ 9 w 51"/>
                <a:gd name="T7" fmla="*/ 28 h 73"/>
                <a:gd name="T8" fmla="*/ 16 w 51"/>
                <a:gd name="T9" fmla="*/ 37 h 73"/>
                <a:gd name="T10" fmla="*/ 21 w 51"/>
                <a:gd name="T11" fmla="*/ 45 h 73"/>
                <a:gd name="T12" fmla="*/ 26 w 51"/>
                <a:gd name="T13" fmla="*/ 51 h 73"/>
                <a:gd name="T14" fmla="*/ 30 w 51"/>
                <a:gd name="T15" fmla="*/ 59 h 73"/>
                <a:gd name="T16" fmla="*/ 35 w 51"/>
                <a:gd name="T17" fmla="*/ 65 h 73"/>
                <a:gd name="T18" fmla="*/ 37 w 51"/>
                <a:gd name="T19" fmla="*/ 73 h 73"/>
                <a:gd name="T20" fmla="*/ 51 w 51"/>
                <a:gd name="T21" fmla="*/ 67 h 73"/>
                <a:gd name="T22" fmla="*/ 49 w 51"/>
                <a:gd name="T23" fmla="*/ 56 h 73"/>
                <a:gd name="T24" fmla="*/ 44 w 51"/>
                <a:gd name="T25" fmla="*/ 48 h 73"/>
                <a:gd name="T26" fmla="*/ 37 w 51"/>
                <a:gd name="T27" fmla="*/ 39 h 73"/>
                <a:gd name="T28" fmla="*/ 33 w 51"/>
                <a:gd name="T29" fmla="*/ 31 h 73"/>
                <a:gd name="T30" fmla="*/ 28 w 51"/>
                <a:gd name="T31" fmla="*/ 25 h 73"/>
                <a:gd name="T32" fmla="*/ 21 w 51"/>
                <a:gd name="T33" fmla="*/ 17 h 73"/>
                <a:gd name="T34" fmla="*/ 16 w 51"/>
                <a:gd name="T35" fmla="*/ 9 h 73"/>
                <a:gd name="T36" fmla="*/ 14 w 51"/>
                <a:gd name="T37" fmla="*/ 3 h 73"/>
                <a:gd name="T38" fmla="*/ 11 w 51"/>
                <a:gd name="T39" fmla="*/ 0 h 73"/>
                <a:gd name="T40" fmla="*/ 2 w 51"/>
                <a:gd name="T41" fmla="*/ 11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1" h="73">
                  <a:moveTo>
                    <a:pt x="2" y="11"/>
                  </a:moveTo>
                  <a:lnTo>
                    <a:pt x="0" y="9"/>
                  </a:lnTo>
                  <a:lnTo>
                    <a:pt x="4" y="20"/>
                  </a:lnTo>
                  <a:lnTo>
                    <a:pt x="9" y="28"/>
                  </a:lnTo>
                  <a:lnTo>
                    <a:pt x="16" y="37"/>
                  </a:lnTo>
                  <a:lnTo>
                    <a:pt x="21" y="45"/>
                  </a:lnTo>
                  <a:lnTo>
                    <a:pt x="26" y="51"/>
                  </a:lnTo>
                  <a:lnTo>
                    <a:pt x="30" y="59"/>
                  </a:lnTo>
                  <a:lnTo>
                    <a:pt x="35" y="65"/>
                  </a:lnTo>
                  <a:lnTo>
                    <a:pt x="37" y="73"/>
                  </a:lnTo>
                  <a:lnTo>
                    <a:pt x="51" y="67"/>
                  </a:lnTo>
                  <a:lnTo>
                    <a:pt x="49" y="56"/>
                  </a:lnTo>
                  <a:lnTo>
                    <a:pt x="44" y="48"/>
                  </a:lnTo>
                  <a:lnTo>
                    <a:pt x="37" y="39"/>
                  </a:lnTo>
                  <a:lnTo>
                    <a:pt x="33" y="31"/>
                  </a:lnTo>
                  <a:lnTo>
                    <a:pt x="28" y="25"/>
                  </a:lnTo>
                  <a:lnTo>
                    <a:pt x="21" y="17"/>
                  </a:lnTo>
                  <a:lnTo>
                    <a:pt x="16" y="9"/>
                  </a:lnTo>
                  <a:lnTo>
                    <a:pt x="14" y="3"/>
                  </a:lnTo>
                  <a:lnTo>
                    <a:pt x="11" y="0"/>
                  </a:lnTo>
                  <a:lnTo>
                    <a:pt x="2" y="11"/>
                  </a:lnTo>
                  <a:close/>
                </a:path>
              </a:pathLst>
            </a:custGeom>
            <a:solidFill>
              <a:srgbClr val="DD38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8" name="Freeform 36">
              <a:extLst>
                <a:ext uri="{FF2B5EF4-FFF2-40B4-BE49-F238E27FC236}">
                  <a16:creationId xmlns:a16="http://schemas.microsoft.com/office/drawing/2014/main" id="{CCD36B7C-2C9D-458B-5F2B-71EFE5FAD16F}"/>
                </a:ext>
              </a:extLst>
            </p:cNvPr>
            <p:cNvSpPr>
              <a:spLocks/>
            </p:cNvSpPr>
            <p:nvPr/>
          </p:nvSpPr>
          <p:spPr bwMode="auto">
            <a:xfrm>
              <a:off x="4893" y="2334"/>
              <a:ext cx="82" cy="112"/>
            </a:xfrm>
            <a:custGeom>
              <a:avLst/>
              <a:gdLst>
                <a:gd name="T0" fmla="*/ 0 w 82"/>
                <a:gd name="T1" fmla="*/ 11 h 112"/>
                <a:gd name="T2" fmla="*/ 0 w 82"/>
                <a:gd name="T3" fmla="*/ 11 h 112"/>
                <a:gd name="T4" fmla="*/ 12 w 82"/>
                <a:gd name="T5" fmla="*/ 25 h 112"/>
                <a:gd name="T6" fmla="*/ 21 w 82"/>
                <a:gd name="T7" fmla="*/ 39 h 112"/>
                <a:gd name="T8" fmla="*/ 28 w 82"/>
                <a:gd name="T9" fmla="*/ 53 h 112"/>
                <a:gd name="T10" fmla="*/ 38 w 82"/>
                <a:gd name="T11" fmla="*/ 65 h 112"/>
                <a:gd name="T12" fmla="*/ 47 w 82"/>
                <a:gd name="T13" fmla="*/ 76 h 112"/>
                <a:gd name="T14" fmla="*/ 54 w 82"/>
                <a:gd name="T15" fmla="*/ 87 h 112"/>
                <a:gd name="T16" fmla="*/ 64 w 82"/>
                <a:gd name="T17" fmla="*/ 101 h 112"/>
                <a:gd name="T18" fmla="*/ 73 w 82"/>
                <a:gd name="T19" fmla="*/ 112 h 112"/>
                <a:gd name="T20" fmla="*/ 82 w 82"/>
                <a:gd name="T21" fmla="*/ 101 h 112"/>
                <a:gd name="T22" fmla="*/ 75 w 82"/>
                <a:gd name="T23" fmla="*/ 90 h 112"/>
                <a:gd name="T24" fmla="*/ 66 w 82"/>
                <a:gd name="T25" fmla="*/ 76 h 112"/>
                <a:gd name="T26" fmla="*/ 57 w 82"/>
                <a:gd name="T27" fmla="*/ 65 h 112"/>
                <a:gd name="T28" fmla="*/ 50 w 82"/>
                <a:gd name="T29" fmla="*/ 53 h 112"/>
                <a:gd name="T30" fmla="*/ 40 w 82"/>
                <a:gd name="T31" fmla="*/ 42 h 112"/>
                <a:gd name="T32" fmla="*/ 31 w 82"/>
                <a:gd name="T33" fmla="*/ 28 h 112"/>
                <a:gd name="T34" fmla="*/ 21 w 82"/>
                <a:gd name="T35" fmla="*/ 14 h 112"/>
                <a:gd name="T36" fmla="*/ 12 w 82"/>
                <a:gd name="T37" fmla="*/ 0 h 112"/>
                <a:gd name="T38" fmla="*/ 12 w 82"/>
                <a:gd name="T39" fmla="*/ 0 h 112"/>
                <a:gd name="T40" fmla="*/ 0 w 82"/>
                <a:gd name="T41" fmla="*/ 11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2" h="112">
                  <a:moveTo>
                    <a:pt x="0" y="11"/>
                  </a:moveTo>
                  <a:lnTo>
                    <a:pt x="0" y="11"/>
                  </a:lnTo>
                  <a:lnTo>
                    <a:pt x="12" y="25"/>
                  </a:lnTo>
                  <a:lnTo>
                    <a:pt x="21" y="39"/>
                  </a:lnTo>
                  <a:lnTo>
                    <a:pt x="28" y="53"/>
                  </a:lnTo>
                  <a:lnTo>
                    <a:pt x="38" y="65"/>
                  </a:lnTo>
                  <a:lnTo>
                    <a:pt x="47" y="76"/>
                  </a:lnTo>
                  <a:lnTo>
                    <a:pt x="54" y="87"/>
                  </a:lnTo>
                  <a:lnTo>
                    <a:pt x="64" y="101"/>
                  </a:lnTo>
                  <a:lnTo>
                    <a:pt x="73" y="112"/>
                  </a:lnTo>
                  <a:lnTo>
                    <a:pt x="82" y="101"/>
                  </a:lnTo>
                  <a:lnTo>
                    <a:pt x="75" y="90"/>
                  </a:lnTo>
                  <a:lnTo>
                    <a:pt x="66" y="76"/>
                  </a:lnTo>
                  <a:lnTo>
                    <a:pt x="57" y="65"/>
                  </a:lnTo>
                  <a:lnTo>
                    <a:pt x="50" y="53"/>
                  </a:lnTo>
                  <a:lnTo>
                    <a:pt x="40" y="42"/>
                  </a:lnTo>
                  <a:lnTo>
                    <a:pt x="31" y="28"/>
                  </a:lnTo>
                  <a:lnTo>
                    <a:pt x="21" y="1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DD38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9" name="Freeform 37">
              <a:extLst>
                <a:ext uri="{FF2B5EF4-FFF2-40B4-BE49-F238E27FC236}">
                  <a16:creationId xmlns:a16="http://schemas.microsoft.com/office/drawing/2014/main" id="{0BF4AD2B-32FD-70E3-F367-60D857BA761E}"/>
                </a:ext>
              </a:extLst>
            </p:cNvPr>
            <p:cNvSpPr>
              <a:spLocks/>
            </p:cNvSpPr>
            <p:nvPr/>
          </p:nvSpPr>
          <p:spPr bwMode="auto">
            <a:xfrm>
              <a:off x="4799" y="2208"/>
              <a:ext cx="106" cy="137"/>
            </a:xfrm>
            <a:custGeom>
              <a:avLst/>
              <a:gdLst>
                <a:gd name="T0" fmla="*/ 5 w 106"/>
                <a:gd name="T1" fmla="*/ 5 h 137"/>
                <a:gd name="T2" fmla="*/ 0 w 106"/>
                <a:gd name="T3" fmla="*/ 11 h 137"/>
                <a:gd name="T4" fmla="*/ 94 w 106"/>
                <a:gd name="T5" fmla="*/ 137 h 137"/>
                <a:gd name="T6" fmla="*/ 106 w 106"/>
                <a:gd name="T7" fmla="*/ 126 h 137"/>
                <a:gd name="T8" fmla="*/ 9 w 106"/>
                <a:gd name="T9" fmla="*/ 0 h 137"/>
                <a:gd name="T10" fmla="*/ 5 w 106"/>
                <a:gd name="T11" fmla="*/ 5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6" h="137">
                  <a:moveTo>
                    <a:pt x="5" y="5"/>
                  </a:moveTo>
                  <a:lnTo>
                    <a:pt x="0" y="11"/>
                  </a:lnTo>
                  <a:lnTo>
                    <a:pt x="94" y="137"/>
                  </a:lnTo>
                  <a:lnTo>
                    <a:pt x="106" y="126"/>
                  </a:lnTo>
                  <a:lnTo>
                    <a:pt x="9" y="0"/>
                  </a:lnTo>
                  <a:lnTo>
                    <a:pt x="5" y="5"/>
                  </a:lnTo>
                  <a:close/>
                </a:path>
              </a:pathLst>
            </a:custGeom>
            <a:solidFill>
              <a:srgbClr val="DD38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2" name="Freeform 50">
              <a:extLst>
                <a:ext uri="{FF2B5EF4-FFF2-40B4-BE49-F238E27FC236}">
                  <a16:creationId xmlns:a16="http://schemas.microsoft.com/office/drawing/2014/main" id="{C6E72A56-1B7D-8375-42FC-F0741C366E8F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9" y="2449"/>
              <a:ext cx="14" cy="14"/>
            </a:xfrm>
            <a:custGeom>
              <a:avLst/>
              <a:gdLst>
                <a:gd name="T0" fmla="*/ 14 w 14"/>
                <a:gd name="T1" fmla="*/ 0 h 14"/>
                <a:gd name="T2" fmla="*/ 14 w 14"/>
                <a:gd name="T3" fmla="*/ 9 h 14"/>
                <a:gd name="T4" fmla="*/ 14 w 14"/>
                <a:gd name="T5" fmla="*/ 6 h 14"/>
                <a:gd name="T6" fmla="*/ 14 w 14"/>
                <a:gd name="T7" fmla="*/ 6 h 14"/>
                <a:gd name="T8" fmla="*/ 14 w 14"/>
                <a:gd name="T9" fmla="*/ 3 h 14"/>
                <a:gd name="T10" fmla="*/ 14 w 14"/>
                <a:gd name="T11" fmla="*/ 3 h 14"/>
                <a:gd name="T12" fmla="*/ 14 w 14"/>
                <a:gd name="T13" fmla="*/ 3 h 14"/>
                <a:gd name="T14" fmla="*/ 14 w 14"/>
                <a:gd name="T15" fmla="*/ 3 h 14"/>
                <a:gd name="T16" fmla="*/ 14 w 14"/>
                <a:gd name="T17" fmla="*/ 3 h 14"/>
                <a:gd name="T18" fmla="*/ 14 w 14"/>
                <a:gd name="T19" fmla="*/ 3 h 14"/>
                <a:gd name="T20" fmla="*/ 0 w 14"/>
                <a:gd name="T21" fmla="*/ 3 h 14"/>
                <a:gd name="T22" fmla="*/ 0 w 14"/>
                <a:gd name="T23" fmla="*/ 3 h 14"/>
                <a:gd name="T24" fmla="*/ 0 w 14"/>
                <a:gd name="T25" fmla="*/ 6 h 14"/>
                <a:gd name="T26" fmla="*/ 0 w 14"/>
                <a:gd name="T27" fmla="*/ 6 h 14"/>
                <a:gd name="T28" fmla="*/ 0 w 14"/>
                <a:gd name="T29" fmla="*/ 9 h 14"/>
                <a:gd name="T30" fmla="*/ 0 w 14"/>
                <a:gd name="T31" fmla="*/ 9 h 14"/>
                <a:gd name="T32" fmla="*/ 0 w 14"/>
                <a:gd name="T33" fmla="*/ 9 h 14"/>
                <a:gd name="T34" fmla="*/ 0 w 14"/>
                <a:gd name="T35" fmla="*/ 9 h 14"/>
                <a:gd name="T36" fmla="*/ 0 w 14"/>
                <a:gd name="T37" fmla="*/ 9 h 14"/>
                <a:gd name="T38" fmla="*/ 2 w 14"/>
                <a:gd name="T39" fmla="*/ 14 h 14"/>
                <a:gd name="T40" fmla="*/ 14 w 14"/>
                <a:gd name="T41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4" h="14">
                  <a:moveTo>
                    <a:pt x="14" y="0"/>
                  </a:moveTo>
                  <a:lnTo>
                    <a:pt x="14" y="9"/>
                  </a:lnTo>
                  <a:lnTo>
                    <a:pt x="14" y="6"/>
                  </a:lnTo>
                  <a:lnTo>
                    <a:pt x="14" y="6"/>
                  </a:lnTo>
                  <a:lnTo>
                    <a:pt x="14" y="3"/>
                  </a:lnTo>
                  <a:lnTo>
                    <a:pt x="14" y="3"/>
                  </a:lnTo>
                  <a:lnTo>
                    <a:pt x="14" y="3"/>
                  </a:lnTo>
                  <a:lnTo>
                    <a:pt x="14" y="3"/>
                  </a:lnTo>
                  <a:lnTo>
                    <a:pt x="14" y="3"/>
                  </a:lnTo>
                  <a:lnTo>
                    <a:pt x="14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9"/>
                  </a:lnTo>
                  <a:lnTo>
                    <a:pt x="2" y="14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3970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6" name="Freeform 74">
              <a:extLst>
                <a:ext uri="{FF2B5EF4-FFF2-40B4-BE49-F238E27FC236}">
                  <a16:creationId xmlns:a16="http://schemas.microsoft.com/office/drawing/2014/main" id="{93B6B31B-26C6-BB9C-CCD2-02F20E6B6251}"/>
                </a:ext>
              </a:extLst>
            </p:cNvPr>
            <p:cNvSpPr>
              <a:spLocks/>
            </p:cNvSpPr>
            <p:nvPr/>
          </p:nvSpPr>
          <p:spPr bwMode="auto">
            <a:xfrm>
              <a:off x="3441" y="2517"/>
              <a:ext cx="1772" cy="608"/>
            </a:xfrm>
            <a:custGeom>
              <a:avLst/>
              <a:gdLst>
                <a:gd name="T0" fmla="*/ 0 w 1772"/>
                <a:gd name="T1" fmla="*/ 569 h 608"/>
                <a:gd name="T2" fmla="*/ 902 w 1772"/>
                <a:gd name="T3" fmla="*/ 0 h 608"/>
                <a:gd name="T4" fmla="*/ 1772 w 1772"/>
                <a:gd name="T5" fmla="*/ 608 h 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72" h="608">
                  <a:moveTo>
                    <a:pt x="0" y="569"/>
                  </a:moveTo>
                  <a:lnTo>
                    <a:pt x="902" y="0"/>
                  </a:lnTo>
                  <a:lnTo>
                    <a:pt x="1772" y="608"/>
                  </a:lnTo>
                </a:path>
              </a:pathLst>
            </a:custGeom>
            <a:noFill/>
            <a:ln w="11113">
              <a:solidFill>
                <a:srgbClr val="1F1A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7" name="Line 75">
              <a:extLst>
                <a:ext uri="{FF2B5EF4-FFF2-40B4-BE49-F238E27FC236}">
                  <a16:creationId xmlns:a16="http://schemas.microsoft.com/office/drawing/2014/main" id="{9F12E9BD-7BA3-5DF1-ACA6-156BFC5A7D11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343" y="1380"/>
              <a:ext cx="0" cy="1137"/>
            </a:xfrm>
            <a:prstGeom prst="line">
              <a:avLst/>
            </a:prstGeom>
            <a:noFill/>
            <a:ln w="11113">
              <a:solidFill>
                <a:srgbClr val="1F1A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78" name="Freeform 76">
              <a:extLst>
                <a:ext uri="{FF2B5EF4-FFF2-40B4-BE49-F238E27FC236}">
                  <a16:creationId xmlns:a16="http://schemas.microsoft.com/office/drawing/2014/main" id="{DB556384-0214-5E07-A3D2-3E813B4A6BCF}"/>
                </a:ext>
              </a:extLst>
            </p:cNvPr>
            <p:cNvSpPr>
              <a:spLocks/>
            </p:cNvSpPr>
            <p:nvPr/>
          </p:nvSpPr>
          <p:spPr bwMode="auto">
            <a:xfrm>
              <a:off x="4296" y="1748"/>
              <a:ext cx="94" cy="28"/>
            </a:xfrm>
            <a:custGeom>
              <a:avLst/>
              <a:gdLst>
                <a:gd name="T0" fmla="*/ 0 w 94"/>
                <a:gd name="T1" fmla="*/ 17 h 28"/>
                <a:gd name="T2" fmla="*/ 47 w 94"/>
                <a:gd name="T3" fmla="*/ 0 h 28"/>
                <a:gd name="T4" fmla="*/ 94 w 94"/>
                <a:gd name="T5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4" h="28">
                  <a:moveTo>
                    <a:pt x="0" y="17"/>
                  </a:moveTo>
                  <a:lnTo>
                    <a:pt x="47" y="0"/>
                  </a:lnTo>
                  <a:lnTo>
                    <a:pt x="94" y="28"/>
                  </a:lnTo>
                </a:path>
              </a:pathLst>
            </a:custGeom>
            <a:noFill/>
            <a:ln w="11113">
              <a:solidFill>
                <a:srgbClr val="1F1A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9" name="Freeform 77">
              <a:extLst>
                <a:ext uri="{FF2B5EF4-FFF2-40B4-BE49-F238E27FC236}">
                  <a16:creationId xmlns:a16="http://schemas.microsoft.com/office/drawing/2014/main" id="{3A1F6DAB-6959-1F47-7EC2-0D0600166EF6}"/>
                </a:ext>
              </a:extLst>
            </p:cNvPr>
            <p:cNvSpPr>
              <a:spLocks/>
            </p:cNvSpPr>
            <p:nvPr/>
          </p:nvSpPr>
          <p:spPr bwMode="auto">
            <a:xfrm>
              <a:off x="4296" y="2011"/>
              <a:ext cx="94" cy="26"/>
            </a:xfrm>
            <a:custGeom>
              <a:avLst/>
              <a:gdLst>
                <a:gd name="T0" fmla="*/ 94 w 94"/>
                <a:gd name="T1" fmla="*/ 26 h 26"/>
                <a:gd name="T2" fmla="*/ 49 w 94"/>
                <a:gd name="T3" fmla="*/ 0 h 26"/>
                <a:gd name="T4" fmla="*/ 0 w 94"/>
                <a:gd name="T5" fmla="*/ 17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4" h="26">
                  <a:moveTo>
                    <a:pt x="94" y="26"/>
                  </a:moveTo>
                  <a:lnTo>
                    <a:pt x="49" y="0"/>
                  </a:lnTo>
                  <a:lnTo>
                    <a:pt x="0" y="17"/>
                  </a:lnTo>
                </a:path>
              </a:pathLst>
            </a:custGeom>
            <a:noFill/>
            <a:ln w="11113">
              <a:solidFill>
                <a:srgbClr val="1F1A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0" name="Freeform 78">
              <a:extLst>
                <a:ext uri="{FF2B5EF4-FFF2-40B4-BE49-F238E27FC236}">
                  <a16:creationId xmlns:a16="http://schemas.microsoft.com/office/drawing/2014/main" id="{6D8AF166-93EF-0BC6-538D-4A4E8F5C8719}"/>
                </a:ext>
              </a:extLst>
            </p:cNvPr>
            <p:cNvSpPr>
              <a:spLocks/>
            </p:cNvSpPr>
            <p:nvPr/>
          </p:nvSpPr>
          <p:spPr bwMode="auto">
            <a:xfrm>
              <a:off x="4296" y="2261"/>
              <a:ext cx="94" cy="28"/>
            </a:xfrm>
            <a:custGeom>
              <a:avLst/>
              <a:gdLst>
                <a:gd name="T0" fmla="*/ 0 w 94"/>
                <a:gd name="T1" fmla="*/ 23 h 28"/>
                <a:gd name="T2" fmla="*/ 47 w 94"/>
                <a:gd name="T3" fmla="*/ 0 h 28"/>
                <a:gd name="T4" fmla="*/ 94 w 94"/>
                <a:gd name="T5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4" h="28">
                  <a:moveTo>
                    <a:pt x="0" y="23"/>
                  </a:moveTo>
                  <a:lnTo>
                    <a:pt x="47" y="0"/>
                  </a:lnTo>
                  <a:lnTo>
                    <a:pt x="94" y="28"/>
                  </a:lnTo>
                </a:path>
              </a:pathLst>
            </a:custGeom>
            <a:noFill/>
            <a:ln w="11113">
              <a:solidFill>
                <a:srgbClr val="1F1A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1" name="Line 79">
              <a:extLst>
                <a:ext uri="{FF2B5EF4-FFF2-40B4-BE49-F238E27FC236}">
                  <a16:creationId xmlns:a16="http://schemas.microsoft.com/office/drawing/2014/main" id="{520E0290-418B-334C-CB34-7D3B4979013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343" y="1731"/>
              <a:ext cx="47" cy="17"/>
            </a:xfrm>
            <a:prstGeom prst="line">
              <a:avLst/>
            </a:prstGeom>
            <a:noFill/>
            <a:ln w="11113">
              <a:solidFill>
                <a:srgbClr val="1F1A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2" name="Line 80">
              <a:extLst>
                <a:ext uri="{FF2B5EF4-FFF2-40B4-BE49-F238E27FC236}">
                  <a16:creationId xmlns:a16="http://schemas.microsoft.com/office/drawing/2014/main" id="{13FD2B21-65BD-C83D-F5B5-F8F043E400EA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345" y="1995"/>
              <a:ext cx="45" cy="16"/>
            </a:xfrm>
            <a:prstGeom prst="line">
              <a:avLst/>
            </a:prstGeom>
            <a:noFill/>
            <a:ln w="11113">
              <a:solidFill>
                <a:srgbClr val="1F1A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3" name="Line 81">
              <a:extLst>
                <a:ext uri="{FF2B5EF4-FFF2-40B4-BE49-F238E27FC236}">
                  <a16:creationId xmlns:a16="http://schemas.microsoft.com/office/drawing/2014/main" id="{697E393F-AE0E-A36C-9A38-3697A8785BCC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343" y="2239"/>
              <a:ext cx="47" cy="22"/>
            </a:xfrm>
            <a:prstGeom prst="line">
              <a:avLst/>
            </a:prstGeom>
            <a:noFill/>
            <a:ln w="11113">
              <a:solidFill>
                <a:srgbClr val="1F1A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4" name="Freeform 82">
              <a:extLst>
                <a:ext uri="{FF2B5EF4-FFF2-40B4-BE49-F238E27FC236}">
                  <a16:creationId xmlns:a16="http://schemas.microsoft.com/office/drawing/2014/main" id="{89E9ECDD-994F-D610-2433-89A7C9695D90}"/>
                </a:ext>
              </a:extLst>
            </p:cNvPr>
            <p:cNvSpPr>
              <a:spLocks/>
            </p:cNvSpPr>
            <p:nvPr/>
          </p:nvSpPr>
          <p:spPr bwMode="auto">
            <a:xfrm>
              <a:off x="4343" y="1470"/>
              <a:ext cx="47" cy="39"/>
            </a:xfrm>
            <a:custGeom>
              <a:avLst/>
              <a:gdLst>
                <a:gd name="T0" fmla="*/ 47 w 47"/>
                <a:gd name="T1" fmla="*/ 39 h 39"/>
                <a:gd name="T2" fmla="*/ 0 w 47"/>
                <a:gd name="T3" fmla="*/ 17 h 39"/>
                <a:gd name="T4" fmla="*/ 47 w 47"/>
                <a:gd name="T5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7" h="39">
                  <a:moveTo>
                    <a:pt x="47" y="39"/>
                  </a:moveTo>
                  <a:lnTo>
                    <a:pt x="0" y="17"/>
                  </a:lnTo>
                  <a:lnTo>
                    <a:pt x="47" y="0"/>
                  </a:lnTo>
                </a:path>
              </a:pathLst>
            </a:custGeom>
            <a:noFill/>
            <a:ln w="11113">
              <a:solidFill>
                <a:srgbClr val="1F1A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5" name="Freeform 83">
              <a:extLst>
                <a:ext uri="{FF2B5EF4-FFF2-40B4-BE49-F238E27FC236}">
                  <a16:creationId xmlns:a16="http://schemas.microsoft.com/office/drawing/2014/main" id="{F6859D6B-E993-165F-E976-C0F122E26C4A}"/>
                </a:ext>
              </a:extLst>
            </p:cNvPr>
            <p:cNvSpPr>
              <a:spLocks/>
            </p:cNvSpPr>
            <p:nvPr/>
          </p:nvSpPr>
          <p:spPr bwMode="auto">
            <a:xfrm>
              <a:off x="4136" y="2573"/>
              <a:ext cx="54" cy="117"/>
            </a:xfrm>
            <a:custGeom>
              <a:avLst/>
              <a:gdLst>
                <a:gd name="T0" fmla="*/ 0 w 54"/>
                <a:gd name="T1" fmla="*/ 0 h 117"/>
                <a:gd name="T2" fmla="*/ 0 w 54"/>
                <a:gd name="T3" fmla="*/ 78 h 117"/>
                <a:gd name="T4" fmla="*/ 54 w 54"/>
                <a:gd name="T5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4" h="117">
                  <a:moveTo>
                    <a:pt x="0" y="0"/>
                  </a:moveTo>
                  <a:lnTo>
                    <a:pt x="0" y="78"/>
                  </a:lnTo>
                  <a:lnTo>
                    <a:pt x="54" y="117"/>
                  </a:lnTo>
                </a:path>
              </a:pathLst>
            </a:custGeom>
            <a:noFill/>
            <a:ln w="11113">
              <a:solidFill>
                <a:srgbClr val="1F1A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6" name="Rectangle 84">
              <a:extLst>
                <a:ext uri="{FF2B5EF4-FFF2-40B4-BE49-F238E27FC236}">
                  <a16:creationId xmlns:a16="http://schemas.microsoft.com/office/drawing/2014/main" id="{2B13E110-C5CE-D112-32A8-B679907CD1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74" y="2842"/>
              <a:ext cx="117" cy="1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en-US" altLang="en-US" sz="1300">
                  <a:solidFill>
                    <a:srgbClr val="000000"/>
                  </a:solidFill>
                </a:rPr>
                <a:t>20</a:t>
              </a:r>
              <a:endParaRPr lang="en-US" altLang="en-US"/>
            </a:p>
          </p:txBody>
        </p:sp>
        <p:sp>
          <p:nvSpPr>
            <p:cNvPr id="87" name="Rectangle 85">
              <a:extLst>
                <a:ext uri="{FF2B5EF4-FFF2-40B4-BE49-F238E27FC236}">
                  <a16:creationId xmlns:a16="http://schemas.microsoft.com/office/drawing/2014/main" id="{BAC4CB2C-F9D1-BAEA-26A6-8DA45B365D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86" y="2707"/>
              <a:ext cx="117" cy="1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en-US" altLang="en-US" sz="1300">
                  <a:solidFill>
                    <a:srgbClr val="000000"/>
                  </a:solidFill>
                </a:rPr>
                <a:t>15</a:t>
              </a:r>
              <a:endParaRPr lang="en-US" altLang="en-US"/>
            </a:p>
          </p:txBody>
        </p:sp>
        <p:sp>
          <p:nvSpPr>
            <p:cNvPr id="88" name="Freeform 86">
              <a:extLst>
                <a:ext uri="{FF2B5EF4-FFF2-40B4-BE49-F238E27FC236}">
                  <a16:creationId xmlns:a16="http://schemas.microsoft.com/office/drawing/2014/main" id="{A79BFFCA-091D-79C8-1467-BEA2B2359085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7" y="3207"/>
              <a:ext cx="308" cy="64"/>
            </a:xfrm>
            <a:custGeom>
              <a:avLst/>
              <a:gdLst>
                <a:gd name="T0" fmla="*/ 0 w 308"/>
                <a:gd name="T1" fmla="*/ 17 h 64"/>
                <a:gd name="T2" fmla="*/ 0 w 308"/>
                <a:gd name="T3" fmla="*/ 17 h 64"/>
                <a:gd name="T4" fmla="*/ 40 w 308"/>
                <a:gd name="T5" fmla="*/ 25 h 64"/>
                <a:gd name="T6" fmla="*/ 78 w 308"/>
                <a:gd name="T7" fmla="*/ 33 h 64"/>
                <a:gd name="T8" fmla="*/ 116 w 308"/>
                <a:gd name="T9" fmla="*/ 39 h 64"/>
                <a:gd name="T10" fmla="*/ 156 w 308"/>
                <a:gd name="T11" fmla="*/ 48 h 64"/>
                <a:gd name="T12" fmla="*/ 193 w 308"/>
                <a:gd name="T13" fmla="*/ 50 h 64"/>
                <a:gd name="T14" fmla="*/ 231 w 308"/>
                <a:gd name="T15" fmla="*/ 56 h 64"/>
                <a:gd name="T16" fmla="*/ 271 w 308"/>
                <a:gd name="T17" fmla="*/ 62 h 64"/>
                <a:gd name="T18" fmla="*/ 308 w 308"/>
                <a:gd name="T19" fmla="*/ 64 h 64"/>
                <a:gd name="T20" fmla="*/ 308 w 308"/>
                <a:gd name="T21" fmla="*/ 48 h 64"/>
                <a:gd name="T22" fmla="*/ 271 w 308"/>
                <a:gd name="T23" fmla="*/ 42 h 64"/>
                <a:gd name="T24" fmla="*/ 233 w 308"/>
                <a:gd name="T25" fmla="*/ 39 h 64"/>
                <a:gd name="T26" fmla="*/ 196 w 308"/>
                <a:gd name="T27" fmla="*/ 33 h 64"/>
                <a:gd name="T28" fmla="*/ 158 w 308"/>
                <a:gd name="T29" fmla="*/ 28 h 64"/>
                <a:gd name="T30" fmla="*/ 118 w 308"/>
                <a:gd name="T31" fmla="*/ 22 h 64"/>
                <a:gd name="T32" fmla="*/ 80 w 308"/>
                <a:gd name="T33" fmla="*/ 17 h 64"/>
                <a:gd name="T34" fmla="*/ 43 w 308"/>
                <a:gd name="T35" fmla="*/ 8 h 64"/>
                <a:gd name="T36" fmla="*/ 3 w 308"/>
                <a:gd name="T37" fmla="*/ 0 h 64"/>
                <a:gd name="T38" fmla="*/ 3 w 308"/>
                <a:gd name="T39" fmla="*/ 0 h 64"/>
                <a:gd name="T40" fmla="*/ 0 w 308"/>
                <a:gd name="T41" fmla="*/ 17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08" h="64">
                  <a:moveTo>
                    <a:pt x="0" y="17"/>
                  </a:moveTo>
                  <a:lnTo>
                    <a:pt x="0" y="17"/>
                  </a:lnTo>
                  <a:lnTo>
                    <a:pt x="40" y="25"/>
                  </a:lnTo>
                  <a:lnTo>
                    <a:pt x="78" y="33"/>
                  </a:lnTo>
                  <a:lnTo>
                    <a:pt x="116" y="39"/>
                  </a:lnTo>
                  <a:lnTo>
                    <a:pt x="156" y="48"/>
                  </a:lnTo>
                  <a:lnTo>
                    <a:pt x="193" y="50"/>
                  </a:lnTo>
                  <a:lnTo>
                    <a:pt x="231" y="56"/>
                  </a:lnTo>
                  <a:lnTo>
                    <a:pt x="271" y="62"/>
                  </a:lnTo>
                  <a:lnTo>
                    <a:pt x="308" y="64"/>
                  </a:lnTo>
                  <a:lnTo>
                    <a:pt x="308" y="48"/>
                  </a:lnTo>
                  <a:lnTo>
                    <a:pt x="271" y="42"/>
                  </a:lnTo>
                  <a:lnTo>
                    <a:pt x="233" y="39"/>
                  </a:lnTo>
                  <a:lnTo>
                    <a:pt x="196" y="33"/>
                  </a:lnTo>
                  <a:lnTo>
                    <a:pt x="158" y="28"/>
                  </a:lnTo>
                  <a:lnTo>
                    <a:pt x="118" y="22"/>
                  </a:lnTo>
                  <a:lnTo>
                    <a:pt x="80" y="17"/>
                  </a:lnTo>
                  <a:lnTo>
                    <a:pt x="43" y="8"/>
                  </a:lnTo>
                  <a:lnTo>
                    <a:pt x="3" y="0"/>
                  </a:lnTo>
                  <a:lnTo>
                    <a:pt x="3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DD38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9" name="Freeform 87">
              <a:extLst>
                <a:ext uri="{FF2B5EF4-FFF2-40B4-BE49-F238E27FC236}">
                  <a16:creationId xmlns:a16="http://schemas.microsoft.com/office/drawing/2014/main" id="{09AD6AB5-DE56-40D7-F702-2756DF3A60C2}"/>
                </a:ext>
              </a:extLst>
            </p:cNvPr>
            <p:cNvSpPr>
              <a:spLocks/>
            </p:cNvSpPr>
            <p:nvPr/>
          </p:nvSpPr>
          <p:spPr bwMode="auto">
            <a:xfrm>
              <a:off x="4074" y="3184"/>
              <a:ext cx="76" cy="40"/>
            </a:xfrm>
            <a:custGeom>
              <a:avLst/>
              <a:gdLst>
                <a:gd name="T0" fmla="*/ 0 w 76"/>
                <a:gd name="T1" fmla="*/ 17 h 40"/>
                <a:gd name="T2" fmla="*/ 0 w 76"/>
                <a:gd name="T3" fmla="*/ 17 h 40"/>
                <a:gd name="T4" fmla="*/ 10 w 76"/>
                <a:gd name="T5" fmla="*/ 20 h 40"/>
                <a:gd name="T6" fmla="*/ 19 w 76"/>
                <a:gd name="T7" fmla="*/ 23 h 40"/>
                <a:gd name="T8" fmla="*/ 29 w 76"/>
                <a:gd name="T9" fmla="*/ 26 h 40"/>
                <a:gd name="T10" fmla="*/ 38 w 76"/>
                <a:gd name="T11" fmla="*/ 28 h 40"/>
                <a:gd name="T12" fmla="*/ 45 w 76"/>
                <a:gd name="T13" fmla="*/ 31 h 40"/>
                <a:gd name="T14" fmla="*/ 54 w 76"/>
                <a:gd name="T15" fmla="*/ 34 h 40"/>
                <a:gd name="T16" fmla="*/ 64 w 76"/>
                <a:gd name="T17" fmla="*/ 37 h 40"/>
                <a:gd name="T18" fmla="*/ 73 w 76"/>
                <a:gd name="T19" fmla="*/ 40 h 40"/>
                <a:gd name="T20" fmla="*/ 76 w 76"/>
                <a:gd name="T21" fmla="*/ 23 h 40"/>
                <a:gd name="T22" fmla="*/ 66 w 76"/>
                <a:gd name="T23" fmla="*/ 20 h 40"/>
                <a:gd name="T24" fmla="*/ 59 w 76"/>
                <a:gd name="T25" fmla="*/ 17 h 40"/>
                <a:gd name="T26" fmla="*/ 50 w 76"/>
                <a:gd name="T27" fmla="*/ 14 h 40"/>
                <a:gd name="T28" fmla="*/ 40 w 76"/>
                <a:gd name="T29" fmla="*/ 12 h 40"/>
                <a:gd name="T30" fmla="*/ 31 w 76"/>
                <a:gd name="T31" fmla="*/ 9 h 40"/>
                <a:gd name="T32" fmla="*/ 24 w 76"/>
                <a:gd name="T33" fmla="*/ 6 h 40"/>
                <a:gd name="T34" fmla="*/ 14 w 76"/>
                <a:gd name="T35" fmla="*/ 3 h 40"/>
                <a:gd name="T36" fmla="*/ 5 w 76"/>
                <a:gd name="T37" fmla="*/ 0 h 40"/>
                <a:gd name="T38" fmla="*/ 5 w 76"/>
                <a:gd name="T39" fmla="*/ 0 h 40"/>
                <a:gd name="T40" fmla="*/ 0 w 76"/>
                <a:gd name="T41" fmla="*/ 17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6" h="40">
                  <a:moveTo>
                    <a:pt x="0" y="17"/>
                  </a:moveTo>
                  <a:lnTo>
                    <a:pt x="0" y="17"/>
                  </a:lnTo>
                  <a:lnTo>
                    <a:pt x="10" y="20"/>
                  </a:lnTo>
                  <a:lnTo>
                    <a:pt x="19" y="23"/>
                  </a:lnTo>
                  <a:lnTo>
                    <a:pt x="29" y="26"/>
                  </a:lnTo>
                  <a:lnTo>
                    <a:pt x="38" y="28"/>
                  </a:lnTo>
                  <a:lnTo>
                    <a:pt x="45" y="31"/>
                  </a:lnTo>
                  <a:lnTo>
                    <a:pt x="54" y="34"/>
                  </a:lnTo>
                  <a:lnTo>
                    <a:pt x="64" y="37"/>
                  </a:lnTo>
                  <a:lnTo>
                    <a:pt x="73" y="40"/>
                  </a:lnTo>
                  <a:lnTo>
                    <a:pt x="76" y="23"/>
                  </a:lnTo>
                  <a:lnTo>
                    <a:pt x="66" y="20"/>
                  </a:lnTo>
                  <a:lnTo>
                    <a:pt x="59" y="17"/>
                  </a:lnTo>
                  <a:lnTo>
                    <a:pt x="50" y="14"/>
                  </a:lnTo>
                  <a:lnTo>
                    <a:pt x="40" y="12"/>
                  </a:lnTo>
                  <a:lnTo>
                    <a:pt x="31" y="9"/>
                  </a:lnTo>
                  <a:lnTo>
                    <a:pt x="24" y="6"/>
                  </a:lnTo>
                  <a:lnTo>
                    <a:pt x="14" y="3"/>
                  </a:lnTo>
                  <a:lnTo>
                    <a:pt x="5" y="0"/>
                  </a:lnTo>
                  <a:lnTo>
                    <a:pt x="5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DD38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0" name="Freeform 88">
              <a:extLst>
                <a:ext uri="{FF2B5EF4-FFF2-40B4-BE49-F238E27FC236}">
                  <a16:creationId xmlns:a16="http://schemas.microsoft.com/office/drawing/2014/main" id="{D1153A4A-C8CF-2101-051B-81F9E7007F71}"/>
                </a:ext>
              </a:extLst>
            </p:cNvPr>
            <p:cNvSpPr>
              <a:spLocks/>
            </p:cNvSpPr>
            <p:nvPr/>
          </p:nvSpPr>
          <p:spPr bwMode="auto">
            <a:xfrm>
              <a:off x="3997" y="3159"/>
              <a:ext cx="82" cy="42"/>
            </a:xfrm>
            <a:custGeom>
              <a:avLst/>
              <a:gdLst>
                <a:gd name="T0" fmla="*/ 0 w 82"/>
                <a:gd name="T1" fmla="*/ 17 h 42"/>
                <a:gd name="T2" fmla="*/ 0 w 82"/>
                <a:gd name="T3" fmla="*/ 17 h 42"/>
                <a:gd name="T4" fmla="*/ 9 w 82"/>
                <a:gd name="T5" fmla="*/ 20 h 42"/>
                <a:gd name="T6" fmla="*/ 19 w 82"/>
                <a:gd name="T7" fmla="*/ 23 h 42"/>
                <a:gd name="T8" fmla="*/ 28 w 82"/>
                <a:gd name="T9" fmla="*/ 25 h 42"/>
                <a:gd name="T10" fmla="*/ 37 w 82"/>
                <a:gd name="T11" fmla="*/ 28 h 42"/>
                <a:gd name="T12" fmla="*/ 47 w 82"/>
                <a:gd name="T13" fmla="*/ 31 h 42"/>
                <a:gd name="T14" fmla="*/ 56 w 82"/>
                <a:gd name="T15" fmla="*/ 34 h 42"/>
                <a:gd name="T16" fmla="*/ 68 w 82"/>
                <a:gd name="T17" fmla="*/ 39 h 42"/>
                <a:gd name="T18" fmla="*/ 77 w 82"/>
                <a:gd name="T19" fmla="*/ 42 h 42"/>
                <a:gd name="T20" fmla="*/ 82 w 82"/>
                <a:gd name="T21" fmla="*/ 25 h 42"/>
                <a:gd name="T22" fmla="*/ 70 w 82"/>
                <a:gd name="T23" fmla="*/ 23 h 42"/>
                <a:gd name="T24" fmla="*/ 61 w 82"/>
                <a:gd name="T25" fmla="*/ 17 h 42"/>
                <a:gd name="T26" fmla="*/ 51 w 82"/>
                <a:gd name="T27" fmla="*/ 14 h 42"/>
                <a:gd name="T28" fmla="*/ 42 w 82"/>
                <a:gd name="T29" fmla="*/ 11 h 42"/>
                <a:gd name="T30" fmla="*/ 30 w 82"/>
                <a:gd name="T31" fmla="*/ 9 h 42"/>
                <a:gd name="T32" fmla="*/ 21 w 82"/>
                <a:gd name="T33" fmla="*/ 6 h 42"/>
                <a:gd name="T34" fmla="*/ 14 w 82"/>
                <a:gd name="T35" fmla="*/ 3 h 42"/>
                <a:gd name="T36" fmla="*/ 4 w 82"/>
                <a:gd name="T37" fmla="*/ 0 h 42"/>
                <a:gd name="T38" fmla="*/ 4 w 82"/>
                <a:gd name="T39" fmla="*/ 0 h 42"/>
                <a:gd name="T40" fmla="*/ 0 w 82"/>
                <a:gd name="T41" fmla="*/ 17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2" h="42">
                  <a:moveTo>
                    <a:pt x="0" y="17"/>
                  </a:moveTo>
                  <a:lnTo>
                    <a:pt x="0" y="17"/>
                  </a:lnTo>
                  <a:lnTo>
                    <a:pt x="9" y="20"/>
                  </a:lnTo>
                  <a:lnTo>
                    <a:pt x="19" y="23"/>
                  </a:lnTo>
                  <a:lnTo>
                    <a:pt x="28" y="25"/>
                  </a:lnTo>
                  <a:lnTo>
                    <a:pt x="37" y="28"/>
                  </a:lnTo>
                  <a:lnTo>
                    <a:pt x="47" y="31"/>
                  </a:lnTo>
                  <a:lnTo>
                    <a:pt x="56" y="34"/>
                  </a:lnTo>
                  <a:lnTo>
                    <a:pt x="68" y="39"/>
                  </a:lnTo>
                  <a:lnTo>
                    <a:pt x="77" y="42"/>
                  </a:lnTo>
                  <a:lnTo>
                    <a:pt x="82" y="25"/>
                  </a:lnTo>
                  <a:lnTo>
                    <a:pt x="70" y="23"/>
                  </a:lnTo>
                  <a:lnTo>
                    <a:pt x="61" y="17"/>
                  </a:lnTo>
                  <a:lnTo>
                    <a:pt x="51" y="14"/>
                  </a:lnTo>
                  <a:lnTo>
                    <a:pt x="42" y="11"/>
                  </a:lnTo>
                  <a:lnTo>
                    <a:pt x="30" y="9"/>
                  </a:lnTo>
                  <a:lnTo>
                    <a:pt x="21" y="6"/>
                  </a:lnTo>
                  <a:lnTo>
                    <a:pt x="14" y="3"/>
                  </a:lnTo>
                  <a:lnTo>
                    <a:pt x="4" y="0"/>
                  </a:lnTo>
                  <a:lnTo>
                    <a:pt x="4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DD38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1" name="Freeform 89">
              <a:extLst>
                <a:ext uri="{FF2B5EF4-FFF2-40B4-BE49-F238E27FC236}">
                  <a16:creationId xmlns:a16="http://schemas.microsoft.com/office/drawing/2014/main" id="{EB9F47A1-7249-7DF8-DACE-5C50CDD33B08}"/>
                </a:ext>
              </a:extLst>
            </p:cNvPr>
            <p:cNvSpPr>
              <a:spLocks/>
            </p:cNvSpPr>
            <p:nvPr/>
          </p:nvSpPr>
          <p:spPr bwMode="auto">
            <a:xfrm>
              <a:off x="3714" y="3013"/>
              <a:ext cx="287" cy="163"/>
            </a:xfrm>
            <a:custGeom>
              <a:avLst/>
              <a:gdLst>
                <a:gd name="T0" fmla="*/ 0 w 287"/>
                <a:gd name="T1" fmla="*/ 17 h 163"/>
                <a:gd name="T2" fmla="*/ 0 w 287"/>
                <a:gd name="T3" fmla="*/ 17 h 163"/>
                <a:gd name="T4" fmla="*/ 31 w 287"/>
                <a:gd name="T5" fmla="*/ 39 h 163"/>
                <a:gd name="T6" fmla="*/ 66 w 287"/>
                <a:gd name="T7" fmla="*/ 59 h 163"/>
                <a:gd name="T8" fmla="*/ 99 w 287"/>
                <a:gd name="T9" fmla="*/ 79 h 163"/>
                <a:gd name="T10" fmla="*/ 134 w 287"/>
                <a:gd name="T11" fmla="*/ 96 h 163"/>
                <a:gd name="T12" fmla="*/ 170 w 287"/>
                <a:gd name="T13" fmla="*/ 112 h 163"/>
                <a:gd name="T14" fmla="*/ 207 w 287"/>
                <a:gd name="T15" fmla="*/ 129 h 163"/>
                <a:gd name="T16" fmla="*/ 245 w 287"/>
                <a:gd name="T17" fmla="*/ 146 h 163"/>
                <a:gd name="T18" fmla="*/ 283 w 287"/>
                <a:gd name="T19" fmla="*/ 163 h 163"/>
                <a:gd name="T20" fmla="*/ 287 w 287"/>
                <a:gd name="T21" fmla="*/ 146 h 163"/>
                <a:gd name="T22" fmla="*/ 250 w 287"/>
                <a:gd name="T23" fmla="*/ 129 h 163"/>
                <a:gd name="T24" fmla="*/ 212 w 287"/>
                <a:gd name="T25" fmla="*/ 112 h 163"/>
                <a:gd name="T26" fmla="*/ 177 w 287"/>
                <a:gd name="T27" fmla="*/ 98 h 163"/>
                <a:gd name="T28" fmla="*/ 142 w 287"/>
                <a:gd name="T29" fmla="*/ 79 h 163"/>
                <a:gd name="T30" fmla="*/ 106 w 287"/>
                <a:gd name="T31" fmla="*/ 62 h 163"/>
                <a:gd name="T32" fmla="*/ 71 w 287"/>
                <a:gd name="T33" fmla="*/ 42 h 163"/>
                <a:gd name="T34" fmla="*/ 38 w 287"/>
                <a:gd name="T35" fmla="*/ 23 h 163"/>
                <a:gd name="T36" fmla="*/ 7 w 287"/>
                <a:gd name="T37" fmla="*/ 3 h 163"/>
                <a:gd name="T38" fmla="*/ 5 w 287"/>
                <a:gd name="T39" fmla="*/ 0 h 163"/>
                <a:gd name="T40" fmla="*/ 0 w 287"/>
                <a:gd name="T41" fmla="*/ 17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87" h="163">
                  <a:moveTo>
                    <a:pt x="0" y="17"/>
                  </a:moveTo>
                  <a:lnTo>
                    <a:pt x="0" y="17"/>
                  </a:lnTo>
                  <a:lnTo>
                    <a:pt x="31" y="39"/>
                  </a:lnTo>
                  <a:lnTo>
                    <a:pt x="66" y="59"/>
                  </a:lnTo>
                  <a:lnTo>
                    <a:pt x="99" y="79"/>
                  </a:lnTo>
                  <a:lnTo>
                    <a:pt x="134" y="96"/>
                  </a:lnTo>
                  <a:lnTo>
                    <a:pt x="170" y="112"/>
                  </a:lnTo>
                  <a:lnTo>
                    <a:pt x="207" y="129"/>
                  </a:lnTo>
                  <a:lnTo>
                    <a:pt x="245" y="146"/>
                  </a:lnTo>
                  <a:lnTo>
                    <a:pt x="283" y="163"/>
                  </a:lnTo>
                  <a:lnTo>
                    <a:pt x="287" y="146"/>
                  </a:lnTo>
                  <a:lnTo>
                    <a:pt x="250" y="129"/>
                  </a:lnTo>
                  <a:lnTo>
                    <a:pt x="212" y="112"/>
                  </a:lnTo>
                  <a:lnTo>
                    <a:pt x="177" y="98"/>
                  </a:lnTo>
                  <a:lnTo>
                    <a:pt x="142" y="79"/>
                  </a:lnTo>
                  <a:lnTo>
                    <a:pt x="106" y="62"/>
                  </a:lnTo>
                  <a:lnTo>
                    <a:pt x="71" y="42"/>
                  </a:lnTo>
                  <a:lnTo>
                    <a:pt x="38" y="23"/>
                  </a:lnTo>
                  <a:lnTo>
                    <a:pt x="7" y="3"/>
                  </a:lnTo>
                  <a:lnTo>
                    <a:pt x="5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DD38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2" name="Freeform 90">
              <a:extLst>
                <a:ext uri="{FF2B5EF4-FFF2-40B4-BE49-F238E27FC236}">
                  <a16:creationId xmlns:a16="http://schemas.microsoft.com/office/drawing/2014/main" id="{3F3C5B57-BF94-A3DC-DEC4-99D03BEABE10}"/>
                </a:ext>
              </a:extLst>
            </p:cNvPr>
            <p:cNvSpPr>
              <a:spLocks/>
            </p:cNvSpPr>
            <p:nvPr/>
          </p:nvSpPr>
          <p:spPr bwMode="auto">
            <a:xfrm>
              <a:off x="3656" y="2977"/>
              <a:ext cx="63" cy="53"/>
            </a:xfrm>
            <a:custGeom>
              <a:avLst/>
              <a:gdLst>
                <a:gd name="T0" fmla="*/ 0 w 63"/>
                <a:gd name="T1" fmla="*/ 17 h 53"/>
                <a:gd name="T2" fmla="*/ 0 w 63"/>
                <a:gd name="T3" fmla="*/ 17 h 53"/>
                <a:gd name="T4" fmla="*/ 7 w 63"/>
                <a:gd name="T5" fmla="*/ 19 h 53"/>
                <a:gd name="T6" fmla="*/ 14 w 63"/>
                <a:gd name="T7" fmla="*/ 25 h 53"/>
                <a:gd name="T8" fmla="*/ 21 w 63"/>
                <a:gd name="T9" fmla="*/ 28 h 53"/>
                <a:gd name="T10" fmla="*/ 28 w 63"/>
                <a:gd name="T11" fmla="*/ 33 h 53"/>
                <a:gd name="T12" fmla="*/ 35 w 63"/>
                <a:gd name="T13" fmla="*/ 39 h 53"/>
                <a:gd name="T14" fmla="*/ 42 w 63"/>
                <a:gd name="T15" fmla="*/ 45 h 53"/>
                <a:gd name="T16" fmla="*/ 49 w 63"/>
                <a:gd name="T17" fmla="*/ 47 h 53"/>
                <a:gd name="T18" fmla="*/ 58 w 63"/>
                <a:gd name="T19" fmla="*/ 53 h 53"/>
                <a:gd name="T20" fmla="*/ 63 w 63"/>
                <a:gd name="T21" fmla="*/ 36 h 53"/>
                <a:gd name="T22" fmla="*/ 56 w 63"/>
                <a:gd name="T23" fmla="*/ 33 h 53"/>
                <a:gd name="T24" fmla="*/ 49 w 63"/>
                <a:gd name="T25" fmla="*/ 28 h 53"/>
                <a:gd name="T26" fmla="*/ 42 w 63"/>
                <a:gd name="T27" fmla="*/ 22 h 53"/>
                <a:gd name="T28" fmla="*/ 35 w 63"/>
                <a:gd name="T29" fmla="*/ 19 h 53"/>
                <a:gd name="T30" fmla="*/ 28 w 63"/>
                <a:gd name="T31" fmla="*/ 14 h 53"/>
                <a:gd name="T32" fmla="*/ 21 w 63"/>
                <a:gd name="T33" fmla="*/ 8 h 53"/>
                <a:gd name="T34" fmla="*/ 14 w 63"/>
                <a:gd name="T35" fmla="*/ 5 h 53"/>
                <a:gd name="T36" fmla="*/ 7 w 63"/>
                <a:gd name="T37" fmla="*/ 0 h 53"/>
                <a:gd name="T38" fmla="*/ 7 w 63"/>
                <a:gd name="T39" fmla="*/ 0 h 53"/>
                <a:gd name="T40" fmla="*/ 0 w 63"/>
                <a:gd name="T41" fmla="*/ 17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3" h="53">
                  <a:moveTo>
                    <a:pt x="0" y="17"/>
                  </a:moveTo>
                  <a:lnTo>
                    <a:pt x="0" y="17"/>
                  </a:lnTo>
                  <a:lnTo>
                    <a:pt x="7" y="19"/>
                  </a:lnTo>
                  <a:lnTo>
                    <a:pt x="14" y="25"/>
                  </a:lnTo>
                  <a:lnTo>
                    <a:pt x="21" y="28"/>
                  </a:lnTo>
                  <a:lnTo>
                    <a:pt x="28" y="33"/>
                  </a:lnTo>
                  <a:lnTo>
                    <a:pt x="35" y="39"/>
                  </a:lnTo>
                  <a:lnTo>
                    <a:pt x="42" y="45"/>
                  </a:lnTo>
                  <a:lnTo>
                    <a:pt x="49" y="47"/>
                  </a:lnTo>
                  <a:lnTo>
                    <a:pt x="58" y="53"/>
                  </a:lnTo>
                  <a:lnTo>
                    <a:pt x="63" y="36"/>
                  </a:lnTo>
                  <a:lnTo>
                    <a:pt x="56" y="33"/>
                  </a:lnTo>
                  <a:lnTo>
                    <a:pt x="49" y="28"/>
                  </a:lnTo>
                  <a:lnTo>
                    <a:pt x="42" y="22"/>
                  </a:lnTo>
                  <a:lnTo>
                    <a:pt x="35" y="19"/>
                  </a:lnTo>
                  <a:lnTo>
                    <a:pt x="28" y="14"/>
                  </a:lnTo>
                  <a:lnTo>
                    <a:pt x="21" y="8"/>
                  </a:lnTo>
                  <a:lnTo>
                    <a:pt x="14" y="5"/>
                  </a:lnTo>
                  <a:lnTo>
                    <a:pt x="7" y="0"/>
                  </a:lnTo>
                  <a:lnTo>
                    <a:pt x="7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DD38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3" name="Freeform 91">
              <a:extLst>
                <a:ext uri="{FF2B5EF4-FFF2-40B4-BE49-F238E27FC236}">
                  <a16:creationId xmlns:a16="http://schemas.microsoft.com/office/drawing/2014/main" id="{A4479FEC-5D50-46FC-FADC-F3B48E7B067F}"/>
                </a:ext>
              </a:extLst>
            </p:cNvPr>
            <p:cNvSpPr>
              <a:spLocks/>
            </p:cNvSpPr>
            <p:nvPr/>
          </p:nvSpPr>
          <p:spPr bwMode="auto">
            <a:xfrm>
              <a:off x="3623" y="2957"/>
              <a:ext cx="40" cy="37"/>
            </a:xfrm>
            <a:custGeom>
              <a:avLst/>
              <a:gdLst>
                <a:gd name="T0" fmla="*/ 2 w 40"/>
                <a:gd name="T1" fmla="*/ 6 h 37"/>
                <a:gd name="T2" fmla="*/ 7 w 40"/>
                <a:gd name="T3" fmla="*/ 17 h 37"/>
                <a:gd name="T4" fmla="*/ 33 w 40"/>
                <a:gd name="T5" fmla="*/ 37 h 37"/>
                <a:gd name="T6" fmla="*/ 40 w 40"/>
                <a:gd name="T7" fmla="*/ 20 h 37"/>
                <a:gd name="T8" fmla="*/ 14 w 40"/>
                <a:gd name="T9" fmla="*/ 0 h 37"/>
                <a:gd name="T10" fmla="*/ 16 w 40"/>
                <a:gd name="T11" fmla="*/ 14 h 37"/>
                <a:gd name="T12" fmla="*/ 2 w 40"/>
                <a:gd name="T13" fmla="*/ 6 h 37"/>
                <a:gd name="T14" fmla="*/ 0 w 40"/>
                <a:gd name="T15" fmla="*/ 11 h 37"/>
                <a:gd name="T16" fmla="*/ 7 w 40"/>
                <a:gd name="T17" fmla="*/ 17 h 37"/>
                <a:gd name="T18" fmla="*/ 2 w 40"/>
                <a:gd name="T19" fmla="*/ 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0" h="37">
                  <a:moveTo>
                    <a:pt x="2" y="6"/>
                  </a:moveTo>
                  <a:lnTo>
                    <a:pt x="7" y="17"/>
                  </a:lnTo>
                  <a:lnTo>
                    <a:pt x="33" y="37"/>
                  </a:lnTo>
                  <a:lnTo>
                    <a:pt x="40" y="20"/>
                  </a:lnTo>
                  <a:lnTo>
                    <a:pt x="14" y="0"/>
                  </a:lnTo>
                  <a:lnTo>
                    <a:pt x="16" y="14"/>
                  </a:lnTo>
                  <a:lnTo>
                    <a:pt x="2" y="6"/>
                  </a:lnTo>
                  <a:lnTo>
                    <a:pt x="0" y="11"/>
                  </a:lnTo>
                  <a:lnTo>
                    <a:pt x="7" y="17"/>
                  </a:lnTo>
                  <a:lnTo>
                    <a:pt x="2" y="6"/>
                  </a:lnTo>
                  <a:close/>
                </a:path>
              </a:pathLst>
            </a:custGeom>
            <a:solidFill>
              <a:srgbClr val="DD38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4" name="Freeform 92">
              <a:extLst>
                <a:ext uri="{FF2B5EF4-FFF2-40B4-BE49-F238E27FC236}">
                  <a16:creationId xmlns:a16="http://schemas.microsoft.com/office/drawing/2014/main" id="{12F61AAC-F66B-3094-3FFF-409395705F91}"/>
                </a:ext>
              </a:extLst>
            </p:cNvPr>
            <p:cNvSpPr>
              <a:spLocks/>
            </p:cNvSpPr>
            <p:nvPr/>
          </p:nvSpPr>
          <p:spPr bwMode="auto">
            <a:xfrm>
              <a:off x="3625" y="2921"/>
              <a:ext cx="19" cy="50"/>
            </a:xfrm>
            <a:custGeom>
              <a:avLst/>
              <a:gdLst>
                <a:gd name="T0" fmla="*/ 7 w 19"/>
                <a:gd name="T1" fmla="*/ 0 h 50"/>
                <a:gd name="T2" fmla="*/ 7 w 19"/>
                <a:gd name="T3" fmla="*/ 0 h 50"/>
                <a:gd name="T4" fmla="*/ 2 w 19"/>
                <a:gd name="T5" fmla="*/ 8 h 50"/>
                <a:gd name="T6" fmla="*/ 2 w 19"/>
                <a:gd name="T7" fmla="*/ 11 h 50"/>
                <a:gd name="T8" fmla="*/ 2 w 19"/>
                <a:gd name="T9" fmla="*/ 19 h 50"/>
                <a:gd name="T10" fmla="*/ 2 w 19"/>
                <a:gd name="T11" fmla="*/ 25 h 50"/>
                <a:gd name="T12" fmla="*/ 2 w 19"/>
                <a:gd name="T13" fmla="*/ 30 h 50"/>
                <a:gd name="T14" fmla="*/ 0 w 19"/>
                <a:gd name="T15" fmla="*/ 39 h 50"/>
                <a:gd name="T16" fmla="*/ 0 w 19"/>
                <a:gd name="T17" fmla="*/ 42 h 50"/>
                <a:gd name="T18" fmla="*/ 0 w 19"/>
                <a:gd name="T19" fmla="*/ 42 h 50"/>
                <a:gd name="T20" fmla="*/ 14 w 19"/>
                <a:gd name="T21" fmla="*/ 50 h 50"/>
                <a:gd name="T22" fmla="*/ 16 w 19"/>
                <a:gd name="T23" fmla="*/ 44 h 50"/>
                <a:gd name="T24" fmla="*/ 16 w 19"/>
                <a:gd name="T25" fmla="*/ 39 h 50"/>
                <a:gd name="T26" fmla="*/ 16 w 19"/>
                <a:gd name="T27" fmla="*/ 33 h 50"/>
                <a:gd name="T28" fmla="*/ 16 w 19"/>
                <a:gd name="T29" fmla="*/ 28 h 50"/>
                <a:gd name="T30" fmla="*/ 16 w 19"/>
                <a:gd name="T31" fmla="*/ 19 h 50"/>
                <a:gd name="T32" fmla="*/ 16 w 19"/>
                <a:gd name="T33" fmla="*/ 14 h 50"/>
                <a:gd name="T34" fmla="*/ 19 w 19"/>
                <a:gd name="T35" fmla="*/ 11 h 50"/>
                <a:gd name="T36" fmla="*/ 14 w 19"/>
                <a:gd name="T37" fmla="*/ 14 h 50"/>
                <a:gd name="T38" fmla="*/ 14 w 19"/>
                <a:gd name="T39" fmla="*/ 14 h 50"/>
                <a:gd name="T40" fmla="*/ 7 w 19"/>
                <a:gd name="T41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" h="50">
                  <a:moveTo>
                    <a:pt x="7" y="0"/>
                  </a:moveTo>
                  <a:lnTo>
                    <a:pt x="7" y="0"/>
                  </a:lnTo>
                  <a:lnTo>
                    <a:pt x="2" y="8"/>
                  </a:lnTo>
                  <a:lnTo>
                    <a:pt x="2" y="11"/>
                  </a:lnTo>
                  <a:lnTo>
                    <a:pt x="2" y="19"/>
                  </a:lnTo>
                  <a:lnTo>
                    <a:pt x="2" y="25"/>
                  </a:lnTo>
                  <a:lnTo>
                    <a:pt x="2" y="30"/>
                  </a:lnTo>
                  <a:lnTo>
                    <a:pt x="0" y="39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14" y="50"/>
                  </a:lnTo>
                  <a:lnTo>
                    <a:pt x="16" y="44"/>
                  </a:lnTo>
                  <a:lnTo>
                    <a:pt x="16" y="39"/>
                  </a:lnTo>
                  <a:lnTo>
                    <a:pt x="16" y="33"/>
                  </a:lnTo>
                  <a:lnTo>
                    <a:pt x="16" y="28"/>
                  </a:lnTo>
                  <a:lnTo>
                    <a:pt x="16" y="19"/>
                  </a:lnTo>
                  <a:lnTo>
                    <a:pt x="16" y="14"/>
                  </a:lnTo>
                  <a:lnTo>
                    <a:pt x="19" y="11"/>
                  </a:lnTo>
                  <a:lnTo>
                    <a:pt x="14" y="14"/>
                  </a:lnTo>
                  <a:lnTo>
                    <a:pt x="14" y="14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DD38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5" name="Freeform 93">
              <a:extLst>
                <a:ext uri="{FF2B5EF4-FFF2-40B4-BE49-F238E27FC236}">
                  <a16:creationId xmlns:a16="http://schemas.microsoft.com/office/drawing/2014/main" id="{D0FC9231-EC9A-0F0A-359D-B50F0864EEC5}"/>
                </a:ext>
              </a:extLst>
            </p:cNvPr>
            <p:cNvSpPr>
              <a:spLocks/>
            </p:cNvSpPr>
            <p:nvPr/>
          </p:nvSpPr>
          <p:spPr bwMode="auto">
            <a:xfrm>
              <a:off x="3630" y="2918"/>
              <a:ext cx="14" cy="19"/>
            </a:xfrm>
            <a:custGeom>
              <a:avLst/>
              <a:gdLst>
                <a:gd name="T0" fmla="*/ 0 w 14"/>
                <a:gd name="T1" fmla="*/ 11 h 19"/>
                <a:gd name="T2" fmla="*/ 0 w 14"/>
                <a:gd name="T3" fmla="*/ 11 h 19"/>
                <a:gd name="T4" fmla="*/ 0 w 14"/>
                <a:gd name="T5" fmla="*/ 14 h 19"/>
                <a:gd name="T6" fmla="*/ 11 w 14"/>
                <a:gd name="T7" fmla="*/ 17 h 19"/>
                <a:gd name="T8" fmla="*/ 14 w 14"/>
                <a:gd name="T9" fmla="*/ 14 h 19"/>
                <a:gd name="T10" fmla="*/ 14 w 14"/>
                <a:gd name="T11" fmla="*/ 11 h 19"/>
                <a:gd name="T12" fmla="*/ 14 w 14"/>
                <a:gd name="T13" fmla="*/ 8 h 19"/>
                <a:gd name="T14" fmla="*/ 11 w 14"/>
                <a:gd name="T15" fmla="*/ 3 h 19"/>
                <a:gd name="T16" fmla="*/ 7 w 14"/>
                <a:gd name="T17" fmla="*/ 0 h 19"/>
                <a:gd name="T18" fmla="*/ 2 w 14"/>
                <a:gd name="T19" fmla="*/ 3 h 19"/>
                <a:gd name="T20" fmla="*/ 9 w 14"/>
                <a:gd name="T21" fmla="*/ 17 h 19"/>
                <a:gd name="T22" fmla="*/ 7 w 14"/>
                <a:gd name="T23" fmla="*/ 19 h 19"/>
                <a:gd name="T24" fmla="*/ 2 w 14"/>
                <a:gd name="T25" fmla="*/ 17 h 19"/>
                <a:gd name="T26" fmla="*/ 0 w 14"/>
                <a:gd name="T27" fmla="*/ 14 h 19"/>
                <a:gd name="T28" fmla="*/ 0 w 14"/>
                <a:gd name="T29" fmla="*/ 11 h 19"/>
                <a:gd name="T30" fmla="*/ 0 w 14"/>
                <a:gd name="T31" fmla="*/ 8 h 19"/>
                <a:gd name="T32" fmla="*/ 2 w 14"/>
                <a:gd name="T33" fmla="*/ 5 h 19"/>
                <a:gd name="T34" fmla="*/ 14 w 14"/>
                <a:gd name="T35" fmla="*/ 8 h 19"/>
                <a:gd name="T36" fmla="*/ 14 w 14"/>
                <a:gd name="T37" fmla="*/ 11 h 19"/>
                <a:gd name="T38" fmla="*/ 14 w 14"/>
                <a:gd name="T39" fmla="*/ 11 h 19"/>
                <a:gd name="T40" fmla="*/ 0 w 14"/>
                <a:gd name="T41" fmla="*/ 11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4" h="19">
                  <a:moveTo>
                    <a:pt x="0" y="11"/>
                  </a:moveTo>
                  <a:lnTo>
                    <a:pt x="0" y="11"/>
                  </a:lnTo>
                  <a:lnTo>
                    <a:pt x="0" y="14"/>
                  </a:lnTo>
                  <a:lnTo>
                    <a:pt x="11" y="17"/>
                  </a:lnTo>
                  <a:lnTo>
                    <a:pt x="14" y="14"/>
                  </a:lnTo>
                  <a:lnTo>
                    <a:pt x="14" y="11"/>
                  </a:lnTo>
                  <a:lnTo>
                    <a:pt x="14" y="8"/>
                  </a:lnTo>
                  <a:lnTo>
                    <a:pt x="11" y="3"/>
                  </a:lnTo>
                  <a:lnTo>
                    <a:pt x="7" y="0"/>
                  </a:lnTo>
                  <a:lnTo>
                    <a:pt x="2" y="3"/>
                  </a:lnTo>
                  <a:lnTo>
                    <a:pt x="9" y="17"/>
                  </a:lnTo>
                  <a:lnTo>
                    <a:pt x="7" y="19"/>
                  </a:lnTo>
                  <a:lnTo>
                    <a:pt x="2" y="17"/>
                  </a:lnTo>
                  <a:lnTo>
                    <a:pt x="0" y="14"/>
                  </a:lnTo>
                  <a:lnTo>
                    <a:pt x="0" y="11"/>
                  </a:lnTo>
                  <a:lnTo>
                    <a:pt x="0" y="8"/>
                  </a:lnTo>
                  <a:lnTo>
                    <a:pt x="2" y="5"/>
                  </a:lnTo>
                  <a:lnTo>
                    <a:pt x="14" y="8"/>
                  </a:lnTo>
                  <a:lnTo>
                    <a:pt x="14" y="11"/>
                  </a:lnTo>
                  <a:lnTo>
                    <a:pt x="14" y="11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DD38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6" name="Freeform 94">
              <a:extLst>
                <a:ext uri="{FF2B5EF4-FFF2-40B4-BE49-F238E27FC236}">
                  <a16:creationId xmlns:a16="http://schemas.microsoft.com/office/drawing/2014/main" id="{136A45CC-417A-F995-FB86-D1FBB1C48B59}"/>
                </a:ext>
              </a:extLst>
            </p:cNvPr>
            <p:cNvSpPr>
              <a:spLocks/>
            </p:cNvSpPr>
            <p:nvPr/>
          </p:nvSpPr>
          <p:spPr bwMode="auto">
            <a:xfrm>
              <a:off x="3630" y="2893"/>
              <a:ext cx="16" cy="36"/>
            </a:xfrm>
            <a:custGeom>
              <a:avLst/>
              <a:gdLst>
                <a:gd name="T0" fmla="*/ 2 w 16"/>
                <a:gd name="T1" fmla="*/ 0 h 36"/>
                <a:gd name="T2" fmla="*/ 2 w 16"/>
                <a:gd name="T3" fmla="*/ 0 h 36"/>
                <a:gd name="T4" fmla="*/ 2 w 16"/>
                <a:gd name="T5" fmla="*/ 5 h 36"/>
                <a:gd name="T6" fmla="*/ 2 w 16"/>
                <a:gd name="T7" fmla="*/ 8 h 36"/>
                <a:gd name="T8" fmla="*/ 2 w 16"/>
                <a:gd name="T9" fmla="*/ 11 h 36"/>
                <a:gd name="T10" fmla="*/ 0 w 16"/>
                <a:gd name="T11" fmla="*/ 16 h 36"/>
                <a:gd name="T12" fmla="*/ 0 w 16"/>
                <a:gd name="T13" fmla="*/ 22 h 36"/>
                <a:gd name="T14" fmla="*/ 0 w 16"/>
                <a:gd name="T15" fmla="*/ 25 h 36"/>
                <a:gd name="T16" fmla="*/ 0 w 16"/>
                <a:gd name="T17" fmla="*/ 30 h 36"/>
                <a:gd name="T18" fmla="*/ 0 w 16"/>
                <a:gd name="T19" fmla="*/ 36 h 36"/>
                <a:gd name="T20" fmla="*/ 14 w 16"/>
                <a:gd name="T21" fmla="*/ 36 h 36"/>
                <a:gd name="T22" fmla="*/ 14 w 16"/>
                <a:gd name="T23" fmla="*/ 30 h 36"/>
                <a:gd name="T24" fmla="*/ 14 w 16"/>
                <a:gd name="T25" fmla="*/ 28 h 36"/>
                <a:gd name="T26" fmla="*/ 14 w 16"/>
                <a:gd name="T27" fmla="*/ 22 h 36"/>
                <a:gd name="T28" fmla="*/ 16 w 16"/>
                <a:gd name="T29" fmla="*/ 19 h 36"/>
                <a:gd name="T30" fmla="*/ 16 w 16"/>
                <a:gd name="T31" fmla="*/ 14 h 36"/>
                <a:gd name="T32" fmla="*/ 16 w 16"/>
                <a:gd name="T33" fmla="*/ 8 h 36"/>
                <a:gd name="T34" fmla="*/ 16 w 16"/>
                <a:gd name="T35" fmla="*/ 5 h 36"/>
                <a:gd name="T36" fmla="*/ 16 w 16"/>
                <a:gd name="T37" fmla="*/ 0 h 36"/>
                <a:gd name="T38" fmla="*/ 16 w 16"/>
                <a:gd name="T39" fmla="*/ 0 h 36"/>
                <a:gd name="T40" fmla="*/ 2 w 16"/>
                <a:gd name="T41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6" h="36">
                  <a:moveTo>
                    <a:pt x="2" y="0"/>
                  </a:moveTo>
                  <a:lnTo>
                    <a:pt x="2" y="0"/>
                  </a:lnTo>
                  <a:lnTo>
                    <a:pt x="2" y="5"/>
                  </a:lnTo>
                  <a:lnTo>
                    <a:pt x="2" y="8"/>
                  </a:lnTo>
                  <a:lnTo>
                    <a:pt x="2" y="11"/>
                  </a:lnTo>
                  <a:lnTo>
                    <a:pt x="0" y="16"/>
                  </a:lnTo>
                  <a:lnTo>
                    <a:pt x="0" y="22"/>
                  </a:lnTo>
                  <a:lnTo>
                    <a:pt x="0" y="25"/>
                  </a:lnTo>
                  <a:lnTo>
                    <a:pt x="0" y="30"/>
                  </a:lnTo>
                  <a:lnTo>
                    <a:pt x="0" y="36"/>
                  </a:lnTo>
                  <a:lnTo>
                    <a:pt x="14" y="36"/>
                  </a:lnTo>
                  <a:lnTo>
                    <a:pt x="14" y="30"/>
                  </a:lnTo>
                  <a:lnTo>
                    <a:pt x="14" y="28"/>
                  </a:lnTo>
                  <a:lnTo>
                    <a:pt x="14" y="22"/>
                  </a:lnTo>
                  <a:lnTo>
                    <a:pt x="16" y="19"/>
                  </a:lnTo>
                  <a:lnTo>
                    <a:pt x="16" y="14"/>
                  </a:lnTo>
                  <a:lnTo>
                    <a:pt x="16" y="8"/>
                  </a:lnTo>
                  <a:lnTo>
                    <a:pt x="16" y="5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DD38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7" name="Freeform 95">
              <a:extLst>
                <a:ext uri="{FF2B5EF4-FFF2-40B4-BE49-F238E27FC236}">
                  <a16:creationId xmlns:a16="http://schemas.microsoft.com/office/drawing/2014/main" id="{75BC0639-48B4-471B-D073-9ADCA3D80E44}"/>
                </a:ext>
              </a:extLst>
            </p:cNvPr>
            <p:cNvSpPr>
              <a:spLocks/>
            </p:cNvSpPr>
            <p:nvPr/>
          </p:nvSpPr>
          <p:spPr bwMode="auto">
            <a:xfrm>
              <a:off x="3632" y="2561"/>
              <a:ext cx="73" cy="332"/>
            </a:xfrm>
            <a:custGeom>
              <a:avLst/>
              <a:gdLst>
                <a:gd name="T0" fmla="*/ 59 w 73"/>
                <a:gd name="T1" fmla="*/ 0 h 332"/>
                <a:gd name="T2" fmla="*/ 59 w 73"/>
                <a:gd name="T3" fmla="*/ 0 h 332"/>
                <a:gd name="T4" fmla="*/ 49 w 73"/>
                <a:gd name="T5" fmla="*/ 43 h 332"/>
                <a:gd name="T6" fmla="*/ 40 w 73"/>
                <a:gd name="T7" fmla="*/ 82 h 332"/>
                <a:gd name="T8" fmla="*/ 31 w 73"/>
                <a:gd name="T9" fmla="*/ 124 h 332"/>
                <a:gd name="T10" fmla="*/ 21 w 73"/>
                <a:gd name="T11" fmla="*/ 166 h 332"/>
                <a:gd name="T12" fmla="*/ 14 w 73"/>
                <a:gd name="T13" fmla="*/ 205 h 332"/>
                <a:gd name="T14" fmla="*/ 9 w 73"/>
                <a:gd name="T15" fmla="*/ 247 h 332"/>
                <a:gd name="T16" fmla="*/ 2 w 73"/>
                <a:gd name="T17" fmla="*/ 289 h 332"/>
                <a:gd name="T18" fmla="*/ 0 w 73"/>
                <a:gd name="T19" fmla="*/ 332 h 332"/>
                <a:gd name="T20" fmla="*/ 14 w 73"/>
                <a:gd name="T21" fmla="*/ 332 h 332"/>
                <a:gd name="T22" fmla="*/ 19 w 73"/>
                <a:gd name="T23" fmla="*/ 292 h 332"/>
                <a:gd name="T24" fmla="*/ 24 w 73"/>
                <a:gd name="T25" fmla="*/ 250 h 332"/>
                <a:gd name="T26" fmla="*/ 31 w 73"/>
                <a:gd name="T27" fmla="*/ 211 h 332"/>
                <a:gd name="T28" fmla="*/ 38 w 73"/>
                <a:gd name="T29" fmla="*/ 169 h 332"/>
                <a:gd name="T30" fmla="*/ 45 w 73"/>
                <a:gd name="T31" fmla="*/ 129 h 332"/>
                <a:gd name="T32" fmla="*/ 54 w 73"/>
                <a:gd name="T33" fmla="*/ 87 h 332"/>
                <a:gd name="T34" fmla="*/ 64 w 73"/>
                <a:gd name="T35" fmla="*/ 48 h 332"/>
                <a:gd name="T36" fmla="*/ 73 w 73"/>
                <a:gd name="T37" fmla="*/ 6 h 332"/>
                <a:gd name="T38" fmla="*/ 73 w 73"/>
                <a:gd name="T39" fmla="*/ 9 h 332"/>
                <a:gd name="T40" fmla="*/ 59 w 73"/>
                <a:gd name="T41" fmla="*/ 0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3" h="332">
                  <a:moveTo>
                    <a:pt x="59" y="0"/>
                  </a:moveTo>
                  <a:lnTo>
                    <a:pt x="59" y="0"/>
                  </a:lnTo>
                  <a:lnTo>
                    <a:pt x="49" y="43"/>
                  </a:lnTo>
                  <a:lnTo>
                    <a:pt x="40" y="82"/>
                  </a:lnTo>
                  <a:lnTo>
                    <a:pt x="31" y="124"/>
                  </a:lnTo>
                  <a:lnTo>
                    <a:pt x="21" y="166"/>
                  </a:lnTo>
                  <a:lnTo>
                    <a:pt x="14" y="205"/>
                  </a:lnTo>
                  <a:lnTo>
                    <a:pt x="9" y="247"/>
                  </a:lnTo>
                  <a:lnTo>
                    <a:pt x="2" y="289"/>
                  </a:lnTo>
                  <a:lnTo>
                    <a:pt x="0" y="332"/>
                  </a:lnTo>
                  <a:lnTo>
                    <a:pt x="14" y="332"/>
                  </a:lnTo>
                  <a:lnTo>
                    <a:pt x="19" y="292"/>
                  </a:lnTo>
                  <a:lnTo>
                    <a:pt x="24" y="250"/>
                  </a:lnTo>
                  <a:lnTo>
                    <a:pt x="31" y="211"/>
                  </a:lnTo>
                  <a:lnTo>
                    <a:pt x="38" y="169"/>
                  </a:lnTo>
                  <a:lnTo>
                    <a:pt x="45" y="129"/>
                  </a:lnTo>
                  <a:lnTo>
                    <a:pt x="54" y="87"/>
                  </a:lnTo>
                  <a:lnTo>
                    <a:pt x="64" y="48"/>
                  </a:lnTo>
                  <a:lnTo>
                    <a:pt x="73" y="6"/>
                  </a:lnTo>
                  <a:lnTo>
                    <a:pt x="73" y="9"/>
                  </a:lnTo>
                  <a:lnTo>
                    <a:pt x="59" y="0"/>
                  </a:lnTo>
                  <a:close/>
                </a:path>
              </a:pathLst>
            </a:custGeom>
            <a:solidFill>
              <a:srgbClr val="DD38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8" name="Freeform 96">
              <a:extLst>
                <a:ext uri="{FF2B5EF4-FFF2-40B4-BE49-F238E27FC236}">
                  <a16:creationId xmlns:a16="http://schemas.microsoft.com/office/drawing/2014/main" id="{0E282124-9525-D852-1279-D25F0C7D57F8}"/>
                </a:ext>
              </a:extLst>
            </p:cNvPr>
            <p:cNvSpPr>
              <a:spLocks/>
            </p:cNvSpPr>
            <p:nvPr/>
          </p:nvSpPr>
          <p:spPr bwMode="auto">
            <a:xfrm>
              <a:off x="3691" y="2505"/>
              <a:ext cx="33" cy="65"/>
            </a:xfrm>
            <a:custGeom>
              <a:avLst/>
              <a:gdLst>
                <a:gd name="T0" fmla="*/ 19 w 33"/>
                <a:gd name="T1" fmla="*/ 3 h 65"/>
                <a:gd name="T2" fmla="*/ 19 w 33"/>
                <a:gd name="T3" fmla="*/ 0 h 65"/>
                <a:gd name="T4" fmla="*/ 16 w 33"/>
                <a:gd name="T5" fmla="*/ 9 h 65"/>
                <a:gd name="T6" fmla="*/ 14 w 33"/>
                <a:gd name="T7" fmla="*/ 14 h 65"/>
                <a:gd name="T8" fmla="*/ 12 w 33"/>
                <a:gd name="T9" fmla="*/ 23 h 65"/>
                <a:gd name="T10" fmla="*/ 9 w 33"/>
                <a:gd name="T11" fmla="*/ 28 h 65"/>
                <a:gd name="T12" fmla="*/ 7 w 33"/>
                <a:gd name="T13" fmla="*/ 37 h 65"/>
                <a:gd name="T14" fmla="*/ 5 w 33"/>
                <a:gd name="T15" fmla="*/ 42 h 65"/>
                <a:gd name="T16" fmla="*/ 2 w 33"/>
                <a:gd name="T17" fmla="*/ 51 h 65"/>
                <a:gd name="T18" fmla="*/ 0 w 33"/>
                <a:gd name="T19" fmla="*/ 56 h 65"/>
                <a:gd name="T20" fmla="*/ 14 w 33"/>
                <a:gd name="T21" fmla="*/ 65 h 65"/>
                <a:gd name="T22" fmla="*/ 16 w 33"/>
                <a:gd name="T23" fmla="*/ 56 h 65"/>
                <a:gd name="T24" fmla="*/ 19 w 33"/>
                <a:gd name="T25" fmla="*/ 48 h 65"/>
                <a:gd name="T26" fmla="*/ 21 w 33"/>
                <a:gd name="T27" fmla="*/ 42 h 65"/>
                <a:gd name="T28" fmla="*/ 23 w 33"/>
                <a:gd name="T29" fmla="*/ 34 h 65"/>
                <a:gd name="T30" fmla="*/ 26 w 33"/>
                <a:gd name="T31" fmla="*/ 28 h 65"/>
                <a:gd name="T32" fmla="*/ 28 w 33"/>
                <a:gd name="T33" fmla="*/ 20 h 65"/>
                <a:gd name="T34" fmla="*/ 30 w 33"/>
                <a:gd name="T35" fmla="*/ 14 h 65"/>
                <a:gd name="T36" fmla="*/ 33 w 33"/>
                <a:gd name="T37" fmla="*/ 9 h 65"/>
                <a:gd name="T38" fmla="*/ 33 w 33"/>
                <a:gd name="T39" fmla="*/ 6 h 65"/>
                <a:gd name="T40" fmla="*/ 19 w 33"/>
                <a:gd name="T41" fmla="*/ 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3" h="65">
                  <a:moveTo>
                    <a:pt x="19" y="3"/>
                  </a:moveTo>
                  <a:lnTo>
                    <a:pt x="19" y="0"/>
                  </a:lnTo>
                  <a:lnTo>
                    <a:pt x="16" y="9"/>
                  </a:lnTo>
                  <a:lnTo>
                    <a:pt x="14" y="14"/>
                  </a:lnTo>
                  <a:lnTo>
                    <a:pt x="12" y="23"/>
                  </a:lnTo>
                  <a:lnTo>
                    <a:pt x="9" y="28"/>
                  </a:lnTo>
                  <a:lnTo>
                    <a:pt x="7" y="37"/>
                  </a:lnTo>
                  <a:lnTo>
                    <a:pt x="5" y="42"/>
                  </a:lnTo>
                  <a:lnTo>
                    <a:pt x="2" y="51"/>
                  </a:lnTo>
                  <a:lnTo>
                    <a:pt x="0" y="56"/>
                  </a:lnTo>
                  <a:lnTo>
                    <a:pt x="14" y="65"/>
                  </a:lnTo>
                  <a:lnTo>
                    <a:pt x="16" y="56"/>
                  </a:lnTo>
                  <a:lnTo>
                    <a:pt x="19" y="48"/>
                  </a:lnTo>
                  <a:lnTo>
                    <a:pt x="21" y="42"/>
                  </a:lnTo>
                  <a:lnTo>
                    <a:pt x="23" y="34"/>
                  </a:lnTo>
                  <a:lnTo>
                    <a:pt x="26" y="28"/>
                  </a:lnTo>
                  <a:lnTo>
                    <a:pt x="28" y="20"/>
                  </a:lnTo>
                  <a:lnTo>
                    <a:pt x="30" y="14"/>
                  </a:lnTo>
                  <a:lnTo>
                    <a:pt x="33" y="9"/>
                  </a:lnTo>
                  <a:lnTo>
                    <a:pt x="33" y="6"/>
                  </a:lnTo>
                  <a:lnTo>
                    <a:pt x="19" y="3"/>
                  </a:lnTo>
                  <a:close/>
                </a:path>
              </a:pathLst>
            </a:custGeom>
            <a:solidFill>
              <a:srgbClr val="DD38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9" name="Freeform 97">
              <a:extLst>
                <a:ext uri="{FF2B5EF4-FFF2-40B4-BE49-F238E27FC236}">
                  <a16:creationId xmlns:a16="http://schemas.microsoft.com/office/drawing/2014/main" id="{B5F92045-87BA-76CE-14F3-7F2ACBBF44A3}"/>
                </a:ext>
              </a:extLst>
            </p:cNvPr>
            <p:cNvSpPr>
              <a:spLocks/>
            </p:cNvSpPr>
            <p:nvPr/>
          </p:nvSpPr>
          <p:spPr bwMode="auto">
            <a:xfrm>
              <a:off x="3710" y="2444"/>
              <a:ext cx="33" cy="67"/>
            </a:xfrm>
            <a:custGeom>
              <a:avLst/>
              <a:gdLst>
                <a:gd name="T0" fmla="*/ 18 w 33"/>
                <a:gd name="T1" fmla="*/ 0 h 67"/>
                <a:gd name="T2" fmla="*/ 18 w 33"/>
                <a:gd name="T3" fmla="*/ 2 h 67"/>
                <a:gd name="T4" fmla="*/ 16 w 33"/>
                <a:gd name="T5" fmla="*/ 8 h 67"/>
                <a:gd name="T6" fmla="*/ 14 w 33"/>
                <a:gd name="T7" fmla="*/ 16 h 67"/>
                <a:gd name="T8" fmla="*/ 11 w 33"/>
                <a:gd name="T9" fmla="*/ 25 h 67"/>
                <a:gd name="T10" fmla="*/ 9 w 33"/>
                <a:gd name="T11" fmla="*/ 30 h 67"/>
                <a:gd name="T12" fmla="*/ 7 w 33"/>
                <a:gd name="T13" fmla="*/ 39 h 67"/>
                <a:gd name="T14" fmla="*/ 4 w 33"/>
                <a:gd name="T15" fmla="*/ 47 h 67"/>
                <a:gd name="T16" fmla="*/ 2 w 33"/>
                <a:gd name="T17" fmla="*/ 56 h 67"/>
                <a:gd name="T18" fmla="*/ 0 w 33"/>
                <a:gd name="T19" fmla="*/ 64 h 67"/>
                <a:gd name="T20" fmla="*/ 14 w 33"/>
                <a:gd name="T21" fmla="*/ 67 h 67"/>
                <a:gd name="T22" fmla="*/ 16 w 33"/>
                <a:gd name="T23" fmla="*/ 61 h 67"/>
                <a:gd name="T24" fmla="*/ 18 w 33"/>
                <a:gd name="T25" fmla="*/ 53 h 67"/>
                <a:gd name="T26" fmla="*/ 21 w 33"/>
                <a:gd name="T27" fmla="*/ 44 h 67"/>
                <a:gd name="T28" fmla="*/ 23 w 33"/>
                <a:gd name="T29" fmla="*/ 39 h 67"/>
                <a:gd name="T30" fmla="*/ 26 w 33"/>
                <a:gd name="T31" fmla="*/ 30 h 67"/>
                <a:gd name="T32" fmla="*/ 28 w 33"/>
                <a:gd name="T33" fmla="*/ 22 h 67"/>
                <a:gd name="T34" fmla="*/ 30 w 33"/>
                <a:gd name="T35" fmla="*/ 14 h 67"/>
                <a:gd name="T36" fmla="*/ 33 w 33"/>
                <a:gd name="T37" fmla="*/ 5 h 67"/>
                <a:gd name="T38" fmla="*/ 33 w 33"/>
                <a:gd name="T39" fmla="*/ 5 h 67"/>
                <a:gd name="T40" fmla="*/ 18 w 33"/>
                <a:gd name="T41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3" h="67">
                  <a:moveTo>
                    <a:pt x="18" y="0"/>
                  </a:moveTo>
                  <a:lnTo>
                    <a:pt x="18" y="2"/>
                  </a:lnTo>
                  <a:lnTo>
                    <a:pt x="16" y="8"/>
                  </a:lnTo>
                  <a:lnTo>
                    <a:pt x="14" y="16"/>
                  </a:lnTo>
                  <a:lnTo>
                    <a:pt x="11" y="25"/>
                  </a:lnTo>
                  <a:lnTo>
                    <a:pt x="9" y="30"/>
                  </a:lnTo>
                  <a:lnTo>
                    <a:pt x="7" y="39"/>
                  </a:lnTo>
                  <a:lnTo>
                    <a:pt x="4" y="47"/>
                  </a:lnTo>
                  <a:lnTo>
                    <a:pt x="2" y="56"/>
                  </a:lnTo>
                  <a:lnTo>
                    <a:pt x="0" y="64"/>
                  </a:lnTo>
                  <a:lnTo>
                    <a:pt x="14" y="67"/>
                  </a:lnTo>
                  <a:lnTo>
                    <a:pt x="16" y="61"/>
                  </a:lnTo>
                  <a:lnTo>
                    <a:pt x="18" y="53"/>
                  </a:lnTo>
                  <a:lnTo>
                    <a:pt x="21" y="44"/>
                  </a:lnTo>
                  <a:lnTo>
                    <a:pt x="23" y="39"/>
                  </a:lnTo>
                  <a:lnTo>
                    <a:pt x="26" y="30"/>
                  </a:lnTo>
                  <a:lnTo>
                    <a:pt x="28" y="22"/>
                  </a:lnTo>
                  <a:lnTo>
                    <a:pt x="30" y="14"/>
                  </a:lnTo>
                  <a:lnTo>
                    <a:pt x="33" y="5"/>
                  </a:lnTo>
                  <a:lnTo>
                    <a:pt x="33" y="5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DD38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0" name="Freeform 98">
              <a:extLst>
                <a:ext uri="{FF2B5EF4-FFF2-40B4-BE49-F238E27FC236}">
                  <a16:creationId xmlns:a16="http://schemas.microsoft.com/office/drawing/2014/main" id="{320FC74E-103D-FF3C-5C9D-606F4AEB33CA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8" y="2163"/>
              <a:ext cx="139" cy="286"/>
            </a:xfrm>
            <a:custGeom>
              <a:avLst/>
              <a:gdLst>
                <a:gd name="T0" fmla="*/ 128 w 139"/>
                <a:gd name="T1" fmla="*/ 0 h 286"/>
                <a:gd name="T2" fmla="*/ 128 w 139"/>
                <a:gd name="T3" fmla="*/ 3 h 286"/>
                <a:gd name="T4" fmla="*/ 109 w 139"/>
                <a:gd name="T5" fmla="*/ 34 h 286"/>
                <a:gd name="T6" fmla="*/ 92 w 139"/>
                <a:gd name="T7" fmla="*/ 67 h 286"/>
                <a:gd name="T8" fmla="*/ 76 w 139"/>
                <a:gd name="T9" fmla="*/ 101 h 286"/>
                <a:gd name="T10" fmla="*/ 59 w 139"/>
                <a:gd name="T11" fmla="*/ 135 h 286"/>
                <a:gd name="T12" fmla="*/ 43 w 139"/>
                <a:gd name="T13" fmla="*/ 171 h 286"/>
                <a:gd name="T14" fmla="*/ 29 w 139"/>
                <a:gd name="T15" fmla="*/ 205 h 286"/>
                <a:gd name="T16" fmla="*/ 15 w 139"/>
                <a:gd name="T17" fmla="*/ 244 h 286"/>
                <a:gd name="T18" fmla="*/ 0 w 139"/>
                <a:gd name="T19" fmla="*/ 281 h 286"/>
                <a:gd name="T20" fmla="*/ 15 w 139"/>
                <a:gd name="T21" fmla="*/ 286 h 286"/>
                <a:gd name="T22" fmla="*/ 29 w 139"/>
                <a:gd name="T23" fmla="*/ 250 h 286"/>
                <a:gd name="T24" fmla="*/ 43 w 139"/>
                <a:gd name="T25" fmla="*/ 213 h 286"/>
                <a:gd name="T26" fmla="*/ 57 w 139"/>
                <a:gd name="T27" fmla="*/ 180 h 286"/>
                <a:gd name="T28" fmla="*/ 73 w 139"/>
                <a:gd name="T29" fmla="*/ 143 h 286"/>
                <a:gd name="T30" fmla="*/ 90 w 139"/>
                <a:gd name="T31" fmla="*/ 109 h 286"/>
                <a:gd name="T32" fmla="*/ 106 w 139"/>
                <a:gd name="T33" fmla="*/ 76 h 286"/>
                <a:gd name="T34" fmla="*/ 123 w 139"/>
                <a:gd name="T35" fmla="*/ 45 h 286"/>
                <a:gd name="T36" fmla="*/ 139 w 139"/>
                <a:gd name="T37" fmla="*/ 11 h 286"/>
                <a:gd name="T38" fmla="*/ 139 w 139"/>
                <a:gd name="T39" fmla="*/ 11 h 286"/>
                <a:gd name="T40" fmla="*/ 128 w 139"/>
                <a:gd name="T41" fmla="*/ 0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39" h="286">
                  <a:moveTo>
                    <a:pt x="128" y="0"/>
                  </a:moveTo>
                  <a:lnTo>
                    <a:pt x="128" y="3"/>
                  </a:lnTo>
                  <a:lnTo>
                    <a:pt x="109" y="34"/>
                  </a:lnTo>
                  <a:lnTo>
                    <a:pt x="92" y="67"/>
                  </a:lnTo>
                  <a:lnTo>
                    <a:pt x="76" y="101"/>
                  </a:lnTo>
                  <a:lnTo>
                    <a:pt x="59" y="135"/>
                  </a:lnTo>
                  <a:lnTo>
                    <a:pt x="43" y="171"/>
                  </a:lnTo>
                  <a:lnTo>
                    <a:pt x="29" y="205"/>
                  </a:lnTo>
                  <a:lnTo>
                    <a:pt x="15" y="244"/>
                  </a:lnTo>
                  <a:lnTo>
                    <a:pt x="0" y="281"/>
                  </a:lnTo>
                  <a:lnTo>
                    <a:pt x="15" y="286"/>
                  </a:lnTo>
                  <a:lnTo>
                    <a:pt x="29" y="250"/>
                  </a:lnTo>
                  <a:lnTo>
                    <a:pt x="43" y="213"/>
                  </a:lnTo>
                  <a:lnTo>
                    <a:pt x="57" y="180"/>
                  </a:lnTo>
                  <a:lnTo>
                    <a:pt x="73" y="143"/>
                  </a:lnTo>
                  <a:lnTo>
                    <a:pt x="90" y="109"/>
                  </a:lnTo>
                  <a:lnTo>
                    <a:pt x="106" y="76"/>
                  </a:lnTo>
                  <a:lnTo>
                    <a:pt x="123" y="45"/>
                  </a:lnTo>
                  <a:lnTo>
                    <a:pt x="139" y="11"/>
                  </a:lnTo>
                  <a:lnTo>
                    <a:pt x="139" y="11"/>
                  </a:lnTo>
                  <a:lnTo>
                    <a:pt x="128" y="0"/>
                  </a:lnTo>
                  <a:close/>
                </a:path>
              </a:pathLst>
            </a:custGeom>
            <a:solidFill>
              <a:srgbClr val="DD38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1" name="Freeform 99">
              <a:extLst>
                <a:ext uri="{FF2B5EF4-FFF2-40B4-BE49-F238E27FC236}">
                  <a16:creationId xmlns:a16="http://schemas.microsoft.com/office/drawing/2014/main" id="{75CC28EF-5ED3-DD18-316B-E69BB632A365}"/>
                </a:ext>
              </a:extLst>
            </p:cNvPr>
            <p:cNvSpPr>
              <a:spLocks/>
            </p:cNvSpPr>
            <p:nvPr/>
          </p:nvSpPr>
          <p:spPr bwMode="auto">
            <a:xfrm>
              <a:off x="3856" y="2065"/>
              <a:ext cx="72" cy="109"/>
            </a:xfrm>
            <a:custGeom>
              <a:avLst/>
              <a:gdLst>
                <a:gd name="T0" fmla="*/ 58 w 72"/>
                <a:gd name="T1" fmla="*/ 3 h 109"/>
                <a:gd name="T2" fmla="*/ 61 w 72"/>
                <a:gd name="T3" fmla="*/ 0 h 109"/>
                <a:gd name="T4" fmla="*/ 54 w 72"/>
                <a:gd name="T5" fmla="*/ 11 h 109"/>
                <a:gd name="T6" fmla="*/ 44 w 72"/>
                <a:gd name="T7" fmla="*/ 22 h 109"/>
                <a:gd name="T8" fmla="*/ 37 w 72"/>
                <a:gd name="T9" fmla="*/ 36 h 109"/>
                <a:gd name="T10" fmla="*/ 30 w 72"/>
                <a:gd name="T11" fmla="*/ 47 h 109"/>
                <a:gd name="T12" fmla="*/ 23 w 72"/>
                <a:gd name="T13" fmla="*/ 61 h 109"/>
                <a:gd name="T14" fmla="*/ 16 w 72"/>
                <a:gd name="T15" fmla="*/ 73 h 109"/>
                <a:gd name="T16" fmla="*/ 7 w 72"/>
                <a:gd name="T17" fmla="*/ 87 h 109"/>
                <a:gd name="T18" fmla="*/ 0 w 72"/>
                <a:gd name="T19" fmla="*/ 98 h 109"/>
                <a:gd name="T20" fmla="*/ 11 w 72"/>
                <a:gd name="T21" fmla="*/ 109 h 109"/>
                <a:gd name="T22" fmla="*/ 18 w 72"/>
                <a:gd name="T23" fmla="*/ 95 h 109"/>
                <a:gd name="T24" fmla="*/ 28 w 72"/>
                <a:gd name="T25" fmla="*/ 84 h 109"/>
                <a:gd name="T26" fmla="*/ 35 w 72"/>
                <a:gd name="T27" fmla="*/ 70 h 109"/>
                <a:gd name="T28" fmla="*/ 42 w 72"/>
                <a:gd name="T29" fmla="*/ 59 h 109"/>
                <a:gd name="T30" fmla="*/ 49 w 72"/>
                <a:gd name="T31" fmla="*/ 45 h 109"/>
                <a:gd name="T32" fmla="*/ 58 w 72"/>
                <a:gd name="T33" fmla="*/ 33 h 109"/>
                <a:gd name="T34" fmla="*/ 65 w 72"/>
                <a:gd name="T35" fmla="*/ 22 h 109"/>
                <a:gd name="T36" fmla="*/ 72 w 72"/>
                <a:gd name="T37" fmla="*/ 11 h 109"/>
                <a:gd name="T38" fmla="*/ 72 w 72"/>
                <a:gd name="T39" fmla="*/ 8 h 109"/>
                <a:gd name="T40" fmla="*/ 58 w 72"/>
                <a:gd name="T41" fmla="*/ 3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2" h="109">
                  <a:moveTo>
                    <a:pt x="58" y="3"/>
                  </a:moveTo>
                  <a:lnTo>
                    <a:pt x="61" y="0"/>
                  </a:lnTo>
                  <a:lnTo>
                    <a:pt x="54" y="11"/>
                  </a:lnTo>
                  <a:lnTo>
                    <a:pt x="44" y="22"/>
                  </a:lnTo>
                  <a:lnTo>
                    <a:pt x="37" y="36"/>
                  </a:lnTo>
                  <a:lnTo>
                    <a:pt x="30" y="47"/>
                  </a:lnTo>
                  <a:lnTo>
                    <a:pt x="23" y="61"/>
                  </a:lnTo>
                  <a:lnTo>
                    <a:pt x="16" y="73"/>
                  </a:lnTo>
                  <a:lnTo>
                    <a:pt x="7" y="87"/>
                  </a:lnTo>
                  <a:lnTo>
                    <a:pt x="0" y="98"/>
                  </a:lnTo>
                  <a:lnTo>
                    <a:pt x="11" y="109"/>
                  </a:lnTo>
                  <a:lnTo>
                    <a:pt x="18" y="95"/>
                  </a:lnTo>
                  <a:lnTo>
                    <a:pt x="28" y="84"/>
                  </a:lnTo>
                  <a:lnTo>
                    <a:pt x="35" y="70"/>
                  </a:lnTo>
                  <a:lnTo>
                    <a:pt x="42" y="59"/>
                  </a:lnTo>
                  <a:lnTo>
                    <a:pt x="49" y="45"/>
                  </a:lnTo>
                  <a:lnTo>
                    <a:pt x="58" y="33"/>
                  </a:lnTo>
                  <a:lnTo>
                    <a:pt x="65" y="22"/>
                  </a:lnTo>
                  <a:lnTo>
                    <a:pt x="72" y="11"/>
                  </a:lnTo>
                  <a:lnTo>
                    <a:pt x="72" y="8"/>
                  </a:lnTo>
                  <a:lnTo>
                    <a:pt x="58" y="3"/>
                  </a:lnTo>
                  <a:close/>
                </a:path>
              </a:pathLst>
            </a:custGeom>
            <a:solidFill>
              <a:srgbClr val="DD38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2" name="Freeform 100">
              <a:extLst>
                <a:ext uri="{FF2B5EF4-FFF2-40B4-BE49-F238E27FC236}">
                  <a16:creationId xmlns:a16="http://schemas.microsoft.com/office/drawing/2014/main" id="{418F419A-7153-06D8-4474-699D32618AB2}"/>
                </a:ext>
              </a:extLst>
            </p:cNvPr>
            <p:cNvSpPr>
              <a:spLocks/>
            </p:cNvSpPr>
            <p:nvPr/>
          </p:nvSpPr>
          <p:spPr bwMode="auto">
            <a:xfrm>
              <a:off x="3914" y="2031"/>
              <a:ext cx="33" cy="42"/>
            </a:xfrm>
            <a:custGeom>
              <a:avLst/>
              <a:gdLst>
                <a:gd name="T0" fmla="*/ 24 w 33"/>
                <a:gd name="T1" fmla="*/ 0 h 42"/>
                <a:gd name="T2" fmla="*/ 19 w 33"/>
                <a:gd name="T3" fmla="*/ 6 h 42"/>
                <a:gd name="T4" fmla="*/ 19 w 33"/>
                <a:gd name="T5" fmla="*/ 8 h 42"/>
                <a:gd name="T6" fmla="*/ 17 w 33"/>
                <a:gd name="T7" fmla="*/ 11 h 42"/>
                <a:gd name="T8" fmla="*/ 17 w 33"/>
                <a:gd name="T9" fmla="*/ 14 h 42"/>
                <a:gd name="T10" fmla="*/ 12 w 33"/>
                <a:gd name="T11" fmla="*/ 17 h 42"/>
                <a:gd name="T12" fmla="*/ 10 w 33"/>
                <a:gd name="T13" fmla="*/ 20 h 42"/>
                <a:gd name="T14" fmla="*/ 7 w 33"/>
                <a:gd name="T15" fmla="*/ 25 h 42"/>
                <a:gd name="T16" fmla="*/ 5 w 33"/>
                <a:gd name="T17" fmla="*/ 28 h 42"/>
                <a:gd name="T18" fmla="*/ 0 w 33"/>
                <a:gd name="T19" fmla="*/ 37 h 42"/>
                <a:gd name="T20" fmla="*/ 14 w 33"/>
                <a:gd name="T21" fmla="*/ 42 h 42"/>
                <a:gd name="T22" fmla="*/ 17 w 33"/>
                <a:gd name="T23" fmla="*/ 39 h 42"/>
                <a:gd name="T24" fmla="*/ 19 w 33"/>
                <a:gd name="T25" fmla="*/ 37 h 42"/>
                <a:gd name="T26" fmla="*/ 22 w 33"/>
                <a:gd name="T27" fmla="*/ 34 h 42"/>
                <a:gd name="T28" fmla="*/ 24 w 33"/>
                <a:gd name="T29" fmla="*/ 28 h 42"/>
                <a:gd name="T30" fmla="*/ 26 w 33"/>
                <a:gd name="T31" fmla="*/ 25 h 42"/>
                <a:gd name="T32" fmla="*/ 31 w 33"/>
                <a:gd name="T33" fmla="*/ 20 h 42"/>
                <a:gd name="T34" fmla="*/ 33 w 33"/>
                <a:gd name="T35" fmla="*/ 17 h 42"/>
                <a:gd name="T36" fmla="*/ 33 w 33"/>
                <a:gd name="T37" fmla="*/ 8 h 42"/>
                <a:gd name="T38" fmla="*/ 31 w 33"/>
                <a:gd name="T39" fmla="*/ 14 h 42"/>
                <a:gd name="T40" fmla="*/ 24 w 33"/>
                <a:gd name="T41" fmla="*/ 0 h 42"/>
                <a:gd name="T42" fmla="*/ 19 w 33"/>
                <a:gd name="T43" fmla="*/ 3 h 42"/>
                <a:gd name="T44" fmla="*/ 19 w 33"/>
                <a:gd name="T45" fmla="*/ 6 h 42"/>
                <a:gd name="T46" fmla="*/ 24 w 33"/>
                <a:gd name="T47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3" h="42">
                  <a:moveTo>
                    <a:pt x="24" y="0"/>
                  </a:moveTo>
                  <a:lnTo>
                    <a:pt x="19" y="6"/>
                  </a:lnTo>
                  <a:lnTo>
                    <a:pt x="19" y="8"/>
                  </a:lnTo>
                  <a:lnTo>
                    <a:pt x="17" y="11"/>
                  </a:lnTo>
                  <a:lnTo>
                    <a:pt x="17" y="14"/>
                  </a:lnTo>
                  <a:lnTo>
                    <a:pt x="12" y="17"/>
                  </a:lnTo>
                  <a:lnTo>
                    <a:pt x="10" y="20"/>
                  </a:lnTo>
                  <a:lnTo>
                    <a:pt x="7" y="25"/>
                  </a:lnTo>
                  <a:lnTo>
                    <a:pt x="5" y="28"/>
                  </a:lnTo>
                  <a:lnTo>
                    <a:pt x="0" y="37"/>
                  </a:lnTo>
                  <a:lnTo>
                    <a:pt x="14" y="42"/>
                  </a:lnTo>
                  <a:lnTo>
                    <a:pt x="17" y="39"/>
                  </a:lnTo>
                  <a:lnTo>
                    <a:pt x="19" y="37"/>
                  </a:lnTo>
                  <a:lnTo>
                    <a:pt x="22" y="34"/>
                  </a:lnTo>
                  <a:lnTo>
                    <a:pt x="24" y="28"/>
                  </a:lnTo>
                  <a:lnTo>
                    <a:pt x="26" y="25"/>
                  </a:lnTo>
                  <a:lnTo>
                    <a:pt x="31" y="20"/>
                  </a:lnTo>
                  <a:lnTo>
                    <a:pt x="33" y="17"/>
                  </a:lnTo>
                  <a:lnTo>
                    <a:pt x="33" y="8"/>
                  </a:lnTo>
                  <a:lnTo>
                    <a:pt x="31" y="14"/>
                  </a:lnTo>
                  <a:lnTo>
                    <a:pt x="24" y="0"/>
                  </a:lnTo>
                  <a:lnTo>
                    <a:pt x="19" y="3"/>
                  </a:lnTo>
                  <a:lnTo>
                    <a:pt x="19" y="6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DD38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3" name="Freeform 101">
              <a:extLst>
                <a:ext uri="{FF2B5EF4-FFF2-40B4-BE49-F238E27FC236}">
                  <a16:creationId xmlns:a16="http://schemas.microsoft.com/office/drawing/2014/main" id="{BD473962-73B4-D408-9B58-52782A5B8710}"/>
                </a:ext>
              </a:extLst>
            </p:cNvPr>
            <p:cNvSpPr>
              <a:spLocks/>
            </p:cNvSpPr>
            <p:nvPr/>
          </p:nvSpPr>
          <p:spPr bwMode="auto">
            <a:xfrm>
              <a:off x="3938" y="2000"/>
              <a:ext cx="35" cy="45"/>
            </a:xfrm>
            <a:custGeom>
              <a:avLst/>
              <a:gdLst>
                <a:gd name="T0" fmla="*/ 23 w 35"/>
                <a:gd name="T1" fmla="*/ 0 h 45"/>
                <a:gd name="T2" fmla="*/ 26 w 35"/>
                <a:gd name="T3" fmla="*/ 0 h 45"/>
                <a:gd name="T4" fmla="*/ 21 w 35"/>
                <a:gd name="T5" fmla="*/ 3 h 45"/>
                <a:gd name="T6" fmla="*/ 16 w 35"/>
                <a:gd name="T7" fmla="*/ 9 h 45"/>
                <a:gd name="T8" fmla="*/ 14 w 35"/>
                <a:gd name="T9" fmla="*/ 14 h 45"/>
                <a:gd name="T10" fmla="*/ 9 w 35"/>
                <a:gd name="T11" fmla="*/ 17 h 45"/>
                <a:gd name="T12" fmla="*/ 7 w 35"/>
                <a:gd name="T13" fmla="*/ 23 h 45"/>
                <a:gd name="T14" fmla="*/ 5 w 35"/>
                <a:gd name="T15" fmla="*/ 25 h 45"/>
                <a:gd name="T16" fmla="*/ 2 w 35"/>
                <a:gd name="T17" fmla="*/ 28 h 45"/>
                <a:gd name="T18" fmla="*/ 0 w 35"/>
                <a:gd name="T19" fmla="*/ 31 h 45"/>
                <a:gd name="T20" fmla="*/ 7 w 35"/>
                <a:gd name="T21" fmla="*/ 45 h 45"/>
                <a:gd name="T22" fmla="*/ 12 w 35"/>
                <a:gd name="T23" fmla="*/ 42 h 45"/>
                <a:gd name="T24" fmla="*/ 14 w 35"/>
                <a:gd name="T25" fmla="*/ 37 h 45"/>
                <a:gd name="T26" fmla="*/ 19 w 35"/>
                <a:gd name="T27" fmla="*/ 34 h 45"/>
                <a:gd name="T28" fmla="*/ 21 w 35"/>
                <a:gd name="T29" fmla="*/ 28 h 45"/>
                <a:gd name="T30" fmla="*/ 23 w 35"/>
                <a:gd name="T31" fmla="*/ 25 h 45"/>
                <a:gd name="T32" fmla="*/ 28 w 35"/>
                <a:gd name="T33" fmla="*/ 20 h 45"/>
                <a:gd name="T34" fmla="*/ 30 w 35"/>
                <a:gd name="T35" fmla="*/ 17 h 45"/>
                <a:gd name="T36" fmla="*/ 33 w 35"/>
                <a:gd name="T37" fmla="*/ 14 h 45"/>
                <a:gd name="T38" fmla="*/ 35 w 35"/>
                <a:gd name="T39" fmla="*/ 11 h 45"/>
                <a:gd name="T40" fmla="*/ 23 w 35"/>
                <a:gd name="T41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5" h="45">
                  <a:moveTo>
                    <a:pt x="23" y="0"/>
                  </a:moveTo>
                  <a:lnTo>
                    <a:pt x="26" y="0"/>
                  </a:lnTo>
                  <a:lnTo>
                    <a:pt x="21" y="3"/>
                  </a:lnTo>
                  <a:lnTo>
                    <a:pt x="16" y="9"/>
                  </a:lnTo>
                  <a:lnTo>
                    <a:pt x="14" y="14"/>
                  </a:lnTo>
                  <a:lnTo>
                    <a:pt x="9" y="17"/>
                  </a:lnTo>
                  <a:lnTo>
                    <a:pt x="7" y="23"/>
                  </a:lnTo>
                  <a:lnTo>
                    <a:pt x="5" y="25"/>
                  </a:lnTo>
                  <a:lnTo>
                    <a:pt x="2" y="28"/>
                  </a:lnTo>
                  <a:lnTo>
                    <a:pt x="0" y="31"/>
                  </a:lnTo>
                  <a:lnTo>
                    <a:pt x="7" y="45"/>
                  </a:lnTo>
                  <a:lnTo>
                    <a:pt x="12" y="42"/>
                  </a:lnTo>
                  <a:lnTo>
                    <a:pt x="14" y="37"/>
                  </a:lnTo>
                  <a:lnTo>
                    <a:pt x="19" y="34"/>
                  </a:lnTo>
                  <a:lnTo>
                    <a:pt x="21" y="28"/>
                  </a:lnTo>
                  <a:lnTo>
                    <a:pt x="23" y="25"/>
                  </a:lnTo>
                  <a:lnTo>
                    <a:pt x="28" y="20"/>
                  </a:lnTo>
                  <a:lnTo>
                    <a:pt x="30" y="17"/>
                  </a:lnTo>
                  <a:lnTo>
                    <a:pt x="33" y="14"/>
                  </a:lnTo>
                  <a:lnTo>
                    <a:pt x="35" y="11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DD38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4" name="Freeform 102">
              <a:extLst>
                <a:ext uri="{FF2B5EF4-FFF2-40B4-BE49-F238E27FC236}">
                  <a16:creationId xmlns:a16="http://schemas.microsoft.com/office/drawing/2014/main" id="{9EE2C6AC-7999-60EC-6072-ED7E67FCBC60}"/>
                </a:ext>
              </a:extLst>
            </p:cNvPr>
            <p:cNvSpPr>
              <a:spLocks/>
            </p:cNvSpPr>
            <p:nvPr/>
          </p:nvSpPr>
          <p:spPr bwMode="auto">
            <a:xfrm>
              <a:off x="3961" y="1930"/>
              <a:ext cx="66" cy="81"/>
            </a:xfrm>
            <a:custGeom>
              <a:avLst/>
              <a:gdLst>
                <a:gd name="T0" fmla="*/ 57 w 66"/>
                <a:gd name="T1" fmla="*/ 0 h 81"/>
                <a:gd name="T2" fmla="*/ 57 w 66"/>
                <a:gd name="T3" fmla="*/ 0 h 81"/>
                <a:gd name="T4" fmla="*/ 50 w 66"/>
                <a:gd name="T5" fmla="*/ 8 h 81"/>
                <a:gd name="T6" fmla="*/ 40 w 66"/>
                <a:gd name="T7" fmla="*/ 17 h 81"/>
                <a:gd name="T8" fmla="*/ 33 w 66"/>
                <a:gd name="T9" fmla="*/ 25 h 81"/>
                <a:gd name="T10" fmla="*/ 26 w 66"/>
                <a:gd name="T11" fmla="*/ 37 h 81"/>
                <a:gd name="T12" fmla="*/ 19 w 66"/>
                <a:gd name="T13" fmla="*/ 45 h 81"/>
                <a:gd name="T14" fmla="*/ 15 w 66"/>
                <a:gd name="T15" fmla="*/ 53 h 81"/>
                <a:gd name="T16" fmla="*/ 7 w 66"/>
                <a:gd name="T17" fmla="*/ 62 h 81"/>
                <a:gd name="T18" fmla="*/ 0 w 66"/>
                <a:gd name="T19" fmla="*/ 70 h 81"/>
                <a:gd name="T20" fmla="*/ 12 w 66"/>
                <a:gd name="T21" fmla="*/ 81 h 81"/>
                <a:gd name="T22" fmla="*/ 17 w 66"/>
                <a:gd name="T23" fmla="*/ 73 h 81"/>
                <a:gd name="T24" fmla="*/ 24 w 66"/>
                <a:gd name="T25" fmla="*/ 65 h 81"/>
                <a:gd name="T26" fmla="*/ 31 w 66"/>
                <a:gd name="T27" fmla="*/ 56 h 81"/>
                <a:gd name="T28" fmla="*/ 38 w 66"/>
                <a:gd name="T29" fmla="*/ 48 h 81"/>
                <a:gd name="T30" fmla="*/ 45 w 66"/>
                <a:gd name="T31" fmla="*/ 39 h 81"/>
                <a:gd name="T32" fmla="*/ 52 w 66"/>
                <a:gd name="T33" fmla="*/ 31 h 81"/>
                <a:gd name="T34" fmla="*/ 59 w 66"/>
                <a:gd name="T35" fmla="*/ 23 h 81"/>
                <a:gd name="T36" fmla="*/ 66 w 66"/>
                <a:gd name="T37" fmla="*/ 14 h 81"/>
                <a:gd name="T38" fmla="*/ 66 w 66"/>
                <a:gd name="T39" fmla="*/ 14 h 81"/>
                <a:gd name="T40" fmla="*/ 57 w 66"/>
                <a:gd name="T4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6" h="81">
                  <a:moveTo>
                    <a:pt x="57" y="0"/>
                  </a:moveTo>
                  <a:lnTo>
                    <a:pt x="57" y="0"/>
                  </a:lnTo>
                  <a:lnTo>
                    <a:pt x="50" y="8"/>
                  </a:lnTo>
                  <a:lnTo>
                    <a:pt x="40" y="17"/>
                  </a:lnTo>
                  <a:lnTo>
                    <a:pt x="33" y="25"/>
                  </a:lnTo>
                  <a:lnTo>
                    <a:pt x="26" y="37"/>
                  </a:lnTo>
                  <a:lnTo>
                    <a:pt x="19" y="45"/>
                  </a:lnTo>
                  <a:lnTo>
                    <a:pt x="15" y="53"/>
                  </a:lnTo>
                  <a:lnTo>
                    <a:pt x="7" y="62"/>
                  </a:lnTo>
                  <a:lnTo>
                    <a:pt x="0" y="70"/>
                  </a:lnTo>
                  <a:lnTo>
                    <a:pt x="12" y="81"/>
                  </a:lnTo>
                  <a:lnTo>
                    <a:pt x="17" y="73"/>
                  </a:lnTo>
                  <a:lnTo>
                    <a:pt x="24" y="65"/>
                  </a:lnTo>
                  <a:lnTo>
                    <a:pt x="31" y="56"/>
                  </a:lnTo>
                  <a:lnTo>
                    <a:pt x="38" y="48"/>
                  </a:lnTo>
                  <a:lnTo>
                    <a:pt x="45" y="39"/>
                  </a:lnTo>
                  <a:lnTo>
                    <a:pt x="52" y="31"/>
                  </a:lnTo>
                  <a:lnTo>
                    <a:pt x="59" y="23"/>
                  </a:lnTo>
                  <a:lnTo>
                    <a:pt x="66" y="14"/>
                  </a:lnTo>
                  <a:lnTo>
                    <a:pt x="66" y="14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DD38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5" name="Freeform 103">
              <a:extLst>
                <a:ext uri="{FF2B5EF4-FFF2-40B4-BE49-F238E27FC236}">
                  <a16:creationId xmlns:a16="http://schemas.microsoft.com/office/drawing/2014/main" id="{6AAA7F82-7B31-EC2D-743A-1A0556A062C7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8" y="1888"/>
              <a:ext cx="42" cy="56"/>
            </a:xfrm>
            <a:custGeom>
              <a:avLst/>
              <a:gdLst>
                <a:gd name="T0" fmla="*/ 30 w 42"/>
                <a:gd name="T1" fmla="*/ 3 h 56"/>
                <a:gd name="T2" fmla="*/ 30 w 42"/>
                <a:gd name="T3" fmla="*/ 0 h 56"/>
                <a:gd name="T4" fmla="*/ 26 w 42"/>
                <a:gd name="T5" fmla="*/ 6 h 56"/>
                <a:gd name="T6" fmla="*/ 23 w 42"/>
                <a:gd name="T7" fmla="*/ 11 h 56"/>
                <a:gd name="T8" fmla="*/ 19 w 42"/>
                <a:gd name="T9" fmla="*/ 17 h 56"/>
                <a:gd name="T10" fmla="*/ 16 w 42"/>
                <a:gd name="T11" fmla="*/ 22 h 56"/>
                <a:gd name="T12" fmla="*/ 12 w 42"/>
                <a:gd name="T13" fmla="*/ 28 h 56"/>
                <a:gd name="T14" fmla="*/ 7 w 42"/>
                <a:gd name="T15" fmla="*/ 34 h 56"/>
                <a:gd name="T16" fmla="*/ 5 w 42"/>
                <a:gd name="T17" fmla="*/ 39 h 56"/>
                <a:gd name="T18" fmla="*/ 0 w 42"/>
                <a:gd name="T19" fmla="*/ 42 h 56"/>
                <a:gd name="T20" fmla="*/ 9 w 42"/>
                <a:gd name="T21" fmla="*/ 56 h 56"/>
                <a:gd name="T22" fmla="*/ 14 w 42"/>
                <a:gd name="T23" fmla="*/ 50 h 56"/>
                <a:gd name="T24" fmla="*/ 19 w 42"/>
                <a:gd name="T25" fmla="*/ 45 h 56"/>
                <a:gd name="T26" fmla="*/ 23 w 42"/>
                <a:gd name="T27" fmla="*/ 39 h 56"/>
                <a:gd name="T28" fmla="*/ 28 w 42"/>
                <a:gd name="T29" fmla="*/ 34 h 56"/>
                <a:gd name="T30" fmla="*/ 30 w 42"/>
                <a:gd name="T31" fmla="*/ 28 h 56"/>
                <a:gd name="T32" fmla="*/ 35 w 42"/>
                <a:gd name="T33" fmla="*/ 22 h 56"/>
                <a:gd name="T34" fmla="*/ 38 w 42"/>
                <a:gd name="T35" fmla="*/ 17 h 56"/>
                <a:gd name="T36" fmla="*/ 42 w 42"/>
                <a:gd name="T37" fmla="*/ 14 h 56"/>
                <a:gd name="T38" fmla="*/ 42 w 42"/>
                <a:gd name="T39" fmla="*/ 14 h 56"/>
                <a:gd name="T40" fmla="*/ 30 w 42"/>
                <a:gd name="T41" fmla="*/ 3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2" h="56">
                  <a:moveTo>
                    <a:pt x="30" y="3"/>
                  </a:moveTo>
                  <a:lnTo>
                    <a:pt x="30" y="0"/>
                  </a:lnTo>
                  <a:lnTo>
                    <a:pt x="26" y="6"/>
                  </a:lnTo>
                  <a:lnTo>
                    <a:pt x="23" y="11"/>
                  </a:lnTo>
                  <a:lnTo>
                    <a:pt x="19" y="17"/>
                  </a:lnTo>
                  <a:lnTo>
                    <a:pt x="16" y="22"/>
                  </a:lnTo>
                  <a:lnTo>
                    <a:pt x="12" y="28"/>
                  </a:lnTo>
                  <a:lnTo>
                    <a:pt x="7" y="34"/>
                  </a:lnTo>
                  <a:lnTo>
                    <a:pt x="5" y="39"/>
                  </a:lnTo>
                  <a:lnTo>
                    <a:pt x="0" y="42"/>
                  </a:lnTo>
                  <a:lnTo>
                    <a:pt x="9" y="56"/>
                  </a:lnTo>
                  <a:lnTo>
                    <a:pt x="14" y="50"/>
                  </a:lnTo>
                  <a:lnTo>
                    <a:pt x="19" y="45"/>
                  </a:lnTo>
                  <a:lnTo>
                    <a:pt x="23" y="39"/>
                  </a:lnTo>
                  <a:lnTo>
                    <a:pt x="28" y="34"/>
                  </a:lnTo>
                  <a:lnTo>
                    <a:pt x="30" y="28"/>
                  </a:lnTo>
                  <a:lnTo>
                    <a:pt x="35" y="22"/>
                  </a:lnTo>
                  <a:lnTo>
                    <a:pt x="38" y="17"/>
                  </a:lnTo>
                  <a:lnTo>
                    <a:pt x="42" y="14"/>
                  </a:lnTo>
                  <a:lnTo>
                    <a:pt x="42" y="14"/>
                  </a:lnTo>
                  <a:lnTo>
                    <a:pt x="30" y="3"/>
                  </a:lnTo>
                  <a:close/>
                </a:path>
              </a:pathLst>
            </a:custGeom>
            <a:solidFill>
              <a:srgbClr val="DD38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6" name="Freeform 104">
              <a:extLst>
                <a:ext uri="{FF2B5EF4-FFF2-40B4-BE49-F238E27FC236}">
                  <a16:creationId xmlns:a16="http://schemas.microsoft.com/office/drawing/2014/main" id="{5D23E9A6-A9AE-EAF8-6DF7-95D3A93B65BF}"/>
                </a:ext>
              </a:extLst>
            </p:cNvPr>
            <p:cNvSpPr>
              <a:spLocks/>
            </p:cNvSpPr>
            <p:nvPr/>
          </p:nvSpPr>
          <p:spPr bwMode="auto">
            <a:xfrm>
              <a:off x="4048" y="1809"/>
              <a:ext cx="76" cy="93"/>
            </a:xfrm>
            <a:custGeom>
              <a:avLst/>
              <a:gdLst>
                <a:gd name="T0" fmla="*/ 64 w 76"/>
                <a:gd name="T1" fmla="*/ 0 h 93"/>
                <a:gd name="T2" fmla="*/ 64 w 76"/>
                <a:gd name="T3" fmla="*/ 0 h 93"/>
                <a:gd name="T4" fmla="*/ 57 w 76"/>
                <a:gd name="T5" fmla="*/ 9 h 93"/>
                <a:gd name="T6" fmla="*/ 50 w 76"/>
                <a:gd name="T7" fmla="*/ 20 h 93"/>
                <a:gd name="T8" fmla="*/ 40 w 76"/>
                <a:gd name="T9" fmla="*/ 31 h 93"/>
                <a:gd name="T10" fmla="*/ 33 w 76"/>
                <a:gd name="T11" fmla="*/ 40 h 93"/>
                <a:gd name="T12" fmla="*/ 24 w 76"/>
                <a:gd name="T13" fmla="*/ 51 h 93"/>
                <a:gd name="T14" fmla="*/ 17 w 76"/>
                <a:gd name="T15" fmla="*/ 62 h 93"/>
                <a:gd name="T16" fmla="*/ 8 w 76"/>
                <a:gd name="T17" fmla="*/ 71 h 93"/>
                <a:gd name="T18" fmla="*/ 0 w 76"/>
                <a:gd name="T19" fmla="*/ 82 h 93"/>
                <a:gd name="T20" fmla="*/ 12 w 76"/>
                <a:gd name="T21" fmla="*/ 93 h 93"/>
                <a:gd name="T22" fmla="*/ 19 w 76"/>
                <a:gd name="T23" fmla="*/ 82 h 93"/>
                <a:gd name="T24" fmla="*/ 26 w 76"/>
                <a:gd name="T25" fmla="*/ 73 h 93"/>
                <a:gd name="T26" fmla="*/ 36 w 76"/>
                <a:gd name="T27" fmla="*/ 62 h 93"/>
                <a:gd name="T28" fmla="*/ 43 w 76"/>
                <a:gd name="T29" fmla="*/ 54 h 93"/>
                <a:gd name="T30" fmla="*/ 52 w 76"/>
                <a:gd name="T31" fmla="*/ 42 h 93"/>
                <a:gd name="T32" fmla="*/ 59 w 76"/>
                <a:gd name="T33" fmla="*/ 31 h 93"/>
                <a:gd name="T34" fmla="*/ 66 w 76"/>
                <a:gd name="T35" fmla="*/ 23 h 93"/>
                <a:gd name="T36" fmla="*/ 76 w 76"/>
                <a:gd name="T37" fmla="*/ 12 h 93"/>
                <a:gd name="T38" fmla="*/ 76 w 76"/>
                <a:gd name="T39" fmla="*/ 12 h 93"/>
                <a:gd name="T40" fmla="*/ 64 w 76"/>
                <a:gd name="T41" fmla="*/ 0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6" h="93">
                  <a:moveTo>
                    <a:pt x="64" y="0"/>
                  </a:moveTo>
                  <a:lnTo>
                    <a:pt x="64" y="0"/>
                  </a:lnTo>
                  <a:lnTo>
                    <a:pt x="57" y="9"/>
                  </a:lnTo>
                  <a:lnTo>
                    <a:pt x="50" y="20"/>
                  </a:lnTo>
                  <a:lnTo>
                    <a:pt x="40" y="31"/>
                  </a:lnTo>
                  <a:lnTo>
                    <a:pt x="33" y="40"/>
                  </a:lnTo>
                  <a:lnTo>
                    <a:pt x="24" y="51"/>
                  </a:lnTo>
                  <a:lnTo>
                    <a:pt x="17" y="62"/>
                  </a:lnTo>
                  <a:lnTo>
                    <a:pt x="8" y="71"/>
                  </a:lnTo>
                  <a:lnTo>
                    <a:pt x="0" y="82"/>
                  </a:lnTo>
                  <a:lnTo>
                    <a:pt x="12" y="93"/>
                  </a:lnTo>
                  <a:lnTo>
                    <a:pt x="19" y="82"/>
                  </a:lnTo>
                  <a:lnTo>
                    <a:pt x="26" y="73"/>
                  </a:lnTo>
                  <a:lnTo>
                    <a:pt x="36" y="62"/>
                  </a:lnTo>
                  <a:lnTo>
                    <a:pt x="43" y="54"/>
                  </a:lnTo>
                  <a:lnTo>
                    <a:pt x="52" y="42"/>
                  </a:lnTo>
                  <a:lnTo>
                    <a:pt x="59" y="31"/>
                  </a:lnTo>
                  <a:lnTo>
                    <a:pt x="66" y="23"/>
                  </a:lnTo>
                  <a:lnTo>
                    <a:pt x="76" y="12"/>
                  </a:lnTo>
                  <a:lnTo>
                    <a:pt x="76" y="12"/>
                  </a:lnTo>
                  <a:lnTo>
                    <a:pt x="64" y="0"/>
                  </a:lnTo>
                  <a:close/>
                </a:path>
              </a:pathLst>
            </a:custGeom>
            <a:solidFill>
              <a:srgbClr val="DD38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7" name="Freeform 105">
              <a:extLst>
                <a:ext uri="{FF2B5EF4-FFF2-40B4-BE49-F238E27FC236}">
                  <a16:creationId xmlns:a16="http://schemas.microsoft.com/office/drawing/2014/main" id="{A40CD2D0-F339-325F-0D50-2D21F2D7ACC9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2" y="1571"/>
              <a:ext cx="235" cy="250"/>
            </a:xfrm>
            <a:custGeom>
              <a:avLst/>
              <a:gdLst>
                <a:gd name="T0" fmla="*/ 226 w 235"/>
                <a:gd name="T1" fmla="*/ 0 h 250"/>
                <a:gd name="T2" fmla="*/ 198 w 235"/>
                <a:gd name="T3" fmla="*/ 28 h 250"/>
                <a:gd name="T4" fmla="*/ 169 w 235"/>
                <a:gd name="T5" fmla="*/ 56 h 250"/>
                <a:gd name="T6" fmla="*/ 141 w 235"/>
                <a:gd name="T7" fmla="*/ 87 h 250"/>
                <a:gd name="T8" fmla="*/ 113 w 235"/>
                <a:gd name="T9" fmla="*/ 115 h 250"/>
                <a:gd name="T10" fmla="*/ 82 w 235"/>
                <a:gd name="T11" fmla="*/ 146 h 250"/>
                <a:gd name="T12" fmla="*/ 54 w 235"/>
                <a:gd name="T13" fmla="*/ 177 h 250"/>
                <a:gd name="T14" fmla="*/ 26 w 235"/>
                <a:gd name="T15" fmla="*/ 208 h 250"/>
                <a:gd name="T16" fmla="*/ 0 w 235"/>
                <a:gd name="T17" fmla="*/ 238 h 250"/>
                <a:gd name="T18" fmla="*/ 12 w 235"/>
                <a:gd name="T19" fmla="*/ 250 h 250"/>
                <a:gd name="T20" fmla="*/ 38 w 235"/>
                <a:gd name="T21" fmla="*/ 222 h 250"/>
                <a:gd name="T22" fmla="*/ 64 w 235"/>
                <a:gd name="T23" fmla="*/ 191 h 250"/>
                <a:gd name="T24" fmla="*/ 92 w 235"/>
                <a:gd name="T25" fmla="*/ 160 h 250"/>
                <a:gd name="T26" fmla="*/ 122 w 235"/>
                <a:gd name="T27" fmla="*/ 129 h 250"/>
                <a:gd name="T28" fmla="*/ 151 w 235"/>
                <a:gd name="T29" fmla="*/ 98 h 250"/>
                <a:gd name="T30" fmla="*/ 181 w 235"/>
                <a:gd name="T31" fmla="*/ 70 h 250"/>
                <a:gd name="T32" fmla="*/ 209 w 235"/>
                <a:gd name="T33" fmla="*/ 42 h 250"/>
                <a:gd name="T34" fmla="*/ 235 w 235"/>
                <a:gd name="T35" fmla="*/ 14 h 250"/>
                <a:gd name="T36" fmla="*/ 226 w 235"/>
                <a:gd name="T37" fmla="*/ 0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35" h="250">
                  <a:moveTo>
                    <a:pt x="226" y="0"/>
                  </a:moveTo>
                  <a:lnTo>
                    <a:pt x="198" y="28"/>
                  </a:lnTo>
                  <a:lnTo>
                    <a:pt x="169" y="56"/>
                  </a:lnTo>
                  <a:lnTo>
                    <a:pt x="141" y="87"/>
                  </a:lnTo>
                  <a:lnTo>
                    <a:pt x="113" y="115"/>
                  </a:lnTo>
                  <a:lnTo>
                    <a:pt x="82" y="146"/>
                  </a:lnTo>
                  <a:lnTo>
                    <a:pt x="54" y="177"/>
                  </a:lnTo>
                  <a:lnTo>
                    <a:pt x="26" y="208"/>
                  </a:lnTo>
                  <a:lnTo>
                    <a:pt x="0" y="238"/>
                  </a:lnTo>
                  <a:lnTo>
                    <a:pt x="12" y="250"/>
                  </a:lnTo>
                  <a:lnTo>
                    <a:pt x="38" y="222"/>
                  </a:lnTo>
                  <a:lnTo>
                    <a:pt x="64" y="191"/>
                  </a:lnTo>
                  <a:lnTo>
                    <a:pt x="92" y="160"/>
                  </a:lnTo>
                  <a:lnTo>
                    <a:pt x="122" y="129"/>
                  </a:lnTo>
                  <a:lnTo>
                    <a:pt x="151" y="98"/>
                  </a:lnTo>
                  <a:lnTo>
                    <a:pt x="181" y="70"/>
                  </a:lnTo>
                  <a:lnTo>
                    <a:pt x="209" y="42"/>
                  </a:lnTo>
                  <a:lnTo>
                    <a:pt x="235" y="14"/>
                  </a:lnTo>
                  <a:lnTo>
                    <a:pt x="226" y="0"/>
                  </a:lnTo>
                  <a:close/>
                </a:path>
              </a:pathLst>
            </a:custGeom>
            <a:solidFill>
              <a:srgbClr val="DD38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8" name="Rectangle 106">
              <a:extLst>
                <a:ext uri="{FF2B5EF4-FFF2-40B4-BE49-F238E27FC236}">
                  <a16:creationId xmlns:a16="http://schemas.microsoft.com/office/drawing/2014/main" id="{513A2881-16A4-E37B-41A5-DA97FE9E44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98" y="2592"/>
              <a:ext cx="117" cy="1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en-US" altLang="en-US" sz="1300">
                  <a:solidFill>
                    <a:srgbClr val="000000"/>
                  </a:solidFill>
                </a:rPr>
                <a:t>10</a:t>
              </a:r>
              <a:endParaRPr lang="en-US" altLang="en-US"/>
            </a:p>
          </p:txBody>
        </p:sp>
        <p:sp>
          <p:nvSpPr>
            <p:cNvPr id="109" name="Rectangle 107">
              <a:extLst>
                <a:ext uri="{FF2B5EF4-FFF2-40B4-BE49-F238E27FC236}">
                  <a16:creationId xmlns:a16="http://schemas.microsoft.com/office/drawing/2014/main" id="{54222E3D-BB52-EBB2-38F9-259F4B313A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65" y="2727"/>
              <a:ext cx="117" cy="1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en-US" altLang="en-US" sz="1300">
                  <a:solidFill>
                    <a:srgbClr val="000000"/>
                  </a:solidFill>
                </a:rPr>
                <a:t>15</a:t>
              </a:r>
              <a:endParaRPr lang="en-US" altLang="en-US"/>
            </a:p>
          </p:txBody>
        </p:sp>
        <p:sp>
          <p:nvSpPr>
            <p:cNvPr id="110" name="Rectangle 108">
              <a:extLst>
                <a:ext uri="{FF2B5EF4-FFF2-40B4-BE49-F238E27FC236}">
                  <a16:creationId xmlns:a16="http://schemas.microsoft.com/office/drawing/2014/main" id="{4F9CBF31-F665-0101-DCBD-F4BF4ED333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79" y="2597"/>
              <a:ext cx="117" cy="1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en-US" altLang="en-US" sz="1300" dirty="0">
                  <a:solidFill>
                    <a:srgbClr val="000000"/>
                  </a:solidFill>
                </a:rPr>
                <a:t>10</a:t>
              </a:r>
              <a:endParaRPr lang="en-US" altLang="en-US" dirty="0"/>
            </a:p>
          </p:txBody>
        </p:sp>
        <p:sp>
          <p:nvSpPr>
            <p:cNvPr id="111" name="Rectangle 109">
              <a:extLst>
                <a:ext uri="{FF2B5EF4-FFF2-40B4-BE49-F238E27FC236}">
                  <a16:creationId xmlns:a16="http://schemas.microsoft.com/office/drawing/2014/main" id="{CFBBB05B-6F06-7BAA-C630-BC1735BB5E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65" y="2872"/>
              <a:ext cx="117" cy="1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en-US" altLang="en-US" sz="1300">
                  <a:solidFill>
                    <a:srgbClr val="000000"/>
                  </a:solidFill>
                </a:rPr>
                <a:t>20</a:t>
              </a:r>
              <a:endParaRPr lang="en-US" altLang="en-US"/>
            </a:p>
          </p:txBody>
        </p:sp>
        <p:sp>
          <p:nvSpPr>
            <p:cNvPr id="112" name="Rectangle 110">
              <a:extLst>
                <a:ext uri="{FF2B5EF4-FFF2-40B4-BE49-F238E27FC236}">
                  <a16:creationId xmlns:a16="http://schemas.microsoft.com/office/drawing/2014/main" id="{71A6CEE7-1AD4-97E9-2B72-AE1908DC17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12" y="2454"/>
              <a:ext cx="59" cy="1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en-US" altLang="en-US" sz="1300">
                  <a:solidFill>
                    <a:srgbClr val="000000"/>
                  </a:solidFill>
                </a:rPr>
                <a:t>5</a:t>
              </a:r>
              <a:endParaRPr lang="en-US" altLang="en-US"/>
            </a:p>
          </p:txBody>
        </p:sp>
        <p:sp>
          <p:nvSpPr>
            <p:cNvPr id="113" name="Line 111">
              <a:extLst>
                <a:ext uri="{FF2B5EF4-FFF2-40B4-BE49-F238E27FC236}">
                  <a16:creationId xmlns:a16="http://schemas.microsoft.com/office/drawing/2014/main" id="{BBA0A7A7-FB42-4CC2-0047-13C02A34D1A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343" y="2486"/>
              <a:ext cx="47" cy="31"/>
            </a:xfrm>
            <a:prstGeom prst="line">
              <a:avLst/>
            </a:prstGeom>
            <a:noFill/>
            <a:ln w="11113">
              <a:solidFill>
                <a:srgbClr val="1F1A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4" name="Rectangle 112">
              <a:extLst>
                <a:ext uri="{FF2B5EF4-FFF2-40B4-BE49-F238E27FC236}">
                  <a16:creationId xmlns:a16="http://schemas.microsoft.com/office/drawing/2014/main" id="{2EC43105-C2AF-07FA-4588-B2292B707B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90" y="2393"/>
              <a:ext cx="117" cy="1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en-US" altLang="en-US" sz="1300">
                  <a:solidFill>
                    <a:srgbClr val="000000"/>
                  </a:solidFill>
                </a:rPr>
                <a:t>10</a:t>
              </a:r>
              <a:endParaRPr lang="en-US" altLang="en-US"/>
            </a:p>
          </p:txBody>
        </p:sp>
        <p:sp>
          <p:nvSpPr>
            <p:cNvPr id="115" name="Rectangle 113">
              <a:extLst>
                <a:ext uri="{FF2B5EF4-FFF2-40B4-BE49-F238E27FC236}">
                  <a16:creationId xmlns:a16="http://schemas.microsoft.com/office/drawing/2014/main" id="{05A3D858-5CCA-8EAD-A6AF-77E8F15B93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84" y="2387"/>
              <a:ext cx="27" cy="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en-US" altLang="en-US" sz="600">
                  <a:solidFill>
                    <a:srgbClr val="000000"/>
                  </a:solidFill>
                </a:rPr>
                <a:t>3</a:t>
              </a:r>
              <a:endParaRPr lang="en-US" altLang="en-US"/>
            </a:p>
          </p:txBody>
        </p:sp>
        <p:sp>
          <p:nvSpPr>
            <p:cNvPr id="117" name="Rectangle 115">
              <a:extLst>
                <a:ext uri="{FF2B5EF4-FFF2-40B4-BE49-F238E27FC236}">
                  <a16:creationId xmlns:a16="http://schemas.microsoft.com/office/drawing/2014/main" id="{3347C3C2-867E-3BF5-BDD2-CF69F16511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0" y="2463"/>
              <a:ext cx="59" cy="1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en-US" altLang="en-US" sz="1300">
                  <a:solidFill>
                    <a:srgbClr val="000000"/>
                  </a:solidFill>
                </a:rPr>
                <a:t>5</a:t>
              </a:r>
              <a:endParaRPr lang="en-US" altLang="en-US"/>
            </a:p>
          </p:txBody>
        </p:sp>
        <p:sp>
          <p:nvSpPr>
            <p:cNvPr id="118" name="Rectangle 116">
              <a:extLst>
                <a:ext uri="{FF2B5EF4-FFF2-40B4-BE49-F238E27FC236}">
                  <a16:creationId xmlns:a16="http://schemas.microsoft.com/office/drawing/2014/main" id="{F0BCAAE0-18B9-5AA5-D282-8B313A839F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90" y="2143"/>
              <a:ext cx="117" cy="1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en-US" altLang="en-US" sz="1300">
                  <a:solidFill>
                    <a:srgbClr val="000000"/>
                  </a:solidFill>
                </a:rPr>
                <a:t>10</a:t>
              </a:r>
              <a:endParaRPr lang="en-US" altLang="en-US"/>
            </a:p>
          </p:txBody>
        </p:sp>
        <p:sp>
          <p:nvSpPr>
            <p:cNvPr id="119" name="Rectangle 117">
              <a:extLst>
                <a:ext uri="{FF2B5EF4-FFF2-40B4-BE49-F238E27FC236}">
                  <a16:creationId xmlns:a16="http://schemas.microsoft.com/office/drawing/2014/main" id="{63784C64-8E90-E0DE-F778-F692743D57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84" y="2137"/>
              <a:ext cx="27" cy="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en-US" altLang="en-US" sz="600">
                  <a:solidFill>
                    <a:srgbClr val="000000"/>
                  </a:solidFill>
                </a:rPr>
                <a:t>4</a:t>
              </a:r>
              <a:endParaRPr lang="en-US" altLang="en-US"/>
            </a:p>
          </p:txBody>
        </p:sp>
        <p:sp>
          <p:nvSpPr>
            <p:cNvPr id="120" name="Rectangle 118">
              <a:extLst>
                <a:ext uri="{FF2B5EF4-FFF2-40B4-BE49-F238E27FC236}">
                  <a16:creationId xmlns:a16="http://schemas.microsoft.com/office/drawing/2014/main" id="{B4EE5444-3F40-89BA-82BB-795C951327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76" y="1918"/>
              <a:ext cx="117" cy="1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en-US" altLang="en-US" sz="1300" dirty="0">
                  <a:solidFill>
                    <a:srgbClr val="000000"/>
                  </a:solidFill>
                </a:rPr>
                <a:t>10</a:t>
              </a:r>
              <a:endParaRPr lang="en-US" altLang="en-US" dirty="0"/>
            </a:p>
          </p:txBody>
        </p:sp>
        <p:sp>
          <p:nvSpPr>
            <p:cNvPr id="121" name="Rectangle 119">
              <a:extLst>
                <a:ext uri="{FF2B5EF4-FFF2-40B4-BE49-F238E27FC236}">
                  <a16:creationId xmlns:a16="http://schemas.microsoft.com/office/drawing/2014/main" id="{D8906A62-5233-062E-083A-283ED829F3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84" y="1896"/>
              <a:ext cx="27" cy="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en-US" altLang="en-US" sz="600">
                  <a:solidFill>
                    <a:srgbClr val="000000"/>
                  </a:solidFill>
                </a:rPr>
                <a:t>5</a:t>
              </a:r>
              <a:endParaRPr lang="en-US" altLang="en-US"/>
            </a:p>
          </p:txBody>
        </p:sp>
        <p:sp>
          <p:nvSpPr>
            <p:cNvPr id="122" name="Rectangle 120">
              <a:extLst>
                <a:ext uri="{FF2B5EF4-FFF2-40B4-BE49-F238E27FC236}">
                  <a16:creationId xmlns:a16="http://schemas.microsoft.com/office/drawing/2014/main" id="{7CB418DF-6241-0F74-34E1-8E3F649AF8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90" y="1641"/>
              <a:ext cx="117" cy="1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en-US" altLang="en-US" sz="1300">
                  <a:solidFill>
                    <a:srgbClr val="000000"/>
                  </a:solidFill>
                </a:rPr>
                <a:t>10</a:t>
              </a:r>
              <a:endParaRPr lang="en-US" altLang="en-US"/>
            </a:p>
          </p:txBody>
        </p:sp>
        <p:sp>
          <p:nvSpPr>
            <p:cNvPr id="123" name="Rectangle 121">
              <a:extLst>
                <a:ext uri="{FF2B5EF4-FFF2-40B4-BE49-F238E27FC236}">
                  <a16:creationId xmlns:a16="http://schemas.microsoft.com/office/drawing/2014/main" id="{7863A32D-DC0B-83CE-DE0D-07F8783C1E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84" y="1635"/>
              <a:ext cx="27" cy="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en-US" altLang="en-US" sz="600">
                  <a:solidFill>
                    <a:srgbClr val="000000"/>
                  </a:solidFill>
                </a:rPr>
                <a:t>6</a:t>
              </a:r>
              <a:endParaRPr lang="en-US" altLang="en-US"/>
            </a:p>
          </p:txBody>
        </p:sp>
        <p:sp>
          <p:nvSpPr>
            <p:cNvPr id="124" name="Rectangle 122">
              <a:extLst>
                <a:ext uri="{FF2B5EF4-FFF2-40B4-BE49-F238E27FC236}">
                  <a16:creationId xmlns:a16="http://schemas.microsoft.com/office/drawing/2014/main" id="{D17B23C5-6301-BDCB-0217-D24B9B0F15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90" y="1374"/>
              <a:ext cx="117" cy="1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en-US" altLang="en-US" sz="1300">
                  <a:solidFill>
                    <a:srgbClr val="000000"/>
                  </a:solidFill>
                </a:rPr>
                <a:t>10</a:t>
              </a:r>
              <a:endParaRPr lang="en-US" altLang="en-US"/>
            </a:p>
          </p:txBody>
        </p:sp>
        <p:sp>
          <p:nvSpPr>
            <p:cNvPr id="125" name="Rectangle 123">
              <a:extLst>
                <a:ext uri="{FF2B5EF4-FFF2-40B4-BE49-F238E27FC236}">
                  <a16:creationId xmlns:a16="http://schemas.microsoft.com/office/drawing/2014/main" id="{E443C459-D6D4-4F3B-E30E-E0A1E13D77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84" y="1369"/>
              <a:ext cx="27" cy="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en-US" altLang="en-US" sz="600">
                  <a:solidFill>
                    <a:srgbClr val="000000"/>
                  </a:solidFill>
                </a:rPr>
                <a:t>7</a:t>
              </a:r>
              <a:endParaRPr lang="en-US" altLang="en-US"/>
            </a:p>
          </p:txBody>
        </p:sp>
        <p:sp>
          <p:nvSpPr>
            <p:cNvPr id="126" name="Line 124">
              <a:extLst>
                <a:ext uri="{FF2B5EF4-FFF2-40B4-BE49-F238E27FC236}">
                  <a16:creationId xmlns:a16="http://schemas.microsoft.com/office/drawing/2014/main" id="{131BA52A-0C4C-72C1-5D20-127E54439765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296" y="1487"/>
              <a:ext cx="47" cy="14"/>
            </a:xfrm>
            <a:prstGeom prst="line">
              <a:avLst/>
            </a:prstGeom>
            <a:noFill/>
            <a:ln w="11113">
              <a:solidFill>
                <a:srgbClr val="1F1A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7" name="Rectangle 125">
              <a:extLst>
                <a:ext uri="{FF2B5EF4-FFF2-40B4-BE49-F238E27FC236}">
                  <a16:creationId xmlns:a16="http://schemas.microsoft.com/office/drawing/2014/main" id="{EFF8EC79-E106-E7D0-639D-CAB1CA17E7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01" y="3131"/>
              <a:ext cx="592" cy="1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en-US" altLang="en-US" sz="1300" dirty="0">
                  <a:solidFill>
                    <a:srgbClr val="000000"/>
                  </a:solidFill>
                </a:rPr>
                <a:t>Temperature</a:t>
              </a:r>
              <a:endParaRPr lang="en-US" altLang="en-US" dirty="0"/>
            </a:p>
          </p:txBody>
        </p:sp>
        <p:sp>
          <p:nvSpPr>
            <p:cNvPr id="128" name="Rectangle 126">
              <a:extLst>
                <a:ext uri="{FF2B5EF4-FFF2-40B4-BE49-F238E27FC236}">
                  <a16:creationId xmlns:a16="http://schemas.microsoft.com/office/drawing/2014/main" id="{AED8BF2F-29C3-A667-7B7D-C0DC8B81CF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01" y="3232"/>
              <a:ext cx="140" cy="1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en-US" altLang="en-US" sz="1300">
                  <a:solidFill>
                    <a:srgbClr val="000000"/>
                  </a:solidFill>
                </a:rPr>
                <a:t>(K)</a:t>
              </a:r>
              <a:endParaRPr lang="en-US" altLang="en-US"/>
            </a:p>
          </p:txBody>
        </p:sp>
        <p:sp>
          <p:nvSpPr>
            <p:cNvPr id="129" name="Rectangle 127">
              <a:extLst>
                <a:ext uri="{FF2B5EF4-FFF2-40B4-BE49-F238E27FC236}">
                  <a16:creationId xmlns:a16="http://schemas.microsoft.com/office/drawing/2014/main" id="{B20EF217-7FC9-BE23-7974-E8682899DF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03" y="1102"/>
              <a:ext cx="691" cy="1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en-US" altLang="en-US" sz="1300">
                  <a:solidFill>
                    <a:srgbClr val="000000"/>
                  </a:solidFill>
                </a:rPr>
                <a:t>current density</a:t>
              </a:r>
              <a:endParaRPr lang="en-US" altLang="en-US"/>
            </a:p>
          </p:txBody>
        </p:sp>
        <p:sp>
          <p:nvSpPr>
            <p:cNvPr id="130" name="Rectangle 128">
              <a:extLst>
                <a:ext uri="{FF2B5EF4-FFF2-40B4-BE49-F238E27FC236}">
                  <a16:creationId xmlns:a16="http://schemas.microsoft.com/office/drawing/2014/main" id="{A98A22A2-373D-C478-FA50-CC933289A0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03" y="1203"/>
              <a:ext cx="339" cy="1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en-US" altLang="en-US" sz="1300" dirty="0">
                  <a:solidFill>
                    <a:srgbClr val="000000"/>
                  </a:solidFill>
                </a:rPr>
                <a:t>(A/cm )</a:t>
              </a:r>
              <a:endParaRPr lang="en-US" altLang="en-US" dirty="0"/>
            </a:p>
          </p:txBody>
        </p:sp>
        <p:sp>
          <p:nvSpPr>
            <p:cNvPr id="131" name="Rectangle 129">
              <a:extLst>
                <a:ext uri="{FF2B5EF4-FFF2-40B4-BE49-F238E27FC236}">
                  <a16:creationId xmlns:a16="http://schemas.microsoft.com/office/drawing/2014/main" id="{34A90B64-F37D-E4B3-88D5-266FF570CE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73" y="1206"/>
              <a:ext cx="27" cy="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en-US" altLang="en-US" sz="600" dirty="0">
                  <a:solidFill>
                    <a:srgbClr val="000000"/>
                  </a:solidFill>
                </a:rPr>
                <a:t>2</a:t>
              </a:r>
              <a:endParaRPr lang="en-US" altLang="en-US" dirty="0"/>
            </a:p>
          </p:txBody>
        </p:sp>
        <p:sp>
          <p:nvSpPr>
            <p:cNvPr id="135" name="Rectangle 133">
              <a:extLst>
                <a:ext uri="{FF2B5EF4-FFF2-40B4-BE49-F238E27FC236}">
                  <a16:creationId xmlns:a16="http://schemas.microsoft.com/office/drawing/2014/main" id="{C3B732CD-5BCD-FCE3-0123-634CD5598E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34" y="3164"/>
              <a:ext cx="649" cy="1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en-US" altLang="en-US" sz="1300">
                  <a:solidFill>
                    <a:srgbClr val="000000"/>
                  </a:solidFill>
                </a:rPr>
                <a:t>magnetic field</a:t>
              </a:r>
              <a:endParaRPr lang="en-US" altLang="en-US"/>
            </a:p>
          </p:txBody>
        </p:sp>
        <p:sp>
          <p:nvSpPr>
            <p:cNvPr id="136" name="Rectangle 134">
              <a:extLst>
                <a:ext uri="{FF2B5EF4-FFF2-40B4-BE49-F238E27FC236}">
                  <a16:creationId xmlns:a16="http://schemas.microsoft.com/office/drawing/2014/main" id="{CD71DC56-F0F3-A370-292E-89E6217D56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34" y="3265"/>
              <a:ext cx="135" cy="1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en-US" altLang="en-US" sz="1300">
                  <a:solidFill>
                    <a:srgbClr val="000000"/>
                  </a:solidFill>
                </a:rPr>
                <a:t>(T)</a:t>
              </a:r>
              <a:endParaRPr lang="en-US" altLang="en-US"/>
            </a:p>
          </p:txBody>
        </p:sp>
        <p:sp>
          <p:nvSpPr>
            <p:cNvPr id="137" name="Freeform 135">
              <a:extLst>
                <a:ext uri="{FF2B5EF4-FFF2-40B4-BE49-F238E27FC236}">
                  <a16:creationId xmlns:a16="http://schemas.microsoft.com/office/drawing/2014/main" id="{4AB5008F-E0E6-5296-FC51-1B9D2A0D445E}"/>
                </a:ext>
              </a:extLst>
            </p:cNvPr>
            <p:cNvSpPr>
              <a:spLocks/>
            </p:cNvSpPr>
            <p:nvPr/>
          </p:nvSpPr>
          <p:spPr bwMode="auto">
            <a:xfrm>
              <a:off x="5258" y="2999"/>
              <a:ext cx="157" cy="112"/>
            </a:xfrm>
            <a:custGeom>
              <a:avLst/>
              <a:gdLst>
                <a:gd name="T0" fmla="*/ 155 w 157"/>
                <a:gd name="T1" fmla="*/ 110 h 112"/>
                <a:gd name="T2" fmla="*/ 157 w 157"/>
                <a:gd name="T3" fmla="*/ 104 h 112"/>
                <a:gd name="T4" fmla="*/ 2 w 157"/>
                <a:gd name="T5" fmla="*/ 0 h 112"/>
                <a:gd name="T6" fmla="*/ 0 w 157"/>
                <a:gd name="T7" fmla="*/ 9 h 112"/>
                <a:gd name="T8" fmla="*/ 153 w 157"/>
                <a:gd name="T9" fmla="*/ 112 h 112"/>
                <a:gd name="T10" fmla="*/ 155 w 157"/>
                <a:gd name="T11" fmla="*/ 11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7" h="112">
                  <a:moveTo>
                    <a:pt x="155" y="110"/>
                  </a:moveTo>
                  <a:lnTo>
                    <a:pt x="157" y="104"/>
                  </a:lnTo>
                  <a:lnTo>
                    <a:pt x="2" y="0"/>
                  </a:lnTo>
                  <a:lnTo>
                    <a:pt x="0" y="9"/>
                  </a:lnTo>
                  <a:lnTo>
                    <a:pt x="153" y="112"/>
                  </a:lnTo>
                  <a:lnTo>
                    <a:pt x="155" y="110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8" name="Freeform 136">
              <a:extLst>
                <a:ext uri="{FF2B5EF4-FFF2-40B4-BE49-F238E27FC236}">
                  <a16:creationId xmlns:a16="http://schemas.microsoft.com/office/drawing/2014/main" id="{DE97A2F4-4807-E7D4-2C9A-F57A824D836A}"/>
                </a:ext>
              </a:extLst>
            </p:cNvPr>
            <p:cNvSpPr>
              <a:spLocks/>
            </p:cNvSpPr>
            <p:nvPr/>
          </p:nvSpPr>
          <p:spPr bwMode="auto">
            <a:xfrm>
              <a:off x="5397" y="3078"/>
              <a:ext cx="54" cy="56"/>
            </a:xfrm>
            <a:custGeom>
              <a:avLst/>
              <a:gdLst>
                <a:gd name="T0" fmla="*/ 26 w 54"/>
                <a:gd name="T1" fmla="*/ 0 h 56"/>
                <a:gd name="T2" fmla="*/ 54 w 54"/>
                <a:gd name="T3" fmla="*/ 56 h 56"/>
                <a:gd name="T4" fmla="*/ 0 w 54"/>
                <a:gd name="T5" fmla="*/ 53 h 56"/>
                <a:gd name="T6" fmla="*/ 26 w 54"/>
                <a:gd name="T7" fmla="*/ 0 h 56"/>
                <a:gd name="T8" fmla="*/ 54 w 54"/>
                <a:gd name="T9" fmla="*/ 56 h 56"/>
                <a:gd name="T10" fmla="*/ 26 w 54"/>
                <a:gd name="T11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4" h="56">
                  <a:moveTo>
                    <a:pt x="26" y="0"/>
                  </a:moveTo>
                  <a:lnTo>
                    <a:pt x="54" y="56"/>
                  </a:lnTo>
                  <a:lnTo>
                    <a:pt x="0" y="53"/>
                  </a:lnTo>
                  <a:lnTo>
                    <a:pt x="26" y="0"/>
                  </a:lnTo>
                  <a:lnTo>
                    <a:pt x="54" y="56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9" name="Freeform 137">
              <a:extLst>
                <a:ext uri="{FF2B5EF4-FFF2-40B4-BE49-F238E27FC236}">
                  <a16:creationId xmlns:a16="http://schemas.microsoft.com/office/drawing/2014/main" id="{01E91EC8-2702-B9A6-C824-41E0F933F4DA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1" y="1128"/>
              <a:ext cx="7" cy="333"/>
            </a:xfrm>
            <a:custGeom>
              <a:avLst/>
              <a:gdLst>
                <a:gd name="T0" fmla="*/ 5 w 7"/>
                <a:gd name="T1" fmla="*/ 0 h 333"/>
                <a:gd name="T2" fmla="*/ 0 w 7"/>
                <a:gd name="T3" fmla="*/ 0 h 333"/>
                <a:gd name="T4" fmla="*/ 0 w 7"/>
                <a:gd name="T5" fmla="*/ 333 h 333"/>
                <a:gd name="T6" fmla="*/ 7 w 7"/>
                <a:gd name="T7" fmla="*/ 333 h 333"/>
                <a:gd name="T8" fmla="*/ 7 w 7"/>
                <a:gd name="T9" fmla="*/ 0 h 333"/>
                <a:gd name="T10" fmla="*/ 5 w 7"/>
                <a:gd name="T11" fmla="*/ 0 h 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333">
                  <a:moveTo>
                    <a:pt x="5" y="0"/>
                  </a:moveTo>
                  <a:lnTo>
                    <a:pt x="0" y="0"/>
                  </a:lnTo>
                  <a:lnTo>
                    <a:pt x="0" y="333"/>
                  </a:lnTo>
                  <a:lnTo>
                    <a:pt x="7" y="333"/>
                  </a:lnTo>
                  <a:lnTo>
                    <a:pt x="7" y="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0" name="Freeform 138">
              <a:extLst>
                <a:ext uri="{FF2B5EF4-FFF2-40B4-BE49-F238E27FC236}">
                  <a16:creationId xmlns:a16="http://schemas.microsoft.com/office/drawing/2014/main" id="{A2E42FC0-B196-A8CB-10C8-59130EC22EA9}"/>
                </a:ext>
              </a:extLst>
            </p:cNvPr>
            <p:cNvSpPr>
              <a:spLocks/>
            </p:cNvSpPr>
            <p:nvPr/>
          </p:nvSpPr>
          <p:spPr bwMode="auto">
            <a:xfrm>
              <a:off x="4230" y="1077"/>
              <a:ext cx="51" cy="53"/>
            </a:xfrm>
            <a:custGeom>
              <a:avLst/>
              <a:gdLst>
                <a:gd name="T0" fmla="*/ 0 w 51"/>
                <a:gd name="T1" fmla="*/ 53 h 53"/>
                <a:gd name="T2" fmla="*/ 26 w 51"/>
                <a:gd name="T3" fmla="*/ 0 h 53"/>
                <a:gd name="T4" fmla="*/ 51 w 51"/>
                <a:gd name="T5" fmla="*/ 53 h 53"/>
                <a:gd name="T6" fmla="*/ 0 w 51"/>
                <a:gd name="T7" fmla="*/ 53 h 53"/>
                <a:gd name="T8" fmla="*/ 26 w 51"/>
                <a:gd name="T9" fmla="*/ 0 h 53"/>
                <a:gd name="T10" fmla="*/ 0 w 51"/>
                <a:gd name="T11" fmla="*/ 5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1" h="53">
                  <a:moveTo>
                    <a:pt x="0" y="53"/>
                  </a:moveTo>
                  <a:lnTo>
                    <a:pt x="26" y="0"/>
                  </a:lnTo>
                  <a:lnTo>
                    <a:pt x="51" y="53"/>
                  </a:lnTo>
                  <a:lnTo>
                    <a:pt x="0" y="53"/>
                  </a:lnTo>
                  <a:lnTo>
                    <a:pt x="26" y="0"/>
                  </a:lnTo>
                  <a:lnTo>
                    <a:pt x="0" y="53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6" name="Freeform 144">
              <a:extLst>
                <a:ext uri="{FF2B5EF4-FFF2-40B4-BE49-F238E27FC236}">
                  <a16:creationId xmlns:a16="http://schemas.microsoft.com/office/drawing/2014/main" id="{0A96AAF4-1D1D-6812-5C2D-B0A42153087E}"/>
                </a:ext>
              </a:extLst>
            </p:cNvPr>
            <p:cNvSpPr>
              <a:spLocks/>
            </p:cNvSpPr>
            <p:nvPr/>
          </p:nvSpPr>
          <p:spPr bwMode="auto">
            <a:xfrm>
              <a:off x="3258" y="2957"/>
              <a:ext cx="183" cy="110"/>
            </a:xfrm>
            <a:custGeom>
              <a:avLst/>
              <a:gdLst>
                <a:gd name="T0" fmla="*/ 2 w 183"/>
                <a:gd name="T1" fmla="*/ 107 h 110"/>
                <a:gd name="T2" fmla="*/ 5 w 183"/>
                <a:gd name="T3" fmla="*/ 110 h 110"/>
                <a:gd name="T4" fmla="*/ 183 w 183"/>
                <a:gd name="T5" fmla="*/ 8 h 110"/>
                <a:gd name="T6" fmla="*/ 179 w 183"/>
                <a:gd name="T7" fmla="*/ 0 h 110"/>
                <a:gd name="T8" fmla="*/ 0 w 183"/>
                <a:gd name="T9" fmla="*/ 104 h 110"/>
                <a:gd name="T10" fmla="*/ 2 w 183"/>
                <a:gd name="T11" fmla="*/ 107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3" h="110">
                  <a:moveTo>
                    <a:pt x="2" y="107"/>
                  </a:moveTo>
                  <a:lnTo>
                    <a:pt x="5" y="110"/>
                  </a:lnTo>
                  <a:lnTo>
                    <a:pt x="183" y="8"/>
                  </a:lnTo>
                  <a:lnTo>
                    <a:pt x="179" y="0"/>
                  </a:lnTo>
                  <a:lnTo>
                    <a:pt x="0" y="104"/>
                  </a:lnTo>
                  <a:lnTo>
                    <a:pt x="2" y="107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7" name="Freeform 145">
              <a:extLst>
                <a:ext uri="{FF2B5EF4-FFF2-40B4-BE49-F238E27FC236}">
                  <a16:creationId xmlns:a16="http://schemas.microsoft.com/office/drawing/2014/main" id="{9A3ACEE1-A7A9-CFCF-C54A-144A4F55C2F5}"/>
                </a:ext>
              </a:extLst>
            </p:cNvPr>
            <p:cNvSpPr>
              <a:spLocks/>
            </p:cNvSpPr>
            <p:nvPr/>
          </p:nvSpPr>
          <p:spPr bwMode="auto">
            <a:xfrm>
              <a:off x="3223" y="3033"/>
              <a:ext cx="51" cy="56"/>
            </a:xfrm>
            <a:custGeom>
              <a:avLst/>
              <a:gdLst>
                <a:gd name="T0" fmla="*/ 51 w 51"/>
                <a:gd name="T1" fmla="*/ 56 h 56"/>
                <a:gd name="T2" fmla="*/ 0 w 51"/>
                <a:gd name="T3" fmla="*/ 53 h 56"/>
                <a:gd name="T4" fmla="*/ 30 w 51"/>
                <a:gd name="T5" fmla="*/ 0 h 56"/>
                <a:gd name="T6" fmla="*/ 51 w 51"/>
                <a:gd name="T7" fmla="*/ 56 h 56"/>
                <a:gd name="T8" fmla="*/ 0 w 51"/>
                <a:gd name="T9" fmla="*/ 53 h 56"/>
                <a:gd name="T10" fmla="*/ 51 w 51"/>
                <a:gd name="T11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1" h="56">
                  <a:moveTo>
                    <a:pt x="51" y="56"/>
                  </a:moveTo>
                  <a:lnTo>
                    <a:pt x="0" y="53"/>
                  </a:lnTo>
                  <a:lnTo>
                    <a:pt x="30" y="0"/>
                  </a:lnTo>
                  <a:lnTo>
                    <a:pt x="51" y="56"/>
                  </a:lnTo>
                  <a:lnTo>
                    <a:pt x="0" y="53"/>
                  </a:lnTo>
                  <a:lnTo>
                    <a:pt x="51" y="56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4" name="Rectangle 152">
              <a:extLst>
                <a:ext uri="{FF2B5EF4-FFF2-40B4-BE49-F238E27FC236}">
                  <a16:creationId xmlns:a16="http://schemas.microsoft.com/office/drawing/2014/main" id="{C563D592-F176-5FD1-A161-B0A548671F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54" y="1472"/>
              <a:ext cx="673" cy="1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en-US" altLang="en-US" sz="1300" dirty="0">
                  <a:solidFill>
                    <a:srgbClr val="000000"/>
                  </a:solidFill>
                </a:rPr>
                <a:t>critical surface</a:t>
              </a:r>
              <a:endParaRPr lang="en-US" altLang="en-US" dirty="0"/>
            </a:p>
          </p:txBody>
        </p:sp>
      </p:grp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00000000-0008-0000-0700-00000C00000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1806" t="18257" r="30170" b="37294"/>
          <a:stretch/>
        </p:blipFill>
        <p:spPr>
          <a:xfrm>
            <a:off x="2351084" y="2570750"/>
            <a:ext cx="4162430" cy="379614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0000000-0008-0000-0700-00000C00000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3317" t="24087" r="60199" b="37294"/>
          <a:stretch/>
        </p:blipFill>
        <p:spPr>
          <a:xfrm>
            <a:off x="1381473" y="2549969"/>
            <a:ext cx="1280411" cy="4038612"/>
          </a:xfrm>
          <a:prstGeom prst="rect">
            <a:avLst/>
          </a:prstGeom>
        </p:spPr>
      </p:pic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764FC77C-C5B7-28CE-DE48-0ECA910E366A}"/>
              </a:ext>
            </a:extLst>
          </p:cNvPr>
          <p:cNvCxnSpPr>
            <a:cxnSpLocks/>
          </p:cNvCxnSpPr>
          <p:nvPr/>
        </p:nvCxnSpPr>
        <p:spPr>
          <a:xfrm>
            <a:off x="7908930" y="5001077"/>
            <a:ext cx="1250949" cy="930277"/>
          </a:xfrm>
          <a:prstGeom prst="straightConnector1">
            <a:avLst/>
          </a:prstGeom>
          <a:ln w="28575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>
            <a:extLst>
              <a:ext uri="{FF2B5EF4-FFF2-40B4-BE49-F238E27FC236}">
                <a16:creationId xmlns:a16="http://schemas.microsoft.com/office/drawing/2014/main" id="{E69FE153-D77E-9AAD-678E-FA4292E5A130}"/>
              </a:ext>
            </a:extLst>
          </p:cNvPr>
          <p:cNvSpPr txBox="1"/>
          <p:nvPr/>
        </p:nvSpPr>
        <p:spPr>
          <a:xfrm>
            <a:off x="7770817" y="4956626"/>
            <a:ext cx="4382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T</a:t>
            </a:r>
            <a:r>
              <a:rPr lang="en-US" baseline="-25000" dirty="0">
                <a:solidFill>
                  <a:srgbClr val="0070C0"/>
                </a:solidFill>
              </a:rPr>
              <a:t>op</a:t>
            </a:r>
            <a:endParaRPr lang="en-GB" baseline="-25000" dirty="0">
              <a:solidFill>
                <a:srgbClr val="0070C0"/>
              </a:solidFill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6770EF2E-C13D-7F37-05BD-1EFF25E72F61}"/>
              </a:ext>
            </a:extLst>
          </p:cNvPr>
          <p:cNvSpPr txBox="1"/>
          <p:nvPr/>
        </p:nvSpPr>
        <p:spPr>
          <a:xfrm>
            <a:off x="619721" y="1228178"/>
            <a:ext cx="10960674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material is superconducting below a given current, temperature and magnetic field, the so-called critical surface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margin of a magnet is defined with respect to its weakest point, i.e. the peak field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What matters for the margin is the peak field in the coil, not the field in the aperture</a:t>
            </a:r>
          </a:p>
        </p:txBody>
      </p:sp>
      <p:pic>
        <p:nvPicPr>
          <p:cNvPr id="46" name="Picture 45">
            <a:extLst>
              <a:ext uri="{FF2B5EF4-FFF2-40B4-BE49-F238E27FC236}">
                <a16:creationId xmlns:a16="http://schemas.microsoft.com/office/drawing/2014/main" id="{760E2A30-43DD-2EB7-EE62-A1C39B1F466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3317" t="18257" r="61381" b="78509"/>
          <a:stretch/>
        </p:blipFill>
        <p:spPr>
          <a:xfrm>
            <a:off x="1511738" y="2151509"/>
            <a:ext cx="1445191" cy="466726"/>
          </a:xfrm>
          <a:prstGeom prst="rect">
            <a:avLst/>
          </a:prstGeom>
        </p:spPr>
      </p:pic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B43BECB9-0209-3583-E338-62E9AF9EF3E2}"/>
              </a:ext>
            </a:extLst>
          </p:cNvPr>
          <p:cNvCxnSpPr>
            <a:cxnSpLocks/>
          </p:cNvCxnSpPr>
          <p:nvPr/>
        </p:nvCxnSpPr>
        <p:spPr>
          <a:xfrm>
            <a:off x="3873500" y="4154938"/>
            <a:ext cx="0" cy="100647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Rectangle 48">
            <a:extLst>
              <a:ext uri="{FF2B5EF4-FFF2-40B4-BE49-F238E27FC236}">
                <a16:creationId xmlns:a16="http://schemas.microsoft.com/office/drawing/2014/main" id="{5DDC9FE2-B2C4-7C17-E662-67E1CE735E43}"/>
              </a:ext>
            </a:extLst>
          </p:cNvPr>
          <p:cNvSpPr/>
          <p:nvPr/>
        </p:nvSpPr>
        <p:spPr>
          <a:xfrm>
            <a:off x="4060827" y="4375741"/>
            <a:ext cx="1024292" cy="42848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AA29B34D-E0A8-2EA0-9F78-E212ADCDF24C}"/>
              </a:ext>
            </a:extLst>
          </p:cNvPr>
          <p:cNvSpPr/>
          <p:nvPr/>
        </p:nvSpPr>
        <p:spPr>
          <a:xfrm>
            <a:off x="6040263" y="4375740"/>
            <a:ext cx="425629" cy="40308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B0E357CE-9468-4A69-D68A-8AD315124F16}"/>
              </a:ext>
            </a:extLst>
          </p:cNvPr>
          <p:cNvCxnSpPr>
            <a:cxnSpLocks/>
          </p:cNvCxnSpPr>
          <p:nvPr/>
        </p:nvCxnSpPr>
        <p:spPr>
          <a:xfrm>
            <a:off x="4060825" y="4154938"/>
            <a:ext cx="0" cy="100647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7A3EE00E-364B-A3DE-1626-3AA73CF844A9}"/>
              </a:ext>
            </a:extLst>
          </p:cNvPr>
          <p:cNvCxnSpPr>
            <a:cxnSpLocks/>
          </p:cNvCxnSpPr>
          <p:nvPr/>
        </p:nvCxnSpPr>
        <p:spPr>
          <a:xfrm>
            <a:off x="4435475" y="4154938"/>
            <a:ext cx="0" cy="100647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4015F417-2768-E5DB-16FD-5D52CB02DC1C}"/>
              </a:ext>
            </a:extLst>
          </p:cNvPr>
          <p:cNvCxnSpPr>
            <a:cxnSpLocks/>
          </p:cNvCxnSpPr>
          <p:nvPr/>
        </p:nvCxnSpPr>
        <p:spPr>
          <a:xfrm>
            <a:off x="4622800" y="4154938"/>
            <a:ext cx="0" cy="100647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54176999-A9C2-8A3D-C6DC-767B35343BA0}"/>
              </a:ext>
            </a:extLst>
          </p:cNvPr>
          <p:cNvCxnSpPr>
            <a:cxnSpLocks/>
          </p:cNvCxnSpPr>
          <p:nvPr/>
        </p:nvCxnSpPr>
        <p:spPr>
          <a:xfrm>
            <a:off x="4248150" y="4154938"/>
            <a:ext cx="0" cy="100647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>
            <a:extLst>
              <a:ext uri="{FF2B5EF4-FFF2-40B4-BE49-F238E27FC236}">
                <a16:creationId xmlns:a16="http://schemas.microsoft.com/office/drawing/2014/main" id="{EB21C379-10A2-A139-CA58-F93845BF7692}"/>
              </a:ext>
            </a:extLst>
          </p:cNvPr>
          <p:cNvSpPr txBox="1"/>
          <p:nvPr/>
        </p:nvSpPr>
        <p:spPr>
          <a:xfrm>
            <a:off x="3588322" y="4375740"/>
            <a:ext cx="1319657" cy="369332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baseline="-250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</a:t>
            </a:r>
            <a:r>
              <a:rPr lang="en-US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11.2 T</a:t>
            </a:r>
            <a:endParaRPr lang="en-GB" dirty="0">
              <a:solidFill>
                <a:schemeClr val="bg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DDC6B494-3E2C-429E-1FA5-585157C4850E}"/>
              </a:ext>
            </a:extLst>
          </p:cNvPr>
          <p:cNvSpPr txBox="1"/>
          <p:nvPr/>
        </p:nvSpPr>
        <p:spPr>
          <a:xfrm>
            <a:off x="3657252" y="2759006"/>
            <a:ext cx="1250727" cy="369332"/>
          </a:xfrm>
          <a:prstGeom prst="rect">
            <a:avLst/>
          </a:prstGeom>
          <a:solidFill>
            <a:schemeClr val="bg1"/>
          </a:solidFill>
          <a:ln>
            <a:solidFill>
              <a:srgbClr val="7030A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baseline="-250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11.6 T</a:t>
            </a:r>
            <a:endParaRPr lang="en-GB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0FC172FB-6D36-86B5-DD28-409BA5CBC2B9}"/>
              </a:ext>
            </a:extLst>
          </p:cNvPr>
          <p:cNvCxnSpPr>
            <a:cxnSpLocks/>
            <a:stCxn id="58" idx="2"/>
          </p:cNvCxnSpPr>
          <p:nvPr/>
        </p:nvCxnSpPr>
        <p:spPr>
          <a:xfrm>
            <a:off x="4282615" y="3128338"/>
            <a:ext cx="195724" cy="577336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id="{4E41CAAC-D2B1-E244-1ACF-B5EFC8AD6142}"/>
              </a:ext>
            </a:extLst>
          </p:cNvPr>
          <p:cNvCxnSpPr>
            <a:cxnSpLocks/>
            <a:endCxn id="107" idx="3"/>
          </p:cNvCxnSpPr>
          <p:nvPr/>
        </p:nvCxnSpPr>
        <p:spPr>
          <a:xfrm flipV="1">
            <a:off x="7904959" y="3540573"/>
            <a:ext cx="15082" cy="1463678"/>
          </a:xfrm>
          <a:prstGeom prst="straightConnector1">
            <a:avLst/>
          </a:prstGeom>
          <a:ln w="28575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Freeform: Shape 64">
            <a:extLst>
              <a:ext uri="{FF2B5EF4-FFF2-40B4-BE49-F238E27FC236}">
                <a16:creationId xmlns:a16="http://schemas.microsoft.com/office/drawing/2014/main" id="{68EA0B71-A597-2F8E-9722-6AFD216D269E}"/>
              </a:ext>
            </a:extLst>
          </p:cNvPr>
          <p:cNvSpPr/>
          <p:nvPr/>
        </p:nvSpPr>
        <p:spPr>
          <a:xfrm>
            <a:off x="7932743" y="3534225"/>
            <a:ext cx="1202747" cy="2380801"/>
          </a:xfrm>
          <a:custGeom>
            <a:avLst/>
            <a:gdLst>
              <a:gd name="connsiteX0" fmla="*/ 0 w 1182114"/>
              <a:gd name="connsiteY0" fmla="*/ 0 h 2352675"/>
              <a:gd name="connsiteX1" fmla="*/ 47625 w 1182114"/>
              <a:gd name="connsiteY1" fmla="*/ 85725 h 2352675"/>
              <a:gd name="connsiteX2" fmla="*/ 57150 w 1182114"/>
              <a:gd name="connsiteY2" fmla="*/ 114300 h 2352675"/>
              <a:gd name="connsiteX3" fmla="*/ 76200 w 1182114"/>
              <a:gd name="connsiteY3" fmla="*/ 152400 h 2352675"/>
              <a:gd name="connsiteX4" fmla="*/ 95250 w 1182114"/>
              <a:gd name="connsiteY4" fmla="*/ 209550 h 2352675"/>
              <a:gd name="connsiteX5" fmla="*/ 133350 w 1182114"/>
              <a:gd name="connsiteY5" fmla="*/ 266700 h 2352675"/>
              <a:gd name="connsiteX6" fmla="*/ 171450 w 1182114"/>
              <a:gd name="connsiteY6" fmla="*/ 371475 h 2352675"/>
              <a:gd name="connsiteX7" fmla="*/ 190500 w 1182114"/>
              <a:gd name="connsiteY7" fmla="*/ 438150 h 2352675"/>
              <a:gd name="connsiteX8" fmla="*/ 238125 w 1182114"/>
              <a:gd name="connsiteY8" fmla="*/ 504825 h 2352675"/>
              <a:gd name="connsiteX9" fmla="*/ 247650 w 1182114"/>
              <a:gd name="connsiteY9" fmla="*/ 552450 h 2352675"/>
              <a:gd name="connsiteX10" fmla="*/ 276225 w 1182114"/>
              <a:gd name="connsiteY10" fmla="*/ 581025 h 2352675"/>
              <a:gd name="connsiteX11" fmla="*/ 304800 w 1182114"/>
              <a:gd name="connsiteY11" fmla="*/ 628650 h 2352675"/>
              <a:gd name="connsiteX12" fmla="*/ 352425 w 1182114"/>
              <a:gd name="connsiteY12" fmla="*/ 714375 h 2352675"/>
              <a:gd name="connsiteX13" fmla="*/ 361950 w 1182114"/>
              <a:gd name="connsiteY13" fmla="*/ 752475 h 2352675"/>
              <a:gd name="connsiteX14" fmla="*/ 381000 w 1182114"/>
              <a:gd name="connsiteY14" fmla="*/ 781050 h 2352675"/>
              <a:gd name="connsiteX15" fmla="*/ 409575 w 1182114"/>
              <a:gd name="connsiteY15" fmla="*/ 828675 h 2352675"/>
              <a:gd name="connsiteX16" fmla="*/ 438150 w 1182114"/>
              <a:gd name="connsiteY16" fmla="*/ 857250 h 2352675"/>
              <a:gd name="connsiteX17" fmla="*/ 466725 w 1182114"/>
              <a:gd name="connsiteY17" fmla="*/ 904875 h 2352675"/>
              <a:gd name="connsiteX18" fmla="*/ 504825 w 1182114"/>
              <a:gd name="connsiteY18" fmla="*/ 933450 h 2352675"/>
              <a:gd name="connsiteX19" fmla="*/ 523875 w 1182114"/>
              <a:gd name="connsiteY19" fmla="*/ 962025 h 2352675"/>
              <a:gd name="connsiteX20" fmla="*/ 581025 w 1182114"/>
              <a:gd name="connsiteY20" fmla="*/ 1019175 h 2352675"/>
              <a:gd name="connsiteX21" fmla="*/ 609600 w 1182114"/>
              <a:gd name="connsiteY21" fmla="*/ 1047750 h 2352675"/>
              <a:gd name="connsiteX22" fmla="*/ 638175 w 1182114"/>
              <a:gd name="connsiteY22" fmla="*/ 1057275 h 2352675"/>
              <a:gd name="connsiteX23" fmla="*/ 695325 w 1182114"/>
              <a:gd name="connsiteY23" fmla="*/ 1152525 h 2352675"/>
              <a:gd name="connsiteX24" fmla="*/ 714375 w 1182114"/>
              <a:gd name="connsiteY24" fmla="*/ 1181100 h 2352675"/>
              <a:gd name="connsiteX25" fmla="*/ 742950 w 1182114"/>
              <a:gd name="connsiteY25" fmla="*/ 1209675 h 2352675"/>
              <a:gd name="connsiteX26" fmla="*/ 771525 w 1182114"/>
              <a:gd name="connsiteY26" fmla="*/ 1266825 h 2352675"/>
              <a:gd name="connsiteX27" fmla="*/ 800100 w 1182114"/>
              <a:gd name="connsiteY27" fmla="*/ 1295400 h 2352675"/>
              <a:gd name="connsiteX28" fmla="*/ 857250 w 1182114"/>
              <a:gd name="connsiteY28" fmla="*/ 1371600 h 2352675"/>
              <a:gd name="connsiteX29" fmla="*/ 904875 w 1182114"/>
              <a:gd name="connsiteY29" fmla="*/ 1447800 h 2352675"/>
              <a:gd name="connsiteX30" fmla="*/ 914400 w 1182114"/>
              <a:gd name="connsiteY30" fmla="*/ 1476375 h 2352675"/>
              <a:gd name="connsiteX31" fmla="*/ 933450 w 1182114"/>
              <a:gd name="connsiteY31" fmla="*/ 1504950 h 2352675"/>
              <a:gd name="connsiteX32" fmla="*/ 942975 w 1182114"/>
              <a:gd name="connsiteY32" fmla="*/ 1533525 h 2352675"/>
              <a:gd name="connsiteX33" fmla="*/ 962025 w 1182114"/>
              <a:gd name="connsiteY33" fmla="*/ 1581150 h 2352675"/>
              <a:gd name="connsiteX34" fmla="*/ 971550 w 1182114"/>
              <a:gd name="connsiteY34" fmla="*/ 1619250 h 2352675"/>
              <a:gd name="connsiteX35" fmla="*/ 1019175 w 1182114"/>
              <a:gd name="connsiteY35" fmla="*/ 1704975 h 2352675"/>
              <a:gd name="connsiteX36" fmla="*/ 1047750 w 1182114"/>
              <a:gd name="connsiteY36" fmla="*/ 1781175 h 2352675"/>
              <a:gd name="connsiteX37" fmla="*/ 1076325 w 1182114"/>
              <a:gd name="connsiteY37" fmla="*/ 1809750 h 2352675"/>
              <a:gd name="connsiteX38" fmla="*/ 1085850 w 1182114"/>
              <a:gd name="connsiteY38" fmla="*/ 1838325 h 2352675"/>
              <a:gd name="connsiteX39" fmla="*/ 1104900 w 1182114"/>
              <a:gd name="connsiteY39" fmla="*/ 1866900 h 2352675"/>
              <a:gd name="connsiteX40" fmla="*/ 1114425 w 1182114"/>
              <a:gd name="connsiteY40" fmla="*/ 1905000 h 2352675"/>
              <a:gd name="connsiteX41" fmla="*/ 1133475 w 1182114"/>
              <a:gd name="connsiteY41" fmla="*/ 1952625 h 2352675"/>
              <a:gd name="connsiteX42" fmla="*/ 1143000 w 1182114"/>
              <a:gd name="connsiteY42" fmla="*/ 2000250 h 2352675"/>
              <a:gd name="connsiteX43" fmla="*/ 1152525 w 1182114"/>
              <a:gd name="connsiteY43" fmla="*/ 2028825 h 2352675"/>
              <a:gd name="connsiteX44" fmla="*/ 1171575 w 1182114"/>
              <a:gd name="connsiteY44" fmla="*/ 2219325 h 2352675"/>
              <a:gd name="connsiteX45" fmla="*/ 1181100 w 1182114"/>
              <a:gd name="connsiteY45" fmla="*/ 2352675 h 2352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1182114" h="2352675">
                <a:moveTo>
                  <a:pt x="0" y="0"/>
                </a:moveTo>
                <a:cubicBezTo>
                  <a:pt x="18064" y="30106"/>
                  <a:pt x="33960" y="53841"/>
                  <a:pt x="47625" y="85725"/>
                </a:cubicBezTo>
                <a:cubicBezTo>
                  <a:pt x="51580" y="94953"/>
                  <a:pt x="53195" y="105072"/>
                  <a:pt x="57150" y="114300"/>
                </a:cubicBezTo>
                <a:cubicBezTo>
                  <a:pt x="62743" y="127351"/>
                  <a:pt x="70927" y="139217"/>
                  <a:pt x="76200" y="152400"/>
                </a:cubicBezTo>
                <a:cubicBezTo>
                  <a:pt x="83658" y="171044"/>
                  <a:pt x="84111" y="192842"/>
                  <a:pt x="95250" y="209550"/>
                </a:cubicBezTo>
                <a:lnTo>
                  <a:pt x="133350" y="266700"/>
                </a:lnTo>
                <a:cubicBezTo>
                  <a:pt x="174373" y="430790"/>
                  <a:pt x="129484" y="287542"/>
                  <a:pt x="171450" y="371475"/>
                </a:cubicBezTo>
                <a:cubicBezTo>
                  <a:pt x="182964" y="394502"/>
                  <a:pt x="181345" y="413735"/>
                  <a:pt x="190500" y="438150"/>
                </a:cubicBezTo>
                <a:cubicBezTo>
                  <a:pt x="205544" y="478269"/>
                  <a:pt x="209025" y="475725"/>
                  <a:pt x="238125" y="504825"/>
                </a:cubicBezTo>
                <a:cubicBezTo>
                  <a:pt x="241300" y="520700"/>
                  <a:pt x="240410" y="537970"/>
                  <a:pt x="247650" y="552450"/>
                </a:cubicBezTo>
                <a:cubicBezTo>
                  <a:pt x="253674" y="564498"/>
                  <a:pt x="268143" y="570249"/>
                  <a:pt x="276225" y="581025"/>
                </a:cubicBezTo>
                <a:cubicBezTo>
                  <a:pt x="287333" y="595836"/>
                  <a:pt x="296521" y="612091"/>
                  <a:pt x="304800" y="628650"/>
                </a:cubicBezTo>
                <a:cubicBezTo>
                  <a:pt x="348455" y="715960"/>
                  <a:pt x="296220" y="639435"/>
                  <a:pt x="352425" y="714375"/>
                </a:cubicBezTo>
                <a:cubicBezTo>
                  <a:pt x="355600" y="727075"/>
                  <a:pt x="356793" y="740443"/>
                  <a:pt x="361950" y="752475"/>
                </a:cubicBezTo>
                <a:cubicBezTo>
                  <a:pt x="366459" y="762997"/>
                  <a:pt x="374933" y="771342"/>
                  <a:pt x="381000" y="781050"/>
                </a:cubicBezTo>
                <a:cubicBezTo>
                  <a:pt x="390812" y="796749"/>
                  <a:pt x="398467" y="813864"/>
                  <a:pt x="409575" y="828675"/>
                </a:cubicBezTo>
                <a:cubicBezTo>
                  <a:pt x="417657" y="839451"/>
                  <a:pt x="430068" y="846474"/>
                  <a:pt x="438150" y="857250"/>
                </a:cubicBezTo>
                <a:cubicBezTo>
                  <a:pt x="449258" y="872061"/>
                  <a:pt x="454534" y="890942"/>
                  <a:pt x="466725" y="904875"/>
                </a:cubicBezTo>
                <a:cubicBezTo>
                  <a:pt x="477179" y="916822"/>
                  <a:pt x="493600" y="922225"/>
                  <a:pt x="504825" y="933450"/>
                </a:cubicBezTo>
                <a:cubicBezTo>
                  <a:pt x="512920" y="941545"/>
                  <a:pt x="516270" y="953469"/>
                  <a:pt x="523875" y="962025"/>
                </a:cubicBezTo>
                <a:cubicBezTo>
                  <a:pt x="541773" y="982161"/>
                  <a:pt x="561975" y="1000125"/>
                  <a:pt x="581025" y="1019175"/>
                </a:cubicBezTo>
                <a:cubicBezTo>
                  <a:pt x="590550" y="1028700"/>
                  <a:pt x="596821" y="1043490"/>
                  <a:pt x="609600" y="1047750"/>
                </a:cubicBezTo>
                <a:lnTo>
                  <a:pt x="638175" y="1057275"/>
                </a:lnTo>
                <a:cubicBezTo>
                  <a:pt x="657225" y="1089025"/>
                  <a:pt x="674786" y="1121717"/>
                  <a:pt x="695325" y="1152525"/>
                </a:cubicBezTo>
                <a:cubicBezTo>
                  <a:pt x="701675" y="1162050"/>
                  <a:pt x="707046" y="1172306"/>
                  <a:pt x="714375" y="1181100"/>
                </a:cubicBezTo>
                <a:cubicBezTo>
                  <a:pt x="722999" y="1191448"/>
                  <a:pt x="734326" y="1199327"/>
                  <a:pt x="742950" y="1209675"/>
                </a:cubicBezTo>
                <a:cubicBezTo>
                  <a:pt x="817888" y="1299601"/>
                  <a:pt x="714247" y="1180908"/>
                  <a:pt x="771525" y="1266825"/>
                </a:cubicBezTo>
                <a:cubicBezTo>
                  <a:pt x="778997" y="1278033"/>
                  <a:pt x="792270" y="1284439"/>
                  <a:pt x="800100" y="1295400"/>
                </a:cubicBezTo>
                <a:cubicBezTo>
                  <a:pt x="867805" y="1390188"/>
                  <a:pt x="757725" y="1272075"/>
                  <a:pt x="857250" y="1371600"/>
                </a:cubicBezTo>
                <a:cubicBezTo>
                  <a:pt x="907111" y="1496252"/>
                  <a:pt x="843877" y="1356304"/>
                  <a:pt x="904875" y="1447800"/>
                </a:cubicBezTo>
                <a:cubicBezTo>
                  <a:pt x="910444" y="1456154"/>
                  <a:pt x="909910" y="1467395"/>
                  <a:pt x="914400" y="1476375"/>
                </a:cubicBezTo>
                <a:cubicBezTo>
                  <a:pt x="919520" y="1486614"/>
                  <a:pt x="928330" y="1494711"/>
                  <a:pt x="933450" y="1504950"/>
                </a:cubicBezTo>
                <a:cubicBezTo>
                  <a:pt x="937940" y="1513930"/>
                  <a:pt x="939450" y="1524124"/>
                  <a:pt x="942975" y="1533525"/>
                </a:cubicBezTo>
                <a:cubicBezTo>
                  <a:pt x="948978" y="1549534"/>
                  <a:pt x="956618" y="1564930"/>
                  <a:pt x="962025" y="1581150"/>
                </a:cubicBezTo>
                <a:cubicBezTo>
                  <a:pt x="966165" y="1593569"/>
                  <a:pt x="966688" y="1607095"/>
                  <a:pt x="971550" y="1619250"/>
                </a:cubicBezTo>
                <a:cubicBezTo>
                  <a:pt x="988397" y="1661368"/>
                  <a:pt x="997366" y="1672261"/>
                  <a:pt x="1019175" y="1704975"/>
                </a:cubicBezTo>
                <a:cubicBezTo>
                  <a:pt x="1026845" y="1735656"/>
                  <a:pt x="1028593" y="1754355"/>
                  <a:pt x="1047750" y="1781175"/>
                </a:cubicBezTo>
                <a:cubicBezTo>
                  <a:pt x="1055580" y="1792136"/>
                  <a:pt x="1066800" y="1800225"/>
                  <a:pt x="1076325" y="1809750"/>
                </a:cubicBezTo>
                <a:cubicBezTo>
                  <a:pt x="1079500" y="1819275"/>
                  <a:pt x="1081360" y="1829345"/>
                  <a:pt x="1085850" y="1838325"/>
                </a:cubicBezTo>
                <a:cubicBezTo>
                  <a:pt x="1090970" y="1848564"/>
                  <a:pt x="1100391" y="1856378"/>
                  <a:pt x="1104900" y="1866900"/>
                </a:cubicBezTo>
                <a:cubicBezTo>
                  <a:pt x="1110057" y="1878932"/>
                  <a:pt x="1110285" y="1892581"/>
                  <a:pt x="1114425" y="1905000"/>
                </a:cubicBezTo>
                <a:cubicBezTo>
                  <a:pt x="1119832" y="1921220"/>
                  <a:pt x="1128562" y="1936248"/>
                  <a:pt x="1133475" y="1952625"/>
                </a:cubicBezTo>
                <a:cubicBezTo>
                  <a:pt x="1138127" y="1968132"/>
                  <a:pt x="1139073" y="1984544"/>
                  <a:pt x="1143000" y="2000250"/>
                </a:cubicBezTo>
                <a:cubicBezTo>
                  <a:pt x="1145435" y="2009990"/>
                  <a:pt x="1149350" y="2019300"/>
                  <a:pt x="1152525" y="2028825"/>
                </a:cubicBezTo>
                <a:cubicBezTo>
                  <a:pt x="1180103" y="2221874"/>
                  <a:pt x="1137834" y="1915659"/>
                  <a:pt x="1171575" y="2219325"/>
                </a:cubicBezTo>
                <a:cubicBezTo>
                  <a:pt x="1186704" y="2355486"/>
                  <a:pt x="1181100" y="2143947"/>
                  <a:pt x="1181100" y="2352675"/>
                </a:cubicBezTo>
              </a:path>
            </a:pathLst>
          </a:cu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7" name="Straight Arrow Connector 66">
            <a:extLst>
              <a:ext uri="{FF2B5EF4-FFF2-40B4-BE49-F238E27FC236}">
                <a16:creationId xmlns:a16="http://schemas.microsoft.com/office/drawing/2014/main" id="{A6BE131D-572F-B449-E3C6-2EC38F1CB718}"/>
              </a:ext>
            </a:extLst>
          </p:cNvPr>
          <p:cNvCxnSpPr>
            <a:cxnSpLocks/>
          </p:cNvCxnSpPr>
          <p:nvPr/>
        </p:nvCxnSpPr>
        <p:spPr>
          <a:xfrm flipV="1">
            <a:off x="8652991" y="5260067"/>
            <a:ext cx="25877" cy="292101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>
            <a:extLst>
              <a:ext uri="{FF2B5EF4-FFF2-40B4-BE49-F238E27FC236}">
                <a16:creationId xmlns:a16="http://schemas.microsoft.com/office/drawing/2014/main" id="{12D04B7B-28E6-B711-3520-8A300CE41F6E}"/>
              </a:ext>
            </a:extLst>
          </p:cNvPr>
          <p:cNvCxnSpPr>
            <a:cxnSpLocks/>
            <a:endCxn id="110" idx="2"/>
          </p:cNvCxnSpPr>
          <p:nvPr/>
        </p:nvCxnSpPr>
        <p:spPr>
          <a:xfrm>
            <a:off x="7922423" y="4687202"/>
            <a:ext cx="766763" cy="544062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3" name="Star: 5 Points 132">
            <a:extLst>
              <a:ext uri="{FF2B5EF4-FFF2-40B4-BE49-F238E27FC236}">
                <a16:creationId xmlns:a16="http://schemas.microsoft.com/office/drawing/2014/main" id="{85A4BE42-1BA3-8E53-5508-DD3E01E829F5}"/>
              </a:ext>
            </a:extLst>
          </p:cNvPr>
          <p:cNvSpPr/>
          <p:nvPr/>
        </p:nvSpPr>
        <p:spPr>
          <a:xfrm>
            <a:off x="8596317" y="5161415"/>
            <a:ext cx="206377" cy="200025"/>
          </a:xfrm>
          <a:prstGeom prst="star5">
            <a:avLst/>
          </a:prstGeom>
          <a:solidFill>
            <a:srgbClr val="FFFF0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6040946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EE4287-0C7C-399C-BC64-62A8FC3518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Margin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403F64-3857-BC4C-3747-02A16BA61D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20554" y="980730"/>
            <a:ext cx="8978900" cy="4684927"/>
          </a:xfrm>
        </p:spPr>
        <p:txBody>
          <a:bodyPr/>
          <a:lstStyle/>
          <a:p>
            <a:pPr algn="l"/>
            <a:endParaRPr lang="en-GB" sz="1800" dirty="0"/>
          </a:p>
          <a:p>
            <a:endParaRPr lang="en-GB" dirty="0"/>
          </a:p>
        </p:txBody>
      </p:sp>
      <p:sp>
        <p:nvSpPr>
          <p:cNvPr id="23" name="Content Placeholder 2">
            <a:extLst>
              <a:ext uri="{FF2B5EF4-FFF2-40B4-BE49-F238E27FC236}">
                <a16:creationId xmlns:a16="http://schemas.microsoft.com/office/drawing/2014/main" id="{2ADA3D7E-3F56-A37D-926D-489E201A2BBA}"/>
              </a:ext>
            </a:extLst>
          </p:cNvPr>
          <p:cNvSpPr txBox="1">
            <a:spLocks/>
          </p:cNvSpPr>
          <p:nvPr/>
        </p:nvSpPr>
        <p:spPr>
          <a:xfrm>
            <a:off x="356030" y="1683537"/>
            <a:ext cx="5148995" cy="464771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28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24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20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18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18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1800" dirty="0"/>
          </a:p>
          <a:p>
            <a:pPr marL="342900" indent="-342900"/>
            <a:r>
              <a:rPr lang="en-US" sz="1800" dirty="0"/>
              <a:t>Among magnet engineers, a commonly used concept is the </a:t>
            </a:r>
            <a:r>
              <a:rPr lang="en-US" sz="1800" dirty="0" err="1">
                <a:solidFill>
                  <a:srgbClr val="FF0000"/>
                </a:solidFill>
              </a:rPr>
              <a:t>loadline</a:t>
            </a:r>
            <a:r>
              <a:rPr lang="en-US" sz="1800" dirty="0">
                <a:solidFill>
                  <a:srgbClr val="FF0000"/>
                </a:solidFill>
              </a:rPr>
              <a:t> margin</a:t>
            </a:r>
          </a:p>
          <a:p>
            <a:pPr marL="342900" indent="-342900"/>
            <a:endParaRPr lang="en-US" sz="1800" dirty="0">
              <a:solidFill>
                <a:srgbClr val="FF0000"/>
              </a:solidFill>
            </a:endParaRPr>
          </a:p>
          <a:p>
            <a:pPr marL="342900" lvl="1" indent="-342900"/>
            <a:r>
              <a:rPr lang="en-US" sz="1800" dirty="0"/>
              <a:t>The concept is always criticized (not physical) but never replaced: the success of a magnet judged on its ability of reaching the max performance</a:t>
            </a:r>
          </a:p>
          <a:p>
            <a:pPr marL="800100" lvl="2" indent="-342900"/>
            <a:r>
              <a:rPr lang="en-GB" sz="1400" dirty="0" err="1"/>
              <a:t>LL</a:t>
            </a:r>
            <a:r>
              <a:rPr lang="en-GB" sz="1400" baseline="-25000" dirty="0" err="1"/>
              <a:t>margin</a:t>
            </a:r>
            <a:r>
              <a:rPr lang="en-GB" sz="1400" baseline="-25000" dirty="0"/>
              <a:t> </a:t>
            </a:r>
            <a:r>
              <a:rPr lang="en-GB" sz="1400" dirty="0"/>
              <a:t>= 1−I</a:t>
            </a:r>
            <a:r>
              <a:rPr lang="en-GB" sz="1400" baseline="-25000" dirty="0"/>
              <a:t>𝑜𝑝</a:t>
            </a:r>
            <a:r>
              <a:rPr lang="en-GB" sz="1400" dirty="0"/>
              <a:t>/I</a:t>
            </a:r>
            <a:r>
              <a:rPr lang="en-GB" sz="1400" baseline="-25000" dirty="0"/>
              <a:t>𝑆𝑆</a:t>
            </a:r>
          </a:p>
          <a:p>
            <a:pPr marL="800100" lvl="2" indent="-342900"/>
            <a:endParaRPr lang="en-GB" sz="1400" baseline="-25000" dirty="0"/>
          </a:p>
          <a:p>
            <a:r>
              <a:rPr lang="en-GB" sz="1800" dirty="0"/>
              <a:t>High field accelerator magnets typically are design to operate at ≈ 80% of the short sample level (20 % margin)</a:t>
            </a:r>
            <a:endParaRPr lang="en-GB" sz="1800" baseline="-25000" dirty="0"/>
          </a:p>
          <a:p>
            <a:endParaRPr lang="en-GB" sz="1800" dirty="0"/>
          </a:p>
          <a:p>
            <a:endParaRPr lang="en-GB" sz="1800" dirty="0"/>
          </a:p>
        </p:txBody>
      </p:sp>
      <p:graphicFrame>
        <p:nvGraphicFramePr>
          <p:cNvPr id="10" name="Chart 9">
            <a:extLst>
              <a:ext uri="{FF2B5EF4-FFF2-40B4-BE49-F238E27FC236}">
                <a16:creationId xmlns:a16="http://schemas.microsoft.com/office/drawing/2014/main" id="{00000000-0008-0000-0C00-000002000000}"/>
              </a:ext>
            </a:extLst>
          </p:cNvPr>
          <p:cNvGraphicFramePr>
            <a:graphicFrameLocks noGrp="1"/>
          </p:cNvGraphicFramePr>
          <p:nvPr/>
        </p:nvGraphicFramePr>
        <p:xfrm>
          <a:off x="6485355" y="1577906"/>
          <a:ext cx="4938629" cy="41061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BC30C237-CB55-BCEA-37A5-4F8354701347}"/>
              </a:ext>
            </a:extLst>
          </p:cNvPr>
          <p:cNvSpPr txBox="1"/>
          <p:nvPr/>
        </p:nvSpPr>
        <p:spPr>
          <a:xfrm>
            <a:off x="7557669" y="3131317"/>
            <a:ext cx="16777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Operation point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6B5ECEFC-153E-8993-CF80-B0032C8716E2}"/>
              </a:ext>
            </a:extLst>
          </p:cNvPr>
          <p:cNvCxnSpPr>
            <a:stCxn id="11" idx="3"/>
          </p:cNvCxnSpPr>
          <p:nvPr/>
        </p:nvCxnSpPr>
        <p:spPr>
          <a:xfrm>
            <a:off x="9235371" y="3315984"/>
            <a:ext cx="300546" cy="21326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64580014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8ADC4A-C024-4B66-FF95-5B3DA88041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  <a:endParaRPr lang="en-GB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7362F0A-B309-1206-CA92-C1D26C6D47AB}"/>
              </a:ext>
            </a:extLst>
          </p:cNvPr>
          <p:cNvSpPr txBox="1">
            <a:spLocks/>
          </p:cNvSpPr>
          <p:nvPr/>
        </p:nvSpPr>
        <p:spPr>
          <a:xfrm>
            <a:off x="504826" y="1419912"/>
            <a:ext cx="11058524" cy="46849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28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24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20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18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18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1800" dirty="0"/>
          </a:p>
          <a:p>
            <a:r>
              <a:rPr lang="en-GB" sz="1800" b="1" dirty="0">
                <a:solidFill>
                  <a:srgbClr val="FF0000"/>
                </a:solidFill>
              </a:rPr>
              <a:t>B ∝ </a:t>
            </a:r>
            <a:r>
              <a:rPr lang="en-GB" sz="1800" b="1" dirty="0" err="1">
                <a:solidFill>
                  <a:srgbClr val="FF0000"/>
                </a:solidFill>
              </a:rPr>
              <a:t>J∙w</a:t>
            </a:r>
            <a:r>
              <a:rPr lang="en-GB" sz="1800" b="1" dirty="0">
                <a:solidFill>
                  <a:srgbClr val="FF0000"/>
                </a:solidFill>
              </a:rPr>
              <a:t>  </a:t>
            </a:r>
            <a:r>
              <a:rPr lang="en-GB" sz="1800" dirty="0">
                <a:sym typeface="Wingdings" panose="05000000000000000000" pitchFamily="2" charset="2"/>
              </a:rPr>
              <a:t> </a:t>
            </a:r>
            <a:r>
              <a:rPr lang="en-GB" sz="1800" dirty="0"/>
              <a:t>Two ways to increase the field:</a:t>
            </a:r>
          </a:p>
          <a:p>
            <a:pPr lvl="1"/>
            <a:r>
              <a:rPr lang="en-GB" sz="1800" dirty="0"/>
              <a:t>Larger current density (up to a certain level, then hard limits in terms of stress and protection)</a:t>
            </a:r>
          </a:p>
          <a:p>
            <a:pPr lvl="1"/>
            <a:r>
              <a:rPr lang="en-GB" sz="1800" dirty="0"/>
              <a:t>Larger coils (cost)</a:t>
            </a:r>
          </a:p>
          <a:p>
            <a:pPr lvl="1"/>
            <a:endParaRPr lang="en-GB" sz="1800" dirty="0"/>
          </a:p>
          <a:p>
            <a:r>
              <a:rPr lang="en-US" altLang="en-US" sz="1800" dirty="0"/>
              <a:t>The coil is most </a:t>
            </a:r>
            <a:r>
              <a:rPr lang="en-US" altLang="en-US" sz="1800" b="1" dirty="0">
                <a:solidFill>
                  <a:srgbClr val="FF0000"/>
                </a:solidFill>
              </a:rPr>
              <a:t>critical component </a:t>
            </a:r>
            <a:r>
              <a:rPr lang="en-US" altLang="en-US" sz="1800" dirty="0"/>
              <a:t>of a superconducting magnet. </a:t>
            </a:r>
          </a:p>
          <a:p>
            <a:pPr lvl="1"/>
            <a:r>
              <a:rPr lang="en-US" altLang="en-US" sz="1800" dirty="0"/>
              <a:t>Typically,  1/3 of the coil material is superconductor, 1/3 copper and 1/3 insulation/resin</a:t>
            </a:r>
          </a:p>
          <a:p>
            <a:pPr lvl="1"/>
            <a:endParaRPr lang="en-US" altLang="en-US" sz="1800" dirty="0"/>
          </a:p>
          <a:p>
            <a:r>
              <a:rPr lang="en-GB" sz="1800" dirty="0"/>
              <a:t>The </a:t>
            </a:r>
            <a:r>
              <a:rPr lang="en-GB" sz="1800" b="1" dirty="0">
                <a:solidFill>
                  <a:srgbClr val="FF0000"/>
                </a:solidFill>
              </a:rPr>
              <a:t>iron</a:t>
            </a:r>
            <a:r>
              <a:rPr lang="en-GB" sz="1800" dirty="0">
                <a:solidFill>
                  <a:srgbClr val="FF0000"/>
                </a:solidFill>
              </a:rPr>
              <a:t> </a:t>
            </a:r>
            <a:r>
              <a:rPr lang="en-GB" sz="1800" dirty="0">
                <a:solidFill>
                  <a:srgbClr val="1F487C"/>
                </a:solidFill>
              </a:rPr>
              <a:t>keeps the return magnetic flux and considerably enhances the field. In some cases it also has a mechanical function.</a:t>
            </a:r>
          </a:p>
          <a:p>
            <a:endParaRPr lang="en-GB" sz="1800" dirty="0">
              <a:solidFill>
                <a:srgbClr val="1F487C"/>
              </a:solidFill>
            </a:endParaRPr>
          </a:p>
          <a:p>
            <a:r>
              <a:rPr lang="en-GB" sz="1800" dirty="0"/>
              <a:t>The </a:t>
            </a:r>
            <a:r>
              <a:rPr lang="en-GB" sz="1800" b="1" dirty="0">
                <a:solidFill>
                  <a:srgbClr val="FF0000"/>
                </a:solidFill>
              </a:rPr>
              <a:t>margin</a:t>
            </a:r>
            <a:r>
              <a:rPr lang="en-GB" sz="1800" dirty="0"/>
              <a:t> of a magnet is defined with respect to its weakest point, i.e. the peak field</a:t>
            </a:r>
          </a:p>
          <a:p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1404714147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1A1BC8-C23E-168A-ED2A-211B80BA66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References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540546-B882-68E8-597D-6B4DC634F3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l"/>
            <a:endParaRPr lang="en-GB" sz="1800" dirty="0">
              <a:solidFill>
                <a:srgbClr val="000000"/>
              </a:solidFill>
            </a:endParaRPr>
          </a:p>
          <a:p>
            <a:r>
              <a:rPr lang="en-GB" sz="1800" dirty="0">
                <a:solidFill>
                  <a:srgbClr val="1F487C"/>
                </a:solidFill>
              </a:rPr>
              <a:t>K.-H. Mess, P. </a:t>
            </a:r>
            <a:r>
              <a:rPr lang="en-GB" sz="1800" dirty="0" err="1">
                <a:solidFill>
                  <a:srgbClr val="1F487C"/>
                </a:solidFill>
              </a:rPr>
              <a:t>Schmuser</a:t>
            </a:r>
            <a:r>
              <a:rPr lang="en-GB" sz="1800" dirty="0">
                <a:solidFill>
                  <a:srgbClr val="1F487C"/>
                </a:solidFill>
              </a:rPr>
              <a:t>, S. Wolff, “</a:t>
            </a:r>
            <a:r>
              <a:rPr lang="en-GB" sz="1800" i="1" dirty="0">
                <a:solidFill>
                  <a:srgbClr val="1F487C"/>
                </a:solidFill>
              </a:rPr>
              <a:t>Superconducting accelerator magnets</a:t>
            </a:r>
            <a:r>
              <a:rPr lang="en-GB" sz="1800" dirty="0">
                <a:solidFill>
                  <a:srgbClr val="1F487C"/>
                </a:solidFill>
              </a:rPr>
              <a:t>”, Singapore: World Scientific, 1996.</a:t>
            </a:r>
          </a:p>
          <a:p>
            <a:r>
              <a:rPr lang="en-GB" sz="1800" dirty="0">
                <a:solidFill>
                  <a:srgbClr val="1F487C"/>
                </a:solidFill>
              </a:rPr>
              <a:t>Martin N. Wilson, "</a:t>
            </a:r>
            <a:r>
              <a:rPr lang="en-GB" sz="1800" i="1" dirty="0">
                <a:solidFill>
                  <a:srgbClr val="1F487C"/>
                </a:solidFill>
              </a:rPr>
              <a:t>Superconducting Magnets</a:t>
            </a:r>
            <a:r>
              <a:rPr lang="en-GB" sz="1800" dirty="0">
                <a:solidFill>
                  <a:srgbClr val="1F487C"/>
                </a:solidFill>
              </a:rPr>
              <a:t>", 1983.</a:t>
            </a:r>
          </a:p>
          <a:p>
            <a:r>
              <a:rPr lang="en-GB" sz="1800" dirty="0">
                <a:solidFill>
                  <a:srgbClr val="1F487C"/>
                </a:solidFill>
              </a:rPr>
              <a:t>Fred M. Asner, "</a:t>
            </a:r>
            <a:r>
              <a:rPr lang="en-GB" sz="1800" i="1" dirty="0">
                <a:solidFill>
                  <a:srgbClr val="1F487C"/>
                </a:solidFill>
              </a:rPr>
              <a:t>High Field Superconducting Magnets</a:t>
            </a:r>
            <a:r>
              <a:rPr lang="en-GB" sz="1800" dirty="0">
                <a:solidFill>
                  <a:srgbClr val="1F487C"/>
                </a:solidFill>
              </a:rPr>
              <a:t>", 1999.</a:t>
            </a:r>
          </a:p>
          <a:p>
            <a:r>
              <a:rPr lang="en-GB" sz="1800" dirty="0">
                <a:solidFill>
                  <a:srgbClr val="1F487C"/>
                </a:solidFill>
              </a:rPr>
              <a:t>S. Russenschuck, “</a:t>
            </a:r>
            <a:r>
              <a:rPr lang="en-GB" sz="1800" i="1" dirty="0">
                <a:solidFill>
                  <a:srgbClr val="1F487C"/>
                </a:solidFill>
              </a:rPr>
              <a:t>Field computation for accelerator magnets</a:t>
            </a:r>
            <a:r>
              <a:rPr lang="en-GB" sz="1800" dirty="0">
                <a:solidFill>
                  <a:srgbClr val="1F487C"/>
                </a:solidFill>
              </a:rPr>
              <a:t>”, J. Wiley &amp; Sons (2010).</a:t>
            </a:r>
          </a:p>
          <a:p>
            <a:r>
              <a:rPr lang="en-GB" sz="1800" dirty="0">
                <a:solidFill>
                  <a:srgbClr val="1F487C"/>
                </a:solidFill>
              </a:rPr>
              <a:t>P. Ferracin, E. Todesco, S. Prestemon, “</a:t>
            </a:r>
            <a:r>
              <a:rPr lang="en-GB" sz="1800" i="1" dirty="0">
                <a:solidFill>
                  <a:srgbClr val="1F487C"/>
                </a:solidFill>
              </a:rPr>
              <a:t>Superconducting accelerator magnets</a:t>
            </a:r>
            <a:r>
              <a:rPr lang="en-GB" sz="1800" dirty="0">
                <a:solidFill>
                  <a:srgbClr val="1F487C"/>
                </a:solidFill>
              </a:rPr>
              <a:t>”, US Particle Accelerator School, </a:t>
            </a:r>
            <a:r>
              <a:rPr lang="en-GB" sz="1800" dirty="0">
                <a:solidFill>
                  <a:srgbClr val="0000FF"/>
                </a:solidFill>
              </a:rPr>
              <a:t>www.uspas.fnal.gov</a:t>
            </a:r>
            <a:r>
              <a:rPr lang="en-GB" sz="1800" dirty="0">
                <a:solidFill>
                  <a:srgbClr val="1F487C"/>
                </a:solidFill>
              </a:rPr>
              <a:t>.</a:t>
            </a:r>
          </a:p>
          <a:p>
            <a:r>
              <a:rPr lang="en-GB" sz="1800" dirty="0">
                <a:solidFill>
                  <a:srgbClr val="1F487C"/>
                </a:solidFill>
              </a:rPr>
              <a:t>E. Todesco, “Masterclass -Design of superconducting magnets for particle accelerators”, </a:t>
            </a:r>
            <a:r>
              <a:rPr lang="en-GB" sz="1800" dirty="0">
                <a:solidFill>
                  <a:srgbClr val="0000FF"/>
                </a:solidFill>
              </a:rPr>
              <a:t>https://indico.cern.ch/category/12408/</a:t>
            </a:r>
          </a:p>
          <a:p>
            <a:r>
              <a:rPr lang="en-GB" sz="1800" dirty="0">
                <a:solidFill>
                  <a:srgbClr val="1F487C"/>
                </a:solidFill>
              </a:rPr>
              <a:t>A. Jain, “</a:t>
            </a:r>
            <a:r>
              <a:rPr lang="en-GB" sz="1800" i="1" dirty="0">
                <a:solidFill>
                  <a:srgbClr val="1F487C"/>
                </a:solidFill>
              </a:rPr>
              <a:t>Basic theory of magnets</a:t>
            </a:r>
            <a:r>
              <a:rPr lang="en-GB" sz="1800" dirty="0">
                <a:solidFill>
                  <a:srgbClr val="1F487C"/>
                </a:solidFill>
              </a:rPr>
              <a:t>”, CERN 98-05 (1998) 1-26</a:t>
            </a:r>
          </a:p>
          <a:p>
            <a:r>
              <a:rPr lang="en-GB" sz="1800" dirty="0">
                <a:solidFill>
                  <a:srgbClr val="1F487C"/>
                </a:solidFill>
              </a:rPr>
              <a:t>L. Rossi, E. Todesco, “</a:t>
            </a:r>
            <a:r>
              <a:rPr lang="en-GB" sz="1800" i="1" dirty="0">
                <a:solidFill>
                  <a:srgbClr val="1F487C"/>
                </a:solidFill>
              </a:rPr>
              <a:t>Electromagnetic design of superconducting quadrupoles</a:t>
            </a:r>
            <a:r>
              <a:rPr lang="en-GB" sz="1800" dirty="0">
                <a:solidFill>
                  <a:srgbClr val="1F487C"/>
                </a:solidFill>
              </a:rPr>
              <a:t>”, Phys. Rev. ST Accel. Beams 10 (2007) 112401.</a:t>
            </a:r>
          </a:p>
          <a:p>
            <a:r>
              <a:rPr lang="en-GB" sz="1800" dirty="0">
                <a:solidFill>
                  <a:srgbClr val="1F487C"/>
                </a:solidFill>
              </a:rPr>
              <a:t>L. Rossi and Ezio Todesco, “</a:t>
            </a:r>
            <a:r>
              <a:rPr lang="en-GB" sz="1800" i="1" dirty="0">
                <a:solidFill>
                  <a:srgbClr val="1F487C"/>
                </a:solidFill>
              </a:rPr>
              <a:t>Electromagnetic design of superconducting dipoles based on sector coils</a:t>
            </a:r>
            <a:r>
              <a:rPr lang="en-GB" sz="1800" dirty="0">
                <a:solidFill>
                  <a:srgbClr val="1F487C"/>
                </a:solidFill>
              </a:rPr>
              <a:t>”, Phys. Rev. ST Accel. Beams 9 (2006) 102401.</a:t>
            </a:r>
          </a:p>
          <a:p>
            <a:r>
              <a:rPr lang="en-GB" sz="1800" dirty="0">
                <a:solidFill>
                  <a:srgbClr val="1F487C"/>
                </a:solidFill>
              </a:rPr>
              <a:t>CAS 2023 on Normal and S</a:t>
            </a:r>
            <a:r>
              <a:rPr lang="en-GB" sz="1800" dirty="0">
                <a:solidFill>
                  <a:srgbClr val="1F487C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u</a:t>
            </a:r>
            <a:r>
              <a:rPr lang="en-GB" sz="1800" dirty="0">
                <a:solidFill>
                  <a:srgbClr val="1F487C"/>
                </a:solidFill>
              </a:rPr>
              <a:t>perconducting Dipoles </a:t>
            </a:r>
            <a:r>
              <a:rPr lang="en-GB" sz="1800" dirty="0">
                <a:solidFill>
                  <a:srgbClr val="1F487C"/>
                </a:solidFill>
                <a:hlinkClick r:id="rId2"/>
              </a:rPr>
              <a:t>https://indico.cern.ch/event/1227234/</a:t>
            </a:r>
            <a:r>
              <a:rPr lang="en-GB" sz="1800" dirty="0">
                <a:solidFill>
                  <a:srgbClr val="1F487C"/>
                </a:solidFill>
              </a:rPr>
              <a:t>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82260288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96B88D-9A39-B921-E943-68E35DF44CD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Thank you</a:t>
            </a:r>
            <a:b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GB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274D0CA-56B9-06C9-F5B6-A6EC81F6182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questions, don’t hesitate!</a:t>
            </a:r>
          </a:p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susana.izquierdo.bermudez@cern.ch</a:t>
            </a:r>
            <a:endParaRPr lang="en-GB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3465873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strand: multifilament wire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E0CF9-301C-4DC2-9DD4-D8FCF2197C95}" type="slidenum">
              <a:rPr lang="en-GB" smtClean="0"/>
              <a:t>46</a:t>
            </a:fld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2038190" y="1006189"/>
            <a:ext cx="803559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WHY a </a:t>
            </a:r>
            <a:r>
              <a:rPr lang="en-US" altLang="en-US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multi-filament wire in a stabilizing matrix</a:t>
            </a:r>
            <a:r>
              <a:rPr lang="en-GB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</p:txBody>
      </p:sp>
      <p:sp>
        <p:nvSpPr>
          <p:cNvPr id="8" name="Rectangle 7"/>
          <p:cNvSpPr/>
          <p:nvPr/>
        </p:nvSpPr>
        <p:spPr>
          <a:xfrm>
            <a:off x="122100" y="1637660"/>
            <a:ext cx="9009014" cy="20159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alt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Flux jumps</a:t>
            </a:r>
          </a:p>
          <a:p>
            <a:r>
              <a:rPr lang="en-US" sz="17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Thermal disturbance </a:t>
            </a:r>
            <a:r>
              <a:rPr lang="en-US" sz="17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 </a:t>
            </a:r>
            <a:r>
              <a:rPr lang="en-US" sz="17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local change in </a:t>
            </a:r>
            <a:r>
              <a:rPr lang="en-US" sz="1700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</a:t>
            </a:r>
            <a:r>
              <a:rPr lang="en-US" sz="1700" i="1" baseline="-25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sz="17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7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 </a:t>
            </a:r>
            <a:r>
              <a:rPr lang="en-US" sz="17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motion or “</a:t>
            </a:r>
            <a:r>
              <a:rPr lang="en-US" sz="17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flux jump</a:t>
            </a:r>
            <a:r>
              <a:rPr lang="en-US" sz="17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 </a:t>
            </a:r>
            <a:r>
              <a:rPr lang="en-US" sz="17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 </a:t>
            </a:r>
            <a:r>
              <a:rPr lang="en-US" sz="17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power dissipation</a:t>
            </a:r>
          </a:p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Stability criteria for a slab (adiabatic condition)</a:t>
            </a:r>
          </a:p>
          <a:p>
            <a:pPr>
              <a:buFontTx/>
              <a:buBlip>
                <a:blip r:embed="rId2"/>
              </a:buBlip>
            </a:pPr>
            <a:endParaRPr lang="en-GB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Blip>
                <a:blip r:embed="rId2"/>
              </a:buBlip>
            </a:pPr>
            <a:endParaRPr lang="en-GB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9" name="Group 264"/>
          <p:cNvGrpSpPr>
            <a:grpSpLocks/>
          </p:cNvGrpSpPr>
          <p:nvPr/>
        </p:nvGrpSpPr>
        <p:grpSpPr bwMode="auto">
          <a:xfrm>
            <a:off x="9738823" y="2290245"/>
            <a:ext cx="1339041" cy="1209253"/>
            <a:chOff x="3363" y="2773"/>
            <a:chExt cx="1248" cy="1387"/>
          </a:xfrm>
        </p:grpSpPr>
        <p:grpSp>
          <p:nvGrpSpPr>
            <p:cNvPr id="10" name="Group 214"/>
            <p:cNvGrpSpPr>
              <a:grpSpLocks/>
            </p:cNvGrpSpPr>
            <p:nvPr/>
          </p:nvGrpSpPr>
          <p:grpSpPr bwMode="auto">
            <a:xfrm>
              <a:off x="3432" y="2823"/>
              <a:ext cx="187" cy="1250"/>
              <a:chOff x="3430" y="2890"/>
              <a:chExt cx="187" cy="1180"/>
            </a:xfrm>
          </p:grpSpPr>
          <p:sp>
            <p:nvSpPr>
              <p:cNvPr id="60" name="AutoShape 168"/>
              <p:cNvSpPr>
                <a:spLocks noChangeArrowheads="1"/>
              </p:cNvSpPr>
              <p:nvPr/>
            </p:nvSpPr>
            <p:spPr bwMode="auto">
              <a:xfrm>
                <a:off x="3493" y="3117"/>
                <a:ext cx="64" cy="720"/>
              </a:xfrm>
              <a:prstGeom prst="can">
                <a:avLst>
                  <a:gd name="adj" fmla="val 37500"/>
                </a:avLst>
              </a:prstGeom>
              <a:solidFill>
                <a:srgbClr val="DDDDDD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127000" dist="38099" dir="2640022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61" name="Freeform 204"/>
              <p:cNvSpPr>
                <a:spLocks/>
              </p:cNvSpPr>
              <p:nvPr/>
            </p:nvSpPr>
            <p:spPr bwMode="auto">
              <a:xfrm>
                <a:off x="3430" y="2896"/>
                <a:ext cx="97" cy="1158"/>
              </a:xfrm>
              <a:custGeom>
                <a:avLst/>
                <a:gdLst>
                  <a:gd name="T0" fmla="*/ 2 w 97"/>
                  <a:gd name="T1" fmla="*/ 1158 h 1158"/>
                  <a:gd name="T2" fmla="*/ 10 w 97"/>
                  <a:gd name="T3" fmla="*/ 1072 h 1158"/>
                  <a:gd name="T4" fmla="*/ 61 w 97"/>
                  <a:gd name="T5" fmla="*/ 1000 h 1158"/>
                  <a:gd name="T6" fmla="*/ 87 w 97"/>
                  <a:gd name="T7" fmla="*/ 822 h 1158"/>
                  <a:gd name="T8" fmla="*/ 87 w 97"/>
                  <a:gd name="T9" fmla="*/ 299 h 1158"/>
                  <a:gd name="T10" fmla="*/ 26 w 97"/>
                  <a:gd name="T11" fmla="*/ 139 h 1158"/>
                  <a:gd name="T12" fmla="*/ 13 w 97"/>
                  <a:gd name="T13" fmla="*/ 0 h 1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7" h="1158">
                    <a:moveTo>
                      <a:pt x="2" y="1158"/>
                    </a:moveTo>
                    <a:cubicBezTo>
                      <a:pt x="3" y="1144"/>
                      <a:pt x="0" y="1098"/>
                      <a:pt x="10" y="1072"/>
                    </a:cubicBezTo>
                    <a:cubicBezTo>
                      <a:pt x="20" y="1046"/>
                      <a:pt x="48" y="1042"/>
                      <a:pt x="61" y="1000"/>
                    </a:cubicBezTo>
                    <a:cubicBezTo>
                      <a:pt x="74" y="958"/>
                      <a:pt x="83" y="939"/>
                      <a:pt x="87" y="822"/>
                    </a:cubicBezTo>
                    <a:cubicBezTo>
                      <a:pt x="91" y="705"/>
                      <a:pt x="97" y="413"/>
                      <a:pt x="87" y="299"/>
                    </a:cubicBezTo>
                    <a:cubicBezTo>
                      <a:pt x="77" y="185"/>
                      <a:pt x="38" y="189"/>
                      <a:pt x="26" y="139"/>
                    </a:cubicBezTo>
                    <a:cubicBezTo>
                      <a:pt x="14" y="89"/>
                      <a:pt x="16" y="29"/>
                      <a:pt x="13" y="0"/>
                    </a:cubicBezTo>
                  </a:path>
                </a:pathLst>
              </a:custGeom>
              <a:noFill/>
              <a:ln w="9525" cap="flat" cmpd="sng">
                <a:solidFill>
                  <a:srgbClr val="0000FF"/>
                </a:solidFill>
                <a:prstDash val="solid"/>
                <a:round/>
                <a:headEnd/>
                <a:tailEnd type="triangle" w="sm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62" name="Freeform 205"/>
              <p:cNvSpPr>
                <a:spLocks/>
              </p:cNvSpPr>
              <p:nvPr/>
            </p:nvSpPr>
            <p:spPr bwMode="auto">
              <a:xfrm flipH="1">
                <a:off x="3530" y="2890"/>
                <a:ext cx="27" cy="1177"/>
              </a:xfrm>
              <a:custGeom>
                <a:avLst/>
                <a:gdLst>
                  <a:gd name="T0" fmla="*/ 2 w 97"/>
                  <a:gd name="T1" fmla="*/ 1158 h 1158"/>
                  <a:gd name="T2" fmla="*/ 10 w 97"/>
                  <a:gd name="T3" fmla="*/ 1072 h 1158"/>
                  <a:gd name="T4" fmla="*/ 61 w 97"/>
                  <a:gd name="T5" fmla="*/ 1000 h 1158"/>
                  <a:gd name="T6" fmla="*/ 87 w 97"/>
                  <a:gd name="T7" fmla="*/ 822 h 1158"/>
                  <a:gd name="T8" fmla="*/ 87 w 97"/>
                  <a:gd name="T9" fmla="*/ 299 h 1158"/>
                  <a:gd name="T10" fmla="*/ 26 w 97"/>
                  <a:gd name="T11" fmla="*/ 139 h 1158"/>
                  <a:gd name="T12" fmla="*/ 13 w 97"/>
                  <a:gd name="T13" fmla="*/ 0 h 1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7" h="1158">
                    <a:moveTo>
                      <a:pt x="2" y="1158"/>
                    </a:moveTo>
                    <a:cubicBezTo>
                      <a:pt x="3" y="1144"/>
                      <a:pt x="0" y="1098"/>
                      <a:pt x="10" y="1072"/>
                    </a:cubicBezTo>
                    <a:cubicBezTo>
                      <a:pt x="20" y="1046"/>
                      <a:pt x="48" y="1042"/>
                      <a:pt x="61" y="1000"/>
                    </a:cubicBezTo>
                    <a:cubicBezTo>
                      <a:pt x="74" y="958"/>
                      <a:pt x="83" y="939"/>
                      <a:pt x="87" y="822"/>
                    </a:cubicBezTo>
                    <a:cubicBezTo>
                      <a:pt x="91" y="705"/>
                      <a:pt x="97" y="413"/>
                      <a:pt x="87" y="299"/>
                    </a:cubicBezTo>
                    <a:cubicBezTo>
                      <a:pt x="77" y="185"/>
                      <a:pt x="38" y="189"/>
                      <a:pt x="26" y="139"/>
                    </a:cubicBezTo>
                    <a:cubicBezTo>
                      <a:pt x="14" y="89"/>
                      <a:pt x="16" y="29"/>
                      <a:pt x="13" y="0"/>
                    </a:cubicBezTo>
                  </a:path>
                </a:pathLst>
              </a:custGeom>
              <a:noFill/>
              <a:ln w="9525" cap="flat" cmpd="sng">
                <a:solidFill>
                  <a:srgbClr val="0000FF"/>
                </a:solidFill>
                <a:prstDash val="solid"/>
                <a:round/>
                <a:headEnd/>
                <a:tailEnd type="triangle" w="sm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63" name="Freeform 206"/>
              <p:cNvSpPr>
                <a:spLocks/>
              </p:cNvSpPr>
              <p:nvPr/>
            </p:nvSpPr>
            <p:spPr bwMode="auto">
              <a:xfrm>
                <a:off x="3497" y="2896"/>
                <a:ext cx="30" cy="1174"/>
              </a:xfrm>
              <a:custGeom>
                <a:avLst/>
                <a:gdLst>
                  <a:gd name="T0" fmla="*/ 2 w 97"/>
                  <a:gd name="T1" fmla="*/ 1158 h 1158"/>
                  <a:gd name="T2" fmla="*/ 10 w 97"/>
                  <a:gd name="T3" fmla="*/ 1072 h 1158"/>
                  <a:gd name="T4" fmla="*/ 61 w 97"/>
                  <a:gd name="T5" fmla="*/ 1000 h 1158"/>
                  <a:gd name="T6" fmla="*/ 87 w 97"/>
                  <a:gd name="T7" fmla="*/ 822 h 1158"/>
                  <a:gd name="T8" fmla="*/ 87 w 97"/>
                  <a:gd name="T9" fmla="*/ 299 h 1158"/>
                  <a:gd name="T10" fmla="*/ 26 w 97"/>
                  <a:gd name="T11" fmla="*/ 139 h 1158"/>
                  <a:gd name="T12" fmla="*/ 13 w 97"/>
                  <a:gd name="T13" fmla="*/ 0 h 1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7" h="1158">
                    <a:moveTo>
                      <a:pt x="2" y="1158"/>
                    </a:moveTo>
                    <a:cubicBezTo>
                      <a:pt x="3" y="1144"/>
                      <a:pt x="0" y="1098"/>
                      <a:pt x="10" y="1072"/>
                    </a:cubicBezTo>
                    <a:cubicBezTo>
                      <a:pt x="20" y="1046"/>
                      <a:pt x="48" y="1042"/>
                      <a:pt x="61" y="1000"/>
                    </a:cubicBezTo>
                    <a:cubicBezTo>
                      <a:pt x="74" y="958"/>
                      <a:pt x="83" y="939"/>
                      <a:pt x="87" y="822"/>
                    </a:cubicBezTo>
                    <a:cubicBezTo>
                      <a:pt x="91" y="705"/>
                      <a:pt x="97" y="413"/>
                      <a:pt x="87" y="299"/>
                    </a:cubicBezTo>
                    <a:cubicBezTo>
                      <a:pt x="77" y="185"/>
                      <a:pt x="38" y="189"/>
                      <a:pt x="26" y="139"/>
                    </a:cubicBezTo>
                    <a:cubicBezTo>
                      <a:pt x="14" y="89"/>
                      <a:pt x="16" y="29"/>
                      <a:pt x="13" y="0"/>
                    </a:cubicBezTo>
                  </a:path>
                </a:pathLst>
              </a:custGeom>
              <a:noFill/>
              <a:ln w="9525" cap="flat" cmpd="sng">
                <a:solidFill>
                  <a:srgbClr val="0000FF"/>
                </a:solidFill>
                <a:prstDash val="solid"/>
                <a:round/>
                <a:headEnd/>
                <a:tailEnd type="triangle" w="sm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64" name="Freeform 207"/>
              <p:cNvSpPr>
                <a:spLocks/>
              </p:cNvSpPr>
              <p:nvPr/>
            </p:nvSpPr>
            <p:spPr bwMode="auto">
              <a:xfrm flipH="1">
                <a:off x="3534" y="2901"/>
                <a:ext cx="85" cy="1138"/>
              </a:xfrm>
              <a:custGeom>
                <a:avLst/>
                <a:gdLst>
                  <a:gd name="T0" fmla="*/ 2 w 97"/>
                  <a:gd name="T1" fmla="*/ 1158 h 1158"/>
                  <a:gd name="T2" fmla="*/ 10 w 97"/>
                  <a:gd name="T3" fmla="*/ 1072 h 1158"/>
                  <a:gd name="T4" fmla="*/ 61 w 97"/>
                  <a:gd name="T5" fmla="*/ 1000 h 1158"/>
                  <a:gd name="T6" fmla="*/ 87 w 97"/>
                  <a:gd name="T7" fmla="*/ 822 h 1158"/>
                  <a:gd name="T8" fmla="*/ 87 w 97"/>
                  <a:gd name="T9" fmla="*/ 299 h 1158"/>
                  <a:gd name="T10" fmla="*/ 26 w 97"/>
                  <a:gd name="T11" fmla="*/ 139 h 1158"/>
                  <a:gd name="T12" fmla="*/ 13 w 97"/>
                  <a:gd name="T13" fmla="*/ 0 h 1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7" h="1158">
                    <a:moveTo>
                      <a:pt x="2" y="1158"/>
                    </a:moveTo>
                    <a:cubicBezTo>
                      <a:pt x="3" y="1144"/>
                      <a:pt x="0" y="1098"/>
                      <a:pt x="10" y="1072"/>
                    </a:cubicBezTo>
                    <a:cubicBezTo>
                      <a:pt x="20" y="1046"/>
                      <a:pt x="48" y="1042"/>
                      <a:pt x="61" y="1000"/>
                    </a:cubicBezTo>
                    <a:cubicBezTo>
                      <a:pt x="74" y="958"/>
                      <a:pt x="83" y="939"/>
                      <a:pt x="87" y="822"/>
                    </a:cubicBezTo>
                    <a:cubicBezTo>
                      <a:pt x="91" y="705"/>
                      <a:pt x="97" y="413"/>
                      <a:pt x="87" y="299"/>
                    </a:cubicBezTo>
                    <a:cubicBezTo>
                      <a:pt x="77" y="185"/>
                      <a:pt x="38" y="189"/>
                      <a:pt x="26" y="139"/>
                    </a:cubicBezTo>
                    <a:cubicBezTo>
                      <a:pt x="14" y="89"/>
                      <a:pt x="16" y="29"/>
                      <a:pt x="13" y="0"/>
                    </a:cubicBezTo>
                  </a:path>
                </a:pathLst>
              </a:custGeom>
              <a:noFill/>
              <a:ln w="9525" cap="flat" cmpd="sng">
                <a:solidFill>
                  <a:srgbClr val="0000FF"/>
                </a:solidFill>
                <a:prstDash val="solid"/>
                <a:round/>
                <a:headEnd/>
                <a:tailEnd type="triangle" w="sm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</p:grpSp>
        <p:grpSp>
          <p:nvGrpSpPr>
            <p:cNvPr id="11" name="Group 215"/>
            <p:cNvGrpSpPr>
              <a:grpSpLocks/>
            </p:cNvGrpSpPr>
            <p:nvPr/>
          </p:nvGrpSpPr>
          <p:grpSpPr bwMode="auto">
            <a:xfrm>
              <a:off x="3595" y="2786"/>
              <a:ext cx="187" cy="1250"/>
              <a:chOff x="3430" y="2890"/>
              <a:chExt cx="187" cy="1180"/>
            </a:xfrm>
          </p:grpSpPr>
          <p:sp>
            <p:nvSpPr>
              <p:cNvPr id="55" name="AutoShape 216"/>
              <p:cNvSpPr>
                <a:spLocks noChangeArrowheads="1"/>
              </p:cNvSpPr>
              <p:nvPr/>
            </p:nvSpPr>
            <p:spPr bwMode="auto">
              <a:xfrm>
                <a:off x="3493" y="3117"/>
                <a:ext cx="64" cy="720"/>
              </a:xfrm>
              <a:prstGeom prst="can">
                <a:avLst>
                  <a:gd name="adj" fmla="val 37500"/>
                </a:avLst>
              </a:prstGeom>
              <a:solidFill>
                <a:srgbClr val="DDDDDD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127000" dist="38099" dir="2640022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56" name="Freeform 217"/>
              <p:cNvSpPr>
                <a:spLocks/>
              </p:cNvSpPr>
              <p:nvPr/>
            </p:nvSpPr>
            <p:spPr bwMode="auto">
              <a:xfrm>
                <a:off x="3430" y="2896"/>
                <a:ext cx="97" cy="1158"/>
              </a:xfrm>
              <a:custGeom>
                <a:avLst/>
                <a:gdLst>
                  <a:gd name="T0" fmla="*/ 2 w 97"/>
                  <a:gd name="T1" fmla="*/ 1158 h 1158"/>
                  <a:gd name="T2" fmla="*/ 10 w 97"/>
                  <a:gd name="T3" fmla="*/ 1072 h 1158"/>
                  <a:gd name="T4" fmla="*/ 61 w 97"/>
                  <a:gd name="T5" fmla="*/ 1000 h 1158"/>
                  <a:gd name="T6" fmla="*/ 87 w 97"/>
                  <a:gd name="T7" fmla="*/ 822 h 1158"/>
                  <a:gd name="T8" fmla="*/ 87 w 97"/>
                  <a:gd name="T9" fmla="*/ 299 h 1158"/>
                  <a:gd name="T10" fmla="*/ 26 w 97"/>
                  <a:gd name="T11" fmla="*/ 139 h 1158"/>
                  <a:gd name="T12" fmla="*/ 13 w 97"/>
                  <a:gd name="T13" fmla="*/ 0 h 1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7" h="1158">
                    <a:moveTo>
                      <a:pt x="2" y="1158"/>
                    </a:moveTo>
                    <a:cubicBezTo>
                      <a:pt x="3" y="1144"/>
                      <a:pt x="0" y="1098"/>
                      <a:pt x="10" y="1072"/>
                    </a:cubicBezTo>
                    <a:cubicBezTo>
                      <a:pt x="20" y="1046"/>
                      <a:pt x="48" y="1042"/>
                      <a:pt x="61" y="1000"/>
                    </a:cubicBezTo>
                    <a:cubicBezTo>
                      <a:pt x="74" y="958"/>
                      <a:pt x="83" y="939"/>
                      <a:pt x="87" y="822"/>
                    </a:cubicBezTo>
                    <a:cubicBezTo>
                      <a:pt x="91" y="705"/>
                      <a:pt x="97" y="413"/>
                      <a:pt x="87" y="299"/>
                    </a:cubicBezTo>
                    <a:cubicBezTo>
                      <a:pt x="77" y="185"/>
                      <a:pt x="38" y="189"/>
                      <a:pt x="26" y="139"/>
                    </a:cubicBezTo>
                    <a:cubicBezTo>
                      <a:pt x="14" y="89"/>
                      <a:pt x="16" y="29"/>
                      <a:pt x="13" y="0"/>
                    </a:cubicBezTo>
                  </a:path>
                </a:pathLst>
              </a:custGeom>
              <a:noFill/>
              <a:ln w="9525" cap="flat" cmpd="sng">
                <a:solidFill>
                  <a:srgbClr val="0000FF"/>
                </a:solidFill>
                <a:prstDash val="solid"/>
                <a:round/>
                <a:headEnd/>
                <a:tailEnd type="triangle" w="sm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57" name="Freeform 218"/>
              <p:cNvSpPr>
                <a:spLocks/>
              </p:cNvSpPr>
              <p:nvPr/>
            </p:nvSpPr>
            <p:spPr bwMode="auto">
              <a:xfrm flipH="1">
                <a:off x="3530" y="2890"/>
                <a:ext cx="27" cy="1177"/>
              </a:xfrm>
              <a:custGeom>
                <a:avLst/>
                <a:gdLst>
                  <a:gd name="T0" fmla="*/ 2 w 97"/>
                  <a:gd name="T1" fmla="*/ 1158 h 1158"/>
                  <a:gd name="T2" fmla="*/ 10 w 97"/>
                  <a:gd name="T3" fmla="*/ 1072 h 1158"/>
                  <a:gd name="T4" fmla="*/ 61 w 97"/>
                  <a:gd name="T5" fmla="*/ 1000 h 1158"/>
                  <a:gd name="T6" fmla="*/ 87 w 97"/>
                  <a:gd name="T7" fmla="*/ 822 h 1158"/>
                  <a:gd name="T8" fmla="*/ 87 w 97"/>
                  <a:gd name="T9" fmla="*/ 299 h 1158"/>
                  <a:gd name="T10" fmla="*/ 26 w 97"/>
                  <a:gd name="T11" fmla="*/ 139 h 1158"/>
                  <a:gd name="T12" fmla="*/ 13 w 97"/>
                  <a:gd name="T13" fmla="*/ 0 h 1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7" h="1158">
                    <a:moveTo>
                      <a:pt x="2" y="1158"/>
                    </a:moveTo>
                    <a:cubicBezTo>
                      <a:pt x="3" y="1144"/>
                      <a:pt x="0" y="1098"/>
                      <a:pt x="10" y="1072"/>
                    </a:cubicBezTo>
                    <a:cubicBezTo>
                      <a:pt x="20" y="1046"/>
                      <a:pt x="48" y="1042"/>
                      <a:pt x="61" y="1000"/>
                    </a:cubicBezTo>
                    <a:cubicBezTo>
                      <a:pt x="74" y="958"/>
                      <a:pt x="83" y="939"/>
                      <a:pt x="87" y="822"/>
                    </a:cubicBezTo>
                    <a:cubicBezTo>
                      <a:pt x="91" y="705"/>
                      <a:pt x="97" y="413"/>
                      <a:pt x="87" y="299"/>
                    </a:cubicBezTo>
                    <a:cubicBezTo>
                      <a:pt x="77" y="185"/>
                      <a:pt x="38" y="189"/>
                      <a:pt x="26" y="139"/>
                    </a:cubicBezTo>
                    <a:cubicBezTo>
                      <a:pt x="14" y="89"/>
                      <a:pt x="16" y="29"/>
                      <a:pt x="13" y="0"/>
                    </a:cubicBezTo>
                  </a:path>
                </a:pathLst>
              </a:custGeom>
              <a:noFill/>
              <a:ln w="9525" cap="flat" cmpd="sng">
                <a:solidFill>
                  <a:srgbClr val="0000FF"/>
                </a:solidFill>
                <a:prstDash val="solid"/>
                <a:round/>
                <a:headEnd/>
                <a:tailEnd type="triangle" w="sm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58" name="Freeform 219"/>
              <p:cNvSpPr>
                <a:spLocks/>
              </p:cNvSpPr>
              <p:nvPr/>
            </p:nvSpPr>
            <p:spPr bwMode="auto">
              <a:xfrm>
                <a:off x="3497" y="2896"/>
                <a:ext cx="30" cy="1174"/>
              </a:xfrm>
              <a:custGeom>
                <a:avLst/>
                <a:gdLst>
                  <a:gd name="T0" fmla="*/ 2 w 97"/>
                  <a:gd name="T1" fmla="*/ 1158 h 1158"/>
                  <a:gd name="T2" fmla="*/ 10 w 97"/>
                  <a:gd name="T3" fmla="*/ 1072 h 1158"/>
                  <a:gd name="T4" fmla="*/ 61 w 97"/>
                  <a:gd name="T5" fmla="*/ 1000 h 1158"/>
                  <a:gd name="T6" fmla="*/ 87 w 97"/>
                  <a:gd name="T7" fmla="*/ 822 h 1158"/>
                  <a:gd name="T8" fmla="*/ 87 w 97"/>
                  <a:gd name="T9" fmla="*/ 299 h 1158"/>
                  <a:gd name="T10" fmla="*/ 26 w 97"/>
                  <a:gd name="T11" fmla="*/ 139 h 1158"/>
                  <a:gd name="T12" fmla="*/ 13 w 97"/>
                  <a:gd name="T13" fmla="*/ 0 h 1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7" h="1158">
                    <a:moveTo>
                      <a:pt x="2" y="1158"/>
                    </a:moveTo>
                    <a:cubicBezTo>
                      <a:pt x="3" y="1144"/>
                      <a:pt x="0" y="1098"/>
                      <a:pt x="10" y="1072"/>
                    </a:cubicBezTo>
                    <a:cubicBezTo>
                      <a:pt x="20" y="1046"/>
                      <a:pt x="48" y="1042"/>
                      <a:pt x="61" y="1000"/>
                    </a:cubicBezTo>
                    <a:cubicBezTo>
                      <a:pt x="74" y="958"/>
                      <a:pt x="83" y="939"/>
                      <a:pt x="87" y="822"/>
                    </a:cubicBezTo>
                    <a:cubicBezTo>
                      <a:pt x="91" y="705"/>
                      <a:pt x="97" y="413"/>
                      <a:pt x="87" y="299"/>
                    </a:cubicBezTo>
                    <a:cubicBezTo>
                      <a:pt x="77" y="185"/>
                      <a:pt x="38" y="189"/>
                      <a:pt x="26" y="139"/>
                    </a:cubicBezTo>
                    <a:cubicBezTo>
                      <a:pt x="14" y="89"/>
                      <a:pt x="16" y="29"/>
                      <a:pt x="13" y="0"/>
                    </a:cubicBezTo>
                  </a:path>
                </a:pathLst>
              </a:custGeom>
              <a:noFill/>
              <a:ln w="9525" cap="flat" cmpd="sng">
                <a:solidFill>
                  <a:srgbClr val="0000FF"/>
                </a:solidFill>
                <a:prstDash val="solid"/>
                <a:round/>
                <a:headEnd/>
                <a:tailEnd type="triangle" w="sm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59" name="Freeform 220"/>
              <p:cNvSpPr>
                <a:spLocks/>
              </p:cNvSpPr>
              <p:nvPr/>
            </p:nvSpPr>
            <p:spPr bwMode="auto">
              <a:xfrm flipH="1">
                <a:off x="3533" y="2901"/>
                <a:ext cx="85" cy="1138"/>
              </a:xfrm>
              <a:custGeom>
                <a:avLst/>
                <a:gdLst>
                  <a:gd name="T0" fmla="*/ 2 w 97"/>
                  <a:gd name="T1" fmla="*/ 1158 h 1158"/>
                  <a:gd name="T2" fmla="*/ 10 w 97"/>
                  <a:gd name="T3" fmla="*/ 1072 h 1158"/>
                  <a:gd name="T4" fmla="*/ 61 w 97"/>
                  <a:gd name="T5" fmla="*/ 1000 h 1158"/>
                  <a:gd name="T6" fmla="*/ 87 w 97"/>
                  <a:gd name="T7" fmla="*/ 822 h 1158"/>
                  <a:gd name="T8" fmla="*/ 87 w 97"/>
                  <a:gd name="T9" fmla="*/ 299 h 1158"/>
                  <a:gd name="T10" fmla="*/ 26 w 97"/>
                  <a:gd name="T11" fmla="*/ 139 h 1158"/>
                  <a:gd name="T12" fmla="*/ 13 w 97"/>
                  <a:gd name="T13" fmla="*/ 0 h 1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7" h="1158">
                    <a:moveTo>
                      <a:pt x="2" y="1158"/>
                    </a:moveTo>
                    <a:cubicBezTo>
                      <a:pt x="3" y="1144"/>
                      <a:pt x="0" y="1098"/>
                      <a:pt x="10" y="1072"/>
                    </a:cubicBezTo>
                    <a:cubicBezTo>
                      <a:pt x="20" y="1046"/>
                      <a:pt x="48" y="1042"/>
                      <a:pt x="61" y="1000"/>
                    </a:cubicBezTo>
                    <a:cubicBezTo>
                      <a:pt x="74" y="958"/>
                      <a:pt x="83" y="939"/>
                      <a:pt x="87" y="822"/>
                    </a:cubicBezTo>
                    <a:cubicBezTo>
                      <a:pt x="91" y="705"/>
                      <a:pt x="97" y="413"/>
                      <a:pt x="87" y="299"/>
                    </a:cubicBezTo>
                    <a:cubicBezTo>
                      <a:pt x="77" y="185"/>
                      <a:pt x="38" y="189"/>
                      <a:pt x="26" y="139"/>
                    </a:cubicBezTo>
                    <a:cubicBezTo>
                      <a:pt x="14" y="89"/>
                      <a:pt x="16" y="29"/>
                      <a:pt x="13" y="0"/>
                    </a:cubicBezTo>
                  </a:path>
                </a:pathLst>
              </a:custGeom>
              <a:noFill/>
              <a:ln w="9525" cap="flat" cmpd="sng">
                <a:solidFill>
                  <a:srgbClr val="0000FF"/>
                </a:solidFill>
                <a:prstDash val="solid"/>
                <a:round/>
                <a:headEnd/>
                <a:tailEnd type="triangle" w="sm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</p:grpSp>
        <p:grpSp>
          <p:nvGrpSpPr>
            <p:cNvPr id="12" name="Group 221"/>
            <p:cNvGrpSpPr>
              <a:grpSpLocks/>
            </p:cNvGrpSpPr>
            <p:nvPr/>
          </p:nvGrpSpPr>
          <p:grpSpPr bwMode="auto">
            <a:xfrm>
              <a:off x="3814" y="2773"/>
              <a:ext cx="187" cy="1250"/>
              <a:chOff x="3430" y="2890"/>
              <a:chExt cx="187" cy="1180"/>
            </a:xfrm>
          </p:grpSpPr>
          <p:sp>
            <p:nvSpPr>
              <p:cNvPr id="50" name="AutoShape 222"/>
              <p:cNvSpPr>
                <a:spLocks noChangeArrowheads="1"/>
              </p:cNvSpPr>
              <p:nvPr/>
            </p:nvSpPr>
            <p:spPr bwMode="auto">
              <a:xfrm>
                <a:off x="3493" y="3117"/>
                <a:ext cx="64" cy="720"/>
              </a:xfrm>
              <a:prstGeom prst="can">
                <a:avLst>
                  <a:gd name="adj" fmla="val 37500"/>
                </a:avLst>
              </a:prstGeom>
              <a:solidFill>
                <a:srgbClr val="DDDDDD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127000" dist="38099" dir="2640022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51" name="Freeform 223"/>
              <p:cNvSpPr>
                <a:spLocks/>
              </p:cNvSpPr>
              <p:nvPr/>
            </p:nvSpPr>
            <p:spPr bwMode="auto">
              <a:xfrm>
                <a:off x="3430" y="2896"/>
                <a:ext cx="97" cy="1158"/>
              </a:xfrm>
              <a:custGeom>
                <a:avLst/>
                <a:gdLst>
                  <a:gd name="T0" fmla="*/ 2 w 97"/>
                  <a:gd name="T1" fmla="*/ 1158 h 1158"/>
                  <a:gd name="T2" fmla="*/ 10 w 97"/>
                  <a:gd name="T3" fmla="*/ 1072 h 1158"/>
                  <a:gd name="T4" fmla="*/ 61 w 97"/>
                  <a:gd name="T5" fmla="*/ 1000 h 1158"/>
                  <a:gd name="T6" fmla="*/ 87 w 97"/>
                  <a:gd name="T7" fmla="*/ 822 h 1158"/>
                  <a:gd name="T8" fmla="*/ 87 w 97"/>
                  <a:gd name="T9" fmla="*/ 299 h 1158"/>
                  <a:gd name="T10" fmla="*/ 26 w 97"/>
                  <a:gd name="T11" fmla="*/ 139 h 1158"/>
                  <a:gd name="T12" fmla="*/ 13 w 97"/>
                  <a:gd name="T13" fmla="*/ 0 h 1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7" h="1158">
                    <a:moveTo>
                      <a:pt x="2" y="1158"/>
                    </a:moveTo>
                    <a:cubicBezTo>
                      <a:pt x="3" y="1144"/>
                      <a:pt x="0" y="1098"/>
                      <a:pt x="10" y="1072"/>
                    </a:cubicBezTo>
                    <a:cubicBezTo>
                      <a:pt x="20" y="1046"/>
                      <a:pt x="48" y="1042"/>
                      <a:pt x="61" y="1000"/>
                    </a:cubicBezTo>
                    <a:cubicBezTo>
                      <a:pt x="74" y="958"/>
                      <a:pt x="83" y="939"/>
                      <a:pt x="87" y="822"/>
                    </a:cubicBezTo>
                    <a:cubicBezTo>
                      <a:pt x="91" y="705"/>
                      <a:pt x="97" y="413"/>
                      <a:pt x="87" y="299"/>
                    </a:cubicBezTo>
                    <a:cubicBezTo>
                      <a:pt x="77" y="185"/>
                      <a:pt x="38" y="189"/>
                      <a:pt x="26" y="139"/>
                    </a:cubicBezTo>
                    <a:cubicBezTo>
                      <a:pt x="14" y="89"/>
                      <a:pt x="16" y="29"/>
                      <a:pt x="13" y="0"/>
                    </a:cubicBezTo>
                  </a:path>
                </a:pathLst>
              </a:custGeom>
              <a:noFill/>
              <a:ln w="9525" cap="flat" cmpd="sng">
                <a:solidFill>
                  <a:srgbClr val="0000FF"/>
                </a:solidFill>
                <a:prstDash val="solid"/>
                <a:round/>
                <a:headEnd/>
                <a:tailEnd type="triangle" w="sm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52" name="Freeform 224"/>
              <p:cNvSpPr>
                <a:spLocks/>
              </p:cNvSpPr>
              <p:nvPr/>
            </p:nvSpPr>
            <p:spPr bwMode="auto">
              <a:xfrm flipH="1">
                <a:off x="3530" y="2890"/>
                <a:ext cx="27" cy="1177"/>
              </a:xfrm>
              <a:custGeom>
                <a:avLst/>
                <a:gdLst>
                  <a:gd name="T0" fmla="*/ 2 w 97"/>
                  <a:gd name="T1" fmla="*/ 1158 h 1158"/>
                  <a:gd name="T2" fmla="*/ 10 w 97"/>
                  <a:gd name="T3" fmla="*/ 1072 h 1158"/>
                  <a:gd name="T4" fmla="*/ 61 w 97"/>
                  <a:gd name="T5" fmla="*/ 1000 h 1158"/>
                  <a:gd name="T6" fmla="*/ 87 w 97"/>
                  <a:gd name="T7" fmla="*/ 822 h 1158"/>
                  <a:gd name="T8" fmla="*/ 87 w 97"/>
                  <a:gd name="T9" fmla="*/ 299 h 1158"/>
                  <a:gd name="T10" fmla="*/ 26 w 97"/>
                  <a:gd name="T11" fmla="*/ 139 h 1158"/>
                  <a:gd name="T12" fmla="*/ 13 w 97"/>
                  <a:gd name="T13" fmla="*/ 0 h 1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7" h="1158">
                    <a:moveTo>
                      <a:pt x="2" y="1158"/>
                    </a:moveTo>
                    <a:cubicBezTo>
                      <a:pt x="3" y="1144"/>
                      <a:pt x="0" y="1098"/>
                      <a:pt x="10" y="1072"/>
                    </a:cubicBezTo>
                    <a:cubicBezTo>
                      <a:pt x="20" y="1046"/>
                      <a:pt x="48" y="1042"/>
                      <a:pt x="61" y="1000"/>
                    </a:cubicBezTo>
                    <a:cubicBezTo>
                      <a:pt x="74" y="958"/>
                      <a:pt x="83" y="939"/>
                      <a:pt x="87" y="822"/>
                    </a:cubicBezTo>
                    <a:cubicBezTo>
                      <a:pt x="91" y="705"/>
                      <a:pt x="97" y="413"/>
                      <a:pt x="87" y="299"/>
                    </a:cubicBezTo>
                    <a:cubicBezTo>
                      <a:pt x="77" y="185"/>
                      <a:pt x="38" y="189"/>
                      <a:pt x="26" y="139"/>
                    </a:cubicBezTo>
                    <a:cubicBezTo>
                      <a:pt x="14" y="89"/>
                      <a:pt x="16" y="29"/>
                      <a:pt x="13" y="0"/>
                    </a:cubicBezTo>
                  </a:path>
                </a:pathLst>
              </a:custGeom>
              <a:noFill/>
              <a:ln w="9525" cap="flat" cmpd="sng">
                <a:solidFill>
                  <a:srgbClr val="0000FF"/>
                </a:solidFill>
                <a:prstDash val="solid"/>
                <a:round/>
                <a:headEnd/>
                <a:tailEnd type="triangle" w="sm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53" name="Freeform 225"/>
              <p:cNvSpPr>
                <a:spLocks/>
              </p:cNvSpPr>
              <p:nvPr/>
            </p:nvSpPr>
            <p:spPr bwMode="auto">
              <a:xfrm>
                <a:off x="3497" y="2896"/>
                <a:ext cx="30" cy="1174"/>
              </a:xfrm>
              <a:custGeom>
                <a:avLst/>
                <a:gdLst>
                  <a:gd name="T0" fmla="*/ 2 w 97"/>
                  <a:gd name="T1" fmla="*/ 1158 h 1158"/>
                  <a:gd name="T2" fmla="*/ 10 w 97"/>
                  <a:gd name="T3" fmla="*/ 1072 h 1158"/>
                  <a:gd name="T4" fmla="*/ 61 w 97"/>
                  <a:gd name="T5" fmla="*/ 1000 h 1158"/>
                  <a:gd name="T6" fmla="*/ 87 w 97"/>
                  <a:gd name="T7" fmla="*/ 822 h 1158"/>
                  <a:gd name="T8" fmla="*/ 87 w 97"/>
                  <a:gd name="T9" fmla="*/ 299 h 1158"/>
                  <a:gd name="T10" fmla="*/ 26 w 97"/>
                  <a:gd name="T11" fmla="*/ 139 h 1158"/>
                  <a:gd name="T12" fmla="*/ 13 w 97"/>
                  <a:gd name="T13" fmla="*/ 0 h 1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7" h="1158">
                    <a:moveTo>
                      <a:pt x="2" y="1158"/>
                    </a:moveTo>
                    <a:cubicBezTo>
                      <a:pt x="3" y="1144"/>
                      <a:pt x="0" y="1098"/>
                      <a:pt x="10" y="1072"/>
                    </a:cubicBezTo>
                    <a:cubicBezTo>
                      <a:pt x="20" y="1046"/>
                      <a:pt x="48" y="1042"/>
                      <a:pt x="61" y="1000"/>
                    </a:cubicBezTo>
                    <a:cubicBezTo>
                      <a:pt x="74" y="958"/>
                      <a:pt x="83" y="939"/>
                      <a:pt x="87" y="822"/>
                    </a:cubicBezTo>
                    <a:cubicBezTo>
                      <a:pt x="91" y="705"/>
                      <a:pt x="97" y="413"/>
                      <a:pt x="87" y="299"/>
                    </a:cubicBezTo>
                    <a:cubicBezTo>
                      <a:pt x="77" y="185"/>
                      <a:pt x="38" y="189"/>
                      <a:pt x="26" y="139"/>
                    </a:cubicBezTo>
                    <a:cubicBezTo>
                      <a:pt x="14" y="89"/>
                      <a:pt x="16" y="29"/>
                      <a:pt x="13" y="0"/>
                    </a:cubicBezTo>
                  </a:path>
                </a:pathLst>
              </a:custGeom>
              <a:noFill/>
              <a:ln w="9525" cap="flat" cmpd="sng">
                <a:solidFill>
                  <a:srgbClr val="0000FF"/>
                </a:solidFill>
                <a:prstDash val="solid"/>
                <a:round/>
                <a:headEnd/>
                <a:tailEnd type="triangle" w="sm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54" name="Freeform 226"/>
              <p:cNvSpPr>
                <a:spLocks/>
              </p:cNvSpPr>
              <p:nvPr/>
            </p:nvSpPr>
            <p:spPr bwMode="auto">
              <a:xfrm flipH="1">
                <a:off x="3532" y="2901"/>
                <a:ext cx="85" cy="1138"/>
              </a:xfrm>
              <a:custGeom>
                <a:avLst/>
                <a:gdLst>
                  <a:gd name="T0" fmla="*/ 2 w 97"/>
                  <a:gd name="T1" fmla="*/ 1158 h 1158"/>
                  <a:gd name="T2" fmla="*/ 10 w 97"/>
                  <a:gd name="T3" fmla="*/ 1072 h 1158"/>
                  <a:gd name="T4" fmla="*/ 61 w 97"/>
                  <a:gd name="T5" fmla="*/ 1000 h 1158"/>
                  <a:gd name="T6" fmla="*/ 87 w 97"/>
                  <a:gd name="T7" fmla="*/ 822 h 1158"/>
                  <a:gd name="T8" fmla="*/ 87 w 97"/>
                  <a:gd name="T9" fmla="*/ 299 h 1158"/>
                  <a:gd name="T10" fmla="*/ 26 w 97"/>
                  <a:gd name="T11" fmla="*/ 139 h 1158"/>
                  <a:gd name="T12" fmla="*/ 13 w 97"/>
                  <a:gd name="T13" fmla="*/ 0 h 1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7" h="1158">
                    <a:moveTo>
                      <a:pt x="2" y="1158"/>
                    </a:moveTo>
                    <a:cubicBezTo>
                      <a:pt x="3" y="1144"/>
                      <a:pt x="0" y="1098"/>
                      <a:pt x="10" y="1072"/>
                    </a:cubicBezTo>
                    <a:cubicBezTo>
                      <a:pt x="20" y="1046"/>
                      <a:pt x="48" y="1042"/>
                      <a:pt x="61" y="1000"/>
                    </a:cubicBezTo>
                    <a:cubicBezTo>
                      <a:pt x="74" y="958"/>
                      <a:pt x="83" y="939"/>
                      <a:pt x="87" y="822"/>
                    </a:cubicBezTo>
                    <a:cubicBezTo>
                      <a:pt x="91" y="705"/>
                      <a:pt x="97" y="413"/>
                      <a:pt x="87" y="299"/>
                    </a:cubicBezTo>
                    <a:cubicBezTo>
                      <a:pt x="77" y="185"/>
                      <a:pt x="38" y="189"/>
                      <a:pt x="26" y="139"/>
                    </a:cubicBezTo>
                    <a:cubicBezTo>
                      <a:pt x="14" y="89"/>
                      <a:pt x="16" y="29"/>
                      <a:pt x="13" y="0"/>
                    </a:cubicBezTo>
                  </a:path>
                </a:pathLst>
              </a:custGeom>
              <a:noFill/>
              <a:ln w="9525" cap="flat" cmpd="sng">
                <a:solidFill>
                  <a:srgbClr val="0000FF"/>
                </a:solidFill>
                <a:prstDash val="solid"/>
                <a:round/>
                <a:headEnd/>
                <a:tailEnd type="triangle" w="sm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</p:grpSp>
        <p:grpSp>
          <p:nvGrpSpPr>
            <p:cNvPr id="13" name="Group 227"/>
            <p:cNvGrpSpPr>
              <a:grpSpLocks/>
            </p:cNvGrpSpPr>
            <p:nvPr/>
          </p:nvGrpSpPr>
          <p:grpSpPr bwMode="auto">
            <a:xfrm>
              <a:off x="4017" y="2775"/>
              <a:ext cx="187" cy="1250"/>
              <a:chOff x="3430" y="2890"/>
              <a:chExt cx="187" cy="1180"/>
            </a:xfrm>
          </p:grpSpPr>
          <p:sp>
            <p:nvSpPr>
              <p:cNvPr id="45" name="AutoShape 228"/>
              <p:cNvSpPr>
                <a:spLocks noChangeArrowheads="1"/>
              </p:cNvSpPr>
              <p:nvPr/>
            </p:nvSpPr>
            <p:spPr bwMode="auto">
              <a:xfrm>
                <a:off x="3493" y="3117"/>
                <a:ext cx="64" cy="720"/>
              </a:xfrm>
              <a:prstGeom prst="can">
                <a:avLst>
                  <a:gd name="adj" fmla="val 37500"/>
                </a:avLst>
              </a:prstGeom>
              <a:solidFill>
                <a:srgbClr val="DDDDDD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127000" dist="38099" dir="2640022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46" name="Freeform 229"/>
              <p:cNvSpPr>
                <a:spLocks/>
              </p:cNvSpPr>
              <p:nvPr/>
            </p:nvSpPr>
            <p:spPr bwMode="auto">
              <a:xfrm>
                <a:off x="3430" y="2896"/>
                <a:ext cx="97" cy="1158"/>
              </a:xfrm>
              <a:custGeom>
                <a:avLst/>
                <a:gdLst>
                  <a:gd name="T0" fmla="*/ 2 w 97"/>
                  <a:gd name="T1" fmla="*/ 1158 h 1158"/>
                  <a:gd name="T2" fmla="*/ 10 w 97"/>
                  <a:gd name="T3" fmla="*/ 1072 h 1158"/>
                  <a:gd name="T4" fmla="*/ 61 w 97"/>
                  <a:gd name="T5" fmla="*/ 1000 h 1158"/>
                  <a:gd name="T6" fmla="*/ 87 w 97"/>
                  <a:gd name="T7" fmla="*/ 822 h 1158"/>
                  <a:gd name="T8" fmla="*/ 87 w 97"/>
                  <a:gd name="T9" fmla="*/ 299 h 1158"/>
                  <a:gd name="T10" fmla="*/ 26 w 97"/>
                  <a:gd name="T11" fmla="*/ 139 h 1158"/>
                  <a:gd name="T12" fmla="*/ 13 w 97"/>
                  <a:gd name="T13" fmla="*/ 0 h 1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7" h="1158">
                    <a:moveTo>
                      <a:pt x="2" y="1158"/>
                    </a:moveTo>
                    <a:cubicBezTo>
                      <a:pt x="3" y="1144"/>
                      <a:pt x="0" y="1098"/>
                      <a:pt x="10" y="1072"/>
                    </a:cubicBezTo>
                    <a:cubicBezTo>
                      <a:pt x="20" y="1046"/>
                      <a:pt x="48" y="1042"/>
                      <a:pt x="61" y="1000"/>
                    </a:cubicBezTo>
                    <a:cubicBezTo>
                      <a:pt x="74" y="958"/>
                      <a:pt x="83" y="939"/>
                      <a:pt x="87" y="822"/>
                    </a:cubicBezTo>
                    <a:cubicBezTo>
                      <a:pt x="91" y="705"/>
                      <a:pt x="97" y="413"/>
                      <a:pt x="87" y="299"/>
                    </a:cubicBezTo>
                    <a:cubicBezTo>
                      <a:pt x="77" y="185"/>
                      <a:pt x="38" y="189"/>
                      <a:pt x="26" y="139"/>
                    </a:cubicBezTo>
                    <a:cubicBezTo>
                      <a:pt x="14" y="89"/>
                      <a:pt x="16" y="29"/>
                      <a:pt x="13" y="0"/>
                    </a:cubicBezTo>
                  </a:path>
                </a:pathLst>
              </a:custGeom>
              <a:noFill/>
              <a:ln w="9525" cap="flat" cmpd="sng">
                <a:solidFill>
                  <a:srgbClr val="0000FF"/>
                </a:solidFill>
                <a:prstDash val="solid"/>
                <a:round/>
                <a:headEnd/>
                <a:tailEnd type="triangle" w="sm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47" name="Freeform 230"/>
              <p:cNvSpPr>
                <a:spLocks/>
              </p:cNvSpPr>
              <p:nvPr/>
            </p:nvSpPr>
            <p:spPr bwMode="auto">
              <a:xfrm flipH="1">
                <a:off x="3530" y="2890"/>
                <a:ext cx="27" cy="1177"/>
              </a:xfrm>
              <a:custGeom>
                <a:avLst/>
                <a:gdLst>
                  <a:gd name="T0" fmla="*/ 2 w 97"/>
                  <a:gd name="T1" fmla="*/ 1158 h 1158"/>
                  <a:gd name="T2" fmla="*/ 10 w 97"/>
                  <a:gd name="T3" fmla="*/ 1072 h 1158"/>
                  <a:gd name="T4" fmla="*/ 61 w 97"/>
                  <a:gd name="T5" fmla="*/ 1000 h 1158"/>
                  <a:gd name="T6" fmla="*/ 87 w 97"/>
                  <a:gd name="T7" fmla="*/ 822 h 1158"/>
                  <a:gd name="T8" fmla="*/ 87 w 97"/>
                  <a:gd name="T9" fmla="*/ 299 h 1158"/>
                  <a:gd name="T10" fmla="*/ 26 w 97"/>
                  <a:gd name="T11" fmla="*/ 139 h 1158"/>
                  <a:gd name="T12" fmla="*/ 13 w 97"/>
                  <a:gd name="T13" fmla="*/ 0 h 1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7" h="1158">
                    <a:moveTo>
                      <a:pt x="2" y="1158"/>
                    </a:moveTo>
                    <a:cubicBezTo>
                      <a:pt x="3" y="1144"/>
                      <a:pt x="0" y="1098"/>
                      <a:pt x="10" y="1072"/>
                    </a:cubicBezTo>
                    <a:cubicBezTo>
                      <a:pt x="20" y="1046"/>
                      <a:pt x="48" y="1042"/>
                      <a:pt x="61" y="1000"/>
                    </a:cubicBezTo>
                    <a:cubicBezTo>
                      <a:pt x="74" y="958"/>
                      <a:pt x="83" y="939"/>
                      <a:pt x="87" y="822"/>
                    </a:cubicBezTo>
                    <a:cubicBezTo>
                      <a:pt x="91" y="705"/>
                      <a:pt x="97" y="413"/>
                      <a:pt x="87" y="299"/>
                    </a:cubicBezTo>
                    <a:cubicBezTo>
                      <a:pt x="77" y="185"/>
                      <a:pt x="38" y="189"/>
                      <a:pt x="26" y="139"/>
                    </a:cubicBezTo>
                    <a:cubicBezTo>
                      <a:pt x="14" y="89"/>
                      <a:pt x="16" y="29"/>
                      <a:pt x="13" y="0"/>
                    </a:cubicBezTo>
                  </a:path>
                </a:pathLst>
              </a:custGeom>
              <a:noFill/>
              <a:ln w="9525" cap="flat" cmpd="sng">
                <a:solidFill>
                  <a:srgbClr val="0000FF"/>
                </a:solidFill>
                <a:prstDash val="solid"/>
                <a:round/>
                <a:headEnd/>
                <a:tailEnd type="triangle" w="sm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48" name="Freeform 231"/>
              <p:cNvSpPr>
                <a:spLocks/>
              </p:cNvSpPr>
              <p:nvPr/>
            </p:nvSpPr>
            <p:spPr bwMode="auto">
              <a:xfrm>
                <a:off x="3497" y="2896"/>
                <a:ext cx="30" cy="1174"/>
              </a:xfrm>
              <a:custGeom>
                <a:avLst/>
                <a:gdLst>
                  <a:gd name="T0" fmla="*/ 2 w 97"/>
                  <a:gd name="T1" fmla="*/ 1158 h 1158"/>
                  <a:gd name="T2" fmla="*/ 10 w 97"/>
                  <a:gd name="T3" fmla="*/ 1072 h 1158"/>
                  <a:gd name="T4" fmla="*/ 61 w 97"/>
                  <a:gd name="T5" fmla="*/ 1000 h 1158"/>
                  <a:gd name="T6" fmla="*/ 87 w 97"/>
                  <a:gd name="T7" fmla="*/ 822 h 1158"/>
                  <a:gd name="T8" fmla="*/ 87 w 97"/>
                  <a:gd name="T9" fmla="*/ 299 h 1158"/>
                  <a:gd name="T10" fmla="*/ 26 w 97"/>
                  <a:gd name="T11" fmla="*/ 139 h 1158"/>
                  <a:gd name="T12" fmla="*/ 13 w 97"/>
                  <a:gd name="T13" fmla="*/ 0 h 1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7" h="1158">
                    <a:moveTo>
                      <a:pt x="2" y="1158"/>
                    </a:moveTo>
                    <a:cubicBezTo>
                      <a:pt x="3" y="1144"/>
                      <a:pt x="0" y="1098"/>
                      <a:pt x="10" y="1072"/>
                    </a:cubicBezTo>
                    <a:cubicBezTo>
                      <a:pt x="20" y="1046"/>
                      <a:pt x="48" y="1042"/>
                      <a:pt x="61" y="1000"/>
                    </a:cubicBezTo>
                    <a:cubicBezTo>
                      <a:pt x="74" y="958"/>
                      <a:pt x="83" y="939"/>
                      <a:pt x="87" y="822"/>
                    </a:cubicBezTo>
                    <a:cubicBezTo>
                      <a:pt x="91" y="705"/>
                      <a:pt x="97" y="413"/>
                      <a:pt x="87" y="299"/>
                    </a:cubicBezTo>
                    <a:cubicBezTo>
                      <a:pt x="77" y="185"/>
                      <a:pt x="38" y="189"/>
                      <a:pt x="26" y="139"/>
                    </a:cubicBezTo>
                    <a:cubicBezTo>
                      <a:pt x="14" y="89"/>
                      <a:pt x="16" y="29"/>
                      <a:pt x="13" y="0"/>
                    </a:cubicBezTo>
                  </a:path>
                </a:pathLst>
              </a:custGeom>
              <a:noFill/>
              <a:ln w="9525" cap="flat" cmpd="sng">
                <a:solidFill>
                  <a:srgbClr val="0000FF"/>
                </a:solidFill>
                <a:prstDash val="solid"/>
                <a:round/>
                <a:headEnd/>
                <a:tailEnd type="triangle" w="sm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49" name="Freeform 232"/>
              <p:cNvSpPr>
                <a:spLocks/>
              </p:cNvSpPr>
              <p:nvPr/>
            </p:nvSpPr>
            <p:spPr bwMode="auto">
              <a:xfrm flipH="1">
                <a:off x="3532" y="2901"/>
                <a:ext cx="85" cy="1138"/>
              </a:xfrm>
              <a:custGeom>
                <a:avLst/>
                <a:gdLst>
                  <a:gd name="T0" fmla="*/ 2 w 97"/>
                  <a:gd name="T1" fmla="*/ 1158 h 1158"/>
                  <a:gd name="T2" fmla="*/ 10 w 97"/>
                  <a:gd name="T3" fmla="*/ 1072 h 1158"/>
                  <a:gd name="T4" fmla="*/ 61 w 97"/>
                  <a:gd name="T5" fmla="*/ 1000 h 1158"/>
                  <a:gd name="T6" fmla="*/ 87 w 97"/>
                  <a:gd name="T7" fmla="*/ 822 h 1158"/>
                  <a:gd name="T8" fmla="*/ 87 w 97"/>
                  <a:gd name="T9" fmla="*/ 299 h 1158"/>
                  <a:gd name="T10" fmla="*/ 26 w 97"/>
                  <a:gd name="T11" fmla="*/ 139 h 1158"/>
                  <a:gd name="T12" fmla="*/ 13 w 97"/>
                  <a:gd name="T13" fmla="*/ 0 h 1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7" h="1158">
                    <a:moveTo>
                      <a:pt x="2" y="1158"/>
                    </a:moveTo>
                    <a:cubicBezTo>
                      <a:pt x="3" y="1144"/>
                      <a:pt x="0" y="1098"/>
                      <a:pt x="10" y="1072"/>
                    </a:cubicBezTo>
                    <a:cubicBezTo>
                      <a:pt x="20" y="1046"/>
                      <a:pt x="48" y="1042"/>
                      <a:pt x="61" y="1000"/>
                    </a:cubicBezTo>
                    <a:cubicBezTo>
                      <a:pt x="74" y="958"/>
                      <a:pt x="83" y="939"/>
                      <a:pt x="87" y="822"/>
                    </a:cubicBezTo>
                    <a:cubicBezTo>
                      <a:pt x="91" y="705"/>
                      <a:pt x="97" y="413"/>
                      <a:pt x="87" y="299"/>
                    </a:cubicBezTo>
                    <a:cubicBezTo>
                      <a:pt x="77" y="185"/>
                      <a:pt x="38" y="189"/>
                      <a:pt x="26" y="139"/>
                    </a:cubicBezTo>
                    <a:cubicBezTo>
                      <a:pt x="14" y="89"/>
                      <a:pt x="16" y="29"/>
                      <a:pt x="13" y="0"/>
                    </a:cubicBezTo>
                  </a:path>
                </a:pathLst>
              </a:custGeom>
              <a:noFill/>
              <a:ln w="9525" cap="flat" cmpd="sng">
                <a:solidFill>
                  <a:srgbClr val="0000FF"/>
                </a:solidFill>
                <a:prstDash val="solid"/>
                <a:round/>
                <a:headEnd/>
                <a:tailEnd type="triangle" w="sm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</p:grpSp>
        <p:grpSp>
          <p:nvGrpSpPr>
            <p:cNvPr id="14" name="Group 234"/>
            <p:cNvGrpSpPr>
              <a:grpSpLocks/>
            </p:cNvGrpSpPr>
            <p:nvPr/>
          </p:nvGrpSpPr>
          <p:grpSpPr bwMode="auto">
            <a:xfrm>
              <a:off x="4230" y="2793"/>
              <a:ext cx="187" cy="1250"/>
              <a:chOff x="3430" y="2890"/>
              <a:chExt cx="187" cy="1180"/>
            </a:xfrm>
          </p:grpSpPr>
          <p:sp>
            <p:nvSpPr>
              <p:cNvPr id="40" name="AutoShape 235"/>
              <p:cNvSpPr>
                <a:spLocks noChangeArrowheads="1"/>
              </p:cNvSpPr>
              <p:nvPr/>
            </p:nvSpPr>
            <p:spPr bwMode="auto">
              <a:xfrm>
                <a:off x="3493" y="3117"/>
                <a:ext cx="64" cy="720"/>
              </a:xfrm>
              <a:prstGeom prst="can">
                <a:avLst>
                  <a:gd name="adj" fmla="val 37500"/>
                </a:avLst>
              </a:prstGeom>
              <a:solidFill>
                <a:srgbClr val="DDDDDD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127000" dist="38099" dir="2640022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41" name="Freeform 236"/>
              <p:cNvSpPr>
                <a:spLocks/>
              </p:cNvSpPr>
              <p:nvPr/>
            </p:nvSpPr>
            <p:spPr bwMode="auto">
              <a:xfrm>
                <a:off x="3430" y="2896"/>
                <a:ext cx="97" cy="1158"/>
              </a:xfrm>
              <a:custGeom>
                <a:avLst/>
                <a:gdLst>
                  <a:gd name="T0" fmla="*/ 2 w 97"/>
                  <a:gd name="T1" fmla="*/ 1158 h 1158"/>
                  <a:gd name="T2" fmla="*/ 10 w 97"/>
                  <a:gd name="T3" fmla="*/ 1072 h 1158"/>
                  <a:gd name="T4" fmla="*/ 61 w 97"/>
                  <a:gd name="T5" fmla="*/ 1000 h 1158"/>
                  <a:gd name="T6" fmla="*/ 87 w 97"/>
                  <a:gd name="T7" fmla="*/ 822 h 1158"/>
                  <a:gd name="T8" fmla="*/ 87 w 97"/>
                  <a:gd name="T9" fmla="*/ 299 h 1158"/>
                  <a:gd name="T10" fmla="*/ 26 w 97"/>
                  <a:gd name="T11" fmla="*/ 139 h 1158"/>
                  <a:gd name="T12" fmla="*/ 13 w 97"/>
                  <a:gd name="T13" fmla="*/ 0 h 1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7" h="1158">
                    <a:moveTo>
                      <a:pt x="2" y="1158"/>
                    </a:moveTo>
                    <a:cubicBezTo>
                      <a:pt x="3" y="1144"/>
                      <a:pt x="0" y="1098"/>
                      <a:pt x="10" y="1072"/>
                    </a:cubicBezTo>
                    <a:cubicBezTo>
                      <a:pt x="20" y="1046"/>
                      <a:pt x="48" y="1042"/>
                      <a:pt x="61" y="1000"/>
                    </a:cubicBezTo>
                    <a:cubicBezTo>
                      <a:pt x="74" y="958"/>
                      <a:pt x="83" y="939"/>
                      <a:pt x="87" y="822"/>
                    </a:cubicBezTo>
                    <a:cubicBezTo>
                      <a:pt x="91" y="705"/>
                      <a:pt x="97" y="413"/>
                      <a:pt x="87" y="299"/>
                    </a:cubicBezTo>
                    <a:cubicBezTo>
                      <a:pt x="77" y="185"/>
                      <a:pt x="38" y="189"/>
                      <a:pt x="26" y="139"/>
                    </a:cubicBezTo>
                    <a:cubicBezTo>
                      <a:pt x="14" y="89"/>
                      <a:pt x="16" y="29"/>
                      <a:pt x="13" y="0"/>
                    </a:cubicBezTo>
                  </a:path>
                </a:pathLst>
              </a:custGeom>
              <a:noFill/>
              <a:ln w="9525" cap="flat" cmpd="sng">
                <a:solidFill>
                  <a:srgbClr val="0000FF"/>
                </a:solidFill>
                <a:prstDash val="solid"/>
                <a:round/>
                <a:headEnd/>
                <a:tailEnd type="triangle" w="sm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42" name="Freeform 237"/>
              <p:cNvSpPr>
                <a:spLocks/>
              </p:cNvSpPr>
              <p:nvPr/>
            </p:nvSpPr>
            <p:spPr bwMode="auto">
              <a:xfrm flipH="1">
                <a:off x="3530" y="2890"/>
                <a:ext cx="27" cy="1177"/>
              </a:xfrm>
              <a:custGeom>
                <a:avLst/>
                <a:gdLst>
                  <a:gd name="T0" fmla="*/ 2 w 97"/>
                  <a:gd name="T1" fmla="*/ 1158 h 1158"/>
                  <a:gd name="T2" fmla="*/ 10 w 97"/>
                  <a:gd name="T3" fmla="*/ 1072 h 1158"/>
                  <a:gd name="T4" fmla="*/ 61 w 97"/>
                  <a:gd name="T5" fmla="*/ 1000 h 1158"/>
                  <a:gd name="T6" fmla="*/ 87 w 97"/>
                  <a:gd name="T7" fmla="*/ 822 h 1158"/>
                  <a:gd name="T8" fmla="*/ 87 w 97"/>
                  <a:gd name="T9" fmla="*/ 299 h 1158"/>
                  <a:gd name="T10" fmla="*/ 26 w 97"/>
                  <a:gd name="T11" fmla="*/ 139 h 1158"/>
                  <a:gd name="T12" fmla="*/ 13 w 97"/>
                  <a:gd name="T13" fmla="*/ 0 h 1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7" h="1158">
                    <a:moveTo>
                      <a:pt x="2" y="1158"/>
                    </a:moveTo>
                    <a:cubicBezTo>
                      <a:pt x="3" y="1144"/>
                      <a:pt x="0" y="1098"/>
                      <a:pt x="10" y="1072"/>
                    </a:cubicBezTo>
                    <a:cubicBezTo>
                      <a:pt x="20" y="1046"/>
                      <a:pt x="48" y="1042"/>
                      <a:pt x="61" y="1000"/>
                    </a:cubicBezTo>
                    <a:cubicBezTo>
                      <a:pt x="74" y="958"/>
                      <a:pt x="83" y="939"/>
                      <a:pt x="87" y="822"/>
                    </a:cubicBezTo>
                    <a:cubicBezTo>
                      <a:pt x="91" y="705"/>
                      <a:pt x="97" y="413"/>
                      <a:pt x="87" y="299"/>
                    </a:cubicBezTo>
                    <a:cubicBezTo>
                      <a:pt x="77" y="185"/>
                      <a:pt x="38" y="189"/>
                      <a:pt x="26" y="139"/>
                    </a:cubicBezTo>
                    <a:cubicBezTo>
                      <a:pt x="14" y="89"/>
                      <a:pt x="16" y="29"/>
                      <a:pt x="13" y="0"/>
                    </a:cubicBezTo>
                  </a:path>
                </a:pathLst>
              </a:custGeom>
              <a:noFill/>
              <a:ln w="9525" cap="flat" cmpd="sng">
                <a:solidFill>
                  <a:srgbClr val="0000FF"/>
                </a:solidFill>
                <a:prstDash val="solid"/>
                <a:round/>
                <a:headEnd/>
                <a:tailEnd type="triangle" w="sm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43" name="Freeform 238"/>
              <p:cNvSpPr>
                <a:spLocks/>
              </p:cNvSpPr>
              <p:nvPr/>
            </p:nvSpPr>
            <p:spPr bwMode="auto">
              <a:xfrm>
                <a:off x="3497" y="2896"/>
                <a:ext cx="30" cy="1174"/>
              </a:xfrm>
              <a:custGeom>
                <a:avLst/>
                <a:gdLst>
                  <a:gd name="T0" fmla="*/ 2 w 97"/>
                  <a:gd name="T1" fmla="*/ 1158 h 1158"/>
                  <a:gd name="T2" fmla="*/ 10 w 97"/>
                  <a:gd name="T3" fmla="*/ 1072 h 1158"/>
                  <a:gd name="T4" fmla="*/ 61 w 97"/>
                  <a:gd name="T5" fmla="*/ 1000 h 1158"/>
                  <a:gd name="T6" fmla="*/ 87 w 97"/>
                  <a:gd name="T7" fmla="*/ 822 h 1158"/>
                  <a:gd name="T8" fmla="*/ 87 w 97"/>
                  <a:gd name="T9" fmla="*/ 299 h 1158"/>
                  <a:gd name="T10" fmla="*/ 26 w 97"/>
                  <a:gd name="T11" fmla="*/ 139 h 1158"/>
                  <a:gd name="T12" fmla="*/ 13 w 97"/>
                  <a:gd name="T13" fmla="*/ 0 h 1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7" h="1158">
                    <a:moveTo>
                      <a:pt x="2" y="1158"/>
                    </a:moveTo>
                    <a:cubicBezTo>
                      <a:pt x="3" y="1144"/>
                      <a:pt x="0" y="1098"/>
                      <a:pt x="10" y="1072"/>
                    </a:cubicBezTo>
                    <a:cubicBezTo>
                      <a:pt x="20" y="1046"/>
                      <a:pt x="48" y="1042"/>
                      <a:pt x="61" y="1000"/>
                    </a:cubicBezTo>
                    <a:cubicBezTo>
                      <a:pt x="74" y="958"/>
                      <a:pt x="83" y="939"/>
                      <a:pt x="87" y="822"/>
                    </a:cubicBezTo>
                    <a:cubicBezTo>
                      <a:pt x="91" y="705"/>
                      <a:pt x="97" y="413"/>
                      <a:pt x="87" y="299"/>
                    </a:cubicBezTo>
                    <a:cubicBezTo>
                      <a:pt x="77" y="185"/>
                      <a:pt x="38" y="189"/>
                      <a:pt x="26" y="139"/>
                    </a:cubicBezTo>
                    <a:cubicBezTo>
                      <a:pt x="14" y="89"/>
                      <a:pt x="16" y="29"/>
                      <a:pt x="13" y="0"/>
                    </a:cubicBezTo>
                  </a:path>
                </a:pathLst>
              </a:custGeom>
              <a:noFill/>
              <a:ln w="9525" cap="flat" cmpd="sng">
                <a:solidFill>
                  <a:srgbClr val="0000FF"/>
                </a:solidFill>
                <a:prstDash val="solid"/>
                <a:round/>
                <a:headEnd/>
                <a:tailEnd type="triangle" w="sm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44" name="Freeform 239"/>
              <p:cNvSpPr>
                <a:spLocks/>
              </p:cNvSpPr>
              <p:nvPr/>
            </p:nvSpPr>
            <p:spPr bwMode="auto">
              <a:xfrm flipH="1">
                <a:off x="3532" y="2901"/>
                <a:ext cx="85" cy="1138"/>
              </a:xfrm>
              <a:custGeom>
                <a:avLst/>
                <a:gdLst>
                  <a:gd name="T0" fmla="*/ 2 w 97"/>
                  <a:gd name="T1" fmla="*/ 1158 h 1158"/>
                  <a:gd name="T2" fmla="*/ 10 w 97"/>
                  <a:gd name="T3" fmla="*/ 1072 h 1158"/>
                  <a:gd name="T4" fmla="*/ 61 w 97"/>
                  <a:gd name="T5" fmla="*/ 1000 h 1158"/>
                  <a:gd name="T6" fmla="*/ 87 w 97"/>
                  <a:gd name="T7" fmla="*/ 822 h 1158"/>
                  <a:gd name="T8" fmla="*/ 87 w 97"/>
                  <a:gd name="T9" fmla="*/ 299 h 1158"/>
                  <a:gd name="T10" fmla="*/ 26 w 97"/>
                  <a:gd name="T11" fmla="*/ 139 h 1158"/>
                  <a:gd name="T12" fmla="*/ 13 w 97"/>
                  <a:gd name="T13" fmla="*/ 0 h 1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7" h="1158">
                    <a:moveTo>
                      <a:pt x="2" y="1158"/>
                    </a:moveTo>
                    <a:cubicBezTo>
                      <a:pt x="3" y="1144"/>
                      <a:pt x="0" y="1098"/>
                      <a:pt x="10" y="1072"/>
                    </a:cubicBezTo>
                    <a:cubicBezTo>
                      <a:pt x="20" y="1046"/>
                      <a:pt x="48" y="1042"/>
                      <a:pt x="61" y="1000"/>
                    </a:cubicBezTo>
                    <a:cubicBezTo>
                      <a:pt x="74" y="958"/>
                      <a:pt x="83" y="939"/>
                      <a:pt x="87" y="822"/>
                    </a:cubicBezTo>
                    <a:cubicBezTo>
                      <a:pt x="91" y="705"/>
                      <a:pt x="97" y="413"/>
                      <a:pt x="87" y="299"/>
                    </a:cubicBezTo>
                    <a:cubicBezTo>
                      <a:pt x="77" y="185"/>
                      <a:pt x="38" y="189"/>
                      <a:pt x="26" y="139"/>
                    </a:cubicBezTo>
                    <a:cubicBezTo>
                      <a:pt x="14" y="89"/>
                      <a:pt x="16" y="29"/>
                      <a:pt x="13" y="0"/>
                    </a:cubicBezTo>
                  </a:path>
                </a:pathLst>
              </a:custGeom>
              <a:noFill/>
              <a:ln w="9525" cap="flat" cmpd="sng">
                <a:solidFill>
                  <a:srgbClr val="0000FF"/>
                </a:solidFill>
                <a:prstDash val="solid"/>
                <a:round/>
                <a:headEnd/>
                <a:tailEnd type="triangle" w="sm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</p:grpSp>
        <p:grpSp>
          <p:nvGrpSpPr>
            <p:cNvPr id="15" name="Group 240"/>
            <p:cNvGrpSpPr>
              <a:grpSpLocks/>
            </p:cNvGrpSpPr>
            <p:nvPr/>
          </p:nvGrpSpPr>
          <p:grpSpPr bwMode="auto">
            <a:xfrm>
              <a:off x="4303" y="2871"/>
              <a:ext cx="187" cy="1250"/>
              <a:chOff x="3430" y="2890"/>
              <a:chExt cx="187" cy="1180"/>
            </a:xfrm>
          </p:grpSpPr>
          <p:sp>
            <p:nvSpPr>
              <p:cNvPr id="35" name="AutoShape 241"/>
              <p:cNvSpPr>
                <a:spLocks noChangeArrowheads="1"/>
              </p:cNvSpPr>
              <p:nvPr/>
            </p:nvSpPr>
            <p:spPr bwMode="auto">
              <a:xfrm>
                <a:off x="3493" y="3117"/>
                <a:ext cx="64" cy="720"/>
              </a:xfrm>
              <a:prstGeom prst="can">
                <a:avLst>
                  <a:gd name="adj" fmla="val 37500"/>
                </a:avLst>
              </a:prstGeom>
              <a:solidFill>
                <a:srgbClr val="DDDDDD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127000" dist="38099" dir="2640022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36" name="Freeform 242"/>
              <p:cNvSpPr>
                <a:spLocks/>
              </p:cNvSpPr>
              <p:nvPr/>
            </p:nvSpPr>
            <p:spPr bwMode="auto">
              <a:xfrm>
                <a:off x="3430" y="2896"/>
                <a:ext cx="97" cy="1158"/>
              </a:xfrm>
              <a:custGeom>
                <a:avLst/>
                <a:gdLst>
                  <a:gd name="T0" fmla="*/ 2 w 97"/>
                  <a:gd name="T1" fmla="*/ 1158 h 1158"/>
                  <a:gd name="T2" fmla="*/ 10 w 97"/>
                  <a:gd name="T3" fmla="*/ 1072 h 1158"/>
                  <a:gd name="T4" fmla="*/ 61 w 97"/>
                  <a:gd name="T5" fmla="*/ 1000 h 1158"/>
                  <a:gd name="T6" fmla="*/ 87 w 97"/>
                  <a:gd name="T7" fmla="*/ 822 h 1158"/>
                  <a:gd name="T8" fmla="*/ 87 w 97"/>
                  <a:gd name="T9" fmla="*/ 299 h 1158"/>
                  <a:gd name="T10" fmla="*/ 26 w 97"/>
                  <a:gd name="T11" fmla="*/ 139 h 1158"/>
                  <a:gd name="T12" fmla="*/ 13 w 97"/>
                  <a:gd name="T13" fmla="*/ 0 h 1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7" h="1158">
                    <a:moveTo>
                      <a:pt x="2" y="1158"/>
                    </a:moveTo>
                    <a:cubicBezTo>
                      <a:pt x="3" y="1144"/>
                      <a:pt x="0" y="1098"/>
                      <a:pt x="10" y="1072"/>
                    </a:cubicBezTo>
                    <a:cubicBezTo>
                      <a:pt x="20" y="1046"/>
                      <a:pt x="48" y="1042"/>
                      <a:pt x="61" y="1000"/>
                    </a:cubicBezTo>
                    <a:cubicBezTo>
                      <a:pt x="74" y="958"/>
                      <a:pt x="83" y="939"/>
                      <a:pt x="87" y="822"/>
                    </a:cubicBezTo>
                    <a:cubicBezTo>
                      <a:pt x="91" y="705"/>
                      <a:pt x="97" y="413"/>
                      <a:pt x="87" y="299"/>
                    </a:cubicBezTo>
                    <a:cubicBezTo>
                      <a:pt x="77" y="185"/>
                      <a:pt x="38" y="189"/>
                      <a:pt x="26" y="139"/>
                    </a:cubicBezTo>
                    <a:cubicBezTo>
                      <a:pt x="14" y="89"/>
                      <a:pt x="16" y="29"/>
                      <a:pt x="13" y="0"/>
                    </a:cubicBezTo>
                  </a:path>
                </a:pathLst>
              </a:custGeom>
              <a:noFill/>
              <a:ln w="9525" cap="flat" cmpd="sng">
                <a:solidFill>
                  <a:srgbClr val="0000FF"/>
                </a:solidFill>
                <a:prstDash val="solid"/>
                <a:round/>
                <a:headEnd/>
                <a:tailEnd type="triangle" w="sm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37" name="Freeform 243"/>
              <p:cNvSpPr>
                <a:spLocks/>
              </p:cNvSpPr>
              <p:nvPr/>
            </p:nvSpPr>
            <p:spPr bwMode="auto">
              <a:xfrm flipH="1">
                <a:off x="3530" y="2890"/>
                <a:ext cx="27" cy="1177"/>
              </a:xfrm>
              <a:custGeom>
                <a:avLst/>
                <a:gdLst>
                  <a:gd name="T0" fmla="*/ 2 w 97"/>
                  <a:gd name="T1" fmla="*/ 1158 h 1158"/>
                  <a:gd name="T2" fmla="*/ 10 w 97"/>
                  <a:gd name="T3" fmla="*/ 1072 h 1158"/>
                  <a:gd name="T4" fmla="*/ 61 w 97"/>
                  <a:gd name="T5" fmla="*/ 1000 h 1158"/>
                  <a:gd name="T6" fmla="*/ 87 w 97"/>
                  <a:gd name="T7" fmla="*/ 822 h 1158"/>
                  <a:gd name="T8" fmla="*/ 87 w 97"/>
                  <a:gd name="T9" fmla="*/ 299 h 1158"/>
                  <a:gd name="T10" fmla="*/ 26 w 97"/>
                  <a:gd name="T11" fmla="*/ 139 h 1158"/>
                  <a:gd name="T12" fmla="*/ 13 w 97"/>
                  <a:gd name="T13" fmla="*/ 0 h 1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7" h="1158">
                    <a:moveTo>
                      <a:pt x="2" y="1158"/>
                    </a:moveTo>
                    <a:cubicBezTo>
                      <a:pt x="3" y="1144"/>
                      <a:pt x="0" y="1098"/>
                      <a:pt x="10" y="1072"/>
                    </a:cubicBezTo>
                    <a:cubicBezTo>
                      <a:pt x="20" y="1046"/>
                      <a:pt x="48" y="1042"/>
                      <a:pt x="61" y="1000"/>
                    </a:cubicBezTo>
                    <a:cubicBezTo>
                      <a:pt x="74" y="958"/>
                      <a:pt x="83" y="939"/>
                      <a:pt x="87" y="822"/>
                    </a:cubicBezTo>
                    <a:cubicBezTo>
                      <a:pt x="91" y="705"/>
                      <a:pt x="97" y="413"/>
                      <a:pt x="87" y="299"/>
                    </a:cubicBezTo>
                    <a:cubicBezTo>
                      <a:pt x="77" y="185"/>
                      <a:pt x="38" y="189"/>
                      <a:pt x="26" y="139"/>
                    </a:cubicBezTo>
                    <a:cubicBezTo>
                      <a:pt x="14" y="89"/>
                      <a:pt x="16" y="29"/>
                      <a:pt x="13" y="0"/>
                    </a:cubicBezTo>
                  </a:path>
                </a:pathLst>
              </a:custGeom>
              <a:noFill/>
              <a:ln w="9525" cap="flat" cmpd="sng">
                <a:solidFill>
                  <a:srgbClr val="0000FF"/>
                </a:solidFill>
                <a:prstDash val="solid"/>
                <a:round/>
                <a:headEnd/>
                <a:tailEnd type="triangle" w="sm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38" name="Freeform 244"/>
              <p:cNvSpPr>
                <a:spLocks/>
              </p:cNvSpPr>
              <p:nvPr/>
            </p:nvSpPr>
            <p:spPr bwMode="auto">
              <a:xfrm>
                <a:off x="3497" y="2896"/>
                <a:ext cx="30" cy="1174"/>
              </a:xfrm>
              <a:custGeom>
                <a:avLst/>
                <a:gdLst>
                  <a:gd name="T0" fmla="*/ 2 w 97"/>
                  <a:gd name="T1" fmla="*/ 1158 h 1158"/>
                  <a:gd name="T2" fmla="*/ 10 w 97"/>
                  <a:gd name="T3" fmla="*/ 1072 h 1158"/>
                  <a:gd name="T4" fmla="*/ 61 w 97"/>
                  <a:gd name="T5" fmla="*/ 1000 h 1158"/>
                  <a:gd name="T6" fmla="*/ 87 w 97"/>
                  <a:gd name="T7" fmla="*/ 822 h 1158"/>
                  <a:gd name="T8" fmla="*/ 87 w 97"/>
                  <a:gd name="T9" fmla="*/ 299 h 1158"/>
                  <a:gd name="T10" fmla="*/ 26 w 97"/>
                  <a:gd name="T11" fmla="*/ 139 h 1158"/>
                  <a:gd name="T12" fmla="*/ 13 w 97"/>
                  <a:gd name="T13" fmla="*/ 0 h 1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7" h="1158">
                    <a:moveTo>
                      <a:pt x="2" y="1158"/>
                    </a:moveTo>
                    <a:cubicBezTo>
                      <a:pt x="3" y="1144"/>
                      <a:pt x="0" y="1098"/>
                      <a:pt x="10" y="1072"/>
                    </a:cubicBezTo>
                    <a:cubicBezTo>
                      <a:pt x="20" y="1046"/>
                      <a:pt x="48" y="1042"/>
                      <a:pt x="61" y="1000"/>
                    </a:cubicBezTo>
                    <a:cubicBezTo>
                      <a:pt x="74" y="958"/>
                      <a:pt x="83" y="939"/>
                      <a:pt x="87" y="822"/>
                    </a:cubicBezTo>
                    <a:cubicBezTo>
                      <a:pt x="91" y="705"/>
                      <a:pt x="97" y="413"/>
                      <a:pt x="87" y="299"/>
                    </a:cubicBezTo>
                    <a:cubicBezTo>
                      <a:pt x="77" y="185"/>
                      <a:pt x="38" y="189"/>
                      <a:pt x="26" y="139"/>
                    </a:cubicBezTo>
                    <a:cubicBezTo>
                      <a:pt x="14" y="89"/>
                      <a:pt x="16" y="29"/>
                      <a:pt x="13" y="0"/>
                    </a:cubicBezTo>
                  </a:path>
                </a:pathLst>
              </a:custGeom>
              <a:noFill/>
              <a:ln w="9525" cap="flat" cmpd="sng">
                <a:solidFill>
                  <a:srgbClr val="0000FF"/>
                </a:solidFill>
                <a:prstDash val="solid"/>
                <a:round/>
                <a:headEnd/>
                <a:tailEnd type="triangle" w="sm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39" name="Freeform 245"/>
              <p:cNvSpPr>
                <a:spLocks/>
              </p:cNvSpPr>
              <p:nvPr/>
            </p:nvSpPr>
            <p:spPr bwMode="auto">
              <a:xfrm flipH="1">
                <a:off x="3532" y="2901"/>
                <a:ext cx="85" cy="1138"/>
              </a:xfrm>
              <a:custGeom>
                <a:avLst/>
                <a:gdLst>
                  <a:gd name="T0" fmla="*/ 2 w 97"/>
                  <a:gd name="T1" fmla="*/ 1158 h 1158"/>
                  <a:gd name="T2" fmla="*/ 10 w 97"/>
                  <a:gd name="T3" fmla="*/ 1072 h 1158"/>
                  <a:gd name="T4" fmla="*/ 61 w 97"/>
                  <a:gd name="T5" fmla="*/ 1000 h 1158"/>
                  <a:gd name="T6" fmla="*/ 87 w 97"/>
                  <a:gd name="T7" fmla="*/ 822 h 1158"/>
                  <a:gd name="T8" fmla="*/ 87 w 97"/>
                  <a:gd name="T9" fmla="*/ 299 h 1158"/>
                  <a:gd name="T10" fmla="*/ 26 w 97"/>
                  <a:gd name="T11" fmla="*/ 139 h 1158"/>
                  <a:gd name="T12" fmla="*/ 13 w 97"/>
                  <a:gd name="T13" fmla="*/ 0 h 1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7" h="1158">
                    <a:moveTo>
                      <a:pt x="2" y="1158"/>
                    </a:moveTo>
                    <a:cubicBezTo>
                      <a:pt x="3" y="1144"/>
                      <a:pt x="0" y="1098"/>
                      <a:pt x="10" y="1072"/>
                    </a:cubicBezTo>
                    <a:cubicBezTo>
                      <a:pt x="20" y="1046"/>
                      <a:pt x="48" y="1042"/>
                      <a:pt x="61" y="1000"/>
                    </a:cubicBezTo>
                    <a:cubicBezTo>
                      <a:pt x="74" y="958"/>
                      <a:pt x="83" y="939"/>
                      <a:pt x="87" y="822"/>
                    </a:cubicBezTo>
                    <a:cubicBezTo>
                      <a:pt x="91" y="705"/>
                      <a:pt x="97" y="413"/>
                      <a:pt x="87" y="299"/>
                    </a:cubicBezTo>
                    <a:cubicBezTo>
                      <a:pt x="77" y="185"/>
                      <a:pt x="38" y="189"/>
                      <a:pt x="26" y="139"/>
                    </a:cubicBezTo>
                    <a:cubicBezTo>
                      <a:pt x="14" y="89"/>
                      <a:pt x="16" y="29"/>
                      <a:pt x="13" y="0"/>
                    </a:cubicBezTo>
                  </a:path>
                </a:pathLst>
              </a:custGeom>
              <a:noFill/>
              <a:ln w="9525" cap="flat" cmpd="sng">
                <a:solidFill>
                  <a:srgbClr val="0000FF"/>
                </a:solidFill>
                <a:prstDash val="solid"/>
                <a:round/>
                <a:headEnd/>
                <a:tailEnd type="triangle" w="sm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</p:grpSp>
        <p:grpSp>
          <p:nvGrpSpPr>
            <p:cNvPr id="16" name="Group 246"/>
            <p:cNvGrpSpPr>
              <a:grpSpLocks/>
            </p:cNvGrpSpPr>
            <p:nvPr/>
          </p:nvGrpSpPr>
          <p:grpSpPr bwMode="auto">
            <a:xfrm>
              <a:off x="4101" y="2905"/>
              <a:ext cx="187" cy="1250"/>
              <a:chOff x="3430" y="2890"/>
              <a:chExt cx="187" cy="1180"/>
            </a:xfrm>
          </p:grpSpPr>
          <p:sp>
            <p:nvSpPr>
              <p:cNvPr id="30" name="AutoShape 247"/>
              <p:cNvSpPr>
                <a:spLocks noChangeArrowheads="1"/>
              </p:cNvSpPr>
              <p:nvPr/>
            </p:nvSpPr>
            <p:spPr bwMode="auto">
              <a:xfrm>
                <a:off x="3493" y="3117"/>
                <a:ext cx="64" cy="720"/>
              </a:xfrm>
              <a:prstGeom prst="can">
                <a:avLst>
                  <a:gd name="adj" fmla="val 37500"/>
                </a:avLst>
              </a:prstGeom>
              <a:solidFill>
                <a:srgbClr val="DDDDDD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127000" dist="38099" dir="2640022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31" name="Freeform 248"/>
              <p:cNvSpPr>
                <a:spLocks/>
              </p:cNvSpPr>
              <p:nvPr/>
            </p:nvSpPr>
            <p:spPr bwMode="auto">
              <a:xfrm>
                <a:off x="3430" y="2896"/>
                <a:ext cx="97" cy="1158"/>
              </a:xfrm>
              <a:custGeom>
                <a:avLst/>
                <a:gdLst>
                  <a:gd name="T0" fmla="*/ 2 w 97"/>
                  <a:gd name="T1" fmla="*/ 1158 h 1158"/>
                  <a:gd name="T2" fmla="*/ 10 w 97"/>
                  <a:gd name="T3" fmla="*/ 1072 h 1158"/>
                  <a:gd name="T4" fmla="*/ 61 w 97"/>
                  <a:gd name="T5" fmla="*/ 1000 h 1158"/>
                  <a:gd name="T6" fmla="*/ 87 w 97"/>
                  <a:gd name="T7" fmla="*/ 822 h 1158"/>
                  <a:gd name="T8" fmla="*/ 87 w 97"/>
                  <a:gd name="T9" fmla="*/ 299 h 1158"/>
                  <a:gd name="T10" fmla="*/ 26 w 97"/>
                  <a:gd name="T11" fmla="*/ 139 h 1158"/>
                  <a:gd name="T12" fmla="*/ 13 w 97"/>
                  <a:gd name="T13" fmla="*/ 0 h 1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7" h="1158">
                    <a:moveTo>
                      <a:pt x="2" y="1158"/>
                    </a:moveTo>
                    <a:cubicBezTo>
                      <a:pt x="3" y="1144"/>
                      <a:pt x="0" y="1098"/>
                      <a:pt x="10" y="1072"/>
                    </a:cubicBezTo>
                    <a:cubicBezTo>
                      <a:pt x="20" y="1046"/>
                      <a:pt x="48" y="1042"/>
                      <a:pt x="61" y="1000"/>
                    </a:cubicBezTo>
                    <a:cubicBezTo>
                      <a:pt x="74" y="958"/>
                      <a:pt x="83" y="939"/>
                      <a:pt x="87" y="822"/>
                    </a:cubicBezTo>
                    <a:cubicBezTo>
                      <a:pt x="91" y="705"/>
                      <a:pt x="97" y="413"/>
                      <a:pt x="87" y="299"/>
                    </a:cubicBezTo>
                    <a:cubicBezTo>
                      <a:pt x="77" y="185"/>
                      <a:pt x="38" y="189"/>
                      <a:pt x="26" y="139"/>
                    </a:cubicBezTo>
                    <a:cubicBezTo>
                      <a:pt x="14" y="89"/>
                      <a:pt x="16" y="29"/>
                      <a:pt x="13" y="0"/>
                    </a:cubicBezTo>
                  </a:path>
                </a:pathLst>
              </a:custGeom>
              <a:noFill/>
              <a:ln w="9525" cap="flat" cmpd="sng">
                <a:solidFill>
                  <a:srgbClr val="0000FF"/>
                </a:solidFill>
                <a:prstDash val="solid"/>
                <a:round/>
                <a:headEnd/>
                <a:tailEnd type="triangle" w="sm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32" name="Freeform 249"/>
              <p:cNvSpPr>
                <a:spLocks/>
              </p:cNvSpPr>
              <p:nvPr/>
            </p:nvSpPr>
            <p:spPr bwMode="auto">
              <a:xfrm flipH="1">
                <a:off x="3530" y="2890"/>
                <a:ext cx="27" cy="1177"/>
              </a:xfrm>
              <a:custGeom>
                <a:avLst/>
                <a:gdLst>
                  <a:gd name="T0" fmla="*/ 2 w 97"/>
                  <a:gd name="T1" fmla="*/ 1158 h 1158"/>
                  <a:gd name="T2" fmla="*/ 10 w 97"/>
                  <a:gd name="T3" fmla="*/ 1072 h 1158"/>
                  <a:gd name="T4" fmla="*/ 61 w 97"/>
                  <a:gd name="T5" fmla="*/ 1000 h 1158"/>
                  <a:gd name="T6" fmla="*/ 87 w 97"/>
                  <a:gd name="T7" fmla="*/ 822 h 1158"/>
                  <a:gd name="T8" fmla="*/ 87 w 97"/>
                  <a:gd name="T9" fmla="*/ 299 h 1158"/>
                  <a:gd name="T10" fmla="*/ 26 w 97"/>
                  <a:gd name="T11" fmla="*/ 139 h 1158"/>
                  <a:gd name="T12" fmla="*/ 13 w 97"/>
                  <a:gd name="T13" fmla="*/ 0 h 1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7" h="1158">
                    <a:moveTo>
                      <a:pt x="2" y="1158"/>
                    </a:moveTo>
                    <a:cubicBezTo>
                      <a:pt x="3" y="1144"/>
                      <a:pt x="0" y="1098"/>
                      <a:pt x="10" y="1072"/>
                    </a:cubicBezTo>
                    <a:cubicBezTo>
                      <a:pt x="20" y="1046"/>
                      <a:pt x="48" y="1042"/>
                      <a:pt x="61" y="1000"/>
                    </a:cubicBezTo>
                    <a:cubicBezTo>
                      <a:pt x="74" y="958"/>
                      <a:pt x="83" y="939"/>
                      <a:pt x="87" y="822"/>
                    </a:cubicBezTo>
                    <a:cubicBezTo>
                      <a:pt x="91" y="705"/>
                      <a:pt x="97" y="413"/>
                      <a:pt x="87" y="299"/>
                    </a:cubicBezTo>
                    <a:cubicBezTo>
                      <a:pt x="77" y="185"/>
                      <a:pt x="38" y="189"/>
                      <a:pt x="26" y="139"/>
                    </a:cubicBezTo>
                    <a:cubicBezTo>
                      <a:pt x="14" y="89"/>
                      <a:pt x="16" y="29"/>
                      <a:pt x="13" y="0"/>
                    </a:cubicBezTo>
                  </a:path>
                </a:pathLst>
              </a:custGeom>
              <a:noFill/>
              <a:ln w="9525" cap="flat" cmpd="sng">
                <a:solidFill>
                  <a:srgbClr val="0000FF"/>
                </a:solidFill>
                <a:prstDash val="solid"/>
                <a:round/>
                <a:headEnd/>
                <a:tailEnd type="triangle" w="sm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33" name="Freeform 250"/>
              <p:cNvSpPr>
                <a:spLocks/>
              </p:cNvSpPr>
              <p:nvPr/>
            </p:nvSpPr>
            <p:spPr bwMode="auto">
              <a:xfrm>
                <a:off x="3497" y="2896"/>
                <a:ext cx="30" cy="1174"/>
              </a:xfrm>
              <a:custGeom>
                <a:avLst/>
                <a:gdLst>
                  <a:gd name="T0" fmla="*/ 2 w 97"/>
                  <a:gd name="T1" fmla="*/ 1158 h 1158"/>
                  <a:gd name="T2" fmla="*/ 10 w 97"/>
                  <a:gd name="T3" fmla="*/ 1072 h 1158"/>
                  <a:gd name="T4" fmla="*/ 61 w 97"/>
                  <a:gd name="T5" fmla="*/ 1000 h 1158"/>
                  <a:gd name="T6" fmla="*/ 87 w 97"/>
                  <a:gd name="T7" fmla="*/ 822 h 1158"/>
                  <a:gd name="T8" fmla="*/ 87 w 97"/>
                  <a:gd name="T9" fmla="*/ 299 h 1158"/>
                  <a:gd name="T10" fmla="*/ 26 w 97"/>
                  <a:gd name="T11" fmla="*/ 139 h 1158"/>
                  <a:gd name="T12" fmla="*/ 13 w 97"/>
                  <a:gd name="T13" fmla="*/ 0 h 1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7" h="1158">
                    <a:moveTo>
                      <a:pt x="2" y="1158"/>
                    </a:moveTo>
                    <a:cubicBezTo>
                      <a:pt x="3" y="1144"/>
                      <a:pt x="0" y="1098"/>
                      <a:pt x="10" y="1072"/>
                    </a:cubicBezTo>
                    <a:cubicBezTo>
                      <a:pt x="20" y="1046"/>
                      <a:pt x="48" y="1042"/>
                      <a:pt x="61" y="1000"/>
                    </a:cubicBezTo>
                    <a:cubicBezTo>
                      <a:pt x="74" y="958"/>
                      <a:pt x="83" y="939"/>
                      <a:pt x="87" y="822"/>
                    </a:cubicBezTo>
                    <a:cubicBezTo>
                      <a:pt x="91" y="705"/>
                      <a:pt x="97" y="413"/>
                      <a:pt x="87" y="299"/>
                    </a:cubicBezTo>
                    <a:cubicBezTo>
                      <a:pt x="77" y="185"/>
                      <a:pt x="38" y="189"/>
                      <a:pt x="26" y="139"/>
                    </a:cubicBezTo>
                    <a:cubicBezTo>
                      <a:pt x="14" y="89"/>
                      <a:pt x="16" y="29"/>
                      <a:pt x="13" y="0"/>
                    </a:cubicBezTo>
                  </a:path>
                </a:pathLst>
              </a:custGeom>
              <a:noFill/>
              <a:ln w="9525" cap="flat" cmpd="sng">
                <a:solidFill>
                  <a:srgbClr val="0000FF"/>
                </a:solidFill>
                <a:prstDash val="solid"/>
                <a:round/>
                <a:headEnd/>
                <a:tailEnd type="triangle" w="sm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34" name="Freeform 251"/>
              <p:cNvSpPr>
                <a:spLocks/>
              </p:cNvSpPr>
              <p:nvPr/>
            </p:nvSpPr>
            <p:spPr bwMode="auto">
              <a:xfrm flipH="1">
                <a:off x="3532" y="2901"/>
                <a:ext cx="85" cy="1138"/>
              </a:xfrm>
              <a:custGeom>
                <a:avLst/>
                <a:gdLst>
                  <a:gd name="T0" fmla="*/ 2 w 97"/>
                  <a:gd name="T1" fmla="*/ 1158 h 1158"/>
                  <a:gd name="T2" fmla="*/ 10 w 97"/>
                  <a:gd name="T3" fmla="*/ 1072 h 1158"/>
                  <a:gd name="T4" fmla="*/ 61 w 97"/>
                  <a:gd name="T5" fmla="*/ 1000 h 1158"/>
                  <a:gd name="T6" fmla="*/ 87 w 97"/>
                  <a:gd name="T7" fmla="*/ 822 h 1158"/>
                  <a:gd name="T8" fmla="*/ 87 w 97"/>
                  <a:gd name="T9" fmla="*/ 299 h 1158"/>
                  <a:gd name="T10" fmla="*/ 26 w 97"/>
                  <a:gd name="T11" fmla="*/ 139 h 1158"/>
                  <a:gd name="T12" fmla="*/ 13 w 97"/>
                  <a:gd name="T13" fmla="*/ 0 h 1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7" h="1158">
                    <a:moveTo>
                      <a:pt x="2" y="1158"/>
                    </a:moveTo>
                    <a:cubicBezTo>
                      <a:pt x="3" y="1144"/>
                      <a:pt x="0" y="1098"/>
                      <a:pt x="10" y="1072"/>
                    </a:cubicBezTo>
                    <a:cubicBezTo>
                      <a:pt x="20" y="1046"/>
                      <a:pt x="48" y="1042"/>
                      <a:pt x="61" y="1000"/>
                    </a:cubicBezTo>
                    <a:cubicBezTo>
                      <a:pt x="74" y="958"/>
                      <a:pt x="83" y="939"/>
                      <a:pt x="87" y="822"/>
                    </a:cubicBezTo>
                    <a:cubicBezTo>
                      <a:pt x="91" y="705"/>
                      <a:pt x="97" y="413"/>
                      <a:pt x="87" y="299"/>
                    </a:cubicBezTo>
                    <a:cubicBezTo>
                      <a:pt x="77" y="185"/>
                      <a:pt x="38" y="189"/>
                      <a:pt x="26" y="139"/>
                    </a:cubicBezTo>
                    <a:cubicBezTo>
                      <a:pt x="14" y="89"/>
                      <a:pt x="16" y="29"/>
                      <a:pt x="13" y="0"/>
                    </a:cubicBezTo>
                  </a:path>
                </a:pathLst>
              </a:custGeom>
              <a:noFill/>
              <a:ln w="9525" cap="flat" cmpd="sng">
                <a:solidFill>
                  <a:srgbClr val="0000FF"/>
                </a:solidFill>
                <a:prstDash val="solid"/>
                <a:round/>
                <a:headEnd/>
                <a:tailEnd type="triangle" w="sm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</p:grpSp>
        <p:grpSp>
          <p:nvGrpSpPr>
            <p:cNvPr id="17" name="Group 252"/>
            <p:cNvGrpSpPr>
              <a:grpSpLocks/>
            </p:cNvGrpSpPr>
            <p:nvPr/>
          </p:nvGrpSpPr>
          <p:grpSpPr bwMode="auto">
            <a:xfrm>
              <a:off x="3888" y="2910"/>
              <a:ext cx="187" cy="1250"/>
              <a:chOff x="3430" y="2890"/>
              <a:chExt cx="187" cy="1180"/>
            </a:xfrm>
          </p:grpSpPr>
          <p:sp>
            <p:nvSpPr>
              <p:cNvPr id="25" name="AutoShape 253"/>
              <p:cNvSpPr>
                <a:spLocks noChangeArrowheads="1"/>
              </p:cNvSpPr>
              <p:nvPr/>
            </p:nvSpPr>
            <p:spPr bwMode="auto">
              <a:xfrm>
                <a:off x="3493" y="3117"/>
                <a:ext cx="64" cy="720"/>
              </a:xfrm>
              <a:prstGeom prst="can">
                <a:avLst>
                  <a:gd name="adj" fmla="val 37500"/>
                </a:avLst>
              </a:prstGeom>
              <a:solidFill>
                <a:srgbClr val="DDDDDD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127000" dist="38099" dir="2640022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26" name="Freeform 254"/>
              <p:cNvSpPr>
                <a:spLocks/>
              </p:cNvSpPr>
              <p:nvPr/>
            </p:nvSpPr>
            <p:spPr bwMode="auto">
              <a:xfrm>
                <a:off x="3430" y="2896"/>
                <a:ext cx="97" cy="1158"/>
              </a:xfrm>
              <a:custGeom>
                <a:avLst/>
                <a:gdLst>
                  <a:gd name="T0" fmla="*/ 2 w 97"/>
                  <a:gd name="T1" fmla="*/ 1158 h 1158"/>
                  <a:gd name="T2" fmla="*/ 10 w 97"/>
                  <a:gd name="T3" fmla="*/ 1072 h 1158"/>
                  <a:gd name="T4" fmla="*/ 61 w 97"/>
                  <a:gd name="T5" fmla="*/ 1000 h 1158"/>
                  <a:gd name="T6" fmla="*/ 87 w 97"/>
                  <a:gd name="T7" fmla="*/ 822 h 1158"/>
                  <a:gd name="T8" fmla="*/ 87 w 97"/>
                  <a:gd name="T9" fmla="*/ 299 h 1158"/>
                  <a:gd name="T10" fmla="*/ 26 w 97"/>
                  <a:gd name="T11" fmla="*/ 139 h 1158"/>
                  <a:gd name="T12" fmla="*/ 13 w 97"/>
                  <a:gd name="T13" fmla="*/ 0 h 1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7" h="1158">
                    <a:moveTo>
                      <a:pt x="2" y="1158"/>
                    </a:moveTo>
                    <a:cubicBezTo>
                      <a:pt x="3" y="1144"/>
                      <a:pt x="0" y="1098"/>
                      <a:pt x="10" y="1072"/>
                    </a:cubicBezTo>
                    <a:cubicBezTo>
                      <a:pt x="20" y="1046"/>
                      <a:pt x="48" y="1042"/>
                      <a:pt x="61" y="1000"/>
                    </a:cubicBezTo>
                    <a:cubicBezTo>
                      <a:pt x="74" y="958"/>
                      <a:pt x="83" y="939"/>
                      <a:pt x="87" y="822"/>
                    </a:cubicBezTo>
                    <a:cubicBezTo>
                      <a:pt x="91" y="705"/>
                      <a:pt x="97" y="413"/>
                      <a:pt x="87" y="299"/>
                    </a:cubicBezTo>
                    <a:cubicBezTo>
                      <a:pt x="77" y="185"/>
                      <a:pt x="38" y="189"/>
                      <a:pt x="26" y="139"/>
                    </a:cubicBezTo>
                    <a:cubicBezTo>
                      <a:pt x="14" y="89"/>
                      <a:pt x="16" y="29"/>
                      <a:pt x="13" y="0"/>
                    </a:cubicBezTo>
                  </a:path>
                </a:pathLst>
              </a:custGeom>
              <a:noFill/>
              <a:ln w="9525" cap="flat" cmpd="sng">
                <a:solidFill>
                  <a:srgbClr val="0000FF"/>
                </a:solidFill>
                <a:prstDash val="solid"/>
                <a:round/>
                <a:headEnd/>
                <a:tailEnd type="triangle" w="sm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27" name="Freeform 255"/>
              <p:cNvSpPr>
                <a:spLocks/>
              </p:cNvSpPr>
              <p:nvPr/>
            </p:nvSpPr>
            <p:spPr bwMode="auto">
              <a:xfrm flipH="1">
                <a:off x="3530" y="2890"/>
                <a:ext cx="27" cy="1177"/>
              </a:xfrm>
              <a:custGeom>
                <a:avLst/>
                <a:gdLst>
                  <a:gd name="T0" fmla="*/ 2 w 97"/>
                  <a:gd name="T1" fmla="*/ 1158 h 1158"/>
                  <a:gd name="T2" fmla="*/ 10 w 97"/>
                  <a:gd name="T3" fmla="*/ 1072 h 1158"/>
                  <a:gd name="T4" fmla="*/ 61 w 97"/>
                  <a:gd name="T5" fmla="*/ 1000 h 1158"/>
                  <a:gd name="T6" fmla="*/ 87 w 97"/>
                  <a:gd name="T7" fmla="*/ 822 h 1158"/>
                  <a:gd name="T8" fmla="*/ 87 w 97"/>
                  <a:gd name="T9" fmla="*/ 299 h 1158"/>
                  <a:gd name="T10" fmla="*/ 26 w 97"/>
                  <a:gd name="T11" fmla="*/ 139 h 1158"/>
                  <a:gd name="T12" fmla="*/ 13 w 97"/>
                  <a:gd name="T13" fmla="*/ 0 h 1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7" h="1158">
                    <a:moveTo>
                      <a:pt x="2" y="1158"/>
                    </a:moveTo>
                    <a:cubicBezTo>
                      <a:pt x="3" y="1144"/>
                      <a:pt x="0" y="1098"/>
                      <a:pt x="10" y="1072"/>
                    </a:cubicBezTo>
                    <a:cubicBezTo>
                      <a:pt x="20" y="1046"/>
                      <a:pt x="48" y="1042"/>
                      <a:pt x="61" y="1000"/>
                    </a:cubicBezTo>
                    <a:cubicBezTo>
                      <a:pt x="74" y="958"/>
                      <a:pt x="83" y="939"/>
                      <a:pt x="87" y="822"/>
                    </a:cubicBezTo>
                    <a:cubicBezTo>
                      <a:pt x="91" y="705"/>
                      <a:pt x="97" y="413"/>
                      <a:pt x="87" y="299"/>
                    </a:cubicBezTo>
                    <a:cubicBezTo>
                      <a:pt x="77" y="185"/>
                      <a:pt x="38" y="189"/>
                      <a:pt x="26" y="139"/>
                    </a:cubicBezTo>
                    <a:cubicBezTo>
                      <a:pt x="14" y="89"/>
                      <a:pt x="16" y="29"/>
                      <a:pt x="13" y="0"/>
                    </a:cubicBezTo>
                  </a:path>
                </a:pathLst>
              </a:custGeom>
              <a:noFill/>
              <a:ln w="9525" cap="flat" cmpd="sng">
                <a:solidFill>
                  <a:srgbClr val="0000FF"/>
                </a:solidFill>
                <a:prstDash val="solid"/>
                <a:round/>
                <a:headEnd/>
                <a:tailEnd type="triangle" w="sm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28" name="Freeform 256"/>
              <p:cNvSpPr>
                <a:spLocks/>
              </p:cNvSpPr>
              <p:nvPr/>
            </p:nvSpPr>
            <p:spPr bwMode="auto">
              <a:xfrm>
                <a:off x="3497" y="2896"/>
                <a:ext cx="30" cy="1174"/>
              </a:xfrm>
              <a:custGeom>
                <a:avLst/>
                <a:gdLst>
                  <a:gd name="T0" fmla="*/ 2 w 97"/>
                  <a:gd name="T1" fmla="*/ 1158 h 1158"/>
                  <a:gd name="T2" fmla="*/ 10 w 97"/>
                  <a:gd name="T3" fmla="*/ 1072 h 1158"/>
                  <a:gd name="T4" fmla="*/ 61 w 97"/>
                  <a:gd name="T5" fmla="*/ 1000 h 1158"/>
                  <a:gd name="T6" fmla="*/ 87 w 97"/>
                  <a:gd name="T7" fmla="*/ 822 h 1158"/>
                  <a:gd name="T8" fmla="*/ 87 w 97"/>
                  <a:gd name="T9" fmla="*/ 299 h 1158"/>
                  <a:gd name="T10" fmla="*/ 26 w 97"/>
                  <a:gd name="T11" fmla="*/ 139 h 1158"/>
                  <a:gd name="T12" fmla="*/ 13 w 97"/>
                  <a:gd name="T13" fmla="*/ 0 h 1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7" h="1158">
                    <a:moveTo>
                      <a:pt x="2" y="1158"/>
                    </a:moveTo>
                    <a:cubicBezTo>
                      <a:pt x="3" y="1144"/>
                      <a:pt x="0" y="1098"/>
                      <a:pt x="10" y="1072"/>
                    </a:cubicBezTo>
                    <a:cubicBezTo>
                      <a:pt x="20" y="1046"/>
                      <a:pt x="48" y="1042"/>
                      <a:pt x="61" y="1000"/>
                    </a:cubicBezTo>
                    <a:cubicBezTo>
                      <a:pt x="74" y="958"/>
                      <a:pt x="83" y="939"/>
                      <a:pt x="87" y="822"/>
                    </a:cubicBezTo>
                    <a:cubicBezTo>
                      <a:pt x="91" y="705"/>
                      <a:pt x="97" y="413"/>
                      <a:pt x="87" y="299"/>
                    </a:cubicBezTo>
                    <a:cubicBezTo>
                      <a:pt x="77" y="185"/>
                      <a:pt x="38" y="189"/>
                      <a:pt x="26" y="139"/>
                    </a:cubicBezTo>
                    <a:cubicBezTo>
                      <a:pt x="14" y="89"/>
                      <a:pt x="16" y="29"/>
                      <a:pt x="13" y="0"/>
                    </a:cubicBezTo>
                  </a:path>
                </a:pathLst>
              </a:custGeom>
              <a:noFill/>
              <a:ln w="9525" cap="flat" cmpd="sng">
                <a:solidFill>
                  <a:srgbClr val="0000FF"/>
                </a:solidFill>
                <a:prstDash val="solid"/>
                <a:round/>
                <a:headEnd/>
                <a:tailEnd type="triangle" w="sm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29" name="Freeform 257"/>
              <p:cNvSpPr>
                <a:spLocks/>
              </p:cNvSpPr>
              <p:nvPr/>
            </p:nvSpPr>
            <p:spPr bwMode="auto">
              <a:xfrm flipH="1">
                <a:off x="3532" y="2901"/>
                <a:ext cx="85" cy="1138"/>
              </a:xfrm>
              <a:custGeom>
                <a:avLst/>
                <a:gdLst>
                  <a:gd name="T0" fmla="*/ 2 w 97"/>
                  <a:gd name="T1" fmla="*/ 1158 h 1158"/>
                  <a:gd name="T2" fmla="*/ 10 w 97"/>
                  <a:gd name="T3" fmla="*/ 1072 h 1158"/>
                  <a:gd name="T4" fmla="*/ 61 w 97"/>
                  <a:gd name="T5" fmla="*/ 1000 h 1158"/>
                  <a:gd name="T6" fmla="*/ 87 w 97"/>
                  <a:gd name="T7" fmla="*/ 822 h 1158"/>
                  <a:gd name="T8" fmla="*/ 87 w 97"/>
                  <a:gd name="T9" fmla="*/ 299 h 1158"/>
                  <a:gd name="T10" fmla="*/ 26 w 97"/>
                  <a:gd name="T11" fmla="*/ 139 h 1158"/>
                  <a:gd name="T12" fmla="*/ 13 w 97"/>
                  <a:gd name="T13" fmla="*/ 0 h 1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7" h="1158">
                    <a:moveTo>
                      <a:pt x="2" y="1158"/>
                    </a:moveTo>
                    <a:cubicBezTo>
                      <a:pt x="3" y="1144"/>
                      <a:pt x="0" y="1098"/>
                      <a:pt x="10" y="1072"/>
                    </a:cubicBezTo>
                    <a:cubicBezTo>
                      <a:pt x="20" y="1046"/>
                      <a:pt x="48" y="1042"/>
                      <a:pt x="61" y="1000"/>
                    </a:cubicBezTo>
                    <a:cubicBezTo>
                      <a:pt x="74" y="958"/>
                      <a:pt x="83" y="939"/>
                      <a:pt x="87" y="822"/>
                    </a:cubicBezTo>
                    <a:cubicBezTo>
                      <a:pt x="91" y="705"/>
                      <a:pt x="97" y="413"/>
                      <a:pt x="87" y="299"/>
                    </a:cubicBezTo>
                    <a:cubicBezTo>
                      <a:pt x="77" y="185"/>
                      <a:pt x="38" y="189"/>
                      <a:pt x="26" y="139"/>
                    </a:cubicBezTo>
                    <a:cubicBezTo>
                      <a:pt x="14" y="89"/>
                      <a:pt x="16" y="29"/>
                      <a:pt x="13" y="0"/>
                    </a:cubicBezTo>
                  </a:path>
                </a:pathLst>
              </a:custGeom>
              <a:noFill/>
              <a:ln w="9525" cap="flat" cmpd="sng">
                <a:solidFill>
                  <a:srgbClr val="0000FF"/>
                </a:solidFill>
                <a:prstDash val="solid"/>
                <a:round/>
                <a:headEnd/>
                <a:tailEnd type="triangle" w="sm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</p:grpSp>
        <p:grpSp>
          <p:nvGrpSpPr>
            <p:cNvPr id="18" name="Group 258"/>
            <p:cNvGrpSpPr>
              <a:grpSpLocks/>
            </p:cNvGrpSpPr>
            <p:nvPr/>
          </p:nvGrpSpPr>
          <p:grpSpPr bwMode="auto">
            <a:xfrm>
              <a:off x="3647" y="2901"/>
              <a:ext cx="187" cy="1250"/>
              <a:chOff x="3430" y="2890"/>
              <a:chExt cx="187" cy="1180"/>
            </a:xfrm>
          </p:grpSpPr>
          <p:sp>
            <p:nvSpPr>
              <p:cNvPr id="20" name="AutoShape 259"/>
              <p:cNvSpPr>
                <a:spLocks noChangeArrowheads="1"/>
              </p:cNvSpPr>
              <p:nvPr/>
            </p:nvSpPr>
            <p:spPr bwMode="auto">
              <a:xfrm>
                <a:off x="3493" y="3117"/>
                <a:ext cx="64" cy="720"/>
              </a:xfrm>
              <a:prstGeom prst="can">
                <a:avLst>
                  <a:gd name="adj" fmla="val 37500"/>
                </a:avLst>
              </a:prstGeom>
              <a:solidFill>
                <a:srgbClr val="DDDDDD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127000" dist="38099" dir="2640022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21" name="Freeform 260"/>
              <p:cNvSpPr>
                <a:spLocks/>
              </p:cNvSpPr>
              <p:nvPr/>
            </p:nvSpPr>
            <p:spPr bwMode="auto">
              <a:xfrm>
                <a:off x="3430" y="2896"/>
                <a:ext cx="97" cy="1158"/>
              </a:xfrm>
              <a:custGeom>
                <a:avLst/>
                <a:gdLst>
                  <a:gd name="T0" fmla="*/ 2 w 97"/>
                  <a:gd name="T1" fmla="*/ 1158 h 1158"/>
                  <a:gd name="T2" fmla="*/ 10 w 97"/>
                  <a:gd name="T3" fmla="*/ 1072 h 1158"/>
                  <a:gd name="T4" fmla="*/ 61 w 97"/>
                  <a:gd name="T5" fmla="*/ 1000 h 1158"/>
                  <a:gd name="T6" fmla="*/ 87 w 97"/>
                  <a:gd name="T7" fmla="*/ 822 h 1158"/>
                  <a:gd name="T8" fmla="*/ 87 w 97"/>
                  <a:gd name="T9" fmla="*/ 299 h 1158"/>
                  <a:gd name="T10" fmla="*/ 26 w 97"/>
                  <a:gd name="T11" fmla="*/ 139 h 1158"/>
                  <a:gd name="T12" fmla="*/ 13 w 97"/>
                  <a:gd name="T13" fmla="*/ 0 h 1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7" h="1158">
                    <a:moveTo>
                      <a:pt x="2" y="1158"/>
                    </a:moveTo>
                    <a:cubicBezTo>
                      <a:pt x="3" y="1144"/>
                      <a:pt x="0" y="1098"/>
                      <a:pt x="10" y="1072"/>
                    </a:cubicBezTo>
                    <a:cubicBezTo>
                      <a:pt x="20" y="1046"/>
                      <a:pt x="48" y="1042"/>
                      <a:pt x="61" y="1000"/>
                    </a:cubicBezTo>
                    <a:cubicBezTo>
                      <a:pt x="74" y="958"/>
                      <a:pt x="83" y="939"/>
                      <a:pt x="87" y="822"/>
                    </a:cubicBezTo>
                    <a:cubicBezTo>
                      <a:pt x="91" y="705"/>
                      <a:pt x="97" y="413"/>
                      <a:pt x="87" y="299"/>
                    </a:cubicBezTo>
                    <a:cubicBezTo>
                      <a:pt x="77" y="185"/>
                      <a:pt x="38" y="189"/>
                      <a:pt x="26" y="139"/>
                    </a:cubicBezTo>
                    <a:cubicBezTo>
                      <a:pt x="14" y="89"/>
                      <a:pt x="16" y="29"/>
                      <a:pt x="13" y="0"/>
                    </a:cubicBezTo>
                  </a:path>
                </a:pathLst>
              </a:custGeom>
              <a:noFill/>
              <a:ln w="9525" cap="flat" cmpd="sng">
                <a:solidFill>
                  <a:srgbClr val="0000FF"/>
                </a:solidFill>
                <a:prstDash val="solid"/>
                <a:round/>
                <a:headEnd/>
                <a:tailEnd type="triangle" w="sm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22" name="Freeform 261"/>
              <p:cNvSpPr>
                <a:spLocks/>
              </p:cNvSpPr>
              <p:nvPr/>
            </p:nvSpPr>
            <p:spPr bwMode="auto">
              <a:xfrm flipH="1">
                <a:off x="3530" y="2890"/>
                <a:ext cx="27" cy="1177"/>
              </a:xfrm>
              <a:custGeom>
                <a:avLst/>
                <a:gdLst>
                  <a:gd name="T0" fmla="*/ 2 w 97"/>
                  <a:gd name="T1" fmla="*/ 1158 h 1158"/>
                  <a:gd name="T2" fmla="*/ 10 w 97"/>
                  <a:gd name="T3" fmla="*/ 1072 h 1158"/>
                  <a:gd name="T4" fmla="*/ 61 w 97"/>
                  <a:gd name="T5" fmla="*/ 1000 h 1158"/>
                  <a:gd name="T6" fmla="*/ 87 w 97"/>
                  <a:gd name="T7" fmla="*/ 822 h 1158"/>
                  <a:gd name="T8" fmla="*/ 87 w 97"/>
                  <a:gd name="T9" fmla="*/ 299 h 1158"/>
                  <a:gd name="T10" fmla="*/ 26 w 97"/>
                  <a:gd name="T11" fmla="*/ 139 h 1158"/>
                  <a:gd name="T12" fmla="*/ 13 w 97"/>
                  <a:gd name="T13" fmla="*/ 0 h 1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7" h="1158">
                    <a:moveTo>
                      <a:pt x="2" y="1158"/>
                    </a:moveTo>
                    <a:cubicBezTo>
                      <a:pt x="3" y="1144"/>
                      <a:pt x="0" y="1098"/>
                      <a:pt x="10" y="1072"/>
                    </a:cubicBezTo>
                    <a:cubicBezTo>
                      <a:pt x="20" y="1046"/>
                      <a:pt x="48" y="1042"/>
                      <a:pt x="61" y="1000"/>
                    </a:cubicBezTo>
                    <a:cubicBezTo>
                      <a:pt x="74" y="958"/>
                      <a:pt x="83" y="939"/>
                      <a:pt x="87" y="822"/>
                    </a:cubicBezTo>
                    <a:cubicBezTo>
                      <a:pt x="91" y="705"/>
                      <a:pt x="97" y="413"/>
                      <a:pt x="87" y="299"/>
                    </a:cubicBezTo>
                    <a:cubicBezTo>
                      <a:pt x="77" y="185"/>
                      <a:pt x="38" y="189"/>
                      <a:pt x="26" y="139"/>
                    </a:cubicBezTo>
                    <a:cubicBezTo>
                      <a:pt x="14" y="89"/>
                      <a:pt x="16" y="29"/>
                      <a:pt x="13" y="0"/>
                    </a:cubicBezTo>
                  </a:path>
                </a:pathLst>
              </a:custGeom>
              <a:noFill/>
              <a:ln w="9525" cap="flat" cmpd="sng">
                <a:solidFill>
                  <a:srgbClr val="0000FF"/>
                </a:solidFill>
                <a:prstDash val="solid"/>
                <a:round/>
                <a:headEnd/>
                <a:tailEnd type="triangle" w="sm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23" name="Freeform 262"/>
              <p:cNvSpPr>
                <a:spLocks/>
              </p:cNvSpPr>
              <p:nvPr/>
            </p:nvSpPr>
            <p:spPr bwMode="auto">
              <a:xfrm>
                <a:off x="3497" y="2896"/>
                <a:ext cx="30" cy="1174"/>
              </a:xfrm>
              <a:custGeom>
                <a:avLst/>
                <a:gdLst>
                  <a:gd name="T0" fmla="*/ 2 w 97"/>
                  <a:gd name="T1" fmla="*/ 1158 h 1158"/>
                  <a:gd name="T2" fmla="*/ 10 w 97"/>
                  <a:gd name="T3" fmla="*/ 1072 h 1158"/>
                  <a:gd name="T4" fmla="*/ 61 w 97"/>
                  <a:gd name="T5" fmla="*/ 1000 h 1158"/>
                  <a:gd name="T6" fmla="*/ 87 w 97"/>
                  <a:gd name="T7" fmla="*/ 822 h 1158"/>
                  <a:gd name="T8" fmla="*/ 87 w 97"/>
                  <a:gd name="T9" fmla="*/ 299 h 1158"/>
                  <a:gd name="T10" fmla="*/ 26 w 97"/>
                  <a:gd name="T11" fmla="*/ 139 h 1158"/>
                  <a:gd name="T12" fmla="*/ 13 w 97"/>
                  <a:gd name="T13" fmla="*/ 0 h 1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7" h="1158">
                    <a:moveTo>
                      <a:pt x="2" y="1158"/>
                    </a:moveTo>
                    <a:cubicBezTo>
                      <a:pt x="3" y="1144"/>
                      <a:pt x="0" y="1098"/>
                      <a:pt x="10" y="1072"/>
                    </a:cubicBezTo>
                    <a:cubicBezTo>
                      <a:pt x="20" y="1046"/>
                      <a:pt x="48" y="1042"/>
                      <a:pt x="61" y="1000"/>
                    </a:cubicBezTo>
                    <a:cubicBezTo>
                      <a:pt x="74" y="958"/>
                      <a:pt x="83" y="939"/>
                      <a:pt x="87" y="822"/>
                    </a:cubicBezTo>
                    <a:cubicBezTo>
                      <a:pt x="91" y="705"/>
                      <a:pt x="97" y="413"/>
                      <a:pt x="87" y="299"/>
                    </a:cubicBezTo>
                    <a:cubicBezTo>
                      <a:pt x="77" y="185"/>
                      <a:pt x="38" y="189"/>
                      <a:pt x="26" y="139"/>
                    </a:cubicBezTo>
                    <a:cubicBezTo>
                      <a:pt x="14" y="89"/>
                      <a:pt x="16" y="29"/>
                      <a:pt x="13" y="0"/>
                    </a:cubicBezTo>
                  </a:path>
                </a:pathLst>
              </a:custGeom>
              <a:noFill/>
              <a:ln w="9525" cap="flat" cmpd="sng">
                <a:solidFill>
                  <a:srgbClr val="0000FF"/>
                </a:solidFill>
                <a:prstDash val="solid"/>
                <a:round/>
                <a:headEnd/>
                <a:tailEnd type="triangle" w="sm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24" name="Freeform 263"/>
              <p:cNvSpPr>
                <a:spLocks/>
              </p:cNvSpPr>
              <p:nvPr/>
            </p:nvSpPr>
            <p:spPr bwMode="auto">
              <a:xfrm flipH="1">
                <a:off x="3532" y="2901"/>
                <a:ext cx="85" cy="1138"/>
              </a:xfrm>
              <a:custGeom>
                <a:avLst/>
                <a:gdLst>
                  <a:gd name="T0" fmla="*/ 2 w 97"/>
                  <a:gd name="T1" fmla="*/ 1158 h 1158"/>
                  <a:gd name="T2" fmla="*/ 10 w 97"/>
                  <a:gd name="T3" fmla="*/ 1072 h 1158"/>
                  <a:gd name="T4" fmla="*/ 61 w 97"/>
                  <a:gd name="T5" fmla="*/ 1000 h 1158"/>
                  <a:gd name="T6" fmla="*/ 87 w 97"/>
                  <a:gd name="T7" fmla="*/ 822 h 1158"/>
                  <a:gd name="T8" fmla="*/ 87 w 97"/>
                  <a:gd name="T9" fmla="*/ 299 h 1158"/>
                  <a:gd name="T10" fmla="*/ 26 w 97"/>
                  <a:gd name="T11" fmla="*/ 139 h 1158"/>
                  <a:gd name="T12" fmla="*/ 13 w 97"/>
                  <a:gd name="T13" fmla="*/ 0 h 1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7" h="1158">
                    <a:moveTo>
                      <a:pt x="2" y="1158"/>
                    </a:moveTo>
                    <a:cubicBezTo>
                      <a:pt x="3" y="1144"/>
                      <a:pt x="0" y="1098"/>
                      <a:pt x="10" y="1072"/>
                    </a:cubicBezTo>
                    <a:cubicBezTo>
                      <a:pt x="20" y="1046"/>
                      <a:pt x="48" y="1042"/>
                      <a:pt x="61" y="1000"/>
                    </a:cubicBezTo>
                    <a:cubicBezTo>
                      <a:pt x="74" y="958"/>
                      <a:pt x="83" y="939"/>
                      <a:pt x="87" y="822"/>
                    </a:cubicBezTo>
                    <a:cubicBezTo>
                      <a:pt x="91" y="705"/>
                      <a:pt x="97" y="413"/>
                      <a:pt x="87" y="299"/>
                    </a:cubicBezTo>
                    <a:cubicBezTo>
                      <a:pt x="77" y="185"/>
                      <a:pt x="38" y="189"/>
                      <a:pt x="26" y="139"/>
                    </a:cubicBezTo>
                    <a:cubicBezTo>
                      <a:pt x="14" y="89"/>
                      <a:pt x="16" y="29"/>
                      <a:pt x="13" y="0"/>
                    </a:cubicBezTo>
                  </a:path>
                </a:pathLst>
              </a:custGeom>
              <a:noFill/>
              <a:ln w="9525" cap="flat" cmpd="sng">
                <a:solidFill>
                  <a:srgbClr val="0000FF"/>
                </a:solidFill>
                <a:prstDash val="solid"/>
                <a:round/>
                <a:headEnd/>
                <a:tailEnd type="triangle" w="sm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</p:grpSp>
        <p:sp>
          <p:nvSpPr>
            <p:cNvPr id="19" name="AutoShape 166"/>
            <p:cNvSpPr>
              <a:spLocks noChangeArrowheads="1"/>
            </p:cNvSpPr>
            <p:nvPr/>
          </p:nvSpPr>
          <p:spPr bwMode="auto">
            <a:xfrm>
              <a:off x="3363" y="2976"/>
              <a:ext cx="1248" cy="1008"/>
            </a:xfrm>
            <a:prstGeom prst="can">
              <a:avLst>
                <a:gd name="adj" fmla="val 25000"/>
              </a:avLst>
            </a:prstGeom>
            <a:solidFill>
              <a:srgbClr val="FF6666">
                <a:alpha val="34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127000" dist="38099" dir="2640022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Arial" pitchFamily="34" charset="0"/>
              </a:endParaRPr>
            </a:p>
          </p:txBody>
        </p:sp>
      </p:grpSp>
      <p:sp>
        <p:nvSpPr>
          <p:cNvPr id="65" name="Text Box 7"/>
          <p:cNvSpPr txBox="1">
            <a:spLocks noChangeArrowheads="1"/>
          </p:cNvSpPr>
          <p:nvPr/>
        </p:nvSpPr>
        <p:spPr bwMode="auto">
          <a:xfrm>
            <a:off x="10397122" y="3580056"/>
            <a:ext cx="1077215" cy="276999"/>
          </a:xfrm>
          <a:prstGeom prst="rect">
            <a:avLst/>
          </a:prstGeom>
          <a:solidFill>
            <a:schemeClr val="bg1"/>
          </a:solidFill>
          <a:ln w="12700">
            <a:solidFill>
              <a:srgbClr val="FF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2"/>
                </a:solidFill>
                <a:latin typeface="Book Antiqua" pitchFamily="18" charset="0"/>
              </a:defRPr>
            </a:lvl1pPr>
            <a:lvl2pPr marL="742950" indent="-285750" eaLnBrk="0" hangingPunct="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2"/>
                </a:solidFill>
                <a:latin typeface="Book Antiqua" pitchFamily="18" charset="0"/>
              </a:defRPr>
            </a:lvl2pPr>
            <a:lvl3pPr marL="1143000" indent="-228600" eaLnBrk="0" hangingPunct="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2"/>
                </a:solidFill>
                <a:latin typeface="Book Antiqua" pitchFamily="18" charset="0"/>
              </a:defRPr>
            </a:lvl3pPr>
            <a:lvl4pPr marL="1600200" indent="-228600" eaLnBrk="0" hangingPunct="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4pPr>
            <a:lvl5pPr marL="2057400" indent="-228600" eaLnBrk="0" hangingPunct="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SzTx/>
              <a:buFontTx/>
              <a:buNone/>
            </a:pPr>
            <a:r>
              <a:rPr lang="en-US" altLang="en-US" sz="1200" b="1" i="1" dirty="0">
                <a:solidFill>
                  <a:srgbClr val="FF0000"/>
                </a:solidFill>
              </a:rPr>
              <a:t>B</a:t>
            </a:r>
            <a:r>
              <a:rPr lang="en-US" altLang="en-US" sz="1200" b="1" i="1" baseline="-25000" dirty="0">
                <a:solidFill>
                  <a:srgbClr val="FF0000"/>
                </a:solidFill>
              </a:rPr>
              <a:t>c1</a:t>
            </a:r>
            <a:r>
              <a:rPr lang="en-US" altLang="en-US" sz="1200" b="1" i="1" dirty="0">
                <a:solidFill>
                  <a:srgbClr val="FF0000"/>
                </a:solidFill>
              </a:rPr>
              <a:t>&lt;B</a:t>
            </a:r>
            <a:r>
              <a:rPr lang="en-US" altLang="en-US" sz="1200" b="1" i="1" dirty="0">
                <a:solidFill>
                  <a:srgbClr val="FF0000"/>
                </a:solidFill>
                <a:ea typeface="ＭＳ Ｐゴシック" pitchFamily="34" charset="-128"/>
              </a:rPr>
              <a:t>&lt;</a:t>
            </a:r>
            <a:r>
              <a:rPr lang="en-US" altLang="en-US" sz="1200" b="1" i="1" dirty="0">
                <a:solidFill>
                  <a:srgbClr val="FF0000"/>
                </a:solidFill>
              </a:rPr>
              <a:t>B</a:t>
            </a:r>
            <a:r>
              <a:rPr lang="en-US" altLang="en-US" sz="1200" b="1" i="1" baseline="-25000" dirty="0">
                <a:solidFill>
                  <a:srgbClr val="FF0000"/>
                </a:solidFill>
              </a:rPr>
              <a:t>c2</a:t>
            </a:r>
            <a:endParaRPr lang="en-US" altLang="en-US" sz="1200" b="1" i="1" dirty="0">
              <a:solidFill>
                <a:srgbClr val="FF0000"/>
              </a:solidFill>
              <a:ea typeface="ＭＳ Ｐゴシック" pitchFamily="34" charset="-128"/>
            </a:endParaRPr>
          </a:p>
        </p:txBody>
      </p:sp>
      <p:graphicFrame>
        <p:nvGraphicFramePr>
          <p:cNvPr id="66" name="Object 65"/>
          <p:cNvGraphicFramePr>
            <a:graphicFrameLocks noChangeAspect="1"/>
          </p:cNvGraphicFramePr>
          <p:nvPr/>
        </p:nvGraphicFramePr>
        <p:xfrm>
          <a:off x="948793" y="2759502"/>
          <a:ext cx="1709737" cy="714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7" imgW="1155700" imgH="482600" progId="Equation.3">
                  <p:embed/>
                </p:oleObj>
              </mc:Choice>
              <mc:Fallback>
                <p:oleObj name="Equation" r:id="rId7" imgW="1155700" imgH="482600" progId="Equation.3">
                  <p:embed/>
                  <p:pic>
                    <p:nvPicPr>
                      <p:cNvPr id="66" name="Object 6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48793" y="2759502"/>
                        <a:ext cx="1709737" cy="714375"/>
                      </a:xfrm>
                      <a:prstGeom prst="rect">
                        <a:avLst/>
                      </a:prstGeom>
                      <a:noFill/>
                      <a:ln w="12700">
                        <a:solidFill>
                          <a:srgbClr val="FF0000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7" name="Rectangle 66"/>
          <p:cNvSpPr/>
          <p:nvPr/>
        </p:nvSpPr>
        <p:spPr>
          <a:xfrm>
            <a:off x="3935760" y="2492786"/>
            <a:ext cx="4572000" cy="1169551"/>
          </a:xfrm>
          <a:prstGeom prst="rect">
            <a:avLst/>
          </a:prstGeom>
        </p:spPr>
        <p:txBody>
          <a:bodyPr>
            <a:spAutoFit/>
          </a:bodyPr>
          <a:lstStyle/>
          <a:p>
            <a:pPr lvl="1">
              <a:defRPr/>
            </a:pPr>
            <a:r>
              <a:rPr lang="en-US" sz="1400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en-US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 the half-thickness of the slab</a:t>
            </a:r>
          </a:p>
          <a:p>
            <a:pPr lvl="1">
              <a:defRPr/>
            </a:pPr>
            <a:r>
              <a:rPr lang="en-US" sz="1400" i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</a:t>
            </a:r>
            <a:r>
              <a:rPr lang="en-US" sz="1400" i="1" baseline="-250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 the critical current density [A m</a:t>
            </a:r>
            <a:r>
              <a:rPr lang="en-US" sz="1400" baseline="30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-2</a:t>
            </a:r>
            <a:r>
              <a:rPr lang="en-US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]</a:t>
            </a:r>
          </a:p>
          <a:p>
            <a:pPr lvl="1">
              <a:defRPr/>
            </a:pPr>
            <a:r>
              <a:rPr lang="en-US" sz="1400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</a:t>
            </a:r>
            <a:r>
              <a:rPr lang="en-US" sz="1400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 </a:t>
            </a:r>
            <a:r>
              <a:rPr lang="en-US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 the density [kg m</a:t>
            </a:r>
            <a:r>
              <a:rPr lang="en-US" sz="1400" baseline="30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-3</a:t>
            </a:r>
            <a:r>
              <a:rPr lang="en-US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]</a:t>
            </a:r>
          </a:p>
          <a:p>
            <a:pPr lvl="1">
              <a:defRPr/>
            </a:pPr>
            <a:r>
              <a:rPr lang="en-US" sz="1400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 the specific heat [J kg</a:t>
            </a:r>
            <a:r>
              <a:rPr lang="en-US" sz="1400" baseline="30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-1</a:t>
            </a:r>
            <a:r>
              <a:rPr lang="en-US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]</a:t>
            </a:r>
          </a:p>
          <a:p>
            <a:pPr lvl="1">
              <a:defRPr/>
            </a:pPr>
            <a:r>
              <a:rPr lang="en-US" sz="1400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</a:t>
            </a:r>
            <a:r>
              <a:rPr lang="en-US" sz="1400" i="1" baseline="-25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 the critical temperature. </a:t>
            </a:r>
          </a:p>
        </p:txBody>
      </p:sp>
      <p:grpSp>
        <p:nvGrpSpPr>
          <p:cNvPr id="68" name="Group 38"/>
          <p:cNvGrpSpPr>
            <a:grpSpLocks/>
          </p:cNvGrpSpPr>
          <p:nvPr/>
        </p:nvGrpSpPr>
        <p:grpSpPr bwMode="auto">
          <a:xfrm>
            <a:off x="3228182" y="5657428"/>
            <a:ext cx="2366963" cy="717550"/>
            <a:chOff x="2599" y="6441"/>
            <a:chExt cx="3729" cy="1130"/>
          </a:xfrm>
        </p:grpSpPr>
        <p:sp>
          <p:nvSpPr>
            <p:cNvPr id="69" name="Rectangle 39"/>
            <p:cNvSpPr>
              <a:spLocks noChangeArrowheads="1"/>
            </p:cNvSpPr>
            <p:nvPr/>
          </p:nvSpPr>
          <p:spPr bwMode="auto">
            <a:xfrm>
              <a:off x="2599" y="7232"/>
              <a:ext cx="3729" cy="339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SzPct val="60000"/>
                <a:buBlip>
                  <a:blip r:embed="rId2"/>
                </a:buBlip>
                <a:defRPr sz="2400">
                  <a:solidFill>
                    <a:schemeClr val="tx2"/>
                  </a:solidFill>
                  <a:latin typeface="Book Antiqua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SzPct val="60000"/>
                <a:buBlip>
                  <a:blip r:embed="rId3"/>
                </a:buBlip>
                <a:defRPr sz="2000">
                  <a:solidFill>
                    <a:schemeClr val="tx2"/>
                  </a:solidFill>
                  <a:latin typeface="Book Antiqua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SzPct val="60000"/>
                <a:buBlip>
                  <a:blip r:embed="rId4"/>
                </a:buBlip>
                <a:defRPr>
                  <a:solidFill>
                    <a:schemeClr val="tx2"/>
                  </a:solidFill>
                  <a:latin typeface="Book Antiqua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SzPct val="60000"/>
                <a:buBlip>
                  <a:blip r:embed="rId5"/>
                </a:buBlip>
                <a:defRPr sz="1600">
                  <a:solidFill>
                    <a:schemeClr val="tx2"/>
                  </a:solidFill>
                  <a:latin typeface="Book Antiqua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SzPct val="60000"/>
                <a:buBlip>
                  <a:blip r:embed="rId6"/>
                </a:buBlip>
                <a:defRPr sz="1600">
                  <a:solidFill>
                    <a:schemeClr val="tx2"/>
                  </a:solidFill>
                  <a:latin typeface="Book Antiqua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6"/>
                </a:buBlip>
                <a:defRPr sz="1600">
                  <a:solidFill>
                    <a:schemeClr val="tx2"/>
                  </a:solidFill>
                  <a:latin typeface="Book Antiqua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6"/>
                </a:buBlip>
                <a:defRPr sz="1600">
                  <a:solidFill>
                    <a:schemeClr val="tx2"/>
                  </a:solidFill>
                  <a:latin typeface="Book Antiqua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6"/>
                </a:buBlip>
                <a:defRPr sz="1600">
                  <a:solidFill>
                    <a:schemeClr val="tx2"/>
                  </a:solidFill>
                  <a:latin typeface="Book Antiqua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6"/>
                </a:buBlip>
                <a:defRPr sz="1600">
                  <a:solidFill>
                    <a:schemeClr val="tx2"/>
                  </a:solidFill>
                  <a:latin typeface="Book Antiqua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SzTx/>
                <a:buFontTx/>
                <a:buNone/>
              </a:pPr>
              <a:endParaRPr lang="en-US" altLang="en-US" sz="180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70" name="Rectangle 40"/>
            <p:cNvSpPr>
              <a:spLocks noChangeArrowheads="1"/>
            </p:cNvSpPr>
            <p:nvPr/>
          </p:nvSpPr>
          <p:spPr bwMode="auto">
            <a:xfrm>
              <a:off x="2599" y="6441"/>
              <a:ext cx="3729" cy="339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SzPct val="60000"/>
                <a:buBlip>
                  <a:blip r:embed="rId2"/>
                </a:buBlip>
                <a:defRPr sz="2400">
                  <a:solidFill>
                    <a:schemeClr val="tx2"/>
                  </a:solidFill>
                  <a:latin typeface="Book Antiqua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SzPct val="60000"/>
                <a:buBlip>
                  <a:blip r:embed="rId3"/>
                </a:buBlip>
                <a:defRPr sz="2000">
                  <a:solidFill>
                    <a:schemeClr val="tx2"/>
                  </a:solidFill>
                  <a:latin typeface="Book Antiqua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SzPct val="60000"/>
                <a:buBlip>
                  <a:blip r:embed="rId4"/>
                </a:buBlip>
                <a:defRPr>
                  <a:solidFill>
                    <a:schemeClr val="tx2"/>
                  </a:solidFill>
                  <a:latin typeface="Book Antiqua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SzPct val="60000"/>
                <a:buBlip>
                  <a:blip r:embed="rId5"/>
                </a:buBlip>
                <a:defRPr sz="1600">
                  <a:solidFill>
                    <a:schemeClr val="tx2"/>
                  </a:solidFill>
                  <a:latin typeface="Book Antiqua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SzPct val="60000"/>
                <a:buBlip>
                  <a:blip r:embed="rId6"/>
                </a:buBlip>
                <a:defRPr sz="1600">
                  <a:solidFill>
                    <a:schemeClr val="tx2"/>
                  </a:solidFill>
                  <a:latin typeface="Book Antiqua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6"/>
                </a:buBlip>
                <a:defRPr sz="1600">
                  <a:solidFill>
                    <a:schemeClr val="tx2"/>
                  </a:solidFill>
                  <a:latin typeface="Book Antiqua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6"/>
                </a:buBlip>
                <a:defRPr sz="1600">
                  <a:solidFill>
                    <a:schemeClr val="tx2"/>
                  </a:solidFill>
                  <a:latin typeface="Book Antiqua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6"/>
                </a:buBlip>
                <a:defRPr sz="1600">
                  <a:solidFill>
                    <a:schemeClr val="tx2"/>
                  </a:solidFill>
                  <a:latin typeface="Book Antiqua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6"/>
                </a:buBlip>
                <a:defRPr sz="1600">
                  <a:solidFill>
                    <a:schemeClr val="tx2"/>
                  </a:solidFill>
                  <a:latin typeface="Book Antiqua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SzTx/>
                <a:buFontTx/>
                <a:buNone/>
              </a:pPr>
              <a:r>
                <a:rPr lang="en-US" altLang="en-US" sz="1100" dirty="0">
                  <a:solidFill>
                    <a:srgbClr val="000000"/>
                  </a:solidFill>
                  <a:latin typeface="Arial" charset="0"/>
                </a:rPr>
                <a:t>Cu</a:t>
              </a:r>
            </a:p>
          </p:txBody>
        </p:sp>
        <p:sp>
          <p:nvSpPr>
            <p:cNvPr id="71" name="Rectangle 41"/>
            <p:cNvSpPr>
              <a:spLocks noChangeArrowheads="1"/>
            </p:cNvSpPr>
            <p:nvPr/>
          </p:nvSpPr>
          <p:spPr bwMode="auto">
            <a:xfrm>
              <a:off x="2599" y="6780"/>
              <a:ext cx="3729" cy="452"/>
            </a:xfrm>
            <a:prstGeom prst="rect">
              <a:avLst/>
            </a:prstGeom>
            <a:solidFill>
              <a:srgbClr val="00CC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SzPct val="60000"/>
                <a:buBlip>
                  <a:blip r:embed="rId2"/>
                </a:buBlip>
                <a:defRPr sz="2400">
                  <a:solidFill>
                    <a:schemeClr val="tx2"/>
                  </a:solidFill>
                  <a:latin typeface="Book Antiqua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SzPct val="60000"/>
                <a:buBlip>
                  <a:blip r:embed="rId3"/>
                </a:buBlip>
                <a:defRPr sz="2000">
                  <a:solidFill>
                    <a:schemeClr val="tx2"/>
                  </a:solidFill>
                  <a:latin typeface="Book Antiqua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SzPct val="60000"/>
                <a:buBlip>
                  <a:blip r:embed="rId4"/>
                </a:buBlip>
                <a:defRPr>
                  <a:solidFill>
                    <a:schemeClr val="tx2"/>
                  </a:solidFill>
                  <a:latin typeface="Book Antiqua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SzPct val="60000"/>
                <a:buBlip>
                  <a:blip r:embed="rId5"/>
                </a:buBlip>
                <a:defRPr sz="1600">
                  <a:solidFill>
                    <a:schemeClr val="tx2"/>
                  </a:solidFill>
                  <a:latin typeface="Book Antiqua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SzPct val="60000"/>
                <a:buBlip>
                  <a:blip r:embed="rId6"/>
                </a:buBlip>
                <a:defRPr sz="1600">
                  <a:solidFill>
                    <a:schemeClr val="tx2"/>
                  </a:solidFill>
                  <a:latin typeface="Book Antiqua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6"/>
                </a:buBlip>
                <a:defRPr sz="1600">
                  <a:solidFill>
                    <a:schemeClr val="tx2"/>
                  </a:solidFill>
                  <a:latin typeface="Book Antiqua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6"/>
                </a:buBlip>
                <a:defRPr sz="1600">
                  <a:solidFill>
                    <a:schemeClr val="tx2"/>
                  </a:solidFill>
                  <a:latin typeface="Book Antiqua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6"/>
                </a:buBlip>
                <a:defRPr sz="1600">
                  <a:solidFill>
                    <a:schemeClr val="tx2"/>
                  </a:solidFill>
                  <a:latin typeface="Book Antiqua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6"/>
                </a:buBlip>
                <a:defRPr sz="1600">
                  <a:solidFill>
                    <a:schemeClr val="tx2"/>
                  </a:solidFill>
                  <a:latin typeface="Book Antiqua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SzTx/>
                <a:buFontTx/>
                <a:buNone/>
              </a:pPr>
              <a:r>
                <a:rPr lang="en-US" altLang="en-US" sz="1200" dirty="0">
                  <a:solidFill>
                    <a:srgbClr val="000000"/>
                  </a:solidFill>
                  <a:latin typeface="Arial" charset="0"/>
                </a:rPr>
                <a:t>SC</a:t>
              </a:r>
            </a:p>
          </p:txBody>
        </p:sp>
        <p:sp>
          <p:nvSpPr>
            <p:cNvPr id="72" name="Line 42"/>
            <p:cNvSpPr>
              <a:spLocks noChangeShapeType="1"/>
            </p:cNvSpPr>
            <p:nvPr/>
          </p:nvSpPr>
          <p:spPr bwMode="auto">
            <a:xfrm>
              <a:off x="3503" y="7006"/>
              <a:ext cx="1808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sm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</p:grpSp>
      <p:grpSp>
        <p:nvGrpSpPr>
          <p:cNvPr id="73" name="Group 70"/>
          <p:cNvGrpSpPr>
            <a:grpSpLocks/>
          </p:cNvGrpSpPr>
          <p:nvPr/>
        </p:nvGrpSpPr>
        <p:grpSpPr bwMode="auto">
          <a:xfrm>
            <a:off x="6031706" y="5663778"/>
            <a:ext cx="2368550" cy="717550"/>
            <a:chOff x="11184" y="6441"/>
            <a:chExt cx="3732" cy="1130"/>
          </a:xfrm>
        </p:grpSpPr>
        <p:sp>
          <p:nvSpPr>
            <p:cNvPr id="74" name="Rectangle 71"/>
            <p:cNvSpPr>
              <a:spLocks noChangeArrowheads="1"/>
            </p:cNvSpPr>
            <p:nvPr/>
          </p:nvSpPr>
          <p:spPr bwMode="auto">
            <a:xfrm>
              <a:off x="11187" y="7232"/>
              <a:ext cx="3729" cy="339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SzPct val="60000"/>
                <a:buBlip>
                  <a:blip r:embed="rId2"/>
                </a:buBlip>
                <a:defRPr sz="2400">
                  <a:solidFill>
                    <a:schemeClr val="tx2"/>
                  </a:solidFill>
                  <a:latin typeface="Book Antiqua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SzPct val="60000"/>
                <a:buBlip>
                  <a:blip r:embed="rId3"/>
                </a:buBlip>
                <a:defRPr sz="2000">
                  <a:solidFill>
                    <a:schemeClr val="tx2"/>
                  </a:solidFill>
                  <a:latin typeface="Book Antiqua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SzPct val="60000"/>
                <a:buBlip>
                  <a:blip r:embed="rId4"/>
                </a:buBlip>
                <a:defRPr>
                  <a:solidFill>
                    <a:schemeClr val="tx2"/>
                  </a:solidFill>
                  <a:latin typeface="Book Antiqua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SzPct val="60000"/>
                <a:buBlip>
                  <a:blip r:embed="rId5"/>
                </a:buBlip>
                <a:defRPr sz="1600">
                  <a:solidFill>
                    <a:schemeClr val="tx2"/>
                  </a:solidFill>
                  <a:latin typeface="Book Antiqua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SzPct val="60000"/>
                <a:buBlip>
                  <a:blip r:embed="rId6"/>
                </a:buBlip>
                <a:defRPr sz="1600">
                  <a:solidFill>
                    <a:schemeClr val="tx2"/>
                  </a:solidFill>
                  <a:latin typeface="Book Antiqua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6"/>
                </a:buBlip>
                <a:defRPr sz="1600">
                  <a:solidFill>
                    <a:schemeClr val="tx2"/>
                  </a:solidFill>
                  <a:latin typeface="Book Antiqua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6"/>
                </a:buBlip>
                <a:defRPr sz="1600">
                  <a:solidFill>
                    <a:schemeClr val="tx2"/>
                  </a:solidFill>
                  <a:latin typeface="Book Antiqua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6"/>
                </a:buBlip>
                <a:defRPr sz="1600">
                  <a:solidFill>
                    <a:schemeClr val="tx2"/>
                  </a:solidFill>
                  <a:latin typeface="Book Antiqua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6"/>
                </a:buBlip>
                <a:defRPr sz="1600">
                  <a:solidFill>
                    <a:schemeClr val="tx2"/>
                  </a:solidFill>
                  <a:latin typeface="Book Antiqua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SzTx/>
                <a:buFontTx/>
                <a:buNone/>
              </a:pPr>
              <a:endParaRPr lang="en-US" altLang="en-US" sz="180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75" name="Rectangle 72"/>
            <p:cNvSpPr>
              <a:spLocks noChangeArrowheads="1"/>
            </p:cNvSpPr>
            <p:nvPr/>
          </p:nvSpPr>
          <p:spPr bwMode="auto">
            <a:xfrm>
              <a:off x="11187" y="6441"/>
              <a:ext cx="3729" cy="339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SzPct val="60000"/>
                <a:buBlip>
                  <a:blip r:embed="rId2"/>
                </a:buBlip>
                <a:defRPr sz="2400">
                  <a:solidFill>
                    <a:schemeClr val="tx2"/>
                  </a:solidFill>
                  <a:latin typeface="Book Antiqua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SzPct val="60000"/>
                <a:buBlip>
                  <a:blip r:embed="rId3"/>
                </a:buBlip>
                <a:defRPr sz="2000">
                  <a:solidFill>
                    <a:schemeClr val="tx2"/>
                  </a:solidFill>
                  <a:latin typeface="Book Antiqua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SzPct val="60000"/>
                <a:buBlip>
                  <a:blip r:embed="rId4"/>
                </a:buBlip>
                <a:defRPr>
                  <a:solidFill>
                    <a:schemeClr val="tx2"/>
                  </a:solidFill>
                  <a:latin typeface="Book Antiqua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SzPct val="60000"/>
                <a:buBlip>
                  <a:blip r:embed="rId5"/>
                </a:buBlip>
                <a:defRPr sz="1600">
                  <a:solidFill>
                    <a:schemeClr val="tx2"/>
                  </a:solidFill>
                  <a:latin typeface="Book Antiqua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SzPct val="60000"/>
                <a:buBlip>
                  <a:blip r:embed="rId6"/>
                </a:buBlip>
                <a:defRPr sz="1600">
                  <a:solidFill>
                    <a:schemeClr val="tx2"/>
                  </a:solidFill>
                  <a:latin typeface="Book Antiqua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6"/>
                </a:buBlip>
                <a:defRPr sz="1600">
                  <a:solidFill>
                    <a:schemeClr val="tx2"/>
                  </a:solidFill>
                  <a:latin typeface="Book Antiqua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6"/>
                </a:buBlip>
                <a:defRPr sz="1600">
                  <a:solidFill>
                    <a:schemeClr val="tx2"/>
                  </a:solidFill>
                  <a:latin typeface="Book Antiqua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6"/>
                </a:buBlip>
                <a:defRPr sz="1600">
                  <a:solidFill>
                    <a:schemeClr val="tx2"/>
                  </a:solidFill>
                  <a:latin typeface="Book Antiqua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6"/>
                </a:buBlip>
                <a:defRPr sz="1600">
                  <a:solidFill>
                    <a:schemeClr val="tx2"/>
                  </a:solidFill>
                  <a:latin typeface="Book Antiqua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SzTx/>
                <a:buFontTx/>
                <a:buNone/>
              </a:pPr>
              <a:endParaRPr lang="en-US" altLang="en-US" sz="180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76" name="Rectangle 73"/>
            <p:cNvSpPr>
              <a:spLocks noChangeArrowheads="1"/>
            </p:cNvSpPr>
            <p:nvPr/>
          </p:nvSpPr>
          <p:spPr bwMode="auto">
            <a:xfrm>
              <a:off x="11184" y="6780"/>
              <a:ext cx="3729" cy="452"/>
            </a:xfrm>
            <a:prstGeom prst="rect">
              <a:avLst/>
            </a:prstGeom>
            <a:gradFill rotWithShape="0">
              <a:gsLst>
                <a:gs pos="0">
                  <a:srgbClr val="00CCFF"/>
                </a:gs>
                <a:gs pos="50000">
                  <a:srgbClr val="FF0000"/>
                </a:gs>
                <a:gs pos="100000">
                  <a:srgbClr val="00CCFF"/>
                </a:gs>
              </a:gsLst>
              <a:lin ang="0" scaled="1"/>
            </a:gra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SzPct val="60000"/>
                <a:buBlip>
                  <a:blip r:embed="rId2"/>
                </a:buBlip>
                <a:defRPr sz="2400">
                  <a:solidFill>
                    <a:schemeClr val="tx2"/>
                  </a:solidFill>
                  <a:latin typeface="Book Antiqua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SzPct val="60000"/>
                <a:buBlip>
                  <a:blip r:embed="rId3"/>
                </a:buBlip>
                <a:defRPr sz="2000">
                  <a:solidFill>
                    <a:schemeClr val="tx2"/>
                  </a:solidFill>
                  <a:latin typeface="Book Antiqua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SzPct val="60000"/>
                <a:buBlip>
                  <a:blip r:embed="rId4"/>
                </a:buBlip>
                <a:defRPr>
                  <a:solidFill>
                    <a:schemeClr val="tx2"/>
                  </a:solidFill>
                  <a:latin typeface="Book Antiqua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SzPct val="60000"/>
                <a:buBlip>
                  <a:blip r:embed="rId5"/>
                </a:buBlip>
                <a:defRPr sz="1600">
                  <a:solidFill>
                    <a:schemeClr val="tx2"/>
                  </a:solidFill>
                  <a:latin typeface="Book Antiqua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SzPct val="60000"/>
                <a:buBlip>
                  <a:blip r:embed="rId6"/>
                </a:buBlip>
                <a:defRPr sz="1600">
                  <a:solidFill>
                    <a:schemeClr val="tx2"/>
                  </a:solidFill>
                  <a:latin typeface="Book Antiqua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6"/>
                </a:buBlip>
                <a:defRPr sz="1600">
                  <a:solidFill>
                    <a:schemeClr val="tx2"/>
                  </a:solidFill>
                  <a:latin typeface="Book Antiqua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6"/>
                </a:buBlip>
                <a:defRPr sz="1600">
                  <a:solidFill>
                    <a:schemeClr val="tx2"/>
                  </a:solidFill>
                  <a:latin typeface="Book Antiqua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6"/>
                </a:buBlip>
                <a:defRPr sz="1600">
                  <a:solidFill>
                    <a:schemeClr val="tx2"/>
                  </a:solidFill>
                  <a:latin typeface="Book Antiqua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6"/>
                </a:buBlip>
                <a:defRPr sz="1600">
                  <a:solidFill>
                    <a:schemeClr val="tx2"/>
                  </a:solidFill>
                  <a:latin typeface="Book Antiqua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SzTx/>
                <a:buFontTx/>
                <a:buNone/>
              </a:pPr>
              <a:endParaRPr lang="en-US" altLang="en-US" sz="180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77" name="Line 74"/>
            <p:cNvSpPr>
              <a:spLocks noChangeShapeType="1"/>
            </p:cNvSpPr>
            <p:nvPr/>
          </p:nvSpPr>
          <p:spPr bwMode="auto">
            <a:xfrm>
              <a:off x="12649" y="6554"/>
              <a:ext cx="643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sm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grpSp>
          <p:nvGrpSpPr>
            <p:cNvPr id="78" name="Group 75"/>
            <p:cNvGrpSpPr>
              <a:grpSpLocks/>
            </p:cNvGrpSpPr>
            <p:nvPr/>
          </p:nvGrpSpPr>
          <p:grpSpPr bwMode="auto">
            <a:xfrm>
              <a:off x="11639" y="6554"/>
              <a:ext cx="1010" cy="904"/>
              <a:chOff x="8588" y="9040"/>
              <a:chExt cx="1130" cy="678"/>
            </a:xfrm>
          </p:grpSpPr>
          <p:sp>
            <p:nvSpPr>
              <p:cNvPr id="87" name="Line 76"/>
              <p:cNvSpPr>
                <a:spLocks noChangeShapeType="1"/>
              </p:cNvSpPr>
              <p:nvPr/>
            </p:nvSpPr>
            <p:spPr bwMode="auto">
              <a:xfrm>
                <a:off x="8588" y="9379"/>
                <a:ext cx="452" cy="0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grpSp>
            <p:nvGrpSpPr>
              <p:cNvPr id="88" name="Group 77"/>
              <p:cNvGrpSpPr>
                <a:grpSpLocks/>
              </p:cNvGrpSpPr>
              <p:nvPr/>
            </p:nvGrpSpPr>
            <p:grpSpPr bwMode="auto">
              <a:xfrm>
                <a:off x="9040" y="9040"/>
                <a:ext cx="678" cy="339"/>
                <a:chOff x="9153" y="9040"/>
                <a:chExt cx="678" cy="339"/>
              </a:xfrm>
            </p:grpSpPr>
            <p:sp>
              <p:nvSpPr>
                <p:cNvPr id="92" name="Arc 78"/>
                <p:cNvSpPr>
                  <a:spLocks/>
                </p:cNvSpPr>
                <p:nvPr/>
              </p:nvSpPr>
              <p:spPr bwMode="auto">
                <a:xfrm flipV="1">
                  <a:off x="9153" y="9210"/>
                  <a:ext cx="339" cy="169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0" y="-1"/>
                      </a:moveTo>
                      <a:cubicBezTo>
                        <a:pt x="11929" y="-1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0" y="-1"/>
                      </a:moveTo>
                      <a:cubicBezTo>
                        <a:pt x="11929" y="-1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lnTo>
                        <a:pt x="0" y="-1"/>
                      </a:lnTo>
                      <a:close/>
                    </a:path>
                  </a:pathLst>
                </a:custGeom>
                <a:noFill/>
                <a:ln w="38100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93" name="Arc 79"/>
                <p:cNvSpPr>
                  <a:spLocks/>
                </p:cNvSpPr>
                <p:nvPr/>
              </p:nvSpPr>
              <p:spPr bwMode="auto">
                <a:xfrm flipH="1">
                  <a:off x="9492" y="9040"/>
                  <a:ext cx="339" cy="170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0" y="-1"/>
                      </a:moveTo>
                      <a:cubicBezTo>
                        <a:pt x="11929" y="-1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0" y="-1"/>
                      </a:moveTo>
                      <a:cubicBezTo>
                        <a:pt x="11929" y="-1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lnTo>
                        <a:pt x="0" y="-1"/>
                      </a:lnTo>
                      <a:close/>
                    </a:path>
                  </a:pathLst>
                </a:custGeom>
                <a:noFill/>
                <a:ln w="38100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</p:grpSp>
          <p:grpSp>
            <p:nvGrpSpPr>
              <p:cNvPr id="89" name="Group 80"/>
              <p:cNvGrpSpPr>
                <a:grpSpLocks/>
              </p:cNvGrpSpPr>
              <p:nvPr/>
            </p:nvGrpSpPr>
            <p:grpSpPr bwMode="auto">
              <a:xfrm>
                <a:off x="9040" y="9379"/>
                <a:ext cx="678" cy="339"/>
                <a:chOff x="9153" y="9379"/>
                <a:chExt cx="678" cy="339"/>
              </a:xfrm>
            </p:grpSpPr>
            <p:sp>
              <p:nvSpPr>
                <p:cNvPr id="90" name="Arc 81"/>
                <p:cNvSpPr>
                  <a:spLocks/>
                </p:cNvSpPr>
                <p:nvPr/>
              </p:nvSpPr>
              <p:spPr bwMode="auto">
                <a:xfrm>
                  <a:off x="9153" y="9379"/>
                  <a:ext cx="339" cy="170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0" y="-1"/>
                      </a:moveTo>
                      <a:cubicBezTo>
                        <a:pt x="11929" y="-1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0" y="-1"/>
                      </a:moveTo>
                      <a:cubicBezTo>
                        <a:pt x="11929" y="-1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lnTo>
                        <a:pt x="0" y="-1"/>
                      </a:lnTo>
                      <a:close/>
                    </a:path>
                  </a:pathLst>
                </a:custGeom>
                <a:noFill/>
                <a:ln w="38100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91" name="Arc 82"/>
                <p:cNvSpPr>
                  <a:spLocks/>
                </p:cNvSpPr>
                <p:nvPr/>
              </p:nvSpPr>
              <p:spPr bwMode="auto">
                <a:xfrm flipH="1" flipV="1">
                  <a:off x="9492" y="9549"/>
                  <a:ext cx="339" cy="169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0" y="-1"/>
                      </a:moveTo>
                      <a:cubicBezTo>
                        <a:pt x="11929" y="-1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0" y="-1"/>
                      </a:moveTo>
                      <a:cubicBezTo>
                        <a:pt x="11929" y="-1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lnTo>
                        <a:pt x="0" y="-1"/>
                      </a:lnTo>
                      <a:close/>
                    </a:path>
                  </a:pathLst>
                </a:custGeom>
                <a:noFill/>
                <a:ln w="38100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</p:grpSp>
        </p:grpSp>
        <p:sp>
          <p:nvSpPr>
            <p:cNvPr id="79" name="Line 83"/>
            <p:cNvSpPr>
              <a:spLocks noChangeShapeType="1"/>
            </p:cNvSpPr>
            <p:nvPr/>
          </p:nvSpPr>
          <p:spPr bwMode="auto">
            <a:xfrm flipV="1">
              <a:off x="12649" y="7458"/>
              <a:ext cx="643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sm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0" name="Line 84"/>
            <p:cNvSpPr>
              <a:spLocks noChangeShapeType="1"/>
            </p:cNvSpPr>
            <p:nvPr/>
          </p:nvSpPr>
          <p:spPr bwMode="auto">
            <a:xfrm>
              <a:off x="14118" y="7006"/>
              <a:ext cx="459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sm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grpSp>
          <p:nvGrpSpPr>
            <p:cNvPr id="81" name="Group 85"/>
            <p:cNvGrpSpPr>
              <a:grpSpLocks/>
            </p:cNvGrpSpPr>
            <p:nvPr/>
          </p:nvGrpSpPr>
          <p:grpSpPr bwMode="auto">
            <a:xfrm>
              <a:off x="13475" y="6554"/>
              <a:ext cx="643" cy="452"/>
              <a:chOff x="10509" y="9040"/>
              <a:chExt cx="678" cy="339"/>
            </a:xfrm>
          </p:grpSpPr>
          <p:sp>
            <p:nvSpPr>
              <p:cNvPr id="85" name="Arc 86"/>
              <p:cNvSpPr>
                <a:spLocks/>
              </p:cNvSpPr>
              <p:nvPr/>
            </p:nvSpPr>
            <p:spPr bwMode="auto">
              <a:xfrm flipH="1" flipV="1">
                <a:off x="10848" y="9210"/>
                <a:ext cx="339" cy="169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0" y="-1"/>
                    </a:lnTo>
                    <a:close/>
                  </a:path>
                </a:pathLst>
              </a:cu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86" name="Arc 87"/>
              <p:cNvSpPr>
                <a:spLocks/>
              </p:cNvSpPr>
              <p:nvPr/>
            </p:nvSpPr>
            <p:spPr bwMode="auto">
              <a:xfrm>
                <a:off x="10509" y="9040"/>
                <a:ext cx="339" cy="17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0" y="-1"/>
                    </a:lnTo>
                    <a:close/>
                  </a:path>
                </a:pathLst>
              </a:cu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</p:grpSp>
        <p:grpSp>
          <p:nvGrpSpPr>
            <p:cNvPr id="82" name="Group 88"/>
            <p:cNvGrpSpPr>
              <a:grpSpLocks/>
            </p:cNvGrpSpPr>
            <p:nvPr/>
          </p:nvGrpSpPr>
          <p:grpSpPr bwMode="auto">
            <a:xfrm>
              <a:off x="13475" y="7006"/>
              <a:ext cx="643" cy="452"/>
              <a:chOff x="10509" y="9379"/>
              <a:chExt cx="678" cy="339"/>
            </a:xfrm>
          </p:grpSpPr>
          <p:sp>
            <p:nvSpPr>
              <p:cNvPr id="83" name="Arc 89"/>
              <p:cNvSpPr>
                <a:spLocks/>
              </p:cNvSpPr>
              <p:nvPr/>
            </p:nvSpPr>
            <p:spPr bwMode="auto">
              <a:xfrm flipH="1">
                <a:off x="10848" y="9379"/>
                <a:ext cx="339" cy="17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0" y="-1"/>
                    </a:lnTo>
                    <a:close/>
                  </a:path>
                </a:pathLst>
              </a:cu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84" name="Arc 90"/>
              <p:cNvSpPr>
                <a:spLocks/>
              </p:cNvSpPr>
              <p:nvPr/>
            </p:nvSpPr>
            <p:spPr bwMode="auto">
              <a:xfrm flipV="1">
                <a:off x="10509" y="9549"/>
                <a:ext cx="339" cy="169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0" y="-1"/>
                    </a:lnTo>
                    <a:close/>
                  </a:path>
                </a:pathLst>
              </a:cu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</p:grpSp>
      </p:grpSp>
      <p:sp>
        <p:nvSpPr>
          <p:cNvPr id="94" name="Rectangle 93"/>
          <p:cNvSpPr/>
          <p:nvPr/>
        </p:nvSpPr>
        <p:spPr>
          <a:xfrm>
            <a:off x="278534" y="3857055"/>
            <a:ext cx="866374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alt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Quench protection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Superconductors have a very high normal state resistivity.</a:t>
            </a:r>
          </a:p>
          <a:p>
            <a:r>
              <a:rPr lang="en-US" alt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en-US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If quenched, could reach very high temperatures in few </a:t>
            </a:r>
            <a:r>
              <a:rPr lang="en-US" altLang="en-US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ms.</a:t>
            </a:r>
            <a:endParaRPr lang="en-US" altLang="en-US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If embedded in a </a:t>
            </a:r>
            <a:r>
              <a:rPr lang="en-US" alt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copper matrix</a:t>
            </a:r>
            <a:r>
              <a:rPr lang="en-US" alt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when a quench occurs, current redistributes in the low-</a:t>
            </a:r>
            <a:r>
              <a:rPr lang="en-US" altLang="en-US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resisitivity</a:t>
            </a:r>
            <a:r>
              <a:rPr lang="en-US" alt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matrix </a:t>
            </a:r>
            <a:r>
              <a:rPr lang="en-US" alt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 </a:t>
            </a:r>
            <a:r>
              <a:rPr lang="en-US" alt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lower peak temperature</a:t>
            </a:r>
            <a:endParaRPr lang="en-US" altLang="en-US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6162937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strand: multifilament wire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4325" y="1009242"/>
            <a:ext cx="6573763" cy="2317779"/>
          </a:xfrm>
        </p:spPr>
        <p:txBody>
          <a:bodyPr/>
          <a:lstStyle/>
          <a:p>
            <a:pPr marL="0" indent="0">
              <a:buNone/>
            </a:pPr>
            <a:r>
              <a:rPr lang="en-GB" altLang="en-US" sz="1800" b="1" dirty="0">
                <a:solidFill>
                  <a:srgbClr val="FF0000"/>
                </a:solidFill>
              </a:rPr>
              <a:t>3. Persistent currents</a:t>
            </a:r>
          </a:p>
          <a:p>
            <a:pPr marL="0" indent="0">
              <a:buNone/>
            </a:pPr>
            <a:r>
              <a:rPr lang="en-US" altLang="en-US" sz="1800" dirty="0"/>
              <a:t>When a filament is in a varying </a:t>
            </a:r>
            <a:r>
              <a:rPr lang="en-US" altLang="en-US" sz="1800" i="1" dirty="0" err="1"/>
              <a:t>B</a:t>
            </a:r>
            <a:r>
              <a:rPr lang="en-US" altLang="en-US" sz="1800" i="1" baseline="-25000" dirty="0" err="1"/>
              <a:t>ext</a:t>
            </a:r>
            <a:r>
              <a:rPr lang="en-US" altLang="en-US" sz="1800" dirty="0"/>
              <a:t>, its inner part is shielded by currents distribution in the filament periphery</a:t>
            </a:r>
          </a:p>
          <a:p>
            <a:pPr marL="0" indent="0">
              <a:buNone/>
            </a:pPr>
            <a:r>
              <a:rPr lang="en-US" altLang="en-US" sz="1800" dirty="0"/>
              <a:t>They </a:t>
            </a:r>
            <a:r>
              <a:rPr lang="en-US" altLang="en-US" sz="1800" b="1" dirty="0">
                <a:solidFill>
                  <a:srgbClr val="FF0000"/>
                </a:solidFill>
              </a:rPr>
              <a:t>do not decay </a:t>
            </a:r>
            <a:r>
              <a:rPr lang="en-US" altLang="en-US" sz="1800" dirty="0"/>
              <a:t>when </a:t>
            </a:r>
            <a:r>
              <a:rPr lang="en-US" altLang="en-US" sz="1800" i="1" dirty="0" err="1"/>
              <a:t>B</a:t>
            </a:r>
            <a:r>
              <a:rPr lang="en-US" altLang="en-US" sz="1800" i="1" baseline="-25000" dirty="0" err="1"/>
              <a:t>ex</a:t>
            </a:r>
            <a:r>
              <a:rPr lang="en-US" altLang="en-US" sz="1800" dirty="0" err="1"/>
              <a:t>is</a:t>
            </a:r>
            <a:r>
              <a:rPr lang="en-US" altLang="en-US" sz="1800" dirty="0"/>
              <a:t> held constant </a:t>
            </a:r>
            <a:r>
              <a:rPr lang="en-US" altLang="en-US" sz="1800" dirty="0">
                <a:sym typeface="Wingdings" pitchFamily="2" charset="2"/>
              </a:rPr>
              <a:t> </a:t>
            </a:r>
            <a:r>
              <a:rPr lang="en-US" altLang="en-US" sz="1800" b="1" dirty="0">
                <a:solidFill>
                  <a:srgbClr val="FF0000"/>
                </a:solidFill>
                <a:sym typeface="Wingdings" pitchFamily="2" charset="2"/>
              </a:rPr>
              <a:t>persistent currents</a:t>
            </a:r>
          </a:p>
          <a:p>
            <a:pPr>
              <a:buFontTx/>
              <a:buBlip>
                <a:blip r:embed="rId2"/>
              </a:buBlip>
            </a:pPr>
            <a:endParaRPr lang="en-GB" altLang="en-US" dirty="0"/>
          </a:p>
          <a:p>
            <a:pPr marL="36576" indent="0">
              <a:buNone/>
            </a:pPr>
            <a:endParaRPr lang="en-GB" altLang="en-US" dirty="0"/>
          </a:p>
          <a:p>
            <a:pPr marL="36576" indent="0"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747636" y="6466086"/>
            <a:ext cx="514400" cy="385018"/>
          </a:xfrm>
        </p:spPr>
        <p:txBody>
          <a:bodyPr/>
          <a:lstStyle/>
          <a:p>
            <a:fld id="{91FE0CF9-301C-4DC2-9DD4-D8FCF2197C95}" type="slidenum">
              <a:rPr lang="en-GB" smtClean="0"/>
              <a:t>47</a:t>
            </a:fld>
            <a:endParaRPr lang="en-GB" dirty="0"/>
          </a:p>
        </p:txBody>
      </p:sp>
      <p:grpSp>
        <p:nvGrpSpPr>
          <p:cNvPr id="5" name="Group 4"/>
          <p:cNvGrpSpPr/>
          <p:nvPr/>
        </p:nvGrpSpPr>
        <p:grpSpPr>
          <a:xfrm>
            <a:off x="6875564" y="1072749"/>
            <a:ext cx="3816423" cy="2808312"/>
            <a:chOff x="476828" y="1221659"/>
            <a:chExt cx="7010400" cy="5001341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76828" y="1257300"/>
              <a:ext cx="7010400" cy="4965700"/>
            </a:xfrm>
            <a:prstGeom prst="rect">
              <a:avLst/>
            </a:prstGeom>
          </p:spPr>
        </p:pic>
        <p:sp>
          <p:nvSpPr>
            <p:cNvPr id="7" name="TextBox 1"/>
            <p:cNvSpPr txBox="1"/>
            <p:nvPr/>
          </p:nvSpPr>
          <p:spPr>
            <a:xfrm>
              <a:off x="2052350" y="1221659"/>
              <a:ext cx="3859353" cy="438891"/>
            </a:xfrm>
            <a:prstGeom prst="rect">
              <a:avLst/>
            </a:prstGeom>
          </p:spPr>
          <p:txBody>
            <a:bodyPr wrap="square" rtlCol="0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800" b="1" dirty="0">
                  <a:solidFill>
                    <a:srgbClr val="000000"/>
                  </a:solidFill>
                </a:rPr>
                <a:t>Strand magnetization</a:t>
              </a:r>
            </a:p>
            <a:p>
              <a:r>
                <a:rPr lang="en-GB" sz="800" b="1" dirty="0" err="1">
                  <a:solidFill>
                    <a:srgbClr val="000000"/>
                  </a:solidFill>
                </a:rPr>
                <a:t>mT</a:t>
              </a:r>
              <a:endParaRPr lang="en-GB" sz="800" b="1" dirty="0">
                <a:solidFill>
                  <a:srgbClr val="000000"/>
                </a:solidFill>
              </a:endParaRPr>
            </a:p>
          </p:txBody>
        </p:sp>
        <p:sp>
          <p:nvSpPr>
            <p:cNvPr id="8" name="TextBox 1"/>
            <p:cNvSpPr txBox="1"/>
            <p:nvPr/>
          </p:nvSpPr>
          <p:spPr>
            <a:xfrm>
              <a:off x="4225205" y="4586317"/>
              <a:ext cx="3008671" cy="891329"/>
            </a:xfrm>
            <a:prstGeom prst="rect">
              <a:avLst/>
            </a:prstGeom>
          </p:spPr>
          <p:txBody>
            <a:bodyPr wrap="square" rtlCol="0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800" b="1" dirty="0">
                  <a:solidFill>
                    <a:srgbClr val="000000"/>
                  </a:solidFill>
                </a:rPr>
                <a:t>External magnetic field</a:t>
              </a:r>
            </a:p>
            <a:p>
              <a:r>
                <a:rPr lang="en-GB" sz="800" b="1" dirty="0">
                  <a:solidFill>
                    <a:srgbClr val="000000"/>
                  </a:solidFill>
                </a:rPr>
                <a:t>Tesla</a:t>
              </a:r>
            </a:p>
          </p:txBody>
        </p:sp>
      </p:grpSp>
      <p:grpSp>
        <p:nvGrpSpPr>
          <p:cNvPr id="10" name="Group 2"/>
          <p:cNvGrpSpPr>
            <a:grpSpLocks/>
          </p:cNvGrpSpPr>
          <p:nvPr/>
        </p:nvGrpSpPr>
        <p:grpSpPr bwMode="auto">
          <a:xfrm>
            <a:off x="2207568" y="2946595"/>
            <a:ext cx="3627438" cy="1319212"/>
            <a:chOff x="5440363" y="1116012"/>
            <a:chExt cx="3627437" cy="1319213"/>
          </a:xfrm>
        </p:grpSpPr>
        <p:pic>
          <p:nvPicPr>
            <p:cNvPr id="11" name="Picture 4" descr="magnetization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28374"/>
            <a:stretch>
              <a:fillRect/>
            </a:stretch>
          </p:blipFill>
          <p:spPr bwMode="auto">
            <a:xfrm>
              <a:off x="5440363" y="1116012"/>
              <a:ext cx="3627437" cy="1319213"/>
            </a:xfrm>
            <a:prstGeom prst="rect">
              <a:avLst/>
            </a:prstGeom>
            <a:noFill/>
            <a:ln w="12700">
              <a:solidFill>
                <a:schemeClr val="tx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" name="Text Box 7"/>
            <p:cNvSpPr txBox="1">
              <a:spLocks noChangeArrowheads="1"/>
            </p:cNvSpPr>
            <p:nvPr/>
          </p:nvSpPr>
          <p:spPr bwMode="auto">
            <a:xfrm>
              <a:off x="7772400" y="1128254"/>
              <a:ext cx="1219200" cy="215444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2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SzPct val="60000"/>
                <a:buBlip>
                  <a:blip r:embed="rId2"/>
                </a:buBlip>
                <a:defRPr sz="2400">
                  <a:solidFill>
                    <a:schemeClr val="tx2"/>
                  </a:solidFill>
                  <a:latin typeface="Book Antiqua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SzPct val="60000"/>
                <a:buBlip>
                  <a:blip r:embed="rId5"/>
                </a:buBlip>
                <a:defRPr sz="2000">
                  <a:solidFill>
                    <a:schemeClr val="tx2"/>
                  </a:solidFill>
                  <a:latin typeface="Book Antiqua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SzPct val="60000"/>
                <a:buBlip>
                  <a:blip r:embed="rId6"/>
                </a:buBlip>
                <a:defRPr>
                  <a:solidFill>
                    <a:schemeClr val="tx2"/>
                  </a:solidFill>
                  <a:latin typeface="Book Antiqua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SzPct val="60000"/>
                <a:buBlip>
                  <a:blip r:embed="rId7"/>
                </a:buBlip>
                <a:defRPr sz="1600">
                  <a:solidFill>
                    <a:schemeClr val="tx2"/>
                  </a:solidFill>
                  <a:latin typeface="Book Antiqua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SzPct val="60000"/>
                <a:buBlip>
                  <a:blip r:embed="rId8"/>
                </a:buBlip>
                <a:defRPr sz="1600">
                  <a:solidFill>
                    <a:schemeClr val="tx2"/>
                  </a:solidFill>
                  <a:latin typeface="Book Antiqua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8"/>
                </a:buBlip>
                <a:defRPr sz="1600">
                  <a:solidFill>
                    <a:schemeClr val="tx2"/>
                  </a:solidFill>
                  <a:latin typeface="Book Antiqua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8"/>
                </a:buBlip>
                <a:defRPr sz="1600">
                  <a:solidFill>
                    <a:schemeClr val="tx2"/>
                  </a:solidFill>
                  <a:latin typeface="Book Antiqua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8"/>
                </a:buBlip>
                <a:defRPr sz="1600">
                  <a:solidFill>
                    <a:schemeClr val="tx2"/>
                  </a:solidFill>
                  <a:latin typeface="Book Antiqua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8"/>
                </a:buBlip>
                <a:defRPr sz="1600">
                  <a:solidFill>
                    <a:schemeClr val="tx2"/>
                  </a:solidFill>
                  <a:latin typeface="Book Antiqua" pitchFamily="18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SzTx/>
                <a:buFontTx/>
                <a:buNone/>
              </a:pPr>
              <a:r>
                <a:rPr lang="en-US" altLang="en-US" sz="800">
                  <a:solidFill>
                    <a:schemeClr val="tx1"/>
                  </a:solidFill>
                  <a:ea typeface="ＭＳ Ｐゴシック" pitchFamily="34" charset="-128"/>
                </a:rPr>
                <a:t>by </a:t>
              </a:r>
              <a:r>
                <a:rPr lang="nb-NO" altLang="en-US" sz="800">
                  <a:solidFill>
                    <a:schemeClr val="tx1"/>
                  </a:solidFill>
                  <a:ea typeface="ＭＳ Ｐゴシック" pitchFamily="34" charset="-128"/>
                </a:rPr>
                <a:t>K.-H. Mess, </a:t>
              </a:r>
              <a:r>
                <a:rPr lang="nb-NO" altLang="en-US" sz="800" i="1">
                  <a:solidFill>
                    <a:schemeClr val="tx1"/>
                  </a:solidFill>
                  <a:ea typeface="ＭＳ Ｐゴシック" pitchFamily="34" charset="-128"/>
                </a:rPr>
                <a:t>et al.</a:t>
              </a:r>
              <a:endParaRPr lang="en-US" altLang="en-US" sz="800" i="1">
                <a:solidFill>
                  <a:schemeClr val="tx1"/>
                </a:solidFill>
                <a:ea typeface="ＭＳ Ｐゴシック" pitchFamily="34" charset="-128"/>
              </a:endParaRPr>
            </a:p>
          </p:txBody>
        </p:sp>
      </p:grpSp>
      <p:sp>
        <p:nvSpPr>
          <p:cNvPr id="13" name="Rectangle 12"/>
          <p:cNvSpPr/>
          <p:nvPr/>
        </p:nvSpPr>
        <p:spPr>
          <a:xfrm>
            <a:off x="219075" y="4509121"/>
            <a:ext cx="616495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These currents </a:t>
            </a:r>
            <a:r>
              <a:rPr lang="en-GB" alt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produce </a:t>
            </a:r>
            <a:r>
              <a:rPr lang="en-GB" alt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field errors </a:t>
            </a:r>
            <a:r>
              <a:rPr lang="en-GB" alt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that are particular important at low energy</a:t>
            </a:r>
            <a:r>
              <a:rPr lang="en-GB" altLang="en-US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 (</a:t>
            </a:r>
            <a:r>
              <a:rPr lang="en-GB" alt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when the beam is injected</a:t>
            </a:r>
            <a:r>
              <a:rPr lang="en-GB" altLang="en-US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), </a:t>
            </a:r>
            <a:r>
              <a:rPr lang="en-GB" alt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which are proportional to the filament diameter (</a:t>
            </a:r>
            <a:r>
              <a:rPr lang="en-GB" altLang="en-US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d</a:t>
            </a:r>
            <a:r>
              <a:rPr lang="en-GB" altLang="en-US" baseline="-25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sub</a:t>
            </a:r>
            <a:r>
              <a:rPr lang="en-GB" alt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) and the current density.</a:t>
            </a:r>
            <a:endParaRPr lang="en-GB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2711624" y="5879296"/>
                <a:ext cx="229441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>
                          <a:latin typeface="Cambria Math"/>
                        </a:rPr>
                        <m:t>𝑀</m:t>
                      </m:r>
                      <m:r>
                        <a:rPr lang="en-GB" i="1">
                          <a:latin typeface="Cambria Math"/>
                        </a:rPr>
                        <m:t>(</m:t>
                      </m:r>
                      <m:r>
                        <a:rPr lang="en-GB" i="1">
                          <a:latin typeface="Cambria Math"/>
                        </a:rPr>
                        <m:t>𝐵</m:t>
                      </m:r>
                      <m:r>
                        <a:rPr lang="en-GB" i="1">
                          <a:latin typeface="Cambria Math"/>
                        </a:rPr>
                        <m:t>)∝</m:t>
                      </m:r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/>
                              <a:ea typeface="Cambria Math"/>
                            </a:rPr>
                            <m:t>𝑑</m:t>
                          </m:r>
                        </m:e>
                        <m:sub>
                          <m:r>
                            <a:rPr lang="en-GB" i="1">
                              <a:latin typeface="Cambria Math"/>
                              <a:ea typeface="Cambria Math"/>
                            </a:rPr>
                            <m:t>𝑠𝑢𝑏</m:t>
                          </m:r>
                        </m:sub>
                      </m:sSub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/>
                              <a:ea typeface="Cambria Math"/>
                            </a:rPr>
                            <m:t>∙</m:t>
                          </m:r>
                          <m:r>
                            <a:rPr lang="en-GB" i="1">
                              <a:latin typeface="Cambria Math"/>
                              <a:ea typeface="Cambria Math"/>
                            </a:rPr>
                            <m:t>𝐽</m:t>
                          </m:r>
                        </m:e>
                        <m:sub>
                          <m:r>
                            <a:rPr lang="en-GB" i="1">
                              <a:latin typeface="Cambria Math"/>
                              <a:ea typeface="Cambria Math"/>
                            </a:rPr>
                            <m:t>𝑐</m:t>
                          </m:r>
                        </m:sub>
                      </m:sSub>
                      <m:r>
                        <a:rPr lang="en-GB" i="1">
                          <a:latin typeface="Cambria Math"/>
                          <a:ea typeface="Cambria Math"/>
                        </a:rPr>
                        <m:t>(</m:t>
                      </m:r>
                      <m:r>
                        <a:rPr lang="en-GB" i="1">
                          <a:latin typeface="Cambria Math"/>
                          <a:ea typeface="Cambria Math"/>
                        </a:rPr>
                        <m:t>𝐵</m:t>
                      </m:r>
                      <m:r>
                        <a:rPr lang="en-GB" i="1">
                          <a:latin typeface="Cambria Math"/>
                          <a:ea typeface="Cambria Math"/>
                        </a:rPr>
                        <m:t>)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11624" y="5879296"/>
                <a:ext cx="2294410" cy="369332"/>
              </a:xfrm>
              <a:prstGeom prst="rect">
                <a:avLst/>
              </a:prstGeom>
              <a:blipFill>
                <a:blip r:embed="rId9"/>
                <a:stretch>
                  <a:fillRect b="-1311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6" name="Straight Connector 15"/>
          <p:cNvCxnSpPr/>
          <p:nvPr/>
        </p:nvCxnSpPr>
        <p:spPr>
          <a:xfrm>
            <a:off x="7434302" y="5065093"/>
            <a:ext cx="2952328" cy="0"/>
          </a:xfrm>
          <a:prstGeom prst="line">
            <a:avLst/>
          </a:prstGeom>
          <a:ln w="28575">
            <a:solidFill>
              <a:srgbClr val="000000"/>
            </a:solidFill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7434302" y="6417618"/>
            <a:ext cx="2952328" cy="0"/>
          </a:xfrm>
          <a:prstGeom prst="line">
            <a:avLst/>
          </a:prstGeom>
          <a:ln w="28575">
            <a:solidFill>
              <a:srgbClr val="000000"/>
            </a:solidFill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9882574" y="5065094"/>
            <a:ext cx="0" cy="1352525"/>
          </a:xfrm>
          <a:prstGeom prst="straightConnector1">
            <a:avLst/>
          </a:prstGeom>
          <a:ln>
            <a:solidFill>
              <a:srgbClr val="000000"/>
            </a:solidFill>
            <a:headEnd type="arrow" w="med" len="med"/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9882575" y="6057415"/>
            <a:ext cx="117782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rgbClr val="000000"/>
                </a:solidFill>
              </a:rPr>
              <a:t>Allowable limits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0986C58C-B7A0-1311-535A-6FBC815EB87D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797616" y="3881061"/>
            <a:ext cx="4237087" cy="28470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5295614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strand: multifilament wire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E0CF9-301C-4DC2-9DD4-D8FCF2197C95}" type="slidenum">
              <a:rPr lang="en-GB" smtClean="0"/>
              <a:t>48</a:t>
            </a:fld>
            <a:endParaRPr lang="en-GB"/>
          </a:p>
        </p:txBody>
      </p:sp>
      <p:pic>
        <p:nvPicPr>
          <p:cNvPr id="6" name="Picture 4" descr="interfilament_coupli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165"/>
          <a:stretch>
            <a:fillRect/>
          </a:stretch>
        </p:blipFill>
        <p:spPr bwMode="auto">
          <a:xfrm>
            <a:off x="8047038" y="1143000"/>
            <a:ext cx="3155950" cy="3078163"/>
          </a:xfrm>
          <a:prstGeom prst="rect">
            <a:avLst/>
          </a:prstGeom>
          <a:noFill/>
          <a:ln w="12700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9705975" y="3914775"/>
            <a:ext cx="1447800" cy="27622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2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SzPct val="60000"/>
              <a:buBlip>
                <a:blip r:embed="rId3"/>
              </a:buBlip>
              <a:defRPr sz="2400">
                <a:solidFill>
                  <a:schemeClr val="tx2"/>
                </a:solidFill>
                <a:latin typeface="Book Antiqua" pitchFamily="18" charset="0"/>
              </a:defRPr>
            </a:lvl1pPr>
            <a:lvl2pPr marL="742950" indent="-285750" eaLnBrk="0" hangingPunct="0">
              <a:spcBef>
                <a:spcPct val="20000"/>
              </a:spcBef>
              <a:buSzPct val="60000"/>
              <a:buBlip>
                <a:blip r:embed="rId4"/>
              </a:buBlip>
              <a:defRPr sz="2000">
                <a:solidFill>
                  <a:schemeClr val="tx2"/>
                </a:solidFill>
                <a:latin typeface="Book Antiqua" pitchFamily="18" charset="0"/>
              </a:defRPr>
            </a:lvl2pPr>
            <a:lvl3pPr marL="1143000" indent="-228600" eaLnBrk="0" hangingPunct="0">
              <a:spcBef>
                <a:spcPct val="20000"/>
              </a:spcBef>
              <a:buSzPct val="60000"/>
              <a:buBlip>
                <a:blip r:embed="rId5"/>
              </a:buBlip>
              <a:defRPr>
                <a:solidFill>
                  <a:schemeClr val="tx2"/>
                </a:solidFill>
                <a:latin typeface="Book Antiqua" pitchFamily="18" charset="0"/>
              </a:defRPr>
            </a:lvl3pPr>
            <a:lvl4pPr marL="1600200" indent="-228600" eaLnBrk="0" hangingPunct="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4pPr>
            <a:lvl5pPr marL="2057400" indent="-228600" eaLnBrk="0" hangingPunct="0">
              <a:spcBef>
                <a:spcPct val="20000"/>
              </a:spcBef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SzTx/>
              <a:buFontTx/>
              <a:buNone/>
            </a:pPr>
            <a:r>
              <a:rPr lang="en-US" altLang="en-US" sz="1200">
                <a:solidFill>
                  <a:schemeClr val="tx1"/>
                </a:solidFill>
                <a:ea typeface="ＭＳ Ｐゴシック" pitchFamily="34" charset="-128"/>
              </a:rPr>
              <a:t>by M. Wilson</a:t>
            </a:r>
          </a:p>
        </p:txBody>
      </p:sp>
      <p:grpSp>
        <p:nvGrpSpPr>
          <p:cNvPr id="8" name="Group 2"/>
          <p:cNvGrpSpPr>
            <a:grpSpLocks/>
          </p:cNvGrpSpPr>
          <p:nvPr/>
        </p:nvGrpSpPr>
        <p:grpSpPr bwMode="auto">
          <a:xfrm>
            <a:off x="8047039" y="4267199"/>
            <a:ext cx="3182937" cy="2198688"/>
            <a:chOff x="5334000" y="4343400"/>
            <a:chExt cx="3183702" cy="2198651"/>
          </a:xfrm>
        </p:grpSpPr>
        <p:grpSp>
          <p:nvGrpSpPr>
            <p:cNvPr id="9" name="Group 32"/>
            <p:cNvGrpSpPr>
              <a:grpSpLocks/>
            </p:cNvGrpSpPr>
            <p:nvPr/>
          </p:nvGrpSpPr>
          <p:grpSpPr bwMode="auto">
            <a:xfrm>
              <a:off x="5413371" y="4498675"/>
              <a:ext cx="3021283" cy="1914525"/>
              <a:chOff x="2909" y="326"/>
              <a:chExt cx="2714" cy="1734"/>
            </a:xfrm>
          </p:grpSpPr>
          <p:sp>
            <p:nvSpPr>
              <p:cNvPr id="11" name="Freeform 34"/>
              <p:cNvSpPr>
                <a:spLocks/>
              </p:cNvSpPr>
              <p:nvPr/>
            </p:nvSpPr>
            <p:spPr bwMode="auto">
              <a:xfrm>
                <a:off x="4263" y="496"/>
                <a:ext cx="1362" cy="296"/>
              </a:xfrm>
              <a:custGeom>
                <a:avLst/>
                <a:gdLst>
                  <a:gd name="T0" fmla="*/ 0 w 1356"/>
                  <a:gd name="T1" fmla="*/ 20 h 469"/>
                  <a:gd name="T2" fmla="*/ 92 w 1356"/>
                  <a:gd name="T3" fmla="*/ 0 h 469"/>
                  <a:gd name="T4" fmla="*/ 256 w 1356"/>
                  <a:gd name="T5" fmla="*/ 20 h 469"/>
                  <a:gd name="T6" fmla="*/ 436 w 1356"/>
                  <a:gd name="T7" fmla="*/ 92 h 469"/>
                  <a:gd name="T8" fmla="*/ 720 w 1356"/>
                  <a:gd name="T9" fmla="*/ 260 h 469"/>
                  <a:gd name="T10" fmla="*/ 864 w 1356"/>
                  <a:gd name="T11" fmla="*/ 336 h 469"/>
                  <a:gd name="T12" fmla="*/ 1056 w 1356"/>
                  <a:gd name="T13" fmla="*/ 420 h 469"/>
                  <a:gd name="T14" fmla="*/ 1228 w 1356"/>
                  <a:gd name="T15" fmla="*/ 464 h 469"/>
                  <a:gd name="T16" fmla="*/ 1332 w 1356"/>
                  <a:gd name="T17" fmla="*/ 452 h 469"/>
                  <a:gd name="T18" fmla="*/ 1356 w 1356"/>
                  <a:gd name="T19" fmla="*/ 444 h 4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356" h="469">
                    <a:moveTo>
                      <a:pt x="0" y="20"/>
                    </a:moveTo>
                    <a:cubicBezTo>
                      <a:pt x="24" y="10"/>
                      <a:pt x="49" y="0"/>
                      <a:pt x="92" y="0"/>
                    </a:cubicBezTo>
                    <a:cubicBezTo>
                      <a:pt x="135" y="0"/>
                      <a:pt x="199" y="5"/>
                      <a:pt x="256" y="20"/>
                    </a:cubicBezTo>
                    <a:cubicBezTo>
                      <a:pt x="313" y="35"/>
                      <a:pt x="359" y="52"/>
                      <a:pt x="436" y="92"/>
                    </a:cubicBezTo>
                    <a:cubicBezTo>
                      <a:pt x="513" y="132"/>
                      <a:pt x="649" y="219"/>
                      <a:pt x="720" y="260"/>
                    </a:cubicBezTo>
                    <a:cubicBezTo>
                      <a:pt x="791" y="301"/>
                      <a:pt x="808" y="309"/>
                      <a:pt x="864" y="336"/>
                    </a:cubicBezTo>
                    <a:cubicBezTo>
                      <a:pt x="920" y="363"/>
                      <a:pt x="995" y="399"/>
                      <a:pt x="1056" y="420"/>
                    </a:cubicBezTo>
                    <a:cubicBezTo>
                      <a:pt x="1117" y="441"/>
                      <a:pt x="1182" y="459"/>
                      <a:pt x="1228" y="464"/>
                    </a:cubicBezTo>
                    <a:cubicBezTo>
                      <a:pt x="1274" y="469"/>
                      <a:pt x="1311" y="455"/>
                      <a:pt x="1332" y="452"/>
                    </a:cubicBezTo>
                    <a:cubicBezTo>
                      <a:pt x="1353" y="449"/>
                      <a:pt x="1352" y="445"/>
                      <a:pt x="1356" y="444"/>
                    </a:cubicBezTo>
                  </a:path>
                </a:pathLst>
              </a:custGeom>
              <a:noFill/>
              <a:ln w="12700" cap="flat" cmpd="sng">
                <a:solidFill>
                  <a:schemeClr val="tx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2" name="Oval 35"/>
              <p:cNvSpPr>
                <a:spLocks noChangeArrowheads="1"/>
              </p:cNvSpPr>
              <p:nvPr/>
            </p:nvSpPr>
            <p:spPr bwMode="auto">
              <a:xfrm rot="-1293214">
                <a:off x="2916" y="943"/>
                <a:ext cx="842" cy="1117"/>
              </a:xfrm>
              <a:prstGeom prst="ellipse">
                <a:avLst/>
              </a:prstGeom>
              <a:solidFill>
                <a:srgbClr val="FFCC99"/>
              </a:solidFill>
              <a:ln w="12700">
                <a:solidFill>
                  <a:schemeClr val="tx2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3" name="Oval 36"/>
              <p:cNvSpPr>
                <a:spLocks noChangeArrowheads="1"/>
              </p:cNvSpPr>
              <p:nvPr/>
            </p:nvSpPr>
            <p:spPr bwMode="auto">
              <a:xfrm rot="-1293214">
                <a:off x="3032" y="1031"/>
                <a:ext cx="97" cy="119"/>
              </a:xfrm>
              <a:prstGeom prst="ellipse">
                <a:avLst/>
              </a:prstGeom>
              <a:solidFill>
                <a:schemeClr val="bg2"/>
              </a:solidFill>
              <a:ln w="12700">
                <a:solidFill>
                  <a:schemeClr val="tx2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" name="Oval 37"/>
              <p:cNvSpPr>
                <a:spLocks noChangeArrowheads="1"/>
              </p:cNvSpPr>
              <p:nvPr/>
            </p:nvSpPr>
            <p:spPr bwMode="auto">
              <a:xfrm rot="-1293214">
                <a:off x="3139" y="982"/>
                <a:ext cx="97" cy="118"/>
              </a:xfrm>
              <a:prstGeom prst="ellipse">
                <a:avLst/>
              </a:prstGeom>
              <a:solidFill>
                <a:schemeClr val="bg2"/>
              </a:solidFill>
              <a:ln w="12700">
                <a:solidFill>
                  <a:schemeClr val="tx2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5" name="Oval 38"/>
              <p:cNvSpPr>
                <a:spLocks noChangeArrowheads="1"/>
              </p:cNvSpPr>
              <p:nvPr/>
            </p:nvSpPr>
            <p:spPr bwMode="auto">
              <a:xfrm rot="-1293214">
                <a:off x="3256" y="973"/>
                <a:ext cx="97" cy="119"/>
              </a:xfrm>
              <a:prstGeom prst="ellipse">
                <a:avLst/>
              </a:prstGeom>
              <a:solidFill>
                <a:schemeClr val="bg2"/>
              </a:solidFill>
              <a:ln w="12700">
                <a:solidFill>
                  <a:schemeClr val="tx2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6" name="Oval 39"/>
              <p:cNvSpPr>
                <a:spLocks noChangeArrowheads="1"/>
              </p:cNvSpPr>
              <p:nvPr/>
            </p:nvSpPr>
            <p:spPr bwMode="auto">
              <a:xfrm rot="-1293214">
                <a:off x="3368" y="1009"/>
                <a:ext cx="96" cy="119"/>
              </a:xfrm>
              <a:prstGeom prst="ellipse">
                <a:avLst/>
              </a:prstGeom>
              <a:solidFill>
                <a:schemeClr val="bg2"/>
              </a:solidFill>
              <a:ln w="12700">
                <a:solidFill>
                  <a:schemeClr val="tx2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7" name="Oval 40"/>
              <p:cNvSpPr>
                <a:spLocks noChangeArrowheads="1"/>
              </p:cNvSpPr>
              <p:nvPr/>
            </p:nvSpPr>
            <p:spPr bwMode="auto">
              <a:xfrm rot="-1293214">
                <a:off x="3468" y="1081"/>
                <a:ext cx="96" cy="119"/>
              </a:xfrm>
              <a:prstGeom prst="ellipse">
                <a:avLst/>
              </a:prstGeom>
              <a:solidFill>
                <a:schemeClr val="bg2"/>
              </a:solidFill>
              <a:ln w="12700">
                <a:solidFill>
                  <a:schemeClr val="tx2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8" name="Oval 41"/>
              <p:cNvSpPr>
                <a:spLocks noChangeArrowheads="1"/>
              </p:cNvSpPr>
              <p:nvPr/>
            </p:nvSpPr>
            <p:spPr bwMode="auto">
              <a:xfrm rot="-1293214">
                <a:off x="3555" y="1179"/>
                <a:ext cx="96" cy="118"/>
              </a:xfrm>
              <a:prstGeom prst="ellipse">
                <a:avLst/>
              </a:prstGeom>
              <a:solidFill>
                <a:schemeClr val="bg2"/>
              </a:solidFill>
              <a:ln w="12700">
                <a:solidFill>
                  <a:schemeClr val="tx2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9" name="Oval 42"/>
              <p:cNvSpPr>
                <a:spLocks noChangeArrowheads="1"/>
              </p:cNvSpPr>
              <p:nvPr/>
            </p:nvSpPr>
            <p:spPr bwMode="auto">
              <a:xfrm rot="-1293214">
                <a:off x="3621" y="1300"/>
                <a:ext cx="97" cy="118"/>
              </a:xfrm>
              <a:prstGeom prst="ellipse">
                <a:avLst/>
              </a:prstGeom>
              <a:solidFill>
                <a:schemeClr val="bg2"/>
              </a:solidFill>
              <a:ln w="12700">
                <a:solidFill>
                  <a:schemeClr val="tx2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20" name="Oval 43"/>
              <p:cNvSpPr>
                <a:spLocks noChangeArrowheads="1"/>
              </p:cNvSpPr>
              <p:nvPr/>
            </p:nvSpPr>
            <p:spPr bwMode="auto">
              <a:xfrm rot="-1293214">
                <a:off x="2963" y="1133"/>
                <a:ext cx="96" cy="118"/>
              </a:xfrm>
              <a:prstGeom prst="ellipse">
                <a:avLst/>
              </a:prstGeom>
              <a:solidFill>
                <a:schemeClr val="bg2"/>
              </a:solidFill>
              <a:ln w="12700">
                <a:solidFill>
                  <a:schemeClr val="tx2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21" name="Oval 44"/>
              <p:cNvSpPr>
                <a:spLocks noChangeArrowheads="1"/>
              </p:cNvSpPr>
              <p:nvPr/>
            </p:nvSpPr>
            <p:spPr bwMode="auto">
              <a:xfrm rot="-1293214">
                <a:off x="2918" y="1251"/>
                <a:ext cx="97" cy="119"/>
              </a:xfrm>
              <a:prstGeom prst="ellipse">
                <a:avLst/>
              </a:prstGeom>
              <a:solidFill>
                <a:schemeClr val="bg2"/>
              </a:solidFill>
              <a:ln w="12700">
                <a:solidFill>
                  <a:schemeClr val="tx2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22" name="Oval 45"/>
              <p:cNvSpPr>
                <a:spLocks noChangeArrowheads="1"/>
              </p:cNvSpPr>
              <p:nvPr/>
            </p:nvSpPr>
            <p:spPr bwMode="auto">
              <a:xfrm rot="-1293214">
                <a:off x="2909" y="1382"/>
                <a:ext cx="96" cy="119"/>
              </a:xfrm>
              <a:prstGeom prst="ellipse">
                <a:avLst/>
              </a:prstGeom>
              <a:solidFill>
                <a:schemeClr val="bg2"/>
              </a:solidFill>
              <a:ln w="12700">
                <a:solidFill>
                  <a:schemeClr val="tx2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23" name="Oval 46"/>
              <p:cNvSpPr>
                <a:spLocks noChangeArrowheads="1"/>
              </p:cNvSpPr>
              <p:nvPr/>
            </p:nvSpPr>
            <p:spPr bwMode="auto">
              <a:xfrm rot="-1293214">
                <a:off x="2936" y="1514"/>
                <a:ext cx="96" cy="118"/>
              </a:xfrm>
              <a:prstGeom prst="ellipse">
                <a:avLst/>
              </a:prstGeom>
              <a:solidFill>
                <a:schemeClr val="bg2"/>
              </a:solidFill>
              <a:ln w="12700">
                <a:solidFill>
                  <a:schemeClr val="tx2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24" name="Oval 47"/>
              <p:cNvSpPr>
                <a:spLocks noChangeArrowheads="1"/>
              </p:cNvSpPr>
              <p:nvPr/>
            </p:nvSpPr>
            <p:spPr bwMode="auto">
              <a:xfrm rot="-1293214">
                <a:off x="2987" y="1638"/>
                <a:ext cx="96" cy="119"/>
              </a:xfrm>
              <a:prstGeom prst="ellipse">
                <a:avLst/>
              </a:prstGeom>
              <a:solidFill>
                <a:schemeClr val="bg2"/>
              </a:solidFill>
              <a:ln w="12700">
                <a:solidFill>
                  <a:schemeClr val="tx2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25" name="Oval 48"/>
              <p:cNvSpPr>
                <a:spLocks noChangeArrowheads="1"/>
              </p:cNvSpPr>
              <p:nvPr/>
            </p:nvSpPr>
            <p:spPr bwMode="auto">
              <a:xfrm rot="-1293214">
                <a:off x="3067" y="1751"/>
                <a:ext cx="97" cy="119"/>
              </a:xfrm>
              <a:prstGeom prst="ellipse">
                <a:avLst/>
              </a:prstGeom>
              <a:solidFill>
                <a:schemeClr val="bg2"/>
              </a:solidFill>
              <a:ln w="12700">
                <a:solidFill>
                  <a:schemeClr val="tx2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26" name="Oval 49"/>
              <p:cNvSpPr>
                <a:spLocks noChangeArrowheads="1"/>
              </p:cNvSpPr>
              <p:nvPr/>
            </p:nvSpPr>
            <p:spPr bwMode="auto">
              <a:xfrm rot="-1293214">
                <a:off x="3161" y="1839"/>
                <a:ext cx="96" cy="118"/>
              </a:xfrm>
              <a:prstGeom prst="ellipse">
                <a:avLst/>
              </a:prstGeom>
              <a:solidFill>
                <a:schemeClr val="bg2"/>
              </a:solidFill>
              <a:ln w="12700">
                <a:solidFill>
                  <a:schemeClr val="tx2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27" name="Oval 50"/>
              <p:cNvSpPr>
                <a:spLocks noChangeArrowheads="1"/>
              </p:cNvSpPr>
              <p:nvPr/>
            </p:nvSpPr>
            <p:spPr bwMode="auto">
              <a:xfrm rot="-1293214">
                <a:off x="3280" y="1895"/>
                <a:ext cx="96" cy="119"/>
              </a:xfrm>
              <a:prstGeom prst="ellipse">
                <a:avLst/>
              </a:prstGeom>
              <a:solidFill>
                <a:schemeClr val="bg2"/>
              </a:solidFill>
              <a:ln w="12700">
                <a:solidFill>
                  <a:schemeClr val="tx2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28" name="Oval 51"/>
              <p:cNvSpPr>
                <a:spLocks noChangeArrowheads="1"/>
              </p:cNvSpPr>
              <p:nvPr/>
            </p:nvSpPr>
            <p:spPr bwMode="auto">
              <a:xfrm rot="-1293214">
                <a:off x="3397" y="1906"/>
                <a:ext cx="96" cy="119"/>
              </a:xfrm>
              <a:prstGeom prst="ellipse">
                <a:avLst/>
              </a:prstGeom>
              <a:solidFill>
                <a:schemeClr val="bg2"/>
              </a:solidFill>
              <a:ln w="12700">
                <a:solidFill>
                  <a:schemeClr val="tx2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29" name="Oval 52"/>
              <p:cNvSpPr>
                <a:spLocks noChangeArrowheads="1"/>
              </p:cNvSpPr>
              <p:nvPr/>
            </p:nvSpPr>
            <p:spPr bwMode="auto">
              <a:xfrm rot="-1293214">
                <a:off x="3508" y="1872"/>
                <a:ext cx="96" cy="118"/>
              </a:xfrm>
              <a:prstGeom prst="ellipse">
                <a:avLst/>
              </a:prstGeom>
              <a:solidFill>
                <a:schemeClr val="bg2"/>
              </a:solidFill>
              <a:ln w="12700">
                <a:solidFill>
                  <a:schemeClr val="tx2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30" name="Oval 53"/>
              <p:cNvSpPr>
                <a:spLocks noChangeArrowheads="1"/>
              </p:cNvSpPr>
              <p:nvPr/>
            </p:nvSpPr>
            <p:spPr bwMode="auto">
              <a:xfrm rot="-1293214">
                <a:off x="3591" y="1790"/>
                <a:ext cx="97" cy="119"/>
              </a:xfrm>
              <a:prstGeom prst="ellipse">
                <a:avLst/>
              </a:prstGeom>
              <a:solidFill>
                <a:schemeClr val="bg2"/>
              </a:solidFill>
              <a:ln w="12700">
                <a:solidFill>
                  <a:schemeClr val="tx2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31" name="Oval 54"/>
              <p:cNvSpPr>
                <a:spLocks noChangeArrowheads="1"/>
              </p:cNvSpPr>
              <p:nvPr/>
            </p:nvSpPr>
            <p:spPr bwMode="auto">
              <a:xfrm rot="-1293214">
                <a:off x="3644" y="1684"/>
                <a:ext cx="97" cy="119"/>
              </a:xfrm>
              <a:prstGeom prst="ellipse">
                <a:avLst/>
              </a:prstGeom>
              <a:solidFill>
                <a:schemeClr val="bg2"/>
              </a:solidFill>
              <a:ln w="12700">
                <a:solidFill>
                  <a:schemeClr val="tx2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32" name="Oval 55"/>
              <p:cNvSpPr>
                <a:spLocks noChangeArrowheads="1"/>
              </p:cNvSpPr>
              <p:nvPr/>
            </p:nvSpPr>
            <p:spPr bwMode="auto">
              <a:xfrm rot="-1293214">
                <a:off x="3654" y="1426"/>
                <a:ext cx="97" cy="119"/>
              </a:xfrm>
              <a:prstGeom prst="ellipse">
                <a:avLst/>
              </a:prstGeom>
              <a:solidFill>
                <a:schemeClr val="bg2"/>
              </a:solidFill>
              <a:ln w="12700">
                <a:solidFill>
                  <a:schemeClr val="tx2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33" name="Oval 56"/>
              <p:cNvSpPr>
                <a:spLocks noChangeArrowheads="1"/>
              </p:cNvSpPr>
              <p:nvPr/>
            </p:nvSpPr>
            <p:spPr bwMode="auto">
              <a:xfrm rot="-1293214">
                <a:off x="3671" y="1557"/>
                <a:ext cx="97" cy="119"/>
              </a:xfrm>
              <a:prstGeom prst="ellipse">
                <a:avLst/>
              </a:prstGeom>
              <a:solidFill>
                <a:schemeClr val="bg2"/>
              </a:solidFill>
              <a:ln w="12700">
                <a:solidFill>
                  <a:schemeClr val="tx2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34" name="Line 57"/>
              <p:cNvSpPr>
                <a:spLocks noChangeShapeType="1"/>
              </p:cNvSpPr>
              <p:nvPr/>
            </p:nvSpPr>
            <p:spPr bwMode="auto">
              <a:xfrm flipV="1">
                <a:off x="3117" y="348"/>
                <a:ext cx="1523" cy="640"/>
              </a:xfrm>
              <a:prstGeom prst="line">
                <a:avLst/>
              </a:prstGeom>
              <a:noFill/>
              <a:ln w="12700">
                <a:solidFill>
                  <a:schemeClr val="tx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35" name="Line 58"/>
              <p:cNvSpPr>
                <a:spLocks noChangeShapeType="1"/>
              </p:cNvSpPr>
              <p:nvPr/>
            </p:nvSpPr>
            <p:spPr bwMode="auto">
              <a:xfrm flipV="1">
                <a:off x="3591" y="880"/>
                <a:ext cx="1827" cy="1116"/>
              </a:xfrm>
              <a:prstGeom prst="line">
                <a:avLst/>
              </a:prstGeom>
              <a:noFill/>
              <a:ln w="12700">
                <a:solidFill>
                  <a:schemeClr val="tx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36" name="Freeform 59"/>
              <p:cNvSpPr>
                <a:spLocks/>
              </p:cNvSpPr>
              <p:nvPr/>
            </p:nvSpPr>
            <p:spPr bwMode="auto">
              <a:xfrm>
                <a:off x="3253" y="909"/>
                <a:ext cx="1376" cy="477"/>
              </a:xfrm>
              <a:custGeom>
                <a:avLst/>
                <a:gdLst>
                  <a:gd name="T0" fmla="*/ 0 w 1356"/>
                  <a:gd name="T1" fmla="*/ 20 h 469"/>
                  <a:gd name="T2" fmla="*/ 92 w 1356"/>
                  <a:gd name="T3" fmla="*/ 0 h 469"/>
                  <a:gd name="T4" fmla="*/ 256 w 1356"/>
                  <a:gd name="T5" fmla="*/ 20 h 469"/>
                  <a:gd name="T6" fmla="*/ 436 w 1356"/>
                  <a:gd name="T7" fmla="*/ 92 h 469"/>
                  <a:gd name="T8" fmla="*/ 720 w 1356"/>
                  <a:gd name="T9" fmla="*/ 260 h 469"/>
                  <a:gd name="T10" fmla="*/ 864 w 1356"/>
                  <a:gd name="T11" fmla="*/ 336 h 469"/>
                  <a:gd name="T12" fmla="*/ 1056 w 1356"/>
                  <a:gd name="T13" fmla="*/ 420 h 469"/>
                  <a:gd name="T14" fmla="*/ 1228 w 1356"/>
                  <a:gd name="T15" fmla="*/ 464 h 469"/>
                  <a:gd name="T16" fmla="*/ 1332 w 1356"/>
                  <a:gd name="T17" fmla="*/ 452 h 469"/>
                  <a:gd name="T18" fmla="*/ 1356 w 1356"/>
                  <a:gd name="T19" fmla="*/ 444 h 4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356" h="469">
                    <a:moveTo>
                      <a:pt x="0" y="20"/>
                    </a:moveTo>
                    <a:cubicBezTo>
                      <a:pt x="24" y="10"/>
                      <a:pt x="49" y="0"/>
                      <a:pt x="92" y="0"/>
                    </a:cubicBezTo>
                    <a:cubicBezTo>
                      <a:pt x="135" y="0"/>
                      <a:pt x="199" y="5"/>
                      <a:pt x="256" y="20"/>
                    </a:cubicBezTo>
                    <a:cubicBezTo>
                      <a:pt x="313" y="35"/>
                      <a:pt x="359" y="52"/>
                      <a:pt x="436" y="92"/>
                    </a:cubicBezTo>
                    <a:cubicBezTo>
                      <a:pt x="513" y="132"/>
                      <a:pt x="649" y="219"/>
                      <a:pt x="720" y="260"/>
                    </a:cubicBezTo>
                    <a:cubicBezTo>
                      <a:pt x="791" y="301"/>
                      <a:pt x="808" y="309"/>
                      <a:pt x="864" y="336"/>
                    </a:cubicBezTo>
                    <a:cubicBezTo>
                      <a:pt x="920" y="363"/>
                      <a:pt x="995" y="399"/>
                      <a:pt x="1056" y="420"/>
                    </a:cubicBezTo>
                    <a:cubicBezTo>
                      <a:pt x="1117" y="441"/>
                      <a:pt x="1182" y="459"/>
                      <a:pt x="1228" y="464"/>
                    </a:cubicBezTo>
                    <a:cubicBezTo>
                      <a:pt x="1274" y="469"/>
                      <a:pt x="1311" y="455"/>
                      <a:pt x="1332" y="452"/>
                    </a:cubicBezTo>
                    <a:cubicBezTo>
                      <a:pt x="1353" y="449"/>
                      <a:pt x="1352" y="445"/>
                      <a:pt x="1356" y="444"/>
                    </a:cubicBezTo>
                  </a:path>
                </a:pathLst>
              </a:custGeom>
              <a:noFill/>
              <a:ln w="12700" cap="flat" cmpd="sng">
                <a:solidFill>
                  <a:schemeClr val="tx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37" name="Freeform 60"/>
              <p:cNvSpPr>
                <a:spLocks/>
              </p:cNvSpPr>
              <p:nvPr/>
            </p:nvSpPr>
            <p:spPr bwMode="auto">
              <a:xfrm>
                <a:off x="3461" y="1016"/>
                <a:ext cx="1068" cy="439"/>
              </a:xfrm>
              <a:custGeom>
                <a:avLst/>
                <a:gdLst>
                  <a:gd name="T0" fmla="*/ 0 w 1032"/>
                  <a:gd name="T1" fmla="*/ 0 h 430"/>
                  <a:gd name="T2" fmla="*/ 132 w 1032"/>
                  <a:gd name="T3" fmla="*/ 60 h 430"/>
                  <a:gd name="T4" fmla="*/ 308 w 1032"/>
                  <a:gd name="T5" fmla="*/ 164 h 430"/>
                  <a:gd name="T6" fmla="*/ 468 w 1032"/>
                  <a:gd name="T7" fmla="*/ 260 h 430"/>
                  <a:gd name="T8" fmla="*/ 668 w 1032"/>
                  <a:gd name="T9" fmla="*/ 356 h 430"/>
                  <a:gd name="T10" fmla="*/ 808 w 1032"/>
                  <a:gd name="T11" fmla="*/ 408 h 430"/>
                  <a:gd name="T12" fmla="*/ 936 w 1032"/>
                  <a:gd name="T13" fmla="*/ 428 h 430"/>
                  <a:gd name="T14" fmla="*/ 1032 w 1032"/>
                  <a:gd name="T15" fmla="*/ 396 h 4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032" h="430">
                    <a:moveTo>
                      <a:pt x="0" y="0"/>
                    </a:moveTo>
                    <a:cubicBezTo>
                      <a:pt x="40" y="16"/>
                      <a:pt x="81" y="33"/>
                      <a:pt x="132" y="60"/>
                    </a:cubicBezTo>
                    <a:cubicBezTo>
                      <a:pt x="183" y="87"/>
                      <a:pt x="252" y="131"/>
                      <a:pt x="308" y="164"/>
                    </a:cubicBezTo>
                    <a:cubicBezTo>
                      <a:pt x="364" y="197"/>
                      <a:pt x="408" y="228"/>
                      <a:pt x="468" y="260"/>
                    </a:cubicBezTo>
                    <a:cubicBezTo>
                      <a:pt x="528" y="292"/>
                      <a:pt x="611" y="331"/>
                      <a:pt x="668" y="356"/>
                    </a:cubicBezTo>
                    <a:cubicBezTo>
                      <a:pt x="725" y="381"/>
                      <a:pt x="763" y="396"/>
                      <a:pt x="808" y="408"/>
                    </a:cubicBezTo>
                    <a:cubicBezTo>
                      <a:pt x="853" y="420"/>
                      <a:pt x="899" y="430"/>
                      <a:pt x="936" y="428"/>
                    </a:cubicBezTo>
                    <a:cubicBezTo>
                      <a:pt x="973" y="426"/>
                      <a:pt x="1002" y="411"/>
                      <a:pt x="1032" y="396"/>
                    </a:cubicBezTo>
                  </a:path>
                </a:pathLst>
              </a:custGeom>
              <a:noFill/>
              <a:ln w="12700" cap="flat" cmpd="sng">
                <a:solidFill>
                  <a:schemeClr val="tx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38" name="Freeform 61"/>
              <p:cNvSpPr>
                <a:spLocks/>
              </p:cNvSpPr>
              <p:nvPr/>
            </p:nvSpPr>
            <p:spPr bwMode="auto">
              <a:xfrm>
                <a:off x="3666" y="1226"/>
                <a:ext cx="767" cy="280"/>
              </a:xfrm>
              <a:custGeom>
                <a:avLst/>
                <a:gdLst>
                  <a:gd name="T0" fmla="*/ 0 w 722"/>
                  <a:gd name="T1" fmla="*/ 0 h 260"/>
                  <a:gd name="T2" fmla="*/ 152 w 722"/>
                  <a:gd name="T3" fmla="*/ 90 h 260"/>
                  <a:gd name="T4" fmla="*/ 362 w 722"/>
                  <a:gd name="T5" fmla="*/ 188 h 260"/>
                  <a:gd name="T6" fmla="*/ 498 w 722"/>
                  <a:gd name="T7" fmla="*/ 234 h 260"/>
                  <a:gd name="T8" fmla="*/ 610 w 722"/>
                  <a:gd name="T9" fmla="*/ 258 h 260"/>
                  <a:gd name="T10" fmla="*/ 688 w 722"/>
                  <a:gd name="T11" fmla="*/ 244 h 260"/>
                  <a:gd name="T12" fmla="*/ 722 w 722"/>
                  <a:gd name="T13" fmla="*/ 234 h 2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22" h="260">
                    <a:moveTo>
                      <a:pt x="0" y="0"/>
                    </a:moveTo>
                    <a:cubicBezTo>
                      <a:pt x="46" y="29"/>
                      <a:pt x="92" y="59"/>
                      <a:pt x="152" y="90"/>
                    </a:cubicBezTo>
                    <a:cubicBezTo>
                      <a:pt x="212" y="121"/>
                      <a:pt x="304" y="164"/>
                      <a:pt x="362" y="188"/>
                    </a:cubicBezTo>
                    <a:cubicBezTo>
                      <a:pt x="420" y="212"/>
                      <a:pt x="457" y="222"/>
                      <a:pt x="498" y="234"/>
                    </a:cubicBezTo>
                    <a:cubicBezTo>
                      <a:pt x="539" y="246"/>
                      <a:pt x="578" y="256"/>
                      <a:pt x="610" y="258"/>
                    </a:cubicBezTo>
                    <a:cubicBezTo>
                      <a:pt x="642" y="260"/>
                      <a:pt x="669" y="248"/>
                      <a:pt x="688" y="244"/>
                    </a:cubicBezTo>
                    <a:cubicBezTo>
                      <a:pt x="707" y="240"/>
                      <a:pt x="714" y="237"/>
                      <a:pt x="722" y="234"/>
                    </a:cubicBezTo>
                  </a:path>
                </a:pathLst>
              </a:custGeom>
              <a:noFill/>
              <a:ln w="12700" cap="flat" cmpd="sng">
                <a:solidFill>
                  <a:schemeClr val="tx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39" name="Freeform 62"/>
              <p:cNvSpPr>
                <a:spLocks/>
              </p:cNvSpPr>
              <p:nvPr/>
            </p:nvSpPr>
            <p:spPr bwMode="auto">
              <a:xfrm>
                <a:off x="3778" y="1560"/>
                <a:ext cx="391" cy="92"/>
              </a:xfrm>
              <a:custGeom>
                <a:avLst/>
                <a:gdLst>
                  <a:gd name="T0" fmla="*/ 0 w 392"/>
                  <a:gd name="T1" fmla="*/ 0 h 92"/>
                  <a:gd name="T2" fmla="*/ 120 w 392"/>
                  <a:gd name="T3" fmla="*/ 50 h 92"/>
                  <a:gd name="T4" fmla="*/ 214 w 392"/>
                  <a:gd name="T5" fmla="*/ 80 h 92"/>
                  <a:gd name="T6" fmla="*/ 320 w 392"/>
                  <a:gd name="T7" fmla="*/ 92 h 92"/>
                  <a:gd name="T8" fmla="*/ 392 w 392"/>
                  <a:gd name="T9" fmla="*/ 78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2" h="92">
                    <a:moveTo>
                      <a:pt x="0" y="0"/>
                    </a:moveTo>
                    <a:cubicBezTo>
                      <a:pt x="42" y="18"/>
                      <a:pt x="84" y="37"/>
                      <a:pt x="120" y="50"/>
                    </a:cubicBezTo>
                    <a:cubicBezTo>
                      <a:pt x="156" y="63"/>
                      <a:pt x="181" y="73"/>
                      <a:pt x="214" y="80"/>
                    </a:cubicBezTo>
                    <a:cubicBezTo>
                      <a:pt x="247" y="87"/>
                      <a:pt x="290" y="92"/>
                      <a:pt x="320" y="92"/>
                    </a:cubicBezTo>
                    <a:cubicBezTo>
                      <a:pt x="350" y="92"/>
                      <a:pt x="371" y="85"/>
                      <a:pt x="392" y="78"/>
                    </a:cubicBezTo>
                  </a:path>
                </a:pathLst>
              </a:custGeom>
              <a:noFill/>
              <a:ln w="12700" cap="flat" cmpd="sng">
                <a:solidFill>
                  <a:schemeClr val="tx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40" name="Freeform 63"/>
              <p:cNvSpPr>
                <a:spLocks/>
              </p:cNvSpPr>
              <p:nvPr/>
            </p:nvSpPr>
            <p:spPr bwMode="auto">
              <a:xfrm>
                <a:off x="3775" y="1682"/>
                <a:ext cx="287" cy="43"/>
              </a:xfrm>
              <a:custGeom>
                <a:avLst/>
                <a:gdLst>
                  <a:gd name="T0" fmla="*/ 0 w 286"/>
                  <a:gd name="T1" fmla="*/ 0 h 43"/>
                  <a:gd name="T2" fmla="*/ 96 w 286"/>
                  <a:gd name="T3" fmla="*/ 30 h 43"/>
                  <a:gd name="T4" fmla="*/ 168 w 286"/>
                  <a:gd name="T5" fmla="*/ 42 h 43"/>
                  <a:gd name="T6" fmla="*/ 236 w 286"/>
                  <a:gd name="T7" fmla="*/ 34 h 43"/>
                  <a:gd name="T8" fmla="*/ 286 w 286"/>
                  <a:gd name="T9" fmla="*/ 18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6" h="43">
                    <a:moveTo>
                      <a:pt x="0" y="0"/>
                    </a:moveTo>
                    <a:cubicBezTo>
                      <a:pt x="34" y="11"/>
                      <a:pt x="68" y="23"/>
                      <a:pt x="96" y="30"/>
                    </a:cubicBezTo>
                    <a:cubicBezTo>
                      <a:pt x="124" y="37"/>
                      <a:pt x="145" y="41"/>
                      <a:pt x="168" y="42"/>
                    </a:cubicBezTo>
                    <a:cubicBezTo>
                      <a:pt x="191" y="43"/>
                      <a:pt x="216" y="38"/>
                      <a:pt x="236" y="34"/>
                    </a:cubicBezTo>
                    <a:cubicBezTo>
                      <a:pt x="256" y="30"/>
                      <a:pt x="271" y="24"/>
                      <a:pt x="286" y="18"/>
                    </a:cubicBezTo>
                  </a:path>
                </a:pathLst>
              </a:custGeom>
              <a:noFill/>
              <a:ln w="12700" cap="flat" cmpd="sng">
                <a:solidFill>
                  <a:schemeClr val="tx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41" name="Freeform 64"/>
              <p:cNvSpPr>
                <a:spLocks/>
              </p:cNvSpPr>
              <p:nvPr/>
            </p:nvSpPr>
            <p:spPr bwMode="auto">
              <a:xfrm>
                <a:off x="3753" y="1773"/>
                <a:ext cx="191" cy="23"/>
              </a:xfrm>
              <a:custGeom>
                <a:avLst/>
                <a:gdLst>
                  <a:gd name="T0" fmla="*/ 0 w 192"/>
                  <a:gd name="T1" fmla="*/ 10 h 23"/>
                  <a:gd name="T2" fmla="*/ 46 w 192"/>
                  <a:gd name="T3" fmla="*/ 20 h 23"/>
                  <a:gd name="T4" fmla="*/ 112 w 192"/>
                  <a:gd name="T5" fmla="*/ 20 h 23"/>
                  <a:gd name="T6" fmla="*/ 192 w 192"/>
                  <a:gd name="T7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92" h="23">
                    <a:moveTo>
                      <a:pt x="0" y="10"/>
                    </a:moveTo>
                    <a:cubicBezTo>
                      <a:pt x="13" y="14"/>
                      <a:pt x="27" y="18"/>
                      <a:pt x="46" y="20"/>
                    </a:cubicBezTo>
                    <a:cubicBezTo>
                      <a:pt x="65" y="22"/>
                      <a:pt x="88" y="23"/>
                      <a:pt x="112" y="20"/>
                    </a:cubicBezTo>
                    <a:cubicBezTo>
                      <a:pt x="136" y="17"/>
                      <a:pt x="164" y="8"/>
                      <a:pt x="192" y="0"/>
                    </a:cubicBezTo>
                  </a:path>
                </a:pathLst>
              </a:custGeom>
              <a:noFill/>
              <a:ln w="12700" cap="flat" cmpd="sng">
                <a:solidFill>
                  <a:schemeClr val="tx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42" name="Freeform 65"/>
              <p:cNvSpPr>
                <a:spLocks/>
              </p:cNvSpPr>
              <p:nvPr/>
            </p:nvSpPr>
            <p:spPr bwMode="auto">
              <a:xfrm>
                <a:off x="3709" y="1852"/>
                <a:ext cx="114" cy="23"/>
              </a:xfrm>
              <a:custGeom>
                <a:avLst/>
                <a:gdLst>
                  <a:gd name="T0" fmla="*/ 0 w 114"/>
                  <a:gd name="T1" fmla="*/ 22 h 22"/>
                  <a:gd name="T2" fmla="*/ 44 w 114"/>
                  <a:gd name="T3" fmla="*/ 16 h 22"/>
                  <a:gd name="T4" fmla="*/ 74 w 114"/>
                  <a:gd name="T5" fmla="*/ 10 h 22"/>
                  <a:gd name="T6" fmla="*/ 114 w 114"/>
                  <a:gd name="T7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4" h="22">
                    <a:moveTo>
                      <a:pt x="0" y="22"/>
                    </a:moveTo>
                    <a:cubicBezTo>
                      <a:pt x="16" y="20"/>
                      <a:pt x="32" y="18"/>
                      <a:pt x="44" y="16"/>
                    </a:cubicBezTo>
                    <a:cubicBezTo>
                      <a:pt x="56" y="14"/>
                      <a:pt x="62" y="13"/>
                      <a:pt x="74" y="10"/>
                    </a:cubicBezTo>
                    <a:cubicBezTo>
                      <a:pt x="86" y="7"/>
                      <a:pt x="100" y="3"/>
                      <a:pt x="114" y="0"/>
                    </a:cubicBezTo>
                  </a:path>
                </a:pathLst>
              </a:custGeom>
              <a:noFill/>
              <a:ln w="12700" cap="flat" cmpd="sng">
                <a:solidFill>
                  <a:schemeClr val="tx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43" name="Freeform 66"/>
              <p:cNvSpPr>
                <a:spLocks/>
              </p:cNvSpPr>
              <p:nvPr/>
            </p:nvSpPr>
            <p:spPr bwMode="auto">
              <a:xfrm>
                <a:off x="3393" y="851"/>
                <a:ext cx="1345" cy="466"/>
              </a:xfrm>
              <a:custGeom>
                <a:avLst/>
                <a:gdLst>
                  <a:gd name="T0" fmla="*/ 0 w 1356"/>
                  <a:gd name="T1" fmla="*/ 20 h 469"/>
                  <a:gd name="T2" fmla="*/ 92 w 1356"/>
                  <a:gd name="T3" fmla="*/ 0 h 469"/>
                  <a:gd name="T4" fmla="*/ 256 w 1356"/>
                  <a:gd name="T5" fmla="*/ 20 h 469"/>
                  <a:gd name="T6" fmla="*/ 436 w 1356"/>
                  <a:gd name="T7" fmla="*/ 92 h 469"/>
                  <a:gd name="T8" fmla="*/ 720 w 1356"/>
                  <a:gd name="T9" fmla="*/ 260 h 469"/>
                  <a:gd name="T10" fmla="*/ 864 w 1356"/>
                  <a:gd name="T11" fmla="*/ 336 h 469"/>
                  <a:gd name="T12" fmla="*/ 1056 w 1356"/>
                  <a:gd name="T13" fmla="*/ 420 h 469"/>
                  <a:gd name="T14" fmla="*/ 1228 w 1356"/>
                  <a:gd name="T15" fmla="*/ 464 h 469"/>
                  <a:gd name="T16" fmla="*/ 1332 w 1356"/>
                  <a:gd name="T17" fmla="*/ 452 h 469"/>
                  <a:gd name="T18" fmla="*/ 1356 w 1356"/>
                  <a:gd name="T19" fmla="*/ 444 h 4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356" h="469">
                    <a:moveTo>
                      <a:pt x="0" y="20"/>
                    </a:moveTo>
                    <a:cubicBezTo>
                      <a:pt x="24" y="10"/>
                      <a:pt x="49" y="0"/>
                      <a:pt x="92" y="0"/>
                    </a:cubicBezTo>
                    <a:cubicBezTo>
                      <a:pt x="135" y="0"/>
                      <a:pt x="199" y="5"/>
                      <a:pt x="256" y="20"/>
                    </a:cubicBezTo>
                    <a:cubicBezTo>
                      <a:pt x="313" y="35"/>
                      <a:pt x="359" y="52"/>
                      <a:pt x="436" y="92"/>
                    </a:cubicBezTo>
                    <a:cubicBezTo>
                      <a:pt x="513" y="132"/>
                      <a:pt x="649" y="219"/>
                      <a:pt x="720" y="260"/>
                    </a:cubicBezTo>
                    <a:cubicBezTo>
                      <a:pt x="791" y="301"/>
                      <a:pt x="808" y="309"/>
                      <a:pt x="864" y="336"/>
                    </a:cubicBezTo>
                    <a:cubicBezTo>
                      <a:pt x="920" y="363"/>
                      <a:pt x="995" y="399"/>
                      <a:pt x="1056" y="420"/>
                    </a:cubicBezTo>
                    <a:cubicBezTo>
                      <a:pt x="1117" y="441"/>
                      <a:pt x="1182" y="459"/>
                      <a:pt x="1228" y="464"/>
                    </a:cubicBezTo>
                    <a:cubicBezTo>
                      <a:pt x="1274" y="469"/>
                      <a:pt x="1311" y="455"/>
                      <a:pt x="1332" y="452"/>
                    </a:cubicBezTo>
                    <a:cubicBezTo>
                      <a:pt x="1353" y="449"/>
                      <a:pt x="1352" y="445"/>
                      <a:pt x="1356" y="444"/>
                    </a:cubicBezTo>
                  </a:path>
                </a:pathLst>
              </a:custGeom>
              <a:noFill/>
              <a:ln w="12700" cap="flat" cmpd="sng">
                <a:solidFill>
                  <a:schemeClr val="tx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44" name="Freeform 67"/>
              <p:cNvSpPr>
                <a:spLocks/>
              </p:cNvSpPr>
              <p:nvPr/>
            </p:nvSpPr>
            <p:spPr bwMode="auto">
              <a:xfrm>
                <a:off x="3511" y="802"/>
                <a:ext cx="1348" cy="441"/>
              </a:xfrm>
              <a:custGeom>
                <a:avLst/>
                <a:gdLst>
                  <a:gd name="T0" fmla="*/ 0 w 1356"/>
                  <a:gd name="T1" fmla="*/ 20 h 469"/>
                  <a:gd name="T2" fmla="*/ 92 w 1356"/>
                  <a:gd name="T3" fmla="*/ 0 h 469"/>
                  <a:gd name="T4" fmla="*/ 256 w 1356"/>
                  <a:gd name="T5" fmla="*/ 20 h 469"/>
                  <a:gd name="T6" fmla="*/ 436 w 1356"/>
                  <a:gd name="T7" fmla="*/ 92 h 469"/>
                  <a:gd name="T8" fmla="*/ 720 w 1356"/>
                  <a:gd name="T9" fmla="*/ 260 h 469"/>
                  <a:gd name="T10" fmla="*/ 864 w 1356"/>
                  <a:gd name="T11" fmla="*/ 336 h 469"/>
                  <a:gd name="T12" fmla="*/ 1056 w 1356"/>
                  <a:gd name="T13" fmla="*/ 420 h 469"/>
                  <a:gd name="T14" fmla="*/ 1228 w 1356"/>
                  <a:gd name="T15" fmla="*/ 464 h 469"/>
                  <a:gd name="T16" fmla="*/ 1332 w 1356"/>
                  <a:gd name="T17" fmla="*/ 452 h 469"/>
                  <a:gd name="T18" fmla="*/ 1356 w 1356"/>
                  <a:gd name="T19" fmla="*/ 444 h 4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356" h="469">
                    <a:moveTo>
                      <a:pt x="0" y="20"/>
                    </a:moveTo>
                    <a:cubicBezTo>
                      <a:pt x="24" y="10"/>
                      <a:pt x="49" y="0"/>
                      <a:pt x="92" y="0"/>
                    </a:cubicBezTo>
                    <a:cubicBezTo>
                      <a:pt x="135" y="0"/>
                      <a:pt x="199" y="5"/>
                      <a:pt x="256" y="20"/>
                    </a:cubicBezTo>
                    <a:cubicBezTo>
                      <a:pt x="313" y="35"/>
                      <a:pt x="359" y="52"/>
                      <a:pt x="436" y="92"/>
                    </a:cubicBezTo>
                    <a:cubicBezTo>
                      <a:pt x="513" y="132"/>
                      <a:pt x="649" y="219"/>
                      <a:pt x="720" y="260"/>
                    </a:cubicBezTo>
                    <a:cubicBezTo>
                      <a:pt x="791" y="301"/>
                      <a:pt x="808" y="309"/>
                      <a:pt x="864" y="336"/>
                    </a:cubicBezTo>
                    <a:cubicBezTo>
                      <a:pt x="920" y="363"/>
                      <a:pt x="995" y="399"/>
                      <a:pt x="1056" y="420"/>
                    </a:cubicBezTo>
                    <a:cubicBezTo>
                      <a:pt x="1117" y="441"/>
                      <a:pt x="1182" y="459"/>
                      <a:pt x="1228" y="464"/>
                    </a:cubicBezTo>
                    <a:cubicBezTo>
                      <a:pt x="1274" y="469"/>
                      <a:pt x="1311" y="455"/>
                      <a:pt x="1332" y="452"/>
                    </a:cubicBezTo>
                    <a:cubicBezTo>
                      <a:pt x="1353" y="449"/>
                      <a:pt x="1352" y="445"/>
                      <a:pt x="1356" y="444"/>
                    </a:cubicBezTo>
                  </a:path>
                </a:pathLst>
              </a:custGeom>
              <a:noFill/>
              <a:ln w="12700" cap="flat" cmpd="sng">
                <a:solidFill>
                  <a:schemeClr val="tx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45" name="Freeform 68"/>
              <p:cNvSpPr>
                <a:spLocks/>
              </p:cNvSpPr>
              <p:nvPr/>
            </p:nvSpPr>
            <p:spPr bwMode="auto">
              <a:xfrm>
                <a:off x="3636" y="752"/>
                <a:ext cx="1349" cy="410"/>
              </a:xfrm>
              <a:custGeom>
                <a:avLst/>
                <a:gdLst>
                  <a:gd name="T0" fmla="*/ 0 w 1356"/>
                  <a:gd name="T1" fmla="*/ 20 h 469"/>
                  <a:gd name="T2" fmla="*/ 92 w 1356"/>
                  <a:gd name="T3" fmla="*/ 0 h 469"/>
                  <a:gd name="T4" fmla="*/ 256 w 1356"/>
                  <a:gd name="T5" fmla="*/ 20 h 469"/>
                  <a:gd name="T6" fmla="*/ 436 w 1356"/>
                  <a:gd name="T7" fmla="*/ 92 h 469"/>
                  <a:gd name="T8" fmla="*/ 720 w 1356"/>
                  <a:gd name="T9" fmla="*/ 260 h 469"/>
                  <a:gd name="T10" fmla="*/ 864 w 1356"/>
                  <a:gd name="T11" fmla="*/ 336 h 469"/>
                  <a:gd name="T12" fmla="*/ 1056 w 1356"/>
                  <a:gd name="T13" fmla="*/ 420 h 469"/>
                  <a:gd name="T14" fmla="*/ 1228 w 1356"/>
                  <a:gd name="T15" fmla="*/ 464 h 469"/>
                  <a:gd name="T16" fmla="*/ 1332 w 1356"/>
                  <a:gd name="T17" fmla="*/ 452 h 469"/>
                  <a:gd name="T18" fmla="*/ 1356 w 1356"/>
                  <a:gd name="T19" fmla="*/ 444 h 4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356" h="469">
                    <a:moveTo>
                      <a:pt x="0" y="20"/>
                    </a:moveTo>
                    <a:cubicBezTo>
                      <a:pt x="24" y="10"/>
                      <a:pt x="49" y="0"/>
                      <a:pt x="92" y="0"/>
                    </a:cubicBezTo>
                    <a:cubicBezTo>
                      <a:pt x="135" y="0"/>
                      <a:pt x="199" y="5"/>
                      <a:pt x="256" y="20"/>
                    </a:cubicBezTo>
                    <a:cubicBezTo>
                      <a:pt x="313" y="35"/>
                      <a:pt x="359" y="52"/>
                      <a:pt x="436" y="92"/>
                    </a:cubicBezTo>
                    <a:cubicBezTo>
                      <a:pt x="513" y="132"/>
                      <a:pt x="649" y="219"/>
                      <a:pt x="720" y="260"/>
                    </a:cubicBezTo>
                    <a:cubicBezTo>
                      <a:pt x="791" y="301"/>
                      <a:pt x="808" y="309"/>
                      <a:pt x="864" y="336"/>
                    </a:cubicBezTo>
                    <a:cubicBezTo>
                      <a:pt x="920" y="363"/>
                      <a:pt x="995" y="399"/>
                      <a:pt x="1056" y="420"/>
                    </a:cubicBezTo>
                    <a:cubicBezTo>
                      <a:pt x="1117" y="441"/>
                      <a:pt x="1182" y="459"/>
                      <a:pt x="1228" y="464"/>
                    </a:cubicBezTo>
                    <a:cubicBezTo>
                      <a:pt x="1274" y="469"/>
                      <a:pt x="1311" y="455"/>
                      <a:pt x="1332" y="452"/>
                    </a:cubicBezTo>
                    <a:cubicBezTo>
                      <a:pt x="1353" y="449"/>
                      <a:pt x="1352" y="445"/>
                      <a:pt x="1356" y="444"/>
                    </a:cubicBezTo>
                  </a:path>
                </a:pathLst>
              </a:custGeom>
              <a:noFill/>
              <a:ln w="12700" cap="flat" cmpd="sng">
                <a:solidFill>
                  <a:schemeClr val="tx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46" name="Freeform 69"/>
              <p:cNvSpPr>
                <a:spLocks/>
              </p:cNvSpPr>
              <p:nvPr/>
            </p:nvSpPr>
            <p:spPr bwMode="auto">
              <a:xfrm>
                <a:off x="3762" y="699"/>
                <a:ext cx="1352" cy="388"/>
              </a:xfrm>
              <a:custGeom>
                <a:avLst/>
                <a:gdLst>
                  <a:gd name="T0" fmla="*/ 0 w 1356"/>
                  <a:gd name="T1" fmla="*/ 20 h 469"/>
                  <a:gd name="T2" fmla="*/ 92 w 1356"/>
                  <a:gd name="T3" fmla="*/ 0 h 469"/>
                  <a:gd name="T4" fmla="*/ 256 w 1356"/>
                  <a:gd name="T5" fmla="*/ 20 h 469"/>
                  <a:gd name="T6" fmla="*/ 436 w 1356"/>
                  <a:gd name="T7" fmla="*/ 92 h 469"/>
                  <a:gd name="T8" fmla="*/ 720 w 1356"/>
                  <a:gd name="T9" fmla="*/ 260 h 469"/>
                  <a:gd name="T10" fmla="*/ 864 w 1356"/>
                  <a:gd name="T11" fmla="*/ 336 h 469"/>
                  <a:gd name="T12" fmla="*/ 1056 w 1356"/>
                  <a:gd name="T13" fmla="*/ 420 h 469"/>
                  <a:gd name="T14" fmla="*/ 1228 w 1356"/>
                  <a:gd name="T15" fmla="*/ 464 h 469"/>
                  <a:gd name="T16" fmla="*/ 1332 w 1356"/>
                  <a:gd name="T17" fmla="*/ 452 h 469"/>
                  <a:gd name="T18" fmla="*/ 1356 w 1356"/>
                  <a:gd name="T19" fmla="*/ 444 h 4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356" h="469">
                    <a:moveTo>
                      <a:pt x="0" y="20"/>
                    </a:moveTo>
                    <a:cubicBezTo>
                      <a:pt x="24" y="10"/>
                      <a:pt x="49" y="0"/>
                      <a:pt x="92" y="0"/>
                    </a:cubicBezTo>
                    <a:cubicBezTo>
                      <a:pt x="135" y="0"/>
                      <a:pt x="199" y="5"/>
                      <a:pt x="256" y="20"/>
                    </a:cubicBezTo>
                    <a:cubicBezTo>
                      <a:pt x="313" y="35"/>
                      <a:pt x="359" y="52"/>
                      <a:pt x="436" y="92"/>
                    </a:cubicBezTo>
                    <a:cubicBezTo>
                      <a:pt x="513" y="132"/>
                      <a:pt x="649" y="219"/>
                      <a:pt x="720" y="260"/>
                    </a:cubicBezTo>
                    <a:cubicBezTo>
                      <a:pt x="791" y="301"/>
                      <a:pt x="808" y="309"/>
                      <a:pt x="864" y="336"/>
                    </a:cubicBezTo>
                    <a:cubicBezTo>
                      <a:pt x="920" y="363"/>
                      <a:pt x="995" y="399"/>
                      <a:pt x="1056" y="420"/>
                    </a:cubicBezTo>
                    <a:cubicBezTo>
                      <a:pt x="1117" y="441"/>
                      <a:pt x="1182" y="459"/>
                      <a:pt x="1228" y="464"/>
                    </a:cubicBezTo>
                    <a:cubicBezTo>
                      <a:pt x="1274" y="469"/>
                      <a:pt x="1311" y="455"/>
                      <a:pt x="1332" y="452"/>
                    </a:cubicBezTo>
                    <a:cubicBezTo>
                      <a:pt x="1353" y="449"/>
                      <a:pt x="1352" y="445"/>
                      <a:pt x="1356" y="444"/>
                    </a:cubicBezTo>
                  </a:path>
                </a:pathLst>
              </a:custGeom>
              <a:noFill/>
              <a:ln w="12700" cap="flat" cmpd="sng">
                <a:solidFill>
                  <a:schemeClr val="tx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47" name="Freeform 70"/>
              <p:cNvSpPr>
                <a:spLocks/>
              </p:cNvSpPr>
              <p:nvPr/>
            </p:nvSpPr>
            <p:spPr bwMode="auto">
              <a:xfrm>
                <a:off x="3879" y="650"/>
                <a:ext cx="1348" cy="365"/>
              </a:xfrm>
              <a:custGeom>
                <a:avLst/>
                <a:gdLst>
                  <a:gd name="T0" fmla="*/ 0 w 1356"/>
                  <a:gd name="T1" fmla="*/ 20 h 469"/>
                  <a:gd name="T2" fmla="*/ 92 w 1356"/>
                  <a:gd name="T3" fmla="*/ 0 h 469"/>
                  <a:gd name="T4" fmla="*/ 256 w 1356"/>
                  <a:gd name="T5" fmla="*/ 20 h 469"/>
                  <a:gd name="T6" fmla="*/ 436 w 1356"/>
                  <a:gd name="T7" fmla="*/ 92 h 469"/>
                  <a:gd name="T8" fmla="*/ 720 w 1356"/>
                  <a:gd name="T9" fmla="*/ 260 h 469"/>
                  <a:gd name="T10" fmla="*/ 864 w 1356"/>
                  <a:gd name="T11" fmla="*/ 336 h 469"/>
                  <a:gd name="T12" fmla="*/ 1056 w 1356"/>
                  <a:gd name="T13" fmla="*/ 420 h 469"/>
                  <a:gd name="T14" fmla="*/ 1228 w 1356"/>
                  <a:gd name="T15" fmla="*/ 464 h 469"/>
                  <a:gd name="T16" fmla="*/ 1332 w 1356"/>
                  <a:gd name="T17" fmla="*/ 452 h 469"/>
                  <a:gd name="T18" fmla="*/ 1356 w 1356"/>
                  <a:gd name="T19" fmla="*/ 444 h 4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356" h="469">
                    <a:moveTo>
                      <a:pt x="0" y="20"/>
                    </a:moveTo>
                    <a:cubicBezTo>
                      <a:pt x="24" y="10"/>
                      <a:pt x="49" y="0"/>
                      <a:pt x="92" y="0"/>
                    </a:cubicBezTo>
                    <a:cubicBezTo>
                      <a:pt x="135" y="0"/>
                      <a:pt x="199" y="5"/>
                      <a:pt x="256" y="20"/>
                    </a:cubicBezTo>
                    <a:cubicBezTo>
                      <a:pt x="313" y="35"/>
                      <a:pt x="359" y="52"/>
                      <a:pt x="436" y="92"/>
                    </a:cubicBezTo>
                    <a:cubicBezTo>
                      <a:pt x="513" y="132"/>
                      <a:pt x="649" y="219"/>
                      <a:pt x="720" y="260"/>
                    </a:cubicBezTo>
                    <a:cubicBezTo>
                      <a:pt x="791" y="301"/>
                      <a:pt x="808" y="309"/>
                      <a:pt x="864" y="336"/>
                    </a:cubicBezTo>
                    <a:cubicBezTo>
                      <a:pt x="920" y="363"/>
                      <a:pt x="995" y="399"/>
                      <a:pt x="1056" y="420"/>
                    </a:cubicBezTo>
                    <a:cubicBezTo>
                      <a:pt x="1117" y="441"/>
                      <a:pt x="1182" y="459"/>
                      <a:pt x="1228" y="464"/>
                    </a:cubicBezTo>
                    <a:cubicBezTo>
                      <a:pt x="1274" y="469"/>
                      <a:pt x="1311" y="455"/>
                      <a:pt x="1332" y="452"/>
                    </a:cubicBezTo>
                    <a:cubicBezTo>
                      <a:pt x="1353" y="449"/>
                      <a:pt x="1352" y="445"/>
                      <a:pt x="1356" y="444"/>
                    </a:cubicBezTo>
                  </a:path>
                </a:pathLst>
              </a:custGeom>
              <a:noFill/>
              <a:ln w="12700" cap="flat" cmpd="sng">
                <a:solidFill>
                  <a:schemeClr val="tx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48" name="Freeform 71"/>
              <p:cNvSpPr>
                <a:spLocks/>
              </p:cNvSpPr>
              <p:nvPr/>
            </p:nvSpPr>
            <p:spPr bwMode="auto">
              <a:xfrm>
                <a:off x="4004" y="597"/>
                <a:ext cx="1374" cy="322"/>
              </a:xfrm>
              <a:custGeom>
                <a:avLst/>
                <a:gdLst>
                  <a:gd name="T0" fmla="*/ 0 w 1356"/>
                  <a:gd name="T1" fmla="*/ 20 h 469"/>
                  <a:gd name="T2" fmla="*/ 92 w 1356"/>
                  <a:gd name="T3" fmla="*/ 0 h 469"/>
                  <a:gd name="T4" fmla="*/ 256 w 1356"/>
                  <a:gd name="T5" fmla="*/ 20 h 469"/>
                  <a:gd name="T6" fmla="*/ 436 w 1356"/>
                  <a:gd name="T7" fmla="*/ 92 h 469"/>
                  <a:gd name="T8" fmla="*/ 720 w 1356"/>
                  <a:gd name="T9" fmla="*/ 260 h 469"/>
                  <a:gd name="T10" fmla="*/ 864 w 1356"/>
                  <a:gd name="T11" fmla="*/ 336 h 469"/>
                  <a:gd name="T12" fmla="*/ 1056 w 1356"/>
                  <a:gd name="T13" fmla="*/ 420 h 469"/>
                  <a:gd name="T14" fmla="*/ 1228 w 1356"/>
                  <a:gd name="T15" fmla="*/ 464 h 469"/>
                  <a:gd name="T16" fmla="*/ 1332 w 1356"/>
                  <a:gd name="T17" fmla="*/ 452 h 469"/>
                  <a:gd name="T18" fmla="*/ 1356 w 1356"/>
                  <a:gd name="T19" fmla="*/ 444 h 4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356" h="469">
                    <a:moveTo>
                      <a:pt x="0" y="20"/>
                    </a:moveTo>
                    <a:cubicBezTo>
                      <a:pt x="24" y="10"/>
                      <a:pt x="49" y="0"/>
                      <a:pt x="92" y="0"/>
                    </a:cubicBezTo>
                    <a:cubicBezTo>
                      <a:pt x="135" y="0"/>
                      <a:pt x="199" y="5"/>
                      <a:pt x="256" y="20"/>
                    </a:cubicBezTo>
                    <a:cubicBezTo>
                      <a:pt x="313" y="35"/>
                      <a:pt x="359" y="52"/>
                      <a:pt x="436" y="92"/>
                    </a:cubicBezTo>
                    <a:cubicBezTo>
                      <a:pt x="513" y="132"/>
                      <a:pt x="649" y="219"/>
                      <a:pt x="720" y="260"/>
                    </a:cubicBezTo>
                    <a:cubicBezTo>
                      <a:pt x="791" y="301"/>
                      <a:pt x="808" y="309"/>
                      <a:pt x="864" y="336"/>
                    </a:cubicBezTo>
                    <a:cubicBezTo>
                      <a:pt x="920" y="363"/>
                      <a:pt x="995" y="399"/>
                      <a:pt x="1056" y="420"/>
                    </a:cubicBezTo>
                    <a:cubicBezTo>
                      <a:pt x="1117" y="441"/>
                      <a:pt x="1182" y="459"/>
                      <a:pt x="1228" y="464"/>
                    </a:cubicBezTo>
                    <a:cubicBezTo>
                      <a:pt x="1274" y="469"/>
                      <a:pt x="1311" y="455"/>
                      <a:pt x="1332" y="452"/>
                    </a:cubicBezTo>
                    <a:cubicBezTo>
                      <a:pt x="1353" y="449"/>
                      <a:pt x="1352" y="445"/>
                      <a:pt x="1356" y="444"/>
                    </a:cubicBezTo>
                  </a:path>
                </a:pathLst>
              </a:custGeom>
              <a:noFill/>
              <a:ln w="12700" cap="flat" cmpd="sng">
                <a:solidFill>
                  <a:schemeClr val="tx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49" name="Freeform 72"/>
              <p:cNvSpPr>
                <a:spLocks/>
              </p:cNvSpPr>
              <p:nvPr/>
            </p:nvSpPr>
            <p:spPr bwMode="auto">
              <a:xfrm>
                <a:off x="4139" y="546"/>
                <a:ext cx="1359" cy="305"/>
              </a:xfrm>
              <a:custGeom>
                <a:avLst/>
                <a:gdLst>
                  <a:gd name="T0" fmla="*/ 0 w 1356"/>
                  <a:gd name="T1" fmla="*/ 20 h 469"/>
                  <a:gd name="T2" fmla="*/ 92 w 1356"/>
                  <a:gd name="T3" fmla="*/ 0 h 469"/>
                  <a:gd name="T4" fmla="*/ 256 w 1356"/>
                  <a:gd name="T5" fmla="*/ 20 h 469"/>
                  <a:gd name="T6" fmla="*/ 436 w 1356"/>
                  <a:gd name="T7" fmla="*/ 92 h 469"/>
                  <a:gd name="T8" fmla="*/ 720 w 1356"/>
                  <a:gd name="T9" fmla="*/ 260 h 469"/>
                  <a:gd name="T10" fmla="*/ 864 w 1356"/>
                  <a:gd name="T11" fmla="*/ 336 h 469"/>
                  <a:gd name="T12" fmla="*/ 1056 w 1356"/>
                  <a:gd name="T13" fmla="*/ 420 h 469"/>
                  <a:gd name="T14" fmla="*/ 1228 w 1356"/>
                  <a:gd name="T15" fmla="*/ 464 h 469"/>
                  <a:gd name="T16" fmla="*/ 1332 w 1356"/>
                  <a:gd name="T17" fmla="*/ 452 h 469"/>
                  <a:gd name="T18" fmla="*/ 1356 w 1356"/>
                  <a:gd name="T19" fmla="*/ 444 h 4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356" h="469">
                    <a:moveTo>
                      <a:pt x="0" y="20"/>
                    </a:moveTo>
                    <a:cubicBezTo>
                      <a:pt x="24" y="10"/>
                      <a:pt x="49" y="0"/>
                      <a:pt x="92" y="0"/>
                    </a:cubicBezTo>
                    <a:cubicBezTo>
                      <a:pt x="135" y="0"/>
                      <a:pt x="199" y="5"/>
                      <a:pt x="256" y="20"/>
                    </a:cubicBezTo>
                    <a:cubicBezTo>
                      <a:pt x="313" y="35"/>
                      <a:pt x="359" y="52"/>
                      <a:pt x="436" y="92"/>
                    </a:cubicBezTo>
                    <a:cubicBezTo>
                      <a:pt x="513" y="132"/>
                      <a:pt x="649" y="219"/>
                      <a:pt x="720" y="260"/>
                    </a:cubicBezTo>
                    <a:cubicBezTo>
                      <a:pt x="791" y="301"/>
                      <a:pt x="808" y="309"/>
                      <a:pt x="864" y="336"/>
                    </a:cubicBezTo>
                    <a:cubicBezTo>
                      <a:pt x="920" y="363"/>
                      <a:pt x="995" y="399"/>
                      <a:pt x="1056" y="420"/>
                    </a:cubicBezTo>
                    <a:cubicBezTo>
                      <a:pt x="1117" y="441"/>
                      <a:pt x="1182" y="459"/>
                      <a:pt x="1228" y="464"/>
                    </a:cubicBezTo>
                    <a:cubicBezTo>
                      <a:pt x="1274" y="469"/>
                      <a:pt x="1311" y="455"/>
                      <a:pt x="1332" y="452"/>
                    </a:cubicBezTo>
                    <a:cubicBezTo>
                      <a:pt x="1353" y="449"/>
                      <a:pt x="1352" y="445"/>
                      <a:pt x="1356" y="444"/>
                    </a:cubicBezTo>
                  </a:path>
                </a:pathLst>
              </a:custGeom>
              <a:noFill/>
              <a:ln w="12700" cap="flat" cmpd="sng">
                <a:solidFill>
                  <a:schemeClr val="tx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50" name="Freeform 73"/>
              <p:cNvSpPr>
                <a:spLocks/>
              </p:cNvSpPr>
              <p:nvPr/>
            </p:nvSpPr>
            <p:spPr bwMode="auto">
              <a:xfrm>
                <a:off x="3748" y="1399"/>
                <a:ext cx="569" cy="174"/>
              </a:xfrm>
              <a:custGeom>
                <a:avLst/>
                <a:gdLst>
                  <a:gd name="T0" fmla="*/ 0 w 570"/>
                  <a:gd name="T1" fmla="*/ 0 h 173"/>
                  <a:gd name="T2" fmla="*/ 116 w 570"/>
                  <a:gd name="T3" fmla="*/ 56 h 173"/>
                  <a:gd name="T4" fmla="*/ 226 w 570"/>
                  <a:gd name="T5" fmla="*/ 106 h 173"/>
                  <a:gd name="T6" fmla="*/ 354 w 570"/>
                  <a:gd name="T7" fmla="*/ 146 h 173"/>
                  <a:gd name="T8" fmla="*/ 472 w 570"/>
                  <a:gd name="T9" fmla="*/ 170 h 173"/>
                  <a:gd name="T10" fmla="*/ 526 w 570"/>
                  <a:gd name="T11" fmla="*/ 164 h 173"/>
                  <a:gd name="T12" fmla="*/ 570 w 570"/>
                  <a:gd name="T13" fmla="*/ 148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70" h="173">
                    <a:moveTo>
                      <a:pt x="0" y="0"/>
                    </a:moveTo>
                    <a:cubicBezTo>
                      <a:pt x="39" y="19"/>
                      <a:pt x="79" y="38"/>
                      <a:pt x="116" y="56"/>
                    </a:cubicBezTo>
                    <a:cubicBezTo>
                      <a:pt x="153" y="74"/>
                      <a:pt x="186" y="91"/>
                      <a:pt x="226" y="106"/>
                    </a:cubicBezTo>
                    <a:cubicBezTo>
                      <a:pt x="266" y="121"/>
                      <a:pt x="313" y="135"/>
                      <a:pt x="354" y="146"/>
                    </a:cubicBezTo>
                    <a:cubicBezTo>
                      <a:pt x="395" y="157"/>
                      <a:pt x="443" y="167"/>
                      <a:pt x="472" y="170"/>
                    </a:cubicBezTo>
                    <a:cubicBezTo>
                      <a:pt x="501" y="173"/>
                      <a:pt x="510" y="168"/>
                      <a:pt x="526" y="164"/>
                    </a:cubicBezTo>
                    <a:cubicBezTo>
                      <a:pt x="542" y="160"/>
                      <a:pt x="556" y="154"/>
                      <a:pt x="570" y="148"/>
                    </a:cubicBezTo>
                  </a:path>
                </a:pathLst>
              </a:custGeom>
              <a:noFill/>
              <a:ln w="12700" cap="flat" cmpd="sng">
                <a:solidFill>
                  <a:schemeClr val="tx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51" name="Freeform 74"/>
              <p:cNvSpPr>
                <a:spLocks/>
              </p:cNvSpPr>
              <p:nvPr/>
            </p:nvSpPr>
            <p:spPr bwMode="auto">
              <a:xfrm>
                <a:off x="4518" y="379"/>
                <a:ext cx="873" cy="224"/>
              </a:xfrm>
              <a:custGeom>
                <a:avLst/>
                <a:gdLst>
                  <a:gd name="T0" fmla="*/ 0 w 873"/>
                  <a:gd name="T1" fmla="*/ 23 h 224"/>
                  <a:gd name="T2" fmla="*/ 102 w 873"/>
                  <a:gd name="T3" fmla="*/ 2 h 224"/>
                  <a:gd name="T4" fmla="*/ 216 w 873"/>
                  <a:gd name="T5" fmla="*/ 11 h 224"/>
                  <a:gd name="T6" fmla="*/ 375 w 873"/>
                  <a:gd name="T7" fmla="*/ 41 h 224"/>
                  <a:gd name="T8" fmla="*/ 558 w 873"/>
                  <a:gd name="T9" fmla="*/ 107 h 224"/>
                  <a:gd name="T10" fmla="*/ 636 w 873"/>
                  <a:gd name="T11" fmla="*/ 140 h 224"/>
                  <a:gd name="T12" fmla="*/ 732 w 873"/>
                  <a:gd name="T13" fmla="*/ 179 h 224"/>
                  <a:gd name="T14" fmla="*/ 873 w 873"/>
                  <a:gd name="T15" fmla="*/ 224 h 2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73" h="224">
                    <a:moveTo>
                      <a:pt x="0" y="23"/>
                    </a:moveTo>
                    <a:cubicBezTo>
                      <a:pt x="33" y="13"/>
                      <a:pt x="66" y="4"/>
                      <a:pt x="102" y="2"/>
                    </a:cubicBezTo>
                    <a:cubicBezTo>
                      <a:pt x="138" y="0"/>
                      <a:pt x="171" y="5"/>
                      <a:pt x="216" y="11"/>
                    </a:cubicBezTo>
                    <a:cubicBezTo>
                      <a:pt x="261" y="17"/>
                      <a:pt x="318" y="25"/>
                      <a:pt x="375" y="41"/>
                    </a:cubicBezTo>
                    <a:cubicBezTo>
                      <a:pt x="432" y="57"/>
                      <a:pt x="515" y="91"/>
                      <a:pt x="558" y="107"/>
                    </a:cubicBezTo>
                    <a:cubicBezTo>
                      <a:pt x="601" y="123"/>
                      <a:pt x="607" y="128"/>
                      <a:pt x="636" y="140"/>
                    </a:cubicBezTo>
                    <a:cubicBezTo>
                      <a:pt x="665" y="152"/>
                      <a:pt x="693" y="165"/>
                      <a:pt x="732" y="179"/>
                    </a:cubicBezTo>
                    <a:cubicBezTo>
                      <a:pt x="771" y="193"/>
                      <a:pt x="850" y="217"/>
                      <a:pt x="873" y="224"/>
                    </a:cubicBezTo>
                  </a:path>
                </a:pathLst>
              </a:custGeom>
              <a:noFill/>
              <a:ln w="12700" cap="flat" cmpd="sng">
                <a:solidFill>
                  <a:schemeClr val="tx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52" name="Freeform 75"/>
              <p:cNvSpPr>
                <a:spLocks/>
              </p:cNvSpPr>
              <p:nvPr/>
            </p:nvSpPr>
            <p:spPr bwMode="auto">
              <a:xfrm>
                <a:off x="4398" y="433"/>
                <a:ext cx="1000" cy="257"/>
              </a:xfrm>
              <a:custGeom>
                <a:avLst/>
                <a:gdLst>
                  <a:gd name="T0" fmla="*/ 0 w 999"/>
                  <a:gd name="T1" fmla="*/ 21 h 258"/>
                  <a:gd name="T2" fmla="*/ 81 w 999"/>
                  <a:gd name="T3" fmla="*/ 3 h 258"/>
                  <a:gd name="T4" fmla="*/ 198 w 999"/>
                  <a:gd name="T5" fmla="*/ 3 h 258"/>
                  <a:gd name="T6" fmla="*/ 315 w 999"/>
                  <a:gd name="T7" fmla="*/ 24 h 258"/>
                  <a:gd name="T8" fmla="*/ 420 w 999"/>
                  <a:gd name="T9" fmla="*/ 51 h 258"/>
                  <a:gd name="T10" fmla="*/ 543 w 999"/>
                  <a:gd name="T11" fmla="*/ 96 h 258"/>
                  <a:gd name="T12" fmla="*/ 669 w 999"/>
                  <a:gd name="T13" fmla="*/ 147 h 258"/>
                  <a:gd name="T14" fmla="*/ 804 w 999"/>
                  <a:gd name="T15" fmla="*/ 201 h 258"/>
                  <a:gd name="T16" fmla="*/ 999 w 999"/>
                  <a:gd name="T17" fmla="*/ 258 h 2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99" h="258">
                    <a:moveTo>
                      <a:pt x="0" y="21"/>
                    </a:moveTo>
                    <a:cubicBezTo>
                      <a:pt x="24" y="13"/>
                      <a:pt x="48" y="6"/>
                      <a:pt x="81" y="3"/>
                    </a:cubicBezTo>
                    <a:cubicBezTo>
                      <a:pt x="114" y="0"/>
                      <a:pt x="159" y="0"/>
                      <a:pt x="198" y="3"/>
                    </a:cubicBezTo>
                    <a:cubicBezTo>
                      <a:pt x="237" y="6"/>
                      <a:pt x="278" y="16"/>
                      <a:pt x="315" y="24"/>
                    </a:cubicBezTo>
                    <a:cubicBezTo>
                      <a:pt x="352" y="32"/>
                      <a:pt x="382" y="39"/>
                      <a:pt x="420" y="51"/>
                    </a:cubicBezTo>
                    <a:cubicBezTo>
                      <a:pt x="458" y="63"/>
                      <a:pt x="502" y="80"/>
                      <a:pt x="543" y="96"/>
                    </a:cubicBezTo>
                    <a:cubicBezTo>
                      <a:pt x="584" y="112"/>
                      <a:pt x="626" y="130"/>
                      <a:pt x="669" y="147"/>
                    </a:cubicBezTo>
                    <a:cubicBezTo>
                      <a:pt x="712" y="164"/>
                      <a:pt x="749" y="183"/>
                      <a:pt x="804" y="201"/>
                    </a:cubicBezTo>
                    <a:cubicBezTo>
                      <a:pt x="859" y="219"/>
                      <a:pt x="964" y="248"/>
                      <a:pt x="999" y="258"/>
                    </a:cubicBezTo>
                  </a:path>
                </a:pathLst>
              </a:custGeom>
              <a:noFill/>
              <a:ln w="12700" cap="flat" cmpd="sng">
                <a:solidFill>
                  <a:schemeClr val="tx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53" name="Line 76"/>
              <p:cNvSpPr>
                <a:spLocks noChangeShapeType="1"/>
              </p:cNvSpPr>
              <p:nvPr/>
            </p:nvSpPr>
            <p:spPr bwMode="auto">
              <a:xfrm flipV="1">
                <a:off x="3323" y="326"/>
                <a:ext cx="1546" cy="641"/>
              </a:xfrm>
              <a:prstGeom prst="line">
                <a:avLst/>
              </a:prstGeom>
              <a:noFill/>
              <a:ln w="12700">
                <a:solidFill>
                  <a:schemeClr val="tx2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</p:grpSp>
        <p:sp>
          <p:nvSpPr>
            <p:cNvPr id="10" name="Rectangle 9"/>
            <p:cNvSpPr/>
            <p:nvPr/>
          </p:nvSpPr>
          <p:spPr>
            <a:xfrm>
              <a:off x="5334000" y="4343400"/>
              <a:ext cx="3183702" cy="2198651"/>
            </a:xfrm>
            <a:prstGeom prst="rect">
              <a:avLst/>
            </a:prstGeom>
            <a:noFill/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</p:grpSp>
      <p:sp>
        <p:nvSpPr>
          <p:cNvPr id="54" name="Text Box 7"/>
          <p:cNvSpPr txBox="1">
            <a:spLocks noChangeArrowheads="1"/>
          </p:cNvSpPr>
          <p:nvPr/>
        </p:nvSpPr>
        <p:spPr bwMode="auto">
          <a:xfrm>
            <a:off x="9712325" y="6142038"/>
            <a:ext cx="1447800" cy="27622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2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SzPct val="60000"/>
              <a:buBlip>
                <a:blip r:embed="rId3"/>
              </a:buBlip>
              <a:defRPr sz="2400">
                <a:solidFill>
                  <a:schemeClr val="tx2"/>
                </a:solidFill>
                <a:latin typeface="Book Antiqua" pitchFamily="18" charset="0"/>
              </a:defRPr>
            </a:lvl1pPr>
            <a:lvl2pPr marL="742950" indent="-285750" eaLnBrk="0" hangingPunct="0">
              <a:spcBef>
                <a:spcPct val="20000"/>
              </a:spcBef>
              <a:buSzPct val="60000"/>
              <a:buBlip>
                <a:blip r:embed="rId4"/>
              </a:buBlip>
              <a:defRPr sz="2000">
                <a:solidFill>
                  <a:schemeClr val="tx2"/>
                </a:solidFill>
                <a:latin typeface="Book Antiqua" pitchFamily="18" charset="0"/>
              </a:defRPr>
            </a:lvl2pPr>
            <a:lvl3pPr marL="1143000" indent="-228600" eaLnBrk="0" hangingPunct="0">
              <a:spcBef>
                <a:spcPct val="20000"/>
              </a:spcBef>
              <a:buSzPct val="60000"/>
              <a:buBlip>
                <a:blip r:embed="rId5"/>
              </a:buBlip>
              <a:defRPr>
                <a:solidFill>
                  <a:schemeClr val="tx2"/>
                </a:solidFill>
                <a:latin typeface="Book Antiqua" pitchFamily="18" charset="0"/>
              </a:defRPr>
            </a:lvl3pPr>
            <a:lvl4pPr marL="1600200" indent="-228600" eaLnBrk="0" hangingPunct="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4pPr>
            <a:lvl5pPr marL="2057400" indent="-228600" eaLnBrk="0" hangingPunct="0">
              <a:spcBef>
                <a:spcPct val="20000"/>
              </a:spcBef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SzTx/>
              <a:buFontTx/>
              <a:buNone/>
            </a:pPr>
            <a:r>
              <a:rPr lang="en-US" altLang="en-US" sz="1200">
                <a:solidFill>
                  <a:schemeClr val="tx1"/>
                </a:solidFill>
                <a:ea typeface="ＭＳ Ｐゴシック" pitchFamily="34" charset="-128"/>
              </a:rPr>
              <a:t>by L. Bottura</a:t>
            </a:r>
          </a:p>
        </p:txBody>
      </p:sp>
      <p:sp>
        <p:nvSpPr>
          <p:cNvPr id="55" name="Content Placeholder 6"/>
          <p:cNvSpPr txBox="1">
            <a:spLocks/>
          </p:cNvSpPr>
          <p:nvPr/>
        </p:nvSpPr>
        <p:spPr>
          <a:xfrm>
            <a:off x="523875" y="1143000"/>
            <a:ext cx="6321154" cy="533400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en-US" altLang="en-US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Inter-filament coupling </a:t>
            </a:r>
          </a:p>
          <a:p>
            <a:pPr lvl="1"/>
            <a:r>
              <a:rPr lang="en-US" altLang="en-US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When a multi-filamentary wire is subjected to a time varying magnetic field, </a:t>
            </a:r>
            <a:r>
              <a:rPr lang="en-US" altLang="en-US" sz="1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current loops </a:t>
            </a:r>
            <a:r>
              <a:rPr lang="en-US" altLang="en-US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are generated between filaments.</a:t>
            </a:r>
          </a:p>
          <a:p>
            <a:pPr lvl="1"/>
            <a:r>
              <a:rPr lang="en-US" altLang="en-US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If filaments are straight, large loops with large currents </a:t>
            </a:r>
            <a:r>
              <a:rPr lang="en-US" altLang="en-US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 </a:t>
            </a:r>
            <a:r>
              <a:rPr lang="en-US" altLang="en-US" sz="1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ac losses</a:t>
            </a:r>
            <a:endParaRPr lang="en-US" altLang="en-US" sz="1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en-US" altLang="en-US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If the strands are magnetically coupled the effective filament size is larger</a:t>
            </a:r>
            <a:r>
              <a:rPr lang="en-US" altLang="en-US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  </a:t>
            </a:r>
            <a:r>
              <a:rPr lang="en-US" altLang="en-US" sz="1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f</a:t>
            </a:r>
            <a:r>
              <a:rPr lang="en-US" altLang="en-US" sz="1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lux jumps </a:t>
            </a:r>
          </a:p>
          <a:p>
            <a:endParaRPr lang="en-US" altLang="en-US" sz="2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576" indent="0">
              <a:buNone/>
            </a:pPr>
            <a:r>
              <a:rPr lang="en-US" altLang="en-US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reduce these effects, filaments are </a:t>
            </a:r>
            <a:r>
              <a:rPr lang="en-US" altLang="en-US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twisted</a:t>
            </a:r>
            <a:endParaRPr lang="en-US" altLang="en-US" sz="2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en-US" altLang="en-US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twist pitch of the order of 20-30 times of the wire diameter.</a:t>
            </a:r>
          </a:p>
          <a:p>
            <a:endParaRPr lang="en-US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1554876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A6DBC8-82AB-1C41-2C57-85787EAE4B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Filling ratio and current density</a:t>
            </a:r>
            <a:endParaRPr lang="en-GB" dirty="0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419CF353-8610-5E98-909E-A6C9DB1212C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28147" t="18536" r="18258" b="33272"/>
          <a:stretch/>
        </p:blipFill>
        <p:spPr>
          <a:xfrm>
            <a:off x="902771" y="980730"/>
            <a:ext cx="6780912" cy="5534371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43A459D-88B1-4883-6751-9A94B60EE6FB}"/>
              </a:ext>
            </a:extLst>
          </p:cNvPr>
          <p:cNvSpPr txBox="1"/>
          <p:nvPr/>
        </p:nvSpPr>
        <p:spPr>
          <a:xfrm flipH="1">
            <a:off x="7506970" y="1361294"/>
            <a:ext cx="227838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Coil :</a:t>
            </a:r>
          </a:p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≈ 1/3 superconductor </a:t>
            </a:r>
          </a:p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≈ 1/3 copper</a:t>
            </a:r>
          </a:p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≈ 1/3 insulation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6709B99-7FB8-5D84-28FB-ED083218B52A}"/>
              </a:ext>
            </a:extLst>
          </p:cNvPr>
          <p:cNvSpPr txBox="1"/>
          <p:nvPr/>
        </p:nvSpPr>
        <p:spPr>
          <a:xfrm>
            <a:off x="6967282" y="2643913"/>
            <a:ext cx="370071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Engineering current density is the current divided by the strand area (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Cu+sc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Overall current density is the current divided by the total area (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Cu+sc+ins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GB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7" name="Table 7">
            <a:extLst>
              <a:ext uri="{FF2B5EF4-FFF2-40B4-BE49-F238E27FC236}">
                <a16:creationId xmlns:a16="http://schemas.microsoft.com/office/drawing/2014/main" id="{D0FE2AE7-912F-4B9F-5FE6-7A17A4ABACCE}"/>
              </a:ext>
            </a:extLst>
          </p:cNvPr>
          <p:cNvGraphicFramePr>
            <a:graphicFrameLocks noGrp="1"/>
          </p:cNvGraphicFramePr>
          <p:nvPr/>
        </p:nvGraphicFramePr>
        <p:xfrm>
          <a:off x="7598091" y="4342114"/>
          <a:ext cx="2671129" cy="17830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0593">
                  <a:extLst>
                    <a:ext uri="{9D8B030D-6E8A-4147-A177-3AD203B41FA5}">
                      <a16:colId xmlns:a16="http://schemas.microsoft.com/office/drawing/2014/main" val="2001266272"/>
                    </a:ext>
                  </a:extLst>
                </a:gridCol>
                <a:gridCol w="447834">
                  <a:extLst>
                    <a:ext uri="{9D8B030D-6E8A-4147-A177-3AD203B41FA5}">
                      <a16:colId xmlns:a16="http://schemas.microsoft.com/office/drawing/2014/main" val="1851993561"/>
                    </a:ext>
                  </a:extLst>
                </a:gridCol>
                <a:gridCol w="447834">
                  <a:extLst>
                    <a:ext uri="{9D8B030D-6E8A-4147-A177-3AD203B41FA5}">
                      <a16:colId xmlns:a16="http://schemas.microsoft.com/office/drawing/2014/main" val="4255512038"/>
                    </a:ext>
                  </a:extLst>
                </a:gridCol>
                <a:gridCol w="844868">
                  <a:extLst>
                    <a:ext uri="{9D8B030D-6E8A-4147-A177-3AD203B41FA5}">
                      <a16:colId xmlns:a16="http://schemas.microsoft.com/office/drawing/2014/main" val="2601809348"/>
                    </a:ext>
                  </a:extLst>
                </a:gridCol>
              </a:tblGrid>
              <a:tr h="370840">
                <a:tc rowSpan="2">
                  <a:txBody>
                    <a:bodyPr/>
                    <a:lstStyle/>
                    <a:p>
                      <a:endParaRPr lang="en-GB" sz="16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1600" dirty="0"/>
                        <a:t>LHC-MB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160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en-US" sz="1600" dirty="0"/>
                        <a:t>11 T DS</a:t>
                      </a:r>
                      <a:endParaRPr lang="en-GB" sz="16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10217803"/>
                  </a:ext>
                </a:extLst>
              </a:tr>
              <a:tr h="185420">
                <a:tc vMerge="1">
                  <a:txBody>
                    <a:bodyPr/>
                    <a:lstStyle/>
                    <a:p>
                      <a:endParaRPr lang="en-GB" sz="160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IL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OL</a:t>
                      </a:r>
                      <a:endParaRPr lang="en-GB" sz="16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79866072"/>
                  </a:ext>
                </a:extLst>
              </a:tr>
              <a:tr h="18542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err="1"/>
                        <a:t>J</a:t>
                      </a:r>
                      <a:r>
                        <a:rPr lang="en-US" sz="1600" baseline="-25000" dirty="0" err="1"/>
                        <a:t>sc</a:t>
                      </a:r>
                      <a:endParaRPr lang="en-GB" sz="160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bri"/>
                        </a:rPr>
                        <a:t>1259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bri"/>
                        </a:rPr>
                        <a:t>1817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bri"/>
                        </a:rPr>
                        <a:t>1655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3992229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err="1"/>
                        <a:t>J</a:t>
                      </a:r>
                      <a:r>
                        <a:rPr lang="en-US" sz="1600" baseline="-25000" dirty="0" err="1"/>
                        <a:t>engineering</a:t>
                      </a:r>
                      <a:endParaRPr lang="en-GB" sz="160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bri"/>
                        </a:rPr>
                        <a:t>475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bri"/>
                        </a:rPr>
                        <a:t>616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bri"/>
                        </a:rPr>
                        <a:t>770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27229487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err="1"/>
                        <a:t>J</a:t>
                      </a:r>
                      <a:r>
                        <a:rPr lang="en-US" sz="1600" baseline="-25000" dirty="0" err="1"/>
                        <a:t>overall</a:t>
                      </a:r>
                      <a:endParaRPr lang="en-GB" sz="160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bri"/>
                        </a:rPr>
                        <a:t>349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bri"/>
                        </a:rPr>
                        <a:t>430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bri"/>
                        </a:rPr>
                        <a:t>522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25685587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3165C2EE-8ACF-52A8-89B6-671076CE787C}"/>
              </a:ext>
            </a:extLst>
          </p:cNvPr>
          <p:cNvSpPr txBox="1"/>
          <p:nvPr/>
        </p:nvSpPr>
        <p:spPr>
          <a:xfrm>
            <a:off x="7992744" y="3993368"/>
            <a:ext cx="552450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i="1" dirty="0">
                <a:latin typeface="Times" panose="02020603050405020304" pitchFamily="18" charset="0"/>
                <a:cs typeface="Times" panose="02020603050405020304" pitchFamily="18" charset="0"/>
              </a:rPr>
              <a:t>Current density (A/mm</a:t>
            </a:r>
            <a:r>
              <a:rPr lang="en-US" sz="1600" i="1" baseline="30000" dirty="0">
                <a:latin typeface="Times" panose="02020603050405020304" pitchFamily="18" charset="0"/>
                <a:cs typeface="Times" panose="02020603050405020304" pitchFamily="18" charset="0"/>
              </a:rPr>
              <a:t>2</a:t>
            </a:r>
            <a:r>
              <a:rPr lang="en-US" sz="1600" i="1" dirty="0">
                <a:latin typeface="Times" panose="02020603050405020304" pitchFamily="18" charset="0"/>
                <a:cs typeface="Times" panose="02020603050405020304" pitchFamily="18" charset="0"/>
              </a:rPr>
              <a:t>)</a:t>
            </a:r>
            <a:endParaRPr lang="en-GB" sz="1600" i="1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39698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F7F0AC1-F9A6-AF05-8146-AE9C5648AF2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83C1DCF5-8943-A2D7-C7CB-B9B727FF7A4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8509" b="10673"/>
          <a:stretch/>
        </p:blipFill>
        <p:spPr bwMode="auto">
          <a:xfrm>
            <a:off x="2247837" y="2288188"/>
            <a:ext cx="7391172" cy="337077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33" name="TextBox 32">
            <a:extLst>
              <a:ext uri="{FF2B5EF4-FFF2-40B4-BE49-F238E27FC236}">
                <a16:creationId xmlns:a16="http://schemas.microsoft.com/office/drawing/2014/main" id="{A1F74546-DBDC-718A-3853-45651192DEAD}"/>
              </a:ext>
            </a:extLst>
          </p:cNvPr>
          <p:cNvSpPr txBox="1"/>
          <p:nvPr/>
        </p:nvSpPr>
        <p:spPr>
          <a:xfrm>
            <a:off x="8831179" y="2121117"/>
            <a:ext cx="3235975" cy="949144"/>
          </a:xfrm>
          <a:prstGeom prst="rect">
            <a:avLst/>
          </a:prstGeom>
          <a:noFill/>
          <a:ln>
            <a:solidFill>
              <a:srgbClr val="3333CC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0EF05D3-D57E-8F1D-10F5-FADBA1691C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901C496-3C0B-4598-8BB5-4E8323612518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BCD5CF8-80A9-DB00-26F2-F1183E835F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Superconducting magnet in a nutshell</a:t>
            </a:r>
            <a:endParaRPr lang="en-GB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A9AF76FF-5FDD-18E2-CD58-5AFCC7E0D183}"/>
              </a:ext>
            </a:extLst>
          </p:cNvPr>
          <p:cNvSpPr txBox="1">
            <a:spLocks/>
          </p:cNvSpPr>
          <p:nvPr/>
        </p:nvSpPr>
        <p:spPr>
          <a:xfrm>
            <a:off x="353524" y="1279013"/>
            <a:ext cx="11000275" cy="28937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28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24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20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18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18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2060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A superconducting magnet is an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Symbol" pitchFamily="-110" charset="2"/>
              </a:rPr>
              <a:t>exciting, fancy and dirty mixture of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Symbol" pitchFamily="-110" charset="2"/>
              </a:rPr>
              <a:t>physics, engineering, and chemistry</a:t>
            </a:r>
          </a:p>
          <a:p>
            <a:pPr marL="742950" marR="0" lvl="1" indent="-285750" algn="ctr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206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73738487-537B-2A2E-F983-1F52DB5AD0AC}"/>
              </a:ext>
            </a:extLst>
          </p:cNvPr>
          <p:cNvSpPr txBox="1">
            <a:spLocks/>
          </p:cNvSpPr>
          <p:nvPr/>
        </p:nvSpPr>
        <p:spPr>
          <a:xfrm>
            <a:off x="919953" y="2027344"/>
            <a:ext cx="2904280" cy="73894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txBody>
          <a:bodyPr vert="horz" lIns="91440" tIns="45720" rIns="91440" bIns="45720" rtlCol="0">
            <a:normAutofit/>
          </a:bodyPr>
          <a:lstStyle>
            <a:defPPr>
              <a:defRPr lang="en-US"/>
            </a:defPPr>
            <a:lvl1pPr indent="0" algn="ctr" defTabSz="914400">
              <a:lnSpc>
                <a:spcPct val="90000"/>
              </a:lnSpc>
              <a:spcBef>
                <a:spcPts val="1000"/>
              </a:spcBef>
              <a:buClr>
                <a:srgbClr val="002060"/>
              </a:buClr>
              <a:buFont typeface="Arial" panose="020B0604020202020204" pitchFamily="34" charset="0"/>
              <a:buNone/>
              <a:defRPr sz="160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685800" indent="-228600" defTabSz="914400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240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defTabSz="914400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200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defTabSz="914400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defTabSz="914400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r>
              <a:rPr lang="en-GB" dirty="0"/>
              <a:t>Quantum physics: </a:t>
            </a:r>
          </a:p>
          <a:p>
            <a:r>
              <a:rPr lang="en-GB" dirty="0"/>
              <a:t>Superconductivity</a:t>
            </a:r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B2DD5409-4A24-F596-2C11-321457886BB9}"/>
              </a:ext>
            </a:extLst>
          </p:cNvPr>
          <p:cNvSpPr txBox="1">
            <a:spLocks/>
          </p:cNvSpPr>
          <p:nvPr/>
        </p:nvSpPr>
        <p:spPr>
          <a:xfrm>
            <a:off x="131755" y="3253200"/>
            <a:ext cx="2904280" cy="73894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txBody>
          <a:bodyPr vert="horz" lIns="91440" tIns="45720" rIns="91440" bIns="45720" rtlCol="0">
            <a:normAutofit/>
          </a:bodyPr>
          <a:lstStyle>
            <a:defPPr>
              <a:defRPr lang="en-US"/>
            </a:defPPr>
            <a:lvl1pPr indent="0" algn="ctr" defTabSz="914400">
              <a:lnSpc>
                <a:spcPct val="90000"/>
              </a:lnSpc>
              <a:spcBef>
                <a:spcPts val="1000"/>
              </a:spcBef>
              <a:buClr>
                <a:srgbClr val="002060"/>
              </a:buClr>
              <a:buFont typeface="Arial" panose="020B0604020202020204" pitchFamily="34" charset="0"/>
              <a:buNone/>
              <a:defRPr sz="160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685800" indent="-228600" defTabSz="914400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240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defTabSz="914400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200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defTabSz="914400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defTabSz="914400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r>
              <a:rPr lang="en-GB" dirty="0"/>
              <a:t>Material science</a:t>
            </a:r>
          </a:p>
          <a:p>
            <a:r>
              <a:rPr lang="en-GB" dirty="0"/>
              <a:t>Superconducting materials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AF62050C-84DE-3B4E-F171-153D4FCE4697}"/>
              </a:ext>
            </a:extLst>
          </p:cNvPr>
          <p:cNvSpPr txBox="1">
            <a:spLocks/>
          </p:cNvSpPr>
          <p:nvPr/>
        </p:nvSpPr>
        <p:spPr>
          <a:xfrm>
            <a:off x="353524" y="4740471"/>
            <a:ext cx="2904280" cy="73894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txBody>
          <a:bodyPr vert="horz" lIns="91440" tIns="45720" rIns="91440" bIns="45720" rtlCol="0">
            <a:normAutofit/>
          </a:bodyPr>
          <a:lstStyle>
            <a:defPPr>
              <a:defRPr lang="en-US"/>
            </a:defPPr>
            <a:lvl1pPr indent="0" algn="ctr" defTabSz="914400">
              <a:lnSpc>
                <a:spcPct val="90000"/>
              </a:lnSpc>
              <a:spcBef>
                <a:spcPts val="1000"/>
              </a:spcBef>
              <a:buClr>
                <a:srgbClr val="002060"/>
              </a:buClr>
              <a:buFont typeface="Arial" panose="020B0604020202020204" pitchFamily="34" charset="0"/>
              <a:buNone/>
              <a:defRPr sz="160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685800" indent="-228600" defTabSz="914400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240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defTabSz="914400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200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defTabSz="914400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defTabSz="914400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r>
              <a:rPr lang="en-GB" dirty="0"/>
              <a:t>Classical electrodynamics</a:t>
            </a:r>
          </a:p>
          <a:p>
            <a:r>
              <a:rPr lang="en-GB" dirty="0"/>
              <a:t>Magnet design</a:t>
            </a:r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E44B1887-1FCF-90DA-915E-D2557DAB75E7}"/>
              </a:ext>
            </a:extLst>
          </p:cNvPr>
          <p:cNvSpPr txBox="1">
            <a:spLocks/>
          </p:cNvSpPr>
          <p:nvPr/>
        </p:nvSpPr>
        <p:spPr>
          <a:xfrm>
            <a:off x="3544126" y="5479411"/>
            <a:ext cx="2904280" cy="738940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28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24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20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18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18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2060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Mechanical engineering: </a:t>
            </a: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2060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Handling of the Lorentz forces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310DCD4-E804-A45E-B227-2AA9BA95CE77}"/>
              </a:ext>
            </a:extLst>
          </p:cNvPr>
          <p:cNvSpPr>
            <a:spLocks noChangeArrowheads="1"/>
          </p:cNvSpPr>
          <p:nvPr/>
        </p:nvSpPr>
        <p:spPr bwMode="auto">
          <a:xfrm>
            <a:off x="9708508" y="3372310"/>
            <a:ext cx="2318392" cy="1631216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  <a:extLst>
            <a:ext uri="{909E8E84-426E-40dd-AFC4-6F175D3DCCD1}">
              <a14:hiddenFill xmlns="" xmlns:a14="http://schemas.microsoft.com/office/drawing/2010/main" xmlns:lc="http://schemas.openxmlformats.org/drawingml/2006/lockedCanvas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xmlns:lc="http://schemas.openxmlformats.org/drawingml/2006/lockedCanvas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HL-LHC MQXF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Nb</a:t>
            </a:r>
            <a:r>
              <a:rPr kumimoji="0" lang="en-US" sz="2000" b="0" i="0" u="none" strike="noStrike" kern="1200" cap="none" spc="0" normalizeH="0" baseline="-2500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3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Sn, B</a:t>
            </a:r>
            <a:r>
              <a:rPr kumimoji="0" lang="en-US" sz="2000" b="0" i="0" u="none" strike="noStrike" kern="1200" cap="none" spc="0" normalizeH="0" baseline="-2500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p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=  11.3 T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F</a:t>
            </a:r>
            <a:r>
              <a:rPr kumimoji="0" lang="en-US" sz="2000" b="0" i="0" u="none" strike="noStrike" kern="1200" cap="none" spc="0" normalizeH="0" baseline="-2500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x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= 6.8 MN/m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σ</a:t>
            </a:r>
            <a:r>
              <a:rPr kumimoji="0" lang="el-GR" sz="2000" b="0" i="0" u="none" strike="noStrike" kern="1200" cap="none" spc="0" normalizeH="0" baseline="-2500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θ</a:t>
            </a:r>
            <a:r>
              <a:rPr kumimoji="0" lang="en-US" sz="2000" b="0" i="0" u="none" strike="noStrike" kern="1200" cap="none" spc="0" normalizeH="0" baseline="-2500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,</a:t>
            </a:r>
            <a:r>
              <a:rPr kumimoji="0" lang="en-US" sz="2000" b="0" i="0" u="none" strike="noStrike" kern="1200" cap="none" spc="0" normalizeH="0" baseline="-2500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em</a:t>
            </a:r>
            <a:r>
              <a:rPr kumimoji="0" lang="en-US" sz="2000" b="0" i="0" u="none" strike="noStrike" kern="1200" cap="none" spc="0" normalizeH="0" baseline="-2500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= 100-110 MPa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F</a:t>
            </a:r>
            <a:r>
              <a:rPr kumimoji="0" lang="en-US" sz="2000" b="0" i="0" u="none" strike="noStrike" kern="1200" cap="none" spc="0" normalizeH="0" baseline="-2500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z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= 1200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kN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CED5CE9C-C2FD-2CDB-61CE-4AD77667F7D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5151" t="15981" r="40550" b="40278"/>
          <a:stretch/>
        </p:blipFill>
        <p:spPr>
          <a:xfrm>
            <a:off x="4841981" y="3128758"/>
            <a:ext cx="2619659" cy="2087999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B44B9948-EF21-FBFF-175D-2EDFCD093BA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0475" t="30141" r="56688" b="28772"/>
          <a:stretch/>
        </p:blipFill>
        <p:spPr>
          <a:xfrm>
            <a:off x="7549153" y="3113280"/>
            <a:ext cx="1894773" cy="1960110"/>
          </a:xfrm>
          <a:prstGeom prst="rect">
            <a:avLst/>
          </a:prstGeom>
        </p:spPr>
      </p:pic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C5F69158-826D-E973-98D8-84AF16482AA5}"/>
              </a:ext>
            </a:extLst>
          </p:cNvPr>
          <p:cNvCxnSpPr/>
          <p:nvPr/>
        </p:nvCxnSpPr>
        <p:spPr>
          <a:xfrm flipH="1">
            <a:off x="4490603" y="4503258"/>
            <a:ext cx="439745" cy="32282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A7AE5297-38DB-E90A-372C-B4E51C8D3729}"/>
              </a:ext>
            </a:extLst>
          </p:cNvPr>
          <p:cNvSpPr txBox="1"/>
          <p:nvPr/>
        </p:nvSpPr>
        <p:spPr>
          <a:xfrm>
            <a:off x="4328639" y="4794991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</a:t>
            </a:r>
            <a:r>
              <a:rPr kumimoji="0" lang="en-US" sz="1800" b="0" i="0" u="none" strike="noStrike" kern="1200" cap="none" spc="0" normalizeH="0" baseline="-25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z</a:t>
            </a:r>
            <a:endParaRPr kumimoji="0" lang="en-GB" sz="1800" b="0" i="0" u="none" strike="noStrike" kern="1200" cap="none" spc="0" normalizeH="0" baseline="-2500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A804D19-1CC7-207E-4C51-DA6DB6620AAA}"/>
              </a:ext>
            </a:extLst>
          </p:cNvPr>
          <p:cNvSpPr txBox="1"/>
          <p:nvPr/>
        </p:nvSpPr>
        <p:spPr>
          <a:xfrm>
            <a:off x="10105956" y="4659401"/>
            <a:ext cx="1523495" cy="270280"/>
          </a:xfrm>
          <a:prstGeom prst="rect">
            <a:avLst/>
          </a:prstGeom>
          <a:noFill/>
          <a:ln>
            <a:solidFill>
              <a:srgbClr val="3333CC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3FC242A2-4ECB-B25A-F835-F4524A79C184}"/>
              </a:ext>
            </a:extLst>
          </p:cNvPr>
          <p:cNvCxnSpPr>
            <a:cxnSpLocks/>
            <a:stCxn id="19" idx="2"/>
          </p:cNvCxnSpPr>
          <p:nvPr/>
        </p:nvCxnSpPr>
        <p:spPr>
          <a:xfrm>
            <a:off x="10867704" y="4929681"/>
            <a:ext cx="11235" cy="533036"/>
          </a:xfrm>
          <a:prstGeom prst="straightConnector1">
            <a:avLst/>
          </a:prstGeom>
          <a:ln>
            <a:solidFill>
              <a:srgbClr val="3333C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Elephant | Description, Habitat ...">
            <a:extLst>
              <a:ext uri="{FF2B5EF4-FFF2-40B4-BE49-F238E27FC236}">
                <a16:creationId xmlns:a16="http://schemas.microsoft.com/office/drawing/2014/main" id="{8689B0C2-E253-1DAE-F12C-0068B316ED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75096" y="5560331"/>
            <a:ext cx="1104183" cy="7321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06ACC421-E868-C435-D481-A034C6332FC5}"/>
              </a:ext>
            </a:extLst>
          </p:cNvPr>
          <p:cNvSpPr txBox="1"/>
          <p:nvPr/>
        </p:nvSpPr>
        <p:spPr>
          <a:xfrm>
            <a:off x="9187564" y="5732110"/>
            <a:ext cx="12875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Lifting 25 x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9CFD453-0D1F-FA0E-130E-7EA95A1EB565}"/>
              </a:ext>
            </a:extLst>
          </p:cNvPr>
          <p:cNvSpPr txBox="1"/>
          <p:nvPr/>
        </p:nvSpPr>
        <p:spPr>
          <a:xfrm>
            <a:off x="9125044" y="5474292"/>
            <a:ext cx="2504407" cy="949144"/>
          </a:xfrm>
          <a:prstGeom prst="rect">
            <a:avLst/>
          </a:prstGeom>
          <a:noFill/>
          <a:ln>
            <a:solidFill>
              <a:srgbClr val="3333CC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D6D1A6A-6D80-AE15-1236-ACDFA3F3D6A7}"/>
              </a:ext>
            </a:extLst>
          </p:cNvPr>
          <p:cNvSpPr txBox="1"/>
          <p:nvPr/>
        </p:nvSpPr>
        <p:spPr>
          <a:xfrm>
            <a:off x="10021858" y="4031112"/>
            <a:ext cx="1659653" cy="288000"/>
          </a:xfrm>
          <a:prstGeom prst="rect">
            <a:avLst/>
          </a:prstGeom>
          <a:noFill/>
          <a:ln>
            <a:solidFill>
              <a:srgbClr val="3333CC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464266D4-F154-7B60-2975-C37F6C10465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625559" y="2176433"/>
            <a:ext cx="1277840" cy="851893"/>
          </a:xfrm>
          <a:prstGeom prst="rect">
            <a:avLst/>
          </a:prstGeom>
        </p:spPr>
      </p:pic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D377CFF2-A19B-EB5D-D0F7-009E8A00A0F7}"/>
              </a:ext>
            </a:extLst>
          </p:cNvPr>
          <p:cNvCxnSpPr>
            <a:cxnSpLocks/>
          </p:cNvCxnSpPr>
          <p:nvPr/>
        </p:nvCxnSpPr>
        <p:spPr>
          <a:xfrm flipV="1">
            <a:off x="11090858" y="3028326"/>
            <a:ext cx="0" cy="980617"/>
          </a:xfrm>
          <a:prstGeom prst="straightConnector1">
            <a:avLst/>
          </a:prstGeom>
          <a:ln>
            <a:solidFill>
              <a:srgbClr val="3333C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311D70AA-7A00-F159-28F9-A1E684CD7E67}"/>
              </a:ext>
            </a:extLst>
          </p:cNvPr>
          <p:cNvSpPr txBox="1"/>
          <p:nvPr/>
        </p:nvSpPr>
        <p:spPr>
          <a:xfrm>
            <a:off x="8977834" y="2251789"/>
            <a:ext cx="1497262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Lifting every meter 1360 x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2812276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200D0F-9472-E54E-8E53-DCC380EBFA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980729"/>
          </a:xfrm>
        </p:spPr>
        <p:txBody>
          <a:bodyPr/>
          <a:lstStyle/>
          <a:p>
            <a:r>
              <a:rPr lang="en-US" dirty="0"/>
              <a:t>Maxwell equations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E3FC64-409F-0214-81EB-5126133511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4604" y="1287229"/>
            <a:ext cx="8226854" cy="5491956"/>
          </a:xfrm>
        </p:spPr>
        <p:txBody>
          <a:bodyPr>
            <a:normAutofit/>
          </a:bodyPr>
          <a:lstStyle/>
          <a:p>
            <a:pPr eaLnBrk="1" hangingPunct="1"/>
            <a:r>
              <a:rPr lang="en-US" sz="2000" dirty="0">
                <a:solidFill>
                  <a:srgbClr val="FF0000"/>
                </a:solidFill>
              </a:rPr>
              <a:t>Maxwell equations </a:t>
            </a:r>
            <a:r>
              <a:rPr lang="en-US" sz="2000" dirty="0"/>
              <a:t>for magnetic field </a:t>
            </a:r>
          </a:p>
          <a:p>
            <a:pPr eaLnBrk="1" hangingPunct="1"/>
            <a:endParaRPr lang="en-US" sz="2000" dirty="0"/>
          </a:p>
          <a:p>
            <a:pPr eaLnBrk="1" hangingPunct="1">
              <a:buFontTx/>
              <a:buNone/>
            </a:pPr>
            <a:endParaRPr lang="en-US" sz="2000" dirty="0"/>
          </a:p>
          <a:p>
            <a:pPr eaLnBrk="1" hangingPunct="1"/>
            <a:r>
              <a:rPr lang="en-US" sz="2000" dirty="0"/>
              <a:t>In absence of charge and magnetized material</a:t>
            </a:r>
          </a:p>
          <a:p>
            <a:pPr marL="457200" lvl="1" indent="0">
              <a:buNone/>
            </a:pPr>
            <a:r>
              <a:rPr lang="en-US" sz="1800" dirty="0">
                <a:solidFill>
                  <a:srgbClr val="FF0000"/>
                </a:solidFill>
              </a:rPr>
              <a:t> (inside a magnet)</a:t>
            </a:r>
          </a:p>
          <a:p>
            <a:pPr eaLnBrk="1" hangingPunct="1"/>
            <a:endParaRPr lang="en-US" sz="2000" dirty="0"/>
          </a:p>
          <a:p>
            <a:pPr eaLnBrk="1" hangingPunct="1"/>
            <a:endParaRPr lang="en-US" sz="2000" dirty="0"/>
          </a:p>
          <a:p>
            <a:pPr eaLnBrk="1" hangingPunct="1"/>
            <a:endParaRPr lang="en-US" sz="2000" dirty="0"/>
          </a:p>
          <a:p>
            <a:pPr eaLnBrk="1" hangingPunct="1"/>
            <a:r>
              <a:rPr lang="en-US" sz="2000" dirty="0"/>
              <a:t>If                    (constant longitudinal field), then</a:t>
            </a:r>
          </a:p>
          <a:p>
            <a:pPr eaLnBrk="1" hangingPunct="1"/>
            <a:endParaRPr lang="en-US" sz="2000" dirty="0"/>
          </a:p>
          <a:p>
            <a:pPr eaLnBrk="1" hangingPunct="1"/>
            <a:endParaRPr lang="en-US" sz="2000" dirty="0"/>
          </a:p>
          <a:p>
            <a:pPr eaLnBrk="1" hangingPunct="1"/>
            <a:endParaRPr lang="en-US" sz="2000" dirty="0"/>
          </a:p>
          <a:p>
            <a:pPr lvl="1" eaLnBrk="1" hangingPunct="1"/>
            <a:r>
              <a:rPr lang="en-US" sz="1400" i="1" dirty="0"/>
              <a:t>x</a:t>
            </a:r>
            <a:r>
              <a:rPr lang="en-US" sz="1400" dirty="0"/>
              <a:t> and </a:t>
            </a:r>
            <a:r>
              <a:rPr lang="en-US" sz="1400" i="1" dirty="0"/>
              <a:t>y</a:t>
            </a:r>
            <a:r>
              <a:rPr lang="en-US" sz="1400" dirty="0"/>
              <a:t> perpendicular to the beam (transverse coordinates), </a:t>
            </a:r>
            <a:r>
              <a:rPr lang="en-US" sz="1400" i="1" dirty="0"/>
              <a:t>z</a:t>
            </a:r>
            <a:r>
              <a:rPr lang="en-US" sz="1400" dirty="0"/>
              <a:t> along the beam</a:t>
            </a:r>
          </a:p>
          <a:p>
            <a:endParaRPr lang="en-GB" sz="2000" dirty="0"/>
          </a:p>
        </p:txBody>
      </p:sp>
      <p:graphicFrame>
        <p:nvGraphicFramePr>
          <p:cNvPr id="4" name="Object 14">
            <a:extLst>
              <a:ext uri="{FF2B5EF4-FFF2-40B4-BE49-F238E27FC236}">
                <a16:creationId xmlns:a16="http://schemas.microsoft.com/office/drawing/2014/main" id="{B51A9023-872C-FB59-DF14-7A0BC678582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32318607"/>
              </p:ext>
            </p:extLst>
          </p:nvPr>
        </p:nvGraphicFramePr>
        <p:xfrm>
          <a:off x="1101414" y="4293191"/>
          <a:ext cx="1003300" cy="757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520474" imgH="393529" progId="Equation.3">
                  <p:embed/>
                </p:oleObj>
              </mc:Choice>
              <mc:Fallback>
                <p:oleObj name="Equation" r:id="rId2" imgW="520474" imgH="393529" progId="Equation.3">
                  <p:embed/>
                  <p:pic>
                    <p:nvPicPr>
                      <p:cNvPr id="4" name="Object 14">
                        <a:extLst>
                          <a:ext uri="{FF2B5EF4-FFF2-40B4-BE49-F238E27FC236}">
                            <a16:creationId xmlns:a16="http://schemas.microsoft.com/office/drawing/2014/main" id="{B51A9023-872C-FB59-DF14-7A0BC6785820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01414" y="4293191"/>
                        <a:ext cx="1003300" cy="7572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10">
            <a:extLst>
              <a:ext uri="{FF2B5EF4-FFF2-40B4-BE49-F238E27FC236}">
                <a16:creationId xmlns:a16="http://schemas.microsoft.com/office/drawing/2014/main" id="{309C8AF2-76F4-19B7-FD3D-053093B25F6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66885138"/>
              </p:ext>
            </p:extLst>
          </p:nvPr>
        </p:nvGraphicFramePr>
        <p:xfrm>
          <a:off x="2396962" y="4887944"/>
          <a:ext cx="1739900" cy="849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914400" imgH="444500" progId="Equation.3">
                  <p:embed/>
                </p:oleObj>
              </mc:Choice>
              <mc:Fallback>
                <p:oleObj name="Equation" r:id="rId4" imgW="914400" imgH="444500" progId="Equation.3">
                  <p:embed/>
                  <p:pic>
                    <p:nvPicPr>
                      <p:cNvPr id="5" name="Object 10">
                        <a:extLst>
                          <a:ext uri="{FF2B5EF4-FFF2-40B4-BE49-F238E27FC236}">
                            <a16:creationId xmlns:a16="http://schemas.microsoft.com/office/drawing/2014/main" id="{309C8AF2-76F4-19B7-FD3D-053093B25F63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96962" y="4887944"/>
                        <a:ext cx="1739900" cy="8493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26">
            <a:extLst>
              <a:ext uri="{FF2B5EF4-FFF2-40B4-BE49-F238E27FC236}">
                <a16:creationId xmlns:a16="http://schemas.microsoft.com/office/drawing/2014/main" id="{73A24341-174B-1ACD-C2E0-E4A8DED8B20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047659"/>
              </p:ext>
            </p:extLst>
          </p:nvPr>
        </p:nvGraphicFramePr>
        <p:xfrm>
          <a:off x="4721358" y="4904612"/>
          <a:ext cx="1670050" cy="815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914400" imgH="444500" progId="Equation.3">
                  <p:embed/>
                </p:oleObj>
              </mc:Choice>
              <mc:Fallback>
                <p:oleObj name="Equation" r:id="rId6" imgW="914400" imgH="444500" progId="Equation.3">
                  <p:embed/>
                  <p:pic>
                    <p:nvPicPr>
                      <p:cNvPr id="6" name="Object 26">
                        <a:extLst>
                          <a:ext uri="{FF2B5EF4-FFF2-40B4-BE49-F238E27FC236}">
                            <a16:creationId xmlns:a16="http://schemas.microsoft.com/office/drawing/2014/main" id="{73A24341-174B-1ACD-C2E0-E4A8DED8B207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21358" y="4904612"/>
                        <a:ext cx="1670050" cy="8159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32">
            <a:extLst>
              <a:ext uri="{FF2B5EF4-FFF2-40B4-BE49-F238E27FC236}">
                <a16:creationId xmlns:a16="http://schemas.microsoft.com/office/drawing/2014/main" id="{260422BF-99F7-2E2F-BFCA-53B24AE6664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17772343"/>
              </p:ext>
            </p:extLst>
          </p:nvPr>
        </p:nvGraphicFramePr>
        <p:xfrm>
          <a:off x="1152342" y="3200878"/>
          <a:ext cx="5116512" cy="785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3124200" imgH="482600" progId="Equation.3">
                  <p:embed/>
                </p:oleObj>
              </mc:Choice>
              <mc:Fallback>
                <p:oleObj name="Equation" r:id="rId8" imgW="3124200" imgH="482600" progId="Equation.3">
                  <p:embed/>
                  <p:pic>
                    <p:nvPicPr>
                      <p:cNvPr id="7" name="Object 32">
                        <a:extLst>
                          <a:ext uri="{FF2B5EF4-FFF2-40B4-BE49-F238E27FC236}">
                            <a16:creationId xmlns:a16="http://schemas.microsoft.com/office/drawing/2014/main" id="{260422BF-99F7-2E2F-BFCA-53B24AE66645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52342" y="3200878"/>
                        <a:ext cx="5116512" cy="7858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28">
            <a:extLst>
              <a:ext uri="{FF2B5EF4-FFF2-40B4-BE49-F238E27FC236}">
                <a16:creationId xmlns:a16="http://schemas.microsoft.com/office/drawing/2014/main" id="{21BD93C7-DA76-3487-740E-4CDE7480171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16783783"/>
              </p:ext>
            </p:extLst>
          </p:nvPr>
        </p:nvGraphicFramePr>
        <p:xfrm>
          <a:off x="875343" y="1616283"/>
          <a:ext cx="3043238" cy="765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0" imgW="1828800" imgH="457200" progId="Equation.3">
                  <p:embed/>
                </p:oleObj>
              </mc:Choice>
              <mc:Fallback>
                <p:oleObj name="Equation" r:id="rId10" imgW="1828800" imgH="457200" progId="Equation.3">
                  <p:embed/>
                  <p:pic>
                    <p:nvPicPr>
                      <p:cNvPr id="8" name="Object 28">
                        <a:extLst>
                          <a:ext uri="{FF2B5EF4-FFF2-40B4-BE49-F238E27FC236}">
                            <a16:creationId xmlns:a16="http://schemas.microsoft.com/office/drawing/2014/main" id="{21BD93C7-DA76-3487-740E-4CDE74801718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75343" y="1616283"/>
                        <a:ext cx="3043238" cy="7651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30">
            <a:extLst>
              <a:ext uri="{FF2B5EF4-FFF2-40B4-BE49-F238E27FC236}">
                <a16:creationId xmlns:a16="http://schemas.microsoft.com/office/drawing/2014/main" id="{2B729FE4-999E-7C51-7AE0-FB94C1C30B6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58855875"/>
              </p:ext>
            </p:extLst>
          </p:nvPr>
        </p:nvGraphicFramePr>
        <p:xfrm>
          <a:off x="4512307" y="1670258"/>
          <a:ext cx="2312987" cy="6492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2" imgW="1409088" imgH="393529" progId="Equation.3">
                  <p:embed/>
                </p:oleObj>
              </mc:Choice>
              <mc:Fallback>
                <p:oleObj name="Equation" r:id="rId12" imgW="1409088" imgH="393529" progId="Equation.3">
                  <p:embed/>
                  <p:pic>
                    <p:nvPicPr>
                      <p:cNvPr id="9" name="Object 30">
                        <a:extLst>
                          <a:ext uri="{FF2B5EF4-FFF2-40B4-BE49-F238E27FC236}">
                            <a16:creationId xmlns:a16="http://schemas.microsoft.com/office/drawing/2014/main" id="{2B729FE4-999E-7C51-7AE0-FB94C1C30B67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2307" y="1670258"/>
                        <a:ext cx="2312987" cy="6492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3" name="Picture 12">
            <a:extLst>
              <a:ext uri="{FF2B5EF4-FFF2-40B4-BE49-F238E27FC236}">
                <a16:creationId xmlns:a16="http://schemas.microsoft.com/office/drawing/2014/main" id="{8C732F9A-BDA1-C54E-431E-E53A54599BDF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8181212" y="2247839"/>
            <a:ext cx="3419343" cy="26401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233862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F51226-C6E9-C27C-9FAC-0FE009E94F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Analytic functions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B311F6-2917-9FD2-E852-65F098B810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5813" y="1363478"/>
            <a:ext cx="8226854" cy="1766782"/>
          </a:xfrm>
        </p:spPr>
        <p:txBody>
          <a:bodyPr>
            <a:normAutofit/>
          </a:bodyPr>
          <a:lstStyle/>
          <a:p>
            <a:r>
              <a:rPr lang="en-US" sz="2000" dirty="0"/>
              <a:t>If                     Maxwell gives</a:t>
            </a:r>
            <a:endParaRPr lang="en-GB" sz="2000" dirty="0"/>
          </a:p>
        </p:txBody>
      </p:sp>
      <p:graphicFrame>
        <p:nvGraphicFramePr>
          <p:cNvPr id="4" name="Object 14">
            <a:extLst>
              <a:ext uri="{FF2B5EF4-FFF2-40B4-BE49-F238E27FC236}">
                <a16:creationId xmlns:a16="http://schemas.microsoft.com/office/drawing/2014/main" id="{81E6FA9D-0962-964D-E8E3-EA5E4EF5091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84439570"/>
              </p:ext>
            </p:extLst>
          </p:nvPr>
        </p:nvGraphicFramePr>
        <p:xfrm>
          <a:off x="1517487" y="1217519"/>
          <a:ext cx="1003300" cy="757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520474" imgH="393529" progId="Equation.3">
                  <p:embed/>
                </p:oleObj>
              </mc:Choice>
              <mc:Fallback>
                <p:oleObj name="Equation" r:id="rId2" imgW="520474" imgH="393529" progId="Equation.3">
                  <p:embed/>
                  <p:pic>
                    <p:nvPicPr>
                      <p:cNvPr id="4" name="Object 14">
                        <a:extLst>
                          <a:ext uri="{FF2B5EF4-FFF2-40B4-BE49-F238E27FC236}">
                            <a16:creationId xmlns:a16="http://schemas.microsoft.com/office/drawing/2014/main" id="{81E6FA9D-0962-964D-E8E3-EA5E4EF50913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17487" y="1217519"/>
                        <a:ext cx="1003300" cy="7572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10">
            <a:extLst>
              <a:ext uri="{FF2B5EF4-FFF2-40B4-BE49-F238E27FC236}">
                <a16:creationId xmlns:a16="http://schemas.microsoft.com/office/drawing/2014/main" id="{ACC385B7-B06D-D70E-2E66-EA333969053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80505769"/>
              </p:ext>
            </p:extLst>
          </p:nvPr>
        </p:nvGraphicFramePr>
        <p:xfrm>
          <a:off x="1650837" y="2136880"/>
          <a:ext cx="1739900" cy="849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914400" imgH="444500" progId="Equation.3">
                  <p:embed/>
                </p:oleObj>
              </mc:Choice>
              <mc:Fallback>
                <p:oleObj name="Equation" r:id="rId4" imgW="914400" imgH="444500" progId="Equation.3">
                  <p:embed/>
                  <p:pic>
                    <p:nvPicPr>
                      <p:cNvPr id="5" name="Object 10">
                        <a:extLst>
                          <a:ext uri="{FF2B5EF4-FFF2-40B4-BE49-F238E27FC236}">
                            <a16:creationId xmlns:a16="http://schemas.microsoft.com/office/drawing/2014/main" id="{ACC385B7-B06D-D70E-2E66-EA3339690531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50837" y="2136880"/>
                        <a:ext cx="1739900" cy="8493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26">
            <a:extLst>
              <a:ext uri="{FF2B5EF4-FFF2-40B4-BE49-F238E27FC236}">
                <a16:creationId xmlns:a16="http://schemas.microsoft.com/office/drawing/2014/main" id="{6AB6E6B4-1316-EB93-9D21-5B7DA55639A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01544342"/>
              </p:ext>
            </p:extLst>
          </p:nvPr>
        </p:nvGraphicFramePr>
        <p:xfrm>
          <a:off x="3899820" y="2220885"/>
          <a:ext cx="1670050" cy="815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914400" imgH="444500" progId="Equation.3">
                  <p:embed/>
                </p:oleObj>
              </mc:Choice>
              <mc:Fallback>
                <p:oleObj name="Equation" r:id="rId6" imgW="914400" imgH="444500" progId="Equation.3">
                  <p:embed/>
                  <p:pic>
                    <p:nvPicPr>
                      <p:cNvPr id="6" name="Object 26">
                        <a:extLst>
                          <a:ext uri="{FF2B5EF4-FFF2-40B4-BE49-F238E27FC236}">
                            <a16:creationId xmlns:a16="http://schemas.microsoft.com/office/drawing/2014/main" id="{6AB6E6B4-1316-EB93-9D21-5B7DA55639A8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99820" y="2220885"/>
                        <a:ext cx="1670050" cy="8159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28">
            <a:extLst>
              <a:ext uri="{FF2B5EF4-FFF2-40B4-BE49-F238E27FC236}">
                <a16:creationId xmlns:a16="http://schemas.microsoft.com/office/drawing/2014/main" id="{394EDF9B-434D-95C6-1F34-72FC4518787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22486302"/>
              </p:ext>
            </p:extLst>
          </p:nvPr>
        </p:nvGraphicFramePr>
        <p:xfrm>
          <a:off x="8480965" y="1287713"/>
          <a:ext cx="1635125" cy="1539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914400" imgH="863600" progId="Equation.3">
                  <p:embed/>
                </p:oleObj>
              </mc:Choice>
              <mc:Fallback>
                <p:oleObj name="Equation" r:id="rId8" imgW="914400" imgH="863600" progId="Equation.3">
                  <p:embed/>
                  <p:pic>
                    <p:nvPicPr>
                      <p:cNvPr id="7" name="Object 28">
                        <a:extLst>
                          <a:ext uri="{FF2B5EF4-FFF2-40B4-BE49-F238E27FC236}">
                            <a16:creationId xmlns:a16="http://schemas.microsoft.com/office/drawing/2014/main" id="{394EDF9B-434D-95C6-1F34-72FC45187875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480965" y="1287713"/>
                        <a:ext cx="1635125" cy="15398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C3A09253-AB14-47D0-8121-C6F73721FEA9}"/>
              </a:ext>
            </a:extLst>
          </p:cNvPr>
          <p:cNvSpPr txBox="1"/>
          <p:nvPr/>
        </p:nvSpPr>
        <p:spPr>
          <a:xfrm>
            <a:off x="7894317" y="3000837"/>
            <a:ext cx="315098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Cauchy-Riemann conditions</a:t>
            </a:r>
            <a:endParaRPr lang="en-GB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9E0C225-9B1B-4656-6019-77725B5CD5EF}"/>
              </a:ext>
            </a:extLst>
          </p:cNvPr>
          <p:cNvSpPr txBox="1"/>
          <p:nvPr/>
        </p:nvSpPr>
        <p:spPr>
          <a:xfrm>
            <a:off x="785813" y="3343276"/>
            <a:ext cx="4989512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hangingPunct="1">
              <a:buFontTx/>
              <a:buNone/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 therefore, the function </a:t>
            </a:r>
            <a:r>
              <a:rPr lang="en-US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i="1" baseline="-25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en-US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+iB</a:t>
            </a:r>
            <a:r>
              <a:rPr lang="en-US" i="1" baseline="-25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is analytic</a:t>
            </a:r>
          </a:p>
          <a:p>
            <a:pPr eaLnBrk="1" hangingPunct="1">
              <a:buFontTx/>
              <a:buNone/>
            </a:pP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buFontTx/>
              <a:buNone/>
            </a:pP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buFontTx/>
              <a:buNone/>
            </a:pP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buFontTx/>
              <a:buNone/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  <a:p>
            <a:pPr eaLnBrk="1" hangingPunct="1">
              <a:buFontTx/>
              <a:buNone/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where </a:t>
            </a:r>
            <a:r>
              <a:rPr lang="en-US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baseline="-25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are complex coefficients</a:t>
            </a:r>
          </a:p>
        </p:txBody>
      </p:sp>
      <p:graphicFrame>
        <p:nvGraphicFramePr>
          <p:cNvPr id="12" name="Object 16">
            <a:extLst>
              <a:ext uri="{FF2B5EF4-FFF2-40B4-BE49-F238E27FC236}">
                <a16:creationId xmlns:a16="http://schemas.microsoft.com/office/drawing/2014/main" id="{8A8B01E6-BE3A-A669-FEE2-6B17E6C007A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4357890"/>
              </p:ext>
            </p:extLst>
          </p:nvPr>
        </p:nvGraphicFramePr>
        <p:xfrm>
          <a:off x="5367217" y="4192652"/>
          <a:ext cx="1322388" cy="425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0" imgW="634725" imgH="203112" progId="Equation.3">
                  <p:embed/>
                </p:oleObj>
              </mc:Choice>
              <mc:Fallback>
                <p:oleObj name="Equation" r:id="rId10" imgW="634725" imgH="203112" progId="Equation.3">
                  <p:embed/>
                  <p:pic>
                    <p:nvPicPr>
                      <p:cNvPr id="12" name="Object 16">
                        <a:extLst>
                          <a:ext uri="{FF2B5EF4-FFF2-40B4-BE49-F238E27FC236}">
                            <a16:creationId xmlns:a16="http://schemas.microsoft.com/office/drawing/2014/main" id="{8A8B01E6-BE3A-A669-FEE2-6B17E6C007A9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67217" y="4192652"/>
                        <a:ext cx="1322388" cy="4254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18">
            <a:extLst>
              <a:ext uri="{FF2B5EF4-FFF2-40B4-BE49-F238E27FC236}">
                <a16:creationId xmlns:a16="http://schemas.microsoft.com/office/drawing/2014/main" id="{BCDA3D56-402E-60FE-87C8-15F560C89ED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55300949"/>
              </p:ext>
            </p:extLst>
          </p:nvPr>
        </p:nvGraphicFramePr>
        <p:xfrm>
          <a:off x="1081154" y="4003833"/>
          <a:ext cx="3821112" cy="777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2" imgW="2247900" imgH="457200" progId="Equation.3">
                  <p:embed/>
                </p:oleObj>
              </mc:Choice>
              <mc:Fallback>
                <p:oleObj name="Equation" r:id="rId12" imgW="2247900" imgH="457200" progId="Equation.3">
                  <p:embed/>
                  <p:pic>
                    <p:nvPicPr>
                      <p:cNvPr id="13" name="Object 18">
                        <a:extLst>
                          <a:ext uri="{FF2B5EF4-FFF2-40B4-BE49-F238E27FC236}">
                            <a16:creationId xmlns:a16="http://schemas.microsoft.com/office/drawing/2014/main" id="{BCDA3D56-402E-60FE-87C8-15F560C89EDD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81154" y="4003833"/>
                        <a:ext cx="3821112" cy="7778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10D1E54B-B837-42FA-8745-633055B33ED7}"/>
              </a:ext>
            </a:extLst>
          </p:cNvPr>
          <p:cNvSpPr txBox="1">
            <a:spLocks/>
          </p:cNvSpPr>
          <p:nvPr/>
        </p:nvSpPr>
        <p:spPr>
          <a:xfrm>
            <a:off x="785813" y="5542237"/>
            <a:ext cx="8226854" cy="6817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28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24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20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18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18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/>
              <a:t>Advantage: we reduce the description of the field to a (simple) series of complex coefficients</a:t>
            </a:r>
          </a:p>
        </p:txBody>
      </p:sp>
    </p:spTree>
    <p:extLst>
      <p:ext uri="{BB962C8B-B14F-4D97-AF65-F5344CB8AC3E}">
        <p14:creationId xmlns:p14="http://schemas.microsoft.com/office/powerpoint/2010/main" val="1213258519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B57FD3-CB57-041A-9F58-9418A918B6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Field harmonics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83091F-C19F-AA49-C197-997F92FB62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2425" y="1140387"/>
            <a:ext cx="11677649" cy="4868283"/>
          </a:xfrm>
        </p:spPr>
        <p:txBody>
          <a:bodyPr>
            <a:normAutofit/>
          </a:bodyPr>
          <a:lstStyle/>
          <a:p>
            <a:r>
              <a:rPr lang="en-GB" sz="2000" dirty="0"/>
              <a:t>The field can be described as a (simple) series of complex coefficients, e</a:t>
            </a:r>
            <a:r>
              <a:rPr lang="en-US" sz="2000" dirty="0"/>
              <a:t>ach coefficient corresponds to a “pure” multipolar field</a:t>
            </a:r>
          </a:p>
          <a:p>
            <a:endParaRPr lang="en-US" sz="2000" dirty="0"/>
          </a:p>
          <a:p>
            <a:endParaRPr lang="en-US" sz="2000" dirty="0"/>
          </a:p>
          <a:p>
            <a:endParaRPr lang="en-US" sz="500" dirty="0"/>
          </a:p>
          <a:p>
            <a:pPr eaLnBrk="1" hangingPunct="1"/>
            <a:r>
              <a:rPr lang="en-US" sz="2000" dirty="0"/>
              <a:t>Magnets usually aim at generating a single multipole</a:t>
            </a:r>
          </a:p>
          <a:p>
            <a:pPr lvl="1" eaLnBrk="1" hangingPunct="1"/>
            <a:r>
              <a:rPr lang="en-US" sz="1800" dirty="0"/>
              <a:t>Dipole, quadrupole, sextupole, octupole, decapole, </a:t>
            </a:r>
            <a:r>
              <a:rPr lang="en-US" sz="1800" dirty="0" err="1"/>
              <a:t>dodecapole</a:t>
            </a:r>
            <a:r>
              <a:rPr lang="en-US" sz="1800" dirty="0"/>
              <a:t> …</a:t>
            </a:r>
          </a:p>
          <a:p>
            <a:endParaRPr lang="en-US" sz="2000" dirty="0"/>
          </a:p>
          <a:p>
            <a:endParaRPr lang="en-GB" sz="2000" dirty="0"/>
          </a:p>
        </p:txBody>
      </p:sp>
      <p:graphicFrame>
        <p:nvGraphicFramePr>
          <p:cNvPr id="5" name="Object 25">
            <a:extLst>
              <a:ext uri="{FF2B5EF4-FFF2-40B4-BE49-F238E27FC236}">
                <a16:creationId xmlns:a16="http://schemas.microsoft.com/office/drawing/2014/main" id="{FC87C2C5-B465-6DCE-9A36-06861B648BFC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893333" y="1972293"/>
          <a:ext cx="5943600" cy="730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3733800" imgH="457200" progId="Equation.3">
                  <p:embed/>
                </p:oleObj>
              </mc:Choice>
              <mc:Fallback>
                <p:oleObj name="Equation" r:id="rId2" imgW="3733800" imgH="457200" progId="Equation.3">
                  <p:embed/>
                  <p:pic>
                    <p:nvPicPr>
                      <p:cNvPr id="5" name="Object 25">
                        <a:extLst>
                          <a:ext uri="{FF2B5EF4-FFF2-40B4-BE49-F238E27FC236}">
                            <a16:creationId xmlns:a16="http://schemas.microsoft.com/office/drawing/2014/main" id="{FC87C2C5-B465-6DCE-9A36-06861B648BFC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93333" y="1972293"/>
                        <a:ext cx="5943600" cy="730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" name="Picture 9">
            <a:extLst>
              <a:ext uri="{FF2B5EF4-FFF2-40B4-BE49-F238E27FC236}">
                <a16:creationId xmlns:a16="http://schemas.microsoft.com/office/drawing/2014/main" id="{C81CED13-EE85-9D00-C518-B6D188B5DFF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6093" t="42040" r="63016" b="27365"/>
          <a:stretch/>
        </p:blipFill>
        <p:spPr>
          <a:xfrm>
            <a:off x="2754046" y="3751127"/>
            <a:ext cx="5712957" cy="1768254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FA73FCDD-F252-F3D7-7C5A-F87077E8132D}"/>
              </a:ext>
            </a:extLst>
          </p:cNvPr>
          <p:cNvSpPr txBox="1"/>
          <p:nvPr/>
        </p:nvSpPr>
        <p:spPr>
          <a:xfrm>
            <a:off x="7535290" y="5745482"/>
            <a:ext cx="186342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hangingPunct="1"/>
            <a:r>
              <a:rPr lang="en-US" sz="16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By K.-H. Mess et al.</a:t>
            </a:r>
            <a:endParaRPr lang="en-GB" sz="1600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0169866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B1D4D8D6-F76E-DD70-F246-E1D5DB9ADA4D}"/>
              </a:ext>
            </a:extLst>
          </p:cNvPr>
          <p:cNvSpPr txBox="1">
            <a:spLocks/>
          </p:cNvSpPr>
          <p:nvPr/>
        </p:nvSpPr>
        <p:spPr>
          <a:xfrm>
            <a:off x="238125" y="1317801"/>
            <a:ext cx="11763375" cy="48682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28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24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20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18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18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sz="2000" dirty="0"/>
              <a:t>The field harmonics are rewritten as</a:t>
            </a:r>
          </a:p>
          <a:p>
            <a:pPr lvl="1" eaLnBrk="1" hangingPunct="1">
              <a:buFontTx/>
              <a:buNone/>
            </a:pPr>
            <a:endParaRPr lang="en-US" sz="2000" dirty="0"/>
          </a:p>
          <a:p>
            <a:pPr eaLnBrk="1" hangingPunct="1"/>
            <a:endParaRPr lang="en-US" sz="2000" dirty="0"/>
          </a:p>
          <a:p>
            <a:pPr eaLnBrk="1" hangingPunct="1"/>
            <a:endParaRPr lang="en-US" sz="2000" dirty="0"/>
          </a:p>
          <a:p>
            <a:pPr eaLnBrk="1" hangingPunct="1"/>
            <a:endParaRPr lang="en-US" sz="2000" dirty="0"/>
          </a:p>
          <a:p>
            <a:pPr lvl="1" eaLnBrk="1" hangingPunct="1"/>
            <a:r>
              <a:rPr lang="en-US" sz="2000" dirty="0"/>
              <a:t>We factorize </a:t>
            </a:r>
            <a:r>
              <a:rPr lang="en-US" sz="2000" dirty="0">
                <a:solidFill>
                  <a:srgbClr val="FF0000"/>
                </a:solidFill>
              </a:rPr>
              <a:t>the main componen</a:t>
            </a:r>
            <a:r>
              <a:rPr lang="en-US" sz="2000" dirty="0">
                <a:solidFill>
                  <a:srgbClr val="CC0000"/>
                </a:solidFill>
              </a:rPr>
              <a:t>t</a:t>
            </a:r>
            <a:r>
              <a:rPr lang="en-US" sz="2000" dirty="0"/>
              <a:t> (</a:t>
            </a:r>
            <a:r>
              <a:rPr lang="en-US" sz="2000" i="1" dirty="0"/>
              <a:t>B</a:t>
            </a:r>
            <a:r>
              <a:rPr lang="en-US" sz="2000" baseline="-25000" dirty="0"/>
              <a:t>1 </a:t>
            </a:r>
            <a:r>
              <a:rPr lang="en-US" sz="2000" dirty="0"/>
              <a:t>for dipoles, </a:t>
            </a:r>
            <a:r>
              <a:rPr lang="en-US" sz="2000" i="1" dirty="0"/>
              <a:t>B</a:t>
            </a:r>
            <a:r>
              <a:rPr lang="en-US" sz="2000" baseline="-25000" dirty="0"/>
              <a:t>2 </a:t>
            </a:r>
            <a:r>
              <a:rPr lang="en-US" sz="2000" dirty="0"/>
              <a:t>for quadrupoles)</a:t>
            </a:r>
            <a:endParaRPr lang="en-US" sz="2000" baseline="-25000" dirty="0"/>
          </a:p>
          <a:p>
            <a:pPr lvl="1" eaLnBrk="1" hangingPunct="1"/>
            <a:r>
              <a:rPr lang="en-US" sz="2000" dirty="0"/>
              <a:t>We introduce a </a:t>
            </a:r>
            <a:r>
              <a:rPr lang="en-US" sz="2000" dirty="0">
                <a:solidFill>
                  <a:srgbClr val="FF0000"/>
                </a:solidFill>
              </a:rPr>
              <a:t>reference radius </a:t>
            </a:r>
            <a:r>
              <a:rPr lang="en-US" sz="2000" i="1" dirty="0" err="1">
                <a:solidFill>
                  <a:srgbClr val="FF0000"/>
                </a:solidFill>
              </a:rPr>
              <a:t>R</a:t>
            </a:r>
            <a:r>
              <a:rPr lang="en-US" sz="2000" baseline="-25000" dirty="0" err="1">
                <a:solidFill>
                  <a:srgbClr val="FF0000"/>
                </a:solidFill>
              </a:rPr>
              <a:t>ref</a:t>
            </a:r>
            <a:r>
              <a:rPr lang="en-US" sz="2000" baseline="-25000" dirty="0">
                <a:solidFill>
                  <a:srgbClr val="FF0000"/>
                </a:solidFill>
              </a:rPr>
              <a:t> </a:t>
            </a:r>
            <a:r>
              <a:rPr lang="en-US" sz="2000" dirty="0"/>
              <a:t>to have dimensionless coefficients (usually chosen as 2/3 of the aperture radius)</a:t>
            </a:r>
          </a:p>
          <a:p>
            <a:pPr lvl="1" eaLnBrk="1" hangingPunct="1"/>
            <a:r>
              <a:rPr lang="en-US" sz="2000" dirty="0"/>
              <a:t>We </a:t>
            </a:r>
            <a:r>
              <a:rPr lang="en-US" sz="2000" dirty="0">
                <a:solidFill>
                  <a:srgbClr val="FF0000"/>
                </a:solidFill>
              </a:rPr>
              <a:t>factorize 10</a:t>
            </a:r>
            <a:r>
              <a:rPr lang="en-US" sz="2000" baseline="30000" dirty="0">
                <a:solidFill>
                  <a:srgbClr val="FF0000"/>
                </a:solidFill>
              </a:rPr>
              <a:t>-4</a:t>
            </a:r>
            <a:r>
              <a:rPr lang="en-US" sz="2000" dirty="0">
                <a:solidFill>
                  <a:srgbClr val="FF0000"/>
                </a:solidFill>
              </a:rPr>
              <a:t> </a:t>
            </a:r>
            <a:r>
              <a:rPr lang="en-US" sz="2000" dirty="0"/>
              <a:t>since the deviations from ideal field in superconducting magnets for particle accelerators have to be </a:t>
            </a:r>
            <a:r>
              <a:rPr lang="en-US" sz="2000" dirty="0">
                <a:sym typeface="Symbol" pitchFamily="18" charset="2"/>
              </a:rPr>
              <a:t>0.01%</a:t>
            </a:r>
          </a:p>
          <a:p>
            <a:pPr lvl="1" eaLnBrk="1" hangingPunct="1"/>
            <a:endParaRPr lang="en-US" sz="2000" dirty="0">
              <a:sym typeface="Symbol" pitchFamily="18" charset="2"/>
            </a:endParaRPr>
          </a:p>
          <a:p>
            <a:pPr eaLnBrk="1" hangingPunct="1"/>
            <a:r>
              <a:rPr lang="en-US" sz="2000" dirty="0"/>
              <a:t>The coefficients </a:t>
            </a:r>
            <a:r>
              <a:rPr lang="en-US" sz="2000" i="1" dirty="0"/>
              <a:t>b</a:t>
            </a:r>
            <a:r>
              <a:rPr lang="en-US" sz="2000" baseline="-25000" dirty="0"/>
              <a:t>n</a:t>
            </a:r>
            <a:r>
              <a:rPr lang="en-US" sz="2000" dirty="0"/>
              <a:t>, </a:t>
            </a:r>
            <a:r>
              <a:rPr lang="en-US" sz="2000" i="1" dirty="0"/>
              <a:t>a</a:t>
            </a:r>
            <a:r>
              <a:rPr lang="en-US" sz="2000" baseline="-25000" dirty="0"/>
              <a:t>n</a:t>
            </a:r>
            <a:r>
              <a:rPr lang="en-US" sz="2000" dirty="0"/>
              <a:t> are called </a:t>
            </a:r>
            <a:r>
              <a:rPr lang="en-US" sz="2000" u="sng" dirty="0">
                <a:solidFill>
                  <a:srgbClr val="FF0000"/>
                </a:solidFill>
              </a:rPr>
              <a:t>normalized multipoles</a:t>
            </a:r>
          </a:p>
          <a:p>
            <a:pPr lvl="1" eaLnBrk="1" hangingPunct="1"/>
            <a:r>
              <a:rPr lang="en-US" sz="2000" i="1" dirty="0"/>
              <a:t>b</a:t>
            </a:r>
            <a:r>
              <a:rPr lang="en-US" sz="2000" baseline="-25000" dirty="0"/>
              <a:t>n</a:t>
            </a:r>
            <a:r>
              <a:rPr lang="en-US" sz="2000" dirty="0"/>
              <a:t> are the </a:t>
            </a:r>
            <a:r>
              <a:rPr lang="en-US" sz="2000" u="sng" dirty="0">
                <a:solidFill>
                  <a:srgbClr val="FF0000"/>
                </a:solidFill>
              </a:rPr>
              <a:t>normal</a:t>
            </a:r>
            <a:r>
              <a:rPr lang="en-US" sz="2000" dirty="0"/>
              <a:t>, </a:t>
            </a:r>
            <a:r>
              <a:rPr lang="en-US" sz="2000" i="1" dirty="0"/>
              <a:t>a</a:t>
            </a:r>
            <a:r>
              <a:rPr lang="en-US" sz="2000" baseline="-25000" dirty="0"/>
              <a:t>n </a:t>
            </a:r>
            <a:r>
              <a:rPr lang="en-US" sz="2000" dirty="0"/>
              <a:t>are the </a:t>
            </a:r>
            <a:r>
              <a:rPr lang="en-US" sz="2000" u="sng" dirty="0">
                <a:solidFill>
                  <a:srgbClr val="FF0000"/>
                </a:solidFill>
              </a:rPr>
              <a:t>skew</a:t>
            </a:r>
            <a:r>
              <a:rPr lang="en-US" sz="2000" dirty="0"/>
              <a:t> (</a:t>
            </a:r>
            <a:r>
              <a:rPr lang="en-US" sz="2000" dirty="0" err="1"/>
              <a:t>adimensional</a:t>
            </a:r>
            <a:r>
              <a:rPr lang="en-US" sz="2000" dirty="0"/>
              <a:t>)</a:t>
            </a:r>
            <a:endParaRPr lang="en-GB" sz="2000" dirty="0"/>
          </a:p>
          <a:p>
            <a:endParaRPr lang="en-GB" sz="200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C7292EE-457A-F2B8-2B88-FF6F036F91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Field harmonics</a:t>
            </a:r>
            <a:endParaRPr lang="en-GB" dirty="0"/>
          </a:p>
        </p:txBody>
      </p:sp>
      <p:graphicFrame>
        <p:nvGraphicFramePr>
          <p:cNvPr id="4" name="Object 17">
            <a:extLst>
              <a:ext uri="{FF2B5EF4-FFF2-40B4-BE49-F238E27FC236}">
                <a16:creationId xmlns:a16="http://schemas.microsoft.com/office/drawing/2014/main" id="{86B17A3A-952A-4831-D0AC-0A94085E4F1F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780631" y="1866101"/>
          <a:ext cx="4376737" cy="965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2462731" imgH="545863" progId="Equation.3">
                  <p:embed/>
                </p:oleObj>
              </mc:Choice>
              <mc:Fallback>
                <p:oleObj name="Equation" r:id="rId2" imgW="2462731" imgH="545863" progId="Equation.3">
                  <p:embed/>
                  <p:pic>
                    <p:nvPicPr>
                      <p:cNvPr id="4" name="Object 17">
                        <a:extLst>
                          <a:ext uri="{FF2B5EF4-FFF2-40B4-BE49-F238E27FC236}">
                            <a16:creationId xmlns:a16="http://schemas.microsoft.com/office/drawing/2014/main" id="{86B17A3A-952A-4831-D0AC-0A94085E4F1F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80631" y="1866101"/>
                        <a:ext cx="4376737" cy="965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265070014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D00569-DF9E-2FBD-C03D-13AC34007D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Considerations on margin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472FB6-0B76-CCD9-4E03-1921DD35B0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124745"/>
            <a:ext cx="6000750" cy="4868283"/>
          </a:xfrm>
        </p:spPr>
        <p:txBody>
          <a:bodyPr>
            <a:normAutofit/>
          </a:bodyPr>
          <a:lstStyle/>
          <a:p>
            <a:r>
              <a:rPr lang="en-US" sz="2000" dirty="0"/>
              <a:t>For Nb</a:t>
            </a:r>
            <a:r>
              <a:rPr lang="en-US" sz="2000" baseline="-25000" dirty="0"/>
              <a:t>3</a:t>
            </a:r>
            <a:r>
              <a:rPr lang="en-US" sz="2000" dirty="0"/>
              <a:t>Sn and Nb-Ti the temperature margin depends only on the </a:t>
            </a:r>
            <a:r>
              <a:rPr lang="en-US" sz="2000" dirty="0" err="1"/>
              <a:t>loadline</a:t>
            </a:r>
            <a:r>
              <a:rPr lang="en-US" sz="2000" dirty="0"/>
              <a:t> margin and very weakly on the field. </a:t>
            </a:r>
          </a:p>
          <a:p>
            <a:endParaRPr lang="en-US" sz="2000" dirty="0"/>
          </a:p>
          <a:p>
            <a:r>
              <a:rPr lang="en-US" sz="2000" dirty="0"/>
              <a:t>For a given a material and an operational temperature, load line margin and temperature margin are equivalent</a:t>
            </a:r>
          </a:p>
          <a:p>
            <a:endParaRPr lang="en-US" sz="2000" dirty="0"/>
          </a:p>
          <a:p>
            <a:r>
              <a:rPr lang="en-US" sz="2000" dirty="0"/>
              <a:t>For a given LL margin, Nb</a:t>
            </a:r>
            <a:r>
              <a:rPr lang="en-US" sz="2000" baseline="-25000" dirty="0"/>
              <a:t>3</a:t>
            </a:r>
            <a:r>
              <a:rPr lang="en-US" sz="2000" dirty="0"/>
              <a:t>Sn T margin is about 2.5 times greater than </a:t>
            </a:r>
            <a:r>
              <a:rPr lang="en-US" sz="2000" dirty="0" err="1"/>
              <a:t>NbTi</a:t>
            </a:r>
            <a:r>
              <a:rPr lang="en-US" sz="2000" dirty="0"/>
              <a:t> T margin</a:t>
            </a:r>
          </a:p>
          <a:p>
            <a:endParaRPr lang="en-GB" sz="20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6BFBB70-6EAB-FEA8-7D4F-F2806B68E9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81802" y="1305862"/>
            <a:ext cx="5186302" cy="3888079"/>
          </a:xfrm>
          <a:prstGeom prst="rect">
            <a:avLst/>
          </a:prstGeom>
        </p:spPr>
      </p:pic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C7C5060F-A56A-850A-F718-8A16FAF9C7B0}"/>
              </a:ext>
            </a:extLst>
          </p:cNvPr>
          <p:cNvGraphicFramePr>
            <a:graphicFrameLocks noGrp="1"/>
          </p:cNvGraphicFramePr>
          <p:nvPr/>
        </p:nvGraphicFramePr>
        <p:xfrm>
          <a:off x="3354327" y="5375057"/>
          <a:ext cx="5483347" cy="101346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673087">
                  <a:extLst>
                    <a:ext uri="{9D8B030D-6E8A-4147-A177-3AD203B41FA5}">
                      <a16:colId xmlns:a16="http://schemas.microsoft.com/office/drawing/2014/main" val="2387932343"/>
                    </a:ext>
                  </a:extLst>
                </a:gridCol>
                <a:gridCol w="1405130">
                  <a:extLst>
                    <a:ext uri="{9D8B030D-6E8A-4147-A177-3AD203B41FA5}">
                      <a16:colId xmlns:a16="http://schemas.microsoft.com/office/drawing/2014/main" val="3587161575"/>
                    </a:ext>
                  </a:extLst>
                </a:gridCol>
                <a:gridCol w="1405130">
                  <a:extLst>
                    <a:ext uri="{9D8B030D-6E8A-4147-A177-3AD203B41FA5}">
                      <a16:colId xmlns:a16="http://schemas.microsoft.com/office/drawing/2014/main" val="1511750189"/>
                    </a:ext>
                  </a:extLst>
                </a:gridCol>
              </a:tblGrid>
              <a:tr h="70327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1600" b="1" i="0" u="none" strike="noStrike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Temperature margins at</a:t>
                      </a:r>
                      <a:r>
                        <a:rPr lang="en-GB" sz="1600" b="1" i="0" u="none" strike="noStrike" baseline="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20% on </a:t>
                      </a:r>
                      <a:r>
                        <a:rPr lang="en-GB" sz="1600" b="1" i="0" u="none" strike="noStrike" baseline="0" dirty="0" err="1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loadline</a:t>
                      </a:r>
                      <a:endParaRPr lang="en-GB" sz="1600" b="1" i="0" u="none" strike="noStrike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032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Operational temperature</a:t>
                      </a:r>
                      <a:endParaRPr lang="en-GB" sz="1600" b="0" i="0" u="none" strike="noStrike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1.9 K</a:t>
                      </a:r>
                      <a:endParaRPr lang="en-GB" sz="1600" b="0" i="0" u="none" strike="noStrike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4.2 K</a:t>
                      </a:r>
                      <a:endParaRPr lang="en-GB" sz="1600" b="0" i="0" u="none" strike="noStrike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83614781"/>
                  </a:ext>
                </a:extLst>
              </a:tr>
              <a:tr h="7032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Nb-Ti</a:t>
                      </a:r>
                      <a:endParaRPr lang="en-GB" sz="1600" b="0" i="0" u="none" strike="noStrike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2.1 K</a:t>
                      </a:r>
                      <a:endParaRPr lang="en-GB" sz="1600" b="0" i="0" u="none" strike="noStrike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1.2 K</a:t>
                      </a:r>
                      <a:endParaRPr lang="en-GB" sz="1600" b="0" i="0" u="none" strike="noStrike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22540159"/>
                  </a:ext>
                </a:extLst>
              </a:tr>
              <a:tr h="7032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Nb</a:t>
                      </a:r>
                      <a:r>
                        <a:rPr lang="en-GB" sz="1600" u="none" strike="noStrike" baseline="-2500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GB" sz="1600" u="none" strike="noStrike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Sn</a:t>
                      </a:r>
                      <a:endParaRPr lang="en-GB" sz="1600" b="0" i="0" u="none" strike="noStrike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4.5 K</a:t>
                      </a:r>
                      <a:endParaRPr lang="en-GB" sz="1600" b="0" i="0" u="none" strike="noStrike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3.0 K</a:t>
                      </a:r>
                      <a:endParaRPr lang="en-GB" sz="1600" b="0" i="0" u="none" strike="noStrike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6048978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43508050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AC6090-FF59-6510-1E0C-AAB4062835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Practical superconductors</a:t>
            </a:r>
            <a:endParaRPr lang="en-GB" dirty="0"/>
          </a:p>
        </p:txBody>
      </p:sp>
      <p:pic>
        <p:nvPicPr>
          <p:cNvPr id="4" name="Content Placeholder 3" descr="sc_plot.png">
            <a:extLst>
              <a:ext uri="{FF2B5EF4-FFF2-40B4-BE49-F238E27FC236}">
                <a16:creationId xmlns:a16="http://schemas.microsoft.com/office/drawing/2014/main" id="{4530410E-0587-51A0-408D-562E3FB6F1C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7898" y="1125538"/>
            <a:ext cx="6713029" cy="486727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5E5F322-A985-F081-D841-563F07FC7B70}"/>
              </a:ext>
            </a:extLst>
          </p:cNvPr>
          <p:cNvSpPr txBox="1"/>
          <p:nvPr/>
        </p:nvSpPr>
        <p:spPr>
          <a:xfrm>
            <a:off x="1524002" y="6002912"/>
            <a:ext cx="914399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Critical current density in the superconductor versus field for different materials at 4.2 K </a:t>
            </a:r>
            <a:r>
              <a:rPr lang="en-US" sz="1400" dirty="0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[P. J. Lee, et al]</a:t>
            </a:r>
          </a:p>
          <a:p>
            <a:pPr algn="ctr"/>
            <a:r>
              <a:rPr lang="en-US" sz="1400" dirty="0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https://nationalmaglab.org/images/magnet_development/asc/plots/JeChart041614-1022x741-pal.png</a:t>
            </a:r>
          </a:p>
        </p:txBody>
      </p:sp>
    </p:spTree>
    <p:extLst>
      <p:ext uri="{BB962C8B-B14F-4D97-AF65-F5344CB8AC3E}">
        <p14:creationId xmlns:p14="http://schemas.microsoft.com/office/powerpoint/2010/main" val="2456989456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5F0F747-6E83-FF56-0EAF-0FDAC2B41B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Notable Progress with REBCO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E94A1B-A352-6539-31E1-91D8C1BB26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56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8" name="Picture 7" descr="A diagram of a machine&#10;&#10;AI-generated content may be incorrect.">
            <a:extLst>
              <a:ext uri="{FF2B5EF4-FFF2-40B4-BE49-F238E27FC236}">
                <a16:creationId xmlns:a16="http://schemas.microsoft.com/office/drawing/2014/main" id="{86228D2F-03AD-87F4-6DBE-D4D7C139F69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789"/>
          <a:stretch>
            <a:fillRect/>
          </a:stretch>
        </p:blipFill>
        <p:spPr>
          <a:xfrm>
            <a:off x="5936976" y="1247539"/>
            <a:ext cx="2731686" cy="2227751"/>
          </a:xfrm>
          <a:prstGeom prst="rect">
            <a:avLst/>
          </a:prstGeom>
        </p:spPr>
      </p:pic>
      <p:pic>
        <p:nvPicPr>
          <p:cNvPr id="10" name="Picture 9" descr="A diagram of a machine&#10;&#10;AI-generated content may be incorrect.">
            <a:extLst>
              <a:ext uri="{FF2B5EF4-FFF2-40B4-BE49-F238E27FC236}">
                <a16:creationId xmlns:a16="http://schemas.microsoft.com/office/drawing/2014/main" id="{6703DD41-04C9-92B6-B606-9567F16BF40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40939" y="3793805"/>
            <a:ext cx="1806104" cy="2562506"/>
          </a:xfrm>
          <a:prstGeom prst="rect">
            <a:avLst/>
          </a:prstGeom>
        </p:spPr>
      </p:pic>
      <p:grpSp>
        <p:nvGrpSpPr>
          <p:cNvPr id="16" name="Group 15">
            <a:extLst>
              <a:ext uri="{FF2B5EF4-FFF2-40B4-BE49-F238E27FC236}">
                <a16:creationId xmlns:a16="http://schemas.microsoft.com/office/drawing/2014/main" id="{D91B6BCE-7F69-5165-6D73-642B9E43049D}"/>
              </a:ext>
            </a:extLst>
          </p:cNvPr>
          <p:cNvGrpSpPr/>
          <p:nvPr/>
        </p:nvGrpSpPr>
        <p:grpSpPr>
          <a:xfrm>
            <a:off x="9241869" y="1438238"/>
            <a:ext cx="2950131" cy="1557179"/>
            <a:chOff x="6631452" y="1409190"/>
            <a:chExt cx="4040406" cy="2132663"/>
          </a:xfrm>
        </p:grpSpPr>
        <p:pic>
          <p:nvPicPr>
            <p:cNvPr id="12" name="Picture 11" descr="Diagram of a circular structure with text&#10;&#10;AI-generated content may be incorrect.">
              <a:extLst>
                <a:ext uri="{FF2B5EF4-FFF2-40B4-BE49-F238E27FC236}">
                  <a16:creationId xmlns:a16="http://schemas.microsoft.com/office/drawing/2014/main" id="{9ACEE555-86CA-C26C-BAF6-2B0EE0B6BE7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631452" y="1409190"/>
              <a:ext cx="3961935" cy="2019810"/>
            </a:xfrm>
            <a:prstGeom prst="rect">
              <a:avLst/>
            </a:prstGeom>
          </p:spPr>
        </p:pic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372072F9-014D-6FA8-4C1E-11AE7709C5DF}"/>
                </a:ext>
              </a:extLst>
            </p:cNvPr>
            <p:cNvSpPr/>
            <p:nvPr/>
          </p:nvSpPr>
          <p:spPr>
            <a:xfrm>
              <a:off x="9329195" y="2974694"/>
              <a:ext cx="1342663" cy="56715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pic>
        <p:nvPicPr>
          <p:cNvPr id="20" name="Picture 19" descr="A person in a white robe working on a large machine&#10;&#10;AI-generated content may be incorrect.">
            <a:extLst>
              <a:ext uri="{FF2B5EF4-FFF2-40B4-BE49-F238E27FC236}">
                <a16:creationId xmlns:a16="http://schemas.microsoft.com/office/drawing/2014/main" id="{8B8545FA-FD50-5295-9ECD-C46C7A5F6938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1663" y="4705190"/>
            <a:ext cx="3738949" cy="1654118"/>
          </a:xfrm>
          <a:prstGeom prst="rect">
            <a:avLst/>
          </a:prstGeom>
        </p:spPr>
      </p:pic>
      <p:pic>
        <p:nvPicPr>
          <p:cNvPr id="22" name="Picture 21" descr="A close-up of a group of small round objects&#10;&#10;AI-generated content may be incorrect.">
            <a:extLst>
              <a:ext uri="{FF2B5EF4-FFF2-40B4-BE49-F238E27FC236}">
                <a16:creationId xmlns:a16="http://schemas.microsoft.com/office/drawing/2014/main" id="{9EC29E72-3FB0-9488-D802-57C767BF3105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95407" y="4705191"/>
            <a:ext cx="2484272" cy="1654117"/>
          </a:xfrm>
          <a:prstGeom prst="rect">
            <a:avLst/>
          </a:prstGeom>
        </p:spPr>
      </p:pic>
      <p:pic>
        <p:nvPicPr>
          <p:cNvPr id="24" name="Picture 23" descr="A group of men working in a factory&#10;&#10;AI-generated content may be incorrect.">
            <a:extLst>
              <a:ext uri="{FF2B5EF4-FFF2-40B4-BE49-F238E27FC236}">
                <a16:creationId xmlns:a16="http://schemas.microsoft.com/office/drawing/2014/main" id="{D270A77A-1B67-5293-5CF7-AEEB87B05ABF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70874" y="4705191"/>
            <a:ext cx="2484272" cy="1666430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1414AA7B-7C52-6B4C-A5C6-533A3987309F}"/>
              </a:ext>
            </a:extLst>
          </p:cNvPr>
          <p:cNvSpPr txBox="1"/>
          <p:nvPr/>
        </p:nvSpPr>
        <p:spPr>
          <a:xfrm>
            <a:off x="478595" y="1182143"/>
            <a:ext cx="5772991" cy="369331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8F8F8">
                    <a:lumMod val="1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The late 2010s have seen key milestones reached with 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33A0">
                    <a:lumMod val="60000"/>
                    <a:lumOff val="4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REBCO high-field solenoids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F8F8F8">
                  <a:lumMod val="1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NHMFL 32 T 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8F8F8">
                    <a:lumMod val="1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hybrid solenoid, 32 mm aperture.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Bruker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BioSpin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8F8F8">
                    <a:lumMod val="1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1.2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F8F8F8">
                    <a:lumMod val="1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Ghz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8F8F8">
                    <a:lumMod val="1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NMR, 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28.2 T</a:t>
            </a:r>
            <a:b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8F8F8">
                    <a:lumMod val="1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</a:b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8F8F8">
                    <a:lumMod val="1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hybrid solenoid 54 mm aperture.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MIT/SUNAM/NHMFL, 26 T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61C4D3">
                    <a:lumMod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8F8F8">
                    <a:lumMod val="1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all-REBCO NI 35 mm apert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61C4D3">
                    <a:lumMod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.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F8F8F8">
                  <a:lumMod val="1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33A0">
                    <a:lumMod val="60000"/>
                    <a:lumOff val="4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REBCO magnets for commercial fusion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MIT and Commonwealth Fusion Systems CFS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33A0">
                    <a:lumMod val="60000"/>
                    <a:lumOff val="4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8F8F8">
                    <a:lumMod val="1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all-REBCO 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Toroidal-Field Model Coil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8F8F8">
                    <a:lumMod val="1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(TFMC),</a:t>
            </a:r>
            <a:b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8F8F8">
                    <a:lumMod val="1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</a:b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8F8F8">
                    <a:lumMod val="1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1.6x2.6 m, 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20 T on conductor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8F8F8">
                    <a:lumMod val="1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.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8F8F8">
                    <a:lumMod val="1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lately, 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Central-Solenoid Model Coi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8F8F8">
                    <a:lumMod val="1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 (CSMC):</a:t>
            </a:r>
            <a:b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8F8F8">
                    <a:lumMod val="1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</a:b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F8F8F8">
                    <a:lumMod val="1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windability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8F8F8">
                    <a:lumMod val="1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and ramped operation, 1.2 m ID, 5.7 T.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Long-term operation still to prove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8F8F8">
                    <a:lumMod val="1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: degradation on leads and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8F8F8">
                    <a:lumMod val="1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heaters in NHMFL magnet and a burn-out quench in TFMC</a:t>
            </a:r>
            <a:b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8F8F8">
                    <a:lumMod val="1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</a:b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F8F8F8">
                  <a:lumMod val="1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11" name="Picture 10" descr="A blue and black logo&#10;&#10;AI-generated content may be incorrect.">
            <a:extLst>
              <a:ext uri="{FF2B5EF4-FFF2-40B4-BE49-F238E27FC236}">
                <a16:creationId xmlns:a16="http://schemas.microsoft.com/office/drawing/2014/main" id="{687D0C9A-6576-2A3D-B0AD-47C823C676F4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7131" y="3108739"/>
            <a:ext cx="994562" cy="634327"/>
          </a:xfrm>
          <a:prstGeom prst="rect">
            <a:avLst/>
          </a:prstGeom>
        </p:spPr>
      </p:pic>
      <p:pic>
        <p:nvPicPr>
          <p:cNvPr id="17" name="Picture 16" descr="A black text on a white background&#10;&#10;AI-generated content may be incorrect.">
            <a:extLst>
              <a:ext uri="{FF2B5EF4-FFF2-40B4-BE49-F238E27FC236}">
                <a16:creationId xmlns:a16="http://schemas.microsoft.com/office/drawing/2014/main" id="{990F96DC-CF64-06C7-D1B4-43A4913148DF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96122" y="3553404"/>
            <a:ext cx="1613165" cy="595975"/>
          </a:xfrm>
          <a:prstGeom prst="rect">
            <a:avLst/>
          </a:prstGeom>
        </p:spPr>
      </p:pic>
      <p:grpSp>
        <p:nvGrpSpPr>
          <p:cNvPr id="23" name="Group 22">
            <a:extLst>
              <a:ext uri="{FF2B5EF4-FFF2-40B4-BE49-F238E27FC236}">
                <a16:creationId xmlns:a16="http://schemas.microsoft.com/office/drawing/2014/main" id="{F20FD783-9745-D6D7-3E1E-65B8D227839F}"/>
              </a:ext>
            </a:extLst>
          </p:cNvPr>
          <p:cNvGrpSpPr/>
          <p:nvPr/>
        </p:nvGrpSpPr>
        <p:grpSpPr>
          <a:xfrm>
            <a:off x="3710299" y="6214459"/>
            <a:ext cx="3533698" cy="529190"/>
            <a:chOff x="1609935" y="6347866"/>
            <a:chExt cx="5445486" cy="815490"/>
          </a:xfrm>
        </p:grpSpPr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745D341A-7CFA-172F-1207-5085E44EF818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4409354" y="6348605"/>
              <a:ext cx="2646067" cy="814751"/>
            </a:xfrm>
            <a:prstGeom prst="rect">
              <a:avLst/>
            </a:prstGeom>
          </p:spPr>
        </p:pic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1398C4D5-DD50-6E40-603B-16A1877426F5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609935" y="6347866"/>
              <a:ext cx="2539318" cy="791215"/>
            </a:xfrm>
            <a:prstGeom prst="rect">
              <a:avLst/>
            </a:prstGeom>
          </p:spPr>
        </p:pic>
      </p:grpSp>
      <p:pic>
        <p:nvPicPr>
          <p:cNvPr id="9" name="Picture 8" descr="A close-up of a machine&#10;&#10;AI-generated content may be incorrect.">
            <a:extLst>
              <a:ext uri="{FF2B5EF4-FFF2-40B4-BE49-F238E27FC236}">
                <a16:creationId xmlns:a16="http://schemas.microsoft.com/office/drawing/2014/main" id="{FB89D05E-44FA-B00F-B627-9FBE8F4A7200}"/>
              </a:ext>
            </a:extLst>
          </p:cNvPr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11126" y="2950524"/>
            <a:ext cx="1072542" cy="15850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382897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F5F4C66-A676-8855-A523-77497EDA65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REBCO Market Growth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9B3FB9-CD0D-E5DE-AA5B-CF1333E7C1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10/04/2025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AEE29F-3D46-C494-1AC3-CC9CBCCC6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57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12" name="Picture 11" descr="A graph with numbers and lines&#10;&#10;AI-generated content may be incorrect.">
            <a:extLst>
              <a:ext uri="{FF2B5EF4-FFF2-40B4-BE49-F238E27FC236}">
                <a16:creationId xmlns:a16="http://schemas.microsoft.com/office/drawing/2014/main" id="{8862C2E2-D69E-E57E-402C-380EC6C46C5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44694" y="3996537"/>
            <a:ext cx="4328409" cy="2628884"/>
          </a:xfrm>
          <a:prstGeom prst="rect">
            <a:avLst/>
          </a:prstGeom>
        </p:spPr>
      </p:pic>
      <p:grpSp>
        <p:nvGrpSpPr>
          <p:cNvPr id="14" name="Group 13">
            <a:extLst>
              <a:ext uri="{FF2B5EF4-FFF2-40B4-BE49-F238E27FC236}">
                <a16:creationId xmlns:a16="http://schemas.microsoft.com/office/drawing/2014/main" id="{1D135ADB-30B5-2214-3586-552101BBC900}"/>
              </a:ext>
            </a:extLst>
          </p:cNvPr>
          <p:cNvGrpSpPr/>
          <p:nvPr/>
        </p:nvGrpSpPr>
        <p:grpSpPr>
          <a:xfrm>
            <a:off x="3129043" y="3956285"/>
            <a:ext cx="4227224" cy="2243820"/>
            <a:chOff x="6123784" y="2732392"/>
            <a:chExt cx="7772400" cy="4125608"/>
          </a:xfrm>
        </p:grpSpPr>
        <p:pic>
          <p:nvPicPr>
            <p:cNvPr id="9" name="Picture 8" descr="A diagram of a company's supply&#10;&#10;AI-generated content may be incorrect.">
              <a:extLst>
                <a:ext uri="{FF2B5EF4-FFF2-40B4-BE49-F238E27FC236}">
                  <a16:creationId xmlns:a16="http://schemas.microsoft.com/office/drawing/2014/main" id="{73EB2DF9-72EA-B977-9FCD-BCEBA13A30D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123784" y="2732392"/>
              <a:ext cx="7772400" cy="4125608"/>
            </a:xfrm>
            <a:prstGeom prst="rect">
              <a:avLst/>
            </a:prstGeom>
          </p:spPr>
        </p:pic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D7A90DBF-0A5B-072C-2A76-2D7702E71BA8}"/>
                </a:ext>
              </a:extLst>
            </p:cNvPr>
            <p:cNvSpPr/>
            <p:nvPr/>
          </p:nvSpPr>
          <p:spPr>
            <a:xfrm>
              <a:off x="6220691" y="2785269"/>
              <a:ext cx="4211782" cy="162047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pic>
        <p:nvPicPr>
          <p:cNvPr id="11" name="Picture 10">
            <a:extLst>
              <a:ext uri="{FF2B5EF4-FFF2-40B4-BE49-F238E27FC236}">
                <a16:creationId xmlns:a16="http://schemas.microsoft.com/office/drawing/2014/main" id="{03F9A535-B815-3B80-AB0A-54D4F3C696A9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52548" y="739242"/>
            <a:ext cx="6394706" cy="2895277"/>
          </a:xfrm>
          <a:prstGeom prst="rect">
            <a:avLst/>
          </a:prstGeom>
        </p:spPr>
      </p:pic>
      <p:pic>
        <p:nvPicPr>
          <p:cNvPr id="15" name="Picture 14" descr="A black and red text&#10;&#10;AI-generated content may be incorrect.">
            <a:extLst>
              <a:ext uri="{FF2B5EF4-FFF2-40B4-BE49-F238E27FC236}">
                <a16:creationId xmlns:a16="http://schemas.microsoft.com/office/drawing/2014/main" id="{FE4D6370-5365-E991-A80D-EABD2C6D2C27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27575" y="4153938"/>
            <a:ext cx="887826" cy="331054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D2046904-79EE-C789-A88E-38AC800EA74E}"/>
              </a:ext>
            </a:extLst>
          </p:cNvPr>
          <p:cNvSpPr/>
          <p:nvPr/>
        </p:nvSpPr>
        <p:spPr>
          <a:xfrm>
            <a:off x="-630445" y="4815831"/>
            <a:ext cx="6102881" cy="276999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marL="914400" marR="0" lvl="2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2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Times" panose="02020603050405020304" pitchFamily="18" charset="0"/>
                <a:ea typeface="+mn-ea"/>
                <a:cs typeface="Times" panose="02020603050405020304" pitchFamily="18" charset="0"/>
              </a:rPr>
              <a:t>[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Times" panose="02020603050405020304" pitchFamily="18" charset="0"/>
                <a:ea typeface="+mn-ea"/>
                <a:cs typeface="Times" panose="02020603050405020304" pitchFamily="18" charset="0"/>
              </a:rPr>
              <a:t>A.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Times" panose="02020603050405020304" pitchFamily="18" charset="0"/>
                <a:ea typeface="+mn-ea"/>
                <a:cs typeface="Times" panose="02020603050405020304" pitchFamily="18" charset="0"/>
              </a:rPr>
              <a:t>Molodyk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Times" panose="02020603050405020304" pitchFamily="18" charset="0"/>
                <a:ea typeface="+mn-ea"/>
                <a:cs typeface="Times" panose="02020603050405020304" pitchFamily="18" charset="0"/>
              </a:rPr>
              <a:t>, 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Times" panose="02020603050405020304" pitchFamily="18" charset="0"/>
                <a:ea typeface="+mn-ea"/>
                <a:cs typeface="Times" panose="02020603050405020304" pitchFamily="18" charset="0"/>
                <a:hlinkClick r:id="rId6"/>
              </a:rPr>
              <a:t>https://indico.cern.ch/event/1347361/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Times" panose="02020603050405020304" pitchFamily="18" charset="0"/>
                <a:ea typeface="+mn-ea"/>
                <a:cs typeface="Times" panose="02020603050405020304" pitchFamily="18" charset="0"/>
              </a:rPr>
              <a:t> (2025)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Times" panose="02020603050405020304" pitchFamily="18" charset="0"/>
                <a:ea typeface="+mn-ea"/>
                <a:cs typeface="+mn-cs"/>
              </a:rPr>
              <a:t>] </a:t>
            </a:r>
            <a:endParaRPr kumimoji="0" lang="fr-CH" sz="1200" b="0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Times" panose="02020603050405020304" pitchFamily="18" charset="0"/>
              <a:ea typeface="+mn-ea"/>
              <a:cs typeface="+mn-cs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95C0491-35B5-2A73-52C0-2CF50C1F0E61}"/>
              </a:ext>
            </a:extLst>
          </p:cNvPr>
          <p:cNvSpPr txBox="1"/>
          <p:nvPr/>
        </p:nvSpPr>
        <p:spPr>
          <a:xfrm>
            <a:off x="458308" y="1159788"/>
            <a:ext cx="4480867" cy="44319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8F8F8">
                    <a:lumMod val="1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To date supply comes mostly from Asia, with only one supplier in Europe (Teva). </a:t>
            </a:r>
            <a:b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8F8F8">
                    <a:lumMod val="1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</a:b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8F8F8">
                    <a:lumMod val="1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But the market is dynamic and new actors appear every year.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Citation from Faraday Factory talk at </a:t>
            </a:r>
            <a:b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</a:b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CCA workshop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8F8F8">
                    <a:lumMod val="1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Fusion creates demand, promotes capacity; large volume drives the cost down.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8F8F8">
                    <a:lumMod val="1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HTS price halves with every 10-fold volume increase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8F8F8">
                    <a:lumMod val="1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Other applications </a:t>
            </a:r>
            <a:r>
              <a:rPr kumimoji="0" lang="en-US" sz="1800" b="0" i="0" u="none" strike="sngStrike" kern="1200" cap="none" spc="0" normalizeH="0" baseline="0" noProof="0" dirty="0">
                <a:ln>
                  <a:noFill/>
                </a:ln>
                <a:solidFill>
                  <a:srgbClr val="F8F8F8">
                    <a:lumMod val="1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will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8F8F8">
                    <a:lumMod val="1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DO benefit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b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8F8F8">
                    <a:lumMod val="1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</a:b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8F8F8">
                  <a:lumMod val="1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19" name="Picture 18" descr="A logo of a company&#10;&#10;AI-generated content may be incorrect.">
            <a:extLst>
              <a:ext uri="{FF2B5EF4-FFF2-40B4-BE49-F238E27FC236}">
                <a16:creationId xmlns:a16="http://schemas.microsoft.com/office/drawing/2014/main" id="{2CE52390-AE6B-50BB-91F7-A24435FA27A8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28872" y="766887"/>
            <a:ext cx="1139568" cy="1050666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3EB0AFDB-0637-AB74-233C-795E8AF640C9}"/>
              </a:ext>
            </a:extLst>
          </p:cNvPr>
          <p:cNvSpPr/>
          <p:nvPr/>
        </p:nvSpPr>
        <p:spPr>
          <a:xfrm>
            <a:off x="4939175" y="3488884"/>
            <a:ext cx="6102881" cy="276999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marL="914400" marR="0" lvl="2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2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Times" panose="02020603050405020304" pitchFamily="18" charset="0"/>
                <a:ea typeface="+mn-ea"/>
                <a:cs typeface="Times" panose="02020603050405020304" pitchFamily="18" charset="0"/>
              </a:rPr>
              <a:t>[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Times" panose="02020603050405020304" pitchFamily="18" charset="0"/>
                <a:ea typeface="+mn-ea"/>
                <a:cs typeface="Times" panose="02020603050405020304" pitchFamily="18" charset="0"/>
              </a:rPr>
              <a:t>B. Song, et al., 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Times" panose="02020603050405020304" pitchFamily="18" charset="0"/>
                <a:ea typeface="+mn-ea"/>
                <a:cs typeface="Times" panose="02020603050405020304" pitchFamily="18" charset="0"/>
                <a:hlinkClick r:id="rId6"/>
              </a:rPr>
              <a:t>https://indico.cern.ch/event/1347361/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Times" panose="02020603050405020304" pitchFamily="18" charset="0"/>
                <a:ea typeface="+mn-ea"/>
                <a:cs typeface="Times" panose="02020603050405020304" pitchFamily="18" charset="0"/>
              </a:rPr>
              <a:t> (2025)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Times" panose="02020603050405020304" pitchFamily="18" charset="0"/>
                <a:ea typeface="+mn-ea"/>
                <a:cs typeface="+mn-cs"/>
              </a:rPr>
              <a:t>] </a:t>
            </a:r>
            <a:endParaRPr kumimoji="0" lang="fr-CH" sz="1200" b="0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Times" panose="02020603050405020304" pitchFamily="18" charset="0"/>
              <a:ea typeface="+mn-ea"/>
              <a:cs typeface="+mn-cs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256BCF-CBC6-F163-AAEF-748DC7FF3D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53660" y="6383848"/>
            <a:ext cx="6572221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Physics Preparatory Group - Accelerator Science and Technology WG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7367667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9933B21-0080-A625-0D0A-58C0320555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121617"/>
            <a:ext cx="11518898" cy="2274152"/>
          </a:xfrm>
        </p:spPr>
        <p:txBody>
          <a:bodyPr numCol="2"/>
          <a:lstStyle/>
          <a:p>
            <a:pPr marL="36576" indent="0">
              <a:lnSpc>
                <a:spcPct val="100000"/>
              </a:lnSpc>
              <a:spcAft>
                <a:spcPts val="0"/>
              </a:spcAft>
              <a:buNone/>
            </a:pPr>
            <a:r>
              <a:rPr lang="en-US" sz="1600" dirty="0"/>
              <a:t>A. Conductor Choice: </a:t>
            </a:r>
          </a:p>
          <a:p>
            <a:pPr lvl="1">
              <a:spcAft>
                <a:spcPts val="0"/>
              </a:spcAft>
            </a:pPr>
            <a:r>
              <a:rPr lang="en-US" sz="1600" i="1" dirty="0">
                <a:solidFill>
                  <a:srgbClr val="00B050"/>
                </a:solidFill>
              </a:rPr>
              <a:t>RD</a:t>
            </a:r>
            <a:r>
              <a:rPr lang="en-US" sz="1600" dirty="0">
                <a:solidFill>
                  <a:srgbClr val="00B050"/>
                </a:solidFill>
              </a:rPr>
              <a:t>: Develop REBCO tape technology in view of accelerator needs.</a:t>
            </a:r>
          </a:p>
          <a:p>
            <a:pPr lvl="1">
              <a:spcAft>
                <a:spcPts val="0"/>
              </a:spcAft>
            </a:pPr>
            <a:r>
              <a:rPr lang="en-US" sz="1600" i="1" dirty="0">
                <a:solidFill>
                  <a:srgbClr val="00B050"/>
                </a:solidFill>
              </a:rPr>
              <a:t>RD</a:t>
            </a:r>
            <a:r>
              <a:rPr lang="en-US" sz="1600" dirty="0">
                <a:solidFill>
                  <a:srgbClr val="00B050"/>
                </a:solidFill>
              </a:rPr>
              <a:t>: Monitor developments in BSCCO technology closely in cooperation with US-MDP.</a:t>
            </a:r>
          </a:p>
          <a:p>
            <a:pPr lvl="1">
              <a:spcAft>
                <a:spcPts val="0"/>
              </a:spcAft>
            </a:pPr>
            <a:r>
              <a:rPr lang="en-US" sz="1600" i="1" dirty="0">
                <a:solidFill>
                  <a:srgbClr val="00B050"/>
                </a:solidFill>
              </a:rPr>
              <a:t>RD</a:t>
            </a:r>
            <a:r>
              <a:rPr lang="en-US" sz="1600" dirty="0">
                <a:solidFill>
                  <a:srgbClr val="00B050"/>
                </a:solidFill>
              </a:rPr>
              <a:t>: Study potential of IBS round wire conductor in </a:t>
            </a:r>
            <a:br>
              <a:rPr lang="en-US" sz="1600" dirty="0">
                <a:solidFill>
                  <a:srgbClr val="00B050"/>
                </a:solidFill>
              </a:rPr>
            </a:br>
            <a:r>
              <a:rPr lang="en-US" sz="1600" dirty="0">
                <a:solidFill>
                  <a:srgbClr val="00B050"/>
                </a:solidFill>
              </a:rPr>
              <a:t>view of competitive specifications and timeline. </a:t>
            </a:r>
          </a:p>
          <a:p>
            <a:pPr marL="36576" indent="0">
              <a:lnSpc>
                <a:spcPct val="100000"/>
              </a:lnSpc>
              <a:spcAft>
                <a:spcPts val="0"/>
              </a:spcAft>
              <a:buNone/>
            </a:pPr>
            <a:r>
              <a:rPr lang="en-US" sz="1600" dirty="0"/>
              <a:t>B. HTS magnet specifications and requirements: </a:t>
            </a:r>
          </a:p>
          <a:p>
            <a:pPr lvl="1">
              <a:spcAft>
                <a:spcPts val="0"/>
              </a:spcAft>
            </a:pPr>
            <a:r>
              <a:rPr lang="en-US" sz="1600" i="1" dirty="0">
                <a:solidFill>
                  <a:srgbClr val="00B050"/>
                </a:solidFill>
              </a:rPr>
              <a:t>RD</a:t>
            </a:r>
            <a:r>
              <a:rPr lang="en-US" sz="1600" dirty="0">
                <a:solidFill>
                  <a:srgbClr val="00B050"/>
                </a:solidFill>
              </a:rPr>
              <a:t>: In an iterative process that involves all relevant subsystems (with particle physics, cryogenics, beam dynamics, feedback systems, powering/protection, instrumentation, vacuum, beam-induced losses, </a:t>
            </a:r>
            <a:r>
              <a:rPr lang="en-US" sz="1600" dirty="0" err="1">
                <a:solidFill>
                  <a:srgbClr val="00B050"/>
                </a:solidFill>
              </a:rPr>
              <a:t>etc</a:t>
            </a:r>
            <a:r>
              <a:rPr lang="en-US" sz="1600" dirty="0">
                <a:solidFill>
                  <a:srgbClr val="00B050"/>
                </a:solidFill>
              </a:rPr>
              <a:t>), determine HTS magnet specifications and requirements.</a:t>
            </a:r>
          </a:p>
          <a:p>
            <a:pPr>
              <a:lnSpc>
                <a:spcPct val="100000"/>
              </a:lnSpc>
              <a:spcAft>
                <a:spcPts val="0"/>
              </a:spcAft>
            </a:pPr>
            <a:endParaRPr lang="en-US" sz="18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802B974-63AE-C38A-FE28-814DE13F64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HTS R&amp;D Directions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236995-8D8F-972E-3B01-7D7FFC80B6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58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16DBDC9F-2803-B26F-5C9C-ABC1C6152FC5}"/>
              </a:ext>
            </a:extLst>
          </p:cNvPr>
          <p:cNvGrpSpPr/>
          <p:nvPr/>
        </p:nvGrpSpPr>
        <p:grpSpPr>
          <a:xfrm>
            <a:off x="767059" y="3100694"/>
            <a:ext cx="4601901" cy="3649729"/>
            <a:chOff x="697659" y="852524"/>
            <a:chExt cx="7200900" cy="5686388"/>
          </a:xfrm>
          <a:solidFill>
            <a:schemeClr val="bg1"/>
          </a:solidFill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2E880D4D-ABA5-C36B-E4FD-CEC046B5700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97659" y="1020893"/>
              <a:ext cx="7200900" cy="5518019"/>
            </a:xfrm>
            <a:prstGeom prst="rect">
              <a:avLst/>
            </a:prstGeom>
            <a:grpFill/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C49C8E1F-A548-C968-AD69-D550553C42F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771650" y="2933685"/>
              <a:ext cx="1835073" cy="2425671"/>
            </a:xfrm>
            <a:prstGeom prst="rect">
              <a:avLst/>
            </a:prstGeom>
            <a:grpFill/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3FD1F47F-ADEC-7E9C-E599-C64DFDCBC31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724726" y="1589690"/>
              <a:ext cx="954969" cy="954970"/>
            </a:xfrm>
            <a:prstGeom prst="rect">
              <a:avLst/>
            </a:prstGeom>
            <a:grpFill/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B3969333-6863-9D8C-D048-574CEC27552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513074" y="4659476"/>
              <a:ext cx="922400" cy="926029"/>
            </a:xfrm>
            <a:prstGeom prst="rect">
              <a:avLst/>
            </a:prstGeom>
            <a:grpFill/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875DB359-B8B9-C136-BC68-D8C391ADAF6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194396" y="4967615"/>
              <a:ext cx="922400" cy="914165"/>
            </a:xfrm>
            <a:prstGeom prst="rect">
              <a:avLst/>
            </a:prstGeom>
            <a:grpFill/>
          </p:spPr>
        </p:pic>
        <p:pic>
          <p:nvPicPr>
            <p:cNvPr id="13" name="Picture 12" descr="A picture containing text, indoor&#10;&#10;Description automatically generated">
              <a:extLst>
                <a:ext uri="{FF2B5EF4-FFF2-40B4-BE49-F238E27FC236}">
                  <a16:creationId xmlns:a16="http://schemas.microsoft.com/office/drawing/2014/main" id="{830643B3-03D6-54DC-BB52-E60FFF9F02C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087181" y="852524"/>
              <a:ext cx="3433974" cy="983929"/>
            </a:xfrm>
            <a:prstGeom prst="rect">
              <a:avLst/>
            </a:prstGeom>
            <a:grpFill/>
          </p:spPr>
        </p:pic>
      </p:grpSp>
      <p:graphicFrame>
        <p:nvGraphicFramePr>
          <p:cNvPr id="14" name="Table 13">
            <a:extLst>
              <a:ext uri="{FF2B5EF4-FFF2-40B4-BE49-F238E27FC236}">
                <a16:creationId xmlns:a16="http://schemas.microsoft.com/office/drawing/2014/main" id="{DC44A9CD-D877-2F68-025A-9A9181E0F299}"/>
              </a:ext>
            </a:extLst>
          </p:cNvPr>
          <p:cNvGraphicFramePr>
            <a:graphicFrameLocks noGrp="1"/>
          </p:cNvGraphicFramePr>
          <p:nvPr/>
        </p:nvGraphicFramePr>
        <p:xfrm>
          <a:off x="5902324" y="2826896"/>
          <a:ext cx="6024563" cy="356616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099684">
                  <a:extLst>
                    <a:ext uri="{9D8B030D-6E8A-4147-A177-3AD203B41FA5}">
                      <a16:colId xmlns:a16="http://schemas.microsoft.com/office/drawing/2014/main" val="320985776"/>
                    </a:ext>
                  </a:extLst>
                </a:gridCol>
                <a:gridCol w="3924879">
                  <a:extLst>
                    <a:ext uri="{9D8B030D-6E8A-4147-A177-3AD203B41FA5}">
                      <a16:colId xmlns:a16="http://schemas.microsoft.com/office/drawing/2014/main" val="1935358467"/>
                    </a:ext>
                  </a:extLst>
                </a:gridCol>
              </a:tblGrid>
              <a:tr h="169778"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Value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Range (to be negotiated with …)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49367775"/>
                  </a:ext>
                </a:extLst>
              </a:tr>
              <a:tr h="169778"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Main field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14-20 T (cost, sync. rad., </a:t>
                      </a:r>
                      <a:r>
                        <a:rPr lang="en-US" sz="1400" dirty="0" err="1">
                          <a:solidFill>
                            <a:schemeClr val="tx1"/>
                          </a:solidFill>
                        </a:rPr>
                        <a:t>cryo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, physics)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54351665"/>
                  </a:ext>
                </a:extLst>
              </a:tr>
              <a:tr h="169778"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Operating temp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4.2-20 K (cost, </a:t>
                      </a:r>
                      <a:r>
                        <a:rPr lang="en-US" sz="1400" dirty="0" err="1">
                          <a:solidFill>
                            <a:schemeClr val="tx1"/>
                          </a:solidFill>
                        </a:rPr>
                        <a:t>cryo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89330124"/>
                  </a:ext>
                </a:extLst>
              </a:tr>
              <a:tr h="288622"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Field quality (accuracy, stability, reproducibility)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Traditionally rel. errors 10</a:t>
                      </a:r>
                      <a:r>
                        <a:rPr lang="en-US" sz="1400" baseline="30000" dirty="0">
                          <a:solidFill>
                            <a:schemeClr val="tx1"/>
                          </a:solidFill>
                        </a:rPr>
                        <a:t>-4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 (beam-dynamics and feedback)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3757176"/>
                  </a:ext>
                </a:extLst>
              </a:tr>
              <a:tr h="169778"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Ramp losses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10-100 J/</a:t>
                      </a:r>
                      <a:r>
                        <a:rPr lang="en-US" sz="1400" dirty="0" err="1">
                          <a:solidFill>
                            <a:schemeClr val="tx1"/>
                          </a:solidFill>
                        </a:rPr>
                        <a:t>m.cycle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? (</a:t>
                      </a:r>
                      <a:r>
                        <a:rPr lang="en-US" sz="1400" dirty="0" err="1">
                          <a:solidFill>
                            <a:schemeClr val="tx1"/>
                          </a:solidFill>
                        </a:rPr>
                        <a:t>cryo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, sustainability)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5320287"/>
                  </a:ext>
                </a:extLst>
              </a:tr>
              <a:tr h="169778"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Outer diam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800 mm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9108599"/>
                  </a:ext>
                </a:extLst>
              </a:tr>
              <a:tr h="288622">
                <a:tc>
                  <a:txBody>
                    <a:bodyPr/>
                    <a:lstStyle/>
                    <a:p>
                      <a:r>
                        <a:rPr lang="en-US" sz="1400" dirty="0" err="1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Cryo</a:t>
                      </a:r>
                      <a:r>
                        <a:rPr lang="en-US" sz="1400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 interface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High-pressure, high-</a:t>
                      </a:r>
                      <a:r>
                        <a:rPr lang="en-US" sz="1400" dirty="0" err="1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massflow</a:t>
                      </a:r>
                      <a:r>
                        <a:rPr lang="en-US" sz="1400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 supercritical He?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71298734"/>
                  </a:ext>
                </a:extLst>
              </a:tr>
              <a:tr h="169778"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Vacuum interface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4.5 K cryo-pumping liner for 20 K magnets?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660483"/>
                  </a:ext>
                </a:extLst>
              </a:tr>
              <a:tr h="169778"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Enthalpy Margin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0.1-1 J/cm</a:t>
                      </a:r>
                      <a:r>
                        <a:rPr lang="en-US" sz="1400" baseline="30000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3</a:t>
                      </a:r>
                      <a:r>
                        <a:rPr lang="en-US" sz="1400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 (</a:t>
                      </a:r>
                      <a:r>
                        <a:rPr lang="en-US" sz="1400" dirty="0" err="1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cryo</a:t>
                      </a:r>
                      <a:r>
                        <a:rPr lang="en-US" sz="1400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 and beam-losses)</a:t>
                      </a:r>
                      <a:endParaRPr lang="en-US" sz="1400" baseline="30000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65376707"/>
                  </a:ext>
                </a:extLst>
              </a:tr>
              <a:tr h="179413"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Protection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Max. temp. and volt. – or quench prevention?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93282460"/>
                  </a:ext>
                </a:extLst>
              </a:tr>
              <a:tr h="169778"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Operating current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&gt;10 kA? (powering and protection)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9052645"/>
                  </a:ext>
                </a:extLst>
              </a:tr>
            </a:tbl>
          </a:graphicData>
        </a:graphic>
      </p:graphicFrame>
      <p:pic>
        <p:nvPicPr>
          <p:cNvPr id="16" name="Content Placeholder 38" descr="A logo with blue text&#10;&#10;Description automatically generated">
            <a:extLst>
              <a:ext uri="{FF2B5EF4-FFF2-40B4-BE49-F238E27FC236}">
                <a16:creationId xmlns:a16="http://schemas.microsoft.com/office/drawing/2014/main" id="{32B849AA-7C0B-CDA2-7690-97C143FAAB0D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60395" y="0"/>
            <a:ext cx="2731605" cy="1097631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32A151-FB57-1B7E-B907-BF3C52CB129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591210" y="6560911"/>
            <a:ext cx="699857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23/06/2025</a:t>
            </a:r>
          </a:p>
        </p:txBody>
      </p:sp>
      <p:sp>
        <p:nvSpPr>
          <p:cNvPr id="5" name="Footer Placeholder 5">
            <a:extLst>
              <a:ext uri="{FF2B5EF4-FFF2-40B4-BE49-F238E27FC236}">
                <a16:creationId xmlns:a16="http://schemas.microsoft.com/office/drawing/2014/main" id="{7D45CF00-9383-97DF-0D7B-4804ADA069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433941" y="6538700"/>
            <a:ext cx="6572221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High Field Magnets – Open Symposium ESPP, Venice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62020613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C129C06-C1B5-7A33-FB54-A4B331E608B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B82F79A-4DE3-EC4B-4C78-058AF9C62E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266800"/>
            <a:ext cx="9650411" cy="4608512"/>
          </a:xfrm>
        </p:spPr>
        <p:txBody>
          <a:bodyPr/>
          <a:lstStyle/>
          <a:p>
            <a:pPr marL="36576" indent="0">
              <a:lnSpc>
                <a:spcPct val="100000"/>
              </a:lnSpc>
              <a:spcAft>
                <a:spcPts val="0"/>
              </a:spcAft>
              <a:buNone/>
            </a:pPr>
            <a:r>
              <a:rPr lang="en-US" sz="1600" dirty="0"/>
              <a:t>C. HTS magnet technology: </a:t>
            </a:r>
          </a:p>
          <a:p>
            <a:pPr lvl="1">
              <a:spcAft>
                <a:spcPts val="0"/>
              </a:spcAft>
            </a:pPr>
            <a:r>
              <a:rPr lang="en-US" sz="1600" i="1" dirty="0">
                <a:solidFill>
                  <a:srgbClr val="00B050"/>
                </a:solidFill>
              </a:rPr>
              <a:t>RD</a:t>
            </a:r>
            <a:r>
              <a:rPr lang="en-US" sz="1600" dirty="0">
                <a:solidFill>
                  <a:srgbClr val="00B050"/>
                </a:solidFill>
              </a:rPr>
              <a:t>: Develop and validate a cable for REBCO accelerator magnets.</a:t>
            </a:r>
          </a:p>
          <a:p>
            <a:pPr lvl="1">
              <a:spcAft>
                <a:spcPts val="0"/>
              </a:spcAft>
            </a:pPr>
            <a:r>
              <a:rPr lang="en-US" sz="1600" i="1" dirty="0">
                <a:solidFill>
                  <a:srgbClr val="00B050"/>
                </a:solidFill>
              </a:rPr>
              <a:t>RD</a:t>
            </a:r>
            <a:r>
              <a:rPr lang="en-US" sz="1600" dirty="0">
                <a:solidFill>
                  <a:srgbClr val="00B050"/>
                </a:solidFill>
              </a:rPr>
              <a:t>: Determine how to wind and insulate, mechanically load, cool, and protect REBCO dipoles.</a:t>
            </a:r>
          </a:p>
          <a:p>
            <a:pPr lvl="1">
              <a:spcAft>
                <a:spcPts val="0"/>
              </a:spcAft>
            </a:pPr>
            <a:r>
              <a:rPr lang="en-US" sz="1600" i="1" dirty="0">
                <a:solidFill>
                  <a:srgbClr val="00B050"/>
                </a:solidFill>
              </a:rPr>
              <a:t>RD</a:t>
            </a:r>
            <a:r>
              <a:rPr lang="en-US" sz="1600" dirty="0">
                <a:solidFill>
                  <a:srgbClr val="00B050"/>
                </a:solidFill>
              </a:rPr>
              <a:t>: </a:t>
            </a:r>
            <a:r>
              <a:rPr lang="en-US" sz="1600" b="1" dirty="0">
                <a:solidFill>
                  <a:srgbClr val="00B050"/>
                </a:solidFill>
              </a:rPr>
              <a:t>Demonstrate accelerator quality at an intermediate field level and short length, before scaling up to nominal field.</a:t>
            </a:r>
          </a:p>
          <a:p>
            <a:pPr marL="0" indent="0">
              <a:lnSpc>
                <a:spcPct val="100000"/>
              </a:lnSpc>
              <a:spcAft>
                <a:spcPts val="0"/>
              </a:spcAft>
              <a:buNone/>
            </a:pPr>
            <a:endParaRPr lang="en-US" sz="18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E07E76E-8FD0-D2C2-4EBD-F34BA2C7A8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HTS R&amp;D Directions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2C3DD-35FB-E5A1-3935-3AC684857D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59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14" name="Content Placeholder 38" descr="A logo with blue text&#10;&#10;Description automatically generated">
            <a:extLst>
              <a:ext uri="{FF2B5EF4-FFF2-40B4-BE49-F238E27FC236}">
                <a16:creationId xmlns:a16="http://schemas.microsoft.com/office/drawing/2014/main" id="{98E05138-B739-CAB5-D6E0-21F80FFD059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60395" y="0"/>
            <a:ext cx="2731605" cy="1097631"/>
          </a:xfrm>
          <a:prstGeom prst="rect">
            <a:avLst/>
          </a:prstGeom>
        </p:spPr>
      </p:pic>
      <p:sp>
        <p:nvSpPr>
          <p:cNvPr id="13" name="Date Placeholder 3">
            <a:extLst>
              <a:ext uri="{FF2B5EF4-FFF2-40B4-BE49-F238E27FC236}">
                <a16:creationId xmlns:a16="http://schemas.microsoft.com/office/drawing/2014/main" id="{B8C9A29B-5C51-C44F-51C7-91F8C6F88A0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16531" y="6378349"/>
            <a:ext cx="699857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23/06/2025</a:t>
            </a:r>
          </a:p>
        </p:txBody>
      </p:sp>
      <p:sp>
        <p:nvSpPr>
          <p:cNvPr id="17" name="Footer Placeholder 5">
            <a:extLst>
              <a:ext uri="{FF2B5EF4-FFF2-40B4-BE49-F238E27FC236}">
                <a16:creationId xmlns:a16="http://schemas.microsoft.com/office/drawing/2014/main" id="{35268283-0390-F71E-E325-DEB28B7E5B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High Field Magnets – Open Symposium ESPP, Venice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0A349DA2-E729-7339-B177-7F344C59ACFE}"/>
              </a:ext>
            </a:extLst>
          </p:cNvPr>
          <p:cNvGrpSpPr/>
          <p:nvPr/>
        </p:nvGrpSpPr>
        <p:grpSpPr>
          <a:xfrm>
            <a:off x="8980092" y="2537576"/>
            <a:ext cx="2733266" cy="1969477"/>
            <a:chOff x="6001806" y="4044463"/>
            <a:chExt cx="2733266" cy="1969477"/>
          </a:xfrm>
        </p:grpSpPr>
        <p:pic>
          <p:nvPicPr>
            <p:cNvPr id="5" name="Picture 4" descr="A rainbow colored oval object with a scale&#10;&#10;AI-generated content may be incorrect.">
              <a:extLst>
                <a:ext uri="{FF2B5EF4-FFF2-40B4-BE49-F238E27FC236}">
                  <a16:creationId xmlns:a16="http://schemas.microsoft.com/office/drawing/2014/main" id="{0A417411-BBD5-4541-BF4B-9017FE538E1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001806" y="4044463"/>
              <a:ext cx="2636409" cy="1969477"/>
            </a:xfrm>
            <a:prstGeom prst="rect">
              <a:avLst/>
            </a:prstGeom>
          </p:spPr>
        </p:pic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49300D50-F6B7-9F66-1A04-BBB7E844247B}"/>
                </a:ext>
              </a:extLst>
            </p:cNvPr>
            <p:cNvSpPr txBox="1"/>
            <p:nvPr/>
          </p:nvSpPr>
          <p:spPr>
            <a:xfrm rot="16200000">
              <a:off x="7729064" y="4937593"/>
              <a:ext cx="173501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 Narrow" panose="020B0004020202020204" pitchFamily="34" charset="0"/>
                  <a:ea typeface="+mn-ea"/>
                  <a:cs typeface="+mn-cs"/>
                </a:rPr>
                <a:t>Magnetic flux density [T]</a:t>
              </a:r>
            </a:p>
          </p:txBody>
        </p:sp>
      </p:grpSp>
      <p:pic>
        <p:nvPicPr>
          <p:cNvPr id="19" name="Picture 18" descr="A diagram of a machine&#10;&#10;AI-generated content may be incorrect.">
            <a:extLst>
              <a:ext uri="{FF2B5EF4-FFF2-40B4-BE49-F238E27FC236}">
                <a16:creationId xmlns:a16="http://schemas.microsoft.com/office/drawing/2014/main" id="{8D66BB46-DC03-C0CD-2BAE-634286C527B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78501" y="2871425"/>
            <a:ext cx="2288630" cy="2326672"/>
          </a:xfrm>
          <a:prstGeom prst="rect">
            <a:avLst/>
          </a:prstGeom>
        </p:spPr>
      </p:pic>
      <p:sp>
        <p:nvSpPr>
          <p:cNvPr id="20" name="Content Placeholder 15">
            <a:extLst>
              <a:ext uri="{FF2B5EF4-FFF2-40B4-BE49-F238E27FC236}">
                <a16:creationId xmlns:a16="http://schemas.microsoft.com/office/drawing/2014/main" id="{185E24AF-57F6-007C-237B-1584074533E7}"/>
              </a:ext>
            </a:extLst>
          </p:cNvPr>
          <p:cNvSpPr txBox="1">
            <a:spLocks/>
          </p:cNvSpPr>
          <p:nvPr/>
        </p:nvSpPr>
        <p:spPr>
          <a:xfrm>
            <a:off x="742197" y="5371075"/>
            <a:ext cx="7805163" cy="46701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8F8F8">
                    <a:lumMod val="1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Dipole demonstrator (no aperture) with 5.58 T central field with electrically insulated cable from REBCO tape-stack. Quenched with no degradation.</a:t>
            </a:r>
          </a:p>
        </p:txBody>
      </p:sp>
      <p:pic>
        <p:nvPicPr>
          <p:cNvPr id="21" name="Picture 20" descr="A graph with a red line&#10;&#10;AI-generated content may be incorrect.">
            <a:extLst>
              <a:ext uri="{FF2B5EF4-FFF2-40B4-BE49-F238E27FC236}">
                <a16:creationId xmlns:a16="http://schemas.microsoft.com/office/drawing/2014/main" id="{33DC3677-883A-4130-4FD8-D0DC481177B4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9094" y="3028217"/>
            <a:ext cx="4232758" cy="2116379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8CDBAC04-832D-5A83-B6CA-A1AACE141EEF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783497" y="3203844"/>
            <a:ext cx="980229" cy="906959"/>
          </a:xfrm>
          <a:prstGeom prst="rect">
            <a:avLst/>
          </a:prstGeom>
        </p:spPr>
      </p:pic>
      <p:pic>
        <p:nvPicPr>
          <p:cNvPr id="23" name="Picture 22" descr="A group of metal parts&#10;&#10;AI-generated content may be incorrect.">
            <a:extLst>
              <a:ext uri="{FF2B5EF4-FFF2-40B4-BE49-F238E27FC236}">
                <a16:creationId xmlns:a16="http://schemas.microsoft.com/office/drawing/2014/main" id="{16F9AB52-A575-098D-935E-0CFE1902536D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875670" y="4809570"/>
            <a:ext cx="2845251" cy="1065742"/>
          </a:xfrm>
          <a:prstGeom prst="rect">
            <a:avLst/>
          </a:prstGeom>
        </p:spPr>
      </p:pic>
      <p:sp>
        <p:nvSpPr>
          <p:cNvPr id="7" name="TextBox 19">
            <a:extLst>
              <a:ext uri="{FF2B5EF4-FFF2-40B4-BE49-F238E27FC236}">
                <a16:creationId xmlns:a16="http://schemas.microsoft.com/office/drawing/2014/main" id="{43E96BD4-221F-3EB1-44D3-A4D4D6A578F1}"/>
              </a:ext>
            </a:extLst>
          </p:cNvPr>
          <p:cNvSpPr txBox="1"/>
          <p:nvPr/>
        </p:nvSpPr>
        <p:spPr>
          <a:xfrm>
            <a:off x="7833539" y="2811278"/>
            <a:ext cx="1626856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1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WP Leader  A. Ballarino</a:t>
            </a:r>
            <a:br>
              <a:rPr kumimoji="0" lang="en-US" sz="1200" b="0" i="1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</a:br>
            <a:r>
              <a:rPr kumimoji="0" lang="en-US" sz="1200" b="0" i="1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A. </a:t>
            </a:r>
            <a:r>
              <a:rPr kumimoji="0" lang="en-US" sz="1200" b="0" i="1" u="none" strike="noStrike" kern="1200" cap="none" spc="0" normalizeH="0" baseline="0" noProof="0" dirty="0" err="1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Baskys</a:t>
            </a:r>
            <a:r>
              <a:rPr kumimoji="0" lang="en-US" sz="1200" b="0" i="1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, D. Perini</a:t>
            </a:r>
          </a:p>
        </p:txBody>
      </p:sp>
    </p:spTree>
    <p:extLst>
      <p:ext uri="{BB962C8B-B14F-4D97-AF65-F5344CB8AC3E}">
        <p14:creationId xmlns:p14="http://schemas.microsoft.com/office/powerpoint/2010/main" val="34477829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E189D58-8B99-B090-2E14-858FF43D6D2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F4016151-E9F5-3AC8-F35F-38DA2B3BC31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8509" b="10673"/>
          <a:stretch/>
        </p:blipFill>
        <p:spPr bwMode="auto">
          <a:xfrm>
            <a:off x="2247837" y="2288188"/>
            <a:ext cx="7391172" cy="337077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D97E298B-96EB-DA1F-D00F-1D97E3F3B87C}"/>
              </a:ext>
            </a:extLst>
          </p:cNvPr>
          <p:cNvSpPr/>
          <p:nvPr/>
        </p:nvSpPr>
        <p:spPr>
          <a:xfrm>
            <a:off x="4505826" y="2283155"/>
            <a:ext cx="5997742" cy="2893745"/>
          </a:xfrm>
          <a:prstGeom prst="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9413888-88BA-91F0-2A8B-7679285CDD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901C496-3C0B-4598-8BB5-4E8323612518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8F89E867-91B3-6955-C9CE-B0937DED40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Superconducting magnet in a nutshell</a:t>
            </a:r>
            <a:endParaRPr lang="en-GB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508F007F-B43F-7B8A-D81D-9D5D17839E87}"/>
              </a:ext>
            </a:extLst>
          </p:cNvPr>
          <p:cNvSpPr txBox="1">
            <a:spLocks/>
          </p:cNvSpPr>
          <p:nvPr/>
        </p:nvSpPr>
        <p:spPr>
          <a:xfrm>
            <a:off x="353524" y="1279013"/>
            <a:ext cx="11000275" cy="28937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28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24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20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18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18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2060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A superconducting magnet is an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Symbol" pitchFamily="-110" charset="2"/>
              </a:rPr>
              <a:t>exciting, fancy and dirty mixture of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Symbol" pitchFamily="-110" charset="2"/>
              </a:rPr>
              <a:t>physics, engineering, and chemistry</a:t>
            </a:r>
          </a:p>
          <a:p>
            <a:pPr marL="742950" marR="0" lvl="1" indent="-285750" algn="ctr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206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74B6F9C2-A7CF-2E74-685F-5ADDF31D8295}"/>
              </a:ext>
            </a:extLst>
          </p:cNvPr>
          <p:cNvSpPr txBox="1">
            <a:spLocks/>
          </p:cNvSpPr>
          <p:nvPr/>
        </p:nvSpPr>
        <p:spPr>
          <a:xfrm>
            <a:off x="919953" y="2027344"/>
            <a:ext cx="2904280" cy="73894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txBody>
          <a:bodyPr vert="horz" lIns="91440" tIns="45720" rIns="91440" bIns="45720" rtlCol="0">
            <a:normAutofit/>
          </a:bodyPr>
          <a:lstStyle>
            <a:defPPr>
              <a:defRPr lang="en-US"/>
            </a:defPPr>
            <a:lvl1pPr indent="0" algn="ctr" defTabSz="914400">
              <a:lnSpc>
                <a:spcPct val="90000"/>
              </a:lnSpc>
              <a:spcBef>
                <a:spcPts val="1000"/>
              </a:spcBef>
              <a:buClr>
                <a:srgbClr val="002060"/>
              </a:buClr>
              <a:buFont typeface="Arial" panose="020B0604020202020204" pitchFamily="34" charset="0"/>
              <a:buNone/>
              <a:defRPr sz="160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685800" indent="-228600" defTabSz="914400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240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defTabSz="914400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200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defTabSz="914400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defTabSz="914400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r>
              <a:rPr lang="en-GB" dirty="0"/>
              <a:t>Quantum physics: </a:t>
            </a:r>
          </a:p>
          <a:p>
            <a:r>
              <a:rPr lang="en-GB" dirty="0"/>
              <a:t>Superconductivity</a:t>
            </a:r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1C552BE2-33D4-2113-3410-822484821D2C}"/>
              </a:ext>
            </a:extLst>
          </p:cNvPr>
          <p:cNvSpPr txBox="1">
            <a:spLocks/>
          </p:cNvSpPr>
          <p:nvPr/>
        </p:nvSpPr>
        <p:spPr>
          <a:xfrm>
            <a:off x="131755" y="3253200"/>
            <a:ext cx="2904280" cy="73894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txBody>
          <a:bodyPr vert="horz" lIns="91440" tIns="45720" rIns="91440" bIns="45720" rtlCol="0">
            <a:normAutofit/>
          </a:bodyPr>
          <a:lstStyle>
            <a:defPPr>
              <a:defRPr lang="en-US"/>
            </a:defPPr>
            <a:lvl1pPr indent="0" algn="ctr" defTabSz="914400">
              <a:lnSpc>
                <a:spcPct val="90000"/>
              </a:lnSpc>
              <a:spcBef>
                <a:spcPts val="1000"/>
              </a:spcBef>
              <a:buClr>
                <a:srgbClr val="002060"/>
              </a:buClr>
              <a:buFont typeface="Arial" panose="020B0604020202020204" pitchFamily="34" charset="0"/>
              <a:buNone/>
              <a:defRPr sz="160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685800" indent="-228600" defTabSz="914400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240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defTabSz="914400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200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defTabSz="914400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defTabSz="914400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r>
              <a:rPr lang="en-GB" dirty="0"/>
              <a:t>Material science</a:t>
            </a:r>
          </a:p>
          <a:p>
            <a:r>
              <a:rPr lang="en-GB" dirty="0"/>
              <a:t>Superconducting materials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18BA8980-FEAB-A52F-612A-9EE32F8A23DC}"/>
              </a:ext>
            </a:extLst>
          </p:cNvPr>
          <p:cNvSpPr txBox="1">
            <a:spLocks/>
          </p:cNvSpPr>
          <p:nvPr/>
        </p:nvSpPr>
        <p:spPr>
          <a:xfrm>
            <a:off x="353524" y="4740471"/>
            <a:ext cx="2904280" cy="73894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txBody>
          <a:bodyPr vert="horz" lIns="91440" tIns="45720" rIns="91440" bIns="45720" rtlCol="0">
            <a:normAutofit/>
          </a:bodyPr>
          <a:lstStyle>
            <a:defPPr>
              <a:defRPr lang="en-US"/>
            </a:defPPr>
            <a:lvl1pPr indent="0" algn="ctr" defTabSz="914400">
              <a:lnSpc>
                <a:spcPct val="90000"/>
              </a:lnSpc>
              <a:spcBef>
                <a:spcPts val="1000"/>
              </a:spcBef>
              <a:buClr>
                <a:srgbClr val="002060"/>
              </a:buClr>
              <a:buFont typeface="Arial" panose="020B0604020202020204" pitchFamily="34" charset="0"/>
              <a:buNone/>
              <a:defRPr sz="160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685800" indent="-228600" defTabSz="914400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240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defTabSz="914400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200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defTabSz="914400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defTabSz="914400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r>
              <a:rPr lang="en-GB" dirty="0"/>
              <a:t>Classical electrodynamics</a:t>
            </a:r>
          </a:p>
          <a:p>
            <a:r>
              <a:rPr lang="en-GB" dirty="0"/>
              <a:t>Magnet design</a:t>
            </a:r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E93F4B54-6BB2-2442-036F-9B2492AF2907}"/>
              </a:ext>
            </a:extLst>
          </p:cNvPr>
          <p:cNvSpPr txBox="1">
            <a:spLocks/>
          </p:cNvSpPr>
          <p:nvPr/>
        </p:nvSpPr>
        <p:spPr>
          <a:xfrm>
            <a:off x="3544126" y="5479411"/>
            <a:ext cx="2904280" cy="73894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txBody>
          <a:bodyPr vert="horz" lIns="91440" tIns="45720" rIns="91440" bIns="45720" rtlCol="0">
            <a:normAutofit/>
          </a:bodyPr>
          <a:lstStyle>
            <a:defPPr>
              <a:defRPr lang="en-US"/>
            </a:defPPr>
            <a:lvl1pPr indent="0" algn="ctr" defTabSz="914400">
              <a:lnSpc>
                <a:spcPct val="90000"/>
              </a:lnSpc>
              <a:spcBef>
                <a:spcPts val="1000"/>
              </a:spcBef>
              <a:buClr>
                <a:srgbClr val="002060"/>
              </a:buClr>
              <a:buFont typeface="Arial" panose="020B0604020202020204" pitchFamily="34" charset="0"/>
              <a:buNone/>
              <a:defRPr sz="160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685800" indent="-228600" defTabSz="914400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240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defTabSz="914400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200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defTabSz="914400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defTabSz="914400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r>
              <a:rPr lang="en-GB" dirty="0"/>
              <a:t>Mechanical engineering: </a:t>
            </a:r>
          </a:p>
          <a:p>
            <a:r>
              <a:rPr lang="en-GB" dirty="0"/>
              <a:t>Handling of the Lorentz forces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28A451DD-650E-8656-1E3A-E33896F7A1C0}"/>
              </a:ext>
            </a:extLst>
          </p:cNvPr>
          <p:cNvSpPr txBox="1">
            <a:spLocks/>
          </p:cNvSpPr>
          <p:nvPr/>
        </p:nvSpPr>
        <p:spPr>
          <a:xfrm>
            <a:off x="7404121" y="5222529"/>
            <a:ext cx="2061522" cy="738940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28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24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20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18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18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2060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Electrical engineering: </a:t>
            </a: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2060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power and protect</a:t>
            </a:r>
          </a:p>
        </p:txBody>
      </p:sp>
      <p:pic>
        <p:nvPicPr>
          <p:cNvPr id="10" name="Picture 3">
            <a:extLst>
              <a:ext uri="{FF2B5EF4-FFF2-40B4-BE49-F238E27FC236}">
                <a16:creationId xmlns:a16="http://schemas.microsoft.com/office/drawing/2014/main" id="{D4EDCC23-2B2E-1AE5-525D-AC1D71DF38F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938" t="6980" r="19617" b="5676"/>
          <a:stretch/>
        </p:blipFill>
        <p:spPr bwMode="auto">
          <a:xfrm>
            <a:off x="4922825" y="2506243"/>
            <a:ext cx="2099762" cy="22328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0" descr="A large machine in a factory&#10;&#10;Description automatically generated">
            <a:extLst>
              <a:ext uri="{FF2B5EF4-FFF2-40B4-BE49-F238E27FC236}">
                <a16:creationId xmlns:a16="http://schemas.microsoft.com/office/drawing/2014/main" id="{43E105A2-7191-F628-476D-7D178518BD6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4356" y="2506243"/>
            <a:ext cx="3025003" cy="22328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809100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7AC68CC-B66B-D000-741D-61E96D8D58B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80D1BE0-12CE-A0D5-B16C-2D392309CE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266800"/>
            <a:ext cx="9650411" cy="4608512"/>
          </a:xfrm>
        </p:spPr>
        <p:txBody>
          <a:bodyPr/>
          <a:lstStyle/>
          <a:p>
            <a:pPr marL="36576" indent="0">
              <a:lnSpc>
                <a:spcPct val="100000"/>
              </a:lnSpc>
              <a:spcAft>
                <a:spcPts val="0"/>
              </a:spcAft>
              <a:buNone/>
            </a:pPr>
            <a:r>
              <a:rPr lang="en-US" sz="1600" dirty="0"/>
              <a:t>C. HTS magnet technology: </a:t>
            </a:r>
          </a:p>
          <a:p>
            <a:pPr lvl="1">
              <a:spcAft>
                <a:spcPts val="0"/>
              </a:spcAft>
            </a:pPr>
            <a:r>
              <a:rPr lang="en-US" sz="1600" i="1" dirty="0">
                <a:solidFill>
                  <a:srgbClr val="00B050"/>
                </a:solidFill>
              </a:rPr>
              <a:t>RD</a:t>
            </a:r>
            <a:r>
              <a:rPr lang="en-US" sz="1600" dirty="0">
                <a:solidFill>
                  <a:srgbClr val="00B050"/>
                </a:solidFill>
              </a:rPr>
              <a:t>: Develop and validate a cable for REBCO accelerator magnets.</a:t>
            </a:r>
          </a:p>
          <a:p>
            <a:pPr lvl="1">
              <a:spcAft>
                <a:spcPts val="0"/>
              </a:spcAft>
            </a:pPr>
            <a:r>
              <a:rPr lang="en-US" sz="1600" i="1" dirty="0">
                <a:solidFill>
                  <a:srgbClr val="00B050"/>
                </a:solidFill>
              </a:rPr>
              <a:t>RD</a:t>
            </a:r>
            <a:r>
              <a:rPr lang="en-US" sz="1600" dirty="0">
                <a:solidFill>
                  <a:srgbClr val="00B050"/>
                </a:solidFill>
              </a:rPr>
              <a:t>: Determine how to wind and insulate, mechanically load, cool, and protect REBCO dipoles.</a:t>
            </a:r>
          </a:p>
          <a:p>
            <a:pPr lvl="1">
              <a:spcAft>
                <a:spcPts val="0"/>
              </a:spcAft>
            </a:pPr>
            <a:r>
              <a:rPr lang="en-US" sz="1600" i="1" dirty="0">
                <a:solidFill>
                  <a:srgbClr val="00B050"/>
                </a:solidFill>
              </a:rPr>
              <a:t>RD</a:t>
            </a:r>
            <a:r>
              <a:rPr lang="en-US" sz="1600" dirty="0">
                <a:solidFill>
                  <a:srgbClr val="00B050"/>
                </a:solidFill>
              </a:rPr>
              <a:t>: </a:t>
            </a:r>
            <a:r>
              <a:rPr lang="en-US" sz="1600" b="1" dirty="0">
                <a:solidFill>
                  <a:srgbClr val="00B050"/>
                </a:solidFill>
              </a:rPr>
              <a:t>Demonstrate accelerator quality at an intermediate field level and short length, before scaling up to nominal field.</a:t>
            </a:r>
          </a:p>
          <a:p>
            <a:pPr marL="0" indent="0">
              <a:lnSpc>
                <a:spcPct val="100000"/>
              </a:lnSpc>
              <a:spcAft>
                <a:spcPts val="0"/>
              </a:spcAft>
              <a:buNone/>
            </a:pPr>
            <a:endParaRPr lang="en-US" sz="18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6C00099-971A-6A0B-5DA2-5C35D40A07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HTS R&amp;D Directions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8D1BF7-D353-0FA7-3117-887AF2797A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60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14" name="Content Placeholder 38" descr="A logo with blue text&#10;&#10;Description automatically generated">
            <a:extLst>
              <a:ext uri="{FF2B5EF4-FFF2-40B4-BE49-F238E27FC236}">
                <a16:creationId xmlns:a16="http://schemas.microsoft.com/office/drawing/2014/main" id="{7C825A5D-02C0-38AB-B89A-89A43B6A4BB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60395" y="0"/>
            <a:ext cx="2731605" cy="1097631"/>
          </a:xfrm>
          <a:prstGeom prst="rect">
            <a:avLst/>
          </a:prstGeom>
        </p:spPr>
      </p:pic>
      <p:sp>
        <p:nvSpPr>
          <p:cNvPr id="13" name="Date Placeholder 3">
            <a:extLst>
              <a:ext uri="{FF2B5EF4-FFF2-40B4-BE49-F238E27FC236}">
                <a16:creationId xmlns:a16="http://schemas.microsoft.com/office/drawing/2014/main" id="{2C188F82-AE07-622E-6293-1E6DFE1E14B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16531" y="6378349"/>
            <a:ext cx="699857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23/06/2025</a:t>
            </a:r>
          </a:p>
        </p:txBody>
      </p:sp>
      <p:sp>
        <p:nvSpPr>
          <p:cNvPr id="17" name="Footer Placeholder 5">
            <a:extLst>
              <a:ext uri="{FF2B5EF4-FFF2-40B4-BE49-F238E27FC236}">
                <a16:creationId xmlns:a16="http://schemas.microsoft.com/office/drawing/2014/main" id="{C6185C7C-22CD-CF41-78F2-0ED11B2554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High Field Magnets – Open Symposium ESPP, Venice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0" name="Content Placeholder 15">
            <a:extLst>
              <a:ext uri="{FF2B5EF4-FFF2-40B4-BE49-F238E27FC236}">
                <a16:creationId xmlns:a16="http://schemas.microsoft.com/office/drawing/2014/main" id="{A450F981-83B2-E630-5A04-F59FD168F600}"/>
              </a:ext>
            </a:extLst>
          </p:cNvPr>
          <p:cNvSpPr txBox="1">
            <a:spLocks/>
          </p:cNvSpPr>
          <p:nvPr/>
        </p:nvSpPr>
        <p:spPr>
          <a:xfrm>
            <a:off x="743827" y="5433795"/>
            <a:ext cx="5982093" cy="8616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8F8F8">
                    <a:lumMod val="1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Metal-insulated double racetrack demonstrator (no aperture) magnet reached 5.1 T in 4.2 K and quenched without degradation.</a:t>
            </a:r>
          </a:p>
        </p:txBody>
      </p:sp>
      <p:pic>
        <p:nvPicPr>
          <p:cNvPr id="9" name="Content Placeholder 7">
            <a:extLst>
              <a:ext uri="{FF2B5EF4-FFF2-40B4-BE49-F238E27FC236}">
                <a16:creationId xmlns:a16="http://schemas.microsoft.com/office/drawing/2014/main" id="{8F1D6FD8-5AD2-D175-DBA7-2C8DABB552D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25152" y="2830659"/>
            <a:ext cx="3470848" cy="2603136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66C2F518-7157-EE65-91EE-DA48EEA41792}"/>
              </a:ext>
            </a:extLst>
          </p:cNvPr>
          <p:cNvGrpSpPr/>
          <p:nvPr/>
        </p:nvGrpSpPr>
        <p:grpSpPr>
          <a:xfrm>
            <a:off x="6491991" y="2698010"/>
            <a:ext cx="5085243" cy="3481158"/>
            <a:chOff x="6491991" y="2698010"/>
            <a:chExt cx="5085243" cy="3481158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5AFF4087-FCCD-390F-6332-DFC91433E1D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621052" y="2698010"/>
              <a:ext cx="4827121" cy="3344134"/>
            </a:xfrm>
            <a:prstGeom prst="rect">
              <a:avLst/>
            </a:prstGeom>
          </p:spPr>
        </p:pic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A64EA94D-4546-6673-99BC-EE5CBA410E3D}"/>
                </a:ext>
              </a:extLst>
            </p:cNvPr>
            <p:cNvSpPr/>
            <p:nvPr/>
          </p:nvSpPr>
          <p:spPr>
            <a:xfrm>
              <a:off x="11107546" y="5749871"/>
              <a:ext cx="469688" cy="40295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CD2E4C97-0FDA-849B-5F67-70171815010A}"/>
                </a:ext>
              </a:extLst>
            </p:cNvPr>
            <p:cNvSpPr/>
            <p:nvPr/>
          </p:nvSpPr>
          <p:spPr>
            <a:xfrm>
              <a:off x="6491991" y="5776212"/>
              <a:ext cx="469688" cy="40295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pic>
        <p:nvPicPr>
          <p:cNvPr id="15" name="Picture 14" descr="A red square with white text&#10;&#10;Description automatically generated">
            <a:extLst>
              <a:ext uri="{FF2B5EF4-FFF2-40B4-BE49-F238E27FC236}">
                <a16:creationId xmlns:a16="http://schemas.microsoft.com/office/drawing/2014/main" id="{44488F87-0A16-0E60-6401-EC5F9705796E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6387" y="3429000"/>
            <a:ext cx="864721" cy="861687"/>
          </a:xfrm>
          <a:prstGeom prst="rect">
            <a:avLst/>
          </a:prstGeom>
        </p:spPr>
      </p:pic>
      <p:sp>
        <p:nvSpPr>
          <p:cNvPr id="4" name="TextBox 19">
            <a:extLst>
              <a:ext uri="{FF2B5EF4-FFF2-40B4-BE49-F238E27FC236}">
                <a16:creationId xmlns:a16="http://schemas.microsoft.com/office/drawing/2014/main" id="{786B3A6E-D167-CB06-4715-748A1CB1C1C5}"/>
              </a:ext>
            </a:extLst>
          </p:cNvPr>
          <p:cNvSpPr txBox="1"/>
          <p:nvPr/>
        </p:nvSpPr>
        <p:spPr>
          <a:xfrm>
            <a:off x="805543" y="3146561"/>
            <a:ext cx="1748299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1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WP Leader  T. </a:t>
            </a:r>
            <a:r>
              <a:rPr kumimoji="0" lang="en-US" sz="1200" b="0" i="1" u="none" strike="noStrike" kern="1200" cap="none" spc="0" normalizeH="0" baseline="0" noProof="0" dirty="0" err="1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Lecrevisse</a:t>
            </a:r>
            <a:endParaRPr kumimoji="0" lang="en-US" sz="1200" b="0" i="1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17329122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2EFEC9F-ACEA-24C1-F220-97AE92A2761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8E7C2B-34DE-CBCB-F39D-5FF0D86951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172834"/>
            <a:ext cx="11376024" cy="4608512"/>
          </a:xfrm>
        </p:spPr>
        <p:txBody>
          <a:bodyPr>
            <a:normAutofit/>
          </a:bodyPr>
          <a:lstStyle/>
          <a:p>
            <a:pPr>
              <a:spcBef>
                <a:spcPts val="600"/>
              </a:spcBef>
            </a:pPr>
            <a:r>
              <a:rPr lang="en-GB" sz="24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Target: </a:t>
            </a:r>
            <a:r>
              <a:rPr lang="en-GB" sz="24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2035 a proof of a short model dipole with all features for FCC </a:t>
            </a:r>
          </a:p>
          <a:p>
            <a:pPr lvl="1">
              <a:spcBef>
                <a:spcPts val="600"/>
              </a:spcBef>
            </a:pPr>
            <a:r>
              <a:rPr lang="en-GB" sz="20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Aperture, field ≥14T, field quality, protection, …</a:t>
            </a:r>
          </a:p>
          <a:p>
            <a:pPr>
              <a:spcBef>
                <a:spcPts val="600"/>
              </a:spcBef>
            </a:pPr>
            <a:r>
              <a:rPr lang="en-GB" sz="240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Development of LTS and HTS technology in parallel at least until 2035.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54D14723-C650-C0F4-E9CF-49AB5E172D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 lIns="0" tIns="0" rIns="0" bIns="0" rtlCol="0" anchor="t" anchorCtr="0">
            <a:noAutofit/>
          </a:bodyPr>
          <a:lstStyle/>
          <a:p>
            <a:r>
              <a:rPr lang="en-US" dirty="0"/>
              <a:t>Timeline for HTS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E2274D-90FB-112C-7237-7CC20B245BA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675" kern="1200">
                <a:solidFill>
                  <a:schemeClr val="bg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7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Date: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152415-5179-89E4-4ACE-A49C881D2A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675" kern="1200">
                <a:solidFill>
                  <a:schemeClr val="bg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7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Author: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438C0F-BEB6-2D63-28CB-CE9E4539F7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7918391-D411-FE40-AAD7-861AE5233E0E}" type="slidenum"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61</a:t>
            </a:fld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cxnSp>
        <p:nvCxnSpPr>
          <p:cNvPr id="65" name="Straight Arrow Connector 64">
            <a:extLst>
              <a:ext uri="{FF2B5EF4-FFF2-40B4-BE49-F238E27FC236}">
                <a16:creationId xmlns:a16="http://schemas.microsoft.com/office/drawing/2014/main" id="{6C48FA3A-7358-D4F3-2711-D672E989173E}"/>
              </a:ext>
            </a:extLst>
          </p:cNvPr>
          <p:cNvCxnSpPr>
            <a:cxnSpLocks/>
          </p:cNvCxnSpPr>
          <p:nvPr/>
        </p:nvCxnSpPr>
        <p:spPr>
          <a:xfrm flipV="1">
            <a:off x="3836362" y="4546458"/>
            <a:ext cx="11260" cy="71824"/>
          </a:xfrm>
          <a:prstGeom prst="straightConnector1">
            <a:avLst/>
          </a:prstGeom>
          <a:ln w="15875">
            <a:solidFill>
              <a:schemeClr val="tx1"/>
            </a:solidFill>
            <a:tailEnd type="stealt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72" name="Group 71"/>
          <p:cNvGrpSpPr/>
          <p:nvPr/>
        </p:nvGrpSpPr>
        <p:grpSpPr>
          <a:xfrm>
            <a:off x="195942" y="2723046"/>
            <a:ext cx="11719364" cy="3314893"/>
            <a:chOff x="-69022" y="2692383"/>
            <a:chExt cx="12506843" cy="3537636"/>
          </a:xfrm>
        </p:grpSpPr>
        <p:sp>
          <p:nvSpPr>
            <p:cNvPr id="64" name="Chevron 43">
              <a:extLst>
                <a:ext uri="{FF2B5EF4-FFF2-40B4-BE49-F238E27FC236}">
                  <a16:creationId xmlns:a16="http://schemas.microsoft.com/office/drawing/2014/main" id="{133AD925-92C3-B048-FE33-CD0FE973B97D}"/>
                </a:ext>
              </a:extLst>
            </p:cNvPr>
            <p:cNvSpPr/>
            <p:nvPr/>
          </p:nvSpPr>
          <p:spPr>
            <a:xfrm>
              <a:off x="10064973" y="4299398"/>
              <a:ext cx="2372848" cy="580935"/>
            </a:xfrm>
            <a:prstGeom prst="chevron">
              <a:avLst/>
            </a:prstGeom>
            <a:gradFill flip="none" rotWithShape="1">
              <a:gsLst>
                <a:gs pos="0">
                  <a:srgbClr val="B81011"/>
                </a:gs>
                <a:gs pos="100000">
                  <a:srgbClr val="FFFFFF"/>
                </a:gs>
              </a:gsLst>
              <a:lin ang="10800000" scaled="0"/>
              <a:tileRect/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1" u="none" strike="noStrike" kern="1200" cap="none" spc="0" normalizeH="0" baseline="0" noProof="0" dirty="0">
                  <a:ln>
                    <a:noFill/>
                  </a:ln>
                  <a:solidFill>
                    <a:srgbClr val="4D4D4D"/>
                  </a:solidFill>
                  <a:effectLst/>
                  <a:uLnTx/>
                  <a:uFillTx/>
                  <a:latin typeface="Times"/>
                  <a:ea typeface="+mn-ea"/>
                  <a:cs typeface="Times"/>
                </a:rPr>
                <a:t>PRE-SERIES</a:t>
              </a:r>
            </a:p>
          </p:txBody>
        </p:sp>
        <p:grpSp>
          <p:nvGrpSpPr>
            <p:cNvPr id="71" name="Group 70"/>
            <p:cNvGrpSpPr/>
            <p:nvPr/>
          </p:nvGrpSpPr>
          <p:grpSpPr>
            <a:xfrm>
              <a:off x="-69022" y="2692383"/>
              <a:ext cx="12296730" cy="3537636"/>
              <a:chOff x="-55365" y="2692383"/>
              <a:chExt cx="12296730" cy="3537636"/>
            </a:xfrm>
          </p:grpSpPr>
          <p:grpSp>
            <p:nvGrpSpPr>
              <p:cNvPr id="63" name="Group 62">
                <a:extLst>
                  <a:ext uri="{FF2B5EF4-FFF2-40B4-BE49-F238E27FC236}">
                    <a16:creationId xmlns:a16="http://schemas.microsoft.com/office/drawing/2014/main" id="{E6032422-EA75-F155-6EB0-8515F4D5FEC0}"/>
                  </a:ext>
                </a:extLst>
              </p:cNvPr>
              <p:cNvGrpSpPr/>
              <p:nvPr/>
            </p:nvGrpSpPr>
            <p:grpSpPr>
              <a:xfrm>
                <a:off x="-55365" y="2692383"/>
                <a:ext cx="12296730" cy="3537636"/>
                <a:chOff x="-69022" y="2692383"/>
                <a:chExt cx="12296730" cy="3537636"/>
              </a:xfrm>
            </p:grpSpPr>
            <p:grpSp>
              <p:nvGrpSpPr>
                <p:cNvPr id="59" name="Group 58">
                  <a:extLst>
                    <a:ext uri="{FF2B5EF4-FFF2-40B4-BE49-F238E27FC236}">
                      <a16:creationId xmlns:a16="http://schemas.microsoft.com/office/drawing/2014/main" id="{E037291A-E7B2-E4C2-6BB3-BA352B3B661C}"/>
                    </a:ext>
                  </a:extLst>
                </p:cNvPr>
                <p:cNvGrpSpPr/>
                <p:nvPr/>
              </p:nvGrpSpPr>
              <p:grpSpPr>
                <a:xfrm>
                  <a:off x="-69022" y="2692383"/>
                  <a:ext cx="12296730" cy="3537636"/>
                  <a:chOff x="-40886" y="2692383"/>
                  <a:chExt cx="12296730" cy="3537636"/>
                </a:xfrm>
              </p:grpSpPr>
              <p:grpSp>
                <p:nvGrpSpPr>
                  <p:cNvPr id="57" name="Group 56">
                    <a:extLst>
                      <a:ext uri="{FF2B5EF4-FFF2-40B4-BE49-F238E27FC236}">
                        <a16:creationId xmlns:a16="http://schemas.microsoft.com/office/drawing/2014/main" id="{6178A99E-A9F1-513E-D6BA-89CA0EF72E4E}"/>
                      </a:ext>
                    </a:extLst>
                  </p:cNvPr>
                  <p:cNvGrpSpPr/>
                  <p:nvPr/>
                </p:nvGrpSpPr>
                <p:grpSpPr>
                  <a:xfrm>
                    <a:off x="-40886" y="2692383"/>
                    <a:ext cx="11912713" cy="3537636"/>
                    <a:chOff x="-40886" y="2692383"/>
                    <a:chExt cx="11912713" cy="3537636"/>
                  </a:xfrm>
                </p:grpSpPr>
                <p:grpSp>
                  <p:nvGrpSpPr>
                    <p:cNvPr id="50" name="Group 49">
                      <a:extLst>
                        <a:ext uri="{FF2B5EF4-FFF2-40B4-BE49-F238E27FC236}">
                          <a16:creationId xmlns:a16="http://schemas.microsoft.com/office/drawing/2014/main" id="{6036C0D1-809E-6CCD-8231-3B2E8E068F05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-40886" y="2692383"/>
                      <a:ext cx="11132803" cy="3537636"/>
                      <a:chOff x="-60146" y="2655133"/>
                      <a:chExt cx="11132803" cy="3537636"/>
                    </a:xfrm>
                  </p:grpSpPr>
                  <p:grpSp>
                    <p:nvGrpSpPr>
                      <p:cNvPr id="45" name="Group 44">
                        <a:extLst>
                          <a:ext uri="{FF2B5EF4-FFF2-40B4-BE49-F238E27FC236}">
                            <a16:creationId xmlns:a16="http://schemas.microsoft.com/office/drawing/2014/main" id="{930F0B59-AAEF-8A09-4E67-C8354D337F5C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-60146" y="2655133"/>
                        <a:ext cx="9538269" cy="3537636"/>
                        <a:chOff x="28570" y="2655133"/>
                        <a:chExt cx="9538269" cy="3537636"/>
                      </a:xfrm>
                    </p:grpSpPr>
                    <p:grpSp>
                      <p:nvGrpSpPr>
                        <p:cNvPr id="2" name="Group 1">
                          <a:extLst>
                            <a:ext uri="{FF2B5EF4-FFF2-40B4-BE49-F238E27FC236}">
                              <a16:creationId xmlns:a16="http://schemas.microsoft.com/office/drawing/2014/main" id="{2EFE014A-51E1-08AA-0DA1-8064A292A413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28570" y="2655133"/>
                          <a:ext cx="7127077" cy="3537636"/>
                          <a:chOff x="-60146" y="2636701"/>
                          <a:chExt cx="7127077" cy="3537636"/>
                        </a:xfrm>
                      </p:grpSpPr>
                      <p:grpSp>
                        <p:nvGrpSpPr>
                          <p:cNvPr id="8" name="Group 7">
                            <a:extLst>
                              <a:ext uri="{FF2B5EF4-FFF2-40B4-BE49-F238E27FC236}">
                                <a16:creationId xmlns:a16="http://schemas.microsoft.com/office/drawing/2014/main" id="{2D5261C7-8E5C-01A7-371E-D5C5DD7DF79C}"/>
                              </a:ext>
                            </a:extLst>
                          </p:cNvPr>
                          <p:cNvGrpSpPr/>
                          <p:nvPr/>
                        </p:nvGrpSpPr>
                        <p:grpSpPr>
                          <a:xfrm>
                            <a:off x="-60146" y="2636701"/>
                            <a:ext cx="7127077" cy="3537636"/>
                            <a:chOff x="-60146" y="341034"/>
                            <a:chExt cx="7127077" cy="3537636"/>
                          </a:xfrm>
                        </p:grpSpPr>
                        <p:sp>
                          <p:nvSpPr>
                            <p:cNvPr id="11" name="Chevron 10">
                              <a:extLst>
                                <a:ext uri="{FF2B5EF4-FFF2-40B4-BE49-F238E27FC236}">
                                  <a16:creationId xmlns:a16="http://schemas.microsoft.com/office/drawing/2014/main" id="{22A5714F-6DAC-8411-B47B-AF3F21F75127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-60146" y="2358470"/>
                              <a:ext cx="2404313" cy="876189"/>
                            </a:xfrm>
                            <a:prstGeom prst="chevron">
                              <a:avLst/>
                            </a:prstGeom>
                            <a:gradFill flip="none" rotWithShape="1">
                              <a:gsLst>
                                <a:gs pos="0">
                                  <a:srgbClr val="B81011"/>
                                </a:gs>
                                <a:gs pos="100000">
                                  <a:srgbClr val="FFFFFF"/>
                                </a:gs>
                              </a:gsLst>
                              <a:lin ang="10800000" scaled="0"/>
                              <a:tileRect/>
                            </a:gradFill>
                          </p:spPr>
                          <p:style>
                            <a:lnRef idx="1">
                              <a:schemeClr val="accent1"/>
                            </a:lnRef>
                            <a:fillRef idx="3">
                              <a:schemeClr val="accent1"/>
                            </a:fillRef>
                            <a:effectRef idx="2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marL="0" marR="0" lvl="0" indent="0" algn="ctr" defTabSz="914400" rtl="0" eaLnBrk="1" fontAlgn="auto" latinLnBrk="0" hangingPunct="1">
                                <a:lnSpc>
                                  <a:spcPct val="100000"/>
                                </a:lnSpc>
                                <a:spcBef>
                                  <a:spcPts val="0"/>
                                </a:spcBef>
                                <a:spcAft>
                                  <a:spcPts val="0"/>
                                </a:spcAft>
                                <a:buClrTx/>
                                <a:buSzTx/>
                                <a:buFontTx/>
                                <a:buNone/>
                                <a:tabLst/>
                                <a:defRPr/>
                              </a:pPr>
                              <a:r>
                                <a:rPr kumimoji="0" lang="en-US" sz="1400" b="0" i="1" u="none" strike="noStrike" kern="1200" cap="none" spc="0" normalizeH="0" baseline="0" noProof="0" dirty="0">
                                  <a:ln>
                                    <a:noFill/>
                                  </a:ln>
                                  <a:solidFill>
                                    <a:srgbClr val="0033A0"/>
                                  </a:solidFill>
                                  <a:effectLst/>
                                  <a:uLnTx/>
                                  <a:uFillTx/>
                                  <a:latin typeface="Times"/>
                                  <a:ea typeface="+mn-ea"/>
                                  <a:cs typeface="Times"/>
                                </a:rPr>
                                <a:t>CANAVASSING</a:t>
                              </a:r>
                            </a:p>
                            <a:p>
                              <a:pPr marL="0" marR="0" lvl="0" indent="0" algn="ctr" defTabSz="914400" rtl="0" eaLnBrk="1" fontAlgn="auto" latinLnBrk="0" hangingPunct="1">
                                <a:lnSpc>
                                  <a:spcPct val="100000"/>
                                </a:lnSpc>
                                <a:spcBef>
                                  <a:spcPts val="0"/>
                                </a:spcBef>
                                <a:spcAft>
                                  <a:spcPts val="0"/>
                                </a:spcAft>
                                <a:buClrTx/>
                                <a:buSzTx/>
                                <a:buFontTx/>
                                <a:buNone/>
                                <a:tabLst/>
                                <a:defRPr/>
                              </a:pPr>
                              <a:r>
                                <a:rPr kumimoji="0" lang="en-US" sz="1200" b="0" i="0" u="none" strike="noStrike" kern="1200" cap="none" spc="0" normalizeH="0" baseline="0" noProof="0" dirty="0">
                                  <a:ln>
                                    <a:noFill/>
                                  </a:ln>
                                  <a:solidFill>
                                    <a:srgbClr val="0033A0"/>
                                  </a:solidFill>
                                  <a:effectLst/>
                                  <a:uLnTx/>
                                  <a:uFillTx/>
                                  <a:latin typeface="Times"/>
                                  <a:ea typeface="+mn-ea"/>
                                  <a:cs typeface="Times"/>
                                </a:rPr>
                                <a:t>Demonstrators to select cable</a:t>
                              </a:r>
                            </a:p>
                            <a:p>
                              <a:pPr marL="0" marR="0" lvl="0" indent="0" algn="ctr" defTabSz="914400" rtl="0" eaLnBrk="1" fontAlgn="auto" latinLnBrk="0" hangingPunct="1">
                                <a:lnSpc>
                                  <a:spcPct val="100000"/>
                                </a:lnSpc>
                                <a:spcBef>
                                  <a:spcPts val="0"/>
                                </a:spcBef>
                                <a:spcAft>
                                  <a:spcPts val="0"/>
                                </a:spcAft>
                                <a:buClrTx/>
                                <a:buSzTx/>
                                <a:buFontTx/>
                                <a:buNone/>
                                <a:tabLst/>
                                <a:defRPr/>
                              </a:pPr>
                              <a:r>
                                <a:rPr kumimoji="0" lang="en-US" sz="1200" b="0" i="0" u="none" strike="noStrike" kern="1200" cap="none" spc="0" normalizeH="0" baseline="0" noProof="0" dirty="0">
                                  <a:ln>
                                    <a:noFill/>
                                  </a:ln>
                                  <a:solidFill>
                                    <a:srgbClr val="0033A0"/>
                                  </a:solidFill>
                                  <a:effectLst/>
                                  <a:uLnTx/>
                                  <a:uFillTx/>
                                  <a:latin typeface="Times"/>
                                  <a:ea typeface="+mn-ea"/>
                                  <a:cs typeface="Times"/>
                                </a:rPr>
                                <a:t>and coil design</a:t>
                              </a:r>
                            </a:p>
                          </p:txBody>
                        </p:sp>
                        <p:sp>
                          <p:nvSpPr>
                            <p:cNvPr id="12" name="Chevron 11">
                              <a:extLst>
                                <a:ext uri="{FF2B5EF4-FFF2-40B4-BE49-F238E27FC236}">
                                  <a16:creationId xmlns:a16="http://schemas.microsoft.com/office/drawing/2014/main" id="{71D84B3D-9038-EA85-DCD8-A70CFCA8F2B9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2094057" y="1510900"/>
                              <a:ext cx="2298613" cy="908681"/>
                            </a:xfrm>
                            <a:prstGeom prst="chevron">
                              <a:avLst/>
                            </a:prstGeom>
                            <a:gradFill flip="none" rotWithShape="1">
                              <a:gsLst>
                                <a:gs pos="0">
                                  <a:srgbClr val="B81011"/>
                                </a:gs>
                                <a:gs pos="100000">
                                  <a:srgbClr val="FFFFFF"/>
                                </a:gs>
                              </a:gsLst>
                              <a:lin ang="10800000" scaled="0"/>
                              <a:tileRect/>
                            </a:gradFill>
                          </p:spPr>
                          <p:style>
                            <a:lnRef idx="1">
                              <a:schemeClr val="accent1"/>
                            </a:lnRef>
                            <a:fillRef idx="3">
                              <a:schemeClr val="accent1"/>
                            </a:fillRef>
                            <a:effectRef idx="2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marL="0" marR="0" lvl="0" indent="0" algn="ctr" defTabSz="914400" rtl="0" eaLnBrk="1" fontAlgn="auto" latinLnBrk="0" hangingPunct="1">
                                <a:lnSpc>
                                  <a:spcPct val="100000"/>
                                </a:lnSpc>
                                <a:spcBef>
                                  <a:spcPts val="0"/>
                                </a:spcBef>
                                <a:spcAft>
                                  <a:spcPts val="0"/>
                                </a:spcAft>
                                <a:buClrTx/>
                                <a:buSzTx/>
                                <a:buFontTx/>
                                <a:buNone/>
                                <a:tabLst/>
                                <a:defRPr/>
                              </a:pPr>
                              <a:r>
                                <a:rPr kumimoji="0" lang="en-US" sz="1600" b="0" i="1" u="none" strike="noStrike" kern="1200" cap="none" spc="0" normalizeH="0" baseline="0" noProof="0" dirty="0">
                                  <a:ln>
                                    <a:noFill/>
                                  </a:ln>
                                  <a:solidFill>
                                    <a:srgbClr val="4D4D4D"/>
                                  </a:solidFill>
                                  <a:effectLst/>
                                  <a:uLnTx/>
                                  <a:uFillTx/>
                                  <a:latin typeface="Times"/>
                                  <a:ea typeface="+mn-ea"/>
                                  <a:cs typeface="Times"/>
                                </a:rPr>
                                <a:t>SCOPING</a:t>
                              </a:r>
                            </a:p>
                            <a:p>
                              <a:pPr marL="0" marR="0" lvl="0" indent="0" algn="ctr" defTabSz="914400" rtl="0" eaLnBrk="1" fontAlgn="auto" latinLnBrk="0" hangingPunct="1">
                                <a:lnSpc>
                                  <a:spcPct val="100000"/>
                                </a:lnSpc>
                                <a:spcBef>
                                  <a:spcPts val="0"/>
                                </a:spcBef>
                                <a:spcAft>
                                  <a:spcPts val="0"/>
                                </a:spcAft>
                                <a:buClrTx/>
                                <a:buSzTx/>
                                <a:buFontTx/>
                                <a:buNone/>
                                <a:tabLst/>
                                <a:defRPr/>
                              </a:pPr>
                              <a:r>
                                <a:rPr kumimoji="0" lang="en-US" sz="1400" b="0" i="0" u="none" strike="noStrike" kern="1200" cap="none" spc="0" normalizeH="0" baseline="0" noProof="0" dirty="0">
                                  <a:ln>
                                    <a:noFill/>
                                  </a:ln>
                                  <a:solidFill>
                                    <a:srgbClr val="4D4D4D"/>
                                  </a:solidFill>
                                  <a:effectLst/>
                                  <a:uLnTx/>
                                  <a:uFillTx/>
                                  <a:latin typeface="Times"/>
                                  <a:ea typeface="+mn-ea"/>
                                  <a:cs typeface="Times"/>
                                </a:rPr>
                                <a:t>Short model  ≥14 T</a:t>
                              </a:r>
                            </a:p>
                          </p:txBody>
                        </p:sp>
                        <p:cxnSp>
                          <p:nvCxnSpPr>
                            <p:cNvPr id="13" name="Straight Arrow Connector 12">
                              <a:extLst>
                                <a:ext uri="{FF2B5EF4-FFF2-40B4-BE49-F238E27FC236}">
                                  <a16:creationId xmlns:a16="http://schemas.microsoft.com/office/drawing/2014/main" id="{6C48FA3A-7358-D4F3-2711-D672E989173E}"/>
                                </a:ext>
                              </a:extLst>
                            </p:cNvPr>
                            <p:cNvCxnSpPr>
                              <a:cxnSpLocks/>
                              <a:stCxn id="26" idx="0"/>
                            </p:cNvCxnSpPr>
                            <p:nvPr/>
                          </p:nvCxnSpPr>
                          <p:spPr>
                            <a:xfrm flipV="1">
                              <a:off x="2226734" y="341034"/>
                              <a:ext cx="30631" cy="3022804"/>
                            </a:xfrm>
                            <a:prstGeom prst="straightConnector1">
                              <a:avLst/>
                            </a:prstGeom>
                            <a:ln w="15875">
                              <a:solidFill>
                                <a:schemeClr val="tx1"/>
                              </a:solidFill>
                              <a:tailEnd type="stealth"/>
                            </a:ln>
                          </p:spPr>
                          <p:style>
                            <a:lnRef idx="2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1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sp>
                          <p:nvSpPr>
                            <p:cNvPr id="14" name="TextBox 13">
                              <a:extLst>
                                <a:ext uri="{FF2B5EF4-FFF2-40B4-BE49-F238E27FC236}">
                                  <a16:creationId xmlns:a16="http://schemas.microsoft.com/office/drawing/2014/main" id="{94B528EE-3151-0E48-6C16-1AFDAD603F19}"/>
                                </a:ext>
                              </a:extLst>
                            </p:cNvPr>
                            <p:cNvSpPr txBox="1"/>
                            <p:nvPr/>
                          </p:nvSpPr>
                          <p:spPr>
                            <a:xfrm>
                              <a:off x="551496" y="484850"/>
                              <a:ext cx="1699084" cy="886836"/>
                            </a:xfrm>
                            <a:prstGeom prst="rect">
                              <a:avLst/>
                            </a:prstGeom>
                            <a:noFill/>
                            <a:ln w="12700">
                              <a:solidFill>
                                <a:schemeClr val="tx1"/>
                              </a:solidFill>
                            </a:ln>
                          </p:spPr>
                          <p:txBody>
                            <a:bodyPr wrap="none" rtlCol="0">
                              <a:spAutoFit/>
                            </a:bodyPr>
                            <a:lstStyle/>
                            <a:p>
                              <a:pPr marL="0" marR="0" lvl="0" indent="0" algn="l" defTabSz="914400" rtl="0" eaLnBrk="1" fontAlgn="auto" latinLnBrk="0" hangingPunct="1">
                                <a:lnSpc>
                                  <a:spcPct val="100000"/>
                                </a:lnSpc>
                                <a:spcBef>
                                  <a:spcPts val="0"/>
                                </a:spcBef>
                                <a:spcAft>
                                  <a:spcPts val="0"/>
                                </a:spcAft>
                                <a:buClrTx/>
                                <a:buSzTx/>
                                <a:buFontTx/>
                                <a:buNone/>
                                <a:tabLst/>
                                <a:defRPr/>
                              </a:pPr>
                              <a:r>
                                <a:rPr kumimoji="0" lang="en-US" sz="1200" b="0" i="0" u="none" strike="noStrike" kern="1200" cap="none" spc="0" normalizeH="0" baseline="0" noProof="0" dirty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Times"/>
                                  <a:ea typeface="+mn-ea"/>
                                  <a:cs typeface="Times"/>
                                </a:rPr>
                                <a:t>Selection of cable and </a:t>
                              </a:r>
                            </a:p>
                            <a:p>
                              <a:pPr marL="0" marR="0" lvl="0" indent="0" algn="l" defTabSz="914400" rtl="0" eaLnBrk="1" fontAlgn="auto" latinLnBrk="0" hangingPunct="1">
                                <a:lnSpc>
                                  <a:spcPct val="100000"/>
                                </a:lnSpc>
                                <a:spcBef>
                                  <a:spcPts val="0"/>
                                </a:spcBef>
                                <a:spcAft>
                                  <a:spcPts val="0"/>
                                </a:spcAft>
                                <a:buClrTx/>
                                <a:buSzTx/>
                                <a:buFontTx/>
                                <a:buNone/>
                                <a:tabLst/>
                                <a:defRPr/>
                              </a:pPr>
                              <a:r>
                                <a:rPr kumimoji="0" lang="en-US" sz="1200" b="0" i="0" u="none" strike="noStrike" kern="1200" cap="none" spc="0" normalizeH="0" baseline="0" noProof="0" dirty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Times"/>
                                  <a:ea typeface="+mn-ea"/>
                                  <a:cs typeface="Times"/>
                                </a:rPr>
                                <a:t>insulation technology.</a:t>
                              </a:r>
                              <a:br>
                                <a:rPr kumimoji="0" lang="en-US" sz="1200" b="0" i="0" u="none" strike="noStrike" kern="1200" cap="none" spc="0" normalizeH="0" baseline="0" noProof="0" dirty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Times"/>
                                  <a:ea typeface="+mn-ea"/>
                                  <a:cs typeface="Times"/>
                                </a:rPr>
                              </a:br>
                              <a:r>
                                <a:rPr kumimoji="0" lang="en-US" sz="1200" b="0" i="0" u="none" strike="noStrike" kern="1200" cap="none" spc="0" normalizeH="0" baseline="0" noProof="0" dirty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Times"/>
                                  <a:ea typeface="+mn-ea"/>
                                  <a:cs typeface="Times"/>
                                </a:rPr>
                                <a:t>Partial demonstration </a:t>
                              </a:r>
                              <a:br>
                                <a:rPr kumimoji="0" lang="en-US" sz="1200" b="0" i="0" u="none" strike="noStrike" kern="1200" cap="none" spc="0" normalizeH="0" baseline="0" noProof="0" dirty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Times"/>
                                  <a:ea typeface="+mn-ea"/>
                                  <a:cs typeface="Times"/>
                                </a:rPr>
                              </a:br>
                              <a:r>
                                <a:rPr kumimoji="0" lang="en-US" sz="1200" b="0" i="0" u="none" strike="noStrike" kern="1200" cap="none" spc="0" normalizeH="0" baseline="0" noProof="0" dirty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Times"/>
                                  <a:ea typeface="+mn-ea"/>
                                  <a:cs typeface="Times"/>
                                </a:rPr>
                                <a:t>of accelerator specs. </a:t>
                              </a:r>
                            </a:p>
                          </p:txBody>
                        </p:sp>
                        <p:grpSp>
                          <p:nvGrpSpPr>
                            <p:cNvPr id="15" name="Group 14">
                              <a:extLst>
                                <a:ext uri="{FF2B5EF4-FFF2-40B4-BE49-F238E27FC236}">
                                  <a16:creationId xmlns:a16="http://schemas.microsoft.com/office/drawing/2014/main" id="{E42476E3-057F-EE57-DC8A-054F36EF9EF6}"/>
                                </a:ext>
                              </a:extLst>
                            </p:cNvPr>
                            <p:cNvGrpSpPr/>
                            <p:nvPr/>
                          </p:nvGrpSpPr>
                          <p:grpSpPr>
                            <a:xfrm>
                              <a:off x="12365" y="3355492"/>
                              <a:ext cx="7054566" cy="523178"/>
                              <a:chOff x="12365" y="3355492"/>
                              <a:chExt cx="7054566" cy="523178"/>
                            </a:xfrm>
                          </p:grpSpPr>
                          <p:grpSp>
                            <p:nvGrpSpPr>
                              <p:cNvPr id="16" name="Group 15">
                                <a:extLst>
                                  <a:ext uri="{FF2B5EF4-FFF2-40B4-BE49-F238E27FC236}">
                                    <a16:creationId xmlns:a16="http://schemas.microsoft.com/office/drawing/2014/main" id="{B716AA2B-4D65-EF01-C59F-A455AA275566}"/>
                                  </a:ext>
                                </a:extLst>
                              </p:cNvPr>
                              <p:cNvGrpSpPr/>
                              <p:nvPr/>
                            </p:nvGrpSpPr>
                            <p:grpSpPr>
                              <a:xfrm>
                                <a:off x="14509" y="3355492"/>
                                <a:ext cx="7044918" cy="229309"/>
                                <a:chOff x="14509" y="3427500"/>
                                <a:chExt cx="7044918" cy="229309"/>
                              </a:xfrm>
                            </p:grpSpPr>
                            <p:sp>
                              <p:nvSpPr>
                                <p:cNvPr id="21" name="Rectangle 20">
                                  <a:extLst>
                                    <a:ext uri="{FF2B5EF4-FFF2-40B4-BE49-F238E27FC236}">
                                      <a16:creationId xmlns:a16="http://schemas.microsoft.com/office/drawing/2014/main" id="{B3A8F88F-A3BE-AADA-84EA-FF9661AEE7C6}"/>
                                    </a:ext>
                                  </a:extLst>
                                </p:cNvPr>
                                <p:cNvSpPr/>
                                <p:nvPr/>
                              </p:nvSpPr>
                              <p:spPr>
                                <a:xfrm>
                                  <a:off x="14509" y="3427500"/>
                                  <a:ext cx="396989" cy="216024"/>
                                </a:xfrm>
                                <a:prstGeom prst="rect">
                                  <a:avLst/>
                                </a:prstGeom>
                                <a:solidFill>
                                  <a:schemeClr val="tx2">
                                    <a:lumMod val="20000"/>
                                    <a:lumOff val="80000"/>
                                  </a:schemeClr>
                                </a:solidFill>
                                <a:ln>
                                  <a:solidFill>
                                    <a:schemeClr val="tx1"/>
                                  </a:solidFill>
                                </a:ln>
                              </p:spPr>
                              <p:style>
                                <a:lnRef idx="1">
                                  <a:schemeClr val="accent1"/>
                                </a:lnRef>
                                <a:fillRef idx="3">
                                  <a:schemeClr val="accent1"/>
                                </a:fillRef>
                                <a:effectRef idx="2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tlCol="0" anchor="ctr"/>
                                <a:lstStyle/>
                                <a:p>
                                  <a:pPr marL="0" marR="0" lvl="0" indent="0" algn="ctr" defTabSz="914400" rtl="0" eaLnBrk="1" fontAlgn="auto" latinLnBrk="0" hangingPunct="1">
                                    <a:lnSpc>
                                      <a:spcPct val="100000"/>
                                    </a:lnSpc>
                                    <a:spcBef>
                                      <a:spcPts val="0"/>
                                    </a:spcBef>
                                    <a:spcAft>
                                      <a:spcPts val="0"/>
                                    </a:spcAft>
                                    <a:buClrTx/>
                                    <a:buSzTx/>
                                    <a:buFontTx/>
                                    <a:buNone/>
                                    <a:tabLst/>
                                    <a:defRPr/>
                                  </a:pPr>
                                  <a:r>
                                    <a:rPr kumimoji="0" lang="en-US" sz="1100" b="0" i="0" u="none" strike="noStrike" kern="1200" cap="none" spc="0" normalizeH="0" baseline="0" noProof="0" dirty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Times"/>
                                      <a:ea typeface="+mn-ea"/>
                                      <a:cs typeface="Times"/>
                                    </a:rPr>
                                    <a:t>`25</a:t>
                                  </a:r>
                                </a:p>
                              </p:txBody>
                            </p:sp>
                            <p:sp>
                              <p:nvSpPr>
                                <p:cNvPr id="22" name="Rectangle 21">
                                  <a:extLst>
                                    <a:ext uri="{FF2B5EF4-FFF2-40B4-BE49-F238E27FC236}">
                                      <a16:creationId xmlns:a16="http://schemas.microsoft.com/office/drawing/2014/main" id="{9C82CA28-F71C-FF4E-53D4-DA9EF0C3A401}"/>
                                    </a:ext>
                                  </a:extLst>
                                </p:cNvPr>
                                <p:cNvSpPr/>
                                <p:nvPr/>
                              </p:nvSpPr>
                              <p:spPr>
                                <a:xfrm>
                                  <a:off x="419982" y="3435846"/>
                                  <a:ext cx="396989" cy="216024"/>
                                </a:xfrm>
                                <a:prstGeom prst="rect">
                                  <a:avLst/>
                                </a:prstGeom>
                                <a:solidFill>
                                  <a:schemeClr val="tx2">
                                    <a:lumMod val="20000"/>
                                    <a:lumOff val="80000"/>
                                  </a:schemeClr>
                                </a:solidFill>
                                <a:ln>
                                  <a:solidFill>
                                    <a:schemeClr val="tx1"/>
                                  </a:solidFill>
                                </a:ln>
                              </p:spPr>
                              <p:style>
                                <a:lnRef idx="1">
                                  <a:schemeClr val="accent1"/>
                                </a:lnRef>
                                <a:fillRef idx="3">
                                  <a:schemeClr val="accent1"/>
                                </a:fillRef>
                                <a:effectRef idx="2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tlCol="0" anchor="ctr"/>
                                <a:lstStyle/>
                                <a:p>
                                  <a:pPr marL="0" marR="0" lvl="0" indent="0" algn="ctr" defTabSz="914400" rtl="0" eaLnBrk="1" fontAlgn="auto" latinLnBrk="0" hangingPunct="1">
                                    <a:lnSpc>
                                      <a:spcPct val="100000"/>
                                    </a:lnSpc>
                                    <a:spcBef>
                                      <a:spcPts val="0"/>
                                    </a:spcBef>
                                    <a:spcAft>
                                      <a:spcPts val="0"/>
                                    </a:spcAft>
                                    <a:buClrTx/>
                                    <a:buSzTx/>
                                    <a:buFontTx/>
                                    <a:buNone/>
                                    <a:tabLst/>
                                    <a:defRPr/>
                                  </a:pPr>
                                  <a:r>
                                    <a:rPr kumimoji="0" lang="en-US" sz="1100" b="0" i="0" u="none" strike="noStrike" kern="1200" cap="none" spc="0" normalizeH="0" baseline="0" noProof="0" dirty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Times"/>
                                      <a:ea typeface="+mn-ea"/>
                                      <a:cs typeface="Times"/>
                                    </a:rPr>
                                    <a:t>`26</a:t>
                                  </a:r>
                                </a:p>
                              </p:txBody>
                            </p:sp>
                            <p:sp>
                              <p:nvSpPr>
                                <p:cNvPr id="23" name="Rectangle 22">
                                  <a:extLst>
                                    <a:ext uri="{FF2B5EF4-FFF2-40B4-BE49-F238E27FC236}">
                                      <a16:creationId xmlns:a16="http://schemas.microsoft.com/office/drawing/2014/main" id="{63639223-B61E-0E15-7404-98326CF31B3F}"/>
                                    </a:ext>
                                  </a:extLst>
                                </p:cNvPr>
                                <p:cNvSpPr/>
                                <p:nvPr/>
                              </p:nvSpPr>
                              <p:spPr>
                                <a:xfrm>
                                  <a:off x="818528" y="3435846"/>
                                  <a:ext cx="396989" cy="216024"/>
                                </a:xfrm>
                                <a:prstGeom prst="rect">
                                  <a:avLst/>
                                </a:prstGeom>
                                <a:solidFill>
                                  <a:schemeClr val="tx2">
                                    <a:lumMod val="20000"/>
                                    <a:lumOff val="80000"/>
                                  </a:schemeClr>
                                </a:solidFill>
                                <a:ln>
                                  <a:solidFill>
                                    <a:schemeClr val="tx1"/>
                                  </a:solidFill>
                                </a:ln>
                              </p:spPr>
                              <p:style>
                                <a:lnRef idx="1">
                                  <a:schemeClr val="accent1"/>
                                </a:lnRef>
                                <a:fillRef idx="3">
                                  <a:schemeClr val="accent1"/>
                                </a:fillRef>
                                <a:effectRef idx="2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tlCol="0" anchor="ctr"/>
                                <a:lstStyle/>
                                <a:p>
                                  <a:pPr marL="0" marR="0" lvl="0" indent="0" algn="ctr" defTabSz="914400" rtl="0" eaLnBrk="1" fontAlgn="auto" latinLnBrk="0" hangingPunct="1">
                                    <a:lnSpc>
                                      <a:spcPct val="100000"/>
                                    </a:lnSpc>
                                    <a:spcBef>
                                      <a:spcPts val="0"/>
                                    </a:spcBef>
                                    <a:spcAft>
                                      <a:spcPts val="0"/>
                                    </a:spcAft>
                                    <a:buClrTx/>
                                    <a:buSzTx/>
                                    <a:buFontTx/>
                                    <a:buNone/>
                                    <a:tabLst/>
                                    <a:defRPr/>
                                  </a:pPr>
                                  <a:r>
                                    <a:rPr kumimoji="0" lang="en-US" sz="1100" b="0" i="0" u="none" strike="noStrike" kern="1200" cap="none" spc="0" normalizeH="0" baseline="0" noProof="0" dirty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Times"/>
                                      <a:ea typeface="+mn-ea"/>
                                      <a:cs typeface="Times"/>
                                    </a:rPr>
                                    <a:t>`27</a:t>
                                  </a:r>
                                </a:p>
                              </p:txBody>
                            </p:sp>
                            <p:sp>
                              <p:nvSpPr>
                                <p:cNvPr id="24" name="Rectangle 23">
                                  <a:extLst>
                                    <a:ext uri="{FF2B5EF4-FFF2-40B4-BE49-F238E27FC236}">
                                      <a16:creationId xmlns:a16="http://schemas.microsoft.com/office/drawing/2014/main" id="{678A2851-87E4-8366-A89B-C7AF49F83DB0}"/>
                                    </a:ext>
                                  </a:extLst>
                                </p:cNvPr>
                                <p:cNvSpPr/>
                                <p:nvPr/>
                              </p:nvSpPr>
                              <p:spPr>
                                <a:xfrm>
                                  <a:off x="1224108" y="3435846"/>
                                  <a:ext cx="396989" cy="216024"/>
                                </a:xfrm>
                                <a:prstGeom prst="rect">
                                  <a:avLst/>
                                </a:prstGeom>
                                <a:solidFill>
                                  <a:schemeClr val="tx2">
                                    <a:lumMod val="20000"/>
                                    <a:lumOff val="80000"/>
                                  </a:schemeClr>
                                </a:solidFill>
                                <a:ln>
                                  <a:solidFill>
                                    <a:schemeClr val="tx1"/>
                                  </a:solidFill>
                                </a:ln>
                              </p:spPr>
                              <p:style>
                                <a:lnRef idx="1">
                                  <a:schemeClr val="accent1"/>
                                </a:lnRef>
                                <a:fillRef idx="3">
                                  <a:schemeClr val="accent1"/>
                                </a:fillRef>
                                <a:effectRef idx="2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tlCol="0" anchor="ctr"/>
                                <a:lstStyle/>
                                <a:p>
                                  <a:pPr marL="0" marR="0" lvl="0" indent="0" algn="ctr" defTabSz="914400" rtl="0" eaLnBrk="1" fontAlgn="auto" latinLnBrk="0" hangingPunct="1">
                                    <a:lnSpc>
                                      <a:spcPct val="100000"/>
                                    </a:lnSpc>
                                    <a:spcBef>
                                      <a:spcPts val="0"/>
                                    </a:spcBef>
                                    <a:spcAft>
                                      <a:spcPts val="0"/>
                                    </a:spcAft>
                                    <a:buClrTx/>
                                    <a:buSzTx/>
                                    <a:buFontTx/>
                                    <a:buNone/>
                                    <a:tabLst/>
                                    <a:defRPr/>
                                  </a:pPr>
                                  <a:r>
                                    <a:rPr kumimoji="0" lang="en-US" sz="1100" b="0" i="0" u="none" strike="noStrike" kern="1200" cap="none" spc="0" normalizeH="0" baseline="0" noProof="0" dirty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Times"/>
                                      <a:ea typeface="+mn-ea"/>
                                      <a:cs typeface="Times"/>
                                    </a:rPr>
                                    <a:t>`28</a:t>
                                  </a:r>
                                </a:p>
                              </p:txBody>
                            </p:sp>
                            <p:sp>
                              <p:nvSpPr>
                                <p:cNvPr id="25" name="Rectangle 24">
                                  <a:extLst>
                                    <a:ext uri="{FF2B5EF4-FFF2-40B4-BE49-F238E27FC236}">
                                      <a16:creationId xmlns:a16="http://schemas.microsoft.com/office/drawing/2014/main" id="{56B0CA19-7A06-9DB7-BF3B-319AF22D8BE0}"/>
                                    </a:ext>
                                  </a:extLst>
                                </p:cNvPr>
                                <p:cNvSpPr/>
                                <p:nvPr/>
                              </p:nvSpPr>
                              <p:spPr>
                                <a:xfrm>
                                  <a:off x="1629688" y="3435846"/>
                                  <a:ext cx="396989" cy="216024"/>
                                </a:xfrm>
                                <a:prstGeom prst="rect">
                                  <a:avLst/>
                                </a:prstGeom>
                                <a:solidFill>
                                  <a:schemeClr val="tx2">
                                    <a:lumMod val="20000"/>
                                    <a:lumOff val="80000"/>
                                  </a:schemeClr>
                                </a:solidFill>
                                <a:ln>
                                  <a:solidFill>
                                    <a:schemeClr val="tx1"/>
                                  </a:solidFill>
                                </a:ln>
                              </p:spPr>
                              <p:style>
                                <a:lnRef idx="1">
                                  <a:schemeClr val="accent1"/>
                                </a:lnRef>
                                <a:fillRef idx="3">
                                  <a:schemeClr val="accent1"/>
                                </a:fillRef>
                                <a:effectRef idx="2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tlCol="0" anchor="ctr"/>
                                <a:lstStyle/>
                                <a:p>
                                  <a:pPr marL="0" marR="0" lvl="0" indent="0" algn="ctr" defTabSz="914400" rtl="0" eaLnBrk="1" fontAlgn="auto" latinLnBrk="0" hangingPunct="1">
                                    <a:lnSpc>
                                      <a:spcPct val="100000"/>
                                    </a:lnSpc>
                                    <a:spcBef>
                                      <a:spcPts val="0"/>
                                    </a:spcBef>
                                    <a:spcAft>
                                      <a:spcPts val="0"/>
                                    </a:spcAft>
                                    <a:buClrTx/>
                                    <a:buSzTx/>
                                    <a:buFontTx/>
                                    <a:buNone/>
                                    <a:tabLst/>
                                    <a:defRPr/>
                                  </a:pPr>
                                  <a:r>
                                    <a:rPr kumimoji="0" lang="en-US" sz="1100" b="0" i="0" u="none" strike="noStrike" kern="1200" cap="none" spc="0" normalizeH="0" baseline="0" noProof="0" dirty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Times"/>
                                      <a:ea typeface="+mn-ea"/>
                                      <a:cs typeface="Times"/>
                                    </a:rPr>
                                    <a:t>`29</a:t>
                                  </a:r>
                                </a:p>
                              </p:txBody>
                            </p:sp>
                            <p:sp>
                              <p:nvSpPr>
                                <p:cNvPr id="26" name="Rectangle 25">
                                  <a:extLst>
                                    <a:ext uri="{FF2B5EF4-FFF2-40B4-BE49-F238E27FC236}">
                                      <a16:creationId xmlns:a16="http://schemas.microsoft.com/office/drawing/2014/main" id="{7F8F9DD7-3842-0A2F-6AAC-93988CC730CD}"/>
                                    </a:ext>
                                  </a:extLst>
                                </p:cNvPr>
                                <p:cNvSpPr/>
                                <p:nvPr/>
                              </p:nvSpPr>
                              <p:spPr>
                                <a:xfrm>
                                  <a:off x="2028239" y="3435846"/>
                                  <a:ext cx="396989" cy="216024"/>
                                </a:xfrm>
                                <a:prstGeom prst="rect">
                                  <a:avLst/>
                                </a:prstGeom>
                                <a:solidFill>
                                  <a:schemeClr val="tx2">
                                    <a:lumMod val="20000"/>
                                    <a:lumOff val="80000"/>
                                  </a:schemeClr>
                                </a:solidFill>
                                <a:ln>
                                  <a:solidFill>
                                    <a:schemeClr val="tx1"/>
                                  </a:solidFill>
                                </a:ln>
                              </p:spPr>
                              <p:style>
                                <a:lnRef idx="1">
                                  <a:schemeClr val="accent1"/>
                                </a:lnRef>
                                <a:fillRef idx="3">
                                  <a:schemeClr val="accent1"/>
                                </a:fillRef>
                                <a:effectRef idx="2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tlCol="0" anchor="ctr"/>
                                <a:lstStyle/>
                                <a:p>
                                  <a:pPr marL="0" marR="0" lvl="0" indent="0" algn="ctr" defTabSz="914400" rtl="0" eaLnBrk="1" fontAlgn="auto" latinLnBrk="0" hangingPunct="1">
                                    <a:lnSpc>
                                      <a:spcPct val="100000"/>
                                    </a:lnSpc>
                                    <a:spcBef>
                                      <a:spcPts val="0"/>
                                    </a:spcBef>
                                    <a:spcAft>
                                      <a:spcPts val="0"/>
                                    </a:spcAft>
                                    <a:buClrTx/>
                                    <a:buSzTx/>
                                    <a:buFontTx/>
                                    <a:buNone/>
                                    <a:tabLst/>
                                    <a:defRPr/>
                                  </a:pPr>
                                  <a:r>
                                    <a:rPr kumimoji="0" lang="en-US" sz="1100" b="0" i="0" u="none" strike="noStrike" kern="1200" cap="none" spc="0" normalizeH="0" baseline="0" noProof="0" dirty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Times"/>
                                      <a:ea typeface="+mn-ea"/>
                                      <a:cs typeface="Times"/>
                                    </a:rPr>
                                    <a:t>`30</a:t>
                                  </a:r>
                                </a:p>
                              </p:txBody>
                            </p:sp>
                            <p:sp>
                              <p:nvSpPr>
                                <p:cNvPr id="27" name="Rectangle 26">
                                  <a:extLst>
                                    <a:ext uri="{FF2B5EF4-FFF2-40B4-BE49-F238E27FC236}">
                                      <a16:creationId xmlns:a16="http://schemas.microsoft.com/office/drawing/2014/main" id="{4BFB9F59-8779-CFBF-816E-EBA36BD23C53}"/>
                                    </a:ext>
                                  </a:extLst>
                                </p:cNvPr>
                                <p:cNvSpPr/>
                                <p:nvPr/>
                              </p:nvSpPr>
                              <p:spPr>
                                <a:xfrm>
                                  <a:off x="2425229" y="3435846"/>
                                  <a:ext cx="396989" cy="216024"/>
                                </a:xfrm>
                                <a:prstGeom prst="rect">
                                  <a:avLst/>
                                </a:prstGeom>
                                <a:solidFill>
                                  <a:schemeClr val="tx2">
                                    <a:lumMod val="20000"/>
                                    <a:lumOff val="80000"/>
                                  </a:schemeClr>
                                </a:solidFill>
                                <a:ln>
                                  <a:solidFill>
                                    <a:schemeClr val="tx1"/>
                                  </a:solidFill>
                                </a:ln>
                              </p:spPr>
                              <p:style>
                                <a:lnRef idx="1">
                                  <a:schemeClr val="accent1"/>
                                </a:lnRef>
                                <a:fillRef idx="3">
                                  <a:schemeClr val="accent1"/>
                                </a:fillRef>
                                <a:effectRef idx="2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tlCol="0" anchor="ctr"/>
                                <a:lstStyle/>
                                <a:p>
                                  <a:pPr marL="0" marR="0" lvl="0" indent="0" algn="ctr" defTabSz="914400" rtl="0" eaLnBrk="1" fontAlgn="auto" latinLnBrk="0" hangingPunct="1">
                                    <a:lnSpc>
                                      <a:spcPct val="100000"/>
                                    </a:lnSpc>
                                    <a:spcBef>
                                      <a:spcPts val="0"/>
                                    </a:spcBef>
                                    <a:spcAft>
                                      <a:spcPts val="0"/>
                                    </a:spcAft>
                                    <a:buClrTx/>
                                    <a:buSzTx/>
                                    <a:buFontTx/>
                                    <a:buNone/>
                                    <a:tabLst/>
                                    <a:defRPr/>
                                  </a:pPr>
                                  <a:r>
                                    <a:rPr kumimoji="0" lang="en-US" sz="1100" b="0" i="0" u="none" strike="noStrike" kern="1200" cap="none" spc="0" normalizeH="0" baseline="0" noProof="0" dirty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Times"/>
                                      <a:ea typeface="+mn-ea"/>
                                      <a:cs typeface="Times"/>
                                    </a:rPr>
                                    <a:t>`31</a:t>
                                  </a:r>
                                </a:p>
                              </p:txBody>
                            </p:sp>
                            <p:sp>
                              <p:nvSpPr>
                                <p:cNvPr id="28" name="Rectangle 27">
                                  <a:extLst>
                                    <a:ext uri="{FF2B5EF4-FFF2-40B4-BE49-F238E27FC236}">
                                      <a16:creationId xmlns:a16="http://schemas.microsoft.com/office/drawing/2014/main" id="{BF7D4E52-A9C3-4F33-C557-387470CFE01E}"/>
                                    </a:ext>
                                  </a:extLst>
                                </p:cNvPr>
                                <p:cNvSpPr/>
                                <p:nvPr/>
                              </p:nvSpPr>
                              <p:spPr>
                                <a:xfrm>
                                  <a:off x="2833590" y="3436586"/>
                                  <a:ext cx="444175" cy="216024"/>
                                </a:xfrm>
                                <a:prstGeom prst="rect">
                                  <a:avLst/>
                                </a:prstGeom>
                                <a:solidFill>
                                  <a:schemeClr val="tx2">
                                    <a:lumMod val="20000"/>
                                    <a:lumOff val="80000"/>
                                  </a:schemeClr>
                                </a:solidFill>
                                <a:ln>
                                  <a:solidFill>
                                    <a:schemeClr val="tx1"/>
                                  </a:solidFill>
                                </a:ln>
                              </p:spPr>
                              <p:style>
                                <a:lnRef idx="1">
                                  <a:schemeClr val="accent1"/>
                                </a:lnRef>
                                <a:fillRef idx="3">
                                  <a:schemeClr val="accent1"/>
                                </a:fillRef>
                                <a:effectRef idx="2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tlCol="0" anchor="ctr"/>
                                <a:lstStyle/>
                                <a:p>
                                  <a:pPr marL="0" marR="0" lvl="0" indent="0" algn="ctr" defTabSz="914400" rtl="0" eaLnBrk="1" fontAlgn="auto" latinLnBrk="0" hangingPunct="1">
                                    <a:lnSpc>
                                      <a:spcPct val="100000"/>
                                    </a:lnSpc>
                                    <a:spcBef>
                                      <a:spcPts val="0"/>
                                    </a:spcBef>
                                    <a:spcAft>
                                      <a:spcPts val="0"/>
                                    </a:spcAft>
                                    <a:buClrTx/>
                                    <a:buSzTx/>
                                    <a:buFontTx/>
                                    <a:buNone/>
                                    <a:tabLst/>
                                    <a:defRPr/>
                                  </a:pPr>
                                  <a:r>
                                    <a:rPr kumimoji="0" lang="en-US" sz="1100" b="0" i="0" u="none" strike="noStrike" kern="1200" cap="none" spc="0" normalizeH="0" baseline="0" noProof="0" dirty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Times"/>
                                      <a:ea typeface="+mn-ea"/>
                                      <a:cs typeface="Times"/>
                                    </a:rPr>
                                    <a:t>`32</a:t>
                                  </a:r>
                                </a:p>
                              </p:txBody>
                            </p:sp>
                            <p:sp>
                              <p:nvSpPr>
                                <p:cNvPr id="29" name="Rectangle 28">
                                  <a:extLst>
                                    <a:ext uri="{FF2B5EF4-FFF2-40B4-BE49-F238E27FC236}">
                                      <a16:creationId xmlns:a16="http://schemas.microsoft.com/office/drawing/2014/main" id="{F1367611-D580-D220-EB1C-53A43D2F6E08}"/>
                                    </a:ext>
                                  </a:extLst>
                                </p:cNvPr>
                                <p:cNvSpPr/>
                                <p:nvPr/>
                              </p:nvSpPr>
                              <p:spPr>
                                <a:xfrm>
                                  <a:off x="3267338" y="3440744"/>
                                  <a:ext cx="444175" cy="216024"/>
                                </a:xfrm>
                                <a:prstGeom prst="rect">
                                  <a:avLst/>
                                </a:prstGeom>
                                <a:solidFill>
                                  <a:schemeClr val="tx2">
                                    <a:lumMod val="20000"/>
                                    <a:lumOff val="80000"/>
                                  </a:schemeClr>
                                </a:solidFill>
                                <a:ln>
                                  <a:solidFill>
                                    <a:schemeClr val="tx1"/>
                                  </a:solidFill>
                                </a:ln>
                              </p:spPr>
                              <p:style>
                                <a:lnRef idx="1">
                                  <a:schemeClr val="accent1"/>
                                </a:lnRef>
                                <a:fillRef idx="3">
                                  <a:schemeClr val="accent1"/>
                                </a:fillRef>
                                <a:effectRef idx="2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tlCol="0" anchor="ctr"/>
                                <a:lstStyle/>
                                <a:p>
                                  <a:pPr marL="0" marR="0" lvl="0" indent="0" algn="ctr" defTabSz="914400" rtl="0" eaLnBrk="1" fontAlgn="auto" latinLnBrk="0" hangingPunct="1">
                                    <a:lnSpc>
                                      <a:spcPct val="100000"/>
                                    </a:lnSpc>
                                    <a:spcBef>
                                      <a:spcPts val="0"/>
                                    </a:spcBef>
                                    <a:spcAft>
                                      <a:spcPts val="0"/>
                                    </a:spcAft>
                                    <a:buClrTx/>
                                    <a:buSzTx/>
                                    <a:buFontTx/>
                                    <a:buNone/>
                                    <a:tabLst/>
                                    <a:defRPr/>
                                  </a:pPr>
                                  <a:r>
                                    <a:rPr kumimoji="0" lang="en-US" sz="1100" b="0" i="0" u="none" strike="noStrike" kern="1200" cap="none" spc="0" normalizeH="0" baseline="0" noProof="0" dirty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Times"/>
                                      <a:ea typeface="+mn-ea"/>
                                      <a:cs typeface="Times"/>
                                    </a:rPr>
                                    <a:t>`33</a:t>
                                  </a:r>
                                </a:p>
                              </p:txBody>
                            </p:sp>
                            <p:sp>
                              <p:nvSpPr>
                                <p:cNvPr id="30" name="Rectangle 29">
                                  <a:extLst>
                                    <a:ext uri="{FF2B5EF4-FFF2-40B4-BE49-F238E27FC236}">
                                      <a16:creationId xmlns:a16="http://schemas.microsoft.com/office/drawing/2014/main" id="{10BEC1B6-9008-E188-E96B-414E58210123}"/>
                                    </a:ext>
                                  </a:extLst>
                                </p:cNvPr>
                                <p:cNvSpPr/>
                                <p:nvPr/>
                              </p:nvSpPr>
                              <p:spPr>
                                <a:xfrm>
                                  <a:off x="3708487" y="3437263"/>
                                  <a:ext cx="416011" cy="216024"/>
                                </a:xfrm>
                                <a:prstGeom prst="rect">
                                  <a:avLst/>
                                </a:prstGeom>
                                <a:solidFill>
                                  <a:schemeClr val="tx2">
                                    <a:lumMod val="20000"/>
                                    <a:lumOff val="80000"/>
                                  </a:schemeClr>
                                </a:solidFill>
                                <a:ln>
                                  <a:solidFill>
                                    <a:schemeClr val="tx1"/>
                                  </a:solidFill>
                                </a:ln>
                              </p:spPr>
                              <p:style>
                                <a:lnRef idx="1">
                                  <a:schemeClr val="accent1"/>
                                </a:lnRef>
                                <a:fillRef idx="3">
                                  <a:schemeClr val="accent1"/>
                                </a:fillRef>
                                <a:effectRef idx="2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tlCol="0" anchor="ctr"/>
                                <a:lstStyle/>
                                <a:p>
                                  <a:pPr marL="0" marR="0" lvl="0" indent="0" algn="ctr" defTabSz="914400" rtl="0" eaLnBrk="1" fontAlgn="auto" latinLnBrk="0" hangingPunct="1">
                                    <a:lnSpc>
                                      <a:spcPct val="100000"/>
                                    </a:lnSpc>
                                    <a:spcBef>
                                      <a:spcPts val="0"/>
                                    </a:spcBef>
                                    <a:spcAft>
                                      <a:spcPts val="0"/>
                                    </a:spcAft>
                                    <a:buClrTx/>
                                    <a:buSzTx/>
                                    <a:buFontTx/>
                                    <a:buNone/>
                                    <a:tabLst/>
                                    <a:defRPr/>
                                  </a:pPr>
                                  <a:r>
                                    <a:rPr kumimoji="0" lang="en-US" sz="1100" b="0" i="0" u="none" strike="noStrike" kern="1200" cap="none" spc="0" normalizeH="0" baseline="0" noProof="0" dirty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Times"/>
                                      <a:ea typeface="+mn-ea"/>
                                      <a:cs typeface="Times"/>
                                    </a:rPr>
                                    <a:t>`34</a:t>
                                  </a:r>
                                </a:p>
                              </p:txBody>
                            </p:sp>
                            <p:sp>
                              <p:nvSpPr>
                                <p:cNvPr id="31" name="Rectangle 30">
                                  <a:extLst>
                                    <a:ext uri="{FF2B5EF4-FFF2-40B4-BE49-F238E27FC236}">
                                      <a16:creationId xmlns:a16="http://schemas.microsoft.com/office/drawing/2014/main" id="{AFE3D90D-ECE6-0506-5584-A30E34B2D627}"/>
                                    </a:ext>
                                  </a:extLst>
                                </p:cNvPr>
                                <p:cNvSpPr/>
                                <p:nvPr/>
                              </p:nvSpPr>
                              <p:spPr>
                                <a:xfrm>
                                  <a:off x="4131349" y="3431367"/>
                                  <a:ext cx="416011" cy="216024"/>
                                </a:xfrm>
                                <a:prstGeom prst="rect">
                                  <a:avLst/>
                                </a:prstGeom>
                                <a:solidFill>
                                  <a:schemeClr val="tx2">
                                    <a:lumMod val="20000"/>
                                    <a:lumOff val="80000"/>
                                  </a:schemeClr>
                                </a:solidFill>
                                <a:ln>
                                  <a:solidFill>
                                    <a:schemeClr val="tx1"/>
                                  </a:solidFill>
                                </a:ln>
                              </p:spPr>
                              <p:style>
                                <a:lnRef idx="1">
                                  <a:schemeClr val="accent1"/>
                                </a:lnRef>
                                <a:fillRef idx="3">
                                  <a:schemeClr val="accent1"/>
                                </a:fillRef>
                                <a:effectRef idx="2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tlCol="0" anchor="ctr"/>
                                <a:lstStyle/>
                                <a:p>
                                  <a:pPr marL="0" marR="0" lvl="0" indent="0" algn="ctr" defTabSz="914400" rtl="0" eaLnBrk="1" fontAlgn="auto" latinLnBrk="0" hangingPunct="1">
                                    <a:lnSpc>
                                      <a:spcPct val="100000"/>
                                    </a:lnSpc>
                                    <a:spcBef>
                                      <a:spcPts val="0"/>
                                    </a:spcBef>
                                    <a:spcAft>
                                      <a:spcPts val="0"/>
                                    </a:spcAft>
                                    <a:buClrTx/>
                                    <a:buSzTx/>
                                    <a:buFontTx/>
                                    <a:buNone/>
                                    <a:tabLst/>
                                    <a:defRPr/>
                                  </a:pPr>
                                  <a:r>
                                    <a:rPr kumimoji="0" lang="en-US" sz="1100" b="0" i="0" u="none" strike="noStrike" kern="1200" cap="none" spc="0" normalizeH="0" baseline="0" noProof="0" dirty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Times"/>
                                      <a:ea typeface="+mn-ea"/>
                                      <a:cs typeface="Times"/>
                                    </a:rPr>
                                    <a:t>`35</a:t>
                                  </a:r>
                                </a:p>
                              </p:txBody>
                            </p:sp>
                            <p:sp>
                              <p:nvSpPr>
                                <p:cNvPr id="32" name="Rectangle 31">
                                  <a:extLst>
                                    <a:ext uri="{FF2B5EF4-FFF2-40B4-BE49-F238E27FC236}">
                                      <a16:creationId xmlns:a16="http://schemas.microsoft.com/office/drawing/2014/main" id="{57C61C92-E586-BB14-4333-9E95592BB50C}"/>
                                    </a:ext>
                                  </a:extLst>
                                </p:cNvPr>
                                <p:cNvSpPr/>
                                <p:nvPr/>
                              </p:nvSpPr>
                              <p:spPr>
                                <a:xfrm>
                                  <a:off x="4554211" y="3433854"/>
                                  <a:ext cx="416011" cy="216024"/>
                                </a:xfrm>
                                <a:prstGeom prst="rect">
                                  <a:avLst/>
                                </a:prstGeom>
                                <a:solidFill>
                                  <a:schemeClr val="tx2">
                                    <a:lumMod val="20000"/>
                                    <a:lumOff val="80000"/>
                                  </a:schemeClr>
                                </a:solidFill>
                                <a:ln>
                                  <a:solidFill>
                                    <a:schemeClr val="tx1"/>
                                  </a:solidFill>
                                </a:ln>
                              </p:spPr>
                              <p:style>
                                <a:lnRef idx="1">
                                  <a:schemeClr val="accent1"/>
                                </a:lnRef>
                                <a:fillRef idx="3">
                                  <a:schemeClr val="accent1"/>
                                </a:fillRef>
                                <a:effectRef idx="2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tlCol="0" anchor="ctr"/>
                                <a:lstStyle/>
                                <a:p>
                                  <a:pPr marL="0" marR="0" lvl="0" indent="0" algn="ctr" defTabSz="914400" rtl="0" eaLnBrk="1" fontAlgn="auto" latinLnBrk="0" hangingPunct="1">
                                    <a:lnSpc>
                                      <a:spcPct val="100000"/>
                                    </a:lnSpc>
                                    <a:spcBef>
                                      <a:spcPts val="0"/>
                                    </a:spcBef>
                                    <a:spcAft>
                                      <a:spcPts val="0"/>
                                    </a:spcAft>
                                    <a:buClrTx/>
                                    <a:buSzTx/>
                                    <a:buFontTx/>
                                    <a:buNone/>
                                    <a:tabLst/>
                                    <a:defRPr/>
                                  </a:pPr>
                                  <a:r>
                                    <a:rPr kumimoji="0" lang="en-US" sz="1100" b="0" i="0" u="none" strike="noStrike" kern="1200" cap="none" spc="0" normalizeH="0" baseline="0" noProof="0" dirty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Times"/>
                                      <a:ea typeface="+mn-ea"/>
                                      <a:cs typeface="Times"/>
                                    </a:rPr>
                                    <a:t>`36</a:t>
                                  </a:r>
                                </a:p>
                              </p:txBody>
                            </p:sp>
                            <p:sp>
                              <p:nvSpPr>
                                <p:cNvPr id="33" name="Rectangle 32">
                                  <a:extLst>
                                    <a:ext uri="{FF2B5EF4-FFF2-40B4-BE49-F238E27FC236}">
                                      <a16:creationId xmlns:a16="http://schemas.microsoft.com/office/drawing/2014/main" id="{E693F757-7EF5-203E-8491-83D305D5A5C9}"/>
                                    </a:ext>
                                  </a:extLst>
                                </p:cNvPr>
                                <p:cNvSpPr/>
                                <p:nvPr/>
                              </p:nvSpPr>
                              <p:spPr>
                                <a:xfrm>
                                  <a:off x="4974570" y="3430742"/>
                                  <a:ext cx="416011" cy="216024"/>
                                </a:xfrm>
                                <a:prstGeom prst="rect">
                                  <a:avLst/>
                                </a:prstGeom>
                                <a:solidFill>
                                  <a:schemeClr val="tx2">
                                    <a:lumMod val="20000"/>
                                    <a:lumOff val="80000"/>
                                  </a:schemeClr>
                                </a:solidFill>
                                <a:ln>
                                  <a:solidFill>
                                    <a:schemeClr val="tx1"/>
                                  </a:solidFill>
                                </a:ln>
                              </p:spPr>
                              <p:style>
                                <a:lnRef idx="1">
                                  <a:schemeClr val="accent1"/>
                                </a:lnRef>
                                <a:fillRef idx="3">
                                  <a:schemeClr val="accent1"/>
                                </a:fillRef>
                                <a:effectRef idx="2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tlCol="0" anchor="ctr"/>
                                <a:lstStyle/>
                                <a:p>
                                  <a:pPr marL="0" marR="0" lvl="0" indent="0" algn="ctr" defTabSz="914400" rtl="0" eaLnBrk="1" fontAlgn="auto" latinLnBrk="0" hangingPunct="1">
                                    <a:lnSpc>
                                      <a:spcPct val="100000"/>
                                    </a:lnSpc>
                                    <a:spcBef>
                                      <a:spcPts val="0"/>
                                    </a:spcBef>
                                    <a:spcAft>
                                      <a:spcPts val="0"/>
                                    </a:spcAft>
                                    <a:buClrTx/>
                                    <a:buSzTx/>
                                    <a:buFontTx/>
                                    <a:buNone/>
                                    <a:tabLst/>
                                    <a:defRPr/>
                                  </a:pPr>
                                  <a:r>
                                    <a:rPr kumimoji="0" lang="en-US" sz="1100" b="0" i="0" u="none" strike="noStrike" kern="1200" cap="none" spc="0" normalizeH="0" baseline="0" noProof="0" dirty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Times"/>
                                      <a:ea typeface="+mn-ea"/>
                                      <a:cs typeface="Times"/>
                                    </a:rPr>
                                    <a:t>`37</a:t>
                                  </a:r>
                                </a:p>
                              </p:txBody>
                            </p:sp>
                            <p:sp>
                              <p:nvSpPr>
                                <p:cNvPr id="34" name="Rectangle 33">
                                  <a:extLst>
                                    <a:ext uri="{FF2B5EF4-FFF2-40B4-BE49-F238E27FC236}">
                                      <a16:creationId xmlns:a16="http://schemas.microsoft.com/office/drawing/2014/main" id="{534F559F-61D9-9D51-F047-28E3A3D7B060}"/>
                                    </a:ext>
                                  </a:extLst>
                                </p:cNvPr>
                                <p:cNvSpPr/>
                                <p:nvPr/>
                              </p:nvSpPr>
                              <p:spPr>
                                <a:xfrm>
                                  <a:off x="5394929" y="3433341"/>
                                  <a:ext cx="416011" cy="216024"/>
                                </a:xfrm>
                                <a:prstGeom prst="rect">
                                  <a:avLst/>
                                </a:prstGeom>
                                <a:solidFill>
                                  <a:schemeClr val="tx2">
                                    <a:lumMod val="20000"/>
                                    <a:lumOff val="80000"/>
                                  </a:schemeClr>
                                </a:solidFill>
                                <a:ln>
                                  <a:solidFill>
                                    <a:schemeClr val="tx1"/>
                                  </a:solidFill>
                                </a:ln>
                              </p:spPr>
                              <p:style>
                                <a:lnRef idx="1">
                                  <a:schemeClr val="accent1"/>
                                </a:lnRef>
                                <a:fillRef idx="3">
                                  <a:schemeClr val="accent1"/>
                                </a:fillRef>
                                <a:effectRef idx="2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tlCol="0" anchor="ctr"/>
                                <a:lstStyle/>
                                <a:p>
                                  <a:pPr marL="0" marR="0" lvl="0" indent="0" algn="ctr" defTabSz="914400" rtl="0" eaLnBrk="1" fontAlgn="auto" latinLnBrk="0" hangingPunct="1">
                                    <a:lnSpc>
                                      <a:spcPct val="100000"/>
                                    </a:lnSpc>
                                    <a:spcBef>
                                      <a:spcPts val="0"/>
                                    </a:spcBef>
                                    <a:spcAft>
                                      <a:spcPts val="0"/>
                                    </a:spcAft>
                                    <a:buClrTx/>
                                    <a:buSzTx/>
                                    <a:buFontTx/>
                                    <a:buNone/>
                                    <a:tabLst/>
                                    <a:defRPr/>
                                  </a:pPr>
                                  <a:r>
                                    <a:rPr kumimoji="0" lang="en-US" sz="1100" b="0" i="0" u="none" strike="noStrike" kern="1200" cap="none" spc="0" normalizeH="0" baseline="0" noProof="0" dirty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Times"/>
                                      <a:ea typeface="+mn-ea"/>
                                      <a:cs typeface="Times"/>
                                    </a:rPr>
                                    <a:t>`38</a:t>
                                  </a:r>
                                </a:p>
                              </p:txBody>
                            </p:sp>
                            <p:sp>
                              <p:nvSpPr>
                                <p:cNvPr id="35" name="Rectangle 34">
                                  <a:extLst>
                                    <a:ext uri="{FF2B5EF4-FFF2-40B4-BE49-F238E27FC236}">
                                      <a16:creationId xmlns:a16="http://schemas.microsoft.com/office/drawing/2014/main" id="{3D959C6B-C53B-4ECB-90BB-D0CE31374703}"/>
                                    </a:ext>
                                  </a:extLst>
                                </p:cNvPr>
                                <p:cNvSpPr/>
                                <p:nvPr/>
                              </p:nvSpPr>
                              <p:spPr>
                                <a:xfrm>
                                  <a:off x="5816245" y="3437324"/>
                                  <a:ext cx="416011" cy="216024"/>
                                </a:xfrm>
                                <a:prstGeom prst="rect">
                                  <a:avLst/>
                                </a:prstGeom>
                                <a:solidFill>
                                  <a:schemeClr val="tx2">
                                    <a:lumMod val="20000"/>
                                    <a:lumOff val="80000"/>
                                  </a:schemeClr>
                                </a:solidFill>
                                <a:ln>
                                  <a:solidFill>
                                    <a:schemeClr val="tx1"/>
                                  </a:solidFill>
                                </a:ln>
                              </p:spPr>
                              <p:style>
                                <a:lnRef idx="1">
                                  <a:schemeClr val="accent1"/>
                                </a:lnRef>
                                <a:fillRef idx="3">
                                  <a:schemeClr val="accent1"/>
                                </a:fillRef>
                                <a:effectRef idx="2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tlCol="0" anchor="ctr"/>
                                <a:lstStyle/>
                                <a:p>
                                  <a:pPr marL="0" marR="0" lvl="0" indent="0" algn="ctr" defTabSz="914400" rtl="0" eaLnBrk="1" fontAlgn="auto" latinLnBrk="0" hangingPunct="1">
                                    <a:lnSpc>
                                      <a:spcPct val="100000"/>
                                    </a:lnSpc>
                                    <a:spcBef>
                                      <a:spcPts val="0"/>
                                    </a:spcBef>
                                    <a:spcAft>
                                      <a:spcPts val="0"/>
                                    </a:spcAft>
                                    <a:buClrTx/>
                                    <a:buSzTx/>
                                    <a:buFontTx/>
                                    <a:buNone/>
                                    <a:tabLst/>
                                    <a:defRPr/>
                                  </a:pPr>
                                  <a:r>
                                    <a:rPr kumimoji="0" lang="en-US" sz="1100" b="0" i="0" u="none" strike="noStrike" kern="1200" cap="none" spc="0" normalizeH="0" baseline="0" noProof="0" dirty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Times"/>
                                      <a:ea typeface="+mn-ea"/>
                                      <a:cs typeface="Times"/>
                                    </a:rPr>
                                    <a:t>`39</a:t>
                                  </a:r>
                                </a:p>
                              </p:txBody>
                            </p:sp>
                            <p:sp>
                              <p:nvSpPr>
                                <p:cNvPr id="36" name="Rectangle 35">
                                  <a:extLst>
                                    <a:ext uri="{FF2B5EF4-FFF2-40B4-BE49-F238E27FC236}">
                                      <a16:creationId xmlns:a16="http://schemas.microsoft.com/office/drawing/2014/main" id="{75F02EA2-C593-277B-779A-BB1190291FF9}"/>
                                    </a:ext>
                                  </a:extLst>
                                </p:cNvPr>
                                <p:cNvSpPr/>
                                <p:nvPr/>
                              </p:nvSpPr>
                              <p:spPr>
                                <a:xfrm>
                                  <a:off x="6240952" y="3440785"/>
                                  <a:ext cx="416011" cy="216024"/>
                                </a:xfrm>
                                <a:prstGeom prst="rect">
                                  <a:avLst/>
                                </a:prstGeom>
                                <a:solidFill>
                                  <a:schemeClr val="tx2">
                                    <a:lumMod val="20000"/>
                                    <a:lumOff val="80000"/>
                                  </a:schemeClr>
                                </a:solidFill>
                                <a:ln>
                                  <a:solidFill>
                                    <a:schemeClr val="tx1"/>
                                  </a:solidFill>
                                </a:ln>
                              </p:spPr>
                              <p:style>
                                <a:lnRef idx="1">
                                  <a:schemeClr val="accent1"/>
                                </a:lnRef>
                                <a:fillRef idx="3">
                                  <a:schemeClr val="accent1"/>
                                </a:fillRef>
                                <a:effectRef idx="2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tlCol="0" anchor="ctr"/>
                                <a:lstStyle/>
                                <a:p>
                                  <a:pPr marL="0" marR="0" lvl="0" indent="0" algn="ctr" defTabSz="914400" rtl="0" eaLnBrk="1" fontAlgn="auto" latinLnBrk="0" hangingPunct="1">
                                    <a:lnSpc>
                                      <a:spcPct val="100000"/>
                                    </a:lnSpc>
                                    <a:spcBef>
                                      <a:spcPts val="0"/>
                                    </a:spcBef>
                                    <a:spcAft>
                                      <a:spcPts val="0"/>
                                    </a:spcAft>
                                    <a:buClrTx/>
                                    <a:buSzTx/>
                                    <a:buFontTx/>
                                    <a:buNone/>
                                    <a:tabLst/>
                                    <a:defRPr/>
                                  </a:pPr>
                                  <a:r>
                                    <a:rPr kumimoji="0" lang="en-US" sz="1100" b="0" i="0" u="none" strike="noStrike" kern="1200" cap="none" spc="0" normalizeH="0" baseline="0" noProof="0" dirty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Times"/>
                                      <a:ea typeface="+mn-ea"/>
                                      <a:cs typeface="Times"/>
                                    </a:rPr>
                                    <a:t>`40</a:t>
                                  </a:r>
                                </a:p>
                              </p:txBody>
                            </p:sp>
                            <p:sp>
                              <p:nvSpPr>
                                <p:cNvPr id="37" name="Rectangle 36">
                                  <a:extLst>
                                    <a:ext uri="{FF2B5EF4-FFF2-40B4-BE49-F238E27FC236}">
                                      <a16:creationId xmlns:a16="http://schemas.microsoft.com/office/drawing/2014/main" id="{4931F142-6BC3-F27B-BE78-13AC88992A2A}"/>
                                    </a:ext>
                                  </a:extLst>
                                </p:cNvPr>
                                <p:cNvSpPr/>
                                <p:nvPr/>
                              </p:nvSpPr>
                              <p:spPr>
                                <a:xfrm>
                                  <a:off x="6662438" y="3433341"/>
                                  <a:ext cx="396989" cy="216024"/>
                                </a:xfrm>
                                <a:prstGeom prst="rect">
                                  <a:avLst/>
                                </a:prstGeom>
                                <a:solidFill>
                                  <a:schemeClr val="tx2">
                                    <a:lumMod val="20000"/>
                                    <a:lumOff val="80000"/>
                                  </a:schemeClr>
                                </a:solidFill>
                                <a:ln>
                                  <a:solidFill>
                                    <a:schemeClr val="tx1"/>
                                  </a:solidFill>
                                </a:ln>
                              </p:spPr>
                              <p:style>
                                <a:lnRef idx="1">
                                  <a:schemeClr val="accent1"/>
                                </a:lnRef>
                                <a:fillRef idx="3">
                                  <a:schemeClr val="accent1"/>
                                </a:fillRef>
                                <a:effectRef idx="2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tlCol="0" anchor="ctr"/>
                                <a:lstStyle/>
                                <a:p>
                                  <a:pPr marL="0" marR="0" lvl="0" indent="0" algn="ctr" defTabSz="914400" rtl="0" eaLnBrk="1" fontAlgn="auto" latinLnBrk="0" hangingPunct="1">
                                    <a:lnSpc>
                                      <a:spcPct val="100000"/>
                                    </a:lnSpc>
                                    <a:spcBef>
                                      <a:spcPts val="0"/>
                                    </a:spcBef>
                                    <a:spcAft>
                                      <a:spcPts val="0"/>
                                    </a:spcAft>
                                    <a:buClrTx/>
                                    <a:buSzTx/>
                                    <a:buFontTx/>
                                    <a:buNone/>
                                    <a:tabLst/>
                                    <a:defRPr/>
                                  </a:pPr>
                                  <a:r>
                                    <a:rPr kumimoji="0" lang="en-US" sz="1100" b="0" i="0" u="none" strike="noStrike" kern="1200" cap="none" spc="0" normalizeH="0" baseline="0" noProof="0" dirty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Times"/>
                                      <a:ea typeface="+mn-ea"/>
                                      <a:cs typeface="Times"/>
                                    </a:rPr>
                                    <a:t>`41</a:t>
                                  </a:r>
                                </a:p>
                              </p:txBody>
                            </p:sp>
                          </p:grpSp>
                          <p:sp>
                            <p:nvSpPr>
                              <p:cNvPr id="17" name="Rectangle 16">
                                <a:extLst>
                                  <a:ext uri="{FF2B5EF4-FFF2-40B4-BE49-F238E27FC236}">
                                    <a16:creationId xmlns:a16="http://schemas.microsoft.com/office/drawing/2014/main" id="{46D2FEBE-8B3D-A518-C4B6-9D79E92A8D96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12365" y="3630851"/>
                                <a:ext cx="626067" cy="216024"/>
                              </a:xfrm>
                              <a:prstGeom prst="rect">
                                <a:avLst/>
                              </a:prstGeom>
                              <a:solidFill>
                                <a:schemeClr val="bg1">
                                  <a:lumMod val="75000"/>
                                </a:schemeClr>
                              </a:solidFill>
                              <a:ln>
                                <a:solidFill>
                                  <a:schemeClr val="tx1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3">
                                <a:schemeClr val="accent1"/>
                              </a:fillRef>
                              <a:effectRef idx="2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marL="0" marR="0" lvl="0" indent="0" algn="ctr" defTabSz="914400" rtl="0" eaLnBrk="1" fontAlgn="auto" latinLnBrk="0" hangingPunct="1">
                                  <a:lnSpc>
                                    <a:spcPct val="100000"/>
                                  </a:lnSpc>
                                  <a:spcBef>
                                    <a:spcPts val="0"/>
                                  </a:spcBef>
                                  <a:spcAft>
                                    <a:spcPts val="0"/>
                                  </a:spcAft>
                                  <a:buClrTx/>
                                  <a:buSzTx/>
                                  <a:buFontTx/>
                                  <a:buNone/>
                                  <a:tabLst/>
                                  <a:defRPr/>
                                </a:pPr>
                                <a:r>
                                  <a:rPr kumimoji="0" lang="en-US" sz="1050" b="0" i="0" u="none" strike="noStrike" kern="1200" cap="none" spc="0" normalizeH="0" baseline="0" noProof="0" dirty="0" err="1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Times"/>
                                    <a:ea typeface="+mn-ea"/>
                                    <a:cs typeface="Times"/>
                                  </a:rPr>
                                  <a:t>RunIII</a:t>
                                </a:r>
                                <a:endParaRPr kumimoji="0" lang="en-US" sz="1050" b="0" i="0" u="none" strike="noStrike" kern="1200" cap="none" spc="0" normalizeH="0" baseline="0" noProof="0" dirty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Times"/>
                                  <a:ea typeface="+mn-ea"/>
                                  <a:cs typeface="Times"/>
                                </a:endParaRPr>
                              </a:p>
                            </p:txBody>
                          </p:sp>
                          <p:sp>
                            <p:nvSpPr>
                              <p:cNvPr id="18" name="Rectangle 17">
                                <a:extLst>
                                  <a:ext uri="{FF2B5EF4-FFF2-40B4-BE49-F238E27FC236}">
                                    <a16:creationId xmlns:a16="http://schemas.microsoft.com/office/drawing/2014/main" id="{C44DF76C-E026-9991-344D-825F0797A577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2211546" y="3644299"/>
                                <a:ext cx="1494958" cy="216024"/>
                              </a:xfrm>
                              <a:prstGeom prst="rect">
                                <a:avLst/>
                              </a:prstGeom>
                              <a:solidFill>
                                <a:schemeClr val="bg1">
                                  <a:lumMod val="75000"/>
                                </a:schemeClr>
                              </a:solidFill>
                              <a:ln>
                                <a:solidFill>
                                  <a:schemeClr val="tx1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3">
                                <a:schemeClr val="accent1"/>
                              </a:fillRef>
                              <a:effectRef idx="2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marL="0" marR="0" lvl="0" indent="0" algn="ctr" defTabSz="914400" rtl="0" eaLnBrk="1" fontAlgn="auto" latinLnBrk="0" hangingPunct="1">
                                  <a:lnSpc>
                                    <a:spcPct val="100000"/>
                                  </a:lnSpc>
                                  <a:spcBef>
                                    <a:spcPts val="0"/>
                                  </a:spcBef>
                                  <a:spcAft>
                                    <a:spcPts val="0"/>
                                  </a:spcAft>
                                  <a:buClrTx/>
                                  <a:buSzTx/>
                                  <a:buFontTx/>
                                  <a:buNone/>
                                  <a:tabLst/>
                                  <a:defRPr/>
                                </a:pPr>
                                <a:r>
                                  <a:rPr kumimoji="0" lang="en-US" sz="1100" b="0" i="0" u="none" strike="noStrike" kern="1200" cap="none" spc="0" normalizeH="0" baseline="0" noProof="0" dirty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Times"/>
                                    <a:ea typeface="+mn-ea"/>
                                    <a:cs typeface="Times"/>
                                  </a:rPr>
                                  <a:t>HL-LHC </a:t>
                                </a:r>
                                <a:r>
                                  <a:rPr kumimoji="0" lang="en-US" sz="1100" b="0" i="0" u="none" strike="noStrike" kern="1200" cap="none" spc="0" normalizeH="0" baseline="0" noProof="0" dirty="0" err="1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Times"/>
                                    <a:ea typeface="+mn-ea"/>
                                    <a:cs typeface="Times"/>
                                  </a:rPr>
                                  <a:t>RunIV</a:t>
                                </a:r>
                                <a:endParaRPr kumimoji="0" lang="en-US" sz="1100" b="0" i="0" u="none" strike="noStrike" kern="1200" cap="none" spc="0" normalizeH="0" baseline="0" noProof="0" dirty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Times"/>
                                  <a:ea typeface="+mn-ea"/>
                                  <a:cs typeface="Times"/>
                                </a:endParaRPr>
                              </a:p>
                            </p:txBody>
                          </p:sp>
                          <p:sp>
                            <p:nvSpPr>
                              <p:cNvPr id="19" name="Rectangle 18">
                                <a:extLst>
                                  <a:ext uri="{FF2B5EF4-FFF2-40B4-BE49-F238E27FC236}">
                                    <a16:creationId xmlns:a16="http://schemas.microsoft.com/office/drawing/2014/main" id="{8DEA7166-4196-F0EE-CEA3-832F54983A2E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4547360" y="3628277"/>
                                <a:ext cx="2519571" cy="250393"/>
                              </a:xfrm>
                              <a:prstGeom prst="rect">
                                <a:avLst/>
                              </a:prstGeom>
                              <a:solidFill>
                                <a:schemeClr val="bg1">
                                  <a:lumMod val="75000"/>
                                </a:schemeClr>
                              </a:solidFill>
                              <a:ln>
                                <a:solidFill>
                                  <a:schemeClr val="tx1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3">
                                <a:schemeClr val="accent1"/>
                              </a:fillRef>
                              <a:effectRef idx="2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marL="0" marR="0" lvl="0" indent="0" algn="ctr" defTabSz="914400" rtl="0" eaLnBrk="1" fontAlgn="auto" latinLnBrk="0" hangingPunct="1">
                                  <a:lnSpc>
                                    <a:spcPct val="100000"/>
                                  </a:lnSpc>
                                  <a:spcBef>
                                    <a:spcPts val="0"/>
                                  </a:spcBef>
                                  <a:spcAft>
                                    <a:spcPts val="0"/>
                                  </a:spcAft>
                                  <a:buClrTx/>
                                  <a:buSzTx/>
                                  <a:buFontTx/>
                                  <a:buNone/>
                                  <a:tabLst/>
                                  <a:defRPr/>
                                </a:pPr>
                                <a:r>
                                  <a:rPr kumimoji="0" lang="en-US" sz="1100" b="0" i="0" u="none" strike="noStrike" kern="1200" cap="none" spc="0" normalizeH="0" baseline="0" noProof="0" dirty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Times"/>
                                    <a:ea typeface="+mn-ea"/>
                                    <a:cs typeface="Times"/>
                                  </a:rPr>
                                  <a:t>HL-LHC </a:t>
                                </a:r>
                                <a:r>
                                  <a:rPr kumimoji="0" lang="en-US" sz="1100" b="0" i="0" u="none" strike="noStrike" kern="1200" cap="none" spc="0" normalizeH="0" baseline="0" noProof="0" dirty="0" err="1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Times"/>
                                    <a:ea typeface="+mn-ea"/>
                                    <a:cs typeface="Times"/>
                                  </a:rPr>
                                  <a:t>RunV</a:t>
                                </a:r>
                                <a:endParaRPr kumimoji="0" lang="en-US" sz="1100" b="0" i="0" u="none" strike="noStrike" kern="1200" cap="none" spc="0" normalizeH="0" baseline="0" noProof="0" dirty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Times"/>
                                  <a:ea typeface="+mn-ea"/>
                                  <a:cs typeface="Times"/>
                                </a:endParaRPr>
                              </a:p>
                            </p:txBody>
                          </p:sp>
                        </p:grpSp>
                      </p:grpSp>
                      <p:sp>
                        <p:nvSpPr>
                          <p:cNvPr id="10" name="Chevron 8">
                            <a:extLst>
                              <a:ext uri="{FF2B5EF4-FFF2-40B4-BE49-F238E27FC236}">
                                <a16:creationId xmlns:a16="http://schemas.microsoft.com/office/drawing/2014/main" id="{5691E206-24F6-DE11-D9A8-2D8B99C52C08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3819089" y="2661574"/>
                            <a:ext cx="2813275" cy="1106020"/>
                          </a:xfrm>
                          <a:prstGeom prst="chevron">
                            <a:avLst/>
                          </a:prstGeom>
                          <a:gradFill flip="none" rotWithShape="1">
                            <a:gsLst>
                              <a:gs pos="0">
                                <a:srgbClr val="B81011"/>
                              </a:gs>
                              <a:gs pos="100000">
                                <a:srgbClr val="FFFFFF"/>
                              </a:gs>
                            </a:gsLst>
                            <a:lin ang="10800000" scaled="0"/>
                            <a:tileRect/>
                          </a:gradFill>
                        </p:spPr>
                        <p:style>
                          <a:lnRef idx="1">
                            <a:schemeClr val="accent1"/>
                          </a:lnRef>
                          <a:fillRef idx="3">
                            <a:schemeClr val="accent1"/>
                          </a:fillRef>
                          <a:effectRef idx="2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marL="0" marR="0" lvl="0" indent="0" algn="ctr" defTabSz="914400" rtl="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r>
                              <a:rPr kumimoji="0" lang="en-US" sz="1600" b="0" i="1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4D4D4D"/>
                                </a:solidFill>
                                <a:effectLst/>
                                <a:uLnTx/>
                                <a:uFillTx/>
                                <a:latin typeface="Times"/>
                                <a:ea typeface="+mn-ea"/>
                                <a:cs typeface="Times"/>
                              </a:rPr>
                              <a:t>FEASIBILITY</a:t>
                            </a:r>
                          </a:p>
                          <a:p>
                            <a:pPr marL="0" marR="0" lvl="0" indent="0" algn="ctr" defTabSz="914400" rtl="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r>
                              <a:rPr kumimoji="0" lang="en-US" sz="1600" b="0" i="0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4D4D4D"/>
                                </a:solidFill>
                                <a:effectLst/>
                                <a:uLnTx/>
                                <a:uFillTx/>
                                <a:latin typeface="Times"/>
                                <a:ea typeface="+mn-ea"/>
                                <a:cs typeface="Times"/>
                              </a:rPr>
                              <a:t>Reproducibility and first scaling in length</a:t>
                            </a:r>
                          </a:p>
                        </p:txBody>
                      </p:sp>
                    </p:grpSp>
                    <p:sp>
                      <p:nvSpPr>
                        <p:cNvPr id="39" name="Rectangle 38">
                          <a:extLst>
                            <a:ext uri="{FF2B5EF4-FFF2-40B4-BE49-F238E27FC236}">
                              <a16:creationId xmlns:a16="http://schemas.microsoft.com/office/drawing/2014/main" id="{7198D58D-3090-DBB4-9CC6-E05F8F9B744D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7155647" y="5668911"/>
                          <a:ext cx="396989" cy="216024"/>
                        </a:xfrm>
                        <a:prstGeom prst="rect">
                          <a:avLst/>
                        </a:prstGeom>
                        <a:solidFill>
                          <a:schemeClr val="tx2">
                            <a:lumMod val="20000"/>
                            <a:lumOff val="80000"/>
                          </a:schemeClr>
                        </a:solidFill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US" sz="11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Times"/>
                              <a:ea typeface="+mn-ea"/>
                              <a:cs typeface="Times"/>
                            </a:rPr>
                            <a:t>`42</a:t>
                          </a:r>
                        </a:p>
                      </p:txBody>
                    </p:sp>
                    <p:sp>
                      <p:nvSpPr>
                        <p:cNvPr id="40" name="Rectangle 39">
                          <a:extLst>
                            <a:ext uri="{FF2B5EF4-FFF2-40B4-BE49-F238E27FC236}">
                              <a16:creationId xmlns:a16="http://schemas.microsoft.com/office/drawing/2014/main" id="{1114A5C6-79AB-1D23-6921-1CCF219BC9A2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7556299" y="5669044"/>
                          <a:ext cx="396989" cy="216024"/>
                        </a:xfrm>
                        <a:prstGeom prst="rect">
                          <a:avLst/>
                        </a:prstGeom>
                        <a:solidFill>
                          <a:schemeClr val="tx2">
                            <a:lumMod val="20000"/>
                            <a:lumOff val="80000"/>
                          </a:schemeClr>
                        </a:solidFill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US" sz="11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Times"/>
                              <a:ea typeface="+mn-ea"/>
                              <a:cs typeface="Times"/>
                            </a:rPr>
                            <a:t>`43</a:t>
                          </a:r>
                        </a:p>
                      </p:txBody>
                    </p:sp>
                    <p:sp>
                      <p:nvSpPr>
                        <p:cNvPr id="41" name="Rectangle 40">
                          <a:extLst>
                            <a:ext uri="{FF2B5EF4-FFF2-40B4-BE49-F238E27FC236}">
                              <a16:creationId xmlns:a16="http://schemas.microsoft.com/office/drawing/2014/main" id="{11FEE23D-FF56-BD53-7FFD-13103ADB7928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7962468" y="5667957"/>
                          <a:ext cx="396989" cy="216024"/>
                        </a:xfrm>
                        <a:prstGeom prst="rect">
                          <a:avLst/>
                        </a:prstGeom>
                        <a:solidFill>
                          <a:schemeClr val="tx2">
                            <a:lumMod val="20000"/>
                            <a:lumOff val="80000"/>
                          </a:schemeClr>
                        </a:solidFill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US" sz="11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Times"/>
                              <a:ea typeface="+mn-ea"/>
                              <a:cs typeface="Times"/>
                            </a:rPr>
                            <a:t>`44</a:t>
                          </a:r>
                        </a:p>
                      </p:txBody>
                    </p:sp>
                    <p:sp>
                      <p:nvSpPr>
                        <p:cNvPr id="42" name="Rectangle 41">
                          <a:extLst>
                            <a:ext uri="{FF2B5EF4-FFF2-40B4-BE49-F238E27FC236}">
                              <a16:creationId xmlns:a16="http://schemas.microsoft.com/office/drawing/2014/main" id="{6F57454F-ED16-1A83-C9F9-DC11C9BB82E6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8367840" y="5668911"/>
                          <a:ext cx="396989" cy="216024"/>
                        </a:xfrm>
                        <a:prstGeom prst="rect">
                          <a:avLst/>
                        </a:prstGeom>
                        <a:solidFill>
                          <a:schemeClr val="tx2">
                            <a:lumMod val="20000"/>
                            <a:lumOff val="80000"/>
                          </a:schemeClr>
                        </a:solidFill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US" sz="11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Times"/>
                              <a:ea typeface="+mn-ea"/>
                              <a:cs typeface="Times"/>
                            </a:rPr>
                            <a:t>`45</a:t>
                          </a:r>
                        </a:p>
                      </p:txBody>
                    </p:sp>
                    <p:sp>
                      <p:nvSpPr>
                        <p:cNvPr id="43" name="Rectangle 42">
                          <a:extLst>
                            <a:ext uri="{FF2B5EF4-FFF2-40B4-BE49-F238E27FC236}">
                              <a16:creationId xmlns:a16="http://schemas.microsoft.com/office/drawing/2014/main" id="{60B47051-6C70-CE3E-0554-03BF687F39E1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8764829" y="5668911"/>
                          <a:ext cx="396989" cy="216024"/>
                        </a:xfrm>
                        <a:prstGeom prst="rect">
                          <a:avLst/>
                        </a:prstGeom>
                        <a:solidFill>
                          <a:schemeClr val="tx2">
                            <a:lumMod val="20000"/>
                            <a:lumOff val="80000"/>
                          </a:schemeClr>
                        </a:solidFill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US" sz="11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Times"/>
                              <a:ea typeface="+mn-ea"/>
                              <a:cs typeface="Times"/>
                            </a:rPr>
                            <a:t>`46</a:t>
                          </a:r>
                        </a:p>
                      </p:txBody>
                    </p:sp>
                    <p:sp>
                      <p:nvSpPr>
                        <p:cNvPr id="44" name="Rectangle 43">
                          <a:extLst>
                            <a:ext uri="{FF2B5EF4-FFF2-40B4-BE49-F238E27FC236}">
                              <a16:creationId xmlns:a16="http://schemas.microsoft.com/office/drawing/2014/main" id="{445661DA-11B7-8E78-0B38-EDE6A38D8F4D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9169850" y="5668542"/>
                          <a:ext cx="396989" cy="216024"/>
                        </a:xfrm>
                        <a:prstGeom prst="rect">
                          <a:avLst/>
                        </a:prstGeom>
                        <a:solidFill>
                          <a:schemeClr val="tx2">
                            <a:lumMod val="20000"/>
                            <a:lumOff val="80000"/>
                          </a:schemeClr>
                        </a:solidFill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US" sz="11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Times"/>
                              <a:ea typeface="+mn-ea"/>
                              <a:cs typeface="Times"/>
                            </a:rPr>
                            <a:t>`47</a:t>
                          </a:r>
                        </a:p>
                      </p:txBody>
                    </p:sp>
                  </p:grpSp>
                  <p:sp>
                    <p:nvSpPr>
                      <p:cNvPr id="46" name="Rectangle 45">
                        <a:extLst>
                          <a:ext uri="{FF2B5EF4-FFF2-40B4-BE49-F238E27FC236}">
                            <a16:creationId xmlns:a16="http://schemas.microsoft.com/office/drawing/2014/main" id="{7B083D90-62F7-C1A7-9FB6-591B2D40772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9486604" y="5672699"/>
                        <a:ext cx="396989" cy="216024"/>
                      </a:xfrm>
                      <a:prstGeom prst="rect">
                        <a:avLst/>
                      </a:prstGeom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marL="0" marR="0" lvl="0" indent="0" algn="ctr" defTabSz="914400" rtl="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r>
                          <a:rPr kumimoji="0" lang="en-US" sz="11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Times"/>
                            <a:ea typeface="+mn-ea"/>
                            <a:cs typeface="Times"/>
                          </a:rPr>
                          <a:t>`48</a:t>
                        </a:r>
                      </a:p>
                    </p:txBody>
                  </p:sp>
                  <p:sp>
                    <p:nvSpPr>
                      <p:cNvPr id="47" name="Rectangle 46">
                        <a:extLst>
                          <a:ext uri="{FF2B5EF4-FFF2-40B4-BE49-F238E27FC236}">
                            <a16:creationId xmlns:a16="http://schemas.microsoft.com/office/drawing/2014/main" id="{C76253DB-DFBA-54F7-3385-449BBF2376E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9891625" y="5676598"/>
                        <a:ext cx="396989" cy="216024"/>
                      </a:xfrm>
                      <a:prstGeom prst="rect">
                        <a:avLst/>
                      </a:prstGeom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marL="0" marR="0" lvl="0" indent="0" algn="ctr" defTabSz="914400" rtl="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r>
                          <a:rPr kumimoji="0" lang="en-US" sz="11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Times"/>
                            <a:ea typeface="+mn-ea"/>
                            <a:cs typeface="Times"/>
                          </a:rPr>
                          <a:t>`49</a:t>
                        </a:r>
                      </a:p>
                    </p:txBody>
                  </p:sp>
                  <p:sp>
                    <p:nvSpPr>
                      <p:cNvPr id="48" name="Rectangle 47">
                        <a:extLst>
                          <a:ext uri="{FF2B5EF4-FFF2-40B4-BE49-F238E27FC236}">
                            <a16:creationId xmlns:a16="http://schemas.microsoft.com/office/drawing/2014/main" id="{F76C15B4-9A9D-8395-195F-E972B509E6C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278679" y="5675470"/>
                        <a:ext cx="396989" cy="216024"/>
                      </a:xfrm>
                      <a:prstGeom prst="rect">
                        <a:avLst/>
                      </a:prstGeom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marL="0" marR="0" lvl="0" indent="0" algn="ctr" defTabSz="914400" rtl="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r>
                          <a:rPr kumimoji="0" lang="en-US" sz="11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Times"/>
                            <a:ea typeface="+mn-ea"/>
                            <a:cs typeface="Times"/>
                          </a:rPr>
                          <a:t>`50</a:t>
                        </a:r>
                      </a:p>
                    </p:txBody>
                  </p:sp>
                  <p:sp>
                    <p:nvSpPr>
                      <p:cNvPr id="49" name="Rectangle 48">
                        <a:extLst>
                          <a:ext uri="{FF2B5EF4-FFF2-40B4-BE49-F238E27FC236}">
                            <a16:creationId xmlns:a16="http://schemas.microsoft.com/office/drawing/2014/main" id="{0282B7EE-AEA5-42F7-C516-9A0A846FED8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675668" y="5675842"/>
                        <a:ext cx="396989" cy="216024"/>
                      </a:xfrm>
                      <a:prstGeom prst="rect">
                        <a:avLst/>
                      </a:prstGeom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marL="0" marR="0" lvl="0" indent="0" algn="ctr" defTabSz="914400" rtl="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r>
                          <a:rPr kumimoji="0" lang="en-US" sz="11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Times"/>
                            <a:ea typeface="+mn-ea"/>
                            <a:cs typeface="Times"/>
                          </a:rPr>
                          <a:t>`51</a:t>
                        </a:r>
                      </a:p>
                    </p:txBody>
                  </p:sp>
                </p:grpSp>
                <p:sp>
                  <p:nvSpPr>
                    <p:cNvPr id="53" name="Chevron 42">
                      <a:extLst>
                        <a:ext uri="{FF2B5EF4-FFF2-40B4-BE49-F238E27FC236}">
                          <a16:creationId xmlns:a16="http://schemas.microsoft.com/office/drawing/2014/main" id="{08A896F1-9BE3-6484-14AF-399F117723D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128370" y="3915068"/>
                      <a:ext cx="2612727" cy="809408"/>
                    </a:xfrm>
                    <a:prstGeom prst="chevron">
                      <a:avLst/>
                    </a:prstGeom>
                    <a:gradFill flip="none" rotWithShape="1">
                      <a:gsLst>
                        <a:gs pos="0">
                          <a:srgbClr val="B81011"/>
                        </a:gs>
                        <a:gs pos="100000">
                          <a:srgbClr val="FFFFFF"/>
                        </a:gs>
                      </a:gsLst>
                      <a:lin ang="10800000" scaled="0"/>
                      <a:tileRect/>
                    </a:gradFill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4D4D4D"/>
                          </a:solidFill>
                          <a:effectLst/>
                          <a:uLnTx/>
                          <a:uFillTx/>
                          <a:latin typeface="Times"/>
                          <a:ea typeface="+mn-ea"/>
                          <a:cs typeface="Times"/>
                        </a:rPr>
                        <a:t>PROTOTYPING</a:t>
                      </a:r>
                    </a:p>
                  </p:txBody>
                </p:sp>
                <p:sp>
                  <p:nvSpPr>
                    <p:cNvPr id="54" name="Chevron 43">
                      <a:extLst>
                        <a:ext uri="{FF2B5EF4-FFF2-40B4-BE49-F238E27FC236}">
                          <a16:creationId xmlns:a16="http://schemas.microsoft.com/office/drawing/2014/main" id="{133AD925-92C3-B048-FE33-CD0FE973B97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972692" y="4979927"/>
                      <a:ext cx="2920999" cy="580935"/>
                    </a:xfrm>
                    <a:prstGeom prst="chevron">
                      <a:avLst/>
                    </a:prstGeom>
                    <a:gradFill flip="none" rotWithShape="1">
                      <a:gsLst>
                        <a:gs pos="0">
                          <a:srgbClr val="B81011"/>
                        </a:gs>
                        <a:gs pos="100000">
                          <a:srgbClr val="FFFFFF"/>
                        </a:gs>
                      </a:gsLst>
                      <a:lin ang="10800000" scaled="0"/>
                      <a:tileRect/>
                    </a:gradFill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4D4D4D"/>
                          </a:solidFill>
                          <a:effectLst/>
                          <a:uLnTx/>
                          <a:uFillTx/>
                          <a:latin typeface="Times"/>
                          <a:ea typeface="+mn-ea"/>
                          <a:cs typeface="Times"/>
                        </a:rPr>
                        <a:t>INDUSTRIALIZATION</a:t>
                      </a:r>
                    </a:p>
                  </p:txBody>
                </p:sp>
                <p:sp>
                  <p:nvSpPr>
                    <p:cNvPr id="55" name="Rectangle 54">
                      <a:extLst>
                        <a:ext uri="{FF2B5EF4-FFF2-40B4-BE49-F238E27FC236}">
                          <a16:creationId xmlns:a16="http://schemas.microsoft.com/office/drawing/2014/main" id="{90196495-424C-ED6D-9096-61109ECE7B0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1084883" y="5712635"/>
                      <a:ext cx="396989" cy="216024"/>
                    </a:xfrm>
                    <a:prstGeom prst="rect">
                      <a:avLst/>
                    </a:prstGeom>
                    <a:solidFill>
                      <a:schemeClr val="tx2">
                        <a:lumMod val="20000"/>
                        <a:lumOff val="80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"/>
                          <a:ea typeface="+mn-ea"/>
                          <a:cs typeface="Times"/>
                        </a:rPr>
                        <a:t>`52</a:t>
                      </a:r>
                    </a:p>
                  </p:txBody>
                </p:sp>
                <p:sp>
                  <p:nvSpPr>
                    <p:cNvPr id="56" name="Rectangle 55">
                      <a:extLst>
                        <a:ext uri="{FF2B5EF4-FFF2-40B4-BE49-F238E27FC236}">
                          <a16:creationId xmlns:a16="http://schemas.microsoft.com/office/drawing/2014/main" id="{FE571F5B-E17E-8FF7-5D69-2A8CE8F0028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1474838" y="5714619"/>
                      <a:ext cx="396989" cy="216024"/>
                    </a:xfrm>
                    <a:prstGeom prst="rect">
                      <a:avLst/>
                    </a:prstGeom>
                    <a:solidFill>
                      <a:schemeClr val="tx2">
                        <a:lumMod val="20000"/>
                        <a:lumOff val="80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"/>
                          <a:ea typeface="+mn-ea"/>
                          <a:cs typeface="Times"/>
                        </a:rPr>
                        <a:t>`53</a:t>
                      </a:r>
                    </a:p>
                  </p:txBody>
                </p:sp>
              </p:grpSp>
              <p:sp>
                <p:nvSpPr>
                  <p:cNvPr id="58" name="Rectangle 57">
                    <a:extLst>
                      <a:ext uri="{FF2B5EF4-FFF2-40B4-BE49-F238E27FC236}">
                        <a16:creationId xmlns:a16="http://schemas.microsoft.com/office/drawing/2014/main" id="{DAA6DAEE-F45A-A804-268F-11E3AE22BE3F}"/>
                      </a:ext>
                    </a:extLst>
                  </p:cNvPr>
                  <p:cNvSpPr/>
                  <p:nvPr/>
                </p:nvSpPr>
                <p:spPr>
                  <a:xfrm>
                    <a:off x="11858855" y="5712241"/>
                    <a:ext cx="396989" cy="216024"/>
                  </a:xfrm>
                  <a:prstGeom prst="rect">
                    <a:avLst/>
                  </a:prstGeom>
                  <a:solidFill>
                    <a:schemeClr val="tx2">
                      <a:lumMod val="20000"/>
                      <a:lumOff val="8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11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"/>
                        <a:ea typeface="+mn-ea"/>
                        <a:cs typeface="Times"/>
                      </a:rPr>
                      <a:t>`54</a:t>
                    </a:r>
                  </a:p>
                </p:txBody>
              </p:sp>
            </p:grpSp>
            <p:cxnSp>
              <p:nvCxnSpPr>
                <p:cNvPr id="60" name="Straight Arrow Connector 59">
                  <a:extLst>
                    <a:ext uri="{FF2B5EF4-FFF2-40B4-BE49-F238E27FC236}">
                      <a16:creationId xmlns:a16="http://schemas.microsoft.com/office/drawing/2014/main" id="{DF4CAE57-5C00-8BCB-30FB-FE3B832C324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6473996" y="4770930"/>
                  <a:ext cx="0" cy="938107"/>
                </a:xfrm>
                <a:prstGeom prst="straightConnector1">
                  <a:avLst/>
                </a:prstGeom>
                <a:ln w="15875">
                  <a:solidFill>
                    <a:schemeClr val="tx1"/>
                  </a:solidFill>
                  <a:tailEnd type="stealt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66" name="TextBox 65">
                <a:extLst>
                  <a:ext uri="{FF2B5EF4-FFF2-40B4-BE49-F238E27FC236}">
                    <a16:creationId xmlns:a16="http://schemas.microsoft.com/office/drawing/2014/main" id="{94B528EE-3151-0E48-6C16-1AFDAD603F19}"/>
                  </a:ext>
                </a:extLst>
              </p:cNvPr>
              <p:cNvSpPr txBox="1"/>
              <p:nvPr/>
            </p:nvSpPr>
            <p:spPr>
              <a:xfrm>
                <a:off x="2813790" y="4917242"/>
                <a:ext cx="1598152" cy="492686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"/>
                    <a:ea typeface="+mn-ea"/>
                    <a:cs typeface="Times"/>
                  </a:rPr>
                  <a:t>Proof of short model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"/>
                    <a:ea typeface="+mn-ea"/>
                    <a:cs typeface="Times"/>
                  </a:rPr>
                  <a:t>with all requirements</a:t>
                </a:r>
              </a:p>
            </p:txBody>
          </p:sp>
          <p:sp>
            <p:nvSpPr>
              <p:cNvPr id="69" name="TextBox 68">
                <a:extLst>
                  <a:ext uri="{FF2B5EF4-FFF2-40B4-BE49-F238E27FC236}">
                    <a16:creationId xmlns:a16="http://schemas.microsoft.com/office/drawing/2014/main" id="{94B528EE-3151-0E48-6C16-1AFDAD603F19}"/>
                  </a:ext>
                </a:extLst>
              </p:cNvPr>
              <p:cNvSpPr txBox="1"/>
              <p:nvPr/>
            </p:nvSpPr>
            <p:spPr>
              <a:xfrm>
                <a:off x="4704921" y="4914802"/>
                <a:ext cx="1760669" cy="492686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"/>
                    <a:ea typeface="+mn-ea"/>
                    <a:cs typeface="Times"/>
                  </a:rPr>
                  <a:t>Proof of reproducibility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"/>
                    <a:ea typeface="+mn-ea"/>
                    <a:cs typeface="Times"/>
                  </a:rPr>
                  <a:t>and first long magnets</a:t>
                </a:r>
              </a:p>
            </p:txBody>
          </p:sp>
        </p:grpSp>
      </p:grpSp>
      <p:sp>
        <p:nvSpPr>
          <p:cNvPr id="38" name="TextBox 37">
            <a:extLst>
              <a:ext uri="{FF2B5EF4-FFF2-40B4-BE49-F238E27FC236}">
                <a16:creationId xmlns:a16="http://schemas.microsoft.com/office/drawing/2014/main" id="{142693A6-47E7-E7A3-7428-9AEFB19DEFF8}"/>
              </a:ext>
            </a:extLst>
          </p:cNvPr>
          <p:cNvSpPr txBox="1"/>
          <p:nvPr/>
        </p:nvSpPr>
        <p:spPr>
          <a:xfrm>
            <a:off x="7057670" y="5789467"/>
            <a:ext cx="508803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Times" panose="02020603050405020304" pitchFamily="18" charset="0"/>
                <a:ea typeface="+mn-ea"/>
                <a:cs typeface="Times" panose="02020603050405020304" pitchFamily="18" charset="0"/>
              </a:rPr>
              <a:t>HTS timeline for FCC-</a:t>
            </a:r>
            <a:r>
              <a:rPr kumimoji="0" lang="en-US" sz="1100" b="0" i="0" u="none" strike="noStrike" kern="1200" cap="none" spc="0" normalizeH="0" baseline="0" noProof="0" dirty="0" err="1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Times" panose="02020603050405020304" pitchFamily="18" charset="0"/>
                <a:ea typeface="+mn-ea"/>
                <a:cs typeface="Times" panose="02020603050405020304" pitchFamily="18" charset="0"/>
              </a:rPr>
              <a:t>hh</a:t>
            </a: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Times" panose="02020603050405020304" pitchFamily="18" charset="0"/>
                <a:ea typeface="+mn-ea"/>
                <a:cs typeface="Times" panose="02020603050405020304" pitchFamily="18" charset="0"/>
              </a:rPr>
              <a:t> </a:t>
            </a: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Times" panose="02020603050405020304" pitchFamily="18" charset="0"/>
                <a:ea typeface="+mn-ea"/>
                <a:cs typeface="Times" panose="02020603050405020304" pitchFamily="18" charset="0"/>
              </a:rPr>
              <a:t>[FCC FS midterm report, August 2023, B. </a:t>
            </a:r>
            <a:r>
              <a:rPr kumimoji="0" lang="en-US" sz="1100" b="0" i="0" u="none" strike="noStrike" kern="1200" cap="none" spc="0" normalizeH="0" baseline="0" noProof="0" dirty="0" err="1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Times" panose="02020603050405020304" pitchFamily="18" charset="0"/>
                <a:ea typeface="+mn-ea"/>
                <a:cs typeface="Times" panose="02020603050405020304" pitchFamily="18" charset="0"/>
              </a:rPr>
              <a:t>Auchmann</a:t>
            </a: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Times" panose="02020603050405020304" pitchFamily="18" charset="0"/>
                <a:ea typeface="+mn-ea"/>
                <a:cs typeface="Times" panose="02020603050405020304" pitchFamily="18" charset="0"/>
              </a:rPr>
              <a:t>, et al.]</a:t>
            </a:r>
            <a:endParaRPr kumimoji="0" lang="en-GB" sz="1100" b="0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Times" panose="02020603050405020304" pitchFamily="18" charset="0"/>
              <a:ea typeface="+mn-ea"/>
              <a:cs typeface="Times" panose="02020603050405020304" pitchFamily="18" charset="0"/>
            </a:endParaRPr>
          </a:p>
        </p:txBody>
      </p:sp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id="{F6BDE8D1-CACB-7D57-655B-9216F3221975}"/>
              </a:ext>
            </a:extLst>
          </p:cNvPr>
          <p:cNvCxnSpPr>
            <a:cxnSpLocks/>
          </p:cNvCxnSpPr>
          <p:nvPr/>
        </p:nvCxnSpPr>
        <p:spPr>
          <a:xfrm flipV="1">
            <a:off x="4368392" y="4821328"/>
            <a:ext cx="0" cy="875451"/>
          </a:xfrm>
          <a:prstGeom prst="straightConnector1">
            <a:avLst/>
          </a:prstGeom>
          <a:ln w="15875">
            <a:solidFill>
              <a:schemeClr val="tx1"/>
            </a:solidFill>
            <a:tailEnd type="stealt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0" name="Content Placeholder 38" descr="A logo with blue text&#10;&#10;Description automatically generated">
            <a:extLst>
              <a:ext uri="{FF2B5EF4-FFF2-40B4-BE49-F238E27FC236}">
                <a16:creationId xmlns:a16="http://schemas.microsoft.com/office/drawing/2014/main" id="{74054882-3321-A4AA-687A-85192BA90D0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60395" y="0"/>
            <a:ext cx="2731605" cy="1097631"/>
          </a:xfrm>
          <a:prstGeom prst="rect">
            <a:avLst/>
          </a:prstGeom>
        </p:spPr>
      </p:pic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02570A5E-CA17-E79F-C31E-5AB3FBABE379}"/>
              </a:ext>
            </a:extLst>
          </p:cNvPr>
          <p:cNvSpPr txBox="1">
            <a:spLocks/>
          </p:cNvSpPr>
          <p:nvPr/>
        </p:nvSpPr>
        <p:spPr>
          <a:xfrm>
            <a:off x="3568931" y="6369384"/>
            <a:ext cx="699857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23/06/2025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1" name="Footer Placeholder 5">
            <a:extLst>
              <a:ext uri="{FF2B5EF4-FFF2-40B4-BE49-F238E27FC236}">
                <a16:creationId xmlns:a16="http://schemas.microsoft.com/office/drawing/2014/main" id="{9DCF68B5-0740-6FF4-83C4-580107572E76}"/>
              </a:ext>
            </a:extLst>
          </p:cNvPr>
          <p:cNvSpPr txBox="1">
            <a:spLocks/>
          </p:cNvSpPr>
          <p:nvPr/>
        </p:nvSpPr>
        <p:spPr>
          <a:xfrm>
            <a:off x="4411662" y="6374883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High Field Magnets – Open Symposium ESPP, Venice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8854323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AD68EC7-DCD7-6920-106E-26122760B9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IBS State of the Art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C7949C-97DB-6415-E2B3-B796709311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62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0E2DE74-3A2F-A01E-199E-DE4CF4F0001C}"/>
              </a:ext>
            </a:extLst>
          </p:cNvPr>
          <p:cNvSpPr txBox="1"/>
          <p:nvPr/>
        </p:nvSpPr>
        <p:spPr>
          <a:xfrm>
            <a:off x="268085" y="949047"/>
            <a:ext cx="4730424" cy="603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Iron-based superconductors (IBS)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8F8F8">
                    <a:lumMod val="1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were discovered in 2008 in Japan. The Ba-122 variant was found shortly thereafter in Germany.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IBS Ba-122 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is being d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8F8F8">
                    <a:lumMod val="1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eveloped towards and industrial product by the 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F8F8F8">
                    <a:lumMod val="1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Chinese Academy of Science 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8F8F8">
                    <a:lumMod val="1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for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F8F8F8">
                    <a:lumMod val="1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SppC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8F8F8">
                    <a:lumMod val="1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magnets. 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8F8F8">
                    <a:lumMod val="10000"/>
                  </a:srgbClr>
                </a:solidFill>
                <a:effectLst/>
                <a:uLnTx/>
                <a:uFillTx/>
                <a:latin typeface="Aptos" panose="020B0004020202020204" pitchFamily="34" charset="0"/>
                <a:ea typeface="+mn-ea"/>
                <a:cs typeface="+mn-cs"/>
              </a:rPr>
              <a:t>IBS status: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F8F8F8">
                  <a:lumMod val="10000"/>
                </a:srgbClr>
              </a:solidFill>
              <a:effectLst/>
              <a:uLnTx/>
              <a:uFillTx/>
              <a:latin typeface="Aptos" panose="020B0004020202020204" pitchFamily="34" charset="0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F8F8F8">
                    <a:lumMod val="10000"/>
                  </a:srgbClr>
                </a:solidFill>
                <a:effectLst/>
                <a:uLnTx/>
                <a:uFillTx/>
                <a:latin typeface="Aptos" panose="020B0004020202020204" pitchFamily="34" charset="0"/>
                <a:ea typeface="+mn-ea"/>
                <a:cs typeface="+mn-cs"/>
              </a:rPr>
              <a:t>Bc2 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F8F8F8">
                    <a:lumMod val="10000"/>
                  </a:srgbClr>
                </a:solidFill>
                <a:effectLst/>
                <a:uLnTx/>
                <a:uFillTx/>
                <a:latin typeface="Aptos" panose="020B0004020202020204" pitchFamily="34" charset="0"/>
                <a:ea typeface="+mn-ea"/>
                <a:cs typeface="+mn-cs"/>
                <a:sym typeface="Symbol" panose="05050102010706020507" pitchFamily="18" charset="2"/>
              </a:rPr>
              <a:t>70 T @ 20 K, Tc  38 K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F8F8F8">
                    <a:lumMod val="10000"/>
                  </a:srgbClr>
                </a:solidFill>
                <a:effectLst/>
                <a:uLnTx/>
                <a:uFillTx/>
                <a:latin typeface="Aptos" panose="020B0004020202020204" pitchFamily="34" charset="0"/>
                <a:ea typeface="+mn-ea"/>
                <a:cs typeface="+mn-cs"/>
                <a:sym typeface="Symbol" panose="05050102010706020507" pitchFamily="18" charset="2"/>
              </a:rPr>
              <a:t>Lower Anisotropy than REBCO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F8F8F8">
                    <a:lumMod val="10000"/>
                  </a:srgbClr>
                </a:solidFill>
                <a:effectLst/>
                <a:uLnTx/>
                <a:uFillTx/>
                <a:latin typeface="Aptos" panose="020B0004020202020204" pitchFamily="34" charset="0"/>
                <a:ea typeface="+mn-ea"/>
                <a:cs typeface="+mn-cs"/>
                <a:sym typeface="Symbol" panose="05050102010706020507" pitchFamily="18" charset="2"/>
              </a:rPr>
              <a:t>Potentially low cost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F8F8F8">
                    <a:lumMod val="10000"/>
                  </a:srgbClr>
                </a:solidFill>
                <a:effectLst/>
                <a:uLnTx/>
                <a:uFillTx/>
                <a:latin typeface="Aptos" panose="020B0004020202020204" pitchFamily="34" charset="0"/>
                <a:ea typeface="+mn-ea"/>
                <a:cs typeface="+mn-cs"/>
                <a:sym typeface="Symbol" panose="05050102010706020507" pitchFamily="18" charset="2"/>
              </a:rPr>
              <a:t>Wind&amp;react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F8F8F8">
                    <a:lumMod val="10000"/>
                  </a:srgbClr>
                </a:solidFill>
                <a:effectLst/>
                <a:uLnTx/>
                <a:uFillTx/>
                <a:latin typeface="Aptos" panose="020B0004020202020204" pitchFamily="34" charset="0"/>
                <a:ea typeface="+mn-ea"/>
                <a:cs typeface="+mn-cs"/>
                <a:sym typeface="Symbol" panose="05050102010706020507" pitchFamily="18" charset="2"/>
              </a:rPr>
              <a:t> conductor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F8F8F8">
                    <a:lumMod val="10000"/>
                  </a:srgbClr>
                </a:solidFill>
                <a:effectLst/>
                <a:uLnTx/>
                <a:uFillTx/>
                <a:latin typeface="Aptos" panose="020B0004020202020204" pitchFamily="34" charset="0"/>
                <a:ea typeface="+mn-ea"/>
                <a:cs typeface="+mn-cs"/>
                <a:sym typeface="Symbol" panose="05050102010706020507" pitchFamily="18" charset="2"/>
              </a:rPr>
              <a:t>Performance increase x4 since 2016.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F8F8F8">
                    <a:lumMod val="10000"/>
                  </a:srgbClr>
                </a:solidFill>
                <a:effectLst/>
                <a:uLnTx/>
                <a:uFillTx/>
                <a:latin typeface="Aptos" panose="020B0004020202020204" pitchFamily="34" charset="0"/>
                <a:ea typeface="+mn-ea"/>
                <a:cs typeface="+mn-cs"/>
                <a:sym typeface="Symbol" panose="05050102010706020507" pitchFamily="18" charset="2"/>
              </a:rPr>
              <a:t>Another x3-4 from IBS@4.2 K to REBCO@20 K.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8F8F8">
                    <a:lumMod val="1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For the time being, IHEP (Beijing) develops hybrid accelerator magnets with Nb</a:t>
            </a:r>
            <a:r>
              <a:rPr kumimoji="0" lang="en-US" sz="1600" b="0" i="0" u="none" strike="noStrike" kern="1200" cap="none" spc="0" normalizeH="0" baseline="-25000" noProof="0" dirty="0">
                <a:ln>
                  <a:noFill/>
                </a:ln>
                <a:solidFill>
                  <a:srgbClr val="F8F8F8">
                    <a:lumMod val="1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3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8F8F8">
                    <a:lumMod val="1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Sn and REBCO.</a:t>
            </a:r>
            <a:endParaRPr kumimoji="0" lang="en-GB" sz="1600" b="1" i="0" u="none" strike="noStrike" kern="1200" cap="none" spc="0" normalizeH="0" baseline="0" noProof="0" dirty="0">
              <a:ln>
                <a:noFill/>
              </a:ln>
              <a:solidFill>
                <a:srgbClr val="F8F8F8">
                  <a:lumMod val="10000"/>
                </a:srgbClr>
              </a:solidFill>
              <a:effectLst/>
              <a:uLnTx/>
              <a:uFillTx/>
              <a:latin typeface="Aptos" panose="020B0004020202020204" pitchFamily="34" charset="0"/>
              <a:ea typeface="+mn-ea"/>
              <a:cs typeface="+mn-cs"/>
              <a:sym typeface="Symbol" panose="05050102010706020507" pitchFamily="18" charset="2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F8F8F8">
                    <a:lumMod val="10000"/>
                  </a:srgbClr>
                </a:solidFill>
                <a:effectLst/>
                <a:uLnTx/>
                <a:uFillTx/>
                <a:latin typeface="Aptos" panose="020B0004020202020204" pitchFamily="34" charset="0"/>
                <a:ea typeface="+mn-ea"/>
                <a:cs typeface="+mn-cs"/>
                <a:sym typeface="Symbol" panose="05050102010706020507" pitchFamily="18" charset="2"/>
              </a:rPr>
              <a:t>CNR-SPIN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F8F8F8">
                    <a:lumMod val="10000"/>
                  </a:srgbClr>
                </a:solidFill>
                <a:effectLst/>
                <a:uLnTx/>
                <a:uFillTx/>
                <a:latin typeface="Aptos" panose="020B0004020202020204" pitchFamily="34" charset="0"/>
                <a:ea typeface="+mn-ea"/>
                <a:cs typeface="+mn-cs"/>
                <a:sym typeface="Symbol" panose="05050102010706020507" pitchFamily="18" charset="2"/>
              </a:rPr>
              <a:t> in the HFM Programme performs</a:t>
            </a:r>
            <a:b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ptos" panose="020B0004020202020204" pitchFamily="34" charset="0"/>
                <a:ea typeface="+mn-ea"/>
                <a:cs typeface="+mn-cs"/>
                <a:sym typeface="Symbol" panose="05050102010706020507" pitchFamily="18" charset="2"/>
              </a:rPr>
            </a:b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ptos" panose="020B0004020202020204" pitchFamily="34" charset="0"/>
                <a:ea typeface="+mn-ea"/>
                <a:cs typeface="+mn-cs"/>
                <a:sym typeface="Symbol" panose="05050102010706020507" pitchFamily="18" charset="2"/>
              </a:rPr>
              <a:t>R&amp;D from powder synthesis to </a:t>
            </a:r>
            <a:b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ptos" panose="020B0004020202020204" pitchFamily="34" charset="0"/>
                <a:ea typeface="+mn-ea"/>
                <a:cs typeface="+mn-cs"/>
                <a:sym typeface="Symbol" panose="05050102010706020507" pitchFamily="18" charset="2"/>
              </a:rPr>
            </a:b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ptos" panose="020B0004020202020204" pitchFamily="34" charset="0"/>
                <a:ea typeface="+mn-ea"/>
                <a:cs typeface="+mn-cs"/>
                <a:sym typeface="Symbol" panose="05050102010706020507" pitchFamily="18" charset="2"/>
              </a:rPr>
              <a:t>multi-filamentary PIT wires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ptos" panose="020B0004020202020204" pitchFamily="34" charset="0"/>
                <a:ea typeface="+mn-ea"/>
                <a:cs typeface="+mn-cs"/>
                <a:sym typeface="Symbol" panose="05050102010706020507" pitchFamily="18" charset="2"/>
              </a:rPr>
              <a:t>.</a:t>
            </a:r>
            <a:b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ptos" panose="020B0004020202020204" pitchFamily="34" charset="0"/>
                <a:ea typeface="+mn-ea"/>
                <a:cs typeface="+mn-cs"/>
                <a:sym typeface="Symbol" panose="05050102010706020507" pitchFamily="18" charset="2"/>
              </a:rPr>
            </a:b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ptos" panose="020B0004020202020204" pitchFamily="34" charset="0"/>
              <a:ea typeface="+mn-ea"/>
              <a:cs typeface="+mn-cs"/>
              <a:sym typeface="Symbol" panose="05050102010706020507" pitchFamily="18" charset="2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16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ptos" panose="020B0004020202020204" pitchFamily="34" charset="0"/>
              <a:ea typeface="+mn-ea"/>
              <a:cs typeface="+mn-cs"/>
              <a:sym typeface="Symbol" panose="05050102010706020507" pitchFamily="18" charset="2"/>
            </a:endParaRPr>
          </a:p>
          <a:p>
            <a:pPr marL="0" marR="0" lvl="0" indent="0" algn="l" defTabSz="914400" rtl="0" eaLnBrk="1" fontAlgn="auto" latinLnBrk="0" hangingPunct="1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6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ptos" panose="020B0004020202020204" pitchFamily="34" charset="0"/>
              <a:ea typeface="+mn-ea"/>
              <a:cs typeface="+mn-cs"/>
              <a:sym typeface="Symbol" panose="05050102010706020507" pitchFamily="18" charset="2"/>
            </a:endParaRPr>
          </a:p>
          <a:p>
            <a:pPr marL="0" marR="0" lvl="0" indent="0" algn="l" defTabSz="914400" rtl="0" eaLnBrk="1" fontAlgn="auto" latinLnBrk="0" hangingPunct="1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B9D8C6A3-0826-D3BA-F267-774F2D0CD6D0}"/>
              </a:ext>
            </a:extLst>
          </p:cNvPr>
          <p:cNvGrpSpPr/>
          <p:nvPr/>
        </p:nvGrpSpPr>
        <p:grpSpPr>
          <a:xfrm>
            <a:off x="5230194" y="1083737"/>
            <a:ext cx="6909372" cy="5127818"/>
            <a:chOff x="3906646" y="966388"/>
            <a:chExt cx="7542283" cy="5597534"/>
          </a:xfrm>
        </p:grpSpPr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D7BC83DD-6CDB-B225-076C-8FC9BD13017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906646" y="966388"/>
              <a:ext cx="7200900" cy="5518019"/>
            </a:xfrm>
            <a:prstGeom prst="rect">
              <a:avLst/>
            </a:prstGeom>
          </p:spPr>
        </p:pic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F299E412-3B65-9ACF-81FC-C9A01B8CB944}"/>
                </a:ext>
              </a:extLst>
            </p:cNvPr>
            <p:cNvSpPr/>
            <p:nvPr/>
          </p:nvSpPr>
          <p:spPr>
            <a:xfrm>
              <a:off x="6979835" y="3543734"/>
              <a:ext cx="635237" cy="481333"/>
            </a:xfrm>
            <a:prstGeom prst="ellipse">
              <a:avLst/>
            </a:prstGeom>
            <a:pattFill prst="ltUpDiag">
              <a:fgClr>
                <a:srgbClr val="006DD0"/>
              </a:fgClr>
              <a:bgClr>
                <a:schemeClr val="bg1"/>
              </a:bgClr>
            </a:pattFill>
            <a:ln>
              <a:solidFill>
                <a:srgbClr val="006DD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35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D43919FF-DDA0-4652-8A6C-0A78E8FAE42C}"/>
                </a:ext>
              </a:extLst>
            </p:cNvPr>
            <p:cNvSpPr txBox="1"/>
            <p:nvPr/>
          </p:nvSpPr>
          <p:spPr>
            <a:xfrm>
              <a:off x="5767087" y="4604972"/>
              <a:ext cx="1471612" cy="78112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50" b="1" i="0" u="none" strike="noStrike" kern="1200" cap="none" spc="0" normalizeH="0" baseline="0" noProof="0" dirty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IBS </a:t>
              </a:r>
              <a:r>
                <a:rPr kumimoji="0" lang="en-US" sz="1350" b="1" i="0" u="none" strike="noStrike" kern="1200" cap="none" spc="0" normalizeH="0" baseline="0" noProof="0" dirty="0" err="1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SotA</a:t>
              </a:r>
              <a:r>
                <a:rPr kumimoji="0" lang="en-US" sz="1350" b="0" i="0" u="none" strike="noStrike" kern="1200" cap="none" spc="0" normalizeH="0" baseline="0" noProof="0" dirty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: </a:t>
              </a:r>
              <a:br>
                <a:rPr kumimoji="0" lang="en-US" sz="1350" b="0" i="0" u="none" strike="noStrike" kern="1200" cap="none" spc="0" normalizeH="0" baseline="0" noProof="0" dirty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</a:br>
              <a:r>
                <a:rPr kumimoji="0" lang="en-US" sz="1350" b="0" i="0" u="none" strike="noStrike" kern="1200" cap="none" spc="0" normalizeH="0" baseline="0" noProof="0" dirty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Symbol" panose="05050102010706020507" pitchFamily="18" charset="2"/>
                </a:rPr>
                <a:t>420 A/mm</a:t>
              </a:r>
              <a:r>
                <a:rPr kumimoji="0" lang="en-US" sz="1350" b="0" i="0" u="none" strike="noStrike" kern="1200" cap="none" spc="0" normalizeH="0" baseline="30000" noProof="0" dirty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Symbol" panose="05050102010706020507" pitchFamily="18" charset="2"/>
                </a:rPr>
                <a:t>2</a:t>
              </a:r>
              <a:r>
                <a:rPr kumimoji="0" lang="en-US" sz="1350" b="0" i="0" u="none" strike="noStrike" kern="1200" cap="none" spc="0" normalizeH="0" baseline="0" noProof="0" dirty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Symbol" panose="05050102010706020507" pitchFamily="18" charset="2"/>
                </a:rPr>
                <a:t> 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50" b="0" i="0" u="none" strike="noStrike" kern="1200" cap="none" spc="0" normalizeH="0" baseline="0" noProof="0" dirty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Symbol" panose="05050102010706020507" pitchFamily="18" charset="2"/>
                </a:rPr>
                <a:t>@ </a:t>
              </a:r>
              <a:r>
                <a:rPr kumimoji="0" lang="en-US" sz="1350" b="1" i="0" u="none" strike="noStrike" kern="1200" cap="none" spc="0" normalizeH="0" baseline="0" noProof="0" dirty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Symbol" panose="05050102010706020507" pitchFamily="18" charset="2"/>
                </a:rPr>
                <a:t>10 T</a:t>
              </a:r>
              <a:r>
                <a:rPr kumimoji="0" lang="en-US" sz="1350" b="0" i="0" u="none" strike="noStrike" kern="1200" cap="none" spc="0" normalizeH="0" baseline="0" noProof="0" dirty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Symbol" panose="05050102010706020507" pitchFamily="18" charset="2"/>
                </a:rPr>
                <a:t>, </a:t>
              </a:r>
              <a:r>
                <a:rPr kumimoji="0" lang="en-US" sz="1350" b="1" i="0" u="none" strike="noStrike" kern="1200" cap="none" spc="0" normalizeH="0" baseline="0" noProof="0" dirty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Symbol" panose="05050102010706020507" pitchFamily="18" charset="2"/>
                </a:rPr>
                <a:t>4.2 K </a:t>
              </a:r>
              <a:endParaRPr kumimoji="0" lang="en-GB" sz="135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097E60D1-EE9D-B6A3-A0D6-91B50CBC6241}"/>
                </a:ext>
              </a:extLst>
            </p:cNvPr>
            <p:cNvSpPr txBox="1"/>
            <p:nvPr/>
          </p:nvSpPr>
          <p:spPr>
            <a:xfrm>
              <a:off x="8192891" y="6059968"/>
              <a:ext cx="3256038" cy="50395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defRPr sz="1200">
                  <a:solidFill>
                    <a:srgbClr val="00B050"/>
                  </a:solidFill>
                  <a:latin typeface="Times" panose="02020603050405020304" pitchFamily="18" charset="0"/>
                  <a:cs typeface="Times" panose="02020603050405020304" pitchFamily="18" charset="0"/>
                </a:defRPr>
              </a:lvl1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B050"/>
                  </a:solidFill>
                  <a:effectLst/>
                  <a:uLnTx/>
                  <a:uFillTx/>
                  <a:latin typeface="Times" panose="02020603050405020304" pitchFamily="18" charset="0"/>
                  <a:ea typeface="+mn-ea"/>
                </a:rPr>
                <a:t>[A. Ballarino, presented at the LDG Mtg and Acc. R&amp;D Workshop at BNL, June 5, 2024]</a:t>
              </a:r>
            </a:p>
          </p:txBody>
        </p:sp>
        <p:pic>
          <p:nvPicPr>
            <p:cNvPr id="30" name="Picture 29">
              <a:extLst>
                <a:ext uri="{FF2B5EF4-FFF2-40B4-BE49-F238E27FC236}">
                  <a16:creationId xmlns:a16="http://schemas.microsoft.com/office/drawing/2014/main" id="{64417288-5EDB-6B65-485C-2E541419CE2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933715" y="1872043"/>
              <a:ext cx="618111" cy="618111"/>
            </a:xfrm>
            <a:prstGeom prst="rect">
              <a:avLst/>
            </a:prstGeom>
          </p:spPr>
        </p:pic>
        <p:pic>
          <p:nvPicPr>
            <p:cNvPr id="31" name="Picture 30">
              <a:extLst>
                <a:ext uri="{FF2B5EF4-FFF2-40B4-BE49-F238E27FC236}">
                  <a16:creationId xmlns:a16="http://schemas.microsoft.com/office/drawing/2014/main" id="{709C54B4-1D50-D8B5-18B3-E3FBB276DA0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947323" y="4604972"/>
              <a:ext cx="697136" cy="699880"/>
            </a:xfrm>
            <a:prstGeom prst="rect">
              <a:avLst/>
            </a:prstGeom>
          </p:spPr>
        </p:pic>
        <p:pic>
          <p:nvPicPr>
            <p:cNvPr id="32" name="Picture 31">
              <a:extLst>
                <a:ext uri="{FF2B5EF4-FFF2-40B4-BE49-F238E27FC236}">
                  <a16:creationId xmlns:a16="http://schemas.microsoft.com/office/drawing/2014/main" id="{4DF57D8C-6EA4-F85D-20CE-9C9AA0D94A2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403382" y="4954912"/>
              <a:ext cx="635237" cy="629565"/>
            </a:xfrm>
            <a:prstGeom prst="rect">
              <a:avLst/>
            </a:prstGeom>
          </p:spPr>
        </p:pic>
        <p:pic>
          <p:nvPicPr>
            <p:cNvPr id="33" name="Picture 32" descr="A picture containing text, indoor&#10;&#10;Description automatically generated">
              <a:extLst>
                <a:ext uri="{FF2B5EF4-FFF2-40B4-BE49-F238E27FC236}">
                  <a16:creationId xmlns:a16="http://schemas.microsoft.com/office/drawing/2014/main" id="{55992AA5-B906-36B1-413D-37EB224629A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815710" y="1229283"/>
              <a:ext cx="1499722" cy="429711"/>
            </a:xfrm>
            <a:prstGeom prst="rect">
              <a:avLst/>
            </a:prstGeom>
          </p:spPr>
        </p:pic>
      </p:grpSp>
      <p:pic>
        <p:nvPicPr>
          <p:cNvPr id="1026" name="Picture 2">
            <a:extLst>
              <a:ext uri="{FF2B5EF4-FFF2-40B4-BE49-F238E27FC236}">
                <a16:creationId xmlns:a16="http://schemas.microsoft.com/office/drawing/2014/main" id="{554FA029-E99A-91C2-C0EB-79C2C25120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V="1">
            <a:off x="5854744" y="4566826"/>
            <a:ext cx="1239276" cy="2526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35" descr="A blue and white logo&#10;&#10;AI-generated content may be incorrect.">
            <a:extLst>
              <a:ext uri="{FF2B5EF4-FFF2-40B4-BE49-F238E27FC236}">
                <a16:creationId xmlns:a16="http://schemas.microsoft.com/office/drawing/2014/main" id="{883C3B19-CCCC-50A7-EFFE-28B92A5DDEE0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59594" y="0"/>
            <a:ext cx="1232406" cy="1201089"/>
          </a:xfrm>
          <a:prstGeom prst="rect">
            <a:avLst/>
          </a:prstGeom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12D441B4-8042-1EFA-D249-B111CD4B93E5}"/>
              </a:ext>
            </a:extLst>
          </p:cNvPr>
          <p:cNvCxnSpPr/>
          <p:nvPr/>
        </p:nvCxnSpPr>
        <p:spPr>
          <a:xfrm flipV="1">
            <a:off x="7330190" y="3851646"/>
            <a:ext cx="389744" cy="53124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1260F108-D2ED-D837-2969-AE81FB0ABB89}"/>
              </a:ext>
            </a:extLst>
          </p:cNvPr>
          <p:cNvCxnSpPr>
            <a:cxnSpLocks/>
            <a:stCxn id="26" idx="6"/>
          </p:cNvCxnSpPr>
          <p:nvPr/>
        </p:nvCxnSpPr>
        <p:spPr>
          <a:xfrm>
            <a:off x="8627427" y="3665276"/>
            <a:ext cx="3034722" cy="17095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3D2F0699-4E6E-B96C-9241-B8B1F1CD341A}"/>
              </a:ext>
            </a:extLst>
          </p:cNvPr>
          <p:cNvSpPr txBox="1"/>
          <p:nvPr/>
        </p:nvSpPr>
        <p:spPr>
          <a:xfrm>
            <a:off x="403200" y="6431536"/>
            <a:ext cx="7776168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Times" panose="02020603050405020304" pitchFamily="18" charset="0"/>
                <a:ea typeface="+mn-ea"/>
                <a:cs typeface="+mn-cs"/>
              </a:rPr>
              <a:t>[A. Ballarino, Progress towards HTS HFM Magnets and Conductor Strategy, https://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Times" panose="02020603050405020304" pitchFamily="18" charset="0"/>
                <a:ea typeface="+mn-ea"/>
                <a:cs typeface="+mn-cs"/>
              </a:rPr>
              <a:t>indico.cern.ch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Times" panose="02020603050405020304" pitchFamily="18" charset="0"/>
                <a:ea typeface="+mn-ea"/>
                <a:cs typeface="+mn-cs"/>
              </a:rPr>
              <a:t>/event/1408515/timetable/]</a:t>
            </a:r>
            <a:b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Times" panose="02020603050405020304" pitchFamily="18" charset="0"/>
                <a:ea typeface="+mn-ea"/>
                <a:cs typeface="+mn-cs"/>
              </a:rPr>
            </a:b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Times" panose="02020603050405020304" pitchFamily="18" charset="0"/>
                <a:ea typeface="+mn-ea"/>
                <a:cs typeface="+mn-cs"/>
              </a:rPr>
              <a:t>[A.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Times" panose="02020603050405020304" pitchFamily="18" charset="0"/>
                <a:ea typeface="+mn-ea"/>
                <a:cs typeface="+mn-cs"/>
              </a:rPr>
              <a:t>Malagoli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Times" panose="02020603050405020304" pitchFamily="18" charset="0"/>
                <a:ea typeface="+mn-ea"/>
                <a:cs typeface="+mn-cs"/>
              </a:rPr>
              <a:t>, 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Times" panose="02020603050405020304" pitchFamily="18" charset="0"/>
                <a:ea typeface="+mn-ea"/>
                <a:cs typeface="+mn-cs"/>
              </a:rPr>
              <a:t>Progress on development of iron based superconducting wire, https://</a:t>
            </a:r>
            <a:r>
              <a:rPr kumimoji="0" lang="en-GB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Times" panose="02020603050405020304" pitchFamily="18" charset="0"/>
                <a:ea typeface="+mn-ea"/>
                <a:cs typeface="+mn-cs"/>
              </a:rPr>
              <a:t>indico.cern.ch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Times" panose="02020603050405020304" pitchFamily="18" charset="0"/>
                <a:ea typeface="+mn-ea"/>
                <a:cs typeface="+mn-cs"/>
              </a:rPr>
              <a:t>/event/1471305/timetable/]</a:t>
            </a:r>
            <a:endParaRPr kumimoji="0" lang="it-IT" sz="1200" b="0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Times" panose="02020603050405020304" pitchFamily="18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Times" panose="02020603050405020304" pitchFamily="18" charset="0"/>
              <a:ea typeface="+mn-ea"/>
              <a:cs typeface="+mn-cs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EDB44F90-A39D-340A-BEBB-8F7003C178B2}"/>
              </a:ext>
            </a:extLst>
          </p:cNvPr>
          <p:cNvSpPr txBox="1"/>
          <p:nvPr/>
        </p:nvSpPr>
        <p:spPr>
          <a:xfrm>
            <a:off x="9156759" y="6183894"/>
            <a:ext cx="3014782" cy="64053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20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Times" panose="02020603050405020304" pitchFamily="18" charset="0"/>
                <a:ea typeface="+mn-ea"/>
              </a:rPr>
              <a:t>[Q. Xu, High Performance and Cost-Effective Superconducting Accelerator Magnet R&amp;D at IHEP, Submission 49 to ESPP]</a:t>
            </a:r>
          </a:p>
        </p:txBody>
      </p:sp>
      <p:pic>
        <p:nvPicPr>
          <p:cNvPr id="38" name="Picture 37">
            <a:extLst>
              <a:ext uri="{FF2B5EF4-FFF2-40B4-BE49-F238E27FC236}">
                <a16:creationId xmlns:a16="http://schemas.microsoft.com/office/drawing/2014/main" id="{969195A0-8EA8-C3C5-C1D9-BC4E8C54A9D4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58785" y="1"/>
            <a:ext cx="2400810" cy="113257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39" name="Immagine 2">
            <a:extLst>
              <a:ext uri="{FF2B5EF4-FFF2-40B4-BE49-F238E27FC236}">
                <a16:creationId xmlns:a16="http://schemas.microsoft.com/office/drawing/2014/main" id="{509FBDFB-27B6-34E4-998E-9C1ABF4E7244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66166" y="5892007"/>
            <a:ext cx="820024" cy="226805"/>
          </a:xfrm>
          <a:prstGeom prst="rect">
            <a:avLst/>
          </a:prstGeom>
        </p:spPr>
      </p:pic>
      <p:pic>
        <p:nvPicPr>
          <p:cNvPr id="40" name="Immagine 5">
            <a:extLst>
              <a:ext uri="{FF2B5EF4-FFF2-40B4-BE49-F238E27FC236}">
                <a16:creationId xmlns:a16="http://schemas.microsoft.com/office/drawing/2014/main" id="{4EED4BAB-3A16-133E-D4A7-574897164C45}"/>
              </a:ext>
            </a:extLst>
          </p:cNvPr>
          <p:cNvPicPr>
            <a:picLocks noChangeAspect="1"/>
          </p:cNvPicPr>
          <p:nvPr/>
        </p:nvPicPr>
        <p:blipFill rotWithShape="1"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51514" y="4823711"/>
            <a:ext cx="1454133" cy="1310664"/>
          </a:xfrm>
          <a:prstGeom prst="ellipse">
            <a:avLst/>
          </a:prstGeom>
        </p:spPr>
      </p:pic>
      <p:pic>
        <p:nvPicPr>
          <p:cNvPr id="41" name="Immagine 10">
            <a:extLst>
              <a:ext uri="{FF2B5EF4-FFF2-40B4-BE49-F238E27FC236}">
                <a16:creationId xmlns:a16="http://schemas.microsoft.com/office/drawing/2014/main" id="{3718632D-0ED2-7DB8-9CD0-0C3053FEBFBE}"/>
              </a:ext>
            </a:extLst>
          </p:cNvPr>
          <p:cNvPicPr>
            <a:picLocks noChangeAspect="1"/>
          </p:cNvPicPr>
          <p:nvPr/>
        </p:nvPicPr>
        <p:blipFill rotWithShape="1"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293"/>
          <a:stretch/>
        </p:blipFill>
        <p:spPr bwMode="auto">
          <a:xfrm>
            <a:off x="3100727" y="5464552"/>
            <a:ext cx="1075404" cy="65426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3714211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33D0823-5801-C886-B1A9-001438EC39D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3158254B-CAF2-E0B7-E089-E3C09EDBF3E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8509" b="10673"/>
          <a:stretch/>
        </p:blipFill>
        <p:spPr bwMode="auto">
          <a:xfrm>
            <a:off x="2247837" y="2288188"/>
            <a:ext cx="7391172" cy="3370770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EDA000FA-3551-5D53-CB82-83ECC30A25BF}"/>
              </a:ext>
            </a:extLst>
          </p:cNvPr>
          <p:cNvSpPr/>
          <p:nvPr/>
        </p:nvSpPr>
        <p:spPr>
          <a:xfrm>
            <a:off x="3824233" y="2514600"/>
            <a:ext cx="5367893" cy="2707929"/>
          </a:xfrm>
          <a:prstGeom prst="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D567EE9-1181-2B82-1FF8-482833CE55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901C496-3C0B-4598-8BB5-4E8323612518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EBB14CAE-DBEB-E337-0E41-6E2D5323A6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Superconducting magnet in a nutshell</a:t>
            </a:r>
            <a:endParaRPr lang="en-GB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B1E0B96-AE76-6FEC-DD6A-94A280993F98}"/>
              </a:ext>
            </a:extLst>
          </p:cNvPr>
          <p:cNvSpPr txBox="1">
            <a:spLocks/>
          </p:cNvSpPr>
          <p:nvPr/>
        </p:nvSpPr>
        <p:spPr>
          <a:xfrm>
            <a:off x="353524" y="1279013"/>
            <a:ext cx="11000275" cy="28937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28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24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20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18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18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2060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A superconducting magnet is an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Symbol" pitchFamily="-110" charset="2"/>
              </a:rPr>
              <a:t>exciting, fancy and dirty mixture of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Symbol" pitchFamily="-110" charset="2"/>
              </a:rPr>
              <a:t>physics, engineering, and chemistry</a:t>
            </a:r>
          </a:p>
          <a:p>
            <a:pPr marL="742950" marR="0" lvl="1" indent="-285750" algn="ctr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206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E2017F73-0D4D-9F0F-B02D-71FE3D380FE6}"/>
              </a:ext>
            </a:extLst>
          </p:cNvPr>
          <p:cNvSpPr txBox="1">
            <a:spLocks/>
          </p:cNvSpPr>
          <p:nvPr/>
        </p:nvSpPr>
        <p:spPr>
          <a:xfrm>
            <a:off x="919953" y="2027344"/>
            <a:ext cx="2904280" cy="73894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txBody>
          <a:bodyPr vert="horz" lIns="91440" tIns="45720" rIns="91440" bIns="45720" rtlCol="0">
            <a:normAutofit/>
          </a:bodyPr>
          <a:lstStyle>
            <a:defPPr>
              <a:defRPr lang="en-US"/>
            </a:defPPr>
            <a:lvl1pPr indent="0" algn="ctr" defTabSz="914400">
              <a:lnSpc>
                <a:spcPct val="90000"/>
              </a:lnSpc>
              <a:spcBef>
                <a:spcPts val="1000"/>
              </a:spcBef>
              <a:buClr>
                <a:srgbClr val="002060"/>
              </a:buClr>
              <a:buFont typeface="Arial" panose="020B0604020202020204" pitchFamily="34" charset="0"/>
              <a:buNone/>
              <a:defRPr sz="160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685800" indent="-228600" defTabSz="914400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240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defTabSz="914400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200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defTabSz="914400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defTabSz="914400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r>
              <a:rPr lang="en-GB" dirty="0"/>
              <a:t>Quantum physics: </a:t>
            </a:r>
          </a:p>
          <a:p>
            <a:r>
              <a:rPr lang="en-GB" dirty="0"/>
              <a:t>Superconductivity</a:t>
            </a:r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915AA9B9-B751-BDEE-EAE9-985E6E790938}"/>
              </a:ext>
            </a:extLst>
          </p:cNvPr>
          <p:cNvSpPr txBox="1">
            <a:spLocks/>
          </p:cNvSpPr>
          <p:nvPr/>
        </p:nvSpPr>
        <p:spPr>
          <a:xfrm>
            <a:off x="131755" y="3253200"/>
            <a:ext cx="2904280" cy="73894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txBody>
          <a:bodyPr vert="horz" lIns="91440" tIns="45720" rIns="91440" bIns="45720" rtlCol="0">
            <a:normAutofit/>
          </a:bodyPr>
          <a:lstStyle>
            <a:defPPr>
              <a:defRPr lang="en-US"/>
            </a:defPPr>
            <a:lvl1pPr indent="0" algn="ctr" defTabSz="914400">
              <a:lnSpc>
                <a:spcPct val="90000"/>
              </a:lnSpc>
              <a:spcBef>
                <a:spcPts val="1000"/>
              </a:spcBef>
              <a:buClr>
                <a:srgbClr val="002060"/>
              </a:buClr>
              <a:buFont typeface="Arial" panose="020B0604020202020204" pitchFamily="34" charset="0"/>
              <a:buNone/>
              <a:defRPr sz="160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685800" indent="-228600" defTabSz="914400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240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defTabSz="914400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200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defTabSz="914400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defTabSz="914400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r>
              <a:rPr lang="en-GB" dirty="0"/>
              <a:t>Material science</a:t>
            </a:r>
          </a:p>
          <a:p>
            <a:r>
              <a:rPr lang="en-GB" dirty="0"/>
              <a:t>Superconducting materials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735F4CA0-C897-911F-829B-60178BFB0729}"/>
              </a:ext>
            </a:extLst>
          </p:cNvPr>
          <p:cNvSpPr txBox="1">
            <a:spLocks/>
          </p:cNvSpPr>
          <p:nvPr/>
        </p:nvSpPr>
        <p:spPr>
          <a:xfrm>
            <a:off x="353524" y="4740471"/>
            <a:ext cx="2904280" cy="73894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txBody>
          <a:bodyPr vert="horz" lIns="91440" tIns="45720" rIns="91440" bIns="45720" rtlCol="0">
            <a:normAutofit/>
          </a:bodyPr>
          <a:lstStyle>
            <a:defPPr>
              <a:defRPr lang="en-US"/>
            </a:defPPr>
            <a:lvl1pPr indent="0" algn="ctr" defTabSz="914400">
              <a:lnSpc>
                <a:spcPct val="90000"/>
              </a:lnSpc>
              <a:spcBef>
                <a:spcPts val="1000"/>
              </a:spcBef>
              <a:buClr>
                <a:srgbClr val="002060"/>
              </a:buClr>
              <a:buFont typeface="Arial" panose="020B0604020202020204" pitchFamily="34" charset="0"/>
              <a:buNone/>
              <a:defRPr sz="160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685800" indent="-228600" defTabSz="914400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240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defTabSz="914400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200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defTabSz="914400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defTabSz="914400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r>
              <a:rPr lang="en-GB" dirty="0"/>
              <a:t>Classical electrodynamics</a:t>
            </a:r>
          </a:p>
          <a:p>
            <a:r>
              <a:rPr lang="en-GB" dirty="0"/>
              <a:t>Magnet design</a:t>
            </a:r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83631CC3-B5D5-547C-327D-06D1A6F8CF68}"/>
              </a:ext>
            </a:extLst>
          </p:cNvPr>
          <p:cNvSpPr txBox="1">
            <a:spLocks/>
          </p:cNvSpPr>
          <p:nvPr/>
        </p:nvSpPr>
        <p:spPr>
          <a:xfrm>
            <a:off x="3544126" y="5479411"/>
            <a:ext cx="2904280" cy="73894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txBody>
          <a:bodyPr vert="horz" lIns="91440" tIns="45720" rIns="91440" bIns="45720" rtlCol="0">
            <a:normAutofit/>
          </a:bodyPr>
          <a:lstStyle>
            <a:defPPr>
              <a:defRPr lang="en-US"/>
            </a:defPPr>
            <a:lvl1pPr indent="0" algn="ctr" defTabSz="914400">
              <a:lnSpc>
                <a:spcPct val="90000"/>
              </a:lnSpc>
              <a:spcBef>
                <a:spcPts val="1000"/>
              </a:spcBef>
              <a:buClr>
                <a:srgbClr val="002060"/>
              </a:buClr>
              <a:buFont typeface="Arial" panose="020B0604020202020204" pitchFamily="34" charset="0"/>
              <a:buNone/>
              <a:defRPr sz="160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685800" indent="-228600" defTabSz="914400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240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defTabSz="914400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200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defTabSz="914400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defTabSz="914400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r>
              <a:rPr lang="en-GB" dirty="0"/>
              <a:t>Mechanical engineering: </a:t>
            </a:r>
          </a:p>
          <a:p>
            <a:r>
              <a:rPr lang="en-GB" dirty="0"/>
              <a:t>Handling of the Lorentz forces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F368271B-80DF-49F1-A60B-CC47BA2F791F}"/>
              </a:ext>
            </a:extLst>
          </p:cNvPr>
          <p:cNvSpPr txBox="1">
            <a:spLocks/>
          </p:cNvSpPr>
          <p:nvPr/>
        </p:nvSpPr>
        <p:spPr>
          <a:xfrm>
            <a:off x="7404121" y="5222529"/>
            <a:ext cx="2061522" cy="73894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txBody>
          <a:bodyPr vert="horz" lIns="91440" tIns="45720" rIns="91440" bIns="45720" rtlCol="0">
            <a:normAutofit/>
          </a:bodyPr>
          <a:lstStyle>
            <a:defPPr>
              <a:defRPr lang="en-US"/>
            </a:defPPr>
            <a:lvl1pPr indent="0" algn="ctr" defTabSz="914400">
              <a:lnSpc>
                <a:spcPct val="90000"/>
              </a:lnSpc>
              <a:spcBef>
                <a:spcPts val="1000"/>
              </a:spcBef>
              <a:buClr>
                <a:srgbClr val="002060"/>
              </a:buClr>
              <a:buFont typeface="Arial" panose="020B0604020202020204" pitchFamily="34" charset="0"/>
              <a:buNone/>
              <a:defRPr sz="160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685800" indent="-228600" defTabSz="914400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240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defTabSz="914400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200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defTabSz="914400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defTabSz="914400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r>
              <a:rPr lang="en-GB" dirty="0"/>
              <a:t>Electrical engineering: </a:t>
            </a:r>
          </a:p>
          <a:p>
            <a:r>
              <a:rPr lang="en-GB" dirty="0"/>
              <a:t>power and protect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C0D33BA7-83FD-27C9-006B-C78765FB584B}"/>
              </a:ext>
            </a:extLst>
          </p:cNvPr>
          <p:cNvSpPr txBox="1">
            <a:spLocks/>
          </p:cNvSpPr>
          <p:nvPr/>
        </p:nvSpPr>
        <p:spPr>
          <a:xfrm>
            <a:off x="9283700" y="3585074"/>
            <a:ext cx="1835342" cy="738940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28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24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20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18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18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2060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Cryogenics: </a:t>
            </a: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2060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keep them cool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6EE8BE6-7D60-68B1-DA24-3CFDAD80BE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74814" y="2619596"/>
            <a:ext cx="1732001" cy="245167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24A01DBB-4B99-3756-A972-368A0233EE1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6200000">
            <a:off x="4143224" y="2926056"/>
            <a:ext cx="2451676" cy="1838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9769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18D04EF-0003-FD02-EF6D-F92F8F96E32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162E63A3-35EC-DF22-007B-032AC7D3D23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8509" b="10673"/>
          <a:stretch/>
        </p:blipFill>
        <p:spPr bwMode="auto">
          <a:xfrm>
            <a:off x="2247837" y="2288188"/>
            <a:ext cx="7391172" cy="337077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F5C5B4E-B3CB-128D-6FAA-8EAF084438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901C496-3C0B-4598-8BB5-4E8323612518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575588FF-6F57-A1FC-5F51-C5A20065F9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Superconducting magnet in a nutshell</a:t>
            </a:r>
            <a:endParaRPr lang="en-GB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5DA1743F-642A-CC91-030F-F77C676845BA}"/>
              </a:ext>
            </a:extLst>
          </p:cNvPr>
          <p:cNvSpPr txBox="1">
            <a:spLocks/>
          </p:cNvSpPr>
          <p:nvPr/>
        </p:nvSpPr>
        <p:spPr>
          <a:xfrm>
            <a:off x="353524" y="1279013"/>
            <a:ext cx="11000275" cy="28937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28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24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20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18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18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2060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A superconducting magnet is an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Symbol" pitchFamily="-110" charset="2"/>
              </a:rPr>
              <a:t>exciting, fancy and dirty mixture of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Symbol" pitchFamily="-110" charset="2"/>
              </a:rPr>
              <a:t>physics, engineering, and chemistry</a:t>
            </a:r>
          </a:p>
          <a:p>
            <a:pPr marL="742950" marR="0" lvl="1" indent="-285750" algn="ctr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206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D15CA896-48B4-0A5A-BF0D-B06C0A0512E4}"/>
              </a:ext>
            </a:extLst>
          </p:cNvPr>
          <p:cNvSpPr txBox="1">
            <a:spLocks/>
          </p:cNvSpPr>
          <p:nvPr/>
        </p:nvSpPr>
        <p:spPr>
          <a:xfrm>
            <a:off x="9283700" y="3585074"/>
            <a:ext cx="1835342" cy="73894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txBody>
          <a:bodyPr vert="horz" lIns="91440" tIns="45720" rIns="91440" bIns="45720" rtlCol="0">
            <a:normAutofit/>
          </a:bodyPr>
          <a:lstStyle>
            <a:defPPr>
              <a:defRPr lang="en-US"/>
            </a:defPPr>
            <a:lvl1pPr indent="0" algn="ctr" defTabSz="914400">
              <a:lnSpc>
                <a:spcPct val="90000"/>
              </a:lnSpc>
              <a:spcBef>
                <a:spcPts val="1000"/>
              </a:spcBef>
              <a:buClr>
                <a:srgbClr val="002060"/>
              </a:buClr>
              <a:buFont typeface="Arial" panose="020B0604020202020204" pitchFamily="34" charset="0"/>
              <a:buNone/>
              <a:defRPr sz="160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685800" indent="-228600" defTabSz="914400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240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defTabSz="914400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200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defTabSz="914400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defTabSz="914400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r>
              <a:rPr lang="en-GB" dirty="0"/>
              <a:t>Cryogenics: </a:t>
            </a:r>
          </a:p>
          <a:p>
            <a:r>
              <a:rPr lang="en-GB" dirty="0"/>
              <a:t>keep them cool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582AA95-F402-DDC7-9C05-A08B5EE39676}"/>
              </a:ext>
            </a:extLst>
          </p:cNvPr>
          <p:cNvSpPr txBox="1"/>
          <p:nvPr/>
        </p:nvSpPr>
        <p:spPr>
          <a:xfrm>
            <a:off x="8367769" y="2221371"/>
            <a:ext cx="1652520" cy="31393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vert="horz" lIns="91440" tIns="45720" rIns="91440" bIns="45720" rtlCol="0">
            <a:normAutofit/>
          </a:bodyPr>
          <a:lstStyle>
            <a:defPPr>
              <a:defRPr lang="en-US"/>
            </a:defPPr>
            <a:lvl1pPr indent="0" algn="ctr">
              <a:lnSpc>
                <a:spcPct val="90000"/>
              </a:lnSpc>
              <a:spcBef>
                <a:spcPts val="1000"/>
              </a:spcBef>
              <a:buClr>
                <a:srgbClr val="002060"/>
              </a:buClr>
              <a:buFont typeface="Arial" panose="020B0604020202020204" pitchFamily="34" charset="0"/>
              <a:buNone/>
              <a:defRPr sz="16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240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200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2060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Symbol" pitchFamily="-110" charset="2"/>
              </a:rPr>
              <a:t>Cost! 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D21183B1-9AA3-ECBC-643E-706AC10530EF}"/>
              </a:ext>
            </a:extLst>
          </p:cNvPr>
          <p:cNvSpPr txBox="1">
            <a:spLocks/>
          </p:cNvSpPr>
          <p:nvPr/>
        </p:nvSpPr>
        <p:spPr>
          <a:xfrm>
            <a:off x="919953" y="2027344"/>
            <a:ext cx="2904280" cy="73894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txBody>
          <a:bodyPr vert="horz" lIns="91440" tIns="45720" rIns="91440" bIns="45720" rtlCol="0">
            <a:normAutofit/>
          </a:bodyPr>
          <a:lstStyle>
            <a:defPPr>
              <a:defRPr lang="en-US"/>
            </a:defPPr>
            <a:lvl1pPr indent="0" algn="ctr" defTabSz="914400">
              <a:lnSpc>
                <a:spcPct val="90000"/>
              </a:lnSpc>
              <a:spcBef>
                <a:spcPts val="1000"/>
              </a:spcBef>
              <a:buClr>
                <a:srgbClr val="002060"/>
              </a:buClr>
              <a:buFont typeface="Arial" panose="020B0604020202020204" pitchFamily="34" charset="0"/>
              <a:buNone/>
              <a:defRPr sz="160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685800" indent="-228600" defTabSz="914400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240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defTabSz="914400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200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defTabSz="914400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defTabSz="914400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r>
              <a:rPr lang="en-GB" dirty="0"/>
              <a:t>Quantum physics: </a:t>
            </a:r>
          </a:p>
          <a:p>
            <a:r>
              <a:rPr lang="en-GB" dirty="0"/>
              <a:t>Superconductivity</a:t>
            </a: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5017A5AB-3445-4C57-D29C-2B73352337B1}"/>
              </a:ext>
            </a:extLst>
          </p:cNvPr>
          <p:cNvSpPr txBox="1">
            <a:spLocks/>
          </p:cNvSpPr>
          <p:nvPr/>
        </p:nvSpPr>
        <p:spPr>
          <a:xfrm>
            <a:off x="131755" y="3253200"/>
            <a:ext cx="2904280" cy="73894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txBody>
          <a:bodyPr vert="horz" lIns="91440" tIns="45720" rIns="91440" bIns="45720" rtlCol="0">
            <a:normAutofit/>
          </a:bodyPr>
          <a:lstStyle>
            <a:defPPr>
              <a:defRPr lang="en-US"/>
            </a:defPPr>
            <a:lvl1pPr indent="0" algn="ctr" defTabSz="914400">
              <a:lnSpc>
                <a:spcPct val="90000"/>
              </a:lnSpc>
              <a:spcBef>
                <a:spcPts val="1000"/>
              </a:spcBef>
              <a:buClr>
                <a:srgbClr val="002060"/>
              </a:buClr>
              <a:buFont typeface="Arial" panose="020B0604020202020204" pitchFamily="34" charset="0"/>
              <a:buNone/>
              <a:defRPr sz="160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685800" indent="-228600" defTabSz="914400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240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defTabSz="914400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200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defTabSz="914400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defTabSz="914400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r>
              <a:rPr lang="en-GB" dirty="0"/>
              <a:t>Material science</a:t>
            </a:r>
          </a:p>
          <a:p>
            <a:r>
              <a:rPr lang="en-GB" dirty="0"/>
              <a:t>Superconducting materials</a:t>
            </a: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9852139B-7C12-570F-76BB-AE408BE90C0E}"/>
              </a:ext>
            </a:extLst>
          </p:cNvPr>
          <p:cNvSpPr txBox="1">
            <a:spLocks/>
          </p:cNvSpPr>
          <p:nvPr/>
        </p:nvSpPr>
        <p:spPr>
          <a:xfrm>
            <a:off x="353524" y="4740471"/>
            <a:ext cx="2904280" cy="73894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txBody>
          <a:bodyPr vert="horz" lIns="91440" tIns="45720" rIns="91440" bIns="45720" rtlCol="0">
            <a:normAutofit/>
          </a:bodyPr>
          <a:lstStyle>
            <a:defPPr>
              <a:defRPr lang="en-US"/>
            </a:defPPr>
            <a:lvl1pPr indent="0" algn="ctr" defTabSz="914400">
              <a:lnSpc>
                <a:spcPct val="90000"/>
              </a:lnSpc>
              <a:spcBef>
                <a:spcPts val="1000"/>
              </a:spcBef>
              <a:buClr>
                <a:srgbClr val="002060"/>
              </a:buClr>
              <a:buFont typeface="Arial" panose="020B0604020202020204" pitchFamily="34" charset="0"/>
              <a:buNone/>
              <a:defRPr sz="160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685800" indent="-228600" defTabSz="914400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240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defTabSz="914400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200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defTabSz="914400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defTabSz="914400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r>
              <a:rPr lang="en-GB" dirty="0"/>
              <a:t>Classical electrodynamics</a:t>
            </a:r>
          </a:p>
          <a:p>
            <a:r>
              <a:rPr lang="en-GB" dirty="0"/>
              <a:t>Magnet design</a:t>
            </a:r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FFC46259-E27C-62AC-6569-468579644B66}"/>
              </a:ext>
            </a:extLst>
          </p:cNvPr>
          <p:cNvSpPr txBox="1">
            <a:spLocks/>
          </p:cNvSpPr>
          <p:nvPr/>
        </p:nvSpPr>
        <p:spPr>
          <a:xfrm>
            <a:off x="3544126" y="5479411"/>
            <a:ext cx="2904280" cy="73894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txBody>
          <a:bodyPr vert="horz" lIns="91440" tIns="45720" rIns="91440" bIns="45720" rtlCol="0">
            <a:normAutofit/>
          </a:bodyPr>
          <a:lstStyle>
            <a:defPPr>
              <a:defRPr lang="en-US"/>
            </a:defPPr>
            <a:lvl1pPr indent="0" algn="ctr" defTabSz="914400">
              <a:lnSpc>
                <a:spcPct val="90000"/>
              </a:lnSpc>
              <a:spcBef>
                <a:spcPts val="1000"/>
              </a:spcBef>
              <a:buClr>
                <a:srgbClr val="002060"/>
              </a:buClr>
              <a:buFont typeface="Arial" panose="020B0604020202020204" pitchFamily="34" charset="0"/>
              <a:buNone/>
              <a:defRPr sz="160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685800" indent="-228600" defTabSz="914400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240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defTabSz="914400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200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defTabSz="914400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defTabSz="914400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r>
              <a:rPr lang="en-GB" dirty="0"/>
              <a:t>Mechanical engineering: </a:t>
            </a:r>
          </a:p>
          <a:p>
            <a:r>
              <a:rPr lang="en-GB" dirty="0"/>
              <a:t>Handling of the Lorentz forces</a:t>
            </a:r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2D09DF44-6DD0-AD03-9090-1063D6DE60B5}"/>
              </a:ext>
            </a:extLst>
          </p:cNvPr>
          <p:cNvSpPr txBox="1">
            <a:spLocks/>
          </p:cNvSpPr>
          <p:nvPr/>
        </p:nvSpPr>
        <p:spPr>
          <a:xfrm>
            <a:off x="7404121" y="5222529"/>
            <a:ext cx="2061522" cy="73894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txBody>
          <a:bodyPr vert="horz" lIns="91440" tIns="45720" rIns="91440" bIns="45720" rtlCol="0">
            <a:normAutofit/>
          </a:bodyPr>
          <a:lstStyle>
            <a:defPPr>
              <a:defRPr lang="en-US"/>
            </a:defPPr>
            <a:lvl1pPr indent="0" algn="ctr" defTabSz="914400">
              <a:lnSpc>
                <a:spcPct val="90000"/>
              </a:lnSpc>
              <a:spcBef>
                <a:spcPts val="1000"/>
              </a:spcBef>
              <a:buClr>
                <a:srgbClr val="002060"/>
              </a:buClr>
              <a:buFont typeface="Arial" panose="020B0604020202020204" pitchFamily="34" charset="0"/>
              <a:buNone/>
              <a:defRPr sz="160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685800" indent="-228600" defTabSz="914400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240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defTabSz="914400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200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defTabSz="914400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defTabSz="914400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r>
              <a:rPr lang="en-GB" dirty="0"/>
              <a:t>Electrical engineering: </a:t>
            </a:r>
          </a:p>
          <a:p>
            <a:r>
              <a:rPr lang="en-GB" dirty="0"/>
              <a:t>power and protect</a:t>
            </a:r>
          </a:p>
        </p:txBody>
      </p:sp>
    </p:spTree>
    <p:extLst>
      <p:ext uri="{BB962C8B-B14F-4D97-AF65-F5344CB8AC3E}">
        <p14:creationId xmlns:p14="http://schemas.microsoft.com/office/powerpoint/2010/main" val="11775623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939CD3C-4309-861C-C96D-CACF07BD575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4B78E4A5-F586-C2F3-7B83-F3592B88432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8509" b="10673"/>
          <a:stretch/>
        </p:blipFill>
        <p:spPr bwMode="auto">
          <a:xfrm>
            <a:off x="2247837" y="2288188"/>
            <a:ext cx="7391172" cy="337077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A726F46-FDD5-72D2-EC93-9DBDEE6008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901C496-3C0B-4598-8BB5-4E8323612518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DE8A256-74DF-469C-DB89-795468E768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Superconducting magnet in a nutshell</a:t>
            </a:r>
            <a:endParaRPr lang="en-GB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189F3F8E-59D4-17EA-E8E9-6B5C5344926B}"/>
              </a:ext>
            </a:extLst>
          </p:cNvPr>
          <p:cNvSpPr txBox="1">
            <a:spLocks/>
          </p:cNvSpPr>
          <p:nvPr/>
        </p:nvSpPr>
        <p:spPr>
          <a:xfrm>
            <a:off x="353524" y="1279013"/>
            <a:ext cx="11000275" cy="28937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28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24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20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18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18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2060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A superconducting magnet is an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Symbol" pitchFamily="-110" charset="2"/>
              </a:rPr>
              <a:t>exciting, fancy and dirty mixture of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Symbol" pitchFamily="-110" charset="2"/>
              </a:rPr>
              <a:t>physics, engineering, and chemistry</a:t>
            </a:r>
          </a:p>
          <a:p>
            <a:pPr marL="742950" marR="0" lvl="1" indent="-285750" algn="ctr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206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0859F97-013A-B2A1-7F34-99EC6C3E3843}"/>
              </a:ext>
            </a:extLst>
          </p:cNvPr>
          <p:cNvSpPr txBox="1"/>
          <p:nvPr/>
        </p:nvSpPr>
        <p:spPr>
          <a:xfrm>
            <a:off x="8367769" y="2221371"/>
            <a:ext cx="1652520" cy="31393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vert="horz" lIns="91440" tIns="45720" rIns="91440" bIns="45720" rtlCol="0">
            <a:normAutofit/>
          </a:bodyPr>
          <a:lstStyle>
            <a:defPPr>
              <a:defRPr lang="en-US"/>
            </a:defPPr>
            <a:lvl1pPr indent="0" algn="ctr">
              <a:lnSpc>
                <a:spcPct val="90000"/>
              </a:lnSpc>
              <a:spcBef>
                <a:spcPts val="1000"/>
              </a:spcBef>
              <a:buClr>
                <a:srgbClr val="002060"/>
              </a:buClr>
              <a:buFont typeface="Arial" panose="020B0604020202020204" pitchFamily="34" charset="0"/>
              <a:buNone/>
              <a:defRPr sz="16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240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200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2060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Symbol" pitchFamily="-110" charset="2"/>
              </a:rPr>
              <a:t>Cost! 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DC74613A-53F0-4F9B-3970-F0D4C9BF06F3}"/>
              </a:ext>
            </a:extLst>
          </p:cNvPr>
          <p:cNvSpPr txBox="1">
            <a:spLocks/>
          </p:cNvSpPr>
          <p:nvPr/>
        </p:nvSpPr>
        <p:spPr>
          <a:xfrm>
            <a:off x="919953" y="2027344"/>
            <a:ext cx="2904280" cy="738940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28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24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20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18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18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2060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Quantum physics: </a:t>
            </a: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2060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Superconductivity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12A5BA86-DBA3-BF32-B6E9-32B432B124EF}"/>
              </a:ext>
            </a:extLst>
          </p:cNvPr>
          <p:cNvSpPr txBox="1">
            <a:spLocks/>
          </p:cNvSpPr>
          <p:nvPr/>
        </p:nvSpPr>
        <p:spPr>
          <a:xfrm>
            <a:off x="131755" y="3253200"/>
            <a:ext cx="2904280" cy="738940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28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24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20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18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18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2060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Material science</a:t>
            </a: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2060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Superconducting materials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AFD13BD5-6B4A-1FBD-B874-16AC10E920B9}"/>
              </a:ext>
            </a:extLst>
          </p:cNvPr>
          <p:cNvSpPr txBox="1">
            <a:spLocks/>
          </p:cNvSpPr>
          <p:nvPr/>
        </p:nvSpPr>
        <p:spPr>
          <a:xfrm>
            <a:off x="9283700" y="3585074"/>
            <a:ext cx="1835342" cy="738940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28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24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20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18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18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2060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Cryogenics: </a:t>
            </a: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2060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keep them cool</a:t>
            </a:r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0D7A284E-1861-C13F-F57E-A531631CF730}"/>
              </a:ext>
            </a:extLst>
          </p:cNvPr>
          <p:cNvSpPr txBox="1">
            <a:spLocks/>
          </p:cNvSpPr>
          <p:nvPr/>
        </p:nvSpPr>
        <p:spPr>
          <a:xfrm>
            <a:off x="3544126" y="5479411"/>
            <a:ext cx="2904280" cy="738940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28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24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20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18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18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2060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Mechanical engineering: </a:t>
            </a: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2060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Handling of the Lorentz forces</a:t>
            </a:r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D993A7DD-9C4B-B815-EACB-43C6D478E078}"/>
              </a:ext>
            </a:extLst>
          </p:cNvPr>
          <p:cNvSpPr txBox="1">
            <a:spLocks/>
          </p:cNvSpPr>
          <p:nvPr/>
        </p:nvSpPr>
        <p:spPr>
          <a:xfrm>
            <a:off x="353524" y="4740471"/>
            <a:ext cx="2904280" cy="738940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28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24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20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18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18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2060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Classical electrodynamics</a:t>
            </a: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2060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Magnet design</a:t>
            </a:r>
          </a:p>
        </p:txBody>
      </p: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55E7E051-15D9-B50B-CA18-A9CFFA3C22E4}"/>
              </a:ext>
            </a:extLst>
          </p:cNvPr>
          <p:cNvSpPr txBox="1">
            <a:spLocks/>
          </p:cNvSpPr>
          <p:nvPr/>
        </p:nvSpPr>
        <p:spPr>
          <a:xfrm>
            <a:off x="7404121" y="5222529"/>
            <a:ext cx="2061522" cy="738940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28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24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20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18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18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2060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Electrical engineering: </a:t>
            </a: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2060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power and protect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05315E6-CF0E-7151-3DF8-DB177D29186E}"/>
              </a:ext>
            </a:extLst>
          </p:cNvPr>
          <p:cNvSpPr txBox="1"/>
          <p:nvPr/>
        </p:nvSpPr>
        <p:spPr>
          <a:xfrm>
            <a:off x="3312081" y="3135685"/>
            <a:ext cx="5331734" cy="1508105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GB" sz="1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Goal: </a:t>
            </a:r>
            <a:r>
              <a:rPr lang="en-GB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Provide an overview of superconducting magnets for particle accelerators </a:t>
            </a:r>
          </a:p>
          <a:p>
            <a:pPr algn="ctr"/>
            <a:r>
              <a:rPr lang="en-US" sz="1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itchFamily="18" charset="2"/>
              </a:rPr>
              <a:t>Disclaimer: Superconducting magnets for particle accelerators are a vast domain. This lecture will be especially focused on magnets for colliders, with a special eye on the CERN high energy infrastructures (LHC and HL-LHC). </a:t>
            </a:r>
            <a:endParaRPr lang="en-GB" sz="1400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95386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2013 - 2022 Theme">
  <a:themeElements>
    <a:clrScheme name="Office 2013 - 2022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2013 - 2022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13 - 2022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branding 16x9_PPT_Arial" id="{69E3F326-202C-5348-BF51-285B308BAEA0}" vid="{0C1FF187-A39B-EC4E-BD0A-5FA14DA688FC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 2013 - 2022 Them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10037</TotalTime>
  <Words>5418</Words>
  <Application>Microsoft Office PowerPoint</Application>
  <PresentationFormat>Widescreen</PresentationFormat>
  <Paragraphs>849</Paragraphs>
  <Slides>62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13</vt:i4>
      </vt:variant>
      <vt:variant>
        <vt:lpstr>Theme</vt:lpstr>
      </vt:variant>
      <vt:variant>
        <vt:i4>3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62</vt:i4>
      </vt:variant>
    </vt:vector>
  </HeadingPairs>
  <TitlesOfParts>
    <vt:vector size="79" baseType="lpstr">
      <vt:lpstr>ＭＳ Ｐゴシック</vt:lpstr>
      <vt:lpstr>Aptos</vt:lpstr>
      <vt:lpstr>Aptos Narrow</vt:lpstr>
      <vt:lpstr>Arial</vt:lpstr>
      <vt:lpstr>Book Antiqua</vt:lpstr>
      <vt:lpstr>Calbri</vt:lpstr>
      <vt:lpstr>Calibri</vt:lpstr>
      <vt:lpstr>Calibri Light</vt:lpstr>
      <vt:lpstr>Cambria Math</vt:lpstr>
      <vt:lpstr>Symbol</vt:lpstr>
      <vt:lpstr>Times</vt:lpstr>
      <vt:lpstr>Times New Roman</vt:lpstr>
      <vt:lpstr>Wingdings</vt:lpstr>
      <vt:lpstr>Office 2013 - 2022 Theme</vt:lpstr>
      <vt:lpstr>Office Theme</vt:lpstr>
      <vt:lpstr>1_Office Theme</vt:lpstr>
      <vt:lpstr>Equation</vt:lpstr>
      <vt:lpstr>PowerPoint Presentation</vt:lpstr>
      <vt:lpstr>Superconducting magnet in a nutshell</vt:lpstr>
      <vt:lpstr>Superconducting magnet in a nutshell</vt:lpstr>
      <vt:lpstr>Superconducting magnet in a nutshell</vt:lpstr>
      <vt:lpstr>Superconducting magnet in a nutshell</vt:lpstr>
      <vt:lpstr>Superconducting magnet in a nutshell</vt:lpstr>
      <vt:lpstr>Superconducting magnet in a nutshell</vt:lpstr>
      <vt:lpstr>Superconducting magnet in a nutshell</vt:lpstr>
      <vt:lpstr>Superconducting magnet in a nutshell</vt:lpstr>
      <vt:lpstr>Outline</vt:lpstr>
      <vt:lpstr>Outline</vt:lpstr>
      <vt:lpstr>Particle accelerators</vt:lpstr>
      <vt:lpstr>Particle accelerators and magnets</vt:lpstr>
      <vt:lpstr>Particle accelerators: the LHC</vt:lpstr>
      <vt:lpstr>Electromagnets</vt:lpstr>
      <vt:lpstr>Superconductivity</vt:lpstr>
      <vt:lpstr>Superconductivity</vt:lpstr>
      <vt:lpstr>Practical Superconductors for particle accelerators:</vt:lpstr>
      <vt:lpstr>Practical superconductors</vt:lpstr>
      <vt:lpstr>Practical superconductors</vt:lpstr>
      <vt:lpstr>Strand: multifilament wire</vt:lpstr>
      <vt:lpstr>Strand: Manufacturing process (NbTi)</vt:lpstr>
      <vt:lpstr>Strand: Manufacturing process (Nb3Sn)</vt:lpstr>
      <vt:lpstr>The cable</vt:lpstr>
      <vt:lpstr>The cable insulation</vt:lpstr>
      <vt:lpstr>Summary</vt:lpstr>
      <vt:lpstr>Summary</vt:lpstr>
      <vt:lpstr>References</vt:lpstr>
      <vt:lpstr>Outline</vt:lpstr>
      <vt:lpstr>Introduction</vt:lpstr>
      <vt:lpstr>Magnetic design and coil</vt:lpstr>
      <vt:lpstr>How to create a dipole field?</vt:lpstr>
      <vt:lpstr>How to create a dipole field?</vt:lpstr>
      <vt:lpstr>Perfect 2n-pole field</vt:lpstr>
      <vt:lpstr>From ideal to real configurations</vt:lpstr>
      <vt:lpstr>Dipole sector coils</vt:lpstr>
      <vt:lpstr>Coil fabrication</vt:lpstr>
      <vt:lpstr>Coil fabrication (Nb3Sn)</vt:lpstr>
      <vt:lpstr>Coil at different manufacturing steps</vt:lpstr>
      <vt:lpstr>The iron yoke</vt:lpstr>
      <vt:lpstr>Peak Field, Aperture Field and Margin</vt:lpstr>
      <vt:lpstr>Margin</vt:lpstr>
      <vt:lpstr>Summary</vt:lpstr>
      <vt:lpstr>References</vt:lpstr>
      <vt:lpstr>Thank you </vt:lpstr>
      <vt:lpstr>The strand: multifilament wire</vt:lpstr>
      <vt:lpstr>The strand: multifilament wire</vt:lpstr>
      <vt:lpstr>The strand: multifilament wire</vt:lpstr>
      <vt:lpstr>Filling ratio and current density</vt:lpstr>
      <vt:lpstr>Maxwell equations</vt:lpstr>
      <vt:lpstr>Analytic functions</vt:lpstr>
      <vt:lpstr>Field harmonics</vt:lpstr>
      <vt:lpstr>Field harmonics</vt:lpstr>
      <vt:lpstr>Considerations on margin</vt:lpstr>
      <vt:lpstr>Practical superconductors</vt:lpstr>
      <vt:lpstr>Notable Progress with REBCO</vt:lpstr>
      <vt:lpstr>REBCO Market Growth</vt:lpstr>
      <vt:lpstr>HTS R&amp;D Directions</vt:lpstr>
      <vt:lpstr>HTS R&amp;D Directions</vt:lpstr>
      <vt:lpstr>HTS R&amp;D Directions</vt:lpstr>
      <vt:lpstr>Timeline for HTS</vt:lpstr>
      <vt:lpstr>IBS State of the Art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Susana Izquierdo Bermudez</dc:creator>
  <cp:lastModifiedBy>Susana Izquierdo Bermudez</cp:lastModifiedBy>
  <cp:revision>73</cp:revision>
  <dcterms:created xsi:type="dcterms:W3CDTF">2022-08-23T12:33:19Z</dcterms:created>
  <dcterms:modified xsi:type="dcterms:W3CDTF">2025-06-30T13:35:30Z</dcterms:modified>
</cp:coreProperties>
</file>