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6" r:id="rId2"/>
  </p:sldMasterIdLst>
  <p:notesMasterIdLst>
    <p:notesMasterId r:id="rId54"/>
  </p:notesMasterIdLst>
  <p:sldIdLst>
    <p:sldId id="256" r:id="rId3"/>
    <p:sldId id="836" r:id="rId4"/>
    <p:sldId id="262" r:id="rId5"/>
    <p:sldId id="263" r:id="rId6"/>
    <p:sldId id="264" r:id="rId7"/>
    <p:sldId id="265" r:id="rId8"/>
    <p:sldId id="282" r:id="rId9"/>
    <p:sldId id="283" r:id="rId10"/>
    <p:sldId id="287" r:id="rId11"/>
    <p:sldId id="266" r:id="rId12"/>
    <p:sldId id="842" r:id="rId13"/>
    <p:sldId id="843" r:id="rId14"/>
    <p:sldId id="284" r:id="rId15"/>
    <p:sldId id="285" r:id="rId16"/>
    <p:sldId id="286" r:id="rId17"/>
    <p:sldId id="294" r:id="rId18"/>
    <p:sldId id="288" r:id="rId19"/>
    <p:sldId id="290" r:id="rId20"/>
    <p:sldId id="298" r:id="rId21"/>
    <p:sldId id="299" r:id="rId22"/>
    <p:sldId id="300" r:id="rId23"/>
    <p:sldId id="301" r:id="rId24"/>
    <p:sldId id="273" r:id="rId25"/>
    <p:sldId id="276" r:id="rId26"/>
    <p:sldId id="840" r:id="rId27"/>
    <p:sldId id="305" r:id="rId28"/>
    <p:sldId id="1377" r:id="rId29"/>
    <p:sldId id="841" r:id="rId30"/>
    <p:sldId id="306" r:id="rId31"/>
    <p:sldId id="308" r:id="rId32"/>
    <p:sldId id="307" r:id="rId33"/>
    <p:sldId id="309" r:id="rId34"/>
    <p:sldId id="310" r:id="rId35"/>
    <p:sldId id="311" r:id="rId36"/>
    <p:sldId id="787" r:id="rId37"/>
    <p:sldId id="788" r:id="rId38"/>
    <p:sldId id="789" r:id="rId39"/>
    <p:sldId id="791" r:id="rId40"/>
    <p:sldId id="320" r:id="rId41"/>
    <p:sldId id="317" r:id="rId42"/>
    <p:sldId id="316" r:id="rId43"/>
    <p:sldId id="314" r:id="rId44"/>
    <p:sldId id="313" r:id="rId45"/>
    <p:sldId id="844" r:id="rId46"/>
    <p:sldId id="851" r:id="rId47"/>
    <p:sldId id="846" r:id="rId48"/>
    <p:sldId id="847" r:id="rId49"/>
    <p:sldId id="849" r:id="rId50"/>
    <p:sldId id="848" r:id="rId51"/>
    <p:sldId id="850" r:id="rId52"/>
    <p:sldId id="828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680" autoAdjust="0"/>
  </p:normalViewPr>
  <p:slideViewPr>
    <p:cSldViewPr snapToGrid="0">
      <p:cViewPr>
        <p:scale>
          <a:sx n="66" d="100"/>
          <a:sy n="66" d="100"/>
        </p:scale>
        <p:origin x="1230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jects\11T\MBHSP101\MBHSP101_TestData_v4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3630448316981638E-2"/>
          <c:y val="8.5409783547031021E-2"/>
          <c:w val="0.93480170107126903"/>
          <c:h val="0.66488306746455828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rgbClr val="002060"/>
              </a:solidFill>
            </a:ln>
          </c:spPr>
          <c:marker>
            <c:symbol val="none"/>
          </c:marker>
          <c:xVal>
            <c:numRef>
              <c:f>MIITs_QHtests!$P$31:$P$230</c:f>
              <c:numCache>
                <c:formatCode>0.00E+00</c:formatCode>
                <c:ptCount val="200"/>
                <c:pt idx="0" formatCode="General">
                  <c:v>0</c:v>
                </c:pt>
                <c:pt idx="1">
                  <c:v>0.20100000000000001</c:v>
                </c:pt>
                <c:pt idx="2">
                  <c:v>0.20200000000000001</c:v>
                </c:pt>
                <c:pt idx="3">
                  <c:v>0.20300000000000001</c:v>
                </c:pt>
                <c:pt idx="4">
                  <c:v>0.20400000000000001</c:v>
                </c:pt>
                <c:pt idx="5">
                  <c:v>0.20500000000000002</c:v>
                </c:pt>
                <c:pt idx="6">
                  <c:v>0.20600000000000002</c:v>
                </c:pt>
                <c:pt idx="7">
                  <c:v>0.20700000000000002</c:v>
                </c:pt>
                <c:pt idx="8">
                  <c:v>0.20800000000000002</c:v>
                </c:pt>
                <c:pt idx="9">
                  <c:v>0.20900000000000002</c:v>
                </c:pt>
                <c:pt idx="10">
                  <c:v>0.21000000000000002</c:v>
                </c:pt>
                <c:pt idx="11">
                  <c:v>0.21100000000000002</c:v>
                </c:pt>
                <c:pt idx="12">
                  <c:v>0.21200000000000002</c:v>
                </c:pt>
                <c:pt idx="13">
                  <c:v>0.21300000000000002</c:v>
                </c:pt>
                <c:pt idx="14">
                  <c:v>0.21400000000000002</c:v>
                </c:pt>
                <c:pt idx="15">
                  <c:v>0.21500000000000002</c:v>
                </c:pt>
                <c:pt idx="16">
                  <c:v>0.21600000000000003</c:v>
                </c:pt>
                <c:pt idx="17">
                  <c:v>0.21700000000000003</c:v>
                </c:pt>
                <c:pt idx="18">
                  <c:v>0.218</c:v>
                </c:pt>
                <c:pt idx="19">
                  <c:v>0.219</c:v>
                </c:pt>
                <c:pt idx="20">
                  <c:v>0.22</c:v>
                </c:pt>
                <c:pt idx="21">
                  <c:v>0.221</c:v>
                </c:pt>
                <c:pt idx="22">
                  <c:v>0.222</c:v>
                </c:pt>
                <c:pt idx="23">
                  <c:v>0.223</c:v>
                </c:pt>
                <c:pt idx="24">
                  <c:v>0.224</c:v>
                </c:pt>
                <c:pt idx="25">
                  <c:v>0.22500000000000001</c:v>
                </c:pt>
                <c:pt idx="26">
                  <c:v>0.22600000000000001</c:v>
                </c:pt>
                <c:pt idx="27">
                  <c:v>0.22700000000000001</c:v>
                </c:pt>
                <c:pt idx="28">
                  <c:v>0.22800000000000001</c:v>
                </c:pt>
                <c:pt idx="29">
                  <c:v>0.22900000000000001</c:v>
                </c:pt>
                <c:pt idx="30">
                  <c:v>0.23</c:v>
                </c:pt>
                <c:pt idx="31">
                  <c:v>0.23100000000000001</c:v>
                </c:pt>
                <c:pt idx="32">
                  <c:v>0.23200000000000001</c:v>
                </c:pt>
                <c:pt idx="33">
                  <c:v>0.23300000000000001</c:v>
                </c:pt>
                <c:pt idx="34">
                  <c:v>0.23400000000000001</c:v>
                </c:pt>
                <c:pt idx="35">
                  <c:v>0.23500000000000001</c:v>
                </c:pt>
                <c:pt idx="36">
                  <c:v>0.23600000000000002</c:v>
                </c:pt>
                <c:pt idx="37">
                  <c:v>0.23700000000000002</c:v>
                </c:pt>
                <c:pt idx="38">
                  <c:v>0.23800000000000002</c:v>
                </c:pt>
                <c:pt idx="39">
                  <c:v>0.23900000000000002</c:v>
                </c:pt>
                <c:pt idx="40">
                  <c:v>0.24000000000000002</c:v>
                </c:pt>
                <c:pt idx="41">
                  <c:v>0.24100000000000002</c:v>
                </c:pt>
                <c:pt idx="42">
                  <c:v>0.24200000000000002</c:v>
                </c:pt>
                <c:pt idx="43">
                  <c:v>0.24299999999999999</c:v>
                </c:pt>
                <c:pt idx="44">
                  <c:v>0.24399999999999999</c:v>
                </c:pt>
                <c:pt idx="45">
                  <c:v>0.245</c:v>
                </c:pt>
                <c:pt idx="46">
                  <c:v>0.246</c:v>
                </c:pt>
                <c:pt idx="47">
                  <c:v>0.247</c:v>
                </c:pt>
                <c:pt idx="48">
                  <c:v>0.248</c:v>
                </c:pt>
                <c:pt idx="49">
                  <c:v>0.249</c:v>
                </c:pt>
                <c:pt idx="50">
                  <c:v>0.25</c:v>
                </c:pt>
                <c:pt idx="51">
                  <c:v>0.251</c:v>
                </c:pt>
                <c:pt idx="52">
                  <c:v>0.252</c:v>
                </c:pt>
                <c:pt idx="53">
                  <c:v>0.253</c:v>
                </c:pt>
                <c:pt idx="54">
                  <c:v>0.254</c:v>
                </c:pt>
                <c:pt idx="55">
                  <c:v>0.255</c:v>
                </c:pt>
                <c:pt idx="56">
                  <c:v>0.25600000000000001</c:v>
                </c:pt>
                <c:pt idx="57">
                  <c:v>0.25700000000000001</c:v>
                </c:pt>
                <c:pt idx="58">
                  <c:v>0.25800000000000001</c:v>
                </c:pt>
                <c:pt idx="59">
                  <c:v>0.25900000000000001</c:v>
                </c:pt>
                <c:pt idx="60">
                  <c:v>0.26</c:v>
                </c:pt>
                <c:pt idx="61">
                  <c:v>0.26100000000000001</c:v>
                </c:pt>
                <c:pt idx="62">
                  <c:v>0.26200000000000001</c:v>
                </c:pt>
                <c:pt idx="63">
                  <c:v>0.26300000000000001</c:v>
                </c:pt>
                <c:pt idx="64">
                  <c:v>0.26400000000000001</c:v>
                </c:pt>
                <c:pt idx="65">
                  <c:v>0.26500000000000001</c:v>
                </c:pt>
                <c:pt idx="66">
                  <c:v>0.26600000000000001</c:v>
                </c:pt>
                <c:pt idx="67">
                  <c:v>0.26700000000000002</c:v>
                </c:pt>
                <c:pt idx="68">
                  <c:v>0.26800000000000002</c:v>
                </c:pt>
                <c:pt idx="69">
                  <c:v>0.26900000000000002</c:v>
                </c:pt>
                <c:pt idx="70">
                  <c:v>0.27</c:v>
                </c:pt>
                <c:pt idx="71">
                  <c:v>0.27100000000000002</c:v>
                </c:pt>
                <c:pt idx="72">
                  <c:v>0.27200000000000002</c:v>
                </c:pt>
                <c:pt idx="73">
                  <c:v>0.27300000000000002</c:v>
                </c:pt>
                <c:pt idx="74">
                  <c:v>0.27400000000000002</c:v>
                </c:pt>
                <c:pt idx="75">
                  <c:v>0.27500000000000002</c:v>
                </c:pt>
                <c:pt idx="76">
                  <c:v>0.27600000000000002</c:v>
                </c:pt>
                <c:pt idx="77">
                  <c:v>0.27700000000000002</c:v>
                </c:pt>
                <c:pt idx="78">
                  <c:v>0.27800000000000002</c:v>
                </c:pt>
                <c:pt idx="79">
                  <c:v>0.27900000000000003</c:v>
                </c:pt>
                <c:pt idx="80">
                  <c:v>0.28000000000000003</c:v>
                </c:pt>
                <c:pt idx="81">
                  <c:v>0.28100000000000003</c:v>
                </c:pt>
                <c:pt idx="82">
                  <c:v>0.28200000000000003</c:v>
                </c:pt>
                <c:pt idx="83">
                  <c:v>0.28300000000000003</c:v>
                </c:pt>
                <c:pt idx="84">
                  <c:v>0.28400000000000003</c:v>
                </c:pt>
                <c:pt idx="85">
                  <c:v>0.28500000000000003</c:v>
                </c:pt>
                <c:pt idx="86">
                  <c:v>0.28600000000000003</c:v>
                </c:pt>
                <c:pt idx="87">
                  <c:v>0.28700000000000003</c:v>
                </c:pt>
                <c:pt idx="88">
                  <c:v>0.28800000000000003</c:v>
                </c:pt>
                <c:pt idx="89">
                  <c:v>0.28900000000000003</c:v>
                </c:pt>
                <c:pt idx="90">
                  <c:v>0.29000000000000004</c:v>
                </c:pt>
                <c:pt idx="91">
                  <c:v>0.29100000000000004</c:v>
                </c:pt>
                <c:pt idx="92">
                  <c:v>0.29200000000000004</c:v>
                </c:pt>
                <c:pt idx="93">
                  <c:v>0.29300000000000004</c:v>
                </c:pt>
                <c:pt idx="94">
                  <c:v>0.29400000000000004</c:v>
                </c:pt>
                <c:pt idx="95">
                  <c:v>0.29500000000000004</c:v>
                </c:pt>
                <c:pt idx="96">
                  <c:v>0.29600000000000004</c:v>
                </c:pt>
                <c:pt idx="97">
                  <c:v>0.29700000000000004</c:v>
                </c:pt>
                <c:pt idx="98">
                  <c:v>0.29800000000000004</c:v>
                </c:pt>
                <c:pt idx="99">
                  <c:v>0.29900000000000004</c:v>
                </c:pt>
                <c:pt idx="100">
                  <c:v>0.30000000000000004</c:v>
                </c:pt>
                <c:pt idx="101">
                  <c:v>0.30100000000000005</c:v>
                </c:pt>
                <c:pt idx="102">
                  <c:v>0.30199999999999999</c:v>
                </c:pt>
                <c:pt idx="103">
                  <c:v>0.30299999999999999</c:v>
                </c:pt>
                <c:pt idx="104">
                  <c:v>0.30399999999999999</c:v>
                </c:pt>
                <c:pt idx="105">
                  <c:v>0.30499999999999999</c:v>
                </c:pt>
                <c:pt idx="106">
                  <c:v>0.30599999999999999</c:v>
                </c:pt>
                <c:pt idx="107">
                  <c:v>0.307</c:v>
                </c:pt>
                <c:pt idx="108">
                  <c:v>0.308</c:v>
                </c:pt>
                <c:pt idx="109">
                  <c:v>0.309</c:v>
                </c:pt>
                <c:pt idx="110">
                  <c:v>0.31</c:v>
                </c:pt>
                <c:pt idx="111">
                  <c:v>0.311</c:v>
                </c:pt>
                <c:pt idx="112">
                  <c:v>0.312</c:v>
                </c:pt>
                <c:pt idx="113">
                  <c:v>0.313</c:v>
                </c:pt>
                <c:pt idx="114">
                  <c:v>0.314</c:v>
                </c:pt>
                <c:pt idx="115">
                  <c:v>0.315</c:v>
                </c:pt>
                <c:pt idx="116">
                  <c:v>0.316</c:v>
                </c:pt>
                <c:pt idx="117">
                  <c:v>0.317</c:v>
                </c:pt>
                <c:pt idx="118">
                  <c:v>0.318</c:v>
                </c:pt>
                <c:pt idx="119">
                  <c:v>0.31900000000000001</c:v>
                </c:pt>
                <c:pt idx="120">
                  <c:v>0.32</c:v>
                </c:pt>
                <c:pt idx="121">
                  <c:v>0.32100000000000001</c:v>
                </c:pt>
                <c:pt idx="122">
                  <c:v>0.32200000000000001</c:v>
                </c:pt>
                <c:pt idx="123">
                  <c:v>0.32300000000000001</c:v>
                </c:pt>
                <c:pt idx="124">
                  <c:v>0.32400000000000001</c:v>
                </c:pt>
                <c:pt idx="125">
                  <c:v>0.32500000000000001</c:v>
                </c:pt>
                <c:pt idx="126">
                  <c:v>0.32600000000000001</c:v>
                </c:pt>
                <c:pt idx="127">
                  <c:v>0.32700000000000001</c:v>
                </c:pt>
                <c:pt idx="128">
                  <c:v>0.32800000000000001</c:v>
                </c:pt>
                <c:pt idx="129">
                  <c:v>0.32900000000000001</c:v>
                </c:pt>
                <c:pt idx="130">
                  <c:v>0.33</c:v>
                </c:pt>
                <c:pt idx="131">
                  <c:v>0.33100000000000002</c:v>
                </c:pt>
                <c:pt idx="132">
                  <c:v>0.33200000000000002</c:v>
                </c:pt>
                <c:pt idx="133">
                  <c:v>0.33300000000000002</c:v>
                </c:pt>
                <c:pt idx="134">
                  <c:v>0.33400000000000002</c:v>
                </c:pt>
                <c:pt idx="135">
                  <c:v>0.33500000000000002</c:v>
                </c:pt>
                <c:pt idx="136">
                  <c:v>0.33600000000000002</c:v>
                </c:pt>
                <c:pt idx="137">
                  <c:v>0.33700000000000002</c:v>
                </c:pt>
                <c:pt idx="138">
                  <c:v>0.33800000000000002</c:v>
                </c:pt>
                <c:pt idx="139">
                  <c:v>0.33900000000000002</c:v>
                </c:pt>
                <c:pt idx="140">
                  <c:v>0.34</c:v>
                </c:pt>
                <c:pt idx="141">
                  <c:v>0.34099999999999997</c:v>
                </c:pt>
                <c:pt idx="142">
                  <c:v>0.34199999999999997</c:v>
                </c:pt>
                <c:pt idx="143">
                  <c:v>0.34299999999999997</c:v>
                </c:pt>
                <c:pt idx="144">
                  <c:v>0.34399999999999997</c:v>
                </c:pt>
                <c:pt idx="145">
                  <c:v>0.34499999999999997</c:v>
                </c:pt>
                <c:pt idx="146">
                  <c:v>0.34599999999999997</c:v>
                </c:pt>
                <c:pt idx="147">
                  <c:v>0.34699999999999998</c:v>
                </c:pt>
                <c:pt idx="148">
                  <c:v>0.34799999999999998</c:v>
                </c:pt>
                <c:pt idx="149">
                  <c:v>0.34899999999999998</c:v>
                </c:pt>
                <c:pt idx="150">
                  <c:v>0.35</c:v>
                </c:pt>
                <c:pt idx="151">
                  <c:v>0.35099999999999998</c:v>
                </c:pt>
                <c:pt idx="152">
                  <c:v>0.35199999999999998</c:v>
                </c:pt>
                <c:pt idx="153">
                  <c:v>0.35299999999999998</c:v>
                </c:pt>
                <c:pt idx="154">
                  <c:v>0.35399999999999998</c:v>
                </c:pt>
                <c:pt idx="155">
                  <c:v>0.35499999999999998</c:v>
                </c:pt>
                <c:pt idx="156">
                  <c:v>0.35599999999999998</c:v>
                </c:pt>
                <c:pt idx="157">
                  <c:v>0.35699999999999998</c:v>
                </c:pt>
                <c:pt idx="158">
                  <c:v>0.35799999999999998</c:v>
                </c:pt>
                <c:pt idx="159">
                  <c:v>0.35899999999999999</c:v>
                </c:pt>
                <c:pt idx="160">
                  <c:v>0.36</c:v>
                </c:pt>
                <c:pt idx="161">
                  <c:v>0.36099999999999999</c:v>
                </c:pt>
                <c:pt idx="162">
                  <c:v>0.36199999999999999</c:v>
                </c:pt>
                <c:pt idx="163">
                  <c:v>0.36299999999999999</c:v>
                </c:pt>
                <c:pt idx="164">
                  <c:v>0.36399999999999999</c:v>
                </c:pt>
                <c:pt idx="165">
                  <c:v>0.36499999999999999</c:v>
                </c:pt>
                <c:pt idx="166">
                  <c:v>0.36599999999999999</c:v>
                </c:pt>
                <c:pt idx="167">
                  <c:v>0.36699999999999999</c:v>
                </c:pt>
                <c:pt idx="168">
                  <c:v>0.36799999999999999</c:v>
                </c:pt>
                <c:pt idx="169">
                  <c:v>0.36899999999999999</c:v>
                </c:pt>
                <c:pt idx="170">
                  <c:v>0.37</c:v>
                </c:pt>
                <c:pt idx="171">
                  <c:v>0.371</c:v>
                </c:pt>
                <c:pt idx="172">
                  <c:v>0.372</c:v>
                </c:pt>
                <c:pt idx="173">
                  <c:v>0.373</c:v>
                </c:pt>
                <c:pt idx="174">
                  <c:v>0.374</c:v>
                </c:pt>
                <c:pt idx="175">
                  <c:v>0.375</c:v>
                </c:pt>
                <c:pt idx="176">
                  <c:v>0.376</c:v>
                </c:pt>
                <c:pt idx="177">
                  <c:v>0.377</c:v>
                </c:pt>
                <c:pt idx="178">
                  <c:v>0.378</c:v>
                </c:pt>
                <c:pt idx="179">
                  <c:v>0.379</c:v>
                </c:pt>
                <c:pt idx="180">
                  <c:v>0.38</c:v>
                </c:pt>
                <c:pt idx="181">
                  <c:v>0.38100000000000001</c:v>
                </c:pt>
                <c:pt idx="182">
                  <c:v>0.38200000000000001</c:v>
                </c:pt>
                <c:pt idx="183">
                  <c:v>0.38300000000000001</c:v>
                </c:pt>
                <c:pt idx="184">
                  <c:v>0.38400000000000001</c:v>
                </c:pt>
                <c:pt idx="185">
                  <c:v>0.38500000000000001</c:v>
                </c:pt>
                <c:pt idx="186">
                  <c:v>0.38600000000000001</c:v>
                </c:pt>
                <c:pt idx="187">
                  <c:v>0.38700000000000001</c:v>
                </c:pt>
                <c:pt idx="188">
                  <c:v>0.38800000000000001</c:v>
                </c:pt>
                <c:pt idx="189">
                  <c:v>0.38900000000000001</c:v>
                </c:pt>
                <c:pt idx="190">
                  <c:v>0.39</c:v>
                </c:pt>
                <c:pt idx="191">
                  <c:v>0.39100000000000001</c:v>
                </c:pt>
                <c:pt idx="192">
                  <c:v>0.39200000000000002</c:v>
                </c:pt>
                <c:pt idx="193">
                  <c:v>0.39300000000000002</c:v>
                </c:pt>
                <c:pt idx="194">
                  <c:v>0.39400000000000002</c:v>
                </c:pt>
                <c:pt idx="195">
                  <c:v>0.39500000000000002</c:v>
                </c:pt>
                <c:pt idx="196">
                  <c:v>0.39600000000000002</c:v>
                </c:pt>
                <c:pt idx="197">
                  <c:v>0.39700000000000002</c:v>
                </c:pt>
                <c:pt idx="198">
                  <c:v>0.39800000000000002</c:v>
                </c:pt>
                <c:pt idx="199">
                  <c:v>0.39900000000000002</c:v>
                </c:pt>
              </c:numCache>
            </c:numRef>
          </c:xVal>
          <c:yVal>
            <c:numRef>
              <c:f>MIITs_QHtests!$Q$31:$Q$230</c:f>
              <c:numCache>
                <c:formatCode>0.00E+00</c:formatCode>
                <c:ptCount val="200"/>
                <c:pt idx="0">
                  <c:v>11850</c:v>
                </c:pt>
                <c:pt idx="1">
                  <c:v>11850</c:v>
                </c:pt>
                <c:pt idx="2">
                  <c:v>11847.845454545455</c:v>
                </c:pt>
                <c:pt idx="3">
                  <c:v>11845.690909090908</c:v>
                </c:pt>
                <c:pt idx="4">
                  <c:v>11841.381818181819</c:v>
                </c:pt>
                <c:pt idx="5">
                  <c:v>11837.072727272727</c:v>
                </c:pt>
                <c:pt idx="6">
                  <c:v>11831.686363636363</c:v>
                </c:pt>
                <c:pt idx="7">
                  <c:v>11827.377272727272</c:v>
                </c:pt>
                <c:pt idx="8">
                  <c:v>11821.990909090908</c:v>
                </c:pt>
                <c:pt idx="9">
                  <c:v>11816.604545454546</c:v>
                </c:pt>
                <c:pt idx="10">
                  <c:v>11810.140909090909</c:v>
                </c:pt>
                <c:pt idx="11">
                  <c:v>11803.677272727273</c:v>
                </c:pt>
                <c:pt idx="12">
                  <c:v>11796.136363636364</c:v>
                </c:pt>
                <c:pt idx="13">
                  <c:v>11786.440909090908</c:v>
                </c:pt>
                <c:pt idx="14">
                  <c:v>11774.59090909091</c:v>
                </c:pt>
                <c:pt idx="15">
                  <c:v>11760.586363636363</c:v>
                </c:pt>
                <c:pt idx="16">
                  <c:v>11744.427272727273</c:v>
                </c:pt>
                <c:pt idx="17">
                  <c:v>11726.113636363636</c:v>
                </c:pt>
                <c:pt idx="18">
                  <c:v>11708.877272727272</c:v>
                </c:pt>
                <c:pt idx="19">
                  <c:v>11689.486363636363</c:v>
                </c:pt>
                <c:pt idx="20">
                  <c:v>11669.018181818181</c:v>
                </c:pt>
                <c:pt idx="21">
                  <c:v>11647.472727272727</c:v>
                </c:pt>
                <c:pt idx="22">
                  <c:v>11624.849999999999</c:v>
                </c:pt>
                <c:pt idx="23">
                  <c:v>11600.072727272727</c:v>
                </c:pt>
                <c:pt idx="24">
                  <c:v>11575.295454545454</c:v>
                </c:pt>
                <c:pt idx="25">
                  <c:v>11547.286363636364</c:v>
                </c:pt>
                <c:pt idx="26">
                  <c:v>11518.199999999999</c:v>
                </c:pt>
                <c:pt idx="27">
                  <c:v>11488.036363636364</c:v>
                </c:pt>
                <c:pt idx="28">
                  <c:v>11456.795454545454</c:v>
                </c:pt>
                <c:pt idx="29">
                  <c:v>11424.477272727272</c:v>
                </c:pt>
                <c:pt idx="30">
                  <c:v>11391.081818181818</c:v>
                </c:pt>
                <c:pt idx="31">
                  <c:v>11356.609090909091</c:v>
                </c:pt>
                <c:pt idx="32">
                  <c:v>11321.05909090909</c:v>
                </c:pt>
                <c:pt idx="33">
                  <c:v>11283.354545454546</c:v>
                </c:pt>
                <c:pt idx="34">
                  <c:v>11244.572727272727</c:v>
                </c:pt>
                <c:pt idx="35">
                  <c:v>11205.790909090909</c:v>
                </c:pt>
                <c:pt idx="36">
                  <c:v>11164.854545454546</c:v>
                </c:pt>
                <c:pt idx="37">
                  <c:v>11121.763636363636</c:v>
                </c:pt>
                <c:pt idx="38">
                  <c:v>11078.672727272728</c:v>
                </c:pt>
                <c:pt idx="39">
                  <c:v>11033.427272727273</c:v>
                </c:pt>
                <c:pt idx="40">
                  <c:v>10987.104545454546</c:v>
                </c:pt>
                <c:pt idx="41">
                  <c:v>10939.704545454546</c:v>
                </c:pt>
                <c:pt idx="42">
                  <c:v>10890.15</c:v>
                </c:pt>
                <c:pt idx="43">
                  <c:v>10840.595454545455</c:v>
                </c:pt>
                <c:pt idx="44">
                  <c:v>10788.886363636364</c:v>
                </c:pt>
                <c:pt idx="45">
                  <c:v>10735.884545454544</c:v>
                </c:pt>
                <c:pt idx="46">
                  <c:v>10681.482272727271</c:v>
                </c:pt>
                <c:pt idx="47">
                  <c:v>10625.787272727273</c:v>
                </c:pt>
                <c:pt idx="48">
                  <c:v>10568.799545454545</c:v>
                </c:pt>
                <c:pt idx="49">
                  <c:v>10510.195909090908</c:v>
                </c:pt>
                <c:pt idx="50">
                  <c:v>10450.084090909091</c:v>
                </c:pt>
                <c:pt idx="51">
                  <c:v>10388.787272727273</c:v>
                </c:pt>
                <c:pt idx="52">
                  <c:v>10325.982272727271</c:v>
                </c:pt>
                <c:pt idx="53">
                  <c:v>10261.776818181817</c:v>
                </c:pt>
                <c:pt idx="54">
                  <c:v>10195.847727272727</c:v>
                </c:pt>
                <c:pt idx="55">
                  <c:v>10129.056818181818</c:v>
                </c:pt>
                <c:pt idx="56">
                  <c:v>10060.326818181818</c:v>
                </c:pt>
                <c:pt idx="57">
                  <c:v>9990.3040909090905</c:v>
                </c:pt>
                <c:pt idx="58">
                  <c:v>9919.4195454545443</c:v>
                </c:pt>
                <c:pt idx="59">
                  <c:v>9846.5959090909091</c:v>
                </c:pt>
                <c:pt idx="60">
                  <c:v>9772.6949999999997</c:v>
                </c:pt>
                <c:pt idx="61">
                  <c:v>9697.0704545454537</c:v>
                </c:pt>
                <c:pt idx="62">
                  <c:v>9620.5840909090912</c:v>
                </c:pt>
                <c:pt idx="63">
                  <c:v>9542.4818181818191</c:v>
                </c:pt>
                <c:pt idx="64">
                  <c:v>9462.9790909090916</c:v>
                </c:pt>
                <c:pt idx="65">
                  <c:v>9382.5068181818187</c:v>
                </c:pt>
                <c:pt idx="66">
                  <c:v>9300.9572727272716</c:v>
                </c:pt>
                <c:pt idx="67">
                  <c:v>9218.3304545454539</c:v>
                </c:pt>
                <c:pt idx="68">
                  <c:v>9134.4109090909096</c:v>
                </c:pt>
                <c:pt idx="69">
                  <c:v>9049.6295454545452</c:v>
                </c:pt>
                <c:pt idx="70">
                  <c:v>8963.8786363636355</c:v>
                </c:pt>
                <c:pt idx="71">
                  <c:v>8877.1581818181803</c:v>
                </c:pt>
                <c:pt idx="72">
                  <c:v>8789.4681818181816</c:v>
                </c:pt>
                <c:pt idx="73">
                  <c:v>8700.1622727272734</c:v>
                </c:pt>
                <c:pt idx="74">
                  <c:v>8611.3950000000004</c:v>
                </c:pt>
                <c:pt idx="75">
                  <c:v>8519.8268181818185</c:v>
                </c:pt>
                <c:pt idx="76">
                  <c:v>8429.551363636363</c:v>
                </c:pt>
                <c:pt idx="77">
                  <c:v>8337.1213636363645</c:v>
                </c:pt>
                <c:pt idx="78">
                  <c:v>8245.6609090909078</c:v>
                </c:pt>
                <c:pt idx="79">
                  <c:v>8153.4463636363644</c:v>
                </c:pt>
                <c:pt idx="80">
                  <c:v>8058.4309090909082</c:v>
                </c:pt>
                <c:pt idx="81">
                  <c:v>7964.7081818181814</c:v>
                </c:pt>
                <c:pt idx="82">
                  <c:v>7871.0931818181816</c:v>
                </c:pt>
                <c:pt idx="83">
                  <c:v>7776.4009090909094</c:v>
                </c:pt>
                <c:pt idx="84">
                  <c:v>7682.3549999999996</c:v>
                </c:pt>
                <c:pt idx="85">
                  <c:v>7586.693181818182</c:v>
                </c:pt>
                <c:pt idx="86">
                  <c:v>7493.8322727272725</c:v>
                </c:pt>
                <c:pt idx="87">
                  <c:v>7398.9245454545453</c:v>
                </c:pt>
                <c:pt idx="88">
                  <c:v>7304.2322727272722</c:v>
                </c:pt>
                <c:pt idx="89">
                  <c:v>7209.1090909090908</c:v>
                </c:pt>
                <c:pt idx="90">
                  <c:v>7110.7540909090903</c:v>
                </c:pt>
                <c:pt idx="91">
                  <c:v>7019.2936363636363</c:v>
                </c:pt>
                <c:pt idx="92">
                  <c:v>6923.7395454545449</c:v>
                </c:pt>
                <c:pt idx="93">
                  <c:v>6826.2463636363645</c:v>
                </c:pt>
                <c:pt idx="94">
                  <c:v>6735.647727272727</c:v>
                </c:pt>
                <c:pt idx="95">
                  <c:v>6640.3090909090906</c:v>
                </c:pt>
                <c:pt idx="96">
                  <c:v>6547.5559090909082</c:v>
                </c:pt>
                <c:pt idx="97">
                  <c:v>6453.9409090909085</c:v>
                </c:pt>
                <c:pt idx="98">
                  <c:v>6360.7568181818178</c:v>
                </c:pt>
                <c:pt idx="99">
                  <c:v>6268.0036363636355</c:v>
                </c:pt>
                <c:pt idx="100">
                  <c:v>6175.7890909090902</c:v>
                </c:pt>
                <c:pt idx="101">
                  <c:v>6084.2209090909082</c:v>
                </c:pt>
                <c:pt idx="102">
                  <c:v>5993.1913636363633</c:v>
                </c:pt>
                <c:pt idx="103">
                  <c:v>5902.8081818181809</c:v>
                </c:pt>
                <c:pt idx="104">
                  <c:v>5813.0713636363644</c:v>
                </c:pt>
                <c:pt idx="105">
                  <c:v>5723.9809090909084</c:v>
                </c:pt>
                <c:pt idx="106">
                  <c:v>5635.7522727272726</c:v>
                </c:pt>
                <c:pt idx="107">
                  <c:v>5548.1699999999992</c:v>
                </c:pt>
                <c:pt idx="108">
                  <c:v>5461.3418181818188</c:v>
                </c:pt>
                <c:pt idx="109">
                  <c:v>5375.375454545454</c:v>
                </c:pt>
                <c:pt idx="110">
                  <c:v>5290.2709090909093</c:v>
                </c:pt>
                <c:pt idx="111">
                  <c:v>5205.920454545455</c:v>
                </c:pt>
                <c:pt idx="112">
                  <c:v>5122.431818181818</c:v>
                </c:pt>
                <c:pt idx="113">
                  <c:v>5039.8050000000003</c:v>
                </c:pt>
                <c:pt idx="114">
                  <c:v>4958.147727272727</c:v>
                </c:pt>
                <c:pt idx="115">
                  <c:v>4877.352272727273</c:v>
                </c:pt>
                <c:pt idx="116">
                  <c:v>4797.5263636363634</c:v>
                </c:pt>
                <c:pt idx="117">
                  <c:v>4718.562272727273</c:v>
                </c:pt>
                <c:pt idx="118">
                  <c:v>4640.5677272727271</c:v>
                </c:pt>
                <c:pt idx="119">
                  <c:v>4563.5427272727266</c:v>
                </c:pt>
                <c:pt idx="120">
                  <c:v>4487.4872727272732</c:v>
                </c:pt>
                <c:pt idx="121">
                  <c:v>4412.2936363636363</c:v>
                </c:pt>
                <c:pt idx="122">
                  <c:v>4338.1772727272728</c:v>
                </c:pt>
                <c:pt idx="123">
                  <c:v>4265.0304545454546</c:v>
                </c:pt>
                <c:pt idx="124">
                  <c:v>4192.7454545454539</c:v>
                </c:pt>
                <c:pt idx="125">
                  <c:v>4121.5377272727274</c:v>
                </c:pt>
                <c:pt idx="126">
                  <c:v>4051.2995454545453</c:v>
                </c:pt>
                <c:pt idx="127">
                  <c:v>3982.0309090909086</c:v>
                </c:pt>
                <c:pt idx="128">
                  <c:v>3913.7318181818177</c:v>
                </c:pt>
                <c:pt idx="129">
                  <c:v>3846.4022727272722</c:v>
                </c:pt>
                <c:pt idx="130">
                  <c:v>3780.0422727272726</c:v>
                </c:pt>
                <c:pt idx="131">
                  <c:v>3714.6518181818178</c:v>
                </c:pt>
                <c:pt idx="132">
                  <c:v>3650.1231818181823</c:v>
                </c:pt>
                <c:pt idx="133">
                  <c:v>3586.6718181818183</c:v>
                </c:pt>
                <c:pt idx="134">
                  <c:v>3524.1899999999996</c:v>
                </c:pt>
                <c:pt idx="135">
                  <c:v>3462.5699999999997</c:v>
                </c:pt>
                <c:pt idx="136">
                  <c:v>3402.0272727272722</c:v>
                </c:pt>
                <c:pt idx="137">
                  <c:v>3342.3463636363635</c:v>
                </c:pt>
                <c:pt idx="138">
                  <c:v>3283.5272727272722</c:v>
                </c:pt>
                <c:pt idx="139">
                  <c:v>3225.6777272727272</c:v>
                </c:pt>
                <c:pt idx="140">
                  <c:v>3168.7977272727276</c:v>
                </c:pt>
                <c:pt idx="141">
                  <c:v>3112.7795454545453</c:v>
                </c:pt>
                <c:pt idx="142">
                  <c:v>3057.6231818181823</c:v>
                </c:pt>
                <c:pt idx="143">
                  <c:v>3003.4363636363632</c:v>
                </c:pt>
                <c:pt idx="144">
                  <c:v>2950.1113636363634</c:v>
                </c:pt>
                <c:pt idx="145">
                  <c:v>2897.6481818181819</c:v>
                </c:pt>
                <c:pt idx="146">
                  <c:v>2846.0468181818183</c:v>
                </c:pt>
                <c:pt idx="147">
                  <c:v>2795.1995454545449</c:v>
                </c:pt>
                <c:pt idx="148">
                  <c:v>2745.3218181818183</c:v>
                </c:pt>
                <c:pt idx="149">
                  <c:v>2696.1981818181816</c:v>
                </c:pt>
                <c:pt idx="150">
                  <c:v>2647.9363636363637</c:v>
                </c:pt>
                <c:pt idx="151">
                  <c:v>2600.5363636363636</c:v>
                </c:pt>
                <c:pt idx="152">
                  <c:v>2553.8904545454543</c:v>
                </c:pt>
                <c:pt idx="153">
                  <c:v>2507.9986363636363</c:v>
                </c:pt>
                <c:pt idx="154">
                  <c:v>2462.860909090909</c:v>
                </c:pt>
                <c:pt idx="155">
                  <c:v>2418.5849999999996</c:v>
                </c:pt>
                <c:pt idx="156">
                  <c:v>2375.0631818181814</c:v>
                </c:pt>
                <c:pt idx="157">
                  <c:v>2332.187727272727</c:v>
                </c:pt>
                <c:pt idx="158">
                  <c:v>2290.1740909090909</c:v>
                </c:pt>
                <c:pt idx="159">
                  <c:v>2248.806818181818</c:v>
                </c:pt>
                <c:pt idx="160">
                  <c:v>2208.1936363636364</c:v>
                </c:pt>
                <c:pt idx="161">
                  <c:v>2168.3345454545456</c:v>
                </c:pt>
                <c:pt idx="162">
                  <c:v>2129.1218181818181</c:v>
                </c:pt>
                <c:pt idx="163">
                  <c:v>2090.5554545454543</c:v>
                </c:pt>
                <c:pt idx="164">
                  <c:v>2052.6354545454546</c:v>
                </c:pt>
                <c:pt idx="165">
                  <c:v>2015.4695454545456</c:v>
                </c:pt>
                <c:pt idx="166">
                  <c:v>1978.95</c:v>
                </c:pt>
                <c:pt idx="167">
                  <c:v>1943.0768181818182</c:v>
                </c:pt>
                <c:pt idx="168">
                  <c:v>1907.7422727272728</c:v>
                </c:pt>
                <c:pt idx="169">
                  <c:v>1873.161818181818</c:v>
                </c:pt>
                <c:pt idx="170">
                  <c:v>1839.12</c:v>
                </c:pt>
                <c:pt idx="171">
                  <c:v>1805.7245454545455</c:v>
                </c:pt>
                <c:pt idx="172">
                  <c:v>1772.8677272727271</c:v>
                </c:pt>
                <c:pt idx="173">
                  <c:v>1740.6572727272726</c:v>
                </c:pt>
                <c:pt idx="174">
                  <c:v>1708.9854545454546</c:v>
                </c:pt>
                <c:pt idx="175">
                  <c:v>1677.9599999999998</c:v>
                </c:pt>
                <c:pt idx="176">
                  <c:v>1647.3654545454547</c:v>
                </c:pt>
                <c:pt idx="177">
                  <c:v>1617.4172727272728</c:v>
                </c:pt>
                <c:pt idx="178">
                  <c:v>1587.8999999999999</c:v>
                </c:pt>
                <c:pt idx="179">
                  <c:v>1559.0290909090909</c:v>
                </c:pt>
                <c:pt idx="180">
                  <c:v>1530.5890909090908</c:v>
                </c:pt>
                <c:pt idx="181">
                  <c:v>1502.6877272727274</c:v>
                </c:pt>
                <c:pt idx="182">
                  <c:v>1475.3249999999998</c:v>
                </c:pt>
                <c:pt idx="183">
                  <c:v>1448.3931818181818</c:v>
                </c:pt>
                <c:pt idx="184">
                  <c:v>1422</c:v>
                </c:pt>
                <c:pt idx="185">
                  <c:v>1396.1454545454546</c:v>
                </c:pt>
                <c:pt idx="186">
                  <c:v>1370.6140909090909</c:v>
                </c:pt>
                <c:pt idx="187">
                  <c:v>1345.6213636363636</c:v>
                </c:pt>
                <c:pt idx="188">
                  <c:v>1321.0595454545453</c:v>
                </c:pt>
                <c:pt idx="189">
                  <c:v>1297.0363636363636</c:v>
                </c:pt>
                <c:pt idx="190">
                  <c:v>1273.3363636363636</c:v>
                </c:pt>
                <c:pt idx="191">
                  <c:v>1250.0672727272727</c:v>
                </c:pt>
                <c:pt idx="192">
                  <c:v>1227.2290909090909</c:v>
                </c:pt>
                <c:pt idx="193">
                  <c:v>1204.8218181818183</c:v>
                </c:pt>
                <c:pt idx="194">
                  <c:v>1182.8454545454545</c:v>
                </c:pt>
                <c:pt idx="195">
                  <c:v>1161.3</c:v>
                </c:pt>
                <c:pt idx="196">
                  <c:v>1140.0777272727273</c:v>
                </c:pt>
                <c:pt idx="197">
                  <c:v>1119.2863636363636</c:v>
                </c:pt>
                <c:pt idx="198">
                  <c:v>1098.8181818181818</c:v>
                </c:pt>
                <c:pt idx="199">
                  <c:v>1078.7809090909091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0A4-4E20-956B-E6193EE66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985560"/>
        <c:axId val="973984384"/>
      </c:scatterChart>
      <c:valAx>
        <c:axId val="973985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time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300">
                <a:solidFill>
                  <a:schemeClr val="bg1"/>
                </a:solidFill>
              </a:defRPr>
            </a:pPr>
            <a:endParaRPr lang="en-US"/>
          </a:p>
        </c:txPr>
        <c:crossAx val="973984384"/>
        <c:crosses val="autoZero"/>
        <c:crossBetween val="midCat"/>
      </c:valAx>
      <c:valAx>
        <c:axId val="9739843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r>
                  <a:rPr lang="en-GB">
                    <a:solidFill>
                      <a:srgbClr val="002060"/>
                    </a:solidFill>
                  </a:rPr>
                  <a:t>Current</a:t>
                </a:r>
              </a:p>
            </c:rich>
          </c:tx>
          <c:overlay val="0"/>
        </c:title>
        <c:numFmt formatCode="0.00E+00" sourceLinked="1"/>
        <c:majorTickMark val="out"/>
        <c:minorTickMark val="none"/>
        <c:tickLblPos val="nextTo"/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en-US"/>
          </a:p>
        </c:txPr>
        <c:crossAx val="9739855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16C60-9B1D-4536-8518-6744B9DD9B45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48E81-3623-44DA-905C-F6E21F6EE1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751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352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833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62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0729"/>
          </a:xfrm>
          <a:solidFill>
            <a:srgbClr val="0070C0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24745"/>
            <a:ext cx="10969139" cy="4868283"/>
          </a:xfrm>
        </p:spPr>
        <p:txBody>
          <a:bodyPr/>
          <a:lstStyle>
            <a:lvl1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38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4CD14-71A4-31DE-6186-EF49F61929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E07586-130E-880D-DD3E-4E1C1628EC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4C1CE-DB87-EA8B-855C-CED3DAC4B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C6B00-E19D-A024-290C-025CC8F63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Susana Izquierdo Bermudez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71D59-1ED3-9134-4F57-3B5EACAC7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76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0F03D-5635-3925-FC35-CA30917F4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3" y="1134836"/>
            <a:ext cx="11307536" cy="5042127"/>
          </a:xfrm>
        </p:spPr>
        <p:txBody>
          <a:bodyPr/>
          <a:lstStyle>
            <a:lvl1pPr>
              <a:buClr>
                <a:srgbClr val="002060"/>
              </a:buClr>
              <a:defRPr/>
            </a:lvl1pPr>
            <a:lvl2pPr>
              <a:buClr>
                <a:srgbClr val="002060"/>
              </a:buClr>
              <a:defRPr/>
            </a:lvl2pPr>
            <a:lvl3pPr>
              <a:buClr>
                <a:srgbClr val="002060"/>
              </a:buClr>
              <a:defRPr/>
            </a:lvl3pPr>
            <a:lvl4pPr>
              <a:buClr>
                <a:srgbClr val="002060"/>
              </a:buClr>
              <a:defRPr/>
            </a:lvl4pPr>
            <a:lvl5pPr>
              <a:buClr>
                <a:srgbClr val="002060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713590-91C3-DD21-73D6-6257E7FC18B2}"/>
              </a:ext>
            </a:extLst>
          </p:cNvPr>
          <p:cNvSpPr txBox="1"/>
          <p:nvPr userDrawn="1"/>
        </p:nvSpPr>
        <p:spPr>
          <a:xfrm>
            <a:off x="4705715" y="6505212"/>
            <a:ext cx="2196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Susana Izquierdo Bermudez</a:t>
            </a:r>
            <a:endParaRPr lang="en-GB" sz="1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9A77F8-5F8F-5B08-BFA5-F903D7E50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3700" y="6494579"/>
            <a:ext cx="2743200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901C496-3C0B-4598-8BB5-4E832361251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781CE1C1-BC50-4346-0F52-629728ECC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050"/>
            <a:ext cx="10515600" cy="967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0076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AD612-C001-684D-DC27-41E906C8C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2B8B4-26CD-447B-261D-5AFD3F1C1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25F9688-4EB8-5DA4-8D4B-5458B290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1491515-8805-74F3-6678-58D6C584D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Susana Izquierdo Bermudez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635D62C-911D-FC73-E3E8-A1AAC93AD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25/05/2023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3425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2FE7B-EA66-39D8-84CE-CF9629956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7E05B-E519-A82D-FC1A-BA4E33A42A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DFFC2-A070-15E5-1698-F421709346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24A1E78-0B2C-7025-C56F-0E329BBA5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21CECFA-A04C-3D66-4B0F-92C703CC7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Susana Izquierdo Bermudez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CE13816F-18FD-FD7B-BB2C-323E1A5308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130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F37EA-E24F-1D72-4C29-5189A79EB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B8123-7873-9E41-718B-BEB8488A5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95E46C-6F16-52B0-A608-3F200B661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E32C47-F02D-E7B1-A51B-B75DB1D690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E538DB-7A02-FC11-27FF-73E97065AF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02D2F-AC54-EB2B-D651-5F8267E27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2023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3D2EDB-0FD8-772C-AD76-52D17FFAD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Susana Izquierdo Bermudez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B8BE2B-967F-D91D-9F95-1B8B427D2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24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0729"/>
          </a:xfrm>
          <a:solidFill>
            <a:srgbClr val="0070C0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24745"/>
            <a:ext cx="10969139" cy="4868283"/>
          </a:xfrm>
        </p:spPr>
        <p:txBody>
          <a:bodyPr/>
          <a:lstStyle>
            <a:lvl1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717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547680"/>
            <a:ext cx="8836000" cy="441319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Susana Izquierdo Bermudez, </a:t>
            </a:r>
            <a:r>
              <a:rPr lang="en-US" dirty="0"/>
              <a:t>ASC22</a:t>
            </a:r>
            <a:endParaRPr lang="en-GB" noProof="0" dirty="0"/>
          </a:p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132" y="6247562"/>
            <a:ext cx="577444" cy="5774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0405"/>
            <a:ext cx="1645563" cy="76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297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4" descr="Applied Superconductivity Conference">
            <a:extLst>
              <a:ext uri="{FF2B5EF4-FFF2-40B4-BE49-F238E27FC236}">
                <a16:creationId xmlns:a16="http://schemas.microsoft.com/office/drawing/2014/main" id="{E327328F-BAA0-C369-693F-AA356FAE7E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63" y="112831"/>
            <a:ext cx="1049988" cy="71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ern">
            <a:extLst>
              <a:ext uri="{FF2B5EF4-FFF2-40B4-BE49-F238E27FC236}">
                <a16:creationId xmlns:a16="http://schemas.microsoft.com/office/drawing/2014/main" id="{6BC7A0CA-4A7B-F954-0ED8-08929D81A2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655" y="112831"/>
            <a:ext cx="975883" cy="71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326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64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378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204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64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833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825A-CD67-4109-9B0D-410E0187862A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EF31F-EFC0-402F-BD06-066D8594C5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45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F25598C-A9C5-F00C-6D18-858B2CA598FC}"/>
              </a:ext>
            </a:extLst>
          </p:cNvPr>
          <p:cNvSpPr txBox="1">
            <a:spLocks/>
          </p:cNvSpPr>
          <p:nvPr userDrawn="1"/>
        </p:nvSpPr>
        <p:spPr>
          <a:xfrm>
            <a:off x="1" y="6652529"/>
            <a:ext cx="574215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 Summer Students Lecture,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E2F8163-0E88-0B9F-D6D9-3EE167F9571C}"/>
              </a:ext>
            </a:extLst>
          </p:cNvPr>
          <p:cNvSpPr txBox="1">
            <a:spLocks/>
          </p:cNvSpPr>
          <p:nvPr userDrawn="1"/>
        </p:nvSpPr>
        <p:spPr>
          <a:xfrm>
            <a:off x="6689000" y="6644293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Susana Izquierdo Bermudez</a:t>
            </a:r>
            <a:endParaRPr lang="en-GB" sz="900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05AFC8C-1DCE-33AA-1568-D3005182A3AB}"/>
              </a:ext>
            </a:extLst>
          </p:cNvPr>
          <p:cNvSpPr txBox="1">
            <a:spLocks/>
          </p:cNvSpPr>
          <p:nvPr userDrawn="1"/>
        </p:nvSpPr>
        <p:spPr>
          <a:xfrm>
            <a:off x="11642002" y="6652530"/>
            <a:ext cx="5499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2EF31F-EFC0-402F-BD06-066D8594C539}" type="slidenum">
              <a:rPr lang="en-GB" sz="900" smtClean="0"/>
              <a:pPr/>
              <a:t>‹#›</a:t>
            </a:fld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25965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D586265-7324-457C-D7AE-8BDDE0CD2186}"/>
              </a:ext>
            </a:extLst>
          </p:cNvPr>
          <p:cNvSpPr/>
          <p:nvPr userDrawn="1"/>
        </p:nvSpPr>
        <p:spPr>
          <a:xfrm>
            <a:off x="0" y="-36412"/>
            <a:ext cx="12192000" cy="10016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057BB6-D473-B383-B772-858476A3A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6412"/>
            <a:ext cx="10515600" cy="990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25F5F4-CB82-B113-EFDA-E4668639B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0933" y="1100667"/>
            <a:ext cx="11717867" cy="5076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E5C05C-0DE9-CB34-A154-4F466EFC9F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133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0BC34-ABBE-460E-4CB8-8A92F7D1ED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Susana Izquierdo Bermudez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F2B6E-3E1D-78B7-5EF0-C31EB9B0C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</a:defRPr>
            </a:lvl1pPr>
          </a:lstStyle>
          <a:p>
            <a:fld id="{1901C496-3C0B-4598-8BB5-4E832361251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A blue logo with a black background&#10;&#10;AI-generated content may be incorrect.">
            <a:extLst>
              <a:ext uri="{FF2B5EF4-FFF2-40B4-BE49-F238E27FC236}">
                <a16:creationId xmlns:a16="http://schemas.microsoft.com/office/drawing/2014/main" id="{FD4726FC-3F87-701F-19A1-929B4F1E0637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20" y="6356350"/>
            <a:ext cx="884820" cy="49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4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bg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jpeg"/><Relationship Id="rId7" Type="http://schemas.openxmlformats.org/officeDocument/2006/relationships/image" Target="../media/image35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8.jpeg"/><Relationship Id="rId7" Type="http://schemas.openxmlformats.org/officeDocument/2006/relationships/image" Target="../media/image3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40.jpeg"/><Relationship Id="rId10" Type="http://schemas.openxmlformats.org/officeDocument/2006/relationships/image" Target="../media/image36.png"/><Relationship Id="rId4" Type="http://schemas.openxmlformats.org/officeDocument/2006/relationships/image" Target="../media/image39.jpeg"/><Relationship Id="rId9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wmf"/><Relationship Id="rId7" Type="http://schemas.openxmlformats.org/officeDocument/2006/relationships/image" Target="../media/image46.png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40690/" TargetMode="Externa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93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2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1.emf"/><Relationship Id="rId9" Type="http://schemas.openxmlformats.org/officeDocument/2006/relationships/image" Target="../media/image9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ab/abstract/10.1103/PhysRevAccelBeams.20.032401" TargetMode="External"/><Relationship Id="rId3" Type="http://schemas.openxmlformats.org/officeDocument/2006/relationships/hyperlink" Target="https://www.sciencedirect.com/science/journal/00112275" TargetMode="External"/><Relationship Id="rId7" Type="http://schemas.openxmlformats.org/officeDocument/2006/relationships/hyperlink" Target="https://ieeexplore.ieee.org/document/8281500" TargetMode="External"/><Relationship Id="rId2" Type="http://schemas.openxmlformats.org/officeDocument/2006/relationships/hyperlink" Target="http://cds.cern.ch/record/1643430/files/p10.pdf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ieeexplore.ieee.org/document/5067266" TargetMode="External"/><Relationship Id="rId5" Type="http://schemas.openxmlformats.org/officeDocument/2006/relationships/hyperlink" Target="http://etodesco.web.cern.ch/etodesco/" TargetMode="External"/><Relationship Id="rId4" Type="http://schemas.openxmlformats.org/officeDocument/2006/relationships/hyperlink" Target="https://www.sciencedirect.com/science/journal/00112275/95/supp/C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13" Type="http://schemas.microsoft.com/office/2007/relationships/hdphoto" Target="../media/hdphoto1.wdp"/><Relationship Id="rId3" Type="http://schemas.openxmlformats.org/officeDocument/2006/relationships/hyperlink" Target="https://arxiv.org/pdf/2504.16885" TargetMode="External"/><Relationship Id="rId7" Type="http://schemas.openxmlformats.org/officeDocument/2006/relationships/image" Target="../media/image107.png"/><Relationship Id="rId12" Type="http://schemas.openxmlformats.org/officeDocument/2006/relationships/image" Target="../media/image112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6.jpeg"/><Relationship Id="rId11" Type="http://schemas.openxmlformats.org/officeDocument/2006/relationships/image" Target="../media/image111.jpeg"/><Relationship Id="rId5" Type="http://schemas.openxmlformats.org/officeDocument/2006/relationships/image" Target="../media/image105.png"/><Relationship Id="rId15" Type="http://schemas.openxmlformats.org/officeDocument/2006/relationships/hyperlink" Target="https://home.cern/science/cern/fcc-study-media-kit" TargetMode="External"/><Relationship Id="rId10" Type="http://schemas.openxmlformats.org/officeDocument/2006/relationships/image" Target="../media/image110.svg"/><Relationship Id="rId4" Type="http://schemas.openxmlformats.org/officeDocument/2006/relationships/hyperlink" Target="https://usmdp.lbl.gov/" TargetMode="External"/><Relationship Id="rId9" Type="http://schemas.openxmlformats.org/officeDocument/2006/relationships/image" Target="../media/image109.png"/><Relationship Id="rId14" Type="http://schemas.openxmlformats.org/officeDocument/2006/relationships/image" Target="../media/image11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muoncollider.web.cern.ch/" TargetMode="Externa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17.jpeg"/><Relationship Id="rId7" Type="http://schemas.openxmlformats.org/officeDocument/2006/relationships/image" Target="../media/image121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F7164-4216-49EF-A92D-FADFAA38040F}"/>
              </a:ext>
            </a:extLst>
          </p:cNvPr>
          <p:cNvSpPr txBox="1">
            <a:spLocks/>
          </p:cNvSpPr>
          <p:nvPr/>
        </p:nvSpPr>
        <p:spPr>
          <a:xfrm>
            <a:off x="-57150" y="0"/>
            <a:ext cx="12192000" cy="6857999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EF6EDE-7EFE-E09A-D86D-30AC3CC0A4DD}"/>
              </a:ext>
            </a:extLst>
          </p:cNvPr>
          <p:cNvSpPr txBox="1"/>
          <p:nvPr/>
        </p:nvSpPr>
        <p:spPr>
          <a:xfrm>
            <a:off x="1995714" y="1289953"/>
            <a:ext cx="851262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Summer Student Lecture - 2025</a:t>
            </a:r>
          </a:p>
          <a:p>
            <a:pPr algn="ctr"/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Technology Challenges: </a:t>
            </a:r>
            <a:r>
              <a:rPr lang="en-US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magnets (2/2)</a:t>
            </a:r>
          </a:p>
          <a:p>
            <a:pPr algn="ctr"/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Susana Izquierdo Bermudez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(susana.Izquierdo.Bermudez@cern.ch)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 Organization for Nuclear Research (CERN) </a:t>
            </a:r>
            <a:endParaRPr lang="en-GB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531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B2FBD-79CA-888E-58CC-6C75C591F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dipoles (</a:t>
            </a:r>
            <a:r>
              <a:rPr lang="en-US" dirty="0" err="1"/>
              <a:t>NbTi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492261C-FC1F-2F36-179E-F8B417D61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8359" y="4193959"/>
            <a:ext cx="175240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HERA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1991-2007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Bore: 75 mm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Field: 5.0 T</a:t>
            </a:r>
          </a:p>
          <a:p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0.6 MN/m</a:t>
            </a:r>
          </a:p>
          <a:p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87 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81F9825-FBF2-0AFE-F5A5-F638039D9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2480" y="4193959"/>
            <a:ext cx="175240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Tevatron</a:t>
            </a:r>
            <a:endParaRPr 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1983-2011</a:t>
            </a:r>
          </a:p>
          <a:p>
            <a:pPr algn="l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Bore: 76 mm</a:t>
            </a:r>
          </a:p>
          <a:p>
            <a:pPr algn="l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Field: 4.3 T</a:t>
            </a:r>
          </a:p>
          <a:p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0.5 MN/m</a:t>
            </a:r>
          </a:p>
          <a:p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78 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33F9DB9-A538-7B65-261F-3ECE79C98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7909" y="4193959"/>
            <a:ext cx="175240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RHIC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2000-running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Bore: 80 mm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Field: 3.5 T</a:t>
            </a:r>
          </a:p>
          <a:p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0.3 MN/m</a:t>
            </a:r>
          </a:p>
          <a:p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48 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3874E52F-CD34-F0A4-A3A1-DE9371C48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5554" y="4193958"/>
            <a:ext cx="175240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2008-running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Bore: 56 mm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Field: 8.3 T</a:t>
            </a:r>
          </a:p>
          <a:p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1.7 MN/m</a:t>
            </a:r>
          </a:p>
          <a:p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265 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Tevatron_dipole_II">
            <a:extLst>
              <a:ext uri="{FF2B5EF4-FFF2-40B4-BE49-F238E27FC236}">
                <a16:creationId xmlns:a16="http://schemas.microsoft.com/office/drawing/2014/main" id="{C5C40ECD-218F-7F25-0D09-B3A35AAF3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499" y="2033797"/>
            <a:ext cx="1578864" cy="107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LHC_dipole_II">
            <a:extLst>
              <a:ext uri="{FF2B5EF4-FFF2-40B4-BE49-F238E27FC236}">
                <a16:creationId xmlns:a16="http://schemas.microsoft.com/office/drawing/2014/main" id="{9AAC3DEC-A885-0206-FEA7-388287B85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" t="5096" r="1607"/>
          <a:stretch>
            <a:fillRect/>
          </a:stretch>
        </p:blipFill>
        <p:spPr bwMode="auto">
          <a:xfrm>
            <a:off x="7432842" y="1125869"/>
            <a:ext cx="2914316" cy="2888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RHIC_dipole_2">
            <a:extLst>
              <a:ext uri="{FF2B5EF4-FFF2-40B4-BE49-F238E27FC236}">
                <a16:creationId xmlns:a16="http://schemas.microsoft.com/office/drawing/2014/main" id="{9A27B807-ABFD-B74C-444D-834DE7199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417" y="1922213"/>
            <a:ext cx="1337876" cy="129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HERA_dipole_2">
            <a:extLst>
              <a:ext uri="{FF2B5EF4-FFF2-40B4-BE49-F238E27FC236}">
                <a16:creationId xmlns:a16="http://schemas.microsoft.com/office/drawing/2014/main" id="{808BEF33-DC39-9793-EB54-9E6811570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576" y="1632182"/>
            <a:ext cx="1884947" cy="187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E7DFE6B-8D5D-EE5F-2E6F-34EEA57C83CE}"/>
              </a:ext>
            </a:extLst>
          </p:cNvPr>
          <p:cNvSpPr txBox="1"/>
          <p:nvPr/>
        </p:nvSpPr>
        <p:spPr>
          <a:xfrm>
            <a:off x="1524000" y="6312288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4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quadrant/</a:t>
            </a: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 aperture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03641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56C91-4EE1-EB89-4D25-AA94F4D32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HL-LHC Nb</a:t>
            </a:r>
            <a:r>
              <a:rPr lang="en-US" baseline="-25000" dirty="0"/>
              <a:t>3</a:t>
            </a:r>
            <a:r>
              <a:rPr lang="en-US" dirty="0"/>
              <a:t>Sn magnets</a:t>
            </a:r>
            <a:endParaRPr lang="en-GB" dirty="0"/>
          </a:p>
        </p:txBody>
      </p:sp>
      <p:pic>
        <p:nvPicPr>
          <p:cNvPr id="4" name="Picture 3" descr="After refit, Large Hadron Collider resumes hunt for new Higgs - CNET">
            <a:extLst>
              <a:ext uri="{FF2B5EF4-FFF2-40B4-BE49-F238E27FC236}">
                <a16:creationId xmlns:a16="http://schemas.microsoft.com/office/drawing/2014/main" id="{75FB84D4-C92F-09CF-C1C0-0372F883A087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882" y="1892025"/>
            <a:ext cx="3688162" cy="338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24177E-C934-CD92-2285-A5B996986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082" y="1528638"/>
            <a:ext cx="2161443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18" descr="Icon&#10;&#10;Description automatically generated">
            <a:extLst>
              <a:ext uri="{FF2B5EF4-FFF2-40B4-BE49-F238E27FC236}">
                <a16:creationId xmlns:a16="http://schemas.microsoft.com/office/drawing/2014/main" id="{AB7DC7CF-3419-59AD-753B-DA09F1D201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2" r="17147"/>
          <a:stretch/>
        </p:blipFill>
        <p:spPr>
          <a:xfrm>
            <a:off x="8312572" y="1413802"/>
            <a:ext cx="2172671" cy="2160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7E2E83D-FFAE-6BDA-06CF-4049837741FB}"/>
              </a:ext>
            </a:extLst>
          </p:cNvPr>
          <p:cNvSpPr/>
          <p:nvPr/>
        </p:nvSpPr>
        <p:spPr>
          <a:xfrm>
            <a:off x="6184478" y="1781917"/>
            <a:ext cx="521123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5DFD9D-13BE-D817-16EA-BD29BEEBB14F}"/>
              </a:ext>
            </a:extLst>
          </p:cNvPr>
          <p:cNvSpPr/>
          <p:nvPr/>
        </p:nvSpPr>
        <p:spPr>
          <a:xfrm>
            <a:off x="6111663" y="4613683"/>
            <a:ext cx="66675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29F1538-80DB-ABD2-24AB-BD8203C77120}"/>
              </a:ext>
            </a:extLst>
          </p:cNvPr>
          <p:cNvCxnSpPr>
            <a:cxnSpLocks/>
          </p:cNvCxnSpPr>
          <p:nvPr/>
        </p:nvCxnSpPr>
        <p:spPr>
          <a:xfrm flipH="1" flipV="1">
            <a:off x="4159052" y="1476445"/>
            <a:ext cx="1946899" cy="31372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25">
            <a:extLst>
              <a:ext uri="{FF2B5EF4-FFF2-40B4-BE49-F238E27FC236}">
                <a16:creationId xmlns:a16="http://schemas.microsoft.com/office/drawing/2014/main" id="{AAB586E3-32D8-D70F-48C5-91F3C1CDC422}"/>
              </a:ext>
            </a:extLst>
          </p:cNvPr>
          <p:cNvSpPr txBox="1"/>
          <p:nvPr/>
        </p:nvSpPr>
        <p:spPr>
          <a:xfrm>
            <a:off x="1746397" y="1070063"/>
            <a:ext cx="24126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61CB79-21AB-4BED-4598-7640CD708018}"/>
              </a:ext>
            </a:extLst>
          </p:cNvPr>
          <p:cNvSpPr/>
          <p:nvPr/>
        </p:nvSpPr>
        <p:spPr>
          <a:xfrm flipH="1">
            <a:off x="7552137" y="3409238"/>
            <a:ext cx="365306" cy="558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DA7FBC3C-9353-6D55-E5AC-8C4558EE447B}"/>
              </a:ext>
            </a:extLst>
          </p:cNvPr>
          <p:cNvSpPr txBox="1">
            <a:spLocks/>
          </p:cNvSpPr>
          <p:nvPr/>
        </p:nvSpPr>
        <p:spPr>
          <a:xfrm>
            <a:off x="8099378" y="3952049"/>
            <a:ext cx="2599056" cy="148595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00206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4 pairs of shorter and more powerful dipole bending magnets to free up space for the new collimators (2x5.5 m length 11 T dipoles to replace 14.3-m-long LHC MB dipole)</a:t>
            </a:r>
          </a:p>
          <a:p>
            <a:pPr algn="ctr"/>
            <a:r>
              <a:rPr lang="en-US" sz="1600" dirty="0">
                <a:solidFill>
                  <a:srgbClr val="00206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Initially planned for 2020, now delayed</a:t>
            </a:r>
          </a:p>
          <a:p>
            <a:pPr algn="ctr"/>
            <a:endParaRPr lang="en-GB" sz="1400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200E1399-A54F-B08C-24E0-F08705FE8D63}"/>
              </a:ext>
            </a:extLst>
          </p:cNvPr>
          <p:cNvSpPr txBox="1">
            <a:spLocks/>
          </p:cNvSpPr>
          <p:nvPr/>
        </p:nvSpPr>
        <p:spPr>
          <a:xfrm>
            <a:off x="1475980" y="3867125"/>
            <a:ext cx="3340717" cy="16558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dirty="0">
                <a:solidFill>
                  <a:srgbClr val="00206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30 large aperture and more powerful quadrupoles around ATLAS and CMS to decrease the beam size and increase the integrated luminosity by a factor 10</a:t>
            </a:r>
          </a:p>
          <a:p>
            <a:pPr algn="ctr"/>
            <a:r>
              <a:rPr lang="en-US" sz="1500" dirty="0">
                <a:solidFill>
                  <a:srgbClr val="00206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Construction of pre-series and series magnets on-going, joint effort between CERN and US-AUP</a:t>
            </a:r>
          </a:p>
          <a:p>
            <a:pPr algn="ctr"/>
            <a:endParaRPr lang="en-GB" sz="1500" dirty="0">
              <a:solidFill>
                <a:srgbClr val="00206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F386DC-5AC6-CC41-BBDA-EF8D2BA8EC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702" t="20447" r="5989" b="59889"/>
          <a:stretch/>
        </p:blipFill>
        <p:spPr>
          <a:xfrm>
            <a:off x="7610388" y="5683007"/>
            <a:ext cx="3516828" cy="606141"/>
          </a:xfrm>
          <a:prstGeom prst="rect">
            <a:avLst/>
          </a:prstGeom>
          <a:ln>
            <a:solidFill>
              <a:schemeClr val="accent5"/>
            </a:solidFill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C06751F-793F-AAA2-854A-63F22FF24E3C}"/>
              </a:ext>
            </a:extLst>
          </p:cNvPr>
          <p:cNvCxnSpPr>
            <a:cxnSpLocks/>
          </p:cNvCxnSpPr>
          <p:nvPr/>
        </p:nvCxnSpPr>
        <p:spPr>
          <a:xfrm flipH="1" flipV="1">
            <a:off x="4159051" y="1413802"/>
            <a:ext cx="2025426" cy="3760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E5A718B-5922-3CA5-8FEB-AD73632F5B1F}"/>
              </a:ext>
            </a:extLst>
          </p:cNvPr>
          <p:cNvCxnSpPr>
            <a:cxnSpLocks/>
          </p:cNvCxnSpPr>
          <p:nvPr/>
        </p:nvCxnSpPr>
        <p:spPr>
          <a:xfrm flipV="1">
            <a:off x="7863861" y="1338293"/>
            <a:ext cx="448711" cy="20656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57ABC590-404D-A7D5-2076-A4E147A0375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0588"/>
          <a:stretch/>
        </p:blipFill>
        <p:spPr>
          <a:xfrm>
            <a:off x="1831048" y="5440403"/>
            <a:ext cx="2345335" cy="1008242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18" name="TextBox 52">
            <a:extLst>
              <a:ext uri="{FF2B5EF4-FFF2-40B4-BE49-F238E27FC236}">
                <a16:creationId xmlns:a16="http://schemas.microsoft.com/office/drawing/2014/main" id="{3CCC65BA-DAAC-2E2A-FB09-1386C6FE14F7}"/>
              </a:ext>
            </a:extLst>
          </p:cNvPr>
          <p:cNvSpPr txBox="1"/>
          <p:nvPr/>
        </p:nvSpPr>
        <p:spPr>
          <a:xfrm>
            <a:off x="2046478" y="5532594"/>
            <a:ext cx="78899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  <a:endParaRPr lang="en-GB" sz="105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id="{0AA5B4AE-5661-EAB0-53C6-EF214FA42036}"/>
              </a:ext>
            </a:extLst>
          </p:cNvPr>
          <p:cNvSpPr txBox="1"/>
          <p:nvPr/>
        </p:nvSpPr>
        <p:spPr>
          <a:xfrm>
            <a:off x="7552137" y="5637654"/>
            <a:ext cx="7008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 Savary</a:t>
            </a:r>
            <a:endParaRPr lang="en-GB" sz="105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4">
            <a:extLst>
              <a:ext uri="{FF2B5EF4-FFF2-40B4-BE49-F238E27FC236}">
                <a16:creationId xmlns:a16="http://schemas.microsoft.com/office/drawing/2014/main" id="{7585C80B-357A-919E-1ED7-F1416A59B2AD}"/>
              </a:ext>
            </a:extLst>
          </p:cNvPr>
          <p:cNvSpPr txBox="1"/>
          <p:nvPr/>
        </p:nvSpPr>
        <p:spPr>
          <a:xfrm>
            <a:off x="6263004" y="1047460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MBH 11 T</a:t>
            </a:r>
          </a:p>
        </p:txBody>
      </p:sp>
    </p:spTree>
    <p:extLst>
      <p:ext uri="{BB962C8B-B14F-4D97-AF65-F5344CB8AC3E}">
        <p14:creationId xmlns:p14="http://schemas.microsoft.com/office/powerpoint/2010/main" val="2087027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7AEEC-77A8-E8EF-A887-90041F5E8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12 T challenge – e. m. force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2DCE13-2A54-4E1B-317F-B2BA45618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50" y="1558118"/>
            <a:ext cx="2521205" cy="25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DC8E3D-B8B3-DABC-6398-B996F86D0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912" y="1614567"/>
            <a:ext cx="2788262" cy="27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AD5F577-9A30-C801-C73B-353F12B86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852" y="4311115"/>
            <a:ext cx="2071401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MB</a:t>
            </a:r>
          </a:p>
          <a:p>
            <a:pPr algn="ctr"/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NbTi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</a:t>
            </a:r>
            <a:r>
              <a:rPr lang="en-US" sz="20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8.6 T</a:t>
            </a:r>
          </a:p>
          <a:p>
            <a:pPr algn="ctr"/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3.4 MN/m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l-GR" sz="2000" baseline="-25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2000" baseline="-25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000" baseline="-250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</a:t>
            </a:r>
            <a:r>
              <a:rPr lang="en-US" sz="2000" baseline="-25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50-60 MPa</a:t>
            </a:r>
            <a:endParaRPr lang="en-US" sz="2000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265 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90970F-B561-4BD5-4E1E-3A5B9B216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0959" y="4400967"/>
            <a:ext cx="241008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MBH 11 T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20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Sn, B</a:t>
            </a:r>
            <a:r>
              <a:rPr lang="en-US" sz="20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11.7 T</a:t>
            </a:r>
          </a:p>
          <a:p>
            <a:pPr algn="ctr"/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7.2 MN/m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l-GR" sz="2000" baseline="-25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2000" baseline="-25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000" baseline="-250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</a:t>
            </a:r>
            <a:r>
              <a:rPr lang="en-US" sz="2000" baseline="-25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100-110 MPa</a:t>
            </a:r>
          </a:p>
          <a:p>
            <a:pPr algn="ctr"/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450 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688A9B-889F-9F23-43CC-7000E2841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206" y="4432373"/>
            <a:ext cx="231839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MQXF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20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Sn, B</a:t>
            </a:r>
            <a:r>
              <a:rPr lang="en-US" sz="20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11.3 T</a:t>
            </a:r>
          </a:p>
          <a:p>
            <a:pPr algn="ctr"/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6.8 MN/m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l-GR" sz="2000" baseline="-25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2000" baseline="-25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000" baseline="-250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</a:t>
            </a:r>
            <a:r>
              <a:rPr lang="en-US" sz="2000" baseline="-25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100-110 MPa</a:t>
            </a:r>
          </a:p>
          <a:p>
            <a:pPr algn="ctr"/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1200 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18">
            <a:extLst>
              <a:ext uri="{FF2B5EF4-FFF2-40B4-BE49-F238E27FC236}">
                <a16:creationId xmlns:a16="http://schemas.microsoft.com/office/drawing/2014/main" id="{3B151AD6-FCFD-E9B2-3B3A-1B0BED5AEE97}"/>
              </a:ext>
            </a:extLst>
          </p:cNvPr>
          <p:cNvSpPr txBox="1"/>
          <p:nvPr/>
        </p:nvSpPr>
        <p:spPr>
          <a:xfrm>
            <a:off x="1524001" y="6287625"/>
            <a:ext cx="40049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4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half magnet; </a:t>
            </a: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 aperture </a:t>
            </a:r>
            <a:endParaRPr lang="en-GB" sz="1400" dirty="0"/>
          </a:p>
        </p:txBody>
      </p:sp>
      <p:pic>
        <p:nvPicPr>
          <p:cNvPr id="10" name="Content Placeholder 18" descr="Icon&#10;&#10;Description automatically generated">
            <a:extLst>
              <a:ext uri="{FF2B5EF4-FFF2-40B4-BE49-F238E27FC236}">
                <a16:creationId xmlns:a16="http://schemas.microsoft.com/office/drawing/2014/main" id="{BA125B68-3E4E-7212-CE7E-5B60654A12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8" r="12134"/>
          <a:stretch/>
        </p:blipFill>
        <p:spPr>
          <a:xfrm>
            <a:off x="4387850" y="1597288"/>
            <a:ext cx="3416300" cy="2772000"/>
          </a:xfrm>
          <a:prstGeom prst="rect">
            <a:avLst/>
          </a:prstGeom>
        </p:spPr>
      </p:pic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F9B5B280-585E-D4BA-A7C8-6ABFB5AFBED2}"/>
              </a:ext>
            </a:extLst>
          </p:cNvPr>
          <p:cNvSpPr txBox="1">
            <a:spLocks/>
          </p:cNvSpPr>
          <p:nvPr/>
        </p:nvSpPr>
        <p:spPr>
          <a:xfrm>
            <a:off x="594632" y="1068601"/>
            <a:ext cx="11307536" cy="4016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rgbClr val="002060"/>
                </a:solidFill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≈</a:t>
            </a:r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Cambria Math" panose="02040503050406030204" pitchFamily="18" charset="0"/>
                <a:cs typeface="Times" panose="02020603050405020304" pitchFamily="18" charset="0"/>
              </a:rPr>
              <a:t> 2 times more force/stress than in the LHC-MB dipoles, in a brittle conductor</a:t>
            </a:r>
            <a:endParaRPr lang="en-GB" dirty="0">
              <a:solidFill>
                <a:srgbClr val="00206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12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95E59-6319-C301-A554-F3B32BA61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Deformation and stress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A7C2B-DA1C-A09E-4426-93F9876C1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400" dirty="0"/>
              <a:t>Effect of </a:t>
            </a:r>
            <a:r>
              <a:rPr lang="en-US" sz="2400" dirty="0" err="1"/>
              <a:t>e.m</a:t>
            </a:r>
            <a:r>
              <a:rPr lang="en-US" sz="2400" dirty="0"/>
              <a:t> forces</a:t>
            </a:r>
          </a:p>
          <a:p>
            <a:pPr lvl="1">
              <a:defRPr/>
            </a:pPr>
            <a:r>
              <a:rPr lang="en-US" sz="2000" dirty="0"/>
              <a:t>change in </a:t>
            </a:r>
            <a:r>
              <a:rPr lang="en-US" sz="2000" b="1" dirty="0">
                <a:solidFill>
                  <a:srgbClr val="FF0000"/>
                </a:solidFill>
              </a:rPr>
              <a:t>coil shape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effect on field quality</a:t>
            </a:r>
          </a:p>
          <a:p>
            <a:pPr lvl="1">
              <a:defRPr/>
            </a:pPr>
            <a:r>
              <a:rPr lang="en-US" sz="2000" dirty="0"/>
              <a:t>a </a:t>
            </a:r>
            <a:r>
              <a:rPr lang="en-US" sz="2000" b="1" dirty="0">
                <a:solidFill>
                  <a:srgbClr val="FF0000"/>
                </a:solidFill>
              </a:rPr>
              <a:t>displacement</a:t>
            </a:r>
            <a:r>
              <a:rPr lang="en-US" sz="2000" dirty="0"/>
              <a:t> of the conductor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potential release of frictional energy </a:t>
            </a:r>
          </a:p>
          <a:p>
            <a:pPr lvl="1">
              <a:defRPr/>
            </a:pPr>
            <a:r>
              <a:rPr lang="en-US" sz="2000" dirty="0"/>
              <a:t>Nb-</a:t>
            </a:r>
            <a:r>
              <a:rPr lang="en-US" sz="2000" dirty="0" err="1"/>
              <a:t>Ti</a:t>
            </a:r>
            <a:r>
              <a:rPr lang="en-US" sz="2000" dirty="0"/>
              <a:t> magnets: possible </a:t>
            </a:r>
            <a:r>
              <a:rPr lang="en-US" sz="2000" b="1" dirty="0">
                <a:solidFill>
                  <a:srgbClr val="FF0000"/>
                </a:solidFill>
              </a:rPr>
              <a:t>damage</a:t>
            </a:r>
            <a:r>
              <a:rPr lang="en-US" sz="2000" dirty="0"/>
              <a:t> of </a:t>
            </a:r>
            <a:r>
              <a:rPr lang="en-US" sz="2000" b="1" dirty="0">
                <a:solidFill>
                  <a:srgbClr val="FF0000"/>
                </a:solidFill>
              </a:rPr>
              <a:t>insulation</a:t>
            </a:r>
            <a:r>
              <a:rPr lang="en-US" sz="2000" dirty="0"/>
              <a:t> at~150-200 MPa.</a:t>
            </a:r>
          </a:p>
          <a:p>
            <a:pPr lvl="1">
              <a:defRPr/>
            </a:pPr>
            <a:r>
              <a:rPr lang="en-US" sz="2000" dirty="0"/>
              <a:t>Nb</a:t>
            </a:r>
            <a:r>
              <a:rPr lang="en-US" sz="2000" baseline="-25000" dirty="0"/>
              <a:t>3</a:t>
            </a:r>
            <a:r>
              <a:rPr lang="en-US" sz="2000" dirty="0"/>
              <a:t>Sn magnets: possible </a:t>
            </a:r>
            <a:r>
              <a:rPr lang="en-US" sz="2000" b="1" dirty="0">
                <a:solidFill>
                  <a:srgbClr val="FF0000"/>
                </a:solidFill>
              </a:rPr>
              <a:t>conductor degradation </a:t>
            </a:r>
            <a:r>
              <a:rPr lang="en-US" sz="2000" dirty="0"/>
              <a:t>at about 150-200 MPa.</a:t>
            </a:r>
          </a:p>
          <a:p>
            <a:pPr>
              <a:defRPr/>
            </a:pPr>
            <a:r>
              <a:rPr lang="en-US" sz="2400" dirty="0"/>
              <a:t>All the components must be below stress limits.</a:t>
            </a:r>
          </a:p>
          <a:p>
            <a:endParaRPr lang="en-GB" sz="2400" dirty="0"/>
          </a:p>
        </p:txBody>
      </p:sp>
      <p:pic>
        <p:nvPicPr>
          <p:cNvPr id="4" name="Picture 4" descr="LHC_9T">
            <a:extLst>
              <a:ext uri="{FF2B5EF4-FFF2-40B4-BE49-F238E27FC236}">
                <a16:creationId xmlns:a16="http://schemas.microsoft.com/office/drawing/2014/main" id="{576D3084-797E-07A8-29A1-E510C4187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3970039"/>
            <a:ext cx="4479925" cy="243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LHC_0T">
            <a:extLst>
              <a:ext uri="{FF2B5EF4-FFF2-40B4-BE49-F238E27FC236}">
                <a16:creationId xmlns:a16="http://schemas.microsoft.com/office/drawing/2014/main" id="{C7D97F1A-6634-5177-ABC9-6AD9A6BBB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8" y="3993853"/>
            <a:ext cx="4475162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8">
            <a:extLst>
              <a:ext uri="{FF2B5EF4-FFF2-40B4-BE49-F238E27FC236}">
                <a16:creationId xmlns:a16="http://schemas.microsoft.com/office/drawing/2014/main" id="{DCE36609-A623-A893-D824-E6E1EE88CD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6913" y="6129039"/>
            <a:ext cx="2235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/>
              <a:t>Displacement scaling = 50</a:t>
            </a: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0CA64C4E-F6E7-AF63-BFCA-D20873EE1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4014" y="3614440"/>
            <a:ext cx="1603375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/>
              <a:t>LHC dipole at 0 T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268D2288-82F0-5E64-4896-325ABA69A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1" y="3612853"/>
            <a:ext cx="1604963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 dirty="0"/>
              <a:t>LHC dipole at 9 T</a:t>
            </a: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0C582F21-E4CE-89EF-168D-FE22BF668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0238" y="3612852"/>
            <a:ext cx="1290738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 dirty="0"/>
              <a:t>By P. </a:t>
            </a:r>
            <a:r>
              <a:rPr lang="en-US" altLang="en-US" sz="1400" dirty="0" err="1"/>
              <a:t>Ferracin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70976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5BDE4-403E-37D1-EA43-2126E9C31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coil stress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764D3-A9A2-0E94-A89A-64A6680D8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24745"/>
            <a:ext cx="6724650" cy="4868283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en-US" sz="1600" b="1" dirty="0">
                <a:solidFill>
                  <a:srgbClr val="FF0000"/>
                </a:solidFill>
              </a:rPr>
              <a:t>Collaring</a:t>
            </a:r>
            <a:r>
              <a:rPr lang="en-US" altLang="en-US" sz="1600" dirty="0"/>
              <a:t>: By clamping the coils, the collars provide</a:t>
            </a:r>
          </a:p>
          <a:p>
            <a:pPr marL="800100" lvl="1" indent="-342900"/>
            <a:r>
              <a:rPr lang="en-US" altLang="en-US" sz="1600" dirty="0"/>
              <a:t>coil </a:t>
            </a:r>
            <a:r>
              <a:rPr lang="en-US" altLang="en-US" sz="1600" b="1" dirty="0">
                <a:solidFill>
                  <a:srgbClr val="FF0000"/>
                </a:solidFill>
              </a:rPr>
              <a:t>pre-stressing</a:t>
            </a:r>
            <a:r>
              <a:rPr lang="en-US" altLang="en-US" sz="1600" dirty="0"/>
              <a:t>;</a:t>
            </a:r>
          </a:p>
          <a:p>
            <a:pPr marL="800100" lvl="1" indent="-342900"/>
            <a:r>
              <a:rPr lang="en-US" altLang="en-US" sz="1600" b="1" dirty="0">
                <a:solidFill>
                  <a:srgbClr val="FF0000"/>
                </a:solidFill>
              </a:rPr>
              <a:t>rigid support </a:t>
            </a:r>
            <a:r>
              <a:rPr lang="en-US" altLang="en-US" sz="1600" dirty="0"/>
              <a:t>against </a:t>
            </a:r>
            <a:r>
              <a:rPr lang="en-US" altLang="en-US" sz="1600" dirty="0" err="1"/>
              <a:t>e.m.</a:t>
            </a:r>
            <a:r>
              <a:rPr lang="en-US" altLang="en-US" sz="1600" dirty="0"/>
              <a:t> forces</a:t>
            </a:r>
          </a:p>
          <a:p>
            <a:pPr marL="800100" lvl="1" indent="-342900"/>
            <a:r>
              <a:rPr lang="en-US" altLang="en-US" sz="1600" b="1" dirty="0">
                <a:solidFill>
                  <a:srgbClr val="FF0000"/>
                </a:solidFill>
              </a:rPr>
              <a:t>precise cavity</a:t>
            </a:r>
          </a:p>
          <a:p>
            <a:pPr>
              <a:lnSpc>
                <a:spcPct val="90000"/>
              </a:lnSpc>
            </a:pPr>
            <a:endParaRPr lang="en-US" altLang="en-US" sz="1600" dirty="0"/>
          </a:p>
          <a:p>
            <a:pPr marL="457200" indent="-457200">
              <a:buAutoNum type="arabicPeriod" startAt="2"/>
            </a:pPr>
            <a:r>
              <a:rPr lang="en-US" altLang="en-US" sz="1600" b="1" dirty="0">
                <a:solidFill>
                  <a:srgbClr val="FF0000"/>
                </a:solidFill>
              </a:rPr>
              <a:t>Yoking: </a:t>
            </a:r>
            <a:r>
              <a:rPr lang="en-US" altLang="en-US" sz="1600" dirty="0"/>
              <a:t>Ferromagnetic yoke around the collared coil provide </a:t>
            </a:r>
          </a:p>
          <a:p>
            <a:pPr marL="800100" lvl="1" indent="-342900"/>
            <a:r>
              <a:rPr lang="en-US" altLang="en-US" sz="1600" dirty="0"/>
              <a:t>Magnetic function</a:t>
            </a:r>
          </a:p>
          <a:p>
            <a:pPr marL="800100" lvl="1" indent="-342900"/>
            <a:r>
              <a:rPr lang="en-US" altLang="en-US" sz="1600" dirty="0"/>
              <a:t>Mechanical function (increase the rigidity of the coil support structure and limit radial displacement)</a:t>
            </a:r>
          </a:p>
          <a:p>
            <a:pPr marL="800100" lvl="1" indent="-342900"/>
            <a:r>
              <a:rPr lang="en-US" altLang="en-US" sz="1600" dirty="0"/>
              <a:t>Alignment, assembly features…</a:t>
            </a:r>
          </a:p>
          <a:p>
            <a:pPr marL="800100" lvl="1" indent="-342900"/>
            <a:endParaRPr lang="en-US" altLang="en-US" sz="1600" b="1" dirty="0">
              <a:solidFill>
                <a:srgbClr val="FF0000"/>
              </a:solidFill>
              <a:sym typeface="Symbol" pitchFamily="18" charset="2"/>
            </a:endParaRPr>
          </a:p>
          <a:p>
            <a:pPr marL="457200" indent="-457200">
              <a:buAutoNum type="arabicPeriod" startAt="3"/>
            </a:pPr>
            <a:r>
              <a:rPr lang="en-US" altLang="en-US" sz="1600" b="1" dirty="0">
                <a:solidFill>
                  <a:srgbClr val="FF0000"/>
                </a:solidFill>
              </a:rPr>
              <a:t>Shell welding</a:t>
            </a:r>
            <a:r>
              <a:rPr lang="en-US" altLang="en-US" sz="1600" dirty="0"/>
              <a:t>: two half shells welded around the coil to provide</a:t>
            </a:r>
          </a:p>
          <a:p>
            <a:pPr marL="914400" lvl="1" indent="-457200"/>
            <a:r>
              <a:rPr lang="en-US" altLang="en-US" sz="1600" dirty="0"/>
              <a:t>Helium container</a:t>
            </a:r>
          </a:p>
          <a:p>
            <a:pPr marL="914400" lvl="1" indent="-457200"/>
            <a:r>
              <a:rPr lang="en-US" altLang="en-US" sz="1600" dirty="0"/>
              <a:t>Additional rigidity </a:t>
            </a:r>
          </a:p>
          <a:p>
            <a:pPr marL="914400" lvl="1" indent="-457200"/>
            <a:r>
              <a:rPr lang="en-US" altLang="en-US" sz="1600" dirty="0"/>
              <a:t>If necessary, the welding press can impose the desired curvature on the cold mass</a:t>
            </a:r>
          </a:p>
          <a:p>
            <a:endParaRPr lang="en-GB" sz="1600" dirty="0"/>
          </a:p>
        </p:txBody>
      </p:sp>
      <p:pic>
        <p:nvPicPr>
          <p:cNvPr id="4" name="Picture 4" descr="Presentation 5">
            <a:extLst>
              <a:ext uri="{FF2B5EF4-FFF2-40B4-BE49-F238E27FC236}">
                <a16:creationId xmlns:a16="http://schemas.microsoft.com/office/drawing/2014/main" id="{BDA93764-3729-1E11-AEA4-30FCC178F446}"/>
              </a:ext>
            </a:extLst>
          </p:cNvPr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0" t="33888" r="24010" b="33681"/>
          <a:stretch>
            <a:fillRect/>
          </a:stretch>
        </p:blipFill>
        <p:spPr bwMode="auto">
          <a:xfrm>
            <a:off x="9786866" y="1060328"/>
            <a:ext cx="1998735" cy="1094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ollars_open">
            <a:extLst>
              <a:ext uri="{FF2B5EF4-FFF2-40B4-BE49-F238E27FC236}">
                <a16:creationId xmlns:a16="http://schemas.microsoft.com/office/drawing/2014/main" id="{9065DE3B-1D99-7A02-0818-2B1272C85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0" t="16576" r="4546" b="3279"/>
          <a:stretch>
            <a:fillRect/>
          </a:stretch>
        </p:blipFill>
        <p:spPr bwMode="auto">
          <a:xfrm>
            <a:off x="7854899" y="1030555"/>
            <a:ext cx="1888138" cy="118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Presentation 8">
            <a:extLst>
              <a:ext uri="{FF2B5EF4-FFF2-40B4-BE49-F238E27FC236}">
                <a16:creationId xmlns:a16="http://schemas.microsoft.com/office/drawing/2014/main" id="{D7402AD6-D939-B5C1-F618-D340191F5E98}"/>
              </a:ext>
            </a:extLst>
          </p:cNvPr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0" t="8542" r="14412" b="7742"/>
          <a:stretch>
            <a:fillRect/>
          </a:stretch>
        </p:blipFill>
        <p:spPr bwMode="auto">
          <a:xfrm>
            <a:off x="9008303" y="2385067"/>
            <a:ext cx="1842787" cy="17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Presentation 9">
            <a:extLst>
              <a:ext uri="{FF2B5EF4-FFF2-40B4-BE49-F238E27FC236}">
                <a16:creationId xmlns:a16="http://schemas.microsoft.com/office/drawing/2014/main" id="{366EF387-CA02-ED42-5E51-4768B4F6C3EE}"/>
              </a:ext>
            </a:extLst>
          </p:cNvPr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" t="6320" r="12553"/>
          <a:stretch>
            <a:fillRect/>
          </a:stretch>
        </p:blipFill>
        <p:spPr bwMode="auto">
          <a:xfrm>
            <a:off x="8953194" y="4263806"/>
            <a:ext cx="1934480" cy="2007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E83C14D4-C244-01E0-EB55-46711F97E6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61456" y="2247582"/>
            <a:ext cx="1290738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 dirty="0"/>
              <a:t>By P. </a:t>
            </a:r>
            <a:r>
              <a:rPr lang="en-US" altLang="en-US" sz="1400" dirty="0" err="1"/>
              <a:t>Ferracin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920643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A2CE9-384F-818A-5520-F38DB1239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coil stress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713F9-F99C-EE64-2474-EBD99D898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lnSpc>
                <a:spcPct val="80000"/>
              </a:lnSpc>
              <a:buNone/>
            </a:pPr>
            <a:r>
              <a:rPr lang="en-US" altLang="en-US" sz="2400" b="1" dirty="0">
                <a:solidFill>
                  <a:srgbClr val="FF0000"/>
                </a:solidFill>
              </a:rPr>
              <a:t>4. Cool-down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Components shrink differently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/>
              <a:t>Again, </a:t>
            </a:r>
            <a:r>
              <a:rPr lang="en-GB" altLang="en-US" sz="1800" dirty="0"/>
              <a:t>coil positioning within 20-50 </a:t>
            </a:r>
            <a:r>
              <a:rPr lang="el-GR" altLang="en-US" sz="1800" dirty="0"/>
              <a:t>μ</a:t>
            </a:r>
            <a:r>
              <a:rPr lang="en-GB" altLang="en-US" sz="1800" dirty="0"/>
              <a:t>m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Significant </a:t>
            </a:r>
            <a:r>
              <a:rPr lang="en-US" altLang="en-US" sz="1800" b="1" dirty="0">
                <a:solidFill>
                  <a:srgbClr val="FF0000"/>
                </a:solidFill>
              </a:rPr>
              <a:t>variations of coil stress</a:t>
            </a:r>
          </a:p>
          <a:p>
            <a:pPr marL="448056" lvl="1" indent="0">
              <a:lnSpc>
                <a:spcPct val="80000"/>
              </a:lnSpc>
              <a:buNone/>
            </a:pPr>
            <a:endParaRPr lang="en-US" altLang="en-US" sz="1800" b="1" dirty="0">
              <a:solidFill>
                <a:srgbClr val="FF0000"/>
              </a:solidFill>
            </a:endParaRPr>
          </a:p>
          <a:p>
            <a:pPr marL="36576" indent="0">
              <a:lnSpc>
                <a:spcPct val="80000"/>
              </a:lnSpc>
              <a:buNone/>
            </a:pPr>
            <a:r>
              <a:rPr lang="en-US" altLang="en-US" sz="2400" b="1" dirty="0">
                <a:solidFill>
                  <a:srgbClr val="FF0000"/>
                </a:solidFill>
              </a:rPr>
              <a:t>5.  Excitation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The pole region of the coil unloads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/>
              <a:t>Depending on the pre-stress, at nominal field the coil may unload completely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2400" dirty="0"/>
              <a:t>All these contributions taken into account in the </a:t>
            </a:r>
            <a:r>
              <a:rPr lang="en-GB" sz="2400" b="1" dirty="0">
                <a:solidFill>
                  <a:srgbClr val="FF0000"/>
                </a:solidFill>
              </a:rPr>
              <a:t>mechanical design: </a:t>
            </a:r>
          </a:p>
          <a:p>
            <a:pPr marL="742950" lvl="1" indent="-285750">
              <a:defRPr/>
            </a:pPr>
            <a:r>
              <a:rPr lang="en-GB" sz="1800" dirty="0"/>
              <a:t>Minimize </a:t>
            </a:r>
            <a:r>
              <a:rPr lang="en-GB" sz="1800" b="1" dirty="0">
                <a:solidFill>
                  <a:srgbClr val="FF0000"/>
                </a:solidFill>
              </a:rPr>
              <a:t>coil motion </a:t>
            </a:r>
            <a:r>
              <a:rPr lang="en-GB" sz="1800" dirty="0"/>
              <a:t>(pre-stress)</a:t>
            </a:r>
          </a:p>
          <a:p>
            <a:pPr marL="742950" lvl="1" indent="-285750">
              <a:defRPr/>
            </a:pPr>
            <a:r>
              <a:rPr lang="en-GB" sz="1800" dirty="0"/>
              <a:t>Minimize </a:t>
            </a:r>
            <a:r>
              <a:rPr lang="en-GB" sz="1800" b="1" dirty="0">
                <a:solidFill>
                  <a:srgbClr val="FF0000"/>
                </a:solidFill>
              </a:rPr>
              <a:t>cost and dimension </a:t>
            </a:r>
            <a:r>
              <a:rPr lang="en-GB" sz="1800" dirty="0"/>
              <a:t>of the structure</a:t>
            </a:r>
          </a:p>
          <a:p>
            <a:pPr marL="742950" lvl="1" indent="-285750">
              <a:defRPr/>
            </a:pPr>
            <a:r>
              <a:rPr lang="en-GB" sz="1800" dirty="0"/>
              <a:t>Maintain the maximum stress of the component </a:t>
            </a:r>
            <a:r>
              <a:rPr lang="en-GB" sz="1800" b="1" dirty="0">
                <a:solidFill>
                  <a:srgbClr val="FF0000"/>
                </a:solidFill>
              </a:rPr>
              <a:t>below the plasticity limits</a:t>
            </a:r>
          </a:p>
          <a:p>
            <a:pPr marL="742950" lvl="1" indent="-285750">
              <a:defRPr/>
            </a:pPr>
            <a:r>
              <a:rPr lang="en-GB" sz="1800" dirty="0"/>
              <a:t>…and for (especially) Nb</a:t>
            </a:r>
            <a:r>
              <a:rPr lang="en-GB" sz="1800" baseline="-25000" dirty="0"/>
              <a:t>3</a:t>
            </a:r>
            <a:r>
              <a:rPr lang="en-GB" sz="1800" dirty="0"/>
              <a:t>Sn coils, </a:t>
            </a:r>
            <a:r>
              <a:rPr lang="en-GB" sz="1800" b="1" dirty="0">
                <a:solidFill>
                  <a:srgbClr val="FF0000"/>
                </a:solidFill>
              </a:rPr>
              <a:t>limit coil stress </a:t>
            </a:r>
            <a:r>
              <a:rPr lang="en-GB" sz="1800" dirty="0"/>
              <a:t>(150-200 MPa).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02851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A74D5-B692-4209-3A44-34C010703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 shell: MQXF in HL-LHC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C97F3-EF15-4FE3-B0D4-B1B9DA1FF5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Aluminum shell, bladder and key technology, prima for accelerators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US" sz="2000" dirty="0"/>
              <a:t>During cool-down increase in coil/shell stress</a:t>
            </a:r>
          </a:p>
          <a:p>
            <a:pPr lvl="1"/>
            <a:r>
              <a:rPr lang="en-US" sz="1800" dirty="0"/>
              <a:t>Predictable stress variation </a:t>
            </a:r>
            <a:r>
              <a:rPr lang="en-US" sz="1800" dirty="0">
                <a:sym typeface="Wingdings" panose="05000000000000000000" pitchFamily="2" charset="2"/>
              </a:rPr>
              <a:t> Capability to control final coil and shell stress</a:t>
            </a:r>
            <a:endParaRPr lang="en-GB" sz="1800" dirty="0"/>
          </a:p>
          <a:p>
            <a:endParaRPr lang="en-G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364D4A-D2CB-B1BE-275E-C2B46DD479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366" y="1571112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081A37-9933-5A50-4361-23BEF8971A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955" y="1571112"/>
            <a:ext cx="2160587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B743EB-7F94-9962-0971-8A56062AF8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541" y="1571112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2655A1-88A6-C59D-C4FE-81F307E4843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716" y="1571112"/>
            <a:ext cx="2160588" cy="16240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26F32C-FDEF-488F-E25E-4F9E17FF93D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768" y="4217221"/>
            <a:ext cx="2845066" cy="2133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7141A6-C3BD-5F7E-7599-BFB6CF242AD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840" y="4185350"/>
            <a:ext cx="2952448" cy="221433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861D79D-A90A-2ABC-C4D5-ACE30C046FB6}"/>
              </a:ext>
            </a:extLst>
          </p:cNvPr>
          <p:cNvSpPr/>
          <p:nvPr/>
        </p:nvSpPr>
        <p:spPr>
          <a:xfrm>
            <a:off x="2204775" y="5758137"/>
            <a:ext cx="106705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/>
              <a:t>MQXFS4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DF30E7-2CF2-C30B-8967-3211AD357365}"/>
              </a:ext>
            </a:extLst>
          </p:cNvPr>
          <p:cNvSpPr/>
          <p:nvPr/>
        </p:nvSpPr>
        <p:spPr>
          <a:xfrm>
            <a:off x="5768179" y="5802662"/>
            <a:ext cx="78598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/>
              <a:t>MQXFS6</a:t>
            </a:r>
          </a:p>
        </p:txBody>
      </p:sp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713DD294-D32B-CD71-8D79-1A21A9E31B0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9" t="1553" r="13313" b="2168"/>
          <a:stretch>
            <a:fillRect/>
          </a:stretch>
        </p:blipFill>
        <p:spPr bwMode="auto">
          <a:xfrm>
            <a:off x="8492249" y="4377755"/>
            <a:ext cx="1873027" cy="187819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41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85344-C297-26D0-4FE7-293D3440B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Pre-stress: HL-LHC Nb</a:t>
            </a:r>
            <a:r>
              <a:rPr lang="en-US" baseline="-25000" dirty="0"/>
              <a:t>3</a:t>
            </a:r>
            <a:r>
              <a:rPr lang="en-US" dirty="0"/>
              <a:t>Sn magnets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778495-881C-F5D9-5231-8342458B3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2000" dirty="0"/>
              <a:t>This is the example of the MQXF and 11 T, the Nb</a:t>
            </a:r>
            <a:r>
              <a:rPr lang="en-US" sz="2000" baseline="-25000" dirty="0"/>
              <a:t>3</a:t>
            </a:r>
            <a:r>
              <a:rPr lang="en-US" sz="2000" dirty="0"/>
              <a:t>Sn magnets for the </a:t>
            </a:r>
            <a:r>
              <a:rPr lang="en-US" sz="2000" dirty="0" err="1"/>
              <a:t>HiLumi</a:t>
            </a:r>
            <a:r>
              <a:rPr lang="en-US" sz="2000" dirty="0"/>
              <a:t> upgrade.</a:t>
            </a:r>
          </a:p>
          <a:p>
            <a:pPr marL="800100" lvl="1" indent="-342900"/>
            <a:r>
              <a:rPr lang="en-US" sz="1600" dirty="0"/>
              <a:t>Strain gauges placed in the pole in MQXF, in the collar nose in 11 T. They allow seeing the pole unload</a:t>
            </a:r>
          </a:p>
          <a:p>
            <a:pPr marL="800100" lvl="1" indent="-342900"/>
            <a:r>
              <a:rPr lang="en-US" sz="1600" dirty="0"/>
              <a:t>Estimated stress proportional to square of current (forces)</a:t>
            </a:r>
          </a:p>
          <a:p>
            <a:pPr marL="800100" lvl="1" indent="-342900"/>
            <a:r>
              <a:rPr lang="en-US" sz="1600" dirty="0"/>
              <a:t>The end of the linear region implies a pole unloading, i.e. that the coil at the pole is not compressed any more</a:t>
            </a:r>
          </a:p>
          <a:p>
            <a:endParaRPr lang="en-GB" sz="2000" dirty="0"/>
          </a:p>
        </p:txBody>
      </p:sp>
      <p:pic>
        <p:nvPicPr>
          <p:cNvPr id="6" name="Content Placeholder 8" descr="A close up of a map&#10;&#10;Description automatically generated">
            <a:extLst>
              <a:ext uri="{FF2B5EF4-FFF2-40B4-BE49-F238E27FC236}">
                <a16:creationId xmlns:a16="http://schemas.microsoft.com/office/drawing/2014/main" id="{0B232DDC-089B-FE8A-C9D1-670C0CA0FA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472" y="2850633"/>
            <a:ext cx="4115514" cy="3085459"/>
          </a:xfrm>
          <a:prstGeom prst="rect">
            <a:avLst/>
          </a:prstGeom>
        </p:spPr>
      </p:pic>
      <p:pic>
        <p:nvPicPr>
          <p:cNvPr id="7" name="Content Placeholder 6" descr="A close up of a map&#10;&#10;Description automatically generated">
            <a:extLst>
              <a:ext uri="{FF2B5EF4-FFF2-40B4-BE49-F238E27FC236}">
                <a16:creationId xmlns:a16="http://schemas.microsoft.com/office/drawing/2014/main" id="{5AF0C464-9AC2-C0B2-ADB8-90F0411A40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003" y="2840135"/>
            <a:ext cx="4115513" cy="30866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A46C10-FD7A-6065-552D-F0C74D7BFC49}"/>
              </a:ext>
            </a:extLst>
          </p:cNvPr>
          <p:cNvSpPr txBox="1"/>
          <p:nvPr/>
        </p:nvSpPr>
        <p:spPr>
          <a:xfrm>
            <a:off x="3044642" y="4578825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Reference pre-stress target for series magnets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9C47B93-E34A-8DCC-7F6C-B152D5E4975E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3980747" y="5009712"/>
            <a:ext cx="102483" cy="1451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1D2E3FC-1454-9A96-3A04-CDA76CBD3815}"/>
              </a:ext>
            </a:extLst>
          </p:cNvPr>
          <p:cNvSpPr txBox="1"/>
          <p:nvPr/>
        </p:nvSpPr>
        <p:spPr>
          <a:xfrm>
            <a:off x="7653154" y="4594245"/>
            <a:ext cx="14401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FF00FF"/>
                </a:solidFill>
              </a:rPr>
              <a:t>Reference pre-stress target for series magnets</a:t>
            </a:r>
            <a:endParaRPr lang="en-GB" sz="1100" dirty="0">
              <a:solidFill>
                <a:srgbClr val="FF00FF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1E54E8-F102-4D01-551C-73DB37087053}"/>
              </a:ext>
            </a:extLst>
          </p:cNvPr>
          <p:cNvCxnSpPr>
            <a:cxnSpLocks/>
          </p:cNvCxnSpPr>
          <p:nvPr/>
        </p:nvCxnSpPr>
        <p:spPr>
          <a:xfrm flipV="1">
            <a:off x="8445242" y="3930752"/>
            <a:ext cx="576064" cy="600164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16">
            <a:extLst>
              <a:ext uri="{FF2B5EF4-FFF2-40B4-BE49-F238E27FC236}">
                <a16:creationId xmlns:a16="http://schemas.microsoft.com/office/drawing/2014/main" id="{A0EF1579-95D2-1EE8-8D29-75F5D7370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333" y="4784995"/>
            <a:ext cx="692686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8D6DD4-65DA-2232-177F-14E335B38A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7330" y="4847202"/>
            <a:ext cx="719355" cy="70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9982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7688D-51A5-8FC3-A6D4-987844C7C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Pre-stress – MQXF example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DCA57-9C8F-0FE7-A34A-36F550AD4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MQXFS6b reached the MQXF record of 19.1 kA, 93% of short sample at 1.9 K</a:t>
            </a:r>
          </a:p>
          <a:p>
            <a:r>
              <a:rPr lang="en-GB" sz="1800" dirty="0"/>
              <a:t>Reassembled with much lower preload</a:t>
            </a:r>
          </a:p>
          <a:p>
            <a:r>
              <a:rPr lang="en-GB" sz="1800" dirty="0"/>
              <a:t>Nominal without training, ultimate reached after retraining, and kept after thermal cycle</a:t>
            </a:r>
          </a:p>
          <a:p>
            <a:r>
              <a:rPr lang="en-GB" sz="1800" dirty="0"/>
              <a:t>Very good indication of wide preload window, reproducibility of performance after reassembly and thermal cycle</a:t>
            </a:r>
          </a:p>
          <a:p>
            <a:r>
              <a:rPr lang="en-GB" sz="1800" dirty="0"/>
              <a:t>Apparent plateau above ultimate may indicate that larger preload is beneficial to reach 90% of short sample</a:t>
            </a:r>
          </a:p>
          <a:p>
            <a:endParaRPr lang="en-GB" sz="1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1239B7-1084-2DA4-E42A-86D13911ED47}"/>
              </a:ext>
            </a:extLst>
          </p:cNvPr>
          <p:cNvSpPr txBox="1"/>
          <p:nvPr/>
        </p:nvSpPr>
        <p:spPr>
          <a:xfrm>
            <a:off x="8280561" y="3246975"/>
            <a:ext cx="21788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Unloading</a:t>
            </a:r>
            <a:r>
              <a:rPr lang="fr-CH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fr-CH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</a:t>
            </a:r>
            <a:endParaRPr lang="fr-CH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CH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MQXFS6b&amp;6c</a:t>
            </a:r>
          </a:p>
          <a:p>
            <a:pPr algn="ctr"/>
            <a:endParaRPr lang="en-GB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33A757-AA9C-1E16-D108-2FB81D64F274}"/>
              </a:ext>
            </a:extLst>
          </p:cNvPr>
          <p:cNvSpPr txBox="1"/>
          <p:nvPr/>
        </p:nvSpPr>
        <p:spPr>
          <a:xfrm>
            <a:off x="3437291" y="3299661"/>
            <a:ext cx="2218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of MQXFS6b&amp;6c</a:t>
            </a:r>
          </a:p>
          <a:p>
            <a:pPr algn="ctr"/>
            <a:endParaRPr lang="en-GB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C8B2A4-90A7-E76B-A8C8-B351F84F19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3787986"/>
            <a:ext cx="3200400" cy="2397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B917A4-4952-A074-D4A1-105502BFA9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4" r="38503" b="32094"/>
          <a:stretch/>
        </p:blipFill>
        <p:spPr bwMode="auto">
          <a:xfrm>
            <a:off x="1485901" y="3717509"/>
            <a:ext cx="6121400" cy="24929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4269190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6B57B-4BB6-AEBE-8A4B-C1F1B5F15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E65A9-6946-46B8-331E-40BDDCA52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‘Two schools’ in terms of longitudinal support, with no consensus on the magnet community: </a:t>
            </a:r>
          </a:p>
          <a:p>
            <a:endParaRPr lang="en-US" sz="2000" dirty="0"/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Limit the coil displacements </a:t>
            </a:r>
            <a:r>
              <a:rPr lang="en-US" sz="1800" dirty="0"/>
              <a:t>due to electromagnetic forces  by having a rigid structure in the longitudinal direction (LHC Dipole, MBH-11 T concept, end-plate welded to the shell)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Limit the coil displacements </a:t>
            </a:r>
            <a:r>
              <a:rPr lang="en-US" sz="1800" dirty="0"/>
              <a:t>due to electromagnetic forces  by having a rigid structure in the longitudinal direction </a:t>
            </a:r>
            <a:r>
              <a:rPr lang="en-US" sz="1800" u="sng" dirty="0"/>
              <a:t>and </a:t>
            </a:r>
            <a:r>
              <a:rPr lang="en-US" sz="1800" dirty="0">
                <a:solidFill>
                  <a:srgbClr val="FF0000"/>
                </a:solidFill>
              </a:rPr>
              <a:t>pre-load coil ends</a:t>
            </a:r>
            <a:r>
              <a:rPr lang="en-US" sz="1800" dirty="0"/>
              <a:t> to compensate the axial forces and keep coil end turns under compression (MQXF, FRESCA2,  concept, 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8518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I</a:t>
            </a:r>
          </a:p>
          <a:p>
            <a:pPr lvl="1"/>
            <a:r>
              <a:rPr lang="en-US" dirty="0"/>
              <a:t>Particle accelerators, magnets and the need of superconductors</a:t>
            </a:r>
          </a:p>
          <a:p>
            <a:pPr lvl="1"/>
            <a:r>
              <a:rPr lang="en-US" dirty="0"/>
              <a:t>Magnetic design and coil fabrication</a:t>
            </a:r>
          </a:p>
          <a:p>
            <a:endParaRPr lang="en-US" dirty="0"/>
          </a:p>
          <a:p>
            <a:r>
              <a:rPr lang="en-US" dirty="0"/>
              <a:t>Part II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Mechanical design and assembly</a:t>
            </a:r>
          </a:p>
          <a:p>
            <a:pPr lvl="1"/>
            <a:r>
              <a:rPr lang="en-US" dirty="0"/>
              <a:t>Quench, training and protection</a:t>
            </a:r>
          </a:p>
          <a:p>
            <a:pPr lvl="1"/>
            <a:r>
              <a:rPr lang="en-GB" dirty="0"/>
              <a:t>Outlook, what brings the future</a:t>
            </a:r>
          </a:p>
        </p:txBody>
      </p:sp>
    </p:spTree>
    <p:extLst>
      <p:ext uri="{BB962C8B-B14F-4D97-AF65-F5344CB8AC3E}">
        <p14:creationId xmlns:p14="http://schemas.microsoft.com/office/powerpoint/2010/main" val="40428436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9E617-19E2-B3DC-8C04-97C13F0FC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support: force or not force?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4E948-BF1E-DEFD-B371-8FE239599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767" y="1325249"/>
            <a:ext cx="4705350" cy="4868283"/>
          </a:xfrm>
        </p:spPr>
        <p:txBody>
          <a:bodyPr/>
          <a:lstStyle/>
          <a:p>
            <a:r>
              <a:rPr lang="en-US" sz="2000" dirty="0"/>
              <a:t>Two type of axial displacements:</a:t>
            </a:r>
          </a:p>
          <a:p>
            <a:pPr lvl="1"/>
            <a:r>
              <a:rPr lang="en-US" sz="1800" dirty="0"/>
              <a:t>Relative movement of the coil with respect to the structure. It depends on the overall stiffness of the structure, i.e., independent of the level of pre-load in the ends.</a:t>
            </a:r>
          </a:p>
          <a:p>
            <a:pPr lvl="1"/>
            <a:r>
              <a:rPr lang="en-US" sz="1800" dirty="0"/>
              <a:t>Relative movement of the coil ends with respect to the pole. It depends on the level of pre-load. </a:t>
            </a:r>
            <a:endParaRPr lang="en-GB" sz="1800" dirty="0"/>
          </a:p>
          <a:p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AE1DE75-D222-63B0-8BF6-B7F28C534968}"/>
              </a:ext>
            </a:extLst>
          </p:cNvPr>
          <p:cNvSpPr txBox="1">
            <a:spLocks/>
          </p:cNvSpPr>
          <p:nvPr/>
        </p:nvSpPr>
        <p:spPr>
          <a:xfrm>
            <a:off x="1631694" y="3919851"/>
            <a:ext cx="3172215" cy="1612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This was extensively studied in LBNL, developing the rods - plate axial pre-load system we are currently using for MQXF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65BABC-323D-6182-9B62-8F7726CEA3A9}"/>
              </a:ext>
            </a:extLst>
          </p:cNvPr>
          <p:cNvSpPr/>
          <p:nvPr/>
        </p:nvSpPr>
        <p:spPr>
          <a:xfrm>
            <a:off x="558096" y="5788239"/>
            <a:ext cx="53194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Caspi, P. </a:t>
            </a:r>
            <a:r>
              <a:rPr lang="en-US" sz="11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r>
              <a:rPr lang="en-US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“Towards integrated design and modeling of high field accelerator magnets,” IEEE Trans. Appl. </a:t>
            </a:r>
            <a:r>
              <a:rPr lang="en-US" sz="11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US" sz="11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vol. 16, no. 2, pp. 1298–1303, June 2006.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2FC0C2E-89C5-2FC4-688B-AE4D4D035366}"/>
              </a:ext>
            </a:extLst>
          </p:cNvPr>
          <p:cNvSpPr txBox="1">
            <a:spLocks/>
          </p:cNvSpPr>
          <p:nvPr/>
        </p:nvSpPr>
        <p:spPr>
          <a:xfrm>
            <a:off x="10699702" y="5288218"/>
            <a:ext cx="514400" cy="3850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FE0CF9-301C-4DC2-9DD4-D8FCF2197C95}" type="slidenum">
              <a:rPr lang="en-GB"/>
              <a:pPr/>
              <a:t>20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38E336-94C6-2F0D-FF6E-02F1FDEA6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101" y="1730074"/>
            <a:ext cx="2775385" cy="35836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241FA1-331D-0460-F7E4-4489122DE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7486" y="1679063"/>
            <a:ext cx="2577679" cy="18428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6824C4-FCBB-FCAC-92EA-FB380E511A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8484" y="3524533"/>
            <a:ext cx="2577680" cy="18428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C73D4A-345F-1D21-9557-9DF330EB00F0}"/>
              </a:ext>
            </a:extLst>
          </p:cNvPr>
          <p:cNvSpPr/>
          <p:nvPr/>
        </p:nvSpPr>
        <p:spPr>
          <a:xfrm>
            <a:off x="6201620" y="5367366"/>
            <a:ext cx="5333544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Axial displacements of inner layer’s (0.2 friction factor assumed).</a:t>
            </a:r>
          </a:p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Limited axial support (top) and full axial support (bottom).</a:t>
            </a:r>
          </a:p>
        </p:txBody>
      </p:sp>
    </p:spTree>
    <p:extLst>
      <p:ext uri="{BB962C8B-B14F-4D97-AF65-F5344CB8AC3E}">
        <p14:creationId xmlns:p14="http://schemas.microsoft.com/office/powerpoint/2010/main" val="3402161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85ADE-0F38-FEA4-1606-B7405BAC9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support: welded end plate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3184B83-E117-67F7-A8A0-52247CA53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24745"/>
            <a:ext cx="7880350" cy="4868283"/>
          </a:xfrm>
        </p:spPr>
        <p:txBody>
          <a:bodyPr/>
          <a:lstStyle/>
          <a:p>
            <a:r>
              <a:rPr lang="en-US" sz="1800" dirty="0"/>
              <a:t>We take as example the 11 T dipole for the HL-LHC</a:t>
            </a:r>
          </a:p>
          <a:p>
            <a:r>
              <a:rPr lang="en-US" sz="1800" dirty="0"/>
              <a:t>Slight pre-load at room temperature, to guarantee that there is still contact coil to end plate at 1.9 K.</a:t>
            </a:r>
          </a:p>
          <a:p>
            <a:r>
              <a:rPr lang="en-US" sz="1800" dirty="0"/>
              <a:t>Goal: limit the coil displacements providing a rigid lateral support</a:t>
            </a:r>
          </a:p>
          <a:p>
            <a:r>
              <a:rPr lang="en-US" sz="1800" dirty="0"/>
              <a:t>1in1 models:</a:t>
            </a:r>
          </a:p>
          <a:p>
            <a:pPr lvl="1"/>
            <a:r>
              <a:rPr lang="en-US" sz="1400" dirty="0"/>
              <a:t>43 mm thick end-plate, 12 mm stainless steel shell.</a:t>
            </a:r>
          </a:p>
          <a:p>
            <a:r>
              <a:rPr lang="en-US" sz="1800" dirty="0"/>
              <a:t>2in1 models:</a:t>
            </a:r>
          </a:p>
          <a:p>
            <a:pPr lvl="1"/>
            <a:r>
              <a:rPr lang="en-US" sz="1400" dirty="0"/>
              <a:t>75 mm thick end-plate, 15 mm stainless steel shell.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DB3F41-8721-141A-7508-5EEA1E19C4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851" y="1062306"/>
            <a:ext cx="2313805" cy="28239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63E5C8-4C27-F6E7-58D7-B7C128526A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2" t="10534"/>
          <a:stretch/>
        </p:blipFill>
        <p:spPr>
          <a:xfrm>
            <a:off x="1612901" y="4133962"/>
            <a:ext cx="2739055" cy="216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8C3793-BFD0-59B5-EFB6-B48383CDBC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877" y="4133962"/>
            <a:ext cx="2880000" cy="21600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90D5072-79FA-9138-CCB0-B07C654FE2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582" y="4133962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6997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BF93C-3EFA-09A3-8B3A-1F373989F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support: rods and end-plate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B1EEC6C-87A8-5845-5529-9279227D603B}"/>
              </a:ext>
            </a:extLst>
          </p:cNvPr>
          <p:cNvSpPr txBox="1">
            <a:spLocks/>
          </p:cNvSpPr>
          <p:nvPr/>
        </p:nvSpPr>
        <p:spPr>
          <a:xfrm>
            <a:off x="355600" y="1261745"/>
            <a:ext cx="6635750" cy="505352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We take as example the MQXF quadrupole for the HL-LHC</a:t>
            </a:r>
          </a:p>
          <a:p>
            <a:endParaRPr lang="en-US" sz="2000" dirty="0"/>
          </a:p>
          <a:p>
            <a:r>
              <a:rPr lang="en-US" sz="2000" dirty="0"/>
              <a:t>Direct connection between the motion of the rod and the one of the coil ends</a:t>
            </a:r>
          </a:p>
          <a:p>
            <a:pPr lvl="1"/>
            <a:endParaRPr lang="en-US" sz="2000" dirty="0"/>
          </a:p>
          <a:p>
            <a:r>
              <a:rPr lang="en-US" sz="2000" dirty="0"/>
              <a:t>Goal: keep the pole turn under compression during powering. </a:t>
            </a:r>
          </a:p>
          <a:p>
            <a:endParaRPr lang="en-US" sz="2000" dirty="0"/>
          </a:p>
          <a:p>
            <a:r>
              <a:rPr lang="en-US" sz="2000" dirty="0"/>
              <a:t>Short models (1.2 m):</a:t>
            </a:r>
          </a:p>
          <a:p>
            <a:pPr lvl="1"/>
            <a:r>
              <a:rPr lang="en-US" sz="1800" dirty="0"/>
              <a:t>Aluminum rods, 36 mm diameter</a:t>
            </a:r>
          </a:p>
          <a:p>
            <a:pPr lvl="1"/>
            <a:r>
              <a:rPr lang="en-US" sz="1800" dirty="0" err="1"/>
              <a:t>Nitronic</a:t>
            </a:r>
            <a:r>
              <a:rPr lang="en-US" sz="1800" dirty="0"/>
              <a:t> 50 end plate, 75 mm thick </a:t>
            </a:r>
          </a:p>
          <a:p>
            <a:pPr lvl="1"/>
            <a:endParaRPr lang="en-US" sz="1800" dirty="0"/>
          </a:p>
          <a:p>
            <a:r>
              <a:rPr lang="en-US" sz="2000" dirty="0"/>
              <a:t>MQXFA (4.2 m):</a:t>
            </a:r>
          </a:p>
          <a:p>
            <a:pPr lvl="1"/>
            <a:r>
              <a:rPr lang="en-US" sz="1800" dirty="0"/>
              <a:t>Stainless steel rods, 32 mm diameter</a:t>
            </a:r>
          </a:p>
          <a:p>
            <a:pPr lvl="1"/>
            <a:r>
              <a:rPr lang="en-US" sz="1800" dirty="0" err="1"/>
              <a:t>Nitronic</a:t>
            </a:r>
            <a:r>
              <a:rPr lang="en-US" sz="1800" dirty="0"/>
              <a:t> 50 end plate, 75 mm thick </a:t>
            </a:r>
          </a:p>
          <a:p>
            <a:pPr lvl="1"/>
            <a:endParaRPr lang="en-US" sz="2000" dirty="0"/>
          </a:p>
          <a:p>
            <a:r>
              <a:rPr lang="en-US" sz="2000" dirty="0"/>
              <a:t>MQXFB (7.15 m):</a:t>
            </a:r>
          </a:p>
          <a:p>
            <a:pPr lvl="1"/>
            <a:r>
              <a:rPr lang="en-US" sz="1800" dirty="0"/>
              <a:t>Stainless steel rods, 35 mm diameter</a:t>
            </a:r>
          </a:p>
          <a:p>
            <a:pPr lvl="1"/>
            <a:r>
              <a:rPr lang="en-US" sz="1800" dirty="0" err="1"/>
              <a:t>Nitronic</a:t>
            </a:r>
            <a:r>
              <a:rPr lang="en-US" sz="1800" dirty="0"/>
              <a:t> 50 end plate, 75 mm thick 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19A47A-6BAA-67AF-68CA-44DC4ACDB4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63"/>
          <a:stretch/>
        </p:blipFill>
        <p:spPr>
          <a:xfrm>
            <a:off x="7676454" y="1120202"/>
            <a:ext cx="3633400" cy="16557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5BD7EB-1137-48F6-3E90-A8A7FB9760F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2482" y="2722266"/>
            <a:ext cx="3181964" cy="2024886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8D59181-4AC5-003A-A5CD-ABD69EA270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671379"/>
              </p:ext>
            </p:extLst>
          </p:nvPr>
        </p:nvGraphicFramePr>
        <p:xfrm>
          <a:off x="7353305" y="5179892"/>
          <a:ext cx="4032210" cy="11353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351768639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8786224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78252406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56362704"/>
                    </a:ext>
                  </a:extLst>
                </a:gridCol>
                <a:gridCol w="667883">
                  <a:extLst>
                    <a:ext uri="{9D8B030D-6E8A-4147-A177-3AD203B41FA5}">
                      <a16:colId xmlns:a16="http://schemas.microsoft.com/office/drawing/2014/main" val="3811708049"/>
                    </a:ext>
                  </a:extLst>
                </a:gridCol>
                <a:gridCol w="925927">
                  <a:extLst>
                    <a:ext uri="{9D8B030D-6E8A-4147-A177-3AD203B41FA5}">
                      <a16:colId xmlns:a16="http://schemas.microsoft.com/office/drawing/2014/main" val="36337484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 Strain [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µɛ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 Stress [MPa]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Force [MN]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of F</a:t>
                      </a:r>
                      <a:r>
                        <a:rPr lang="en-GB" sz="12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at I</a:t>
                      </a:r>
                      <a:r>
                        <a:rPr lang="en-GB" sz="12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Rod elongation [mm]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3565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233728"/>
                  </a:ext>
                </a:extLst>
              </a:tr>
              <a:tr h="1114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4405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75846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73ECC57-2A74-BEB6-ABD4-BD435D2258E6}"/>
              </a:ext>
            </a:extLst>
          </p:cNvPr>
          <p:cNvSpPr txBox="1"/>
          <p:nvPr/>
        </p:nvSpPr>
        <p:spPr>
          <a:xfrm>
            <a:off x="7505335" y="4859021"/>
            <a:ext cx="3766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delta in the rods during powering from 0 to I</a:t>
            </a:r>
            <a:r>
              <a:rPr lang="en-US" sz="1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</a:t>
            </a:r>
            <a:endParaRPr lang="en-GB" sz="12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6913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32893-860B-19C9-E303-DB7FDFA32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1FDDD-6515-FBCF-BBAC-2F01DAC5F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000" dirty="0"/>
              <a:t>We presented the force profiles in superconducting magnets. In dipole and quadrupole magnets, the forces are directed towards the mid-plane and outwardly.</a:t>
            </a:r>
          </a:p>
          <a:p>
            <a:pPr lvl="2">
              <a:defRPr/>
            </a:pPr>
            <a:r>
              <a:rPr lang="en-US" dirty="0"/>
              <a:t>They tend to separate the coil from the pole and compress the mid-plane region</a:t>
            </a:r>
          </a:p>
          <a:p>
            <a:pPr lvl="2">
              <a:defRPr/>
            </a:pPr>
            <a:r>
              <a:rPr lang="en-US" dirty="0"/>
              <a:t>Axially they tend to stretch the windings</a:t>
            </a:r>
          </a:p>
          <a:p>
            <a:pPr>
              <a:defRPr/>
            </a:pPr>
            <a:r>
              <a:rPr lang="en-US" sz="2000" dirty="0"/>
              <a:t>The importance of the coil pre-stress has been pointed out, as a technique to minimize the conductor motion during excitation. </a:t>
            </a:r>
          </a:p>
          <a:p>
            <a:pPr>
              <a:defRPr/>
            </a:pPr>
            <a:r>
              <a:rPr lang="en-US" sz="2000" dirty="0"/>
              <a:t>There are several ways of designing a support structure</a:t>
            </a:r>
          </a:p>
          <a:p>
            <a:pPr lvl="1" eaLnBrk="1" hangingPunct="1"/>
            <a:r>
              <a:rPr lang="en-US" sz="2000" dirty="0"/>
              <a:t>The solution for a given magnet is not unique</a:t>
            </a:r>
          </a:p>
          <a:p>
            <a:pPr eaLnBrk="1" hangingPunct="1"/>
            <a:r>
              <a:rPr lang="en-US" sz="2000" dirty="0"/>
              <a:t>Structures based on collars are the workhorse of Nb-</a:t>
            </a:r>
            <a:r>
              <a:rPr lang="en-US" sz="2000" dirty="0" err="1"/>
              <a:t>Ti</a:t>
            </a:r>
            <a:r>
              <a:rPr lang="en-US" sz="2000" dirty="0"/>
              <a:t> magnets</a:t>
            </a:r>
          </a:p>
          <a:p>
            <a:pPr lvl="1" eaLnBrk="1" hangingPunct="1"/>
            <a:r>
              <a:rPr lang="en-US" sz="1800" dirty="0"/>
              <a:t>Guarantees adequate support to avoid deformation and allows giving azimuthal prestress</a:t>
            </a:r>
          </a:p>
          <a:p>
            <a:pPr eaLnBrk="1" hangingPunct="1"/>
            <a:r>
              <a:rPr lang="en-US" sz="2000" dirty="0"/>
              <a:t>Aluminum shell structure guarantees that the peak pre-stress is reached in operational conditions</a:t>
            </a:r>
          </a:p>
          <a:p>
            <a:pPr lvl="1" eaLnBrk="1" hangingPunct="1"/>
            <a:r>
              <a:rPr lang="en-US" sz="1800" dirty="0"/>
              <a:t>Introduced in LNBL, used in several Nb</a:t>
            </a:r>
            <a:r>
              <a:rPr lang="en-US" sz="1800" baseline="-25000" dirty="0"/>
              <a:t>3</a:t>
            </a:r>
            <a:r>
              <a:rPr lang="en-US" sz="1800" dirty="0"/>
              <a:t>Sn. It has been scaled from 1-m-long to 3.4 m long magnets with LARP, and to 7.2 m long magnet in HL LHC MQXFB at CERN</a:t>
            </a:r>
          </a:p>
          <a:p>
            <a:pPr lvl="1" eaLnBrk="1" hangingPunct="1"/>
            <a:endParaRPr lang="en-US" sz="1800" dirty="0"/>
          </a:p>
          <a:p>
            <a:pPr lvl="1" eaLnBrk="1" hangingPunct="1"/>
            <a:endParaRPr lang="en-US" sz="2000" dirty="0"/>
          </a:p>
          <a:p>
            <a:pPr>
              <a:defRPr/>
            </a:pPr>
            <a:endParaRPr lang="en-US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7282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C3216-72F4-C766-67B8-705A65DA5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02A99-CFEB-66FD-53E1-0BE82A0AF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[1] MJB Plus, Inc. “</a:t>
            </a:r>
            <a:r>
              <a:rPr lang="en-US" sz="2000" i="1" dirty="0"/>
              <a:t>Superconducting Accelerator Magnets</a:t>
            </a:r>
            <a:r>
              <a:rPr lang="en-US" sz="2000" dirty="0"/>
              <a:t>”, an interactive tutorial.</a:t>
            </a:r>
          </a:p>
          <a:p>
            <a:pPr algn="l"/>
            <a:r>
              <a:rPr lang="en-US" sz="2000" dirty="0"/>
              <a:t>[2] Paolo Ferracin, </a:t>
            </a:r>
            <a:r>
              <a:rPr lang="en-GB" sz="2000" dirty="0"/>
              <a:t>USPAS - Superconducting Magnets for Particle Accelerators, Unit 10, 13 and 14 (available in </a:t>
            </a:r>
            <a:r>
              <a:rPr lang="en-GB" sz="2000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https://indico.cern.ch/event/440690/</a:t>
            </a:r>
            <a:r>
              <a:rPr lang="en-GB" sz="2000" dirty="0">
                <a:solidFill>
                  <a:srgbClr val="00B050"/>
                </a:solidFill>
              </a:rPr>
              <a:t> </a:t>
            </a:r>
            <a:r>
              <a:rPr lang="en-GB" sz="2000" dirty="0"/>
              <a:t>)</a:t>
            </a:r>
            <a:endParaRPr lang="en-US" sz="2000" dirty="0"/>
          </a:p>
          <a:p>
            <a:r>
              <a:rPr lang="en-GB" sz="2000" dirty="0"/>
              <a:t>[3] Y. </a:t>
            </a:r>
            <a:r>
              <a:rPr lang="en-GB" sz="2000" dirty="0" err="1"/>
              <a:t>Iwasa</a:t>
            </a:r>
            <a:r>
              <a:rPr lang="en-GB" sz="2000" dirty="0"/>
              <a:t>, “Case studies in superconducting magnets”, New York, Plenum Press, 1994. </a:t>
            </a:r>
          </a:p>
          <a:p>
            <a:r>
              <a:rPr lang="en-GB" sz="2000" dirty="0"/>
              <a:t>[4] M. Wilson, “Superconducting magnets”, Oxford UK: Clarendon Press, 1983. </a:t>
            </a:r>
          </a:p>
          <a:p>
            <a:r>
              <a:rPr lang="en-GB" sz="2000" dirty="0"/>
              <a:t>[5] A.V. </a:t>
            </a:r>
            <a:r>
              <a:rPr lang="en-GB" sz="2000" dirty="0" err="1"/>
              <a:t>Tollestrup</a:t>
            </a:r>
            <a:r>
              <a:rPr lang="en-GB" sz="2000" dirty="0"/>
              <a:t>, “Superconducting magnet technology for accelerators”, Ann. </a:t>
            </a:r>
            <a:r>
              <a:rPr lang="en-GB" sz="2000" dirty="0" err="1"/>
              <a:t>Reo</a:t>
            </a:r>
            <a:r>
              <a:rPr lang="en-GB" sz="2000" dirty="0"/>
              <a:t>. </a:t>
            </a:r>
            <a:r>
              <a:rPr lang="en-GB" sz="2000" dirty="0" err="1"/>
              <a:t>Nucl</a:t>
            </a:r>
            <a:r>
              <a:rPr lang="en-GB" sz="2000" dirty="0"/>
              <a:t>. Part. Sci. 1984. 34, 247-84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220345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I</a:t>
            </a:r>
          </a:p>
          <a:p>
            <a:pPr lvl="1"/>
            <a:r>
              <a:rPr lang="en-US" dirty="0"/>
              <a:t>Particle accelerators, magnets and the need of superconductors</a:t>
            </a:r>
          </a:p>
          <a:p>
            <a:pPr lvl="1"/>
            <a:r>
              <a:rPr lang="en-US" dirty="0"/>
              <a:t>Magnetic design and coil fabrication</a:t>
            </a:r>
          </a:p>
          <a:p>
            <a:endParaRPr lang="en-US" dirty="0"/>
          </a:p>
          <a:p>
            <a:r>
              <a:rPr lang="en-US" dirty="0"/>
              <a:t>Part II</a:t>
            </a:r>
          </a:p>
          <a:p>
            <a:pPr lvl="1"/>
            <a:r>
              <a:rPr lang="en-US" dirty="0"/>
              <a:t>Mechanical design and assembly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Quench, training and protection</a:t>
            </a:r>
          </a:p>
          <a:p>
            <a:pPr lvl="1"/>
            <a:r>
              <a:rPr lang="en-GB" dirty="0"/>
              <a:t>Outlook, what brings the future</a:t>
            </a:r>
          </a:p>
        </p:txBody>
      </p:sp>
    </p:spTree>
    <p:extLst>
      <p:ext uri="{BB962C8B-B14F-4D97-AF65-F5344CB8AC3E}">
        <p14:creationId xmlns:p14="http://schemas.microsoft.com/office/powerpoint/2010/main" val="2987762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24E54-9DF8-0E4E-11D2-307BABCE8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definition</a:t>
            </a:r>
            <a:endParaRPr lang="en-GB" dirty="0"/>
          </a:p>
        </p:txBody>
      </p:sp>
      <p:pic>
        <p:nvPicPr>
          <p:cNvPr id="4" name="Picture 1" descr="G:\Workspaces\s\shortmod\Develop\labo 927\HFM\927_general pictures\110NIKON\DSCN5865.JPG">
            <a:extLst>
              <a:ext uri="{FF2B5EF4-FFF2-40B4-BE49-F238E27FC236}">
                <a16:creationId xmlns:a16="http://schemas.microsoft.com/office/drawing/2014/main" id="{EE032332-C819-7C54-0FBC-007D579D6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509" y="5404496"/>
            <a:ext cx="1423136" cy="106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2 Marcador de contenido">
            <a:extLst>
              <a:ext uri="{FF2B5EF4-FFF2-40B4-BE49-F238E27FC236}">
                <a16:creationId xmlns:a16="http://schemas.microsoft.com/office/drawing/2014/main" id="{0B4F2584-0DEE-4C36-1FB3-CEF3B774D4FE}"/>
              </a:ext>
            </a:extLst>
          </p:cNvPr>
          <p:cNvSpPr txBox="1">
            <a:spLocks/>
          </p:cNvSpPr>
          <p:nvPr/>
        </p:nvSpPr>
        <p:spPr>
          <a:xfrm>
            <a:off x="292100" y="1033344"/>
            <a:ext cx="10482221" cy="1149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altLang="en-US" b="1" dirty="0">
                <a:solidFill>
                  <a:srgbClr val="FF0000"/>
                </a:solidFill>
              </a:rPr>
              <a:t>Quench</a:t>
            </a:r>
            <a:r>
              <a:rPr lang="en-GB" altLang="en-US" dirty="0"/>
              <a:t> = irreversible transition </a:t>
            </a:r>
            <a:r>
              <a:rPr lang="en-GB" altLang="en-US" dirty="0">
                <a:sym typeface="Wingdings" pitchFamily="2" charset="2"/>
              </a:rPr>
              <a:t>to normal state</a:t>
            </a:r>
          </a:p>
          <a:p>
            <a:pPr lvl="1"/>
            <a:r>
              <a:rPr lang="en-GB" altLang="en-US" sz="1800" b="1" dirty="0">
                <a:solidFill>
                  <a:srgbClr val="FF0000"/>
                </a:solidFill>
                <a:sym typeface="Wingdings" pitchFamily="2" charset="2"/>
              </a:rPr>
              <a:t>Heat generation &gt; cooling</a:t>
            </a:r>
            <a:endParaRPr lang="en-GB" altLang="en-US" sz="1800" b="1" dirty="0">
              <a:solidFill>
                <a:srgbClr val="FF0000"/>
              </a:solidFill>
            </a:endParaRPr>
          </a:p>
        </p:txBody>
      </p:sp>
      <p:sp>
        <p:nvSpPr>
          <p:cNvPr id="6" name="4 Rectángulo">
            <a:extLst>
              <a:ext uri="{FF2B5EF4-FFF2-40B4-BE49-F238E27FC236}">
                <a16:creationId xmlns:a16="http://schemas.microsoft.com/office/drawing/2014/main" id="{03D5710F-CC90-5078-E30D-F55188917C1F}"/>
              </a:ext>
            </a:extLst>
          </p:cNvPr>
          <p:cNvSpPr/>
          <p:nvPr/>
        </p:nvSpPr>
        <p:spPr>
          <a:xfrm>
            <a:off x="467362" y="2666743"/>
            <a:ext cx="46195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events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Frictional motion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Epoxy cracking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Electromagnetic events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Flux-jumps ,AC loss </a:t>
            </a:r>
          </a:p>
        </p:txBody>
      </p:sp>
      <p:sp>
        <p:nvSpPr>
          <p:cNvPr id="7" name="5 Rectángulo">
            <a:extLst>
              <a:ext uri="{FF2B5EF4-FFF2-40B4-BE49-F238E27FC236}">
                <a16:creationId xmlns:a16="http://schemas.microsoft.com/office/drawing/2014/main" id="{F90F63AD-CA42-A342-09B0-9D6DDFFB496A}"/>
              </a:ext>
            </a:extLst>
          </p:cNvPr>
          <p:cNvSpPr/>
          <p:nvPr/>
        </p:nvSpPr>
        <p:spPr>
          <a:xfrm>
            <a:off x="6114599" y="47014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/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energy 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(redistribute the energy in the whole coil volume, </a:t>
            </a:r>
            <a:r>
              <a:rPr lang="en-GB" altLang="en-US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joule heating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8" name="7 Rectángulo">
            <a:extLst>
              <a:ext uri="{FF2B5EF4-FFF2-40B4-BE49-F238E27FC236}">
                <a16:creationId xmlns:a16="http://schemas.microsoft.com/office/drawing/2014/main" id="{7D0E6391-DA28-EDA6-BA59-279C3E6D9B87}"/>
              </a:ext>
            </a:extLst>
          </p:cNvPr>
          <p:cNvSpPr/>
          <p:nvPr/>
        </p:nvSpPr>
        <p:spPr>
          <a:xfrm>
            <a:off x="1810305" y="4723038"/>
            <a:ext cx="8964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Conversion</a:t>
            </a: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energy</a:t>
            </a:r>
          </a:p>
        </p:txBody>
      </p:sp>
      <p:sp>
        <p:nvSpPr>
          <p:cNvPr id="9" name="8 Rectángulo">
            <a:extLst>
              <a:ext uri="{FF2B5EF4-FFF2-40B4-BE49-F238E27FC236}">
                <a16:creationId xmlns:a16="http://schemas.microsoft.com/office/drawing/2014/main" id="{311601AC-8A7D-127F-21FC-ECF8FF83BC2A}"/>
              </a:ext>
            </a:extLst>
          </p:cNvPr>
          <p:cNvSpPr/>
          <p:nvPr/>
        </p:nvSpPr>
        <p:spPr>
          <a:xfrm>
            <a:off x="5929066" y="27245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events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Degraded 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events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 showers</a:t>
            </a:r>
          </a:p>
        </p:txBody>
      </p:sp>
      <p:sp>
        <p:nvSpPr>
          <p:cNvPr id="10" name="9 Rectángulo">
            <a:extLst>
              <a:ext uri="{FF2B5EF4-FFF2-40B4-BE49-F238E27FC236}">
                <a16:creationId xmlns:a16="http://schemas.microsoft.com/office/drawing/2014/main" id="{0F118A4A-8888-6A49-2C16-B7DB6621212B}"/>
              </a:ext>
            </a:extLst>
          </p:cNvPr>
          <p:cNvSpPr/>
          <p:nvPr/>
        </p:nvSpPr>
        <p:spPr>
          <a:xfrm>
            <a:off x="377841" y="1789629"/>
            <a:ext cx="4238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do magnets quench? </a:t>
            </a:r>
            <a:endParaRPr lang="en-GB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10 Rectángulo">
            <a:extLst>
              <a:ext uri="{FF2B5EF4-FFF2-40B4-BE49-F238E27FC236}">
                <a16:creationId xmlns:a16="http://schemas.microsoft.com/office/drawing/2014/main" id="{AD92976C-88D4-E867-8514-4E203E8A9A1C}"/>
              </a:ext>
            </a:extLst>
          </p:cNvPr>
          <p:cNvSpPr/>
          <p:nvPr/>
        </p:nvSpPr>
        <p:spPr>
          <a:xfrm>
            <a:off x="863603" y="2312849"/>
            <a:ext cx="2751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energy released by</a:t>
            </a:r>
          </a:p>
        </p:txBody>
      </p:sp>
      <p:sp>
        <p:nvSpPr>
          <p:cNvPr id="12" name="11 Rectángulo">
            <a:extLst>
              <a:ext uri="{FF2B5EF4-FFF2-40B4-BE49-F238E27FC236}">
                <a16:creationId xmlns:a16="http://schemas.microsoft.com/office/drawing/2014/main" id="{B46A12B3-18E1-F94D-5666-803EF6485B6E}"/>
              </a:ext>
            </a:extLst>
          </p:cNvPr>
          <p:cNvSpPr/>
          <p:nvPr/>
        </p:nvSpPr>
        <p:spPr>
          <a:xfrm>
            <a:off x="467362" y="4193713"/>
            <a:ext cx="66736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do we do when a magnet quenches? </a:t>
            </a:r>
            <a:endParaRPr lang="en-GB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9">
            <a:extLst>
              <a:ext uri="{FF2B5EF4-FFF2-40B4-BE49-F238E27FC236}">
                <a16:creationId xmlns:a16="http://schemas.microsoft.com/office/drawing/2014/main" id="{A8567F8B-CBF7-A769-D3D0-944834744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7122" y="5385693"/>
            <a:ext cx="22098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13 Objeto">
                <a:extLst>
                  <a:ext uri="{FF2B5EF4-FFF2-40B4-BE49-F238E27FC236}">
                    <a16:creationId xmlns:a16="http://schemas.microsoft.com/office/drawing/2014/main" id="{C561D83C-5DBF-2FF7-7F18-F6F9EA798355}"/>
                  </a:ext>
                </a:extLst>
              </p:cNvPr>
              <p:cNvSpPr txBox="1"/>
              <p:nvPr/>
            </p:nvSpPr>
            <p:spPr bwMode="auto">
              <a:xfrm>
                <a:off x="6626410" y="5624790"/>
                <a:ext cx="582613" cy="4556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</m:oMath>
                  </m:oMathPara>
                </a14:m>
                <a:endParaRPr lang="en-GB"/>
              </a:p>
            </p:txBody>
          </p:sp>
        </mc:Choice>
        <mc:Fallback>
          <p:sp>
            <p:nvSpPr>
              <p:cNvPr id="14" name="13 Objeto">
                <a:extLst>
                  <a:ext uri="{FF2B5EF4-FFF2-40B4-BE49-F238E27FC236}">
                    <a16:creationId xmlns:a16="http://schemas.microsoft.com/office/drawing/2014/main" id="{C561D83C-5DBF-2FF7-7F18-F6F9EA798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26410" y="5624790"/>
                <a:ext cx="582613" cy="455613"/>
              </a:xfrm>
              <a:prstGeom prst="rect">
                <a:avLst/>
              </a:prstGeom>
              <a:blipFill>
                <a:blip r:embed="rId4"/>
                <a:stretch>
                  <a:fillRect l="-208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15 Conector recto de flecha">
            <a:extLst>
              <a:ext uri="{FF2B5EF4-FFF2-40B4-BE49-F238E27FC236}">
                <a16:creationId xmlns:a16="http://schemas.microsoft.com/office/drawing/2014/main" id="{C4C57164-7C27-E9F8-03AA-D329DBF3F3B7}"/>
              </a:ext>
            </a:extLst>
          </p:cNvPr>
          <p:cNvCxnSpPr/>
          <p:nvPr/>
        </p:nvCxnSpPr>
        <p:spPr>
          <a:xfrm>
            <a:off x="5490077" y="5788730"/>
            <a:ext cx="424213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17 Conector recto de flecha">
            <a:extLst>
              <a:ext uri="{FF2B5EF4-FFF2-40B4-BE49-F238E27FC236}">
                <a16:creationId xmlns:a16="http://schemas.microsoft.com/office/drawing/2014/main" id="{5B62B40F-A473-FB10-7E8B-53F3B0657378}"/>
              </a:ext>
            </a:extLst>
          </p:cNvPr>
          <p:cNvCxnSpPr/>
          <p:nvPr/>
        </p:nvCxnSpPr>
        <p:spPr>
          <a:xfrm>
            <a:off x="5324211" y="5010480"/>
            <a:ext cx="424213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263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47E0F-A9BF-5177-6925-14F2F0D23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83" y="1107484"/>
            <a:ext cx="7784109" cy="5042127"/>
          </a:xfrm>
        </p:spPr>
        <p:txBody>
          <a:bodyPr>
            <a:noAutofit/>
          </a:bodyPr>
          <a:lstStyle/>
          <a:p>
            <a:r>
              <a:rPr lang="en-US" sz="2000" dirty="0"/>
              <a:t>Superconducting magnets typically quench before reaching their nominal performance, the so-called training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Training</a:t>
            </a:r>
            <a:r>
              <a:rPr lang="en-US" sz="2000" dirty="0"/>
              <a:t> is characterized by two phenomena:</a:t>
            </a:r>
          </a:p>
          <a:p>
            <a:pPr lvl="1"/>
            <a:r>
              <a:rPr lang="en-US" sz="2000" dirty="0"/>
              <a:t>The occurrence of </a:t>
            </a:r>
            <a:r>
              <a:rPr lang="en-US" sz="2000" dirty="0">
                <a:solidFill>
                  <a:srgbClr val="FF0000"/>
                </a:solidFill>
              </a:rPr>
              <a:t>premature quenches</a:t>
            </a:r>
          </a:p>
          <a:p>
            <a:pPr lvl="1"/>
            <a:r>
              <a:rPr lang="en-US" sz="2000" dirty="0"/>
              <a:t>The </a:t>
            </a:r>
            <a:r>
              <a:rPr lang="en-US" sz="2000" dirty="0">
                <a:solidFill>
                  <a:srgbClr val="FF0000"/>
                </a:solidFill>
              </a:rPr>
              <a:t>progressive increase </a:t>
            </a:r>
            <a:r>
              <a:rPr lang="en-US" sz="2000" dirty="0"/>
              <a:t>of the quench current</a:t>
            </a:r>
          </a:p>
          <a:p>
            <a:pPr lvl="2"/>
            <a:r>
              <a:rPr lang="en-US" dirty="0"/>
              <a:t>Irreversible change in the coil’s mechanical status</a:t>
            </a:r>
          </a:p>
          <a:p>
            <a:pPr lvl="2"/>
            <a:r>
              <a:rPr lang="en-US" dirty="0"/>
              <a:t>Somehow the magnet is ‘improving’ or getting better quench after quench</a:t>
            </a:r>
          </a:p>
          <a:p>
            <a:pPr lvl="1"/>
            <a:r>
              <a:rPr lang="en-US" sz="2000" dirty="0"/>
              <a:t>Mechanical induced quenches are considered the main causes of training in a superconducting magnet (</a:t>
            </a:r>
            <a:r>
              <a:rPr lang="en-US" sz="2000" dirty="0">
                <a:solidFill>
                  <a:srgbClr val="FF0000"/>
                </a:solidFill>
              </a:rPr>
              <a:t>frictional motion </a:t>
            </a:r>
            <a:r>
              <a:rPr lang="en-US" sz="2000" dirty="0"/>
              <a:t>&amp; </a:t>
            </a:r>
            <a:r>
              <a:rPr lang="en-US" sz="2000" dirty="0">
                <a:solidFill>
                  <a:srgbClr val="FF0000"/>
                </a:solidFill>
              </a:rPr>
              <a:t>epoxy failure</a:t>
            </a:r>
            <a:r>
              <a:rPr lang="en-US" sz="2000" dirty="0"/>
              <a:t>)</a:t>
            </a:r>
          </a:p>
          <a:p>
            <a:r>
              <a:rPr lang="en-GB" sz="2000" dirty="0"/>
              <a:t>Main features relevant for operation</a:t>
            </a:r>
          </a:p>
          <a:p>
            <a:pPr lvl="1"/>
            <a:r>
              <a:rPr lang="en-GB" sz="2000" dirty="0"/>
              <a:t>The </a:t>
            </a:r>
            <a:r>
              <a:rPr lang="en-GB" sz="2000" dirty="0">
                <a:solidFill>
                  <a:srgbClr val="FF0000"/>
                </a:solidFill>
              </a:rPr>
              <a:t>ability to reach the target current </a:t>
            </a:r>
            <a:r>
              <a:rPr lang="en-GB" sz="2000" dirty="0"/>
              <a:t>with adequate margin (virgin training)</a:t>
            </a:r>
          </a:p>
          <a:p>
            <a:pPr lvl="1"/>
            <a:r>
              <a:rPr lang="en-GB" sz="2000" dirty="0"/>
              <a:t>The </a:t>
            </a:r>
            <a:r>
              <a:rPr lang="en-GB" sz="2000" dirty="0">
                <a:solidFill>
                  <a:srgbClr val="FF0000"/>
                </a:solidFill>
              </a:rPr>
              <a:t>retraining</a:t>
            </a:r>
            <a:r>
              <a:rPr lang="en-GB" sz="2000" dirty="0"/>
              <a:t> expected during operation (i.e., memory after thermal cycle)</a:t>
            </a:r>
          </a:p>
          <a:p>
            <a:pPr lvl="1"/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E9505D-51A8-D6AB-AF1A-309FBBFAC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1C496-3C0B-4598-8BB5-4E832361251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06BED8-9E50-604B-110E-3CA67CE12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                Training                                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E611CD-99E5-AC16-91CA-D500D5F6BF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396" t="26367" r="70989" b="20937"/>
          <a:stretch/>
        </p:blipFill>
        <p:spPr>
          <a:xfrm>
            <a:off x="8331200" y="69850"/>
            <a:ext cx="3860800" cy="4081706"/>
          </a:xfrm>
          <a:prstGeom prst="rect">
            <a:avLst/>
          </a:prstGeom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EB5B1EC5-65B8-F2A4-B547-E8DAA0648D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75" t="41477" r="75256" b="39043"/>
          <a:stretch/>
        </p:blipFill>
        <p:spPr>
          <a:xfrm>
            <a:off x="8483599" y="4240457"/>
            <a:ext cx="2584450" cy="2373704"/>
          </a:xfrm>
          <a:prstGeom prst="rect">
            <a:avLst/>
          </a:prstGeom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AC755816-77C3-E08A-8588-C8A74B0692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06" t="60582" r="75256" b="34486"/>
          <a:stretch/>
        </p:blipFill>
        <p:spPr>
          <a:xfrm>
            <a:off x="9669778" y="5548576"/>
            <a:ext cx="2426969" cy="60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90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97A2A-3988-3D39-C4FB-F7C244C73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in the 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8FD58-9809-4C99-A1D5-8305F7580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07" y="1153070"/>
            <a:ext cx="6425731" cy="3358949"/>
          </a:xfrm>
        </p:spPr>
        <p:txBody>
          <a:bodyPr>
            <a:normAutofit/>
          </a:bodyPr>
          <a:lstStyle/>
          <a:p>
            <a:r>
              <a:rPr lang="en-US" sz="2000" dirty="0"/>
              <a:t>The LHC dipoles were assembled by three manufactures</a:t>
            </a:r>
          </a:p>
          <a:p>
            <a:r>
              <a:rPr lang="en-US" sz="2000" dirty="0"/>
              <a:t>All magnets tested at 1.9 K in SM18 before installation in the tunnel</a:t>
            </a:r>
          </a:p>
          <a:p>
            <a:pPr lvl="1"/>
            <a:r>
              <a:rPr lang="en-US" sz="1800" dirty="0"/>
              <a:t>All powered above nominal (11850 A, 7 </a:t>
            </a:r>
            <a:r>
              <a:rPr lang="en-US" sz="1800" dirty="0" err="1"/>
              <a:t>TeV</a:t>
            </a:r>
            <a:r>
              <a:rPr lang="en-GB" sz="1800" dirty="0"/>
              <a:t>)</a:t>
            </a:r>
          </a:p>
          <a:p>
            <a:pPr lvl="1"/>
            <a:r>
              <a:rPr lang="en-GB" sz="1800" dirty="0"/>
              <a:t>About 50 % powered to ultimate (8 % more than nominal, 12850 A)</a:t>
            </a:r>
          </a:p>
          <a:p>
            <a:pPr lvl="1"/>
            <a:r>
              <a:rPr lang="en-US" sz="1800" dirty="0"/>
              <a:t>Less than 10 % went through thermal cycle (biased sample)</a:t>
            </a:r>
          </a:p>
          <a:p>
            <a:pPr lvl="2"/>
            <a:r>
              <a:rPr lang="en-US" sz="1600" dirty="0"/>
              <a:t>Magnet not reaching 12850 A with 9 quenches were tested after thermal cycle</a:t>
            </a:r>
          </a:p>
          <a:p>
            <a:pPr lvl="1"/>
            <a:r>
              <a:rPr lang="en-US" sz="1800" dirty="0"/>
              <a:t>Bonus strategy: magnets reaching ‘rapidly’ ultimate were given a bonus</a:t>
            </a:r>
          </a:p>
          <a:p>
            <a:pPr lvl="1"/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7EA493-50BB-2955-F44E-9952D68A553E}"/>
              </a:ext>
            </a:extLst>
          </p:cNvPr>
          <p:cNvSpPr txBox="1"/>
          <p:nvPr/>
        </p:nvSpPr>
        <p:spPr>
          <a:xfrm>
            <a:off x="7748828" y="3401163"/>
            <a:ext cx="46857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of LHC sectors to 6.5 </a:t>
            </a:r>
            <a:r>
              <a:rPr lang="en-GB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D5C6E68-08AD-780E-0811-31A307415CAD}"/>
              </a:ext>
            </a:extLst>
          </p:cNvPr>
          <p:cNvSpPr txBox="1">
            <a:spLocks/>
          </p:cNvSpPr>
          <p:nvPr/>
        </p:nvSpPr>
        <p:spPr>
          <a:xfrm>
            <a:off x="81907" y="4553221"/>
            <a:ext cx="11776264" cy="19636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Memory after cycle is important to avoid training in the accelerator (time consuming, i.e., $$$$). </a:t>
            </a:r>
          </a:p>
          <a:p>
            <a:pPr lvl="1"/>
            <a:r>
              <a:rPr lang="en-US" sz="2000" dirty="0"/>
              <a:t>In the LHC we have 1232 magnets, connected in series in 8 circuits (i.e., 154 magnets per circuit)</a:t>
            </a:r>
          </a:p>
          <a:p>
            <a:pPr lvl="1"/>
            <a:r>
              <a:rPr lang="en-US" sz="2000" dirty="0"/>
              <a:t>If every magnet needs to quench once to reach nominal </a:t>
            </a:r>
            <a:r>
              <a:rPr lang="en-US" sz="2000" dirty="0">
                <a:sym typeface="Wingdings" panose="05000000000000000000" pitchFamily="2" charset="2"/>
              </a:rPr>
              <a:t> 154 quenches per sector, and we can do only 2-3 quenches per day  training in the machine is very expensive and that is why memory after thermal cycle is VERY important!</a:t>
            </a:r>
            <a:endParaRPr lang="en-US" sz="2000" dirty="0"/>
          </a:p>
          <a:p>
            <a:r>
              <a:rPr lang="en-US" sz="2000" dirty="0"/>
              <a:t>In general, memory is better in Nb</a:t>
            </a:r>
            <a:r>
              <a:rPr lang="en-US" sz="2000" baseline="-25000" dirty="0"/>
              <a:t>3</a:t>
            </a:r>
            <a:r>
              <a:rPr lang="en-US" sz="2000" dirty="0"/>
              <a:t>Sn than in </a:t>
            </a:r>
            <a:r>
              <a:rPr lang="en-US" sz="2000" dirty="0" err="1"/>
              <a:t>NbTi</a:t>
            </a:r>
            <a:endParaRPr lang="en-US" sz="2000" dirty="0"/>
          </a:p>
          <a:p>
            <a:pPr lvl="1"/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FDC9D4-68C1-F042-F05B-63CAC597E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7112" y="1153070"/>
            <a:ext cx="5432981" cy="322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2249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53700-27C0-E86F-FE32-90F74C683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Quench: why it can be a problem 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43FD4-B43C-3BD0-9798-32BB96D7B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485" y="1190313"/>
            <a:ext cx="11408229" cy="4868283"/>
          </a:xfrm>
        </p:spPr>
        <p:txBody>
          <a:bodyPr>
            <a:normAutofit/>
          </a:bodyPr>
          <a:lstStyle/>
          <a:p>
            <a:r>
              <a:rPr lang="en-US" sz="2000" dirty="0"/>
              <a:t>Quench is the result of the resistive transition, leading to appearance of </a:t>
            </a:r>
            <a:r>
              <a:rPr lang="en-US" sz="2000" dirty="0">
                <a:solidFill>
                  <a:srgbClr val="FF0000"/>
                </a:solidFill>
              </a:rPr>
              <a:t>voltage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FF0000"/>
                </a:solidFill>
              </a:rPr>
              <a:t>temperature increase</a:t>
            </a:r>
            <a:r>
              <a:rPr lang="en-US" sz="2000" dirty="0"/>
              <a:t>, thermal and electro-magnetic </a:t>
            </a:r>
            <a:r>
              <a:rPr lang="en-US" sz="2000" dirty="0">
                <a:solidFill>
                  <a:srgbClr val="FF0000"/>
                </a:solidFill>
              </a:rPr>
              <a:t>forces</a:t>
            </a:r>
            <a:r>
              <a:rPr lang="en-US" sz="2000" dirty="0"/>
              <a:t>, and </a:t>
            </a:r>
            <a:r>
              <a:rPr lang="en-US" sz="2000" dirty="0">
                <a:solidFill>
                  <a:srgbClr val="FF0000"/>
                </a:solidFill>
              </a:rPr>
              <a:t>cryogen expulsion</a:t>
            </a:r>
          </a:p>
          <a:p>
            <a:r>
              <a:rPr lang="en-US" sz="2000" dirty="0"/>
              <a:t>If the process does not happen uniformly: as little as 1 % of the magnet mass may absorb the total energy – </a:t>
            </a:r>
            <a:r>
              <a:rPr lang="en-US" sz="2000" dirty="0">
                <a:solidFill>
                  <a:srgbClr val="FF0000"/>
                </a:solidFill>
              </a:rPr>
              <a:t>large damage potential !</a:t>
            </a:r>
          </a:p>
          <a:p>
            <a:endParaRPr lang="en-GB" sz="2000" dirty="0"/>
          </a:p>
        </p:txBody>
      </p:sp>
      <p:pic>
        <p:nvPicPr>
          <p:cNvPr id="4" name="Picture 3" descr="P1010053">
            <a:extLst>
              <a:ext uri="{FF2B5EF4-FFF2-40B4-BE49-F238E27FC236}">
                <a16:creationId xmlns:a16="http://schemas.microsoft.com/office/drawing/2014/main" id="{8687008D-ABFC-EAC3-3973-2BA9B9E66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245" y="3035011"/>
            <a:ext cx="3096072" cy="206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099761-B7D7-DB66-50F0-FE139B7432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686" r="28911"/>
          <a:stretch/>
        </p:blipFill>
        <p:spPr>
          <a:xfrm rot="16200000">
            <a:off x="8721119" y="2812781"/>
            <a:ext cx="2327642" cy="2498506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DE1076D3-0B4A-3C9C-0D5E-846DD236F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322" y="2857320"/>
            <a:ext cx="1876867" cy="24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87F411-B31F-7322-C598-45A17F00CFF2}"/>
              </a:ext>
            </a:extLst>
          </p:cNvPr>
          <p:cNvSpPr txBox="1"/>
          <p:nvPr/>
        </p:nvSpPr>
        <p:spPr>
          <a:xfrm>
            <a:off x="978379" y="5319932"/>
            <a:ext cx="24511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of the chain of events triggered by a quench in an LHC bus-bar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3C6C63-2818-328E-A78C-AE526923E34B}"/>
              </a:ext>
            </a:extLst>
          </p:cNvPr>
          <p:cNvSpPr txBox="1"/>
          <p:nvPr/>
        </p:nvSpPr>
        <p:spPr>
          <a:xfrm>
            <a:off x="4216945" y="5368123"/>
            <a:ext cx="30945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of degradation due to local heating in a </a:t>
            </a: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NbTi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coil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74A631-2A00-FD1E-AE91-459053A4D930}"/>
              </a:ext>
            </a:extLst>
          </p:cNvPr>
          <p:cNvSpPr txBox="1"/>
          <p:nvPr/>
        </p:nvSpPr>
        <p:spPr>
          <a:xfrm>
            <a:off x="8556260" y="5319932"/>
            <a:ext cx="265736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of electrical short circuit quench heater to coil in a Nb</a:t>
            </a:r>
            <a:r>
              <a:rPr lang="en-US" sz="14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coil</a:t>
            </a:r>
          </a:p>
        </p:txBody>
      </p:sp>
    </p:spTree>
    <p:extLst>
      <p:ext uri="{BB962C8B-B14F-4D97-AF65-F5344CB8AC3E}">
        <p14:creationId xmlns:p14="http://schemas.microsoft.com/office/powerpoint/2010/main" val="2930214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92D53-879A-830E-9F9D-27843CE04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540A3-9CCE-27D5-DD53-422A54B22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altLang="en-US" sz="2000" dirty="0"/>
              <a:t>In the presence of a magnetic field </a:t>
            </a:r>
            <a:r>
              <a:rPr lang="en-US" altLang="en-US" sz="2000" b="1" i="1" dirty="0">
                <a:solidFill>
                  <a:srgbClr val="FF0000"/>
                </a:solidFill>
              </a:rPr>
              <a:t>B</a:t>
            </a:r>
            <a:r>
              <a:rPr lang="en-US" altLang="en-US" sz="2000" dirty="0"/>
              <a:t>, an electric charged particle </a:t>
            </a:r>
            <a:r>
              <a:rPr lang="en-US" altLang="en-US" sz="2000" b="1" i="1" dirty="0">
                <a:solidFill>
                  <a:srgbClr val="FF0000"/>
                </a:solidFill>
              </a:rPr>
              <a:t>q</a:t>
            </a:r>
            <a:r>
              <a:rPr lang="en-US" altLang="en-US" sz="2000" dirty="0"/>
              <a:t> in motion with a velocity </a:t>
            </a:r>
            <a:r>
              <a:rPr lang="en-US" altLang="en-US" sz="2000" b="1" i="1" dirty="0">
                <a:solidFill>
                  <a:srgbClr val="FF0000"/>
                </a:solidFill>
              </a:rPr>
              <a:t>v</a:t>
            </a:r>
            <a:r>
              <a:rPr lang="en-US" altLang="en-US" sz="2000" dirty="0"/>
              <a:t> is acted on by a force </a:t>
            </a:r>
            <a:r>
              <a:rPr lang="en-US" altLang="en-US" sz="2000" b="1" i="1" dirty="0">
                <a:solidFill>
                  <a:srgbClr val="FF0000"/>
                </a:solidFill>
              </a:rPr>
              <a:t>F</a:t>
            </a:r>
            <a:r>
              <a:rPr lang="en-US" altLang="en-US" sz="2000" b="1" i="1" baseline="-25000" dirty="0">
                <a:solidFill>
                  <a:srgbClr val="FF0000"/>
                </a:solidFill>
              </a:rPr>
              <a:t>L</a:t>
            </a:r>
            <a:r>
              <a:rPr lang="en-US" altLang="en-US" sz="2000" dirty="0"/>
              <a:t> called electro-magnetic (Lorentz) force [N]:</a:t>
            </a:r>
          </a:p>
          <a:p>
            <a:pPr>
              <a:buFontTx/>
              <a:buBlip>
                <a:blip r:embed="rId2"/>
              </a:buBlip>
            </a:pPr>
            <a:endParaRPr lang="en-US" altLang="en-US" sz="2000" dirty="0"/>
          </a:p>
          <a:p>
            <a:pPr>
              <a:buFontTx/>
              <a:buBlip>
                <a:blip r:embed="rId2"/>
              </a:buBlip>
            </a:pPr>
            <a:endParaRPr lang="en-US" altLang="en-US" sz="2000" dirty="0"/>
          </a:p>
          <a:p>
            <a:r>
              <a:rPr lang="en-US" altLang="en-US" sz="2000" dirty="0"/>
              <a:t>A conductor element carrying current density </a:t>
            </a:r>
            <a:r>
              <a:rPr lang="en-US" altLang="en-US" sz="2000" i="1" dirty="0"/>
              <a:t>J</a:t>
            </a:r>
            <a:r>
              <a:rPr lang="en-US" altLang="en-US" sz="2000" dirty="0"/>
              <a:t> (A/mm</a:t>
            </a:r>
            <a:r>
              <a:rPr lang="en-US" altLang="en-US" sz="2000" baseline="30000" dirty="0"/>
              <a:t>2</a:t>
            </a:r>
            <a:r>
              <a:rPr lang="en-US" altLang="en-US" sz="2000" dirty="0"/>
              <a:t>) is subjected to a force density </a:t>
            </a:r>
            <a:r>
              <a:rPr lang="en-US" altLang="en-US" sz="2000" b="1" i="1" dirty="0" err="1">
                <a:solidFill>
                  <a:srgbClr val="FF0000"/>
                </a:solidFill>
              </a:rPr>
              <a:t>f</a:t>
            </a:r>
            <a:r>
              <a:rPr lang="en-US" altLang="en-US" sz="2000" b="1" i="1" baseline="-25000" dirty="0" err="1">
                <a:solidFill>
                  <a:srgbClr val="FF0000"/>
                </a:solidFill>
              </a:rPr>
              <a:t>L</a:t>
            </a:r>
            <a:r>
              <a:rPr lang="en-US" altLang="en-US" sz="2000" dirty="0"/>
              <a:t> [N/m</a:t>
            </a:r>
            <a:r>
              <a:rPr lang="en-US" altLang="en-US" sz="2000" baseline="30000" dirty="0"/>
              <a:t>3</a:t>
            </a:r>
            <a:r>
              <a:rPr lang="en-US" altLang="en-US" sz="2000" dirty="0"/>
              <a:t>]</a:t>
            </a:r>
          </a:p>
          <a:p>
            <a:endParaRPr lang="en-US" altLang="en-US" sz="2000" dirty="0"/>
          </a:p>
          <a:p>
            <a:endParaRPr lang="en-US" altLang="en-US" sz="2000" dirty="0"/>
          </a:p>
          <a:p>
            <a:r>
              <a:rPr lang="en-US" sz="2000" dirty="0"/>
              <a:t>Some examples (values per aperture):</a:t>
            </a:r>
          </a:p>
          <a:p>
            <a:endParaRPr lang="en-US" altLang="en-US" sz="2000" dirty="0"/>
          </a:p>
          <a:p>
            <a:endParaRPr lang="en-GB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6 Objeto">
                <a:extLst>
                  <a:ext uri="{FF2B5EF4-FFF2-40B4-BE49-F238E27FC236}">
                    <a16:creationId xmlns:a16="http://schemas.microsoft.com/office/drawing/2014/main" id="{DFF2B9B0-2BA5-1A0E-07A7-9FCCDE23DC56}"/>
                  </a:ext>
                </a:extLst>
              </p:cNvPr>
              <p:cNvSpPr txBox="1"/>
              <p:nvPr/>
            </p:nvSpPr>
            <p:spPr bwMode="auto">
              <a:xfrm>
                <a:off x="5403562" y="1972098"/>
                <a:ext cx="1508125" cy="4857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" name="6 Objeto">
                <a:extLst>
                  <a:ext uri="{FF2B5EF4-FFF2-40B4-BE49-F238E27FC236}">
                    <a16:creationId xmlns:a16="http://schemas.microsoft.com/office/drawing/2014/main" id="{DFF2B9B0-2BA5-1A0E-07A7-9FCCDE23DC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3562" y="1972098"/>
                <a:ext cx="1508125" cy="485775"/>
              </a:xfrm>
              <a:prstGeom prst="rect">
                <a:avLst/>
              </a:prstGeom>
              <a:blipFill>
                <a:blip r:embed="rId3"/>
                <a:stretch>
                  <a:fillRect t="-1898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7 Objeto">
                <a:extLst>
                  <a:ext uri="{FF2B5EF4-FFF2-40B4-BE49-F238E27FC236}">
                    <a16:creationId xmlns:a16="http://schemas.microsoft.com/office/drawing/2014/main" id="{D85CBC47-331E-8640-A287-D479E259BFEF}"/>
                  </a:ext>
                </a:extLst>
              </p:cNvPr>
              <p:cNvSpPr txBox="1"/>
              <p:nvPr/>
            </p:nvSpPr>
            <p:spPr bwMode="auto">
              <a:xfrm>
                <a:off x="5458330" y="3186906"/>
                <a:ext cx="1398588" cy="4841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7 Objeto">
                <a:extLst>
                  <a:ext uri="{FF2B5EF4-FFF2-40B4-BE49-F238E27FC236}">
                    <a16:creationId xmlns:a16="http://schemas.microsoft.com/office/drawing/2014/main" id="{D85CBC47-331E-8640-A287-D479E259BF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58330" y="3186906"/>
                <a:ext cx="1398588" cy="484187"/>
              </a:xfrm>
              <a:prstGeom prst="rect">
                <a:avLst/>
              </a:prstGeom>
              <a:blipFill>
                <a:blip r:embed="rId4"/>
                <a:stretch>
                  <a:fillRect l="-1304" t="-1898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2 Marcador de contenido">
            <a:extLst>
              <a:ext uri="{FF2B5EF4-FFF2-40B4-BE49-F238E27FC236}">
                <a16:creationId xmlns:a16="http://schemas.microsoft.com/office/drawing/2014/main" id="{512AC02D-15F3-06C0-DB1A-CD91679E2CCB}"/>
              </a:ext>
            </a:extLst>
          </p:cNvPr>
          <p:cNvSpPr txBox="1">
            <a:spLocks/>
          </p:cNvSpPr>
          <p:nvPr/>
        </p:nvSpPr>
        <p:spPr>
          <a:xfrm>
            <a:off x="1906814" y="4479976"/>
            <a:ext cx="4033006" cy="18241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  <a:defRPr/>
            </a:pPr>
            <a:r>
              <a:rPr lang="en-GB" sz="2200" b="1" dirty="0">
                <a:solidFill>
                  <a:srgbClr val="FF0000"/>
                </a:solidFill>
              </a:rPr>
              <a:t>Nb-</a:t>
            </a:r>
            <a:r>
              <a:rPr lang="en-GB" sz="2200" b="1" dirty="0" err="1">
                <a:solidFill>
                  <a:srgbClr val="FF0000"/>
                </a:solidFill>
              </a:rPr>
              <a:t>Ti</a:t>
            </a:r>
            <a:r>
              <a:rPr lang="en-GB" sz="2200" b="1" dirty="0">
                <a:solidFill>
                  <a:srgbClr val="FF0000"/>
                </a:solidFill>
              </a:rPr>
              <a:t> LHC </a:t>
            </a:r>
            <a:r>
              <a:rPr lang="en-GB" sz="2200" dirty="0"/>
              <a:t>MB  (8.3 T)</a:t>
            </a:r>
          </a:p>
          <a:p>
            <a:pPr lvl="1">
              <a:defRPr/>
            </a:pPr>
            <a:r>
              <a:rPr lang="en-GB" sz="1800" i="1" dirty="0" err="1"/>
              <a:t>F</a:t>
            </a:r>
            <a:r>
              <a:rPr lang="en-GB" sz="1800" i="1" baseline="-25000" dirty="0" err="1"/>
              <a:t>x</a:t>
            </a:r>
            <a:r>
              <a:rPr lang="en-GB" sz="1800" dirty="0"/>
              <a:t> = </a:t>
            </a:r>
            <a:r>
              <a:rPr lang="en-GB" sz="1800" b="1" dirty="0">
                <a:solidFill>
                  <a:srgbClr val="FF0000"/>
                </a:solidFill>
              </a:rPr>
              <a:t>340 t</a:t>
            </a:r>
            <a:r>
              <a:rPr lang="en-GB" sz="1800" dirty="0"/>
              <a:t> per meter</a:t>
            </a:r>
          </a:p>
          <a:p>
            <a:pPr lvl="1">
              <a:defRPr/>
            </a:pPr>
            <a:r>
              <a:rPr lang="en-GB" sz="1800" i="1" dirty="0" err="1"/>
              <a:t>F</a:t>
            </a:r>
            <a:r>
              <a:rPr lang="en-GB" sz="1800" i="1" baseline="-25000" dirty="0" err="1"/>
              <a:t>z</a:t>
            </a:r>
            <a:r>
              <a:rPr lang="en-GB" sz="1800" dirty="0"/>
              <a:t> = </a:t>
            </a:r>
            <a:r>
              <a:rPr lang="en-GB" sz="1800" b="1" dirty="0">
                <a:solidFill>
                  <a:srgbClr val="FF0000"/>
                </a:solidFill>
              </a:rPr>
              <a:t>27 t</a:t>
            </a:r>
            <a:r>
              <a:rPr lang="en-GB" sz="1800" dirty="0"/>
              <a:t> </a:t>
            </a:r>
          </a:p>
          <a:p>
            <a:endParaRPr lang="es-ES" sz="2400" dirty="0"/>
          </a:p>
        </p:txBody>
      </p:sp>
      <p:sp>
        <p:nvSpPr>
          <p:cNvPr id="13" name="2 Marcador de contenido">
            <a:extLst>
              <a:ext uri="{FF2B5EF4-FFF2-40B4-BE49-F238E27FC236}">
                <a16:creationId xmlns:a16="http://schemas.microsoft.com/office/drawing/2014/main" id="{00E55AB2-0864-B38A-5AB2-7BC3AAEFB301}"/>
              </a:ext>
            </a:extLst>
          </p:cNvPr>
          <p:cNvSpPr txBox="1">
            <a:spLocks/>
          </p:cNvSpPr>
          <p:nvPr/>
        </p:nvSpPr>
        <p:spPr>
          <a:xfrm>
            <a:off x="6094169" y="4400126"/>
            <a:ext cx="3913760" cy="1473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  <a:defRPr/>
            </a:pPr>
            <a:r>
              <a:rPr lang="en-GB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GB" sz="22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DS dipole</a:t>
            </a:r>
            <a:r>
              <a:rPr lang="en-GB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(11T)</a:t>
            </a:r>
          </a:p>
          <a:p>
            <a:pPr lvl="1">
              <a:defRPr/>
            </a:pPr>
            <a:r>
              <a:rPr lang="en-GB" sz="18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800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620 t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 meter</a:t>
            </a:r>
          </a:p>
          <a:p>
            <a:pPr lvl="1">
              <a:buClr>
                <a:srgbClr val="002060"/>
              </a:buClr>
              <a:defRPr/>
            </a:pPr>
            <a:r>
              <a:rPr lang="en-GB" sz="18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800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 t</a:t>
            </a:r>
            <a:r>
              <a:rPr lang="en-GB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s-E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3403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99905-3099-8B17-0D9F-6106CFE75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Protection strategies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BF95F-3A80-02BF-5EE7-DB151F1B0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064" y="1464110"/>
            <a:ext cx="10969139" cy="4868283"/>
          </a:xfrm>
        </p:spPr>
        <p:txBody>
          <a:bodyPr>
            <a:normAutofit/>
          </a:bodyPr>
          <a:lstStyle/>
          <a:p>
            <a:r>
              <a:rPr lang="en-US" sz="2000" dirty="0"/>
              <a:t>Two limiting cases in terms of magnet protection strategy:</a:t>
            </a:r>
            <a:endParaRPr lang="en-US" sz="2400" dirty="0"/>
          </a:p>
          <a:p>
            <a:pPr marL="800100" lvl="1" indent="-342900">
              <a:buFont typeface="+mj-lt"/>
              <a:buAutoNum type="arabicPeriod"/>
            </a:pPr>
            <a:r>
              <a:rPr lang="en-US" sz="2000" b="1" dirty="0">
                <a:solidFill>
                  <a:srgbClr val="0000FF"/>
                </a:solidFill>
              </a:rPr>
              <a:t>External-dump</a:t>
            </a:r>
            <a:r>
              <a:rPr lang="en-US" sz="2000" dirty="0">
                <a:solidFill>
                  <a:srgbClr val="0000FF"/>
                </a:solidFill>
              </a:rPr>
              <a:t>: The magnet is dumped externally on a large resistance (</a:t>
            </a:r>
            <a:r>
              <a:rPr lang="en-US" sz="2000" dirty="0" err="1">
                <a:solidFill>
                  <a:srgbClr val="0000FF"/>
                </a:solidFill>
              </a:rPr>
              <a:t>R</a:t>
            </a:r>
            <a:r>
              <a:rPr lang="en-US" sz="2000" baseline="-25000" dirty="0" err="1">
                <a:solidFill>
                  <a:srgbClr val="0000FF"/>
                </a:solidFill>
              </a:rPr>
              <a:t>dump</a:t>
            </a:r>
            <a:r>
              <a:rPr lang="en-US" sz="2000" dirty="0">
                <a:solidFill>
                  <a:srgbClr val="0000FF"/>
                </a:solidFill>
              </a:rPr>
              <a:t> &gt;&gt; </a:t>
            </a:r>
            <a:r>
              <a:rPr lang="en-US" sz="2000" dirty="0" err="1">
                <a:solidFill>
                  <a:srgbClr val="0000FF"/>
                </a:solidFill>
              </a:rPr>
              <a:t>R</a:t>
            </a:r>
            <a:r>
              <a:rPr lang="en-US" sz="2000" baseline="-25000" dirty="0" err="1">
                <a:solidFill>
                  <a:srgbClr val="0000FF"/>
                </a:solidFill>
              </a:rPr>
              <a:t>quench</a:t>
            </a:r>
            <a:r>
              <a:rPr lang="en-US" sz="2000" dirty="0">
                <a:solidFill>
                  <a:srgbClr val="0000FF"/>
                </a:solidFill>
              </a:rPr>
              <a:t>) as soon as the quench is detected (e.g. ITER)</a:t>
            </a:r>
          </a:p>
          <a:p>
            <a:pPr marL="800100" lvl="1" indent="-342900">
              <a:buFont typeface="+mj-lt"/>
              <a:buAutoNum type="arabicPeriod"/>
            </a:pPr>
            <a:endParaRPr lang="en-US" sz="2000" b="1" dirty="0">
              <a:solidFill>
                <a:srgbClr val="0000FF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2000" b="1" dirty="0">
                <a:solidFill>
                  <a:srgbClr val="FF0000"/>
                </a:solidFill>
              </a:rPr>
              <a:t>Self-dump: </a:t>
            </a:r>
            <a:r>
              <a:rPr lang="en-US" sz="2000" dirty="0">
                <a:solidFill>
                  <a:srgbClr val="FF0000"/>
                </a:solidFill>
              </a:rPr>
              <a:t>The circuit is on a short circuit and is dumped on its internal resistance (</a:t>
            </a:r>
            <a:r>
              <a:rPr lang="en-US" sz="2000" dirty="0" err="1">
                <a:solidFill>
                  <a:srgbClr val="FF0000"/>
                </a:solidFill>
              </a:rPr>
              <a:t>R</a:t>
            </a:r>
            <a:r>
              <a:rPr lang="en-US" sz="2000" baseline="-25000" dirty="0" err="1">
                <a:solidFill>
                  <a:srgbClr val="FF0000"/>
                </a:solidFill>
              </a:rPr>
              <a:t>dump</a:t>
            </a:r>
            <a:r>
              <a:rPr lang="en-US" sz="2000" dirty="0">
                <a:solidFill>
                  <a:srgbClr val="FF0000"/>
                </a:solidFill>
              </a:rPr>
              <a:t> = 0) (e.g. LHC). </a:t>
            </a:r>
            <a:r>
              <a:rPr lang="en-GB" sz="2000" dirty="0"/>
              <a:t>Actually, external dump is not an option for a chain of accelerator magnets.</a:t>
            </a:r>
          </a:p>
          <a:p>
            <a:pPr lvl="2"/>
            <a:r>
              <a:rPr lang="en-GB" sz="1800" dirty="0"/>
              <a:t>Typical </a:t>
            </a:r>
            <a:r>
              <a:rPr lang="en-GB" sz="1800" i="1" dirty="0" err="1"/>
              <a:t>J</a:t>
            </a:r>
            <a:r>
              <a:rPr lang="en-GB" sz="1800" i="1" baseline="-25000" dirty="0" err="1"/>
              <a:t>Cu</a:t>
            </a:r>
            <a:r>
              <a:rPr lang="en-GB" sz="1800" i="1" dirty="0"/>
              <a:t> </a:t>
            </a:r>
            <a:r>
              <a:rPr lang="en-GB" sz="1800" dirty="0"/>
              <a:t>≈ 1000…1250 (A/mm</a:t>
            </a:r>
            <a:r>
              <a:rPr lang="en-GB" sz="1800" baseline="30000" dirty="0"/>
              <a:t>2</a:t>
            </a:r>
            <a:r>
              <a:rPr lang="en-GB" sz="1800" dirty="0"/>
              <a:t>) </a:t>
            </a:r>
          </a:p>
          <a:p>
            <a:pPr lvl="3"/>
            <a:r>
              <a:rPr lang="en-GB" sz="1600" dirty="0"/>
              <a:t>Meaning</a:t>
            </a:r>
            <a:r>
              <a:rPr lang="en-GB" sz="1600" i="1" dirty="0"/>
              <a:t> dT/dt </a:t>
            </a:r>
            <a:r>
              <a:rPr lang="en-GB" sz="1600" dirty="0"/>
              <a:t>≈ 1000…2000 (K/s)</a:t>
            </a:r>
          </a:p>
          <a:p>
            <a:pPr lvl="3"/>
            <a:r>
              <a:rPr lang="en-GB" sz="1600" dirty="0"/>
              <a:t>We need to dump quickly! </a:t>
            </a:r>
            <a:r>
              <a:rPr lang="el-GR" sz="1600" dirty="0"/>
              <a:t>τ(300 </a:t>
            </a:r>
            <a:r>
              <a:rPr lang="en-GB" sz="1600" dirty="0"/>
              <a:t>K) ≈ 0.15…0.3 (s)</a:t>
            </a:r>
          </a:p>
          <a:p>
            <a:pPr lvl="2"/>
            <a:r>
              <a:rPr lang="en-GB" sz="1800" i="1" dirty="0" err="1"/>
              <a:t>I</a:t>
            </a:r>
            <a:r>
              <a:rPr lang="en-GB" sz="1800" i="1" baseline="-25000" dirty="0" err="1"/>
              <a:t>op</a:t>
            </a:r>
            <a:r>
              <a:rPr lang="en-GB" sz="1800" i="1" dirty="0"/>
              <a:t> </a:t>
            </a:r>
            <a:r>
              <a:rPr lang="en-GB" sz="1800" dirty="0"/>
              <a:t>≈ 15 (kA)</a:t>
            </a:r>
          </a:p>
          <a:p>
            <a:pPr lvl="2"/>
            <a:r>
              <a:rPr lang="en-GB" sz="1800" i="1" dirty="0"/>
              <a:t>E/l </a:t>
            </a:r>
            <a:r>
              <a:rPr lang="en-GB" sz="1800" dirty="0"/>
              <a:t>≈ 1000 (kJ/m)</a:t>
            </a:r>
          </a:p>
          <a:p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936EEF8-9CC7-04F0-D3CF-052E301DA715}"/>
                  </a:ext>
                </a:extLst>
              </p:cNvPr>
              <p:cNvSpPr/>
              <p:nvPr/>
            </p:nvSpPr>
            <p:spPr>
              <a:xfrm>
                <a:off x="2558505" y="5073385"/>
                <a:ext cx="7761151" cy="7978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2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𝐕</m:t>
                          </m:r>
                        </m:num>
                        <m:den>
                          <m:r>
                            <a:rPr lang="en-US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𝐥</m:t>
                          </m:r>
                        </m:den>
                      </m:f>
                      <m:r>
                        <a:rPr lang="en-US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𝟐𝐄</m:t>
                              </m:r>
                            </m:num>
                            <m:den>
                              <m:r>
                                <a:rPr lang="en-US" b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𝐥</m:t>
                              </m:r>
                            </m:den>
                          </m:f>
                        </m:num>
                        <m:den>
                          <m:r>
                            <a:rPr lang="en-US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𝛕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𝐈</m:t>
                              </m:r>
                            </m:e>
                            <m:sub>
                              <m:r>
                                <a:rPr lang="en-US" b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𝐨𝐩</m:t>
                              </m:r>
                            </m:sub>
                          </m:sSub>
                        </m:den>
                      </m:f>
                      <m:r>
                        <a:rPr lang="en-US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</m:t>
                      </m:r>
                      <m:r>
                        <a:rPr lang="en-US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  <m:r>
                        <a:rPr lang="en-US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𝟏𝟎𝟎𝟎</m:t>
                      </m:r>
                      <m:r>
                        <a:rPr lang="en-US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𝐕</m:t>
                      </m:r>
                      <m:r>
                        <a:rPr lang="en-US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936EEF8-9CC7-04F0-D3CF-052E301DA7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505" y="5073385"/>
                <a:ext cx="7761151" cy="79784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41274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29866-8988-BB57-156A-85295F42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quench event: summary</a:t>
            </a: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8B21222-D7E6-5EEF-A46F-F234502204C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96" t="27030" r="6324" b="24122"/>
          <a:stretch/>
        </p:blipFill>
        <p:spPr bwMode="auto">
          <a:xfrm>
            <a:off x="6443818" y="3970733"/>
            <a:ext cx="3512981" cy="2585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hart 37">
            <a:extLst>
              <a:ext uri="{FF2B5EF4-FFF2-40B4-BE49-F238E27FC236}">
                <a16:creationId xmlns:a16="http://schemas.microsoft.com/office/drawing/2014/main" id="{CFC0557B-F80F-4553-30BD-1E4947523E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046565"/>
              </p:ext>
            </p:extLst>
          </p:nvPr>
        </p:nvGraphicFramePr>
        <p:xfrm>
          <a:off x="1533224" y="1187684"/>
          <a:ext cx="9396536" cy="2713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4 Rectángulo">
            <a:extLst>
              <a:ext uri="{FF2B5EF4-FFF2-40B4-BE49-F238E27FC236}">
                <a16:creationId xmlns:a16="http://schemas.microsoft.com/office/drawing/2014/main" id="{26D8C9C2-7247-BF2E-2A4F-FD3D22CC25F6}"/>
              </a:ext>
            </a:extLst>
          </p:cNvPr>
          <p:cNvSpPr/>
          <p:nvPr/>
        </p:nvSpPr>
        <p:spPr>
          <a:xfrm>
            <a:off x="6917936" y="3803830"/>
            <a:ext cx="24415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rise in the conductor</a:t>
            </a:r>
          </a:p>
        </p:txBody>
      </p:sp>
      <p:sp>
        <p:nvSpPr>
          <p:cNvPr id="7" name="11 CuadroTexto">
            <a:extLst>
              <a:ext uri="{FF2B5EF4-FFF2-40B4-BE49-F238E27FC236}">
                <a16:creationId xmlns:a16="http://schemas.microsoft.com/office/drawing/2014/main" id="{57430AC2-BC4A-D4BD-9634-5E7D5F2E8015}"/>
              </a:ext>
            </a:extLst>
          </p:cNvPr>
          <p:cNvSpPr txBox="1"/>
          <p:nvPr/>
        </p:nvSpPr>
        <p:spPr>
          <a:xfrm>
            <a:off x="1991545" y="15862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13 Rectángulo">
            <a:extLst>
              <a:ext uri="{FF2B5EF4-FFF2-40B4-BE49-F238E27FC236}">
                <a16:creationId xmlns:a16="http://schemas.microsoft.com/office/drawing/2014/main" id="{F204D02A-1967-22A6-AB15-32F8AD5DF8A0}"/>
              </a:ext>
            </a:extLst>
          </p:cNvPr>
          <p:cNvSpPr/>
          <p:nvPr/>
        </p:nvSpPr>
        <p:spPr>
          <a:xfrm>
            <a:off x="2152512" y="1043213"/>
            <a:ext cx="186340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starts</a:t>
            </a:r>
          </a:p>
          <a:p>
            <a:r>
              <a:rPr lang="en-GB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energy released by a precursor </a:t>
            </a:r>
          </a:p>
        </p:txBody>
      </p:sp>
      <p:cxnSp>
        <p:nvCxnSpPr>
          <p:cNvPr id="9" name="17 Conector recto de flecha">
            <a:extLst>
              <a:ext uri="{FF2B5EF4-FFF2-40B4-BE49-F238E27FC236}">
                <a16:creationId xmlns:a16="http://schemas.microsoft.com/office/drawing/2014/main" id="{45A9D6C4-C5B2-225D-1607-2FB8000E6034}"/>
              </a:ext>
            </a:extLst>
          </p:cNvPr>
          <p:cNvCxnSpPr/>
          <p:nvPr/>
        </p:nvCxnSpPr>
        <p:spPr>
          <a:xfrm>
            <a:off x="2176275" y="1508607"/>
            <a:ext cx="0" cy="16926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20 Rectángulo">
            <a:extLst>
              <a:ext uri="{FF2B5EF4-FFF2-40B4-BE49-F238E27FC236}">
                <a16:creationId xmlns:a16="http://schemas.microsoft.com/office/drawing/2014/main" id="{E72540D8-5AE7-0AB5-1277-C06FFF6498AE}"/>
              </a:ext>
            </a:extLst>
          </p:cNvPr>
          <p:cNvSpPr/>
          <p:nvPr/>
        </p:nvSpPr>
        <p:spPr>
          <a:xfrm>
            <a:off x="2152514" y="2300218"/>
            <a:ext cx="10631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front propagates</a:t>
            </a:r>
          </a:p>
        </p:txBody>
      </p:sp>
      <p:cxnSp>
        <p:nvCxnSpPr>
          <p:cNvPr id="11" name="23 Conector recto de flecha">
            <a:extLst>
              <a:ext uri="{FF2B5EF4-FFF2-40B4-BE49-F238E27FC236}">
                <a16:creationId xmlns:a16="http://schemas.microsoft.com/office/drawing/2014/main" id="{53D47982-2872-7745-C60C-7086ECCB6DF1}"/>
              </a:ext>
            </a:extLst>
          </p:cNvPr>
          <p:cNvCxnSpPr/>
          <p:nvPr/>
        </p:nvCxnSpPr>
        <p:spPr>
          <a:xfrm flipV="1">
            <a:off x="3062631" y="3210739"/>
            <a:ext cx="0" cy="3842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26 Rectángulo">
            <a:extLst>
              <a:ext uri="{FF2B5EF4-FFF2-40B4-BE49-F238E27FC236}">
                <a16:creationId xmlns:a16="http://schemas.microsoft.com/office/drawing/2014/main" id="{C6C5D2CC-F0CE-C6A2-3CAB-05E9E023F47A}"/>
              </a:ext>
            </a:extLst>
          </p:cNvPr>
          <p:cNvSpPr/>
          <p:nvPr/>
        </p:nvSpPr>
        <p:spPr>
          <a:xfrm>
            <a:off x="1844976" y="3594988"/>
            <a:ext cx="15103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detected </a:t>
            </a:r>
            <a:endParaRPr lang="es-ES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28 Conector recto de flecha">
            <a:extLst>
              <a:ext uri="{FF2B5EF4-FFF2-40B4-BE49-F238E27FC236}">
                <a16:creationId xmlns:a16="http://schemas.microsoft.com/office/drawing/2014/main" id="{882441AA-06DB-E600-E56B-CD5C393562C4}"/>
              </a:ext>
            </a:extLst>
          </p:cNvPr>
          <p:cNvCxnSpPr/>
          <p:nvPr/>
        </p:nvCxnSpPr>
        <p:spPr>
          <a:xfrm flipV="1">
            <a:off x="4007768" y="3210739"/>
            <a:ext cx="8148" cy="3842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31 Rectángulo">
            <a:extLst>
              <a:ext uri="{FF2B5EF4-FFF2-40B4-BE49-F238E27FC236}">
                <a16:creationId xmlns:a16="http://schemas.microsoft.com/office/drawing/2014/main" id="{EDF256A3-4097-4478-F086-4173C8A86BC4}"/>
              </a:ext>
            </a:extLst>
          </p:cNvPr>
          <p:cNvSpPr/>
          <p:nvPr/>
        </p:nvSpPr>
        <p:spPr>
          <a:xfrm>
            <a:off x="3441888" y="3615988"/>
            <a:ext cx="183217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validated</a:t>
            </a:r>
          </a:p>
          <a:p>
            <a:r>
              <a:rPr lang="en-GB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(power supply off, protection system fired) </a:t>
            </a:r>
            <a:endParaRPr lang="es-ES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32 Rectángulo">
            <a:extLst>
              <a:ext uri="{FF2B5EF4-FFF2-40B4-BE49-F238E27FC236}">
                <a16:creationId xmlns:a16="http://schemas.microsoft.com/office/drawing/2014/main" id="{1A8A39BF-5404-0D51-AFE4-733E7AFD775E}"/>
              </a:ext>
            </a:extLst>
          </p:cNvPr>
          <p:cNvSpPr/>
          <p:nvPr/>
        </p:nvSpPr>
        <p:spPr>
          <a:xfrm>
            <a:off x="4812785" y="1093791"/>
            <a:ext cx="240150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Heaters effective</a:t>
            </a:r>
          </a:p>
          <a:p>
            <a:r>
              <a:rPr lang="en-G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Distributed quench in the coil</a:t>
            </a:r>
            <a:endParaRPr lang="es-ES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34 Abrir llave">
            <a:extLst>
              <a:ext uri="{FF2B5EF4-FFF2-40B4-BE49-F238E27FC236}">
                <a16:creationId xmlns:a16="http://schemas.microsoft.com/office/drawing/2014/main" id="{DD11E6B3-839C-0821-37B2-B3B5A5CCEB79}"/>
              </a:ext>
            </a:extLst>
          </p:cNvPr>
          <p:cNvSpPr/>
          <p:nvPr/>
        </p:nvSpPr>
        <p:spPr>
          <a:xfrm rot="5400000">
            <a:off x="2493893" y="2446878"/>
            <a:ext cx="299078" cy="934315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36 Abrir llave">
            <a:extLst>
              <a:ext uri="{FF2B5EF4-FFF2-40B4-BE49-F238E27FC236}">
                <a16:creationId xmlns:a16="http://schemas.microsoft.com/office/drawing/2014/main" id="{5D9D1A5D-065D-C287-4723-42F8B06D4882}"/>
              </a:ext>
            </a:extLst>
          </p:cNvPr>
          <p:cNvSpPr/>
          <p:nvPr/>
        </p:nvSpPr>
        <p:spPr>
          <a:xfrm rot="5400000">
            <a:off x="3406469" y="2462278"/>
            <a:ext cx="305420" cy="897177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37 Rectángulo">
            <a:extLst>
              <a:ext uri="{FF2B5EF4-FFF2-40B4-BE49-F238E27FC236}">
                <a16:creationId xmlns:a16="http://schemas.microsoft.com/office/drawing/2014/main" id="{145EF1A2-25B8-E5DC-9091-B865D0AE6E33}"/>
              </a:ext>
            </a:extLst>
          </p:cNvPr>
          <p:cNvSpPr/>
          <p:nvPr/>
        </p:nvSpPr>
        <p:spPr>
          <a:xfrm>
            <a:off x="3081126" y="2300217"/>
            <a:ext cx="10631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Validation delay</a:t>
            </a:r>
          </a:p>
        </p:txBody>
      </p:sp>
      <p:cxnSp>
        <p:nvCxnSpPr>
          <p:cNvPr id="19" name="39 Conector recto de flecha">
            <a:extLst>
              <a:ext uri="{FF2B5EF4-FFF2-40B4-BE49-F238E27FC236}">
                <a16:creationId xmlns:a16="http://schemas.microsoft.com/office/drawing/2014/main" id="{642F91FA-BEDE-D873-E10E-FD05947DE3BC}"/>
              </a:ext>
            </a:extLst>
          </p:cNvPr>
          <p:cNvCxnSpPr/>
          <p:nvPr/>
        </p:nvCxnSpPr>
        <p:spPr>
          <a:xfrm>
            <a:off x="6013536" y="1586234"/>
            <a:ext cx="8148" cy="16455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41 Rectángulo">
            <a:extLst>
              <a:ext uri="{FF2B5EF4-FFF2-40B4-BE49-F238E27FC236}">
                <a16:creationId xmlns:a16="http://schemas.microsoft.com/office/drawing/2014/main" id="{1FA58610-1850-7CF2-73D3-D55113378E27}"/>
              </a:ext>
            </a:extLst>
          </p:cNvPr>
          <p:cNvSpPr/>
          <p:nvPr/>
        </p:nvSpPr>
        <p:spPr>
          <a:xfrm>
            <a:off x="4483141" y="2407242"/>
            <a:ext cx="10631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 delay</a:t>
            </a:r>
          </a:p>
        </p:txBody>
      </p:sp>
      <p:sp>
        <p:nvSpPr>
          <p:cNvPr id="21" name="42 Abrir llave">
            <a:extLst>
              <a:ext uri="{FF2B5EF4-FFF2-40B4-BE49-F238E27FC236}">
                <a16:creationId xmlns:a16="http://schemas.microsoft.com/office/drawing/2014/main" id="{ACE0FFE5-1806-175B-211E-B8D03E0282B6}"/>
              </a:ext>
            </a:extLst>
          </p:cNvPr>
          <p:cNvSpPr/>
          <p:nvPr/>
        </p:nvSpPr>
        <p:spPr>
          <a:xfrm rot="5400000">
            <a:off x="4862016" y="1912057"/>
            <a:ext cx="305419" cy="1997620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40 CuadroTexto">
            <a:extLst>
              <a:ext uri="{FF2B5EF4-FFF2-40B4-BE49-F238E27FC236}">
                <a16:creationId xmlns:a16="http://schemas.microsoft.com/office/drawing/2014/main" id="{5A24CED3-F611-B332-14F1-656085687DF3}"/>
              </a:ext>
            </a:extLst>
          </p:cNvPr>
          <p:cNvSpPr txBox="1"/>
          <p:nvPr/>
        </p:nvSpPr>
        <p:spPr>
          <a:xfrm>
            <a:off x="6168008" y="2669953"/>
            <a:ext cx="2319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decay due to the resistance growth in the coil</a:t>
            </a:r>
          </a:p>
        </p:txBody>
      </p:sp>
      <p:sp>
        <p:nvSpPr>
          <p:cNvPr id="23" name="43 CuadroTexto">
            <a:extLst>
              <a:ext uri="{FF2B5EF4-FFF2-40B4-BE49-F238E27FC236}">
                <a16:creationId xmlns:a16="http://schemas.microsoft.com/office/drawing/2014/main" id="{74059EAD-14D8-101C-DBD5-AFDC5CCE79E2}"/>
              </a:ext>
            </a:extLst>
          </p:cNvPr>
          <p:cNvSpPr txBox="1"/>
          <p:nvPr/>
        </p:nvSpPr>
        <p:spPr>
          <a:xfrm>
            <a:off x="358537" y="4524733"/>
            <a:ext cx="5998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time scale: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quench start to quench detected ~ 5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Validation delay ~ 10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 delay ~ 20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decay ~ 100-200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acceptable temperature: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350K</a:t>
            </a:r>
          </a:p>
        </p:txBody>
      </p:sp>
      <p:pic>
        <p:nvPicPr>
          <p:cNvPr id="24" name="Picture 3" descr="G:\Workspaces\s\shortmod\Develop\labo 927\HFM\MQXF\MQXFS\Magnets_Construction\MQXFS_Coils\HCMQXFS136-CR000103\09_Post_Impregnation\P1090728.JPG">
            <a:extLst>
              <a:ext uri="{FF2B5EF4-FFF2-40B4-BE49-F238E27FC236}">
                <a16:creationId xmlns:a16="http://schemas.microsoft.com/office/drawing/2014/main" id="{F579A47C-1899-95CD-B23E-7587069A3C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" t="12989" b="25685"/>
          <a:stretch/>
        </p:blipFill>
        <p:spPr bwMode="auto">
          <a:xfrm rot="5400000">
            <a:off x="9655189" y="4665141"/>
            <a:ext cx="2377584" cy="113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3032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60496-CF43-1558-C4C5-EFD36158F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Protection strategy – External dump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40315-7AE7-EA3B-66E2-D7D21298C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magnetic energy is extracted from the magnet and dissipated in an external resistor:</a:t>
            </a:r>
          </a:p>
          <a:p>
            <a:endParaRPr lang="en-GB" dirty="0"/>
          </a:p>
        </p:txBody>
      </p:sp>
      <p:graphicFrame>
        <p:nvGraphicFramePr>
          <p:cNvPr id="4" name="Object 28">
            <a:extLst>
              <a:ext uri="{FF2B5EF4-FFF2-40B4-BE49-F238E27FC236}">
                <a16:creationId xmlns:a16="http://schemas.microsoft.com/office/drawing/2014/main" id="{224D6704-1C0F-3B8A-ED01-184A1EA009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5782750"/>
              </p:ext>
            </p:extLst>
          </p:nvPr>
        </p:nvGraphicFramePr>
        <p:xfrm>
          <a:off x="3701946" y="2060206"/>
          <a:ext cx="4864497" cy="1031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349500" imgH="495300" progId="Equation.3">
                  <p:embed/>
                </p:oleObj>
              </mc:Choice>
              <mc:Fallback>
                <p:oleObj name="Equation" r:id="rId2" imgW="2349500" imgH="495300" progId="Equation.3">
                  <p:embed/>
                  <p:pic>
                    <p:nvPicPr>
                      <p:cNvPr id="129" name="Object 28">
                        <a:extLst>
                          <a:ext uri="{FF2B5EF4-FFF2-40B4-BE49-F238E27FC236}">
                            <a16:creationId xmlns:a16="http://schemas.microsoft.com/office/drawing/2014/main" id="{866A25AB-6B09-42C2-972C-6D9D1A5725C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1946" y="2060206"/>
                        <a:ext cx="4864497" cy="10315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3E555140-0453-2528-FB1A-65DE18ACB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4941" y="3927171"/>
            <a:ext cx="1358900" cy="2374900"/>
          </a:xfrm>
          <a:prstGeom prst="rect">
            <a:avLst/>
          </a:prstGeom>
          <a:solidFill>
            <a:srgbClr val="CCFFFF">
              <a:alpha val="50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1C09B355-FB86-855C-F890-868EC1C6F8B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22417" y="4301822"/>
            <a:ext cx="479425" cy="746125"/>
            <a:chOff x="3792" y="1968"/>
            <a:chExt cx="385" cy="626"/>
          </a:xfrm>
        </p:grpSpPr>
        <p:grpSp>
          <p:nvGrpSpPr>
            <p:cNvPr id="7" name="Group 8">
              <a:extLst>
                <a:ext uri="{FF2B5EF4-FFF2-40B4-BE49-F238E27FC236}">
                  <a16:creationId xmlns:a16="http://schemas.microsoft.com/office/drawing/2014/main" id="{281BB63C-AA03-EB15-59E5-4FE6734B4A1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1968"/>
              <a:ext cx="385" cy="241"/>
              <a:chOff x="3696" y="1728"/>
              <a:chExt cx="768" cy="480"/>
            </a:xfrm>
          </p:grpSpPr>
          <p:sp>
            <p:nvSpPr>
              <p:cNvPr id="25" name="Arc 9">
                <a:extLst>
                  <a:ext uri="{FF2B5EF4-FFF2-40B4-BE49-F238E27FC236}">
                    <a16:creationId xmlns:a16="http://schemas.microsoft.com/office/drawing/2014/main" id="{4AB67768-B36B-D4CE-464C-BC8C5C0E61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Arc 10">
                <a:extLst>
                  <a:ext uri="{FF2B5EF4-FFF2-40B4-BE49-F238E27FC236}">
                    <a16:creationId xmlns:a16="http://schemas.microsoft.com/office/drawing/2014/main" id="{1F51BD81-0AE3-0BC8-D30F-B3AF0339FAB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Arc 11">
                <a:extLst>
                  <a:ext uri="{FF2B5EF4-FFF2-40B4-BE49-F238E27FC236}">
                    <a16:creationId xmlns:a16="http://schemas.microsoft.com/office/drawing/2014/main" id="{645B082C-505F-A319-A1ED-048E0A505EE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Arc 12">
                <a:extLst>
                  <a:ext uri="{FF2B5EF4-FFF2-40B4-BE49-F238E27FC236}">
                    <a16:creationId xmlns:a16="http://schemas.microsoft.com/office/drawing/2014/main" id="{124466E1-15E9-2780-CA4E-CB18F1CA520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13">
              <a:extLst>
                <a:ext uri="{FF2B5EF4-FFF2-40B4-BE49-F238E27FC236}">
                  <a16:creationId xmlns:a16="http://schemas.microsoft.com/office/drawing/2014/main" id="{3EE43CFC-A468-45E5-A7D7-5B1B855C448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064"/>
              <a:ext cx="385" cy="241"/>
              <a:chOff x="3696" y="1728"/>
              <a:chExt cx="768" cy="480"/>
            </a:xfrm>
          </p:grpSpPr>
          <p:sp>
            <p:nvSpPr>
              <p:cNvPr id="21" name="Arc 14">
                <a:extLst>
                  <a:ext uri="{FF2B5EF4-FFF2-40B4-BE49-F238E27FC236}">
                    <a16:creationId xmlns:a16="http://schemas.microsoft.com/office/drawing/2014/main" id="{2964326D-DF70-1CC9-7C98-0C782184693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Arc 15">
                <a:extLst>
                  <a:ext uri="{FF2B5EF4-FFF2-40B4-BE49-F238E27FC236}">
                    <a16:creationId xmlns:a16="http://schemas.microsoft.com/office/drawing/2014/main" id="{AF5D7C31-7BA4-C707-8B9C-08E70FCD18B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Arc 16">
                <a:extLst>
                  <a:ext uri="{FF2B5EF4-FFF2-40B4-BE49-F238E27FC236}">
                    <a16:creationId xmlns:a16="http://schemas.microsoft.com/office/drawing/2014/main" id="{5EED9FF3-4D72-BD67-1B34-E9BEE3956B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Arc 17">
                <a:extLst>
                  <a:ext uri="{FF2B5EF4-FFF2-40B4-BE49-F238E27FC236}">
                    <a16:creationId xmlns:a16="http://schemas.microsoft.com/office/drawing/2014/main" id="{08280960-8FEB-CA71-B933-FCE73152259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18">
              <a:extLst>
                <a:ext uri="{FF2B5EF4-FFF2-40B4-BE49-F238E27FC236}">
                  <a16:creationId xmlns:a16="http://schemas.microsoft.com/office/drawing/2014/main" id="{80578A45-371E-5342-617F-79DB3A39EB4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161"/>
              <a:ext cx="385" cy="240"/>
              <a:chOff x="3696" y="1728"/>
              <a:chExt cx="768" cy="480"/>
            </a:xfrm>
          </p:grpSpPr>
          <p:sp>
            <p:nvSpPr>
              <p:cNvPr id="17" name="Arc 19">
                <a:extLst>
                  <a:ext uri="{FF2B5EF4-FFF2-40B4-BE49-F238E27FC236}">
                    <a16:creationId xmlns:a16="http://schemas.microsoft.com/office/drawing/2014/main" id="{3AB1D738-4072-181A-B8F4-0CEECDE9805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Arc 20">
                <a:extLst>
                  <a:ext uri="{FF2B5EF4-FFF2-40B4-BE49-F238E27FC236}">
                    <a16:creationId xmlns:a16="http://schemas.microsoft.com/office/drawing/2014/main" id="{E7FABD7C-79E4-BCE1-875E-266BC7220F5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Arc 21">
                <a:extLst>
                  <a:ext uri="{FF2B5EF4-FFF2-40B4-BE49-F238E27FC236}">
                    <a16:creationId xmlns:a16="http://schemas.microsoft.com/office/drawing/2014/main" id="{B8E0A262-06F2-28F4-7038-644ADB9A8FB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Arc 22">
                <a:extLst>
                  <a:ext uri="{FF2B5EF4-FFF2-40B4-BE49-F238E27FC236}">
                    <a16:creationId xmlns:a16="http://schemas.microsoft.com/office/drawing/2014/main" id="{777830DC-378D-B9E7-CD75-A29BD3B55C1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Group 23">
              <a:extLst>
                <a:ext uri="{FF2B5EF4-FFF2-40B4-BE49-F238E27FC236}">
                  <a16:creationId xmlns:a16="http://schemas.microsoft.com/office/drawing/2014/main" id="{DF3F1A16-29D7-4F5F-BC04-F91DB5E57F5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257"/>
              <a:ext cx="385" cy="241"/>
              <a:chOff x="3696" y="1728"/>
              <a:chExt cx="768" cy="480"/>
            </a:xfrm>
          </p:grpSpPr>
          <p:sp>
            <p:nvSpPr>
              <p:cNvPr id="13" name="Arc 24">
                <a:extLst>
                  <a:ext uri="{FF2B5EF4-FFF2-40B4-BE49-F238E27FC236}">
                    <a16:creationId xmlns:a16="http://schemas.microsoft.com/office/drawing/2014/main" id="{48A3B792-1321-B0CC-B1E1-EA76690DD5A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Arc 25">
                <a:extLst>
                  <a:ext uri="{FF2B5EF4-FFF2-40B4-BE49-F238E27FC236}">
                    <a16:creationId xmlns:a16="http://schemas.microsoft.com/office/drawing/2014/main" id="{3D5AC967-DA94-4E67-42B1-F977C4D4448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Arc 26">
                <a:extLst>
                  <a:ext uri="{FF2B5EF4-FFF2-40B4-BE49-F238E27FC236}">
                    <a16:creationId xmlns:a16="http://schemas.microsoft.com/office/drawing/2014/main" id="{3C8A828C-D7C6-8B52-5CBE-A53CD3A084C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Arc 27">
                <a:extLst>
                  <a:ext uri="{FF2B5EF4-FFF2-40B4-BE49-F238E27FC236}">
                    <a16:creationId xmlns:a16="http://schemas.microsoft.com/office/drawing/2014/main" id="{62DFE485-CC1F-938B-CB16-7C7FDCEEFA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" name="Arc 28">
              <a:extLst>
                <a:ext uri="{FF2B5EF4-FFF2-40B4-BE49-F238E27FC236}">
                  <a16:creationId xmlns:a16="http://schemas.microsoft.com/office/drawing/2014/main" id="{9FECFA7F-37FD-9115-F819-8B4360DB1B9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85" y="2353"/>
              <a:ext cx="192" cy="12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Arc 29">
              <a:extLst>
                <a:ext uri="{FF2B5EF4-FFF2-40B4-BE49-F238E27FC236}">
                  <a16:creationId xmlns:a16="http://schemas.microsoft.com/office/drawing/2014/main" id="{0C7943C8-09D9-6CD0-2B81-F2F230B68837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3985" y="2474"/>
              <a:ext cx="192" cy="12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Freeform 30">
            <a:extLst>
              <a:ext uri="{FF2B5EF4-FFF2-40B4-BE49-F238E27FC236}">
                <a16:creationId xmlns:a16="http://schemas.microsoft.com/office/drawing/2014/main" id="{F7F112D9-D594-94DA-6354-B8EECED9E0A1}"/>
              </a:ext>
            </a:extLst>
          </p:cNvPr>
          <p:cNvSpPr>
            <a:spLocks noChangeAspect="1"/>
          </p:cNvSpPr>
          <p:nvPr/>
        </p:nvSpPr>
        <p:spPr bwMode="auto">
          <a:xfrm>
            <a:off x="4782742" y="5330521"/>
            <a:ext cx="358775" cy="628650"/>
          </a:xfrm>
          <a:custGeom>
            <a:avLst/>
            <a:gdLst>
              <a:gd name="T0" fmla="*/ 141 w 288"/>
              <a:gd name="T1" fmla="*/ 0 h 528"/>
              <a:gd name="T2" fmla="*/ 288 w 288"/>
              <a:gd name="T3" fmla="*/ 37 h 528"/>
              <a:gd name="T4" fmla="*/ 0 w 288"/>
              <a:gd name="T5" fmla="*/ 101 h 528"/>
              <a:gd name="T6" fmla="*/ 288 w 288"/>
              <a:gd name="T7" fmla="*/ 165 h 528"/>
              <a:gd name="T8" fmla="*/ 0 w 288"/>
              <a:gd name="T9" fmla="*/ 229 h 528"/>
              <a:gd name="T10" fmla="*/ 288 w 288"/>
              <a:gd name="T11" fmla="*/ 293 h 528"/>
              <a:gd name="T12" fmla="*/ 0 w 288"/>
              <a:gd name="T13" fmla="*/ 357 h 528"/>
              <a:gd name="T14" fmla="*/ 288 w 288"/>
              <a:gd name="T15" fmla="*/ 421 h 528"/>
              <a:gd name="T16" fmla="*/ 0 w 288"/>
              <a:gd name="T17" fmla="*/ 485 h 528"/>
              <a:gd name="T18" fmla="*/ 144 w 288"/>
              <a:gd name="T19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528">
                <a:moveTo>
                  <a:pt x="141" y="0"/>
                </a:moveTo>
                <a:lnTo>
                  <a:pt x="288" y="37"/>
                </a:lnTo>
                <a:lnTo>
                  <a:pt x="0" y="101"/>
                </a:lnTo>
                <a:lnTo>
                  <a:pt x="288" y="165"/>
                </a:lnTo>
                <a:lnTo>
                  <a:pt x="0" y="229"/>
                </a:lnTo>
                <a:lnTo>
                  <a:pt x="288" y="293"/>
                </a:lnTo>
                <a:lnTo>
                  <a:pt x="0" y="357"/>
                </a:lnTo>
                <a:lnTo>
                  <a:pt x="288" y="421"/>
                </a:lnTo>
                <a:lnTo>
                  <a:pt x="0" y="485"/>
                </a:lnTo>
                <a:lnTo>
                  <a:pt x="144" y="528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Line 31">
            <a:extLst>
              <a:ext uri="{FF2B5EF4-FFF2-40B4-BE49-F238E27FC236}">
                <a16:creationId xmlns:a16="http://schemas.microsoft.com/office/drawing/2014/main" id="{A6CE44A7-727F-9C97-742F-BCD098012981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4962129" y="5044771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" name="Group 32">
            <a:extLst>
              <a:ext uri="{FF2B5EF4-FFF2-40B4-BE49-F238E27FC236}">
                <a16:creationId xmlns:a16="http://schemas.microsoft.com/office/drawing/2014/main" id="{CC00CEDC-F999-B974-F33C-9FE16515ACD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57042" y="4860621"/>
            <a:ext cx="358775" cy="514350"/>
            <a:chOff x="2400" y="2352"/>
            <a:chExt cx="288" cy="432"/>
          </a:xfrm>
        </p:grpSpPr>
        <p:sp>
          <p:nvSpPr>
            <p:cNvPr id="32" name="Oval 33">
              <a:extLst>
                <a:ext uri="{FF2B5EF4-FFF2-40B4-BE49-F238E27FC236}">
                  <a16:creationId xmlns:a16="http://schemas.microsoft.com/office/drawing/2014/main" id="{D4332734-E6D1-618D-9CC8-D8154C25ACD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0" y="2352"/>
              <a:ext cx="288" cy="2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Oval 34">
              <a:extLst>
                <a:ext uri="{FF2B5EF4-FFF2-40B4-BE49-F238E27FC236}">
                  <a16:creationId xmlns:a16="http://schemas.microsoft.com/office/drawing/2014/main" id="{A896B4D4-69AA-2F28-827A-D7791B0FC0F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0" y="2496"/>
              <a:ext cx="288" cy="2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Freeform 35">
            <a:extLst>
              <a:ext uri="{FF2B5EF4-FFF2-40B4-BE49-F238E27FC236}">
                <a16:creationId xmlns:a16="http://schemas.microsoft.com/office/drawing/2014/main" id="{826F0AD0-B1DB-CE97-E9E1-E216DF3BC7BF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2536429" y="5387671"/>
            <a:ext cx="2425700" cy="800100"/>
          </a:xfrm>
          <a:custGeom>
            <a:avLst/>
            <a:gdLst>
              <a:gd name="T0" fmla="*/ 0 w 1440"/>
              <a:gd name="T1" fmla="*/ 672 h 672"/>
              <a:gd name="T2" fmla="*/ 0 w 1440"/>
              <a:gd name="T3" fmla="*/ 0 h 672"/>
              <a:gd name="T4" fmla="*/ 1440 w 1440"/>
              <a:gd name="T5" fmla="*/ 0 h 672"/>
              <a:gd name="T6" fmla="*/ 1440 w 1440"/>
              <a:gd name="T7" fmla="*/ 19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0" h="672">
                <a:moveTo>
                  <a:pt x="0" y="672"/>
                </a:moveTo>
                <a:lnTo>
                  <a:pt x="0" y="0"/>
                </a:lnTo>
                <a:lnTo>
                  <a:pt x="1440" y="0"/>
                </a:lnTo>
                <a:lnTo>
                  <a:pt x="1440" y="192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 Box 36">
            <a:extLst>
              <a:ext uri="{FF2B5EF4-FFF2-40B4-BE49-F238E27FC236}">
                <a16:creationId xmlns:a16="http://schemas.microsoft.com/office/drawing/2014/main" id="{5625F038-D5B5-299B-E779-6A6FAD04BB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8041" y="4511371"/>
            <a:ext cx="3417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36" name="Line 39">
            <a:extLst>
              <a:ext uri="{FF2B5EF4-FFF2-40B4-BE49-F238E27FC236}">
                <a16:creationId xmlns:a16="http://schemas.microsoft.com/office/drawing/2014/main" id="{7BF88B38-2286-70B7-32B5-9972A240645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9266" y="4068460"/>
            <a:ext cx="0" cy="74945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Line 40">
            <a:extLst>
              <a:ext uri="{FF2B5EF4-FFF2-40B4-BE49-F238E27FC236}">
                <a16:creationId xmlns:a16="http://schemas.microsoft.com/office/drawing/2014/main" id="{2A99C020-A2BF-A8C6-0372-CC16E47275D7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9266" y="5454865"/>
            <a:ext cx="0" cy="73290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8" name="Group 42">
            <a:extLst>
              <a:ext uri="{FF2B5EF4-FFF2-40B4-BE49-F238E27FC236}">
                <a16:creationId xmlns:a16="http://schemas.microsoft.com/office/drawing/2014/main" id="{2A5D1781-DE24-FAFD-A3F6-BEC2BD70A095}"/>
              </a:ext>
            </a:extLst>
          </p:cNvPr>
          <p:cNvGrpSpPr>
            <a:grpSpLocks/>
          </p:cNvGrpSpPr>
          <p:nvPr/>
        </p:nvGrpSpPr>
        <p:grpSpPr bwMode="auto">
          <a:xfrm>
            <a:off x="3284142" y="4028771"/>
            <a:ext cx="1673225" cy="266700"/>
            <a:chOff x="1160" y="1560"/>
            <a:chExt cx="1054" cy="168"/>
          </a:xfrm>
        </p:grpSpPr>
        <p:sp>
          <p:nvSpPr>
            <p:cNvPr id="39" name="Freeform 43">
              <a:extLst>
                <a:ext uri="{FF2B5EF4-FFF2-40B4-BE49-F238E27FC236}">
                  <a16:creationId xmlns:a16="http://schemas.microsoft.com/office/drawing/2014/main" id="{1BFEACAD-CC22-1D03-F07F-2B82D78CD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587"/>
              <a:ext cx="1029" cy="141"/>
            </a:xfrm>
            <a:custGeom>
              <a:avLst/>
              <a:gdLst>
                <a:gd name="T0" fmla="*/ 0 w 1029"/>
                <a:gd name="T1" fmla="*/ 0 h 141"/>
                <a:gd name="T2" fmla="*/ 1029 w 1029"/>
                <a:gd name="T3" fmla="*/ 0 h 141"/>
                <a:gd name="T4" fmla="*/ 1029 w 1029"/>
                <a:gd name="T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9" h="141">
                  <a:moveTo>
                    <a:pt x="0" y="0"/>
                  </a:moveTo>
                  <a:lnTo>
                    <a:pt x="1029" y="0"/>
                  </a:lnTo>
                  <a:lnTo>
                    <a:pt x="1029" y="141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Oval 44">
              <a:extLst>
                <a:ext uri="{FF2B5EF4-FFF2-40B4-BE49-F238E27FC236}">
                  <a16:creationId xmlns:a16="http://schemas.microsoft.com/office/drawing/2014/main" id="{ED1B1CAB-3DBB-8C1A-A50E-747DDBC08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1560"/>
              <a:ext cx="56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" name="Group 45">
            <a:extLst>
              <a:ext uri="{FF2B5EF4-FFF2-40B4-BE49-F238E27FC236}">
                <a16:creationId xmlns:a16="http://schemas.microsoft.com/office/drawing/2014/main" id="{223C0807-7719-44EE-88A2-73B20DB3B051}"/>
              </a:ext>
            </a:extLst>
          </p:cNvPr>
          <p:cNvGrpSpPr>
            <a:grpSpLocks/>
          </p:cNvGrpSpPr>
          <p:nvPr/>
        </p:nvGrpSpPr>
        <p:grpSpPr bwMode="auto">
          <a:xfrm>
            <a:off x="2538017" y="4024009"/>
            <a:ext cx="403225" cy="838200"/>
            <a:chOff x="690" y="1557"/>
            <a:chExt cx="254" cy="528"/>
          </a:xfrm>
        </p:grpSpPr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81E25383-DCB6-E527-0E56-9D9660484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" y="1584"/>
              <a:ext cx="222" cy="501"/>
            </a:xfrm>
            <a:custGeom>
              <a:avLst/>
              <a:gdLst>
                <a:gd name="T0" fmla="*/ 0 w 222"/>
                <a:gd name="T1" fmla="*/ 501 h 501"/>
                <a:gd name="T2" fmla="*/ 0 w 222"/>
                <a:gd name="T3" fmla="*/ 0 h 501"/>
                <a:gd name="T4" fmla="*/ 222 w 222"/>
                <a:gd name="T5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501">
                  <a:moveTo>
                    <a:pt x="0" y="501"/>
                  </a:moveTo>
                  <a:lnTo>
                    <a:pt x="0" y="0"/>
                  </a:lnTo>
                  <a:lnTo>
                    <a:pt x="222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Oval 47">
              <a:extLst>
                <a:ext uri="{FF2B5EF4-FFF2-40B4-BE49-F238E27FC236}">
                  <a16:creationId xmlns:a16="http://schemas.microsoft.com/office/drawing/2014/main" id="{440A2815-14A2-617F-63D8-4FFC9F60F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" y="1557"/>
              <a:ext cx="56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4" name="Line 48">
            <a:extLst>
              <a:ext uri="{FF2B5EF4-FFF2-40B4-BE49-F238E27FC236}">
                <a16:creationId xmlns:a16="http://schemas.microsoft.com/office/drawing/2014/main" id="{E414A0AA-BA1B-6FE8-4FFB-6FAE6636CF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204" y="4071634"/>
            <a:ext cx="4381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5" name="Group 4">
            <a:extLst>
              <a:ext uri="{FF2B5EF4-FFF2-40B4-BE49-F238E27FC236}">
                <a16:creationId xmlns:a16="http://schemas.microsoft.com/office/drawing/2014/main" id="{5C718C15-458B-2FBF-2B0D-77F3C4388678}"/>
              </a:ext>
            </a:extLst>
          </p:cNvPr>
          <p:cNvGrpSpPr/>
          <p:nvPr/>
        </p:nvGrpSpPr>
        <p:grpSpPr>
          <a:xfrm>
            <a:off x="2639616" y="3274978"/>
            <a:ext cx="2243138" cy="3070230"/>
            <a:chOff x="678111" y="1411060"/>
            <a:chExt cx="2243138" cy="3070230"/>
          </a:xfrm>
        </p:grpSpPr>
        <p:grpSp>
          <p:nvGrpSpPr>
            <p:cNvPr id="46" name="Group 53">
              <a:extLst>
                <a:ext uri="{FF2B5EF4-FFF2-40B4-BE49-F238E27FC236}">
                  <a16:creationId xmlns:a16="http://schemas.microsoft.com/office/drawing/2014/main" id="{283D8A20-2365-7D4E-FE75-6B2EEC0DAA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8611" y="2423889"/>
              <a:ext cx="1892300" cy="2057401"/>
              <a:chOff x="2074" y="1824"/>
              <a:chExt cx="1192" cy="1296"/>
            </a:xfrm>
          </p:grpSpPr>
          <p:sp>
            <p:nvSpPr>
              <p:cNvPr id="51" name="Line 54">
                <a:extLst>
                  <a:ext uri="{FF2B5EF4-FFF2-40B4-BE49-F238E27FC236}">
                    <a16:creationId xmlns:a16="http://schemas.microsoft.com/office/drawing/2014/main" id="{9DC78E1C-F1FB-945B-A536-21F41BD6F3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1932" y="2701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Line 55">
                <a:extLst>
                  <a:ext uri="{FF2B5EF4-FFF2-40B4-BE49-F238E27FC236}">
                    <a16:creationId xmlns:a16="http://schemas.microsoft.com/office/drawing/2014/main" id="{663D2209-9201-855B-534B-82D46A23A3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92" y="1824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Line 56">
                <a:extLst>
                  <a:ext uri="{FF2B5EF4-FFF2-40B4-BE49-F238E27FC236}">
                    <a16:creationId xmlns:a16="http://schemas.microsoft.com/office/drawing/2014/main" id="{98B2DAC6-3E73-9589-2102-CD2AE7E570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4" y="1824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Line 57">
                <a:extLst>
                  <a:ext uri="{FF2B5EF4-FFF2-40B4-BE49-F238E27FC236}">
                    <a16:creationId xmlns:a16="http://schemas.microsoft.com/office/drawing/2014/main" id="{0E7B3018-4872-9F15-148B-BBC8A14F29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092" y="3120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Line 58">
                <a:extLst>
                  <a:ext uri="{FF2B5EF4-FFF2-40B4-BE49-F238E27FC236}">
                    <a16:creationId xmlns:a16="http://schemas.microsoft.com/office/drawing/2014/main" id="{D155F71B-B7C5-7DFF-13D4-7B659ADADF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84" y="3120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Line 59">
                <a:extLst>
                  <a:ext uri="{FF2B5EF4-FFF2-40B4-BE49-F238E27FC236}">
                    <a16:creationId xmlns:a16="http://schemas.microsoft.com/office/drawing/2014/main" id="{34347EBC-9675-4491-7CC9-3D2D948F09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3124" y="2443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7" name="Group 60">
              <a:extLst>
                <a:ext uri="{FF2B5EF4-FFF2-40B4-BE49-F238E27FC236}">
                  <a16:creationId xmlns:a16="http://schemas.microsoft.com/office/drawing/2014/main" id="{3A309011-C6D2-C50F-8580-193CD5F659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11" y="1411060"/>
              <a:ext cx="2243138" cy="369888"/>
              <a:chOff x="682" y="674"/>
              <a:chExt cx="1413" cy="233"/>
            </a:xfrm>
          </p:grpSpPr>
          <p:sp>
            <p:nvSpPr>
              <p:cNvPr id="49" name="Text Box 61">
                <a:extLst>
                  <a:ext uri="{FF2B5EF4-FFF2-40B4-BE49-F238E27FC236}">
                    <a16:creationId xmlns:a16="http://schemas.microsoft.com/office/drawing/2014/main" id="{6A11E3A1-65BF-94EA-1F60-A3C91D8910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81" y="674"/>
                <a:ext cx="111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 operation</a:t>
                </a:r>
              </a:p>
            </p:txBody>
          </p:sp>
          <p:sp>
            <p:nvSpPr>
              <p:cNvPr id="50" name="Line 62">
                <a:extLst>
                  <a:ext uri="{FF2B5EF4-FFF2-40B4-BE49-F238E27FC236}">
                    <a16:creationId xmlns:a16="http://schemas.microsoft.com/office/drawing/2014/main" id="{B445CD37-A3DC-58FB-7ABD-526403BEE2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" y="796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8" name="Line 49">
              <a:extLst>
                <a:ext uri="{FF2B5EF4-FFF2-40B4-BE49-F238E27FC236}">
                  <a16:creationId xmlns:a16="http://schemas.microsoft.com/office/drawing/2014/main" id="{C3D0D21F-F71D-BB79-0D62-5632488104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3699" y="2207716"/>
              <a:ext cx="4286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7" name="Text Box 51">
            <a:extLst>
              <a:ext uri="{FF2B5EF4-FFF2-40B4-BE49-F238E27FC236}">
                <a16:creationId xmlns:a16="http://schemas.microsoft.com/office/drawing/2014/main" id="{9339942C-4631-CA4E-89FB-E1569B1FA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2303" y="3646932"/>
            <a:ext cx="4122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8" name="Rectangle 2">
            <a:extLst>
              <a:ext uri="{FF2B5EF4-FFF2-40B4-BE49-F238E27FC236}">
                <a16:creationId xmlns:a16="http://schemas.microsoft.com/office/drawing/2014/main" id="{F3EE24F0-2F9B-40C6-CCFB-CF13BF0D3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1445" y="3936560"/>
            <a:ext cx="1358900" cy="2374900"/>
          </a:xfrm>
          <a:prstGeom prst="rect">
            <a:avLst/>
          </a:prstGeom>
          <a:solidFill>
            <a:srgbClr val="CCFFFF">
              <a:alpha val="50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9" name="Group 7">
            <a:extLst>
              <a:ext uri="{FF2B5EF4-FFF2-40B4-BE49-F238E27FC236}">
                <a16:creationId xmlns:a16="http://schemas.microsoft.com/office/drawing/2014/main" id="{8BA4FCAC-A435-51CC-9BD1-BD9AACE38C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258921" y="4311211"/>
            <a:ext cx="479425" cy="746125"/>
            <a:chOff x="3792" y="1968"/>
            <a:chExt cx="385" cy="626"/>
          </a:xfrm>
        </p:grpSpPr>
        <p:grpSp>
          <p:nvGrpSpPr>
            <p:cNvPr id="60" name="Group 8">
              <a:extLst>
                <a:ext uri="{FF2B5EF4-FFF2-40B4-BE49-F238E27FC236}">
                  <a16:creationId xmlns:a16="http://schemas.microsoft.com/office/drawing/2014/main" id="{00CBCA3D-928F-A861-353C-EB13BAA0FB3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1968"/>
              <a:ext cx="385" cy="241"/>
              <a:chOff x="3696" y="1728"/>
              <a:chExt cx="768" cy="480"/>
            </a:xfrm>
          </p:grpSpPr>
          <p:sp>
            <p:nvSpPr>
              <p:cNvPr id="78" name="Arc 9">
                <a:extLst>
                  <a:ext uri="{FF2B5EF4-FFF2-40B4-BE49-F238E27FC236}">
                    <a16:creationId xmlns:a16="http://schemas.microsoft.com/office/drawing/2014/main" id="{0A8AEF31-D90F-8000-579C-604B7C16BB4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Arc 10">
                <a:extLst>
                  <a:ext uri="{FF2B5EF4-FFF2-40B4-BE49-F238E27FC236}">
                    <a16:creationId xmlns:a16="http://schemas.microsoft.com/office/drawing/2014/main" id="{C3D61542-583D-DDD6-FC5A-448D958CABF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Arc 11">
                <a:extLst>
                  <a:ext uri="{FF2B5EF4-FFF2-40B4-BE49-F238E27FC236}">
                    <a16:creationId xmlns:a16="http://schemas.microsoft.com/office/drawing/2014/main" id="{50785C21-54A5-854D-59F9-2C5CB50733D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Arc 12">
                <a:extLst>
                  <a:ext uri="{FF2B5EF4-FFF2-40B4-BE49-F238E27FC236}">
                    <a16:creationId xmlns:a16="http://schemas.microsoft.com/office/drawing/2014/main" id="{BBC3E52A-F23A-CA5C-93A8-7B3DD4CCCD5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1" name="Group 13">
              <a:extLst>
                <a:ext uri="{FF2B5EF4-FFF2-40B4-BE49-F238E27FC236}">
                  <a16:creationId xmlns:a16="http://schemas.microsoft.com/office/drawing/2014/main" id="{ADFDD6D6-C483-EEFF-CA83-311FF6CDB5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064"/>
              <a:ext cx="385" cy="241"/>
              <a:chOff x="3696" y="1728"/>
              <a:chExt cx="768" cy="480"/>
            </a:xfrm>
          </p:grpSpPr>
          <p:sp>
            <p:nvSpPr>
              <p:cNvPr id="74" name="Arc 14">
                <a:extLst>
                  <a:ext uri="{FF2B5EF4-FFF2-40B4-BE49-F238E27FC236}">
                    <a16:creationId xmlns:a16="http://schemas.microsoft.com/office/drawing/2014/main" id="{DF492404-8E5E-A8F6-DC93-EC195455DF3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Arc 15">
                <a:extLst>
                  <a:ext uri="{FF2B5EF4-FFF2-40B4-BE49-F238E27FC236}">
                    <a16:creationId xmlns:a16="http://schemas.microsoft.com/office/drawing/2014/main" id="{4B065EFE-E21A-08C6-CBE8-095DFE40F9F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Arc 16">
                <a:extLst>
                  <a:ext uri="{FF2B5EF4-FFF2-40B4-BE49-F238E27FC236}">
                    <a16:creationId xmlns:a16="http://schemas.microsoft.com/office/drawing/2014/main" id="{B12C4217-B1ED-5C58-213B-12D7083EBDC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Arc 17">
                <a:extLst>
                  <a:ext uri="{FF2B5EF4-FFF2-40B4-BE49-F238E27FC236}">
                    <a16:creationId xmlns:a16="http://schemas.microsoft.com/office/drawing/2014/main" id="{ACED5D89-6682-5870-4792-92A3D2CE67D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2" name="Group 18">
              <a:extLst>
                <a:ext uri="{FF2B5EF4-FFF2-40B4-BE49-F238E27FC236}">
                  <a16:creationId xmlns:a16="http://schemas.microsoft.com/office/drawing/2014/main" id="{CDF9F643-ECF9-51EA-FE03-A00122BC574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161"/>
              <a:ext cx="385" cy="240"/>
              <a:chOff x="3696" y="1728"/>
              <a:chExt cx="768" cy="480"/>
            </a:xfrm>
          </p:grpSpPr>
          <p:sp>
            <p:nvSpPr>
              <p:cNvPr id="70" name="Arc 19">
                <a:extLst>
                  <a:ext uri="{FF2B5EF4-FFF2-40B4-BE49-F238E27FC236}">
                    <a16:creationId xmlns:a16="http://schemas.microsoft.com/office/drawing/2014/main" id="{7320C47F-038B-B6CE-7D52-01AEF77EA34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" name="Arc 20">
                <a:extLst>
                  <a:ext uri="{FF2B5EF4-FFF2-40B4-BE49-F238E27FC236}">
                    <a16:creationId xmlns:a16="http://schemas.microsoft.com/office/drawing/2014/main" id="{28BF991D-8F84-5063-71CF-1F687CCE4AA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Arc 21">
                <a:extLst>
                  <a:ext uri="{FF2B5EF4-FFF2-40B4-BE49-F238E27FC236}">
                    <a16:creationId xmlns:a16="http://schemas.microsoft.com/office/drawing/2014/main" id="{EDBB51DF-2A65-2693-0C92-EA1B51C0C7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Arc 22">
                <a:extLst>
                  <a:ext uri="{FF2B5EF4-FFF2-40B4-BE49-F238E27FC236}">
                    <a16:creationId xmlns:a16="http://schemas.microsoft.com/office/drawing/2014/main" id="{A725DAD6-FCA2-67C9-BE42-153BC1AEC1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3" name="Group 23">
              <a:extLst>
                <a:ext uri="{FF2B5EF4-FFF2-40B4-BE49-F238E27FC236}">
                  <a16:creationId xmlns:a16="http://schemas.microsoft.com/office/drawing/2014/main" id="{C0DA5F8B-1AB9-FF6F-9E66-F626832FAF0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257"/>
              <a:ext cx="385" cy="241"/>
              <a:chOff x="3696" y="1728"/>
              <a:chExt cx="768" cy="480"/>
            </a:xfrm>
          </p:grpSpPr>
          <p:sp>
            <p:nvSpPr>
              <p:cNvPr id="66" name="Arc 24">
                <a:extLst>
                  <a:ext uri="{FF2B5EF4-FFF2-40B4-BE49-F238E27FC236}">
                    <a16:creationId xmlns:a16="http://schemas.microsoft.com/office/drawing/2014/main" id="{F2525C67-7AAA-0F80-6F16-12934F1354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Arc 25">
                <a:extLst>
                  <a:ext uri="{FF2B5EF4-FFF2-40B4-BE49-F238E27FC236}">
                    <a16:creationId xmlns:a16="http://schemas.microsoft.com/office/drawing/2014/main" id="{7404481D-D3C2-BB83-9288-09C5B74BB34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Arc 26">
                <a:extLst>
                  <a:ext uri="{FF2B5EF4-FFF2-40B4-BE49-F238E27FC236}">
                    <a16:creationId xmlns:a16="http://schemas.microsoft.com/office/drawing/2014/main" id="{75CA8064-D563-6AC8-4C25-0E586F2646E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Arc 27">
                <a:extLst>
                  <a:ext uri="{FF2B5EF4-FFF2-40B4-BE49-F238E27FC236}">
                    <a16:creationId xmlns:a16="http://schemas.microsoft.com/office/drawing/2014/main" id="{BE71DA7F-2FF9-6540-A042-88C8F1871A7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4" name="Arc 28">
              <a:extLst>
                <a:ext uri="{FF2B5EF4-FFF2-40B4-BE49-F238E27FC236}">
                  <a16:creationId xmlns:a16="http://schemas.microsoft.com/office/drawing/2014/main" id="{6656A285-8CEC-82C7-8ACB-FFD704FE12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85" y="2353"/>
              <a:ext cx="192" cy="12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Arc 29">
              <a:extLst>
                <a:ext uri="{FF2B5EF4-FFF2-40B4-BE49-F238E27FC236}">
                  <a16:creationId xmlns:a16="http://schemas.microsoft.com/office/drawing/2014/main" id="{3658D3EE-B706-13ED-E547-21FF5C2DBB67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3985" y="2474"/>
              <a:ext cx="192" cy="12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2" name="Freeform 30">
            <a:extLst>
              <a:ext uri="{FF2B5EF4-FFF2-40B4-BE49-F238E27FC236}">
                <a16:creationId xmlns:a16="http://schemas.microsoft.com/office/drawing/2014/main" id="{C82B470E-0980-0E94-9E3B-022A8A505757}"/>
              </a:ext>
            </a:extLst>
          </p:cNvPr>
          <p:cNvSpPr>
            <a:spLocks noChangeAspect="1"/>
          </p:cNvSpPr>
          <p:nvPr/>
        </p:nvSpPr>
        <p:spPr bwMode="auto">
          <a:xfrm>
            <a:off x="9319246" y="5339910"/>
            <a:ext cx="358775" cy="628650"/>
          </a:xfrm>
          <a:custGeom>
            <a:avLst/>
            <a:gdLst>
              <a:gd name="T0" fmla="*/ 141 w 288"/>
              <a:gd name="T1" fmla="*/ 0 h 528"/>
              <a:gd name="T2" fmla="*/ 288 w 288"/>
              <a:gd name="T3" fmla="*/ 37 h 528"/>
              <a:gd name="T4" fmla="*/ 0 w 288"/>
              <a:gd name="T5" fmla="*/ 101 h 528"/>
              <a:gd name="T6" fmla="*/ 288 w 288"/>
              <a:gd name="T7" fmla="*/ 165 h 528"/>
              <a:gd name="T8" fmla="*/ 0 w 288"/>
              <a:gd name="T9" fmla="*/ 229 h 528"/>
              <a:gd name="T10" fmla="*/ 288 w 288"/>
              <a:gd name="T11" fmla="*/ 293 h 528"/>
              <a:gd name="T12" fmla="*/ 0 w 288"/>
              <a:gd name="T13" fmla="*/ 357 h 528"/>
              <a:gd name="T14" fmla="*/ 288 w 288"/>
              <a:gd name="T15" fmla="*/ 421 h 528"/>
              <a:gd name="T16" fmla="*/ 0 w 288"/>
              <a:gd name="T17" fmla="*/ 485 h 528"/>
              <a:gd name="T18" fmla="*/ 144 w 288"/>
              <a:gd name="T19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528">
                <a:moveTo>
                  <a:pt x="141" y="0"/>
                </a:moveTo>
                <a:lnTo>
                  <a:pt x="288" y="37"/>
                </a:lnTo>
                <a:lnTo>
                  <a:pt x="0" y="101"/>
                </a:lnTo>
                <a:lnTo>
                  <a:pt x="288" y="165"/>
                </a:lnTo>
                <a:lnTo>
                  <a:pt x="0" y="229"/>
                </a:lnTo>
                <a:lnTo>
                  <a:pt x="288" y="293"/>
                </a:lnTo>
                <a:lnTo>
                  <a:pt x="0" y="357"/>
                </a:lnTo>
                <a:lnTo>
                  <a:pt x="288" y="421"/>
                </a:lnTo>
                <a:lnTo>
                  <a:pt x="0" y="485"/>
                </a:lnTo>
                <a:lnTo>
                  <a:pt x="144" y="528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Line 31">
            <a:extLst>
              <a:ext uri="{FF2B5EF4-FFF2-40B4-BE49-F238E27FC236}">
                <a16:creationId xmlns:a16="http://schemas.microsoft.com/office/drawing/2014/main" id="{CB736FCD-7DCE-D97B-6AAC-720786EAED06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9498633" y="5054160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4" name="Group 32">
            <a:extLst>
              <a:ext uri="{FF2B5EF4-FFF2-40B4-BE49-F238E27FC236}">
                <a16:creationId xmlns:a16="http://schemas.microsoft.com/office/drawing/2014/main" id="{E7B97E0B-98A5-A4AD-9102-ABCA4F2D021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93546" y="4870010"/>
            <a:ext cx="358775" cy="514350"/>
            <a:chOff x="2400" y="2352"/>
            <a:chExt cx="288" cy="432"/>
          </a:xfrm>
        </p:grpSpPr>
        <p:sp>
          <p:nvSpPr>
            <p:cNvPr id="85" name="Oval 33">
              <a:extLst>
                <a:ext uri="{FF2B5EF4-FFF2-40B4-BE49-F238E27FC236}">
                  <a16:creationId xmlns:a16="http://schemas.microsoft.com/office/drawing/2014/main" id="{70A747C4-1BAA-2014-4A19-58F0598177B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0" y="2352"/>
              <a:ext cx="288" cy="2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Oval 34">
              <a:extLst>
                <a:ext uri="{FF2B5EF4-FFF2-40B4-BE49-F238E27FC236}">
                  <a16:creationId xmlns:a16="http://schemas.microsoft.com/office/drawing/2014/main" id="{26EACD4A-04E9-0548-5D5F-D66C6BD01A2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0" y="2496"/>
              <a:ext cx="288" cy="2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7" name="Freeform 35">
            <a:extLst>
              <a:ext uri="{FF2B5EF4-FFF2-40B4-BE49-F238E27FC236}">
                <a16:creationId xmlns:a16="http://schemas.microsoft.com/office/drawing/2014/main" id="{57C74CF6-ADC4-3F6F-B787-545989DFA9C6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7072933" y="5397060"/>
            <a:ext cx="2425700" cy="800100"/>
          </a:xfrm>
          <a:custGeom>
            <a:avLst/>
            <a:gdLst>
              <a:gd name="T0" fmla="*/ 0 w 1440"/>
              <a:gd name="T1" fmla="*/ 672 h 672"/>
              <a:gd name="T2" fmla="*/ 0 w 1440"/>
              <a:gd name="T3" fmla="*/ 0 h 672"/>
              <a:gd name="T4" fmla="*/ 1440 w 1440"/>
              <a:gd name="T5" fmla="*/ 0 h 672"/>
              <a:gd name="T6" fmla="*/ 1440 w 1440"/>
              <a:gd name="T7" fmla="*/ 19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0" h="672">
                <a:moveTo>
                  <a:pt x="0" y="672"/>
                </a:moveTo>
                <a:lnTo>
                  <a:pt x="0" y="0"/>
                </a:lnTo>
                <a:lnTo>
                  <a:pt x="1440" y="0"/>
                </a:lnTo>
                <a:lnTo>
                  <a:pt x="1440" y="192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Text Box 36">
            <a:extLst>
              <a:ext uri="{FF2B5EF4-FFF2-40B4-BE49-F238E27FC236}">
                <a16:creationId xmlns:a16="http://schemas.microsoft.com/office/drawing/2014/main" id="{27C607CE-9BC4-FB96-C30D-9FB62989D3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4545" y="4520760"/>
            <a:ext cx="3417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89" name="Text Box 37">
            <a:extLst>
              <a:ext uri="{FF2B5EF4-FFF2-40B4-BE49-F238E27FC236}">
                <a16:creationId xmlns:a16="http://schemas.microsoft.com/office/drawing/2014/main" id="{01CD5AF0-8D6A-EC13-CAF4-11B78BA77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9133" y="5422461"/>
            <a:ext cx="871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quench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Line 39">
            <a:extLst>
              <a:ext uri="{FF2B5EF4-FFF2-40B4-BE49-F238E27FC236}">
                <a16:creationId xmlns:a16="http://schemas.microsoft.com/office/drawing/2014/main" id="{AB6D0258-C3FE-1FF2-219B-AF1E9FFA977A}"/>
              </a:ext>
            </a:extLst>
          </p:cNvPr>
          <p:cNvSpPr>
            <a:spLocks noChangeShapeType="1"/>
          </p:cNvSpPr>
          <p:nvPr/>
        </p:nvSpPr>
        <p:spPr bwMode="auto">
          <a:xfrm>
            <a:off x="8185770" y="4077849"/>
            <a:ext cx="9113" cy="72144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Line 40">
            <a:extLst>
              <a:ext uri="{FF2B5EF4-FFF2-40B4-BE49-F238E27FC236}">
                <a16:creationId xmlns:a16="http://schemas.microsoft.com/office/drawing/2014/main" id="{43D42C5E-2C6D-0624-1895-65F7C80B0F3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85770" y="5454866"/>
            <a:ext cx="9105" cy="74229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2" name="Group 42">
            <a:extLst>
              <a:ext uri="{FF2B5EF4-FFF2-40B4-BE49-F238E27FC236}">
                <a16:creationId xmlns:a16="http://schemas.microsoft.com/office/drawing/2014/main" id="{4C05EE63-31FE-424F-0D1D-77578093DCE6}"/>
              </a:ext>
            </a:extLst>
          </p:cNvPr>
          <p:cNvGrpSpPr>
            <a:grpSpLocks/>
          </p:cNvGrpSpPr>
          <p:nvPr/>
        </p:nvGrpSpPr>
        <p:grpSpPr bwMode="auto">
          <a:xfrm>
            <a:off x="7820646" y="4038160"/>
            <a:ext cx="1673225" cy="266700"/>
            <a:chOff x="1160" y="1560"/>
            <a:chExt cx="1054" cy="168"/>
          </a:xfrm>
        </p:grpSpPr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1B67A29E-4F23-BDB2-8C11-5982986F1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587"/>
              <a:ext cx="1029" cy="141"/>
            </a:xfrm>
            <a:custGeom>
              <a:avLst/>
              <a:gdLst>
                <a:gd name="T0" fmla="*/ 0 w 1029"/>
                <a:gd name="T1" fmla="*/ 0 h 141"/>
                <a:gd name="T2" fmla="*/ 1029 w 1029"/>
                <a:gd name="T3" fmla="*/ 0 h 141"/>
                <a:gd name="T4" fmla="*/ 1029 w 1029"/>
                <a:gd name="T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9" h="141">
                  <a:moveTo>
                    <a:pt x="0" y="0"/>
                  </a:moveTo>
                  <a:lnTo>
                    <a:pt x="1029" y="0"/>
                  </a:lnTo>
                  <a:lnTo>
                    <a:pt x="1029" y="141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Oval 44">
              <a:extLst>
                <a:ext uri="{FF2B5EF4-FFF2-40B4-BE49-F238E27FC236}">
                  <a16:creationId xmlns:a16="http://schemas.microsoft.com/office/drawing/2014/main" id="{143817FF-BDC6-9A9A-FDF7-CA2597F84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1560"/>
              <a:ext cx="56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5" name="Group 45">
            <a:extLst>
              <a:ext uri="{FF2B5EF4-FFF2-40B4-BE49-F238E27FC236}">
                <a16:creationId xmlns:a16="http://schemas.microsoft.com/office/drawing/2014/main" id="{3FAE07E6-7D10-C269-E07A-D00D9C87E9A1}"/>
              </a:ext>
            </a:extLst>
          </p:cNvPr>
          <p:cNvGrpSpPr>
            <a:grpSpLocks/>
          </p:cNvGrpSpPr>
          <p:nvPr/>
        </p:nvGrpSpPr>
        <p:grpSpPr bwMode="auto">
          <a:xfrm>
            <a:off x="7074521" y="4033398"/>
            <a:ext cx="403225" cy="838200"/>
            <a:chOff x="690" y="1557"/>
            <a:chExt cx="254" cy="528"/>
          </a:xfrm>
        </p:grpSpPr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F41E73AD-CB0E-5C84-F280-8E51A312A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" y="1584"/>
              <a:ext cx="222" cy="501"/>
            </a:xfrm>
            <a:custGeom>
              <a:avLst/>
              <a:gdLst>
                <a:gd name="T0" fmla="*/ 0 w 222"/>
                <a:gd name="T1" fmla="*/ 501 h 501"/>
                <a:gd name="T2" fmla="*/ 0 w 222"/>
                <a:gd name="T3" fmla="*/ 0 h 501"/>
                <a:gd name="T4" fmla="*/ 222 w 222"/>
                <a:gd name="T5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501">
                  <a:moveTo>
                    <a:pt x="0" y="501"/>
                  </a:moveTo>
                  <a:lnTo>
                    <a:pt x="0" y="0"/>
                  </a:lnTo>
                  <a:lnTo>
                    <a:pt x="222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Oval 47">
              <a:extLst>
                <a:ext uri="{FF2B5EF4-FFF2-40B4-BE49-F238E27FC236}">
                  <a16:creationId xmlns:a16="http://schemas.microsoft.com/office/drawing/2014/main" id="{FB0140C8-AEC7-8C07-850C-06D34D0B3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" y="1557"/>
              <a:ext cx="56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8" name="Line 48">
            <a:extLst>
              <a:ext uri="{FF2B5EF4-FFF2-40B4-BE49-F238E27FC236}">
                <a16:creationId xmlns:a16="http://schemas.microsoft.com/office/drawing/2014/main" id="{4190BF31-1CCA-4B49-6411-EAAC6EF3BC58}"/>
              </a:ext>
            </a:extLst>
          </p:cNvPr>
          <p:cNvSpPr>
            <a:spLocks noChangeShapeType="1"/>
          </p:cNvSpPr>
          <p:nvPr/>
        </p:nvSpPr>
        <p:spPr bwMode="auto">
          <a:xfrm>
            <a:off x="7431708" y="4081023"/>
            <a:ext cx="4381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9" name="Group 5">
            <a:extLst>
              <a:ext uri="{FF2B5EF4-FFF2-40B4-BE49-F238E27FC236}">
                <a16:creationId xmlns:a16="http://schemas.microsoft.com/office/drawing/2014/main" id="{E52C2D34-B831-0413-2A29-96CB510B1AA1}"/>
              </a:ext>
            </a:extLst>
          </p:cNvPr>
          <p:cNvGrpSpPr/>
          <p:nvPr/>
        </p:nvGrpSpPr>
        <p:grpSpPr>
          <a:xfrm>
            <a:off x="7414051" y="3274979"/>
            <a:ext cx="2378075" cy="3106743"/>
            <a:chOff x="928936" y="1482496"/>
            <a:chExt cx="2378075" cy="3106743"/>
          </a:xfrm>
        </p:grpSpPr>
        <p:grpSp>
          <p:nvGrpSpPr>
            <p:cNvPr id="100" name="Group 64">
              <a:extLst>
                <a:ext uri="{FF2B5EF4-FFF2-40B4-BE49-F238E27FC236}">
                  <a16:creationId xmlns:a16="http://schemas.microsoft.com/office/drawing/2014/main" id="{DF0631C8-948D-AB11-3C89-9EF934E460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4711" y="2328639"/>
              <a:ext cx="1892300" cy="2260600"/>
              <a:chOff x="2418" y="1764"/>
              <a:chExt cx="1192" cy="1424"/>
            </a:xfrm>
          </p:grpSpPr>
          <p:sp>
            <p:nvSpPr>
              <p:cNvPr id="106" name="Line 65">
                <a:extLst>
                  <a:ext uri="{FF2B5EF4-FFF2-40B4-BE49-F238E27FC236}">
                    <a16:creationId xmlns:a16="http://schemas.microsoft.com/office/drawing/2014/main" id="{8F8FE6F4-7522-21CD-C8AB-E245F2C702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3468" y="2431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" name="Line 66">
                <a:extLst>
                  <a:ext uri="{FF2B5EF4-FFF2-40B4-BE49-F238E27FC236}">
                    <a16:creationId xmlns:a16="http://schemas.microsoft.com/office/drawing/2014/main" id="{122EE153-46AC-F716-4A90-C151C3473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84" y="1764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" name="Line 67">
                <a:extLst>
                  <a:ext uri="{FF2B5EF4-FFF2-40B4-BE49-F238E27FC236}">
                    <a16:creationId xmlns:a16="http://schemas.microsoft.com/office/drawing/2014/main" id="{F9700BC4-BBFB-4B7D-F880-273844A2AA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884" y="3188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" name="Line 68">
                <a:extLst>
                  <a:ext uri="{FF2B5EF4-FFF2-40B4-BE49-F238E27FC236}">
                    <a16:creationId xmlns:a16="http://schemas.microsoft.com/office/drawing/2014/main" id="{6CE644BF-A1A2-EB3C-87C1-34A635478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2276" y="2707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1" name="Group 69">
              <a:extLst>
                <a:ext uri="{FF2B5EF4-FFF2-40B4-BE49-F238E27FC236}">
                  <a16:creationId xmlns:a16="http://schemas.microsoft.com/office/drawing/2014/main" id="{0B2B2B9C-D509-93FF-6066-425BE12FD3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2623" y="1482496"/>
              <a:ext cx="1323975" cy="369888"/>
              <a:chOff x="1025" y="839"/>
              <a:chExt cx="834" cy="233"/>
            </a:xfrm>
          </p:grpSpPr>
          <p:sp>
            <p:nvSpPr>
              <p:cNvPr id="104" name="Text Box 70">
                <a:extLst>
                  <a:ext uri="{FF2B5EF4-FFF2-40B4-BE49-F238E27FC236}">
                    <a16:creationId xmlns:a16="http://schemas.microsoft.com/office/drawing/2014/main" id="{FE8CAFE3-114C-54EF-80FC-0544346330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03" y="839"/>
                <a:ext cx="55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quench</a:t>
                </a:r>
              </a:p>
            </p:txBody>
          </p:sp>
          <p:sp>
            <p:nvSpPr>
              <p:cNvPr id="105" name="Line 71">
                <a:extLst>
                  <a:ext uri="{FF2B5EF4-FFF2-40B4-BE49-F238E27FC236}">
                    <a16:creationId xmlns:a16="http://schemas.microsoft.com/office/drawing/2014/main" id="{98225F36-624B-A53D-58A1-ED1E8F41DE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25" y="968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2" name="Line 49">
              <a:extLst>
                <a:ext uri="{FF2B5EF4-FFF2-40B4-BE49-F238E27FC236}">
                  <a16:creationId xmlns:a16="http://schemas.microsoft.com/office/drawing/2014/main" id="{622CE81C-C8CE-C532-9DD7-4338A2117E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694" y="2021839"/>
              <a:ext cx="413756" cy="26693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Arc 50">
              <a:extLst>
                <a:ext uri="{FF2B5EF4-FFF2-40B4-BE49-F238E27FC236}">
                  <a16:creationId xmlns:a16="http://schemas.microsoft.com/office/drawing/2014/main" id="{F7DB92BF-80E6-A014-CA58-BFC5CAF86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936" y="1853703"/>
              <a:ext cx="433388" cy="369888"/>
            </a:xfrm>
            <a:custGeom>
              <a:avLst/>
              <a:gdLst>
                <a:gd name="G0" fmla="+- 0 0 0"/>
                <a:gd name="G1" fmla="+- 17471 0 0"/>
                <a:gd name="G2" fmla="+- 21600 0 0"/>
                <a:gd name="T0" fmla="*/ 12702 w 21600"/>
                <a:gd name="T1" fmla="*/ 0 h 17471"/>
                <a:gd name="T2" fmla="*/ 21600 w 21600"/>
                <a:gd name="T3" fmla="*/ 17471 h 17471"/>
                <a:gd name="T4" fmla="*/ 0 w 21600"/>
                <a:gd name="T5" fmla="*/ 17471 h 17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7471" fill="none" extrusionOk="0">
                  <a:moveTo>
                    <a:pt x="12701" y="0"/>
                  </a:moveTo>
                  <a:cubicBezTo>
                    <a:pt x="18292" y="4064"/>
                    <a:pt x="21600" y="10559"/>
                    <a:pt x="21600" y="17471"/>
                  </a:cubicBezTo>
                </a:path>
                <a:path w="21600" h="17471" stroke="0" extrusionOk="0">
                  <a:moveTo>
                    <a:pt x="12701" y="0"/>
                  </a:moveTo>
                  <a:cubicBezTo>
                    <a:pt x="18292" y="4064"/>
                    <a:pt x="21600" y="10559"/>
                    <a:pt x="21600" y="17471"/>
                  </a:cubicBezTo>
                  <a:lnTo>
                    <a:pt x="0" y="1747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sm" len="lg"/>
              <a:tailEnd type="none" w="sm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0" name="Text Box 51">
            <a:extLst>
              <a:ext uri="{FF2B5EF4-FFF2-40B4-BE49-F238E27FC236}">
                <a16:creationId xmlns:a16="http://schemas.microsoft.com/office/drawing/2014/main" id="{502F0833-4C22-E3DE-673C-1FDC61C33E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8807" y="3656321"/>
            <a:ext cx="4122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11" name="Freeform 30">
            <a:extLst>
              <a:ext uri="{FF2B5EF4-FFF2-40B4-BE49-F238E27FC236}">
                <a16:creationId xmlns:a16="http://schemas.microsoft.com/office/drawing/2014/main" id="{C0041B03-0E77-BF06-D915-A94C0AC7E304}"/>
              </a:ext>
            </a:extLst>
          </p:cNvPr>
          <p:cNvSpPr>
            <a:spLocks noChangeAspect="1"/>
          </p:cNvSpPr>
          <p:nvPr/>
        </p:nvSpPr>
        <p:spPr bwMode="auto">
          <a:xfrm>
            <a:off x="8014733" y="4800296"/>
            <a:ext cx="358775" cy="628650"/>
          </a:xfrm>
          <a:custGeom>
            <a:avLst/>
            <a:gdLst>
              <a:gd name="T0" fmla="*/ 141 w 288"/>
              <a:gd name="T1" fmla="*/ 0 h 528"/>
              <a:gd name="T2" fmla="*/ 288 w 288"/>
              <a:gd name="T3" fmla="*/ 37 h 528"/>
              <a:gd name="T4" fmla="*/ 0 w 288"/>
              <a:gd name="T5" fmla="*/ 101 h 528"/>
              <a:gd name="T6" fmla="*/ 288 w 288"/>
              <a:gd name="T7" fmla="*/ 165 h 528"/>
              <a:gd name="T8" fmla="*/ 0 w 288"/>
              <a:gd name="T9" fmla="*/ 229 h 528"/>
              <a:gd name="T10" fmla="*/ 288 w 288"/>
              <a:gd name="T11" fmla="*/ 293 h 528"/>
              <a:gd name="T12" fmla="*/ 0 w 288"/>
              <a:gd name="T13" fmla="*/ 357 h 528"/>
              <a:gd name="T14" fmla="*/ 288 w 288"/>
              <a:gd name="T15" fmla="*/ 421 h 528"/>
              <a:gd name="T16" fmla="*/ 0 w 288"/>
              <a:gd name="T17" fmla="*/ 485 h 528"/>
              <a:gd name="T18" fmla="*/ 144 w 288"/>
              <a:gd name="T19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528">
                <a:moveTo>
                  <a:pt x="141" y="0"/>
                </a:moveTo>
                <a:lnTo>
                  <a:pt x="288" y="37"/>
                </a:lnTo>
                <a:lnTo>
                  <a:pt x="0" y="101"/>
                </a:lnTo>
                <a:lnTo>
                  <a:pt x="288" y="165"/>
                </a:lnTo>
                <a:lnTo>
                  <a:pt x="0" y="229"/>
                </a:lnTo>
                <a:lnTo>
                  <a:pt x="288" y="293"/>
                </a:lnTo>
                <a:lnTo>
                  <a:pt x="0" y="357"/>
                </a:lnTo>
                <a:lnTo>
                  <a:pt x="288" y="421"/>
                </a:lnTo>
                <a:lnTo>
                  <a:pt x="0" y="485"/>
                </a:lnTo>
                <a:lnTo>
                  <a:pt x="144" y="528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Text Box 37">
            <a:extLst>
              <a:ext uri="{FF2B5EF4-FFF2-40B4-BE49-F238E27FC236}">
                <a16:creationId xmlns:a16="http://schemas.microsoft.com/office/drawing/2014/main" id="{9769DAFC-8F72-3E3A-8ABD-29F9EC10F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1306" y="4885885"/>
            <a:ext cx="7441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dump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Freeform 30">
            <a:extLst>
              <a:ext uri="{FF2B5EF4-FFF2-40B4-BE49-F238E27FC236}">
                <a16:creationId xmlns:a16="http://schemas.microsoft.com/office/drawing/2014/main" id="{3357A0B2-6C92-4587-C034-A30863B70146}"/>
              </a:ext>
            </a:extLst>
          </p:cNvPr>
          <p:cNvSpPr>
            <a:spLocks noChangeAspect="1"/>
          </p:cNvSpPr>
          <p:nvPr/>
        </p:nvSpPr>
        <p:spPr bwMode="auto">
          <a:xfrm>
            <a:off x="3471507" y="4827202"/>
            <a:ext cx="358775" cy="628650"/>
          </a:xfrm>
          <a:custGeom>
            <a:avLst/>
            <a:gdLst>
              <a:gd name="T0" fmla="*/ 141 w 288"/>
              <a:gd name="T1" fmla="*/ 0 h 528"/>
              <a:gd name="T2" fmla="*/ 288 w 288"/>
              <a:gd name="T3" fmla="*/ 37 h 528"/>
              <a:gd name="T4" fmla="*/ 0 w 288"/>
              <a:gd name="T5" fmla="*/ 101 h 528"/>
              <a:gd name="T6" fmla="*/ 288 w 288"/>
              <a:gd name="T7" fmla="*/ 165 h 528"/>
              <a:gd name="T8" fmla="*/ 0 w 288"/>
              <a:gd name="T9" fmla="*/ 229 h 528"/>
              <a:gd name="T10" fmla="*/ 288 w 288"/>
              <a:gd name="T11" fmla="*/ 293 h 528"/>
              <a:gd name="T12" fmla="*/ 0 w 288"/>
              <a:gd name="T13" fmla="*/ 357 h 528"/>
              <a:gd name="T14" fmla="*/ 288 w 288"/>
              <a:gd name="T15" fmla="*/ 421 h 528"/>
              <a:gd name="T16" fmla="*/ 0 w 288"/>
              <a:gd name="T17" fmla="*/ 485 h 528"/>
              <a:gd name="T18" fmla="*/ 144 w 288"/>
              <a:gd name="T19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528">
                <a:moveTo>
                  <a:pt x="141" y="0"/>
                </a:moveTo>
                <a:lnTo>
                  <a:pt x="288" y="37"/>
                </a:lnTo>
                <a:lnTo>
                  <a:pt x="0" y="101"/>
                </a:lnTo>
                <a:lnTo>
                  <a:pt x="288" y="165"/>
                </a:lnTo>
                <a:lnTo>
                  <a:pt x="0" y="229"/>
                </a:lnTo>
                <a:lnTo>
                  <a:pt x="288" y="293"/>
                </a:lnTo>
                <a:lnTo>
                  <a:pt x="0" y="357"/>
                </a:lnTo>
                <a:lnTo>
                  <a:pt x="288" y="421"/>
                </a:lnTo>
                <a:lnTo>
                  <a:pt x="0" y="485"/>
                </a:lnTo>
                <a:lnTo>
                  <a:pt x="144" y="528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 Box 37">
            <a:extLst>
              <a:ext uri="{FF2B5EF4-FFF2-40B4-BE49-F238E27FC236}">
                <a16:creationId xmlns:a16="http://schemas.microsoft.com/office/drawing/2014/main" id="{EA9AE88A-46F7-AD6F-3B6A-00128C3D8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8080" y="4912791"/>
            <a:ext cx="7441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dump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Text Box 37">
            <a:extLst>
              <a:ext uri="{FF2B5EF4-FFF2-40B4-BE49-F238E27FC236}">
                <a16:creationId xmlns:a16="http://schemas.microsoft.com/office/drawing/2014/main" id="{96136D89-49B1-C8F3-1797-56FE5B12C2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9866" y="5467789"/>
            <a:ext cx="756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0</a:t>
            </a:r>
          </a:p>
        </p:txBody>
      </p:sp>
    </p:spTree>
    <p:extLst>
      <p:ext uri="{BB962C8B-B14F-4D97-AF65-F5344CB8AC3E}">
        <p14:creationId xmlns:p14="http://schemas.microsoft.com/office/powerpoint/2010/main" val="9818463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68884-B748-27FD-4C8B-B053A33A8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Protection strategy – Self dump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759D0-F761-B638-DA02-8D6243177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case of the LHC, the magnetic energy is completely dissipated in the internal resistance, which depends on the temperature and volume of the normal zone</a:t>
            </a:r>
          </a:p>
          <a:p>
            <a:pPr lvl="1"/>
            <a:r>
              <a:rPr lang="en-GB" dirty="0"/>
              <a:t>(when increasing the temperature, the material becomes resistive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resistance increase</a:t>
            </a:r>
            <a:r>
              <a:rPr lang="en-GB" dirty="0">
                <a:sym typeface="Wingdings" panose="05000000000000000000" pitchFamily="2" charset="2"/>
              </a:rPr>
              <a:t> current decrease (fix voltage)</a:t>
            </a:r>
            <a:r>
              <a:rPr lang="en-GB" dirty="0"/>
              <a:t>)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250A485-A05F-C5E1-7585-85A06972C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5933" y="3539758"/>
            <a:ext cx="1358900" cy="2374900"/>
          </a:xfrm>
          <a:prstGeom prst="rect">
            <a:avLst/>
          </a:prstGeom>
          <a:solidFill>
            <a:srgbClr val="CCFFFF">
              <a:alpha val="50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CD43F78B-9BE4-AF7E-8BCD-92BEF422A4C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03409" y="3914409"/>
            <a:ext cx="479425" cy="746125"/>
            <a:chOff x="3792" y="1968"/>
            <a:chExt cx="385" cy="626"/>
          </a:xfrm>
        </p:grpSpPr>
        <p:grpSp>
          <p:nvGrpSpPr>
            <p:cNvPr id="6" name="Group 8">
              <a:extLst>
                <a:ext uri="{FF2B5EF4-FFF2-40B4-BE49-F238E27FC236}">
                  <a16:creationId xmlns:a16="http://schemas.microsoft.com/office/drawing/2014/main" id="{BE39658D-CAAF-EF84-2782-7249FF7F308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1968"/>
              <a:ext cx="385" cy="241"/>
              <a:chOff x="3696" y="1728"/>
              <a:chExt cx="768" cy="480"/>
            </a:xfrm>
          </p:grpSpPr>
          <p:sp>
            <p:nvSpPr>
              <p:cNvPr id="24" name="Arc 9">
                <a:extLst>
                  <a:ext uri="{FF2B5EF4-FFF2-40B4-BE49-F238E27FC236}">
                    <a16:creationId xmlns:a16="http://schemas.microsoft.com/office/drawing/2014/main" id="{78465BAE-B5ED-6D95-5BD9-4AD34C2873B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Arc 10">
                <a:extLst>
                  <a:ext uri="{FF2B5EF4-FFF2-40B4-BE49-F238E27FC236}">
                    <a16:creationId xmlns:a16="http://schemas.microsoft.com/office/drawing/2014/main" id="{7CA423DB-8333-9295-AD6B-375081D3D1B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Arc 11">
                <a:extLst>
                  <a:ext uri="{FF2B5EF4-FFF2-40B4-BE49-F238E27FC236}">
                    <a16:creationId xmlns:a16="http://schemas.microsoft.com/office/drawing/2014/main" id="{54CF4CC9-129A-589B-8B63-056DBDF02EE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Arc 12">
                <a:extLst>
                  <a:ext uri="{FF2B5EF4-FFF2-40B4-BE49-F238E27FC236}">
                    <a16:creationId xmlns:a16="http://schemas.microsoft.com/office/drawing/2014/main" id="{93F6EC2D-326D-3DCB-D7B8-28088616CA6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13">
              <a:extLst>
                <a:ext uri="{FF2B5EF4-FFF2-40B4-BE49-F238E27FC236}">
                  <a16:creationId xmlns:a16="http://schemas.microsoft.com/office/drawing/2014/main" id="{CE46A2F6-3335-198A-221A-B81EEB296BC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064"/>
              <a:ext cx="385" cy="241"/>
              <a:chOff x="3696" y="1728"/>
              <a:chExt cx="768" cy="480"/>
            </a:xfrm>
          </p:grpSpPr>
          <p:sp>
            <p:nvSpPr>
              <p:cNvPr id="20" name="Arc 14">
                <a:extLst>
                  <a:ext uri="{FF2B5EF4-FFF2-40B4-BE49-F238E27FC236}">
                    <a16:creationId xmlns:a16="http://schemas.microsoft.com/office/drawing/2014/main" id="{3B1FC26E-BE75-8703-E2B5-9119C8D63AF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Arc 15">
                <a:extLst>
                  <a:ext uri="{FF2B5EF4-FFF2-40B4-BE49-F238E27FC236}">
                    <a16:creationId xmlns:a16="http://schemas.microsoft.com/office/drawing/2014/main" id="{664756E5-4560-D53E-5BB6-6542308102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Arc 16">
                <a:extLst>
                  <a:ext uri="{FF2B5EF4-FFF2-40B4-BE49-F238E27FC236}">
                    <a16:creationId xmlns:a16="http://schemas.microsoft.com/office/drawing/2014/main" id="{15631841-E156-F5EF-C07F-DA53DD6B05B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Arc 17">
                <a:extLst>
                  <a:ext uri="{FF2B5EF4-FFF2-40B4-BE49-F238E27FC236}">
                    <a16:creationId xmlns:a16="http://schemas.microsoft.com/office/drawing/2014/main" id="{A7611D2A-8354-4D42-4ADA-DE94E4BEC86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18">
              <a:extLst>
                <a:ext uri="{FF2B5EF4-FFF2-40B4-BE49-F238E27FC236}">
                  <a16:creationId xmlns:a16="http://schemas.microsoft.com/office/drawing/2014/main" id="{DCFE8127-2046-4DAA-D6CE-25B6690BE83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161"/>
              <a:ext cx="385" cy="240"/>
              <a:chOff x="3696" y="1728"/>
              <a:chExt cx="768" cy="480"/>
            </a:xfrm>
          </p:grpSpPr>
          <p:sp>
            <p:nvSpPr>
              <p:cNvPr id="16" name="Arc 19">
                <a:extLst>
                  <a:ext uri="{FF2B5EF4-FFF2-40B4-BE49-F238E27FC236}">
                    <a16:creationId xmlns:a16="http://schemas.microsoft.com/office/drawing/2014/main" id="{F5334FB3-CA9A-2896-61D0-6EE2A6A19F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Arc 20">
                <a:extLst>
                  <a:ext uri="{FF2B5EF4-FFF2-40B4-BE49-F238E27FC236}">
                    <a16:creationId xmlns:a16="http://schemas.microsoft.com/office/drawing/2014/main" id="{DA781156-FD63-0CF3-7D1F-981ADEA67F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Arc 21">
                <a:extLst>
                  <a:ext uri="{FF2B5EF4-FFF2-40B4-BE49-F238E27FC236}">
                    <a16:creationId xmlns:a16="http://schemas.microsoft.com/office/drawing/2014/main" id="{22D4417C-BC09-FAB8-443D-D1896F29872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Arc 22">
                <a:extLst>
                  <a:ext uri="{FF2B5EF4-FFF2-40B4-BE49-F238E27FC236}">
                    <a16:creationId xmlns:a16="http://schemas.microsoft.com/office/drawing/2014/main" id="{81C7DE84-581F-D880-7019-C5FFA6B3EE6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23">
              <a:extLst>
                <a:ext uri="{FF2B5EF4-FFF2-40B4-BE49-F238E27FC236}">
                  <a16:creationId xmlns:a16="http://schemas.microsoft.com/office/drawing/2014/main" id="{B5ADD1CB-BE2C-0109-0CF9-955C360BE0B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257"/>
              <a:ext cx="385" cy="241"/>
              <a:chOff x="3696" y="1728"/>
              <a:chExt cx="768" cy="480"/>
            </a:xfrm>
          </p:grpSpPr>
          <p:sp>
            <p:nvSpPr>
              <p:cNvPr id="12" name="Arc 24">
                <a:extLst>
                  <a:ext uri="{FF2B5EF4-FFF2-40B4-BE49-F238E27FC236}">
                    <a16:creationId xmlns:a16="http://schemas.microsoft.com/office/drawing/2014/main" id="{008EB7B7-C831-5C30-0760-F4A172B3AFE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Arc 25">
                <a:extLst>
                  <a:ext uri="{FF2B5EF4-FFF2-40B4-BE49-F238E27FC236}">
                    <a16:creationId xmlns:a16="http://schemas.microsoft.com/office/drawing/2014/main" id="{3EFF376E-62FC-773D-69BF-4A39723E1A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Arc 26">
                <a:extLst>
                  <a:ext uri="{FF2B5EF4-FFF2-40B4-BE49-F238E27FC236}">
                    <a16:creationId xmlns:a16="http://schemas.microsoft.com/office/drawing/2014/main" id="{2304C3FA-AF95-0BA5-F09F-E0887D6B360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Arc 27">
                <a:extLst>
                  <a:ext uri="{FF2B5EF4-FFF2-40B4-BE49-F238E27FC236}">
                    <a16:creationId xmlns:a16="http://schemas.microsoft.com/office/drawing/2014/main" id="{C730AB97-3701-F971-FB0D-DCE45B97A18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" name="Arc 28">
              <a:extLst>
                <a:ext uri="{FF2B5EF4-FFF2-40B4-BE49-F238E27FC236}">
                  <a16:creationId xmlns:a16="http://schemas.microsoft.com/office/drawing/2014/main" id="{CE68BDF1-0CA1-F044-114D-0840AF22C29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85" y="2353"/>
              <a:ext cx="192" cy="12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Arc 29">
              <a:extLst>
                <a:ext uri="{FF2B5EF4-FFF2-40B4-BE49-F238E27FC236}">
                  <a16:creationId xmlns:a16="http://schemas.microsoft.com/office/drawing/2014/main" id="{A24D9F01-3102-28B8-5DC4-21704CD2D255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3985" y="2474"/>
              <a:ext cx="192" cy="12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8" name="Freeform 30">
            <a:extLst>
              <a:ext uri="{FF2B5EF4-FFF2-40B4-BE49-F238E27FC236}">
                <a16:creationId xmlns:a16="http://schemas.microsoft.com/office/drawing/2014/main" id="{ADB8628F-C218-8D40-26C2-AF67B6CF46B3}"/>
              </a:ext>
            </a:extLst>
          </p:cNvPr>
          <p:cNvSpPr>
            <a:spLocks noChangeAspect="1"/>
          </p:cNvSpPr>
          <p:nvPr/>
        </p:nvSpPr>
        <p:spPr bwMode="auto">
          <a:xfrm>
            <a:off x="4663734" y="4943108"/>
            <a:ext cx="358775" cy="628650"/>
          </a:xfrm>
          <a:custGeom>
            <a:avLst/>
            <a:gdLst>
              <a:gd name="T0" fmla="*/ 141 w 288"/>
              <a:gd name="T1" fmla="*/ 0 h 528"/>
              <a:gd name="T2" fmla="*/ 288 w 288"/>
              <a:gd name="T3" fmla="*/ 37 h 528"/>
              <a:gd name="T4" fmla="*/ 0 w 288"/>
              <a:gd name="T5" fmla="*/ 101 h 528"/>
              <a:gd name="T6" fmla="*/ 288 w 288"/>
              <a:gd name="T7" fmla="*/ 165 h 528"/>
              <a:gd name="T8" fmla="*/ 0 w 288"/>
              <a:gd name="T9" fmla="*/ 229 h 528"/>
              <a:gd name="T10" fmla="*/ 288 w 288"/>
              <a:gd name="T11" fmla="*/ 293 h 528"/>
              <a:gd name="T12" fmla="*/ 0 w 288"/>
              <a:gd name="T13" fmla="*/ 357 h 528"/>
              <a:gd name="T14" fmla="*/ 288 w 288"/>
              <a:gd name="T15" fmla="*/ 421 h 528"/>
              <a:gd name="T16" fmla="*/ 0 w 288"/>
              <a:gd name="T17" fmla="*/ 485 h 528"/>
              <a:gd name="T18" fmla="*/ 144 w 288"/>
              <a:gd name="T19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528">
                <a:moveTo>
                  <a:pt x="141" y="0"/>
                </a:moveTo>
                <a:lnTo>
                  <a:pt x="288" y="37"/>
                </a:lnTo>
                <a:lnTo>
                  <a:pt x="0" y="101"/>
                </a:lnTo>
                <a:lnTo>
                  <a:pt x="288" y="165"/>
                </a:lnTo>
                <a:lnTo>
                  <a:pt x="0" y="229"/>
                </a:lnTo>
                <a:lnTo>
                  <a:pt x="288" y="293"/>
                </a:lnTo>
                <a:lnTo>
                  <a:pt x="0" y="357"/>
                </a:lnTo>
                <a:lnTo>
                  <a:pt x="288" y="421"/>
                </a:lnTo>
                <a:lnTo>
                  <a:pt x="0" y="485"/>
                </a:lnTo>
                <a:lnTo>
                  <a:pt x="144" y="528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Line 31">
            <a:extLst>
              <a:ext uri="{FF2B5EF4-FFF2-40B4-BE49-F238E27FC236}">
                <a16:creationId xmlns:a16="http://schemas.microsoft.com/office/drawing/2014/main" id="{B7AC2CA7-3AC3-C8F1-5F23-A103F41DE794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4843121" y="4657358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0" name="Group 32">
            <a:extLst>
              <a:ext uri="{FF2B5EF4-FFF2-40B4-BE49-F238E27FC236}">
                <a16:creationId xmlns:a16="http://schemas.microsoft.com/office/drawing/2014/main" id="{16C60F39-90EF-1DB6-64B9-DAE2DBF3738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38034" y="4473208"/>
            <a:ext cx="358775" cy="514350"/>
            <a:chOff x="2400" y="2352"/>
            <a:chExt cx="288" cy="432"/>
          </a:xfrm>
        </p:grpSpPr>
        <p:sp>
          <p:nvSpPr>
            <p:cNvPr id="31" name="Oval 33">
              <a:extLst>
                <a:ext uri="{FF2B5EF4-FFF2-40B4-BE49-F238E27FC236}">
                  <a16:creationId xmlns:a16="http://schemas.microsoft.com/office/drawing/2014/main" id="{C5CA2C5C-285A-41F3-9D45-CB67D0DBF7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0" y="2352"/>
              <a:ext cx="288" cy="2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Oval 34">
              <a:extLst>
                <a:ext uri="{FF2B5EF4-FFF2-40B4-BE49-F238E27FC236}">
                  <a16:creationId xmlns:a16="http://schemas.microsoft.com/office/drawing/2014/main" id="{D63DC371-41D3-82D5-9149-4E6E9DBFDCF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0" y="2496"/>
              <a:ext cx="288" cy="2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Freeform 35">
            <a:extLst>
              <a:ext uri="{FF2B5EF4-FFF2-40B4-BE49-F238E27FC236}">
                <a16:creationId xmlns:a16="http://schemas.microsoft.com/office/drawing/2014/main" id="{98218D50-9BB7-CBD9-4BBB-B070F76E7CC2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2417421" y="5000258"/>
            <a:ext cx="2425700" cy="800100"/>
          </a:xfrm>
          <a:custGeom>
            <a:avLst/>
            <a:gdLst>
              <a:gd name="T0" fmla="*/ 0 w 1440"/>
              <a:gd name="T1" fmla="*/ 672 h 672"/>
              <a:gd name="T2" fmla="*/ 0 w 1440"/>
              <a:gd name="T3" fmla="*/ 0 h 672"/>
              <a:gd name="T4" fmla="*/ 1440 w 1440"/>
              <a:gd name="T5" fmla="*/ 0 h 672"/>
              <a:gd name="T6" fmla="*/ 1440 w 1440"/>
              <a:gd name="T7" fmla="*/ 19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0" h="672">
                <a:moveTo>
                  <a:pt x="0" y="672"/>
                </a:moveTo>
                <a:lnTo>
                  <a:pt x="0" y="0"/>
                </a:lnTo>
                <a:lnTo>
                  <a:pt x="1440" y="0"/>
                </a:lnTo>
                <a:lnTo>
                  <a:pt x="1440" y="192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 Box 36">
            <a:extLst>
              <a:ext uri="{FF2B5EF4-FFF2-40B4-BE49-F238E27FC236}">
                <a16:creationId xmlns:a16="http://schemas.microsoft.com/office/drawing/2014/main" id="{8C3EE0F5-4074-DAE8-A8CB-3495C6A93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9033" y="4123958"/>
            <a:ext cx="3417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35" name="Text Box 37">
            <a:extLst>
              <a:ext uri="{FF2B5EF4-FFF2-40B4-BE49-F238E27FC236}">
                <a16:creationId xmlns:a16="http://schemas.microsoft.com/office/drawing/2014/main" id="{BAC02951-40A9-7E0E-AF92-C4C3C37F7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3621" y="5025658"/>
            <a:ext cx="756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0</a:t>
            </a:r>
          </a:p>
        </p:txBody>
      </p:sp>
      <p:sp>
        <p:nvSpPr>
          <p:cNvPr id="36" name="Line 39">
            <a:extLst>
              <a:ext uri="{FF2B5EF4-FFF2-40B4-BE49-F238E27FC236}">
                <a16:creationId xmlns:a16="http://schemas.microsoft.com/office/drawing/2014/main" id="{38D5A572-2334-B1C5-EA19-922FF4E4F855}"/>
              </a:ext>
            </a:extLst>
          </p:cNvPr>
          <p:cNvSpPr>
            <a:spLocks noChangeShapeType="1"/>
          </p:cNvSpPr>
          <p:nvPr/>
        </p:nvSpPr>
        <p:spPr bwMode="auto">
          <a:xfrm>
            <a:off x="3530258" y="3681046"/>
            <a:ext cx="0" cy="865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Line 40">
            <a:extLst>
              <a:ext uri="{FF2B5EF4-FFF2-40B4-BE49-F238E27FC236}">
                <a16:creationId xmlns:a16="http://schemas.microsoft.com/office/drawing/2014/main" id="{7B1D4EC5-B4DF-A07D-C50A-F18CF81AA02F}"/>
              </a:ext>
            </a:extLst>
          </p:cNvPr>
          <p:cNvSpPr>
            <a:spLocks noChangeShapeType="1"/>
          </p:cNvSpPr>
          <p:nvPr/>
        </p:nvSpPr>
        <p:spPr bwMode="auto">
          <a:xfrm>
            <a:off x="3530258" y="4954221"/>
            <a:ext cx="0" cy="846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 Box 41">
            <a:extLst>
              <a:ext uri="{FF2B5EF4-FFF2-40B4-BE49-F238E27FC236}">
                <a16:creationId xmlns:a16="http://schemas.microsoft.com/office/drawing/2014/main" id="{7B6AF04A-A5FC-6CFA-B886-9477ABF0D6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3621" y="4554171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grpSp>
        <p:nvGrpSpPr>
          <p:cNvPr id="39" name="Group 42">
            <a:extLst>
              <a:ext uri="{FF2B5EF4-FFF2-40B4-BE49-F238E27FC236}">
                <a16:creationId xmlns:a16="http://schemas.microsoft.com/office/drawing/2014/main" id="{350E4DBC-CB8F-5C98-D557-437E87D67B2F}"/>
              </a:ext>
            </a:extLst>
          </p:cNvPr>
          <p:cNvGrpSpPr>
            <a:grpSpLocks/>
          </p:cNvGrpSpPr>
          <p:nvPr/>
        </p:nvGrpSpPr>
        <p:grpSpPr bwMode="auto">
          <a:xfrm>
            <a:off x="3165134" y="3641358"/>
            <a:ext cx="1673225" cy="266700"/>
            <a:chOff x="1160" y="1560"/>
            <a:chExt cx="1054" cy="168"/>
          </a:xfrm>
        </p:grpSpPr>
        <p:sp>
          <p:nvSpPr>
            <p:cNvPr id="40" name="Freeform 43">
              <a:extLst>
                <a:ext uri="{FF2B5EF4-FFF2-40B4-BE49-F238E27FC236}">
                  <a16:creationId xmlns:a16="http://schemas.microsoft.com/office/drawing/2014/main" id="{14CDF5B8-2BF2-36FF-C5D7-C6A08ACF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587"/>
              <a:ext cx="1029" cy="141"/>
            </a:xfrm>
            <a:custGeom>
              <a:avLst/>
              <a:gdLst>
                <a:gd name="T0" fmla="*/ 0 w 1029"/>
                <a:gd name="T1" fmla="*/ 0 h 141"/>
                <a:gd name="T2" fmla="*/ 1029 w 1029"/>
                <a:gd name="T3" fmla="*/ 0 h 141"/>
                <a:gd name="T4" fmla="*/ 1029 w 1029"/>
                <a:gd name="T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9" h="141">
                  <a:moveTo>
                    <a:pt x="0" y="0"/>
                  </a:moveTo>
                  <a:lnTo>
                    <a:pt x="1029" y="0"/>
                  </a:lnTo>
                  <a:lnTo>
                    <a:pt x="1029" y="141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Oval 44">
              <a:extLst>
                <a:ext uri="{FF2B5EF4-FFF2-40B4-BE49-F238E27FC236}">
                  <a16:creationId xmlns:a16="http://schemas.microsoft.com/office/drawing/2014/main" id="{54289B88-A1A1-6DDE-B064-60ED53FF8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1560"/>
              <a:ext cx="56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Group 45">
            <a:extLst>
              <a:ext uri="{FF2B5EF4-FFF2-40B4-BE49-F238E27FC236}">
                <a16:creationId xmlns:a16="http://schemas.microsoft.com/office/drawing/2014/main" id="{BD48483E-8B4F-A1C8-9E1D-8A3BB79D7D08}"/>
              </a:ext>
            </a:extLst>
          </p:cNvPr>
          <p:cNvGrpSpPr>
            <a:grpSpLocks/>
          </p:cNvGrpSpPr>
          <p:nvPr/>
        </p:nvGrpSpPr>
        <p:grpSpPr bwMode="auto">
          <a:xfrm>
            <a:off x="2419009" y="3636596"/>
            <a:ext cx="403225" cy="838200"/>
            <a:chOff x="690" y="1557"/>
            <a:chExt cx="254" cy="528"/>
          </a:xfrm>
        </p:grpSpPr>
        <p:sp>
          <p:nvSpPr>
            <p:cNvPr id="43" name="Freeform 46">
              <a:extLst>
                <a:ext uri="{FF2B5EF4-FFF2-40B4-BE49-F238E27FC236}">
                  <a16:creationId xmlns:a16="http://schemas.microsoft.com/office/drawing/2014/main" id="{A133087D-839F-B22F-D101-D764A8B69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" y="1584"/>
              <a:ext cx="222" cy="501"/>
            </a:xfrm>
            <a:custGeom>
              <a:avLst/>
              <a:gdLst>
                <a:gd name="T0" fmla="*/ 0 w 222"/>
                <a:gd name="T1" fmla="*/ 501 h 501"/>
                <a:gd name="T2" fmla="*/ 0 w 222"/>
                <a:gd name="T3" fmla="*/ 0 h 501"/>
                <a:gd name="T4" fmla="*/ 222 w 222"/>
                <a:gd name="T5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501">
                  <a:moveTo>
                    <a:pt x="0" y="501"/>
                  </a:moveTo>
                  <a:lnTo>
                    <a:pt x="0" y="0"/>
                  </a:lnTo>
                  <a:lnTo>
                    <a:pt x="222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Oval 47">
              <a:extLst>
                <a:ext uri="{FF2B5EF4-FFF2-40B4-BE49-F238E27FC236}">
                  <a16:creationId xmlns:a16="http://schemas.microsoft.com/office/drawing/2014/main" id="{45F7CD04-1680-5532-0C5F-A7B2249B2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" y="1557"/>
              <a:ext cx="56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" name="Line 48">
            <a:extLst>
              <a:ext uri="{FF2B5EF4-FFF2-40B4-BE49-F238E27FC236}">
                <a16:creationId xmlns:a16="http://schemas.microsoft.com/office/drawing/2014/main" id="{094D2A8E-1482-2800-756B-0CD6FC46FBD5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6196" y="3684221"/>
            <a:ext cx="4381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6" name="Group 4">
            <a:extLst>
              <a:ext uri="{FF2B5EF4-FFF2-40B4-BE49-F238E27FC236}">
                <a16:creationId xmlns:a16="http://schemas.microsoft.com/office/drawing/2014/main" id="{344CC093-FB2A-5EA8-6AB5-66F682B04FF1}"/>
              </a:ext>
            </a:extLst>
          </p:cNvPr>
          <p:cNvGrpSpPr/>
          <p:nvPr/>
        </p:nvGrpSpPr>
        <p:grpSpPr>
          <a:xfrm>
            <a:off x="2520608" y="2887565"/>
            <a:ext cx="2243138" cy="3070230"/>
            <a:chOff x="678111" y="1411060"/>
            <a:chExt cx="2243138" cy="3070230"/>
          </a:xfrm>
        </p:grpSpPr>
        <p:grpSp>
          <p:nvGrpSpPr>
            <p:cNvPr id="47" name="Group 53">
              <a:extLst>
                <a:ext uri="{FF2B5EF4-FFF2-40B4-BE49-F238E27FC236}">
                  <a16:creationId xmlns:a16="http://schemas.microsoft.com/office/drawing/2014/main" id="{D96EE2A2-D24E-7BC1-A8D3-0345794EDC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8611" y="2423889"/>
              <a:ext cx="1892300" cy="2057401"/>
              <a:chOff x="2074" y="1824"/>
              <a:chExt cx="1192" cy="1296"/>
            </a:xfrm>
          </p:grpSpPr>
          <p:sp>
            <p:nvSpPr>
              <p:cNvPr id="52" name="Line 54">
                <a:extLst>
                  <a:ext uri="{FF2B5EF4-FFF2-40B4-BE49-F238E27FC236}">
                    <a16:creationId xmlns:a16="http://schemas.microsoft.com/office/drawing/2014/main" id="{971CD5FC-E3D3-23BD-D495-07A6536E41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1932" y="2701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Line 55">
                <a:extLst>
                  <a:ext uri="{FF2B5EF4-FFF2-40B4-BE49-F238E27FC236}">
                    <a16:creationId xmlns:a16="http://schemas.microsoft.com/office/drawing/2014/main" id="{358AE332-28F2-6866-4822-B17094CC0B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92" y="1824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Line 56">
                <a:extLst>
                  <a:ext uri="{FF2B5EF4-FFF2-40B4-BE49-F238E27FC236}">
                    <a16:creationId xmlns:a16="http://schemas.microsoft.com/office/drawing/2014/main" id="{C899D217-6BDC-0C99-B6BB-D1D6DB92BF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4" y="1824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Line 57">
                <a:extLst>
                  <a:ext uri="{FF2B5EF4-FFF2-40B4-BE49-F238E27FC236}">
                    <a16:creationId xmlns:a16="http://schemas.microsoft.com/office/drawing/2014/main" id="{F28449B0-BCC9-34E4-4759-4C1B7ED4E1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092" y="3120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Line 58">
                <a:extLst>
                  <a:ext uri="{FF2B5EF4-FFF2-40B4-BE49-F238E27FC236}">
                    <a16:creationId xmlns:a16="http://schemas.microsoft.com/office/drawing/2014/main" id="{259E9A69-6832-DFCB-47C1-FF3C2E1E71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84" y="3120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Line 59">
                <a:extLst>
                  <a:ext uri="{FF2B5EF4-FFF2-40B4-BE49-F238E27FC236}">
                    <a16:creationId xmlns:a16="http://schemas.microsoft.com/office/drawing/2014/main" id="{3A9A9152-19F2-5D04-8C09-82126C47B1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3124" y="2443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8" name="Group 60">
              <a:extLst>
                <a:ext uri="{FF2B5EF4-FFF2-40B4-BE49-F238E27FC236}">
                  <a16:creationId xmlns:a16="http://schemas.microsoft.com/office/drawing/2014/main" id="{16E83669-F29F-215E-BA7A-2B94E4C6CA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11" y="1411060"/>
              <a:ext cx="2243138" cy="369888"/>
              <a:chOff x="682" y="674"/>
              <a:chExt cx="1413" cy="233"/>
            </a:xfrm>
          </p:grpSpPr>
          <p:sp>
            <p:nvSpPr>
              <p:cNvPr id="50" name="Text Box 61">
                <a:extLst>
                  <a:ext uri="{FF2B5EF4-FFF2-40B4-BE49-F238E27FC236}">
                    <a16:creationId xmlns:a16="http://schemas.microsoft.com/office/drawing/2014/main" id="{63B68850-72F8-ADE9-2BB4-80426689A2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81" y="674"/>
                <a:ext cx="111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 operation</a:t>
                </a:r>
              </a:p>
            </p:txBody>
          </p:sp>
          <p:sp>
            <p:nvSpPr>
              <p:cNvPr id="51" name="Line 62">
                <a:extLst>
                  <a:ext uri="{FF2B5EF4-FFF2-40B4-BE49-F238E27FC236}">
                    <a16:creationId xmlns:a16="http://schemas.microsoft.com/office/drawing/2014/main" id="{B0757B46-B10B-C06A-D041-709C721E99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2" y="796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B6724AE9-1F9F-4FB0-6EC9-7D3306A270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3699" y="2207716"/>
              <a:ext cx="4286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Text Box 51">
            <a:extLst>
              <a:ext uri="{FF2B5EF4-FFF2-40B4-BE49-F238E27FC236}">
                <a16:creationId xmlns:a16="http://schemas.microsoft.com/office/drawing/2014/main" id="{227998A0-D2F7-C883-65AC-5EAC4F3D1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3295" y="3259519"/>
            <a:ext cx="4122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1E0C2F81-04CC-886A-CA46-0F8CE8C81A6B}"/>
              </a:ext>
            </a:extLst>
          </p:cNvPr>
          <p:cNvSpPr/>
          <p:nvPr/>
        </p:nvSpPr>
        <p:spPr>
          <a:xfrm>
            <a:off x="3294531" y="4546112"/>
            <a:ext cx="473324" cy="630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Isosceles Triangle 2">
            <a:extLst>
              <a:ext uri="{FF2B5EF4-FFF2-40B4-BE49-F238E27FC236}">
                <a16:creationId xmlns:a16="http://schemas.microsoft.com/office/drawing/2014/main" id="{0EF689DC-1965-79BB-4B80-2EF94952060F}"/>
              </a:ext>
            </a:extLst>
          </p:cNvPr>
          <p:cNvSpPr/>
          <p:nvPr/>
        </p:nvSpPr>
        <p:spPr>
          <a:xfrm>
            <a:off x="3294532" y="4609172"/>
            <a:ext cx="473324" cy="33393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Rectangle 2">
            <a:extLst>
              <a:ext uri="{FF2B5EF4-FFF2-40B4-BE49-F238E27FC236}">
                <a16:creationId xmlns:a16="http://schemas.microsoft.com/office/drawing/2014/main" id="{8235BF5D-D1A8-547B-B8B9-74A255941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2437" y="3549147"/>
            <a:ext cx="1358900" cy="2374900"/>
          </a:xfrm>
          <a:prstGeom prst="rect">
            <a:avLst/>
          </a:prstGeom>
          <a:solidFill>
            <a:srgbClr val="CCFFFF">
              <a:alpha val="50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2" name="Group 7">
            <a:extLst>
              <a:ext uri="{FF2B5EF4-FFF2-40B4-BE49-F238E27FC236}">
                <a16:creationId xmlns:a16="http://schemas.microsoft.com/office/drawing/2014/main" id="{ECD17625-39A3-63C6-35BD-1326F34AD77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139913" y="3923798"/>
            <a:ext cx="479425" cy="746125"/>
            <a:chOff x="3792" y="1968"/>
            <a:chExt cx="385" cy="626"/>
          </a:xfrm>
        </p:grpSpPr>
        <p:grpSp>
          <p:nvGrpSpPr>
            <p:cNvPr id="63" name="Group 8">
              <a:extLst>
                <a:ext uri="{FF2B5EF4-FFF2-40B4-BE49-F238E27FC236}">
                  <a16:creationId xmlns:a16="http://schemas.microsoft.com/office/drawing/2014/main" id="{D7DFF569-3F20-5CC3-5E09-ECB275FDA29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1968"/>
              <a:ext cx="385" cy="241"/>
              <a:chOff x="3696" y="1728"/>
              <a:chExt cx="768" cy="480"/>
            </a:xfrm>
          </p:grpSpPr>
          <p:sp>
            <p:nvSpPr>
              <p:cNvPr id="81" name="Arc 9">
                <a:extLst>
                  <a:ext uri="{FF2B5EF4-FFF2-40B4-BE49-F238E27FC236}">
                    <a16:creationId xmlns:a16="http://schemas.microsoft.com/office/drawing/2014/main" id="{4880B2C6-95C2-A3B0-12AE-C63C5D7A88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Arc 10">
                <a:extLst>
                  <a:ext uri="{FF2B5EF4-FFF2-40B4-BE49-F238E27FC236}">
                    <a16:creationId xmlns:a16="http://schemas.microsoft.com/office/drawing/2014/main" id="{82ABCAAB-CA3C-D7A7-4E31-DEA61D76C27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Arc 11">
                <a:extLst>
                  <a:ext uri="{FF2B5EF4-FFF2-40B4-BE49-F238E27FC236}">
                    <a16:creationId xmlns:a16="http://schemas.microsoft.com/office/drawing/2014/main" id="{8E60D286-DF8F-31D7-A62D-CA220C5EE18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Arc 12">
                <a:extLst>
                  <a:ext uri="{FF2B5EF4-FFF2-40B4-BE49-F238E27FC236}">
                    <a16:creationId xmlns:a16="http://schemas.microsoft.com/office/drawing/2014/main" id="{FE8D7C6F-1406-B69E-FA68-DB08C36AFC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4" name="Group 13">
              <a:extLst>
                <a:ext uri="{FF2B5EF4-FFF2-40B4-BE49-F238E27FC236}">
                  <a16:creationId xmlns:a16="http://schemas.microsoft.com/office/drawing/2014/main" id="{3A74F90F-768F-AFFA-34D6-391560D61E7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064"/>
              <a:ext cx="385" cy="241"/>
              <a:chOff x="3696" y="1728"/>
              <a:chExt cx="768" cy="480"/>
            </a:xfrm>
          </p:grpSpPr>
          <p:sp>
            <p:nvSpPr>
              <p:cNvPr id="77" name="Arc 14">
                <a:extLst>
                  <a:ext uri="{FF2B5EF4-FFF2-40B4-BE49-F238E27FC236}">
                    <a16:creationId xmlns:a16="http://schemas.microsoft.com/office/drawing/2014/main" id="{4AD9F031-D2FB-4D28-9E65-057701A109A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Arc 15">
                <a:extLst>
                  <a:ext uri="{FF2B5EF4-FFF2-40B4-BE49-F238E27FC236}">
                    <a16:creationId xmlns:a16="http://schemas.microsoft.com/office/drawing/2014/main" id="{EE6BB47A-F16F-DF46-D357-2498856426A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Arc 16">
                <a:extLst>
                  <a:ext uri="{FF2B5EF4-FFF2-40B4-BE49-F238E27FC236}">
                    <a16:creationId xmlns:a16="http://schemas.microsoft.com/office/drawing/2014/main" id="{7D4541DB-213A-501D-AA13-324C60A4A7E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Arc 17">
                <a:extLst>
                  <a:ext uri="{FF2B5EF4-FFF2-40B4-BE49-F238E27FC236}">
                    <a16:creationId xmlns:a16="http://schemas.microsoft.com/office/drawing/2014/main" id="{3A71988F-A7B1-0B15-D532-28FB1ADC6AD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5" name="Group 18">
              <a:extLst>
                <a:ext uri="{FF2B5EF4-FFF2-40B4-BE49-F238E27FC236}">
                  <a16:creationId xmlns:a16="http://schemas.microsoft.com/office/drawing/2014/main" id="{16C610AA-F189-038A-1CC4-A7662F933A2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161"/>
              <a:ext cx="385" cy="240"/>
              <a:chOff x="3696" y="1728"/>
              <a:chExt cx="768" cy="480"/>
            </a:xfrm>
          </p:grpSpPr>
          <p:sp>
            <p:nvSpPr>
              <p:cNvPr id="73" name="Arc 19">
                <a:extLst>
                  <a:ext uri="{FF2B5EF4-FFF2-40B4-BE49-F238E27FC236}">
                    <a16:creationId xmlns:a16="http://schemas.microsoft.com/office/drawing/2014/main" id="{714AE190-C6CA-B623-CE09-0F7888A2780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Arc 20">
                <a:extLst>
                  <a:ext uri="{FF2B5EF4-FFF2-40B4-BE49-F238E27FC236}">
                    <a16:creationId xmlns:a16="http://schemas.microsoft.com/office/drawing/2014/main" id="{1634C072-4007-1BC1-2559-AF39F618842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Arc 21">
                <a:extLst>
                  <a:ext uri="{FF2B5EF4-FFF2-40B4-BE49-F238E27FC236}">
                    <a16:creationId xmlns:a16="http://schemas.microsoft.com/office/drawing/2014/main" id="{B40659A1-D716-8DB0-CB4A-09D2FED7A3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Arc 22">
                <a:extLst>
                  <a:ext uri="{FF2B5EF4-FFF2-40B4-BE49-F238E27FC236}">
                    <a16:creationId xmlns:a16="http://schemas.microsoft.com/office/drawing/2014/main" id="{673F84C4-D986-308D-7244-78D7D3F28D4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6" name="Group 23">
              <a:extLst>
                <a:ext uri="{FF2B5EF4-FFF2-40B4-BE49-F238E27FC236}">
                  <a16:creationId xmlns:a16="http://schemas.microsoft.com/office/drawing/2014/main" id="{28CB5ADF-84BA-D4B1-317C-E22554A8C8F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2" y="2257"/>
              <a:ext cx="385" cy="241"/>
              <a:chOff x="3696" y="1728"/>
              <a:chExt cx="768" cy="480"/>
            </a:xfrm>
          </p:grpSpPr>
          <p:sp>
            <p:nvSpPr>
              <p:cNvPr id="69" name="Arc 24">
                <a:extLst>
                  <a:ext uri="{FF2B5EF4-FFF2-40B4-BE49-F238E27FC236}">
                    <a16:creationId xmlns:a16="http://schemas.microsoft.com/office/drawing/2014/main" id="{182ACE21-66C8-F442-5067-E3B521A760C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80" y="172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Arc 25">
                <a:extLst>
                  <a:ext uri="{FF2B5EF4-FFF2-40B4-BE49-F238E27FC236}">
                    <a16:creationId xmlns:a16="http://schemas.microsoft.com/office/drawing/2014/main" id="{ABDE6192-B6A5-6713-DA03-CA63164425A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4080" y="1968"/>
                <a:ext cx="384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" name="Arc 26">
                <a:extLst>
                  <a:ext uri="{FF2B5EF4-FFF2-40B4-BE49-F238E27FC236}">
                    <a16:creationId xmlns:a16="http://schemas.microsoft.com/office/drawing/2014/main" id="{CE82F0B9-E4F7-F7F5-3DC4-C2CEF1F9123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 flipV="1">
                <a:off x="3696" y="2064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Arc 27">
                <a:extLst>
                  <a:ext uri="{FF2B5EF4-FFF2-40B4-BE49-F238E27FC236}">
                    <a16:creationId xmlns:a16="http://schemas.microsoft.com/office/drawing/2014/main" id="{93CEC61E-9ACF-0748-3D64-1E8D05F5A6F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H="1">
                <a:off x="3696" y="1920"/>
                <a:ext cx="384" cy="14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7" name="Arc 28">
              <a:extLst>
                <a:ext uri="{FF2B5EF4-FFF2-40B4-BE49-F238E27FC236}">
                  <a16:creationId xmlns:a16="http://schemas.microsoft.com/office/drawing/2014/main" id="{EECF1AC8-8B22-0F8E-2FB0-47A7D3CB5B0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85" y="2353"/>
              <a:ext cx="192" cy="12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Arc 29">
              <a:extLst>
                <a:ext uri="{FF2B5EF4-FFF2-40B4-BE49-F238E27FC236}">
                  <a16:creationId xmlns:a16="http://schemas.microsoft.com/office/drawing/2014/main" id="{D6E72F49-0F7D-9064-8E8B-42BD50FB07BE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3985" y="2474"/>
              <a:ext cx="192" cy="12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5" name="Freeform 30">
            <a:extLst>
              <a:ext uri="{FF2B5EF4-FFF2-40B4-BE49-F238E27FC236}">
                <a16:creationId xmlns:a16="http://schemas.microsoft.com/office/drawing/2014/main" id="{B787029A-666C-1FDA-2E3F-D72CC76C3DF2}"/>
              </a:ext>
            </a:extLst>
          </p:cNvPr>
          <p:cNvSpPr>
            <a:spLocks noChangeAspect="1"/>
          </p:cNvSpPr>
          <p:nvPr/>
        </p:nvSpPr>
        <p:spPr bwMode="auto">
          <a:xfrm>
            <a:off x="9200238" y="4952497"/>
            <a:ext cx="358775" cy="628650"/>
          </a:xfrm>
          <a:custGeom>
            <a:avLst/>
            <a:gdLst>
              <a:gd name="T0" fmla="*/ 141 w 288"/>
              <a:gd name="T1" fmla="*/ 0 h 528"/>
              <a:gd name="T2" fmla="*/ 288 w 288"/>
              <a:gd name="T3" fmla="*/ 37 h 528"/>
              <a:gd name="T4" fmla="*/ 0 w 288"/>
              <a:gd name="T5" fmla="*/ 101 h 528"/>
              <a:gd name="T6" fmla="*/ 288 w 288"/>
              <a:gd name="T7" fmla="*/ 165 h 528"/>
              <a:gd name="T8" fmla="*/ 0 w 288"/>
              <a:gd name="T9" fmla="*/ 229 h 528"/>
              <a:gd name="T10" fmla="*/ 288 w 288"/>
              <a:gd name="T11" fmla="*/ 293 h 528"/>
              <a:gd name="T12" fmla="*/ 0 w 288"/>
              <a:gd name="T13" fmla="*/ 357 h 528"/>
              <a:gd name="T14" fmla="*/ 288 w 288"/>
              <a:gd name="T15" fmla="*/ 421 h 528"/>
              <a:gd name="T16" fmla="*/ 0 w 288"/>
              <a:gd name="T17" fmla="*/ 485 h 528"/>
              <a:gd name="T18" fmla="*/ 144 w 288"/>
              <a:gd name="T19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528">
                <a:moveTo>
                  <a:pt x="141" y="0"/>
                </a:moveTo>
                <a:lnTo>
                  <a:pt x="288" y="37"/>
                </a:lnTo>
                <a:lnTo>
                  <a:pt x="0" y="101"/>
                </a:lnTo>
                <a:lnTo>
                  <a:pt x="288" y="165"/>
                </a:lnTo>
                <a:lnTo>
                  <a:pt x="0" y="229"/>
                </a:lnTo>
                <a:lnTo>
                  <a:pt x="288" y="293"/>
                </a:lnTo>
                <a:lnTo>
                  <a:pt x="0" y="357"/>
                </a:lnTo>
                <a:lnTo>
                  <a:pt x="288" y="421"/>
                </a:lnTo>
                <a:lnTo>
                  <a:pt x="0" y="485"/>
                </a:lnTo>
                <a:lnTo>
                  <a:pt x="144" y="528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Line 31">
            <a:extLst>
              <a:ext uri="{FF2B5EF4-FFF2-40B4-BE49-F238E27FC236}">
                <a16:creationId xmlns:a16="http://schemas.microsoft.com/office/drawing/2014/main" id="{15B0779C-BBF1-3758-2C6B-E6098035181B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9379625" y="4666747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7" name="Group 32">
            <a:extLst>
              <a:ext uri="{FF2B5EF4-FFF2-40B4-BE49-F238E27FC236}">
                <a16:creationId xmlns:a16="http://schemas.microsoft.com/office/drawing/2014/main" id="{6AF2C0D3-E32E-D056-D1FA-779B488698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74538" y="4482597"/>
            <a:ext cx="358775" cy="514350"/>
            <a:chOff x="2400" y="2352"/>
            <a:chExt cx="288" cy="432"/>
          </a:xfrm>
        </p:grpSpPr>
        <p:sp>
          <p:nvSpPr>
            <p:cNvPr id="88" name="Oval 33">
              <a:extLst>
                <a:ext uri="{FF2B5EF4-FFF2-40B4-BE49-F238E27FC236}">
                  <a16:creationId xmlns:a16="http://schemas.microsoft.com/office/drawing/2014/main" id="{9A248C58-40C8-E4A8-6551-E1B1A1DD306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0" y="2352"/>
              <a:ext cx="288" cy="2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Oval 34">
              <a:extLst>
                <a:ext uri="{FF2B5EF4-FFF2-40B4-BE49-F238E27FC236}">
                  <a16:creationId xmlns:a16="http://schemas.microsoft.com/office/drawing/2014/main" id="{A91E10B2-DAC8-09B4-0691-38C55081A07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0" y="2496"/>
              <a:ext cx="288" cy="2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0" name="Freeform 35">
            <a:extLst>
              <a:ext uri="{FF2B5EF4-FFF2-40B4-BE49-F238E27FC236}">
                <a16:creationId xmlns:a16="http://schemas.microsoft.com/office/drawing/2014/main" id="{ECC00EE2-3DB8-5D87-B62A-9C68BBE31787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6953925" y="5009647"/>
            <a:ext cx="2425700" cy="800100"/>
          </a:xfrm>
          <a:custGeom>
            <a:avLst/>
            <a:gdLst>
              <a:gd name="T0" fmla="*/ 0 w 1440"/>
              <a:gd name="T1" fmla="*/ 672 h 672"/>
              <a:gd name="T2" fmla="*/ 0 w 1440"/>
              <a:gd name="T3" fmla="*/ 0 h 672"/>
              <a:gd name="T4" fmla="*/ 1440 w 1440"/>
              <a:gd name="T5" fmla="*/ 0 h 672"/>
              <a:gd name="T6" fmla="*/ 1440 w 1440"/>
              <a:gd name="T7" fmla="*/ 19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0" h="672">
                <a:moveTo>
                  <a:pt x="0" y="672"/>
                </a:moveTo>
                <a:lnTo>
                  <a:pt x="0" y="0"/>
                </a:lnTo>
                <a:lnTo>
                  <a:pt x="1440" y="0"/>
                </a:lnTo>
                <a:lnTo>
                  <a:pt x="1440" y="192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Text Box 36">
            <a:extLst>
              <a:ext uri="{FF2B5EF4-FFF2-40B4-BE49-F238E27FC236}">
                <a16:creationId xmlns:a16="http://schemas.microsoft.com/office/drawing/2014/main" id="{FF044FFE-7336-BCE4-050C-ABA69C05D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5537" y="4133347"/>
            <a:ext cx="3417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92" name="Text Box 37">
            <a:extLst>
              <a:ext uri="{FF2B5EF4-FFF2-40B4-BE49-F238E27FC236}">
                <a16:creationId xmlns:a16="http://schemas.microsoft.com/office/drawing/2014/main" id="{BC1F73CC-DBDF-BB32-9E96-ACC678FF7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0125" y="5035048"/>
            <a:ext cx="871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quench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Line 39">
            <a:extLst>
              <a:ext uri="{FF2B5EF4-FFF2-40B4-BE49-F238E27FC236}">
                <a16:creationId xmlns:a16="http://schemas.microsoft.com/office/drawing/2014/main" id="{3EB3355E-1336-F2EC-6894-C04A06AF827D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6762" y="3690435"/>
            <a:ext cx="0" cy="865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Line 40">
            <a:extLst>
              <a:ext uri="{FF2B5EF4-FFF2-40B4-BE49-F238E27FC236}">
                <a16:creationId xmlns:a16="http://schemas.microsoft.com/office/drawing/2014/main" id="{C9AF6560-56E1-43C4-E04B-34D2812783F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66762" y="4963610"/>
            <a:ext cx="0" cy="846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Text Box 41">
            <a:extLst>
              <a:ext uri="{FF2B5EF4-FFF2-40B4-BE49-F238E27FC236}">
                <a16:creationId xmlns:a16="http://schemas.microsoft.com/office/drawing/2014/main" id="{5B8774EB-F715-1F38-58C6-38269D7A7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0125" y="4563560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grpSp>
        <p:nvGrpSpPr>
          <p:cNvPr id="96" name="Group 42">
            <a:extLst>
              <a:ext uri="{FF2B5EF4-FFF2-40B4-BE49-F238E27FC236}">
                <a16:creationId xmlns:a16="http://schemas.microsoft.com/office/drawing/2014/main" id="{898828C3-430B-579E-5920-9A28528B990C}"/>
              </a:ext>
            </a:extLst>
          </p:cNvPr>
          <p:cNvGrpSpPr>
            <a:grpSpLocks/>
          </p:cNvGrpSpPr>
          <p:nvPr/>
        </p:nvGrpSpPr>
        <p:grpSpPr bwMode="auto">
          <a:xfrm>
            <a:off x="7701638" y="3650747"/>
            <a:ext cx="1673225" cy="266700"/>
            <a:chOff x="1160" y="1560"/>
            <a:chExt cx="1054" cy="168"/>
          </a:xfrm>
        </p:grpSpPr>
        <p:sp>
          <p:nvSpPr>
            <p:cNvPr id="97" name="Freeform 43">
              <a:extLst>
                <a:ext uri="{FF2B5EF4-FFF2-40B4-BE49-F238E27FC236}">
                  <a16:creationId xmlns:a16="http://schemas.microsoft.com/office/drawing/2014/main" id="{D1EA7301-A51E-C82E-0A27-390480AEF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587"/>
              <a:ext cx="1029" cy="141"/>
            </a:xfrm>
            <a:custGeom>
              <a:avLst/>
              <a:gdLst>
                <a:gd name="T0" fmla="*/ 0 w 1029"/>
                <a:gd name="T1" fmla="*/ 0 h 141"/>
                <a:gd name="T2" fmla="*/ 1029 w 1029"/>
                <a:gd name="T3" fmla="*/ 0 h 141"/>
                <a:gd name="T4" fmla="*/ 1029 w 1029"/>
                <a:gd name="T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9" h="141">
                  <a:moveTo>
                    <a:pt x="0" y="0"/>
                  </a:moveTo>
                  <a:lnTo>
                    <a:pt x="1029" y="0"/>
                  </a:lnTo>
                  <a:lnTo>
                    <a:pt x="1029" y="141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Oval 44">
              <a:extLst>
                <a:ext uri="{FF2B5EF4-FFF2-40B4-BE49-F238E27FC236}">
                  <a16:creationId xmlns:a16="http://schemas.microsoft.com/office/drawing/2014/main" id="{14898792-D527-FCE7-7BB0-0298B04CC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1560"/>
              <a:ext cx="56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9" name="Group 45">
            <a:extLst>
              <a:ext uri="{FF2B5EF4-FFF2-40B4-BE49-F238E27FC236}">
                <a16:creationId xmlns:a16="http://schemas.microsoft.com/office/drawing/2014/main" id="{4126B178-BD17-E3DC-9EBC-DD71B9693BCB}"/>
              </a:ext>
            </a:extLst>
          </p:cNvPr>
          <p:cNvGrpSpPr>
            <a:grpSpLocks/>
          </p:cNvGrpSpPr>
          <p:nvPr/>
        </p:nvGrpSpPr>
        <p:grpSpPr bwMode="auto">
          <a:xfrm>
            <a:off x="6955513" y="3645985"/>
            <a:ext cx="403225" cy="838200"/>
            <a:chOff x="690" y="1557"/>
            <a:chExt cx="254" cy="528"/>
          </a:xfrm>
        </p:grpSpPr>
        <p:sp>
          <p:nvSpPr>
            <p:cNvPr id="100" name="Freeform 46">
              <a:extLst>
                <a:ext uri="{FF2B5EF4-FFF2-40B4-BE49-F238E27FC236}">
                  <a16:creationId xmlns:a16="http://schemas.microsoft.com/office/drawing/2014/main" id="{C42BAD3A-DDD9-07E4-EC31-B26CD060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" y="1584"/>
              <a:ext cx="222" cy="501"/>
            </a:xfrm>
            <a:custGeom>
              <a:avLst/>
              <a:gdLst>
                <a:gd name="T0" fmla="*/ 0 w 222"/>
                <a:gd name="T1" fmla="*/ 501 h 501"/>
                <a:gd name="T2" fmla="*/ 0 w 222"/>
                <a:gd name="T3" fmla="*/ 0 h 501"/>
                <a:gd name="T4" fmla="*/ 222 w 222"/>
                <a:gd name="T5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501">
                  <a:moveTo>
                    <a:pt x="0" y="501"/>
                  </a:moveTo>
                  <a:lnTo>
                    <a:pt x="0" y="0"/>
                  </a:lnTo>
                  <a:lnTo>
                    <a:pt x="222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Oval 47">
              <a:extLst>
                <a:ext uri="{FF2B5EF4-FFF2-40B4-BE49-F238E27FC236}">
                  <a16:creationId xmlns:a16="http://schemas.microsoft.com/office/drawing/2014/main" id="{67A91A3F-A8FD-61F5-93F6-9C6E791A1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" y="1557"/>
              <a:ext cx="56" cy="5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2" name="Line 48">
            <a:extLst>
              <a:ext uri="{FF2B5EF4-FFF2-40B4-BE49-F238E27FC236}">
                <a16:creationId xmlns:a16="http://schemas.microsoft.com/office/drawing/2014/main" id="{875C15F0-8D72-6BD4-4AD2-49B9140B2FF7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2700" y="3693610"/>
            <a:ext cx="4381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3" name="Group 5">
            <a:extLst>
              <a:ext uri="{FF2B5EF4-FFF2-40B4-BE49-F238E27FC236}">
                <a16:creationId xmlns:a16="http://schemas.microsoft.com/office/drawing/2014/main" id="{DEA08E97-3A0C-4D65-EE89-C18CFC1DBEFD}"/>
              </a:ext>
            </a:extLst>
          </p:cNvPr>
          <p:cNvGrpSpPr/>
          <p:nvPr/>
        </p:nvGrpSpPr>
        <p:grpSpPr>
          <a:xfrm>
            <a:off x="7295043" y="2887566"/>
            <a:ext cx="2378075" cy="3106743"/>
            <a:chOff x="928936" y="1482496"/>
            <a:chExt cx="2378075" cy="3106743"/>
          </a:xfrm>
        </p:grpSpPr>
        <p:grpSp>
          <p:nvGrpSpPr>
            <p:cNvPr id="104" name="Group 64">
              <a:extLst>
                <a:ext uri="{FF2B5EF4-FFF2-40B4-BE49-F238E27FC236}">
                  <a16:creationId xmlns:a16="http://schemas.microsoft.com/office/drawing/2014/main" id="{8964A80F-B719-9DFF-61BE-379E9EC2B8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4711" y="2328639"/>
              <a:ext cx="1892300" cy="2260600"/>
              <a:chOff x="2418" y="1764"/>
              <a:chExt cx="1192" cy="1424"/>
            </a:xfrm>
          </p:grpSpPr>
          <p:sp>
            <p:nvSpPr>
              <p:cNvPr id="110" name="Line 65">
                <a:extLst>
                  <a:ext uri="{FF2B5EF4-FFF2-40B4-BE49-F238E27FC236}">
                    <a16:creationId xmlns:a16="http://schemas.microsoft.com/office/drawing/2014/main" id="{8CC7EFFC-B5EF-9DDD-D1EB-E87ABB7CCD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3468" y="2431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" name="Line 66">
                <a:extLst>
                  <a:ext uri="{FF2B5EF4-FFF2-40B4-BE49-F238E27FC236}">
                    <a16:creationId xmlns:a16="http://schemas.microsoft.com/office/drawing/2014/main" id="{1C9F5425-6184-CA35-167B-A8D760F626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84" y="1764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" name="Line 67">
                <a:extLst>
                  <a:ext uri="{FF2B5EF4-FFF2-40B4-BE49-F238E27FC236}">
                    <a16:creationId xmlns:a16="http://schemas.microsoft.com/office/drawing/2014/main" id="{17D9F4D8-CF56-238A-3A0F-A5649E157A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884" y="3188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3" name="Line 68">
                <a:extLst>
                  <a:ext uri="{FF2B5EF4-FFF2-40B4-BE49-F238E27FC236}">
                    <a16:creationId xmlns:a16="http://schemas.microsoft.com/office/drawing/2014/main" id="{4368A3C3-B00D-AAE7-D390-8866B2F4AB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2276" y="2707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5" name="Group 69">
              <a:extLst>
                <a:ext uri="{FF2B5EF4-FFF2-40B4-BE49-F238E27FC236}">
                  <a16:creationId xmlns:a16="http://schemas.microsoft.com/office/drawing/2014/main" id="{E8FBB077-0878-1F0B-C2D0-5AC558EA56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2623" y="1482496"/>
              <a:ext cx="1323975" cy="369888"/>
              <a:chOff x="1025" y="839"/>
              <a:chExt cx="834" cy="233"/>
            </a:xfrm>
          </p:grpSpPr>
          <p:sp>
            <p:nvSpPr>
              <p:cNvPr id="108" name="Text Box 70">
                <a:extLst>
                  <a:ext uri="{FF2B5EF4-FFF2-40B4-BE49-F238E27FC236}">
                    <a16:creationId xmlns:a16="http://schemas.microsoft.com/office/drawing/2014/main" id="{E76F1E1B-1F9E-46ED-4FD2-D843F7E50D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03" y="839"/>
                <a:ext cx="55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quench</a:t>
                </a:r>
              </a:p>
            </p:txBody>
          </p:sp>
          <p:sp>
            <p:nvSpPr>
              <p:cNvPr id="109" name="Line 71">
                <a:extLst>
                  <a:ext uri="{FF2B5EF4-FFF2-40B4-BE49-F238E27FC236}">
                    <a16:creationId xmlns:a16="http://schemas.microsoft.com/office/drawing/2014/main" id="{13AB0C33-B86C-9A39-D627-BAAFA781F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25" y="968"/>
                <a:ext cx="28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6" name="Line 49">
              <a:extLst>
                <a:ext uri="{FF2B5EF4-FFF2-40B4-BE49-F238E27FC236}">
                  <a16:creationId xmlns:a16="http://schemas.microsoft.com/office/drawing/2014/main" id="{4AEC4AE7-193C-10BF-DB4A-DD192BCBDD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694" y="2021839"/>
              <a:ext cx="413756" cy="26693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Arc 50">
              <a:extLst>
                <a:ext uri="{FF2B5EF4-FFF2-40B4-BE49-F238E27FC236}">
                  <a16:creationId xmlns:a16="http://schemas.microsoft.com/office/drawing/2014/main" id="{26199E14-DDCE-875C-131D-1BE74258A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936" y="1853703"/>
              <a:ext cx="433388" cy="369888"/>
            </a:xfrm>
            <a:custGeom>
              <a:avLst/>
              <a:gdLst>
                <a:gd name="G0" fmla="+- 0 0 0"/>
                <a:gd name="G1" fmla="+- 17471 0 0"/>
                <a:gd name="G2" fmla="+- 21600 0 0"/>
                <a:gd name="T0" fmla="*/ 12702 w 21600"/>
                <a:gd name="T1" fmla="*/ 0 h 17471"/>
                <a:gd name="T2" fmla="*/ 21600 w 21600"/>
                <a:gd name="T3" fmla="*/ 17471 h 17471"/>
                <a:gd name="T4" fmla="*/ 0 w 21600"/>
                <a:gd name="T5" fmla="*/ 17471 h 17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7471" fill="none" extrusionOk="0">
                  <a:moveTo>
                    <a:pt x="12701" y="0"/>
                  </a:moveTo>
                  <a:cubicBezTo>
                    <a:pt x="18292" y="4064"/>
                    <a:pt x="21600" y="10559"/>
                    <a:pt x="21600" y="17471"/>
                  </a:cubicBezTo>
                </a:path>
                <a:path w="21600" h="17471" stroke="0" extrusionOk="0">
                  <a:moveTo>
                    <a:pt x="12701" y="0"/>
                  </a:moveTo>
                  <a:cubicBezTo>
                    <a:pt x="18292" y="4064"/>
                    <a:pt x="21600" y="10559"/>
                    <a:pt x="21600" y="17471"/>
                  </a:cubicBezTo>
                  <a:lnTo>
                    <a:pt x="0" y="1747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sm" len="lg"/>
              <a:tailEnd type="none" w="sm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4" name="Text Box 51">
            <a:extLst>
              <a:ext uri="{FF2B5EF4-FFF2-40B4-BE49-F238E27FC236}">
                <a16:creationId xmlns:a16="http://schemas.microsoft.com/office/drawing/2014/main" id="{6FE42EDF-10B8-C786-42DB-EF38626A5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799" y="3268908"/>
            <a:ext cx="4122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15" name="Rectangle 1">
            <a:extLst>
              <a:ext uri="{FF2B5EF4-FFF2-40B4-BE49-F238E27FC236}">
                <a16:creationId xmlns:a16="http://schemas.microsoft.com/office/drawing/2014/main" id="{F8F701A6-EA55-B81F-18E9-0BAEB4FF58C0}"/>
              </a:ext>
            </a:extLst>
          </p:cNvPr>
          <p:cNvSpPr/>
          <p:nvPr/>
        </p:nvSpPr>
        <p:spPr>
          <a:xfrm>
            <a:off x="7831035" y="4555501"/>
            <a:ext cx="473324" cy="630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Isosceles Triangle 2">
            <a:extLst>
              <a:ext uri="{FF2B5EF4-FFF2-40B4-BE49-F238E27FC236}">
                <a16:creationId xmlns:a16="http://schemas.microsoft.com/office/drawing/2014/main" id="{6A59D766-D2A2-264E-1B3B-57E04A9A1275}"/>
              </a:ext>
            </a:extLst>
          </p:cNvPr>
          <p:cNvSpPr/>
          <p:nvPr/>
        </p:nvSpPr>
        <p:spPr>
          <a:xfrm>
            <a:off x="7831036" y="4618561"/>
            <a:ext cx="473324" cy="33393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3624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B3F19-21DB-B497-66ED-E6798B4CD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Protecting a magnet string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DC3CB-B314-173B-DF70-FB9A933F7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Magnet strings (e.g. accelerator magnets, fusion magnetic systems) have exceedingly large stored energy (10</a:t>
            </a:r>
            <a:r>
              <a:rPr lang="ja-JP" altLang="en-US" sz="2400" dirty="0">
                <a:latin typeface="Arial"/>
              </a:rPr>
              <a:t>’</a:t>
            </a:r>
            <a:r>
              <a:rPr lang="en-US" sz="2400" dirty="0"/>
              <a:t>s of GJ):</a:t>
            </a:r>
          </a:p>
          <a:p>
            <a:pPr lvl="2"/>
            <a:r>
              <a:rPr lang="en-US" dirty="0"/>
              <a:t>energy dump takes very long time (10…100 s)</a:t>
            </a:r>
          </a:p>
          <a:p>
            <a:pPr lvl="2"/>
            <a:r>
              <a:rPr lang="en-US" dirty="0"/>
              <a:t>the magnet string is </a:t>
            </a:r>
            <a:r>
              <a:rPr lang="en-US" i="1" dirty="0"/>
              <a:t>subdivided</a:t>
            </a:r>
            <a:r>
              <a:rPr lang="en-US" dirty="0"/>
              <a:t> and each magnet is by-passed by a diode (or thyristor)</a:t>
            </a:r>
          </a:p>
          <a:p>
            <a:pPr lvl="2"/>
            <a:r>
              <a:rPr lang="en-US" dirty="0"/>
              <a:t>the diode acts as a shunt during the discharge</a:t>
            </a:r>
          </a:p>
          <a:p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898947-6D49-0021-AFB0-3C3616FDA9F9}"/>
              </a:ext>
            </a:extLst>
          </p:cNvPr>
          <p:cNvGrpSpPr>
            <a:grpSpLocks/>
          </p:cNvGrpSpPr>
          <p:nvPr/>
        </p:nvGrpSpPr>
        <p:grpSpPr bwMode="auto">
          <a:xfrm>
            <a:off x="2549209" y="3895090"/>
            <a:ext cx="7413625" cy="2019300"/>
            <a:chOff x="689" y="1672"/>
            <a:chExt cx="4670" cy="127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9F3BBEA-97A9-DAB1-A238-2339C4A40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" y="1992"/>
              <a:ext cx="760" cy="95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396070E-DF0E-55D2-9A8F-A0261C55F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4" y="1992"/>
              <a:ext cx="760" cy="95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96396-A7D2-D207-71F9-44A9ACCA1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1992"/>
              <a:ext cx="760" cy="95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7D81CDE-D51E-95EA-899F-4FECEA830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2" y="1992"/>
              <a:ext cx="760" cy="95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9071EAD-B643-F496-9C6C-F0B971A33E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9" y="1672"/>
              <a:ext cx="4670" cy="1227"/>
              <a:chOff x="697" y="1392"/>
              <a:chExt cx="4670" cy="1227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64AAB26F-9DA0-59E6-8C4D-8B3C37B4A10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rot="-5400000">
                <a:off x="1388" y="1348"/>
                <a:ext cx="203" cy="291"/>
                <a:chOff x="2400" y="2352"/>
                <a:chExt cx="288" cy="432"/>
              </a:xfrm>
            </p:grpSpPr>
            <p:sp>
              <p:nvSpPr>
                <p:cNvPr id="143" name="Oval 11">
                  <a:extLst>
                    <a:ext uri="{FF2B5EF4-FFF2-40B4-BE49-F238E27FC236}">
                      <a16:creationId xmlns:a16="http://schemas.microsoft.com/office/drawing/2014/main" id="{2FEB7254-B80D-2E11-757E-3454FF96F98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400" y="2352"/>
                  <a:ext cx="288" cy="288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" name="Oval 12">
                  <a:extLst>
                    <a:ext uri="{FF2B5EF4-FFF2-40B4-BE49-F238E27FC236}">
                      <a16:creationId xmlns:a16="http://schemas.microsoft.com/office/drawing/2014/main" id="{ED203875-1E30-0A4A-5C02-EE84ABCB4D07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400" y="2496"/>
                  <a:ext cx="288" cy="288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13">
                <a:extLst>
                  <a:ext uri="{FF2B5EF4-FFF2-40B4-BE49-F238E27FC236}">
                    <a16:creationId xmlns:a16="http://schemas.microsoft.com/office/drawing/2014/main" id="{8C66C37B-A8B5-48CB-8C5F-B93689B73F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7" y="1713"/>
                <a:ext cx="4670" cy="906"/>
                <a:chOff x="697" y="1713"/>
                <a:chExt cx="4670" cy="906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1970303E-0D95-CC76-D34C-A06FF61AC2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97" y="1713"/>
                  <a:ext cx="1074" cy="906"/>
                  <a:chOff x="1625" y="1161"/>
                  <a:chExt cx="1074" cy="906"/>
                </a:xfrm>
              </p:grpSpPr>
              <p:grpSp>
                <p:nvGrpSpPr>
                  <p:cNvPr id="112" name="Group 15">
                    <a:extLst>
                      <a:ext uri="{FF2B5EF4-FFF2-40B4-BE49-F238E27FC236}">
                        <a16:creationId xmlns:a16="http://schemas.microsoft.com/office/drawing/2014/main" id="{13A7F8A7-F2B8-FFA2-896A-683BAF544C30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 rot="-5400000">
                    <a:off x="2024" y="1345"/>
                    <a:ext cx="272" cy="423"/>
                    <a:chOff x="3792" y="1968"/>
                    <a:chExt cx="385" cy="626"/>
                  </a:xfrm>
                </p:grpSpPr>
                <p:grpSp>
                  <p:nvGrpSpPr>
                    <p:cNvPr id="121" name="Group 16">
                      <a:extLst>
                        <a:ext uri="{FF2B5EF4-FFF2-40B4-BE49-F238E27FC236}">
                          <a16:creationId xmlns:a16="http://schemas.microsoft.com/office/drawing/2014/main" id="{301164B3-65DC-ED63-C4FF-21768A620594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1968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139" name="Arc 17">
                        <a:extLst>
                          <a:ext uri="{FF2B5EF4-FFF2-40B4-BE49-F238E27FC236}">
                            <a16:creationId xmlns:a16="http://schemas.microsoft.com/office/drawing/2014/main" id="{C6A344B9-469D-4486-E787-683CD82A967C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0" name="Arc 18">
                        <a:extLst>
                          <a:ext uri="{FF2B5EF4-FFF2-40B4-BE49-F238E27FC236}">
                            <a16:creationId xmlns:a16="http://schemas.microsoft.com/office/drawing/2014/main" id="{6F065AD0-7E50-957D-5708-3F1C7BEDE97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1" name="Arc 19">
                        <a:extLst>
                          <a:ext uri="{FF2B5EF4-FFF2-40B4-BE49-F238E27FC236}">
                            <a16:creationId xmlns:a16="http://schemas.microsoft.com/office/drawing/2014/main" id="{9F779D45-0606-3E72-C228-440B0F679FF2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2" name="Arc 20">
                        <a:extLst>
                          <a:ext uri="{FF2B5EF4-FFF2-40B4-BE49-F238E27FC236}">
                            <a16:creationId xmlns:a16="http://schemas.microsoft.com/office/drawing/2014/main" id="{3B1F92E8-F9C3-2529-CA42-7EABD3A22C8A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2" name="Group 21">
                      <a:extLst>
                        <a:ext uri="{FF2B5EF4-FFF2-40B4-BE49-F238E27FC236}">
                          <a16:creationId xmlns:a16="http://schemas.microsoft.com/office/drawing/2014/main" id="{EFE3062F-D0C4-BAB8-908B-50DD9AE23C2C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064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135" name="Arc 22">
                        <a:extLst>
                          <a:ext uri="{FF2B5EF4-FFF2-40B4-BE49-F238E27FC236}">
                            <a16:creationId xmlns:a16="http://schemas.microsoft.com/office/drawing/2014/main" id="{404F5DBF-FB9A-9BC2-0888-D03A16E7342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6" name="Arc 23">
                        <a:extLst>
                          <a:ext uri="{FF2B5EF4-FFF2-40B4-BE49-F238E27FC236}">
                            <a16:creationId xmlns:a16="http://schemas.microsoft.com/office/drawing/2014/main" id="{E1D99AA3-35A9-034C-4924-F24E1C0E0F30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7" name="Arc 24">
                        <a:extLst>
                          <a:ext uri="{FF2B5EF4-FFF2-40B4-BE49-F238E27FC236}">
                            <a16:creationId xmlns:a16="http://schemas.microsoft.com/office/drawing/2014/main" id="{BEFA745C-88CA-4408-49E0-574FA4B2FF8E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8" name="Arc 25">
                        <a:extLst>
                          <a:ext uri="{FF2B5EF4-FFF2-40B4-BE49-F238E27FC236}">
                            <a16:creationId xmlns:a16="http://schemas.microsoft.com/office/drawing/2014/main" id="{A16AD8BE-1726-6BDB-E89F-F53F8E46024C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3" name="Group 26">
                      <a:extLst>
                        <a:ext uri="{FF2B5EF4-FFF2-40B4-BE49-F238E27FC236}">
                          <a16:creationId xmlns:a16="http://schemas.microsoft.com/office/drawing/2014/main" id="{71850B14-575A-A79C-1F4E-838A36277383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161"/>
                      <a:ext cx="385" cy="240"/>
                      <a:chOff x="3696" y="1728"/>
                      <a:chExt cx="768" cy="480"/>
                    </a:xfrm>
                  </p:grpSpPr>
                  <p:sp>
                    <p:nvSpPr>
                      <p:cNvPr id="131" name="Arc 27">
                        <a:extLst>
                          <a:ext uri="{FF2B5EF4-FFF2-40B4-BE49-F238E27FC236}">
                            <a16:creationId xmlns:a16="http://schemas.microsoft.com/office/drawing/2014/main" id="{946DE14A-067B-0136-E64E-375FD1B6ABC8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2" name="Arc 28">
                        <a:extLst>
                          <a:ext uri="{FF2B5EF4-FFF2-40B4-BE49-F238E27FC236}">
                            <a16:creationId xmlns:a16="http://schemas.microsoft.com/office/drawing/2014/main" id="{7E26CEE3-4DBE-EE1E-D137-8169F4B1952C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3" name="Arc 29">
                        <a:extLst>
                          <a:ext uri="{FF2B5EF4-FFF2-40B4-BE49-F238E27FC236}">
                            <a16:creationId xmlns:a16="http://schemas.microsoft.com/office/drawing/2014/main" id="{37794C11-7BF6-2EAE-9612-7EB5B2D031B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4" name="Arc 30">
                        <a:extLst>
                          <a:ext uri="{FF2B5EF4-FFF2-40B4-BE49-F238E27FC236}">
                            <a16:creationId xmlns:a16="http://schemas.microsoft.com/office/drawing/2014/main" id="{E7FE4F84-10B0-0FF7-2C34-763370B474FA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4" name="Group 31">
                      <a:extLst>
                        <a:ext uri="{FF2B5EF4-FFF2-40B4-BE49-F238E27FC236}">
                          <a16:creationId xmlns:a16="http://schemas.microsoft.com/office/drawing/2014/main" id="{B40A616C-7038-0939-0BDA-05D6E8152B6A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257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127" name="Arc 32">
                        <a:extLst>
                          <a:ext uri="{FF2B5EF4-FFF2-40B4-BE49-F238E27FC236}">
                            <a16:creationId xmlns:a16="http://schemas.microsoft.com/office/drawing/2014/main" id="{63A15D8D-48C2-FF2F-94E1-133BC6BB9A0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" name="Arc 33">
                        <a:extLst>
                          <a:ext uri="{FF2B5EF4-FFF2-40B4-BE49-F238E27FC236}">
                            <a16:creationId xmlns:a16="http://schemas.microsoft.com/office/drawing/2014/main" id="{53F8FD1A-6403-E466-3383-3605EC8CF36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" name="Arc 34">
                        <a:extLst>
                          <a:ext uri="{FF2B5EF4-FFF2-40B4-BE49-F238E27FC236}">
                            <a16:creationId xmlns:a16="http://schemas.microsoft.com/office/drawing/2014/main" id="{5DC6FBF6-0746-D528-DC65-4BA919F4750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0" name="Arc 35">
                        <a:extLst>
                          <a:ext uri="{FF2B5EF4-FFF2-40B4-BE49-F238E27FC236}">
                            <a16:creationId xmlns:a16="http://schemas.microsoft.com/office/drawing/2014/main" id="{AAD083A9-BE68-F601-C129-09BBBA707497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25" name="Arc 36">
                      <a:extLst>
                        <a:ext uri="{FF2B5EF4-FFF2-40B4-BE49-F238E27FC236}">
                          <a16:creationId xmlns:a16="http://schemas.microsoft.com/office/drawing/2014/main" id="{7597CA34-5450-DD87-73FE-545C098CFB3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985" y="2353"/>
                      <a:ext cx="192" cy="12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" name="Arc 37">
                      <a:extLst>
                        <a:ext uri="{FF2B5EF4-FFF2-40B4-BE49-F238E27FC236}">
                          <a16:creationId xmlns:a16="http://schemas.microsoft.com/office/drawing/2014/main" id="{C0CC3483-B4F4-62A5-015F-FDE4D49A8F8A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3985" y="2474"/>
                      <a:ext cx="192" cy="120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3" name="Line 38">
                    <a:extLst>
                      <a:ext uri="{FF2B5EF4-FFF2-40B4-BE49-F238E27FC236}">
                        <a16:creationId xmlns:a16="http://schemas.microsoft.com/office/drawing/2014/main" id="{E21A930E-F390-66F3-1B49-4FD2936AF05D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538" y="1388"/>
                    <a:ext cx="0" cy="32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14" name="Text Box 39">
                    <a:extLst>
                      <a:ext uri="{FF2B5EF4-FFF2-40B4-BE49-F238E27FC236}">
                        <a16:creationId xmlns:a16="http://schemas.microsoft.com/office/drawing/2014/main" id="{6B961989-AA23-281C-0075-8CEB7BFA053E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021" y="1161"/>
                    <a:ext cx="309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000"/>
                      <a:t>M</a:t>
                    </a:r>
                    <a:r>
                      <a:rPr lang="en-US" sz="2000" baseline="-25000"/>
                      <a:t>1</a:t>
                    </a:r>
                    <a:endParaRPr lang="en-US" sz="2000"/>
                  </a:p>
                </p:txBody>
              </p:sp>
              <p:grpSp>
                <p:nvGrpSpPr>
                  <p:cNvPr id="115" name="Group 40">
                    <a:extLst>
                      <a:ext uri="{FF2B5EF4-FFF2-40B4-BE49-F238E27FC236}">
                        <a16:creationId xmlns:a16="http://schemas.microsoft.com/office/drawing/2014/main" id="{9300021F-5455-372D-5905-1886441E640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062" y="1883"/>
                    <a:ext cx="174" cy="184"/>
                    <a:chOff x="2058" y="2207"/>
                    <a:chExt cx="174" cy="184"/>
                  </a:xfrm>
                </p:grpSpPr>
                <p:sp>
                  <p:nvSpPr>
                    <p:cNvPr id="119" name="AutoShape 41">
                      <a:extLst>
                        <a:ext uri="{FF2B5EF4-FFF2-40B4-BE49-F238E27FC236}">
                          <a16:creationId xmlns:a16="http://schemas.microsoft.com/office/drawing/2014/main" id="{D7DEEBA0-B5F7-E8DE-8B02-12DFC19DF1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2048" y="2217"/>
                      <a:ext cx="184" cy="164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" name="Line 42">
                      <a:extLst>
                        <a:ext uri="{FF2B5EF4-FFF2-40B4-BE49-F238E27FC236}">
                          <a16:creationId xmlns:a16="http://schemas.microsoft.com/office/drawing/2014/main" id="{4853C785-4971-9762-9417-56921882C3D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32" y="2207"/>
                      <a:ext cx="0" cy="184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6" name="Freeform 43">
                    <a:extLst>
                      <a:ext uri="{FF2B5EF4-FFF2-40B4-BE49-F238E27FC236}">
                        <a16:creationId xmlns:a16="http://schemas.microsoft.com/office/drawing/2014/main" id="{D0F6D44E-2ED4-36F1-6164-B3083F8FA7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92" y="1556"/>
                    <a:ext cx="168" cy="420"/>
                  </a:xfrm>
                  <a:custGeom>
                    <a:avLst/>
                    <a:gdLst>
                      <a:gd name="T0" fmla="*/ 168 w 168"/>
                      <a:gd name="T1" fmla="*/ 748 h 748"/>
                      <a:gd name="T2" fmla="*/ 0 w 168"/>
                      <a:gd name="T3" fmla="*/ 748 h 748"/>
                      <a:gd name="T4" fmla="*/ 0 w 168"/>
                      <a:gd name="T5" fmla="*/ 0 h 7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68" h="748">
                        <a:moveTo>
                          <a:pt x="168" y="748"/>
                        </a:moveTo>
                        <a:lnTo>
                          <a:pt x="0" y="74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17" name="Freeform 44">
                    <a:extLst>
                      <a:ext uri="{FF2B5EF4-FFF2-40B4-BE49-F238E27FC236}">
                        <a16:creationId xmlns:a16="http://schemas.microsoft.com/office/drawing/2014/main" id="{80B27EA4-B43A-8655-2D27-FEF3B055EC7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252" y="1548"/>
                    <a:ext cx="172" cy="429"/>
                  </a:xfrm>
                  <a:custGeom>
                    <a:avLst/>
                    <a:gdLst>
                      <a:gd name="T0" fmla="*/ 168 w 168"/>
                      <a:gd name="T1" fmla="*/ 748 h 748"/>
                      <a:gd name="T2" fmla="*/ 0 w 168"/>
                      <a:gd name="T3" fmla="*/ 748 h 748"/>
                      <a:gd name="T4" fmla="*/ 0 w 168"/>
                      <a:gd name="T5" fmla="*/ 0 h 7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68" h="748">
                        <a:moveTo>
                          <a:pt x="168" y="748"/>
                        </a:moveTo>
                        <a:lnTo>
                          <a:pt x="0" y="74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18" name="Line 45">
                    <a:extLst>
                      <a:ext uri="{FF2B5EF4-FFF2-40B4-BE49-F238E27FC236}">
                        <a16:creationId xmlns:a16="http://schemas.microsoft.com/office/drawing/2014/main" id="{B18814F6-71E0-C8C6-C274-5556456223E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1786" y="1388"/>
                    <a:ext cx="0" cy="32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" name="Group 46">
                  <a:extLst>
                    <a:ext uri="{FF2B5EF4-FFF2-40B4-BE49-F238E27FC236}">
                      <a16:creationId xmlns:a16="http://schemas.microsoft.com/office/drawing/2014/main" id="{19B572B1-05C2-2D93-B90A-F14557AC84D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65" y="1713"/>
                  <a:ext cx="1074" cy="906"/>
                  <a:chOff x="1625" y="1161"/>
                  <a:chExt cx="1074" cy="906"/>
                </a:xfrm>
              </p:grpSpPr>
              <p:grpSp>
                <p:nvGrpSpPr>
                  <p:cNvPr id="81" name="Group 47">
                    <a:extLst>
                      <a:ext uri="{FF2B5EF4-FFF2-40B4-BE49-F238E27FC236}">
                        <a16:creationId xmlns:a16="http://schemas.microsoft.com/office/drawing/2014/main" id="{FF71ECD0-0CF0-BFAB-11E3-7F326C276FC4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 rot="-5400000">
                    <a:off x="2024" y="1345"/>
                    <a:ext cx="272" cy="423"/>
                    <a:chOff x="3792" y="1968"/>
                    <a:chExt cx="385" cy="626"/>
                  </a:xfrm>
                </p:grpSpPr>
                <p:grpSp>
                  <p:nvGrpSpPr>
                    <p:cNvPr id="90" name="Group 48">
                      <a:extLst>
                        <a:ext uri="{FF2B5EF4-FFF2-40B4-BE49-F238E27FC236}">
                          <a16:creationId xmlns:a16="http://schemas.microsoft.com/office/drawing/2014/main" id="{7A38FB0A-7480-00C3-48B1-2EFEE239EA8E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1968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108" name="Arc 49">
                        <a:extLst>
                          <a:ext uri="{FF2B5EF4-FFF2-40B4-BE49-F238E27FC236}">
                            <a16:creationId xmlns:a16="http://schemas.microsoft.com/office/drawing/2014/main" id="{C5F275BA-C84B-3642-441A-59A6F826A146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9" name="Arc 50">
                        <a:extLst>
                          <a:ext uri="{FF2B5EF4-FFF2-40B4-BE49-F238E27FC236}">
                            <a16:creationId xmlns:a16="http://schemas.microsoft.com/office/drawing/2014/main" id="{B46025AC-58A1-4DB6-1013-7D09C62CB2FC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0" name="Arc 51">
                        <a:extLst>
                          <a:ext uri="{FF2B5EF4-FFF2-40B4-BE49-F238E27FC236}">
                            <a16:creationId xmlns:a16="http://schemas.microsoft.com/office/drawing/2014/main" id="{C8668982-47D4-58FF-8193-9B90D5A2888E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1" name="Arc 52">
                        <a:extLst>
                          <a:ext uri="{FF2B5EF4-FFF2-40B4-BE49-F238E27FC236}">
                            <a16:creationId xmlns:a16="http://schemas.microsoft.com/office/drawing/2014/main" id="{4CB8701B-1FCD-CBEE-664C-C74670F0BD90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91" name="Group 53">
                      <a:extLst>
                        <a:ext uri="{FF2B5EF4-FFF2-40B4-BE49-F238E27FC236}">
                          <a16:creationId xmlns:a16="http://schemas.microsoft.com/office/drawing/2014/main" id="{98363FFD-3A76-47C8-DA7B-1D3AC0FF00B5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064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104" name="Arc 54">
                        <a:extLst>
                          <a:ext uri="{FF2B5EF4-FFF2-40B4-BE49-F238E27FC236}">
                            <a16:creationId xmlns:a16="http://schemas.microsoft.com/office/drawing/2014/main" id="{C5AABACC-E8F4-9CB8-7757-A8BE215CA07E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5" name="Arc 55">
                        <a:extLst>
                          <a:ext uri="{FF2B5EF4-FFF2-40B4-BE49-F238E27FC236}">
                            <a16:creationId xmlns:a16="http://schemas.microsoft.com/office/drawing/2014/main" id="{6B85DD56-2888-E8F5-45D3-F652C4BDBE34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6" name="Arc 56">
                        <a:extLst>
                          <a:ext uri="{FF2B5EF4-FFF2-40B4-BE49-F238E27FC236}">
                            <a16:creationId xmlns:a16="http://schemas.microsoft.com/office/drawing/2014/main" id="{91927042-755F-6A3E-FA69-C08541FD47F6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7" name="Arc 57">
                        <a:extLst>
                          <a:ext uri="{FF2B5EF4-FFF2-40B4-BE49-F238E27FC236}">
                            <a16:creationId xmlns:a16="http://schemas.microsoft.com/office/drawing/2014/main" id="{CEB19AD1-9BB4-2182-FA72-60C32711BE31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92" name="Group 58">
                      <a:extLst>
                        <a:ext uri="{FF2B5EF4-FFF2-40B4-BE49-F238E27FC236}">
                          <a16:creationId xmlns:a16="http://schemas.microsoft.com/office/drawing/2014/main" id="{10B49ADD-8DB0-E9D0-7A52-7D85B9A202AC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161"/>
                      <a:ext cx="385" cy="240"/>
                      <a:chOff x="3696" y="1728"/>
                      <a:chExt cx="768" cy="480"/>
                    </a:xfrm>
                  </p:grpSpPr>
                  <p:sp>
                    <p:nvSpPr>
                      <p:cNvPr id="100" name="Arc 59">
                        <a:extLst>
                          <a:ext uri="{FF2B5EF4-FFF2-40B4-BE49-F238E27FC236}">
                            <a16:creationId xmlns:a16="http://schemas.microsoft.com/office/drawing/2014/main" id="{1BE33FD1-D44D-60A1-93C9-EFB7F4B6A080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1" name="Arc 60">
                        <a:extLst>
                          <a:ext uri="{FF2B5EF4-FFF2-40B4-BE49-F238E27FC236}">
                            <a16:creationId xmlns:a16="http://schemas.microsoft.com/office/drawing/2014/main" id="{16D6A068-DD90-E6D7-B076-4F885155D09B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2" name="Arc 61">
                        <a:extLst>
                          <a:ext uri="{FF2B5EF4-FFF2-40B4-BE49-F238E27FC236}">
                            <a16:creationId xmlns:a16="http://schemas.microsoft.com/office/drawing/2014/main" id="{26CA3782-AC5C-D5E2-791D-43E661ECCE5E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3" name="Arc 62">
                        <a:extLst>
                          <a:ext uri="{FF2B5EF4-FFF2-40B4-BE49-F238E27FC236}">
                            <a16:creationId xmlns:a16="http://schemas.microsoft.com/office/drawing/2014/main" id="{86BF8E26-25B3-FE53-012F-0C743B839AE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93" name="Group 63">
                      <a:extLst>
                        <a:ext uri="{FF2B5EF4-FFF2-40B4-BE49-F238E27FC236}">
                          <a16:creationId xmlns:a16="http://schemas.microsoft.com/office/drawing/2014/main" id="{BBB5E676-2F19-008C-7BFF-21812EAE5943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257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96" name="Arc 64">
                        <a:extLst>
                          <a:ext uri="{FF2B5EF4-FFF2-40B4-BE49-F238E27FC236}">
                            <a16:creationId xmlns:a16="http://schemas.microsoft.com/office/drawing/2014/main" id="{4B39BE5C-5459-55EF-17B3-97F9D7EF2D92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7" name="Arc 65">
                        <a:extLst>
                          <a:ext uri="{FF2B5EF4-FFF2-40B4-BE49-F238E27FC236}">
                            <a16:creationId xmlns:a16="http://schemas.microsoft.com/office/drawing/2014/main" id="{5D2D9C58-CDA3-A982-0560-DF1203ED8610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8" name="Arc 66">
                        <a:extLst>
                          <a:ext uri="{FF2B5EF4-FFF2-40B4-BE49-F238E27FC236}">
                            <a16:creationId xmlns:a16="http://schemas.microsoft.com/office/drawing/2014/main" id="{B8A3608B-7291-CF2B-3DB4-110E42539A5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9" name="Arc 67">
                        <a:extLst>
                          <a:ext uri="{FF2B5EF4-FFF2-40B4-BE49-F238E27FC236}">
                            <a16:creationId xmlns:a16="http://schemas.microsoft.com/office/drawing/2014/main" id="{8E8A2426-BF24-9730-7621-89863496E11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94" name="Arc 68">
                      <a:extLst>
                        <a:ext uri="{FF2B5EF4-FFF2-40B4-BE49-F238E27FC236}">
                          <a16:creationId xmlns:a16="http://schemas.microsoft.com/office/drawing/2014/main" id="{DDF9775F-664A-D9B4-8505-FF5C9AF21E3C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985" y="2353"/>
                      <a:ext cx="192" cy="12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5" name="Arc 69">
                      <a:extLst>
                        <a:ext uri="{FF2B5EF4-FFF2-40B4-BE49-F238E27FC236}">
                          <a16:creationId xmlns:a16="http://schemas.microsoft.com/office/drawing/2014/main" id="{AD4BC138-76ED-F6FE-1080-492DF5CABBA8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3985" y="2474"/>
                      <a:ext cx="192" cy="120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2" name="Line 70">
                    <a:extLst>
                      <a:ext uri="{FF2B5EF4-FFF2-40B4-BE49-F238E27FC236}">
                        <a16:creationId xmlns:a16="http://schemas.microsoft.com/office/drawing/2014/main" id="{0B10AF4C-0FB2-4C2C-A92F-E44730498A8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538" y="1388"/>
                    <a:ext cx="0" cy="32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83" name="Text Box 71">
                    <a:extLst>
                      <a:ext uri="{FF2B5EF4-FFF2-40B4-BE49-F238E27FC236}">
                        <a16:creationId xmlns:a16="http://schemas.microsoft.com/office/drawing/2014/main" id="{5FBA77E7-D8DF-67AA-BA6A-AEB6B6F1138A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021" y="1161"/>
                    <a:ext cx="309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000"/>
                      <a:t>M</a:t>
                    </a:r>
                    <a:r>
                      <a:rPr lang="en-US" sz="2000" baseline="-25000"/>
                      <a:t>2</a:t>
                    </a:r>
                    <a:endParaRPr lang="en-US" sz="2000"/>
                  </a:p>
                </p:txBody>
              </p:sp>
              <p:grpSp>
                <p:nvGrpSpPr>
                  <p:cNvPr id="84" name="Group 72">
                    <a:extLst>
                      <a:ext uri="{FF2B5EF4-FFF2-40B4-BE49-F238E27FC236}">
                        <a16:creationId xmlns:a16="http://schemas.microsoft.com/office/drawing/2014/main" id="{F7C73430-EB37-AC44-8AFD-E23C52E2C15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062" y="1883"/>
                    <a:ext cx="174" cy="184"/>
                    <a:chOff x="2058" y="2207"/>
                    <a:chExt cx="174" cy="184"/>
                  </a:xfrm>
                </p:grpSpPr>
                <p:sp>
                  <p:nvSpPr>
                    <p:cNvPr id="88" name="AutoShape 73">
                      <a:extLst>
                        <a:ext uri="{FF2B5EF4-FFF2-40B4-BE49-F238E27FC236}">
                          <a16:creationId xmlns:a16="http://schemas.microsoft.com/office/drawing/2014/main" id="{E3F8773D-4371-6A18-6BD8-8CC41FCFDF6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2048" y="2217"/>
                      <a:ext cx="184" cy="164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" name="Line 74">
                      <a:extLst>
                        <a:ext uri="{FF2B5EF4-FFF2-40B4-BE49-F238E27FC236}">
                          <a16:creationId xmlns:a16="http://schemas.microsoft.com/office/drawing/2014/main" id="{C161463A-7C0E-FCB7-6E82-095F8BE8F1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32" y="2207"/>
                      <a:ext cx="0" cy="184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5" name="Freeform 75">
                    <a:extLst>
                      <a:ext uri="{FF2B5EF4-FFF2-40B4-BE49-F238E27FC236}">
                        <a16:creationId xmlns:a16="http://schemas.microsoft.com/office/drawing/2014/main" id="{79019A06-61B1-6A8B-3967-506FAE661B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92" y="1556"/>
                    <a:ext cx="168" cy="420"/>
                  </a:xfrm>
                  <a:custGeom>
                    <a:avLst/>
                    <a:gdLst>
                      <a:gd name="T0" fmla="*/ 168 w 168"/>
                      <a:gd name="T1" fmla="*/ 748 h 748"/>
                      <a:gd name="T2" fmla="*/ 0 w 168"/>
                      <a:gd name="T3" fmla="*/ 748 h 748"/>
                      <a:gd name="T4" fmla="*/ 0 w 168"/>
                      <a:gd name="T5" fmla="*/ 0 h 7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68" h="748">
                        <a:moveTo>
                          <a:pt x="168" y="748"/>
                        </a:moveTo>
                        <a:lnTo>
                          <a:pt x="0" y="74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86" name="Freeform 76">
                    <a:extLst>
                      <a:ext uri="{FF2B5EF4-FFF2-40B4-BE49-F238E27FC236}">
                        <a16:creationId xmlns:a16="http://schemas.microsoft.com/office/drawing/2014/main" id="{02675F6D-A3C3-0E0A-E86C-7884AA81F1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252" y="1548"/>
                    <a:ext cx="172" cy="429"/>
                  </a:xfrm>
                  <a:custGeom>
                    <a:avLst/>
                    <a:gdLst>
                      <a:gd name="T0" fmla="*/ 168 w 168"/>
                      <a:gd name="T1" fmla="*/ 748 h 748"/>
                      <a:gd name="T2" fmla="*/ 0 w 168"/>
                      <a:gd name="T3" fmla="*/ 748 h 748"/>
                      <a:gd name="T4" fmla="*/ 0 w 168"/>
                      <a:gd name="T5" fmla="*/ 0 h 7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68" h="748">
                        <a:moveTo>
                          <a:pt x="168" y="748"/>
                        </a:moveTo>
                        <a:lnTo>
                          <a:pt x="0" y="74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87" name="Line 77">
                    <a:extLst>
                      <a:ext uri="{FF2B5EF4-FFF2-40B4-BE49-F238E27FC236}">
                        <a16:creationId xmlns:a16="http://schemas.microsoft.com/office/drawing/2014/main" id="{0EE801B6-A3B2-EB56-6785-3B6C04012BC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1786" y="1388"/>
                    <a:ext cx="0" cy="32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" name="Group 78">
                  <a:extLst>
                    <a:ext uri="{FF2B5EF4-FFF2-40B4-BE49-F238E27FC236}">
                      <a16:creationId xmlns:a16="http://schemas.microsoft.com/office/drawing/2014/main" id="{AD042652-CDB3-8B47-2187-F6BB7B2F99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37" y="1713"/>
                  <a:ext cx="1074" cy="906"/>
                  <a:chOff x="1625" y="1161"/>
                  <a:chExt cx="1074" cy="906"/>
                </a:xfrm>
              </p:grpSpPr>
              <p:grpSp>
                <p:nvGrpSpPr>
                  <p:cNvPr id="50" name="Group 79">
                    <a:extLst>
                      <a:ext uri="{FF2B5EF4-FFF2-40B4-BE49-F238E27FC236}">
                        <a16:creationId xmlns:a16="http://schemas.microsoft.com/office/drawing/2014/main" id="{A0985E5C-0260-EE33-9884-BABA5B938E3F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 rot="-5400000">
                    <a:off x="2024" y="1345"/>
                    <a:ext cx="272" cy="423"/>
                    <a:chOff x="3792" y="1968"/>
                    <a:chExt cx="385" cy="626"/>
                  </a:xfrm>
                </p:grpSpPr>
                <p:grpSp>
                  <p:nvGrpSpPr>
                    <p:cNvPr id="59" name="Group 80">
                      <a:extLst>
                        <a:ext uri="{FF2B5EF4-FFF2-40B4-BE49-F238E27FC236}">
                          <a16:creationId xmlns:a16="http://schemas.microsoft.com/office/drawing/2014/main" id="{FA1CAE13-DFAA-F11B-15F2-A4A3F0C06CC8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1968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77" name="Arc 81">
                        <a:extLst>
                          <a:ext uri="{FF2B5EF4-FFF2-40B4-BE49-F238E27FC236}">
                            <a16:creationId xmlns:a16="http://schemas.microsoft.com/office/drawing/2014/main" id="{698E5C7C-44CB-6AF1-4642-FC7A22A724F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8" name="Arc 82">
                        <a:extLst>
                          <a:ext uri="{FF2B5EF4-FFF2-40B4-BE49-F238E27FC236}">
                            <a16:creationId xmlns:a16="http://schemas.microsoft.com/office/drawing/2014/main" id="{C32270E6-6415-0680-A450-6F8D3CDC7CAA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9" name="Arc 83">
                        <a:extLst>
                          <a:ext uri="{FF2B5EF4-FFF2-40B4-BE49-F238E27FC236}">
                            <a16:creationId xmlns:a16="http://schemas.microsoft.com/office/drawing/2014/main" id="{8C392DA8-B288-2773-B575-E9BBB6718EB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0" name="Arc 84">
                        <a:extLst>
                          <a:ext uri="{FF2B5EF4-FFF2-40B4-BE49-F238E27FC236}">
                            <a16:creationId xmlns:a16="http://schemas.microsoft.com/office/drawing/2014/main" id="{A93DFBDF-EEAC-D305-309D-AD00AF26CBA8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60" name="Group 85">
                      <a:extLst>
                        <a:ext uri="{FF2B5EF4-FFF2-40B4-BE49-F238E27FC236}">
                          <a16:creationId xmlns:a16="http://schemas.microsoft.com/office/drawing/2014/main" id="{B22687DF-E348-30E1-C03C-04D02A59842B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064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73" name="Arc 86">
                        <a:extLst>
                          <a:ext uri="{FF2B5EF4-FFF2-40B4-BE49-F238E27FC236}">
                            <a16:creationId xmlns:a16="http://schemas.microsoft.com/office/drawing/2014/main" id="{8C4CAA28-8910-F045-4F19-2B16CE5345A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" name="Arc 87">
                        <a:extLst>
                          <a:ext uri="{FF2B5EF4-FFF2-40B4-BE49-F238E27FC236}">
                            <a16:creationId xmlns:a16="http://schemas.microsoft.com/office/drawing/2014/main" id="{B615D4F5-E90D-0052-5BEB-23CADA6A40DC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5" name="Arc 88">
                        <a:extLst>
                          <a:ext uri="{FF2B5EF4-FFF2-40B4-BE49-F238E27FC236}">
                            <a16:creationId xmlns:a16="http://schemas.microsoft.com/office/drawing/2014/main" id="{A6231B3F-619C-7EBB-34DA-2AEC24814D6D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6" name="Arc 89">
                        <a:extLst>
                          <a:ext uri="{FF2B5EF4-FFF2-40B4-BE49-F238E27FC236}">
                            <a16:creationId xmlns:a16="http://schemas.microsoft.com/office/drawing/2014/main" id="{DE854CC4-6AC3-82EA-62F5-10AFE1397208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61" name="Group 90">
                      <a:extLst>
                        <a:ext uri="{FF2B5EF4-FFF2-40B4-BE49-F238E27FC236}">
                          <a16:creationId xmlns:a16="http://schemas.microsoft.com/office/drawing/2014/main" id="{ACF07474-FD6F-405E-C85F-A296AA0279C6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161"/>
                      <a:ext cx="385" cy="240"/>
                      <a:chOff x="3696" y="1728"/>
                      <a:chExt cx="768" cy="480"/>
                    </a:xfrm>
                  </p:grpSpPr>
                  <p:sp>
                    <p:nvSpPr>
                      <p:cNvPr id="69" name="Arc 91">
                        <a:extLst>
                          <a:ext uri="{FF2B5EF4-FFF2-40B4-BE49-F238E27FC236}">
                            <a16:creationId xmlns:a16="http://schemas.microsoft.com/office/drawing/2014/main" id="{BD3BE3BF-7DFB-5D51-9B98-8D0E824D9C3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" name="Arc 92">
                        <a:extLst>
                          <a:ext uri="{FF2B5EF4-FFF2-40B4-BE49-F238E27FC236}">
                            <a16:creationId xmlns:a16="http://schemas.microsoft.com/office/drawing/2014/main" id="{ECC17529-2648-9B03-0067-D986EE41DECA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1" name="Arc 93">
                        <a:extLst>
                          <a:ext uri="{FF2B5EF4-FFF2-40B4-BE49-F238E27FC236}">
                            <a16:creationId xmlns:a16="http://schemas.microsoft.com/office/drawing/2014/main" id="{37A7AA47-A90A-EAA1-93D6-478C90BBDA7E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" name="Arc 94">
                        <a:extLst>
                          <a:ext uri="{FF2B5EF4-FFF2-40B4-BE49-F238E27FC236}">
                            <a16:creationId xmlns:a16="http://schemas.microsoft.com/office/drawing/2014/main" id="{4F9A2559-AAF7-D804-A752-3E21A3E47A40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62" name="Group 95">
                      <a:extLst>
                        <a:ext uri="{FF2B5EF4-FFF2-40B4-BE49-F238E27FC236}">
                          <a16:creationId xmlns:a16="http://schemas.microsoft.com/office/drawing/2014/main" id="{8369142A-DF69-F303-67FE-E772624E726C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257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65" name="Arc 96">
                        <a:extLst>
                          <a:ext uri="{FF2B5EF4-FFF2-40B4-BE49-F238E27FC236}">
                            <a16:creationId xmlns:a16="http://schemas.microsoft.com/office/drawing/2014/main" id="{15F33833-E222-5293-9347-E32012ED7E8C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6" name="Arc 97">
                        <a:extLst>
                          <a:ext uri="{FF2B5EF4-FFF2-40B4-BE49-F238E27FC236}">
                            <a16:creationId xmlns:a16="http://schemas.microsoft.com/office/drawing/2014/main" id="{EC850846-A691-7E22-1B3D-4F24F1BB88FB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7" name="Arc 98">
                        <a:extLst>
                          <a:ext uri="{FF2B5EF4-FFF2-40B4-BE49-F238E27FC236}">
                            <a16:creationId xmlns:a16="http://schemas.microsoft.com/office/drawing/2014/main" id="{1EE8EEB8-4584-C98F-B9F4-94F43F6B4FE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8" name="Arc 99">
                        <a:extLst>
                          <a:ext uri="{FF2B5EF4-FFF2-40B4-BE49-F238E27FC236}">
                            <a16:creationId xmlns:a16="http://schemas.microsoft.com/office/drawing/2014/main" id="{65B9796A-DBCA-F84E-12A5-E75C4786E17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63" name="Arc 100">
                      <a:extLst>
                        <a:ext uri="{FF2B5EF4-FFF2-40B4-BE49-F238E27FC236}">
                          <a16:creationId xmlns:a16="http://schemas.microsoft.com/office/drawing/2014/main" id="{6D5A90D1-5DC6-7C79-B03C-1BE041DC1EE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985" y="2353"/>
                      <a:ext cx="192" cy="12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" name="Arc 101">
                      <a:extLst>
                        <a:ext uri="{FF2B5EF4-FFF2-40B4-BE49-F238E27FC236}">
                          <a16:creationId xmlns:a16="http://schemas.microsoft.com/office/drawing/2014/main" id="{24ECD380-3BF6-38C5-CADB-F16835B113F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3985" y="2474"/>
                      <a:ext cx="192" cy="120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51" name="Line 102">
                    <a:extLst>
                      <a:ext uri="{FF2B5EF4-FFF2-40B4-BE49-F238E27FC236}">
                        <a16:creationId xmlns:a16="http://schemas.microsoft.com/office/drawing/2014/main" id="{796F16F0-AF12-1890-82E0-1E6625580A3C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538" y="1388"/>
                    <a:ext cx="0" cy="32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52" name="Text Box 103">
                    <a:extLst>
                      <a:ext uri="{FF2B5EF4-FFF2-40B4-BE49-F238E27FC236}">
                        <a16:creationId xmlns:a16="http://schemas.microsoft.com/office/drawing/2014/main" id="{3B4782C2-91A8-9203-6805-85D03489727A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021" y="1161"/>
                    <a:ext cx="309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000"/>
                      <a:t>M</a:t>
                    </a:r>
                    <a:r>
                      <a:rPr lang="en-US" sz="2000" baseline="-25000"/>
                      <a:t>3</a:t>
                    </a:r>
                    <a:endParaRPr lang="en-US" sz="2000"/>
                  </a:p>
                </p:txBody>
              </p:sp>
              <p:grpSp>
                <p:nvGrpSpPr>
                  <p:cNvPr id="53" name="Group 104">
                    <a:extLst>
                      <a:ext uri="{FF2B5EF4-FFF2-40B4-BE49-F238E27FC236}">
                        <a16:creationId xmlns:a16="http://schemas.microsoft.com/office/drawing/2014/main" id="{E99C8C22-2D25-4934-80E1-FBDAA9F1465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062" y="1883"/>
                    <a:ext cx="174" cy="184"/>
                    <a:chOff x="2058" y="2207"/>
                    <a:chExt cx="174" cy="184"/>
                  </a:xfrm>
                </p:grpSpPr>
                <p:sp>
                  <p:nvSpPr>
                    <p:cNvPr id="57" name="AutoShape 105">
                      <a:extLst>
                        <a:ext uri="{FF2B5EF4-FFF2-40B4-BE49-F238E27FC236}">
                          <a16:creationId xmlns:a16="http://schemas.microsoft.com/office/drawing/2014/main" id="{82173CD6-C241-5C00-6C37-EE1509B533F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2048" y="2217"/>
                      <a:ext cx="184" cy="164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8" name="Line 106">
                      <a:extLst>
                        <a:ext uri="{FF2B5EF4-FFF2-40B4-BE49-F238E27FC236}">
                          <a16:creationId xmlns:a16="http://schemas.microsoft.com/office/drawing/2014/main" id="{8C13541B-63FB-CB48-2A46-A0DA1842298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32" y="2207"/>
                      <a:ext cx="0" cy="184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54" name="Freeform 107">
                    <a:extLst>
                      <a:ext uri="{FF2B5EF4-FFF2-40B4-BE49-F238E27FC236}">
                        <a16:creationId xmlns:a16="http://schemas.microsoft.com/office/drawing/2014/main" id="{12FBB4DE-0C32-8216-0FBD-E553204DEA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92" y="1556"/>
                    <a:ext cx="168" cy="420"/>
                  </a:xfrm>
                  <a:custGeom>
                    <a:avLst/>
                    <a:gdLst>
                      <a:gd name="T0" fmla="*/ 168 w 168"/>
                      <a:gd name="T1" fmla="*/ 748 h 748"/>
                      <a:gd name="T2" fmla="*/ 0 w 168"/>
                      <a:gd name="T3" fmla="*/ 748 h 748"/>
                      <a:gd name="T4" fmla="*/ 0 w 168"/>
                      <a:gd name="T5" fmla="*/ 0 h 7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68" h="748">
                        <a:moveTo>
                          <a:pt x="168" y="748"/>
                        </a:moveTo>
                        <a:lnTo>
                          <a:pt x="0" y="74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55" name="Freeform 108">
                    <a:extLst>
                      <a:ext uri="{FF2B5EF4-FFF2-40B4-BE49-F238E27FC236}">
                        <a16:creationId xmlns:a16="http://schemas.microsoft.com/office/drawing/2014/main" id="{7923C6E3-02FF-504E-6EF3-E054C3BD77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252" y="1548"/>
                    <a:ext cx="172" cy="429"/>
                  </a:xfrm>
                  <a:custGeom>
                    <a:avLst/>
                    <a:gdLst>
                      <a:gd name="T0" fmla="*/ 168 w 168"/>
                      <a:gd name="T1" fmla="*/ 748 h 748"/>
                      <a:gd name="T2" fmla="*/ 0 w 168"/>
                      <a:gd name="T3" fmla="*/ 748 h 748"/>
                      <a:gd name="T4" fmla="*/ 0 w 168"/>
                      <a:gd name="T5" fmla="*/ 0 h 7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68" h="748">
                        <a:moveTo>
                          <a:pt x="168" y="748"/>
                        </a:moveTo>
                        <a:lnTo>
                          <a:pt x="0" y="74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56" name="Line 109">
                    <a:extLst>
                      <a:ext uri="{FF2B5EF4-FFF2-40B4-BE49-F238E27FC236}">
                        <a16:creationId xmlns:a16="http://schemas.microsoft.com/office/drawing/2014/main" id="{690F7AAD-A001-81FC-EFD1-BBAB38030AC2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1786" y="1388"/>
                    <a:ext cx="0" cy="32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" name="Group 110">
                  <a:extLst>
                    <a:ext uri="{FF2B5EF4-FFF2-40B4-BE49-F238E27FC236}">
                      <a16:creationId xmlns:a16="http://schemas.microsoft.com/office/drawing/2014/main" id="{6611C141-62C1-B311-F7E3-FEE3414345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3" y="1713"/>
                  <a:ext cx="1074" cy="906"/>
                  <a:chOff x="1625" y="1161"/>
                  <a:chExt cx="1074" cy="906"/>
                </a:xfrm>
              </p:grpSpPr>
              <p:grpSp>
                <p:nvGrpSpPr>
                  <p:cNvPr id="19" name="Group 111">
                    <a:extLst>
                      <a:ext uri="{FF2B5EF4-FFF2-40B4-BE49-F238E27FC236}">
                        <a16:creationId xmlns:a16="http://schemas.microsoft.com/office/drawing/2014/main" id="{A6D6EFB5-DC6D-F415-A8F5-9A3170A2AB0B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 rot="-5400000">
                    <a:off x="2024" y="1345"/>
                    <a:ext cx="272" cy="423"/>
                    <a:chOff x="3792" y="1968"/>
                    <a:chExt cx="385" cy="626"/>
                  </a:xfrm>
                </p:grpSpPr>
                <p:grpSp>
                  <p:nvGrpSpPr>
                    <p:cNvPr id="28" name="Group 112">
                      <a:extLst>
                        <a:ext uri="{FF2B5EF4-FFF2-40B4-BE49-F238E27FC236}">
                          <a16:creationId xmlns:a16="http://schemas.microsoft.com/office/drawing/2014/main" id="{AA3E881D-403C-B180-7901-B270A8A2F44A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1968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46" name="Arc 113">
                        <a:extLst>
                          <a:ext uri="{FF2B5EF4-FFF2-40B4-BE49-F238E27FC236}">
                            <a16:creationId xmlns:a16="http://schemas.microsoft.com/office/drawing/2014/main" id="{651AF259-16B2-A5F7-FCBD-0779D95935C7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7" name="Arc 114">
                        <a:extLst>
                          <a:ext uri="{FF2B5EF4-FFF2-40B4-BE49-F238E27FC236}">
                            <a16:creationId xmlns:a16="http://schemas.microsoft.com/office/drawing/2014/main" id="{38CDEE00-2352-A0F1-4648-C7E209552B07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" name="Arc 115">
                        <a:extLst>
                          <a:ext uri="{FF2B5EF4-FFF2-40B4-BE49-F238E27FC236}">
                            <a16:creationId xmlns:a16="http://schemas.microsoft.com/office/drawing/2014/main" id="{0183A73E-54C9-19A8-D3BE-FB14EE211F4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9" name="Arc 116">
                        <a:extLst>
                          <a:ext uri="{FF2B5EF4-FFF2-40B4-BE49-F238E27FC236}">
                            <a16:creationId xmlns:a16="http://schemas.microsoft.com/office/drawing/2014/main" id="{C96CD920-5B06-FD65-B951-EDE5FDBFE2C3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9" name="Group 117">
                      <a:extLst>
                        <a:ext uri="{FF2B5EF4-FFF2-40B4-BE49-F238E27FC236}">
                          <a16:creationId xmlns:a16="http://schemas.microsoft.com/office/drawing/2014/main" id="{872680D4-389D-CEAA-468C-624010AA79F0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064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42" name="Arc 118">
                        <a:extLst>
                          <a:ext uri="{FF2B5EF4-FFF2-40B4-BE49-F238E27FC236}">
                            <a16:creationId xmlns:a16="http://schemas.microsoft.com/office/drawing/2014/main" id="{1407160F-38CE-27C7-0AC0-8DCDC1094AB8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3" name="Arc 119">
                        <a:extLst>
                          <a:ext uri="{FF2B5EF4-FFF2-40B4-BE49-F238E27FC236}">
                            <a16:creationId xmlns:a16="http://schemas.microsoft.com/office/drawing/2014/main" id="{6B1FF7F6-D844-C8C5-C5F5-94D28A7CEAE4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4" name="Arc 120">
                        <a:extLst>
                          <a:ext uri="{FF2B5EF4-FFF2-40B4-BE49-F238E27FC236}">
                            <a16:creationId xmlns:a16="http://schemas.microsoft.com/office/drawing/2014/main" id="{D291F14E-C202-2615-0357-EB25E0B3DD47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5" name="Arc 121">
                        <a:extLst>
                          <a:ext uri="{FF2B5EF4-FFF2-40B4-BE49-F238E27FC236}">
                            <a16:creationId xmlns:a16="http://schemas.microsoft.com/office/drawing/2014/main" id="{7D9F046F-4AAD-30C4-221A-73CADBDE9858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0" name="Group 122">
                      <a:extLst>
                        <a:ext uri="{FF2B5EF4-FFF2-40B4-BE49-F238E27FC236}">
                          <a16:creationId xmlns:a16="http://schemas.microsoft.com/office/drawing/2014/main" id="{7EFEE759-DDF2-FE9C-2A1E-92DD247E88FA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161"/>
                      <a:ext cx="385" cy="240"/>
                      <a:chOff x="3696" y="1728"/>
                      <a:chExt cx="768" cy="480"/>
                    </a:xfrm>
                  </p:grpSpPr>
                  <p:sp>
                    <p:nvSpPr>
                      <p:cNvPr id="38" name="Arc 123">
                        <a:extLst>
                          <a:ext uri="{FF2B5EF4-FFF2-40B4-BE49-F238E27FC236}">
                            <a16:creationId xmlns:a16="http://schemas.microsoft.com/office/drawing/2014/main" id="{29A6C11E-30DB-BBC6-B72B-A2F89ED4706C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9" name="Arc 124">
                        <a:extLst>
                          <a:ext uri="{FF2B5EF4-FFF2-40B4-BE49-F238E27FC236}">
                            <a16:creationId xmlns:a16="http://schemas.microsoft.com/office/drawing/2014/main" id="{11E46AD5-E5B9-4F78-9C6C-E476519FFA85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0" name="Arc 125">
                        <a:extLst>
                          <a:ext uri="{FF2B5EF4-FFF2-40B4-BE49-F238E27FC236}">
                            <a16:creationId xmlns:a16="http://schemas.microsoft.com/office/drawing/2014/main" id="{CE6FB249-A81E-D986-A684-2C3CE48A6F2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1" name="Arc 126">
                        <a:extLst>
                          <a:ext uri="{FF2B5EF4-FFF2-40B4-BE49-F238E27FC236}">
                            <a16:creationId xmlns:a16="http://schemas.microsoft.com/office/drawing/2014/main" id="{AC42991C-0703-AD05-1622-F7C993665E1B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1" name="Group 127">
                      <a:extLst>
                        <a:ext uri="{FF2B5EF4-FFF2-40B4-BE49-F238E27FC236}">
                          <a16:creationId xmlns:a16="http://schemas.microsoft.com/office/drawing/2014/main" id="{A5471205-9AB2-2910-5B23-3CB0DA3405AC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792" y="2257"/>
                      <a:ext cx="385" cy="241"/>
                      <a:chOff x="3696" y="1728"/>
                      <a:chExt cx="768" cy="480"/>
                    </a:xfrm>
                  </p:grpSpPr>
                  <p:sp>
                    <p:nvSpPr>
                      <p:cNvPr id="34" name="Arc 128">
                        <a:extLst>
                          <a:ext uri="{FF2B5EF4-FFF2-40B4-BE49-F238E27FC236}">
                            <a16:creationId xmlns:a16="http://schemas.microsoft.com/office/drawing/2014/main" id="{177D3134-D986-4550-285F-BA6FA539D9D9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4080" y="172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5" name="Arc 129">
                        <a:extLst>
                          <a:ext uri="{FF2B5EF4-FFF2-40B4-BE49-F238E27FC236}">
                            <a16:creationId xmlns:a16="http://schemas.microsoft.com/office/drawing/2014/main" id="{C64BB495-7458-2CB4-493C-A6D5CE10875F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V="1">
                        <a:off x="4080" y="1968"/>
                        <a:ext cx="384" cy="240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6" name="Arc 130">
                        <a:extLst>
                          <a:ext uri="{FF2B5EF4-FFF2-40B4-BE49-F238E27FC236}">
                            <a16:creationId xmlns:a16="http://schemas.microsoft.com/office/drawing/2014/main" id="{6605E5A0-2689-5E65-6735-AF3EEC47926A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 flipV="1">
                        <a:off x="3696" y="2064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" name="Arc 131">
                        <a:extLst>
                          <a:ext uri="{FF2B5EF4-FFF2-40B4-BE49-F238E27FC236}">
                            <a16:creationId xmlns:a16="http://schemas.microsoft.com/office/drawing/2014/main" id="{9C3BD758-4A90-EB68-ADB0-E86BF3B67743}"/>
                          </a:ext>
                        </a:extLst>
                      </p:cNvPr>
                      <p:cNvSpPr>
                        <a:spLocks noChangeAspect="1"/>
                      </p:cNvSpPr>
                      <p:nvPr/>
                    </p:nvSpPr>
                    <p:spPr bwMode="auto">
                      <a:xfrm flipH="1">
                        <a:off x="3696" y="1920"/>
                        <a:ext cx="384" cy="144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0" y="-1"/>
                            </a:moveTo>
                            <a:cubicBezTo>
                              <a:pt x="11929" y="-1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32" name="Arc 132">
                      <a:extLst>
                        <a:ext uri="{FF2B5EF4-FFF2-40B4-BE49-F238E27FC236}">
                          <a16:creationId xmlns:a16="http://schemas.microsoft.com/office/drawing/2014/main" id="{6DA8BD5A-C470-BCD5-333A-7360F8D5E1D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985" y="2353"/>
                      <a:ext cx="192" cy="12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" name="Arc 133">
                      <a:extLst>
                        <a:ext uri="{FF2B5EF4-FFF2-40B4-BE49-F238E27FC236}">
                          <a16:creationId xmlns:a16="http://schemas.microsoft.com/office/drawing/2014/main" id="{A1B668FF-7B54-34FC-D6EF-DDE4A3065E7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3985" y="2474"/>
                      <a:ext cx="192" cy="120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-1"/>
                          </a:moveTo>
                          <a:cubicBezTo>
                            <a:pt x="11929" y="-1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0" name="Line 134">
                    <a:extLst>
                      <a:ext uri="{FF2B5EF4-FFF2-40B4-BE49-F238E27FC236}">
                        <a16:creationId xmlns:a16="http://schemas.microsoft.com/office/drawing/2014/main" id="{0DB339AF-5427-6A4A-BD04-E1CACF7997CA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2538" y="1388"/>
                    <a:ext cx="0" cy="32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1" name="Text Box 135">
                    <a:extLst>
                      <a:ext uri="{FF2B5EF4-FFF2-40B4-BE49-F238E27FC236}">
                        <a16:creationId xmlns:a16="http://schemas.microsoft.com/office/drawing/2014/main" id="{45A0CDCB-390A-AF9C-3D00-3629DB5274B2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015" y="1161"/>
                    <a:ext cx="324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000"/>
                      <a:t>M</a:t>
                    </a:r>
                    <a:r>
                      <a:rPr lang="en-US" sz="2000" baseline="-25000"/>
                      <a:t>N</a:t>
                    </a:r>
                    <a:endParaRPr lang="en-US" sz="2000"/>
                  </a:p>
                </p:txBody>
              </p:sp>
              <p:grpSp>
                <p:nvGrpSpPr>
                  <p:cNvPr id="22" name="Group 136">
                    <a:extLst>
                      <a:ext uri="{FF2B5EF4-FFF2-40B4-BE49-F238E27FC236}">
                        <a16:creationId xmlns:a16="http://schemas.microsoft.com/office/drawing/2014/main" id="{F0401D96-552A-4E6F-A6DC-07F1355DC3C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062" y="1883"/>
                    <a:ext cx="174" cy="184"/>
                    <a:chOff x="2058" y="2207"/>
                    <a:chExt cx="174" cy="184"/>
                  </a:xfrm>
                </p:grpSpPr>
                <p:sp>
                  <p:nvSpPr>
                    <p:cNvPr id="26" name="AutoShape 137">
                      <a:extLst>
                        <a:ext uri="{FF2B5EF4-FFF2-40B4-BE49-F238E27FC236}">
                          <a16:creationId xmlns:a16="http://schemas.microsoft.com/office/drawing/2014/main" id="{F3AB504C-E85C-2443-567C-45DA659D04D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2048" y="2217"/>
                      <a:ext cx="184" cy="164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" name="Line 138">
                      <a:extLst>
                        <a:ext uri="{FF2B5EF4-FFF2-40B4-BE49-F238E27FC236}">
                          <a16:creationId xmlns:a16="http://schemas.microsoft.com/office/drawing/2014/main" id="{7E093173-B394-5BEC-48F4-11C38A88E24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32" y="2207"/>
                      <a:ext cx="0" cy="184"/>
                    </a:xfrm>
                    <a:prstGeom prst="line">
                      <a:avLst/>
                    </a:prstGeom>
                    <a:no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3" name="Freeform 139">
                    <a:extLst>
                      <a:ext uri="{FF2B5EF4-FFF2-40B4-BE49-F238E27FC236}">
                        <a16:creationId xmlns:a16="http://schemas.microsoft.com/office/drawing/2014/main" id="{44673CFC-27B3-F6F5-EBB5-C64BD4FD0E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92" y="1556"/>
                    <a:ext cx="168" cy="420"/>
                  </a:xfrm>
                  <a:custGeom>
                    <a:avLst/>
                    <a:gdLst>
                      <a:gd name="T0" fmla="*/ 168 w 168"/>
                      <a:gd name="T1" fmla="*/ 748 h 748"/>
                      <a:gd name="T2" fmla="*/ 0 w 168"/>
                      <a:gd name="T3" fmla="*/ 748 h 748"/>
                      <a:gd name="T4" fmla="*/ 0 w 168"/>
                      <a:gd name="T5" fmla="*/ 0 h 7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68" h="748">
                        <a:moveTo>
                          <a:pt x="168" y="748"/>
                        </a:moveTo>
                        <a:lnTo>
                          <a:pt x="0" y="74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4" name="Freeform 140">
                    <a:extLst>
                      <a:ext uri="{FF2B5EF4-FFF2-40B4-BE49-F238E27FC236}">
                        <a16:creationId xmlns:a16="http://schemas.microsoft.com/office/drawing/2014/main" id="{640A8408-3FA2-3185-3179-AD32B16CA9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2252" y="1548"/>
                    <a:ext cx="172" cy="429"/>
                  </a:xfrm>
                  <a:custGeom>
                    <a:avLst/>
                    <a:gdLst>
                      <a:gd name="T0" fmla="*/ 168 w 168"/>
                      <a:gd name="T1" fmla="*/ 748 h 748"/>
                      <a:gd name="T2" fmla="*/ 0 w 168"/>
                      <a:gd name="T3" fmla="*/ 748 h 748"/>
                      <a:gd name="T4" fmla="*/ 0 w 168"/>
                      <a:gd name="T5" fmla="*/ 0 h 7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68" h="748">
                        <a:moveTo>
                          <a:pt x="168" y="748"/>
                        </a:moveTo>
                        <a:lnTo>
                          <a:pt x="0" y="74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5" name="Line 141">
                    <a:extLst>
                      <a:ext uri="{FF2B5EF4-FFF2-40B4-BE49-F238E27FC236}">
                        <a16:creationId xmlns:a16="http://schemas.microsoft.com/office/drawing/2014/main" id="{D3677ABF-98CA-1C54-7F0A-D5057FFAF9FB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-5400000">
                    <a:off x="1786" y="1388"/>
                    <a:ext cx="0" cy="32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8" name="Line 142">
                  <a:extLst>
                    <a:ext uri="{FF2B5EF4-FFF2-40B4-BE49-F238E27FC236}">
                      <a16:creationId xmlns:a16="http://schemas.microsoft.com/office/drawing/2014/main" id="{047388C8-15AB-4125-AA43-9B4720255E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36" y="2104"/>
                  <a:ext cx="336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sp>
            <p:nvSpPr>
              <p:cNvPr id="12" name="Freeform 143">
                <a:extLst>
                  <a:ext uri="{FF2B5EF4-FFF2-40B4-BE49-F238E27FC236}">
                    <a16:creationId xmlns:a16="http://schemas.microsoft.com/office/drawing/2014/main" id="{D87A51B7-73B8-0A88-23EF-A7D2E8106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" y="1488"/>
                <a:ext cx="642" cy="603"/>
              </a:xfrm>
              <a:custGeom>
                <a:avLst/>
                <a:gdLst>
                  <a:gd name="T0" fmla="*/ 0 w 1968"/>
                  <a:gd name="T1" fmla="*/ 624 h 624"/>
                  <a:gd name="T2" fmla="*/ 0 w 1968"/>
                  <a:gd name="T3" fmla="*/ 0 h 624"/>
                  <a:gd name="T4" fmla="*/ 1968 w 1968"/>
                  <a:gd name="T5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68" h="624">
                    <a:moveTo>
                      <a:pt x="0" y="624"/>
                    </a:moveTo>
                    <a:lnTo>
                      <a:pt x="0" y="0"/>
                    </a:lnTo>
                    <a:lnTo>
                      <a:pt x="1968" y="0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" name="Freeform 144">
                <a:extLst>
                  <a:ext uri="{FF2B5EF4-FFF2-40B4-BE49-F238E27FC236}">
                    <a16:creationId xmlns:a16="http://schemas.microsoft.com/office/drawing/2014/main" id="{CD177005-2C34-7E4C-6336-88C6C2762F5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632" y="1488"/>
                <a:ext cx="3723" cy="603"/>
              </a:xfrm>
              <a:custGeom>
                <a:avLst/>
                <a:gdLst>
                  <a:gd name="T0" fmla="*/ 0 w 1968"/>
                  <a:gd name="T1" fmla="*/ 624 h 624"/>
                  <a:gd name="T2" fmla="*/ 0 w 1968"/>
                  <a:gd name="T3" fmla="*/ 0 h 624"/>
                  <a:gd name="T4" fmla="*/ 1968 w 1968"/>
                  <a:gd name="T5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68" h="624">
                    <a:moveTo>
                      <a:pt x="0" y="624"/>
                    </a:moveTo>
                    <a:lnTo>
                      <a:pt x="0" y="0"/>
                    </a:lnTo>
                    <a:lnTo>
                      <a:pt x="1968" y="0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51493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4D894-803B-4424-9FC9-C7F987EFC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Adiabatic heat balance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16678-CF77-44D2-91F3-8C69AA267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simplest (and conservative) approximation for the evolution of the maximum temperature during a quench is to assume </a:t>
            </a:r>
            <a:r>
              <a:rPr lang="en-US" sz="2000" dirty="0">
                <a:solidFill>
                  <a:srgbClr val="FF0000"/>
                </a:solidFill>
              </a:rPr>
              <a:t>adiabatic behavior at the location of the hot-spot</a:t>
            </a:r>
            <a:r>
              <a:rPr lang="en-US" sz="2000" dirty="0"/>
              <a:t>:</a:t>
            </a:r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C0177-75A3-4786-8E02-F1AE07F3A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35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F2AB5B6-CA26-4F2F-B9AB-56B53D222829}"/>
                  </a:ext>
                </a:extLst>
              </p:cNvPr>
              <p:cNvSpPr/>
              <p:nvPr/>
            </p:nvSpPr>
            <p:spPr>
              <a:xfrm>
                <a:off x="1689788" y="2639797"/>
                <a:ext cx="4529253" cy="67755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bar>
                        <m:barPr>
                          <m:pos m:val="top"/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bar>
                      <m:f>
                        <m:f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𝑐𝑜𝑛𝑑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m:rPr>
                          <m:nor/>
                        </m:rP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𝑗𝑜𝑢𝑙𝑒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bSup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bar>
                        <m:barPr>
                          <m:pos m:val="top"/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bar>
                      <m:f>
                        <m:f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𝑐𝑜𝑛𝑑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m:rPr>
                          <m:nor/>
                        </m:rP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F2AB5B6-CA26-4F2F-B9AB-56B53D2228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9788" y="2639797"/>
                <a:ext cx="4529253" cy="6775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7966E4E-748F-4C39-8C88-01F88B06D21D}"/>
                  </a:ext>
                </a:extLst>
              </p:cNvPr>
              <p:cNvSpPr/>
              <p:nvPr/>
            </p:nvSpPr>
            <p:spPr>
              <a:xfrm>
                <a:off x="6331965" y="2902547"/>
                <a:ext cx="688928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Electrical resistivity of the stabilizer (Cu):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𝑅𝑅𝑅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7966E4E-748F-4C39-8C88-01F88B06D2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1965" y="2902547"/>
                <a:ext cx="6889285" cy="646331"/>
              </a:xfrm>
              <a:prstGeom prst="rect">
                <a:avLst/>
              </a:prstGeom>
              <a:blipFill>
                <a:blip r:embed="rId3"/>
                <a:stretch>
                  <a:fillRect l="-796" t="-4717" b="-84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9B8DE1B-378F-4689-8C69-582AC1A26113}"/>
                  </a:ext>
                </a:extLst>
              </p:cNvPr>
              <p:cNvSpPr/>
              <p:nvPr/>
            </p:nvSpPr>
            <p:spPr>
              <a:xfrm>
                <a:off x="4999024" y="5644240"/>
                <a:ext cx="2154610" cy="67755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m:rPr>
                          <m:nor/>
                        </m:rPr>
                        <a:rPr lang="en-US" sz="20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m:rPr>
                          <m:nor/>
                        </m:rP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m:rPr>
                          <m:nor/>
                        </m:rP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0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9B8DE1B-378F-4689-8C69-582AC1A261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9024" y="5644240"/>
                <a:ext cx="2154610" cy="6775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4D43E1D-F257-4CB3-9591-D6755C575C2E}"/>
                  </a:ext>
                </a:extLst>
              </p:cNvPr>
              <p:cNvSpPr txBox="1"/>
              <p:nvPr/>
            </p:nvSpPr>
            <p:spPr>
              <a:xfrm>
                <a:off x="6331964" y="2337243"/>
                <a:ext cx="4729842" cy="4086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Average</m:t>
                    </m:r>
                    <m:r>
                      <m:rPr>
                        <m:nor/>
                      </m:rPr>
                      <a:rPr lang="en-GB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heat</m:t>
                    </m:r>
                    <m:r>
                      <m:rPr>
                        <m:nor/>
                      </m:rPr>
                      <a:rPr lang="en-GB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capacity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d>
                      <m:d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sSub>
                      <m:sSub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4D43E1D-F257-4CB3-9591-D6755C575C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1964" y="2337243"/>
                <a:ext cx="4729842" cy="408638"/>
              </a:xfrm>
              <a:prstGeom prst="rect">
                <a:avLst/>
              </a:prstGeom>
              <a:blipFill>
                <a:blip r:embed="rId5"/>
                <a:stretch>
                  <a:fillRect l="-387" t="-98507" b="-1686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4BD4804F-8E8D-490C-B63C-AF1905986735}"/>
              </a:ext>
            </a:extLst>
          </p:cNvPr>
          <p:cNvSpPr txBox="1"/>
          <p:nvPr/>
        </p:nvSpPr>
        <p:spPr>
          <a:xfrm>
            <a:off x="1502982" y="3922209"/>
            <a:ext cx="914669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The circuit is a RL circuit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with the magnet inductance L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and a highly variable resistance R(t), growing with time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the higher the resistance, the faster the current dump, the lower hotspot</a:t>
            </a:r>
          </a:p>
        </p:txBody>
      </p:sp>
    </p:spTree>
    <p:extLst>
      <p:ext uri="{BB962C8B-B14F-4D97-AF65-F5344CB8AC3E}">
        <p14:creationId xmlns:p14="http://schemas.microsoft.com/office/powerpoint/2010/main" val="30611249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B8DF-BFEF-4A62-AF4E-112AB06C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Hot spot temperature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16EE9-53E9-49E9-8257-6F2A48F1B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Adiabatic conditions at the hot spot: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2E685D-CC59-42F2-BA9B-55902251F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074E38-5A27-46AF-90F8-FDF6CCB0E479}"/>
              </a:ext>
            </a:extLst>
          </p:cNvPr>
          <p:cNvSpPr txBox="1"/>
          <p:nvPr/>
        </p:nvSpPr>
        <p:spPr>
          <a:xfrm>
            <a:off x="6219328" y="4716710"/>
            <a:ext cx="426641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Load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due to the </a:t>
            </a:r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current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decay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, </a:t>
            </a:r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that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should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be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made as fast as possible and </a:t>
            </a:r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is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an observable: </a:t>
            </a:r>
            <a:r>
              <a:rPr lang="fr-CH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Quench</a:t>
            </a:r>
            <a:r>
              <a:rPr lang="fr-CH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tax</a:t>
            </a:r>
            <a:endParaRPr lang="fr-CH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6F7064F-4597-4099-8F66-022D1C4AE5B3}"/>
                  </a:ext>
                </a:extLst>
              </p:cNvPr>
              <p:cNvSpPr/>
              <p:nvPr/>
            </p:nvSpPr>
            <p:spPr>
              <a:xfrm>
                <a:off x="5087889" y="1786124"/>
                <a:ext cx="2729053" cy="677558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ba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𝑐𝑜𝑛𝑑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m:rPr>
                          <m:nor/>
                        </m:rP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6F7064F-4597-4099-8F66-022D1C4AE5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7889" y="1786124"/>
                <a:ext cx="2729053" cy="6775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DDDA86-AE1C-4ABB-A4A4-A7A66C79D792}"/>
              </a:ext>
            </a:extLst>
          </p:cNvPr>
          <p:cNvSpPr txBox="1">
            <a:spLocks/>
          </p:cNvSpPr>
          <p:nvPr/>
        </p:nvSpPr>
        <p:spPr>
          <a:xfrm>
            <a:off x="1981200" y="2589880"/>
            <a:ext cx="8226854" cy="6775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integrated</a:t>
            </a:r>
            <a:endParaRPr lang="en-GB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52746C5-3C40-4AA1-A933-ADFDDD38F2B0}"/>
                  </a:ext>
                </a:extLst>
              </p:cNvPr>
              <p:cNvSpPr/>
              <p:nvPr/>
            </p:nvSpPr>
            <p:spPr>
              <a:xfrm>
                <a:off x="4665051" y="3248886"/>
                <a:ext cx="3574727" cy="886268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𝑜𝑝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bar>
                                <m:barPr>
                                  <m:pos m:val="top"/>
                                  <m:ctrlP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20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bar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𝐶𝑢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GB" sz="20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52746C5-3C40-4AA1-A933-ADFDDD38F2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5051" y="3248886"/>
                <a:ext cx="3574727" cy="8862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ADF9182-B3EB-4052-8C54-922026D3E7AA}"/>
              </a:ext>
            </a:extLst>
          </p:cNvPr>
          <p:cNvCxnSpPr>
            <a:cxnSpLocks/>
            <a:stCxn id="16" idx="0"/>
            <a:endCxn id="17" idx="2"/>
          </p:cNvCxnSpPr>
          <p:nvPr/>
        </p:nvCxnSpPr>
        <p:spPr>
          <a:xfrm flipV="1">
            <a:off x="3691744" y="4222773"/>
            <a:ext cx="2152228" cy="5090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ECCE5C4-CA49-4452-A705-D4ACD8B9E303}"/>
              </a:ext>
            </a:extLst>
          </p:cNvPr>
          <p:cNvSpPr txBox="1"/>
          <p:nvPr/>
        </p:nvSpPr>
        <p:spPr>
          <a:xfrm>
            <a:off x="1703512" y="4731840"/>
            <a:ext cx="397646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Ability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of the </a:t>
            </a:r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cable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of « </a:t>
            </a:r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taking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 » the </a:t>
            </a:r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current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(combination of </a:t>
            </a:r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enthalpy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and </a:t>
            </a:r>
            <a:r>
              <a:rPr lang="fr-CH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resistivity</a:t>
            </a:r>
            <a:r>
              <a:rPr lang="fr-CH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): </a:t>
            </a:r>
            <a:r>
              <a:rPr lang="fr-CH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Quench</a:t>
            </a:r>
            <a:r>
              <a:rPr lang="fr-CH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capital (</a:t>
            </a:r>
            <a:r>
              <a:rPr lang="el-GR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Γ</a:t>
            </a:r>
            <a:r>
              <a:rPr lang="fr-CH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C4133F-BAAF-4EC9-855F-D00AFF656308}"/>
              </a:ext>
            </a:extLst>
          </p:cNvPr>
          <p:cNvSpPr/>
          <p:nvPr/>
        </p:nvSpPr>
        <p:spPr>
          <a:xfrm>
            <a:off x="5087888" y="3204647"/>
            <a:ext cx="1512168" cy="10181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58874A-9EE4-4CA6-B390-1B18F55EC6C2}"/>
              </a:ext>
            </a:extLst>
          </p:cNvPr>
          <p:cNvSpPr/>
          <p:nvPr/>
        </p:nvSpPr>
        <p:spPr>
          <a:xfrm>
            <a:off x="6815688" y="3223395"/>
            <a:ext cx="1080513" cy="10181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1BC486-EA1C-46B9-88F4-44BD4EA44C01}"/>
              </a:ext>
            </a:extLst>
          </p:cNvPr>
          <p:cNvCxnSpPr>
            <a:cxnSpLocks/>
            <a:stCxn id="6" idx="0"/>
            <a:endCxn id="19" idx="2"/>
          </p:cNvCxnSpPr>
          <p:nvPr/>
        </p:nvCxnSpPr>
        <p:spPr>
          <a:xfrm flipH="1" flipV="1">
            <a:off x="7355945" y="4241521"/>
            <a:ext cx="996591" cy="4751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0124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C04C6-C5DA-4BF1-B244-AC2B0AE97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Protection limit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1558F-A638-C307-6D19-A39F9201B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EE0C1-6AF8-44A7-AADB-403DEFB27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37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FBC8F1C-5F8F-4BA7-A6FF-C6E71CA02243}"/>
              </a:ext>
            </a:extLst>
          </p:cNvPr>
          <p:cNvSpPr txBox="1">
            <a:spLocks/>
          </p:cNvSpPr>
          <p:nvPr/>
        </p:nvSpPr>
        <p:spPr>
          <a:xfrm>
            <a:off x="1920464" y="1316046"/>
            <a:ext cx="8226854" cy="77115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2060"/>
              </a:buClr>
            </a:pP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Ideal case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all magnet is quenched at the quench start</a:t>
            </a:r>
          </a:p>
          <a:p>
            <a:pPr>
              <a:buClr>
                <a:srgbClr val="002060"/>
              </a:buClr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2060"/>
              </a:buClr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5C991C-DE68-424E-8F39-7ED953984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935" y="1953951"/>
            <a:ext cx="3841135" cy="288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B4842BA-328B-483D-B7A0-45ACD697CEEC}"/>
              </a:ext>
            </a:extLst>
          </p:cNvPr>
          <p:cNvCxnSpPr/>
          <p:nvPr/>
        </p:nvCxnSpPr>
        <p:spPr>
          <a:xfrm flipV="1">
            <a:off x="8902455" y="3066232"/>
            <a:ext cx="0" cy="13716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69909B-29DD-4E68-916B-ACAF56B40FC5}"/>
              </a:ext>
            </a:extLst>
          </p:cNvPr>
          <p:cNvCxnSpPr/>
          <p:nvPr/>
        </p:nvCxnSpPr>
        <p:spPr>
          <a:xfrm flipH="1">
            <a:off x="6743979" y="3080523"/>
            <a:ext cx="215847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E2A9304-89C3-4D59-B271-BD195B7029B0}"/>
              </a:ext>
            </a:extLst>
          </p:cNvPr>
          <p:cNvSpPr txBox="1"/>
          <p:nvPr/>
        </p:nvSpPr>
        <p:spPr>
          <a:xfrm>
            <a:off x="6744488" y="3971573"/>
            <a:ext cx="579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HERA</a:t>
            </a:r>
            <a:endParaRPr lang="en-GB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2ED79B-7A86-4CCD-B681-95ACEFF88716}"/>
              </a:ext>
            </a:extLst>
          </p:cNvPr>
          <p:cNvSpPr txBox="1"/>
          <p:nvPr/>
        </p:nvSpPr>
        <p:spPr>
          <a:xfrm>
            <a:off x="6868977" y="3716858"/>
            <a:ext cx="7344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LHC-MB</a:t>
            </a:r>
            <a:endParaRPr lang="en-GB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5040BAF-79BF-469B-8181-477F94BCD1EC}"/>
              </a:ext>
            </a:extLst>
          </p:cNvPr>
          <p:cNvCxnSpPr>
            <a:stCxn id="10" idx="2"/>
          </p:cNvCxnSpPr>
          <p:nvPr/>
        </p:nvCxnSpPr>
        <p:spPr>
          <a:xfrm>
            <a:off x="7236225" y="3978468"/>
            <a:ext cx="153196" cy="22862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4FD7D0-361A-4A77-8038-C574425D7A6E}"/>
              </a:ext>
            </a:extLst>
          </p:cNvPr>
          <p:cNvCxnSpPr>
            <a:stCxn id="9" idx="2"/>
          </p:cNvCxnSpPr>
          <p:nvPr/>
        </p:nvCxnSpPr>
        <p:spPr>
          <a:xfrm>
            <a:off x="7033990" y="4233183"/>
            <a:ext cx="198228" cy="5171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A8524E3-1256-4C54-93EB-DF34861867B5}"/>
              </a:ext>
            </a:extLst>
          </p:cNvPr>
          <p:cNvSpPr txBox="1"/>
          <p:nvPr/>
        </p:nvSpPr>
        <p:spPr>
          <a:xfrm>
            <a:off x="6928069" y="3315861"/>
            <a:ext cx="1207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HD2, 11T, </a:t>
            </a:r>
          </a:p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FRESCA2, RMM </a:t>
            </a:r>
            <a:endParaRPr lang="en-GB" sz="1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8183129-B9AE-4916-B866-4507A5475E8B}"/>
              </a:ext>
            </a:extLst>
          </p:cNvPr>
          <p:cNvSpPr/>
          <p:nvPr/>
        </p:nvSpPr>
        <p:spPr>
          <a:xfrm>
            <a:off x="7521721" y="4064972"/>
            <a:ext cx="221376" cy="219925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EAA017E-30A4-4A4E-A953-D20E3E41DE65}"/>
              </a:ext>
            </a:extLst>
          </p:cNvPr>
          <p:cNvCxnSpPr>
            <a:stCxn id="13" idx="2"/>
          </p:cNvCxnSpPr>
          <p:nvPr/>
        </p:nvCxnSpPr>
        <p:spPr>
          <a:xfrm>
            <a:off x="7531728" y="3715971"/>
            <a:ext cx="89246" cy="31863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E38FCB6-4CAC-47F4-BD0C-684030E6A96C}"/>
              </a:ext>
            </a:extLst>
          </p:cNvPr>
          <p:cNvSpPr txBox="1"/>
          <p:nvPr/>
        </p:nvSpPr>
        <p:spPr>
          <a:xfrm>
            <a:off x="7180873" y="2456608"/>
            <a:ext cx="1985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Ultimate protection limit?</a:t>
            </a:r>
            <a:endParaRPr lang="en-GB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3C21140-38BA-4E95-A6EC-1F44C043B3FD}"/>
              </a:ext>
            </a:extLst>
          </p:cNvPr>
          <p:cNvSpPr txBox="1">
            <a:spLocks/>
          </p:cNvSpPr>
          <p:nvPr/>
        </p:nvSpPr>
        <p:spPr>
          <a:xfrm>
            <a:off x="1983946" y="5238370"/>
            <a:ext cx="8226854" cy="84131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2060"/>
              </a:buClr>
            </a:pP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Reality: </a:t>
            </a:r>
            <a:r>
              <a:rPr lang="en-US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time to detect, validate and quench the magnet.</a:t>
            </a:r>
            <a:endParaRPr lang="en-GB" sz="2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9D1935-F178-487D-AA74-E2A4091414FE}"/>
              </a:ext>
            </a:extLst>
          </p:cNvPr>
          <p:cNvSpPr txBox="1"/>
          <p:nvPr/>
        </p:nvSpPr>
        <p:spPr>
          <a:xfrm>
            <a:off x="6203432" y="4912436"/>
            <a:ext cx="3712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Enthalpy of the strand volume (neglecting the insulation)</a:t>
            </a:r>
            <a:endParaRPr lang="en-GB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0F84300-D359-4ADF-9316-BDF9C7345AC1}"/>
                  </a:ext>
                </a:extLst>
              </p:cNvPr>
              <p:cNvSpPr/>
              <p:nvPr/>
            </p:nvSpPr>
            <p:spPr>
              <a:xfrm>
                <a:off x="1868722" y="4085806"/>
                <a:ext cx="1801262" cy="6898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bar>
                      <m:d>
                        <m:d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sSub>
                        <m:sSub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0F84300-D359-4ADF-9316-BDF9C7345A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8722" y="4085806"/>
                <a:ext cx="1801262" cy="6898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1252E6A7-329E-40BE-BD3C-E7DBD32F41EA}"/>
              </a:ext>
            </a:extLst>
          </p:cNvPr>
          <p:cNvSpPr txBox="1"/>
          <p:nvPr/>
        </p:nvSpPr>
        <p:spPr>
          <a:xfrm>
            <a:off x="2147731" y="1868774"/>
            <a:ext cx="3792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Assuming adiabatic conditions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75B6535-A868-4FAB-A64D-7210ACFFB29C}"/>
                  </a:ext>
                </a:extLst>
              </p:cNvPr>
              <p:cNvSpPr/>
              <p:nvPr/>
            </p:nvSpPr>
            <p:spPr>
              <a:xfrm>
                <a:off x="2361468" y="2395406"/>
                <a:ext cx="3289612" cy="79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GB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𝑜𝑝</m:t>
                              </m:r>
                            </m:sub>
                          </m:sSub>
                        </m:sub>
                        <m:sup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bar>
                            <m:barPr>
                              <m:pos m:val="top"/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bar>
                          <m:d>
                            <m:d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75B6535-A868-4FAB-A64D-7210ACFFB2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1468" y="2395406"/>
                <a:ext cx="3289612" cy="7908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E391A24-B864-4BDD-A0C7-854B31FEAD0D}"/>
                  </a:ext>
                </a:extLst>
              </p:cNvPr>
              <p:cNvSpPr/>
              <p:nvPr/>
            </p:nvSpPr>
            <p:spPr>
              <a:xfrm>
                <a:off x="2595520" y="3360637"/>
                <a:ext cx="402098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E391A24-B864-4BDD-A0C7-854B31FEAD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520" y="3360637"/>
                <a:ext cx="402098" cy="61093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EC55ED6D-1CEB-4271-B5E7-07CEFF1F3309}"/>
              </a:ext>
            </a:extLst>
          </p:cNvPr>
          <p:cNvSpPr txBox="1"/>
          <p:nvPr/>
        </p:nvSpPr>
        <p:spPr>
          <a:xfrm>
            <a:off x="3631687" y="3448353"/>
            <a:ext cx="2468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stored energy per unit volume.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620642D-9308-4132-9F1A-BBD764E8A570}"/>
              </a:ext>
            </a:extLst>
          </p:cNvPr>
          <p:cNvSpPr txBox="1"/>
          <p:nvPr/>
        </p:nvSpPr>
        <p:spPr>
          <a:xfrm>
            <a:off x="3693675" y="4161040"/>
            <a:ext cx="2246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Volumetric heat capacity of the cable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C73A003-4EB2-4B88-9DC0-00E334A0D32F}"/>
              </a:ext>
            </a:extLst>
          </p:cNvPr>
          <p:cNvSpPr/>
          <p:nvPr/>
        </p:nvSpPr>
        <p:spPr>
          <a:xfrm>
            <a:off x="1756230" y="4820718"/>
            <a:ext cx="20477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copper, superconductor and insulation.</a:t>
            </a:r>
          </a:p>
        </p:txBody>
      </p:sp>
    </p:spTree>
    <p:extLst>
      <p:ext uri="{BB962C8B-B14F-4D97-AF65-F5344CB8AC3E}">
        <p14:creationId xmlns:p14="http://schemas.microsoft.com/office/powerpoint/2010/main" val="12226214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F3EEF-84D3-4E90-91C8-9BA32C4CB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and validation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E46295-2F61-4984-B7F7-22E9A3056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38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9CA4D1D-A746-4768-859D-FA5561193374}"/>
              </a:ext>
            </a:extLst>
          </p:cNvPr>
          <p:cNvSpPr txBox="1">
            <a:spLocks/>
          </p:cNvSpPr>
          <p:nvPr/>
        </p:nvSpPr>
        <p:spPr>
          <a:xfrm>
            <a:off x="203200" y="1061057"/>
            <a:ext cx="11785600" cy="200719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2060"/>
              </a:buClr>
            </a:pP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time needed to detect and validate a quench is very expensive in terms of temperature rise. And here is where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density become critical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detection threshold 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defined through two parameters:</a:t>
            </a:r>
          </a:p>
          <a:p>
            <a:pPr lvl="1"/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voltage level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(above the noise level) – typically 100 mV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3-5 </a:t>
            </a: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ms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at nominal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validation time (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reject spurious spikes in voltages) – typically 10 </a:t>
            </a: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Voltages staying above voltage level for a time longer than validation time are interpreted as a magnet quench, and activate the protection system</a:t>
            </a:r>
          </a:p>
          <a:p>
            <a:pPr marL="697230" lvl="1" indent="-285750"/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Therefore on the time needed to detect the voltage, one has to add the validation time </a:t>
            </a:r>
            <a:r>
              <a:rPr lang="fr-CH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 15 ms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85DEB3-8B7D-4F3F-B6B1-158A9BA60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068" y="3861368"/>
            <a:ext cx="3841134" cy="28800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9897E4D-E74A-441B-BCC4-6A5064EC358D}"/>
              </a:ext>
            </a:extLst>
          </p:cNvPr>
          <p:cNvCxnSpPr/>
          <p:nvPr/>
        </p:nvCxnSpPr>
        <p:spPr>
          <a:xfrm flipH="1">
            <a:off x="2859826" y="6130916"/>
            <a:ext cx="302623" cy="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1BDF06C-17DE-442B-91E2-6E5E622E3CD0}"/>
                  </a:ext>
                </a:extLst>
              </p:cNvPr>
              <p:cNvSpPr/>
              <p:nvPr/>
            </p:nvSpPr>
            <p:spPr>
              <a:xfrm>
                <a:off x="1861359" y="3299501"/>
                <a:ext cx="5340480" cy="5627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h𝑜𝑡</m:t>
                              </m:r>
                            </m:sub>
                          </m:sSub>
                        </m:num>
                        <m:den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4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𝐶𝑢</m:t>
                                  </m:r>
                                </m:sub>
                              </m:sSub>
                              <m: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𝑆𝐶</m:t>
                                  </m:r>
                                </m:sub>
                              </m:sSub>
                              <m: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𝑖𝑛𝑠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1BDF06C-17DE-442B-91E2-6E5E622E3C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1359" y="3299501"/>
                <a:ext cx="5340480" cy="5627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F1C45B7C-0BA5-46E4-85A8-FB70BE5B889B}"/>
              </a:ext>
            </a:extLst>
          </p:cNvPr>
          <p:cNvSpPr txBox="1"/>
          <p:nvPr/>
        </p:nvSpPr>
        <p:spPr>
          <a:xfrm>
            <a:off x="3183547" y="5811269"/>
            <a:ext cx="20034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00FF"/>
                </a:solidFill>
              </a:rPr>
              <a:t>All coil quenched after 35 </a:t>
            </a:r>
            <a:r>
              <a:rPr lang="en-GB" sz="1100" dirty="0" err="1">
                <a:solidFill>
                  <a:srgbClr val="0000FF"/>
                </a:solidFill>
              </a:rPr>
              <a:t>ms</a:t>
            </a:r>
            <a:r>
              <a:rPr lang="en-GB" sz="1100" dirty="0">
                <a:solidFill>
                  <a:srgbClr val="0000FF"/>
                </a:solidFill>
              </a:rPr>
              <a:t> from quench start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5BFAA53-4C30-41A7-B821-330514D15E35}"/>
                  </a:ext>
                </a:extLst>
              </p:cNvPr>
              <p:cNvSpPr/>
              <p:nvPr/>
            </p:nvSpPr>
            <p:spPr>
              <a:xfrm>
                <a:off x="7054154" y="3316609"/>
                <a:ext cx="1798099" cy="5888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d>
                        <m:dPr>
                          <m:ctrlP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sz="14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bar>
                            <m:barPr>
                              <m:pos m:val="top"/>
                              <m:ctrlPr>
                                <a:rPr lang="en-US" sz="1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sz="1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bar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GB" sz="1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sz="1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5BFAA53-4C30-41A7-B821-330514D15E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4154" y="3316609"/>
                <a:ext cx="1798099" cy="5888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2BB7C93-8039-4C7F-C7E5-79C61C5837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2211" y="3950802"/>
            <a:ext cx="3979044" cy="260318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7C320A4-8047-636A-6BAB-0A51E0D3012E}"/>
              </a:ext>
            </a:extLst>
          </p:cNvPr>
          <p:cNvCxnSpPr>
            <a:cxnSpLocks/>
          </p:cNvCxnSpPr>
          <p:nvPr/>
        </p:nvCxnSpPr>
        <p:spPr>
          <a:xfrm>
            <a:off x="7819848" y="3885796"/>
            <a:ext cx="0" cy="247724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60E728E-C2B6-79E8-682E-D66304A3AB42}"/>
              </a:ext>
            </a:extLst>
          </p:cNvPr>
          <p:cNvSpPr txBox="1"/>
          <p:nvPr/>
        </p:nvSpPr>
        <p:spPr>
          <a:xfrm rot="16200000">
            <a:off x="7224068" y="4356905"/>
            <a:ext cx="936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Nominal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7378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07517-3905-CF35-9F78-6E80CAD1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initiation: quench heaters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A4C03-C64F-6D21-90FD-A120D4B25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Principle</a:t>
            </a:r>
            <a:r>
              <a:rPr lang="en-US" sz="1600" dirty="0"/>
              <a:t>: temperature rise in the conductor through the </a:t>
            </a:r>
            <a:r>
              <a:rPr lang="en-US" sz="1600" dirty="0">
                <a:solidFill>
                  <a:srgbClr val="FF0000"/>
                </a:solidFill>
              </a:rPr>
              <a:t>heating of metal strips attached to the coil</a:t>
            </a:r>
            <a:r>
              <a:rPr lang="en-US" sz="1600" dirty="0"/>
              <a:t>.</a:t>
            </a:r>
          </a:p>
          <a:p>
            <a:r>
              <a:rPr lang="en-US" sz="1600" dirty="0"/>
              <a:t>They are typically installed in the outer surface of the coil</a:t>
            </a:r>
          </a:p>
          <a:p>
            <a:r>
              <a:rPr lang="en-US" sz="1600" dirty="0"/>
              <a:t>Time required to induce a quench at nominal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∿ 10 </a:t>
            </a:r>
            <a:r>
              <a:rPr lang="en-US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ms</a:t>
            </a:r>
            <a:endParaRPr lang="en-GB" sz="1600" dirty="0"/>
          </a:p>
          <a:p>
            <a:endParaRPr lang="en-GB" sz="1600" dirty="0"/>
          </a:p>
        </p:txBody>
      </p:sp>
      <p:pic>
        <p:nvPicPr>
          <p:cNvPr id="4" name="Picture 3" descr="G:\Workspaces\s\shortmod\Develop\labo 927\HFM\MQXF\MQXFS\Magnets_Construction\MQXFS_Coils\HCMQXFS136-CR000103\09_Post_Impregnation\P1090728.JPG">
            <a:extLst>
              <a:ext uri="{FF2B5EF4-FFF2-40B4-BE49-F238E27FC236}">
                <a16:creationId xmlns:a16="http://schemas.microsoft.com/office/drawing/2014/main" id="{7F76D2B2-A0AB-AD57-36CD-C1C40C5DDE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" t="12989" b="25685"/>
          <a:stretch/>
        </p:blipFill>
        <p:spPr bwMode="auto">
          <a:xfrm rot="5400000">
            <a:off x="669599" y="3376092"/>
            <a:ext cx="3889412" cy="186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6BDEBC8-0784-1507-B882-905B8AD690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4542438"/>
              </p:ext>
            </p:extLst>
          </p:nvPr>
        </p:nvGraphicFramePr>
        <p:xfrm>
          <a:off x="3961710" y="4686365"/>
          <a:ext cx="3596337" cy="888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12296520" imgH="2862000" progId="AcroExch.Document.11">
                  <p:embed/>
                </p:oleObj>
              </mc:Choice>
              <mc:Fallback>
                <p:oleObj name="Acrobat Document" r:id="rId3" imgW="12296520" imgH="2862000" progId="AcroExch.Document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6F0DD708-A66A-4C94-84AF-C0381ED1ED0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046"/>
                      <a:stretch>
                        <a:fillRect/>
                      </a:stretch>
                    </p:blipFill>
                    <p:spPr bwMode="auto">
                      <a:xfrm>
                        <a:off x="3961710" y="4686365"/>
                        <a:ext cx="3596337" cy="8883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D7B81D6-F0C2-E958-8D20-3C48D35A30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8148933"/>
              </p:ext>
            </p:extLst>
          </p:nvPr>
        </p:nvGraphicFramePr>
        <p:xfrm>
          <a:off x="3976755" y="5748782"/>
          <a:ext cx="3590488" cy="694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5" imgW="11522520" imgH="2276640" progId="AcroExch.Document.11">
                  <p:embed/>
                </p:oleObj>
              </mc:Choice>
              <mc:Fallback>
                <p:oleObj name="Acrobat Document" r:id="rId5" imgW="11522520" imgH="2276640" progId="AcroExch.Document.11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112FEED-A67A-41F3-BB42-D63EDD71472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6755" y="5748782"/>
                        <a:ext cx="3590488" cy="694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1E388858-035A-2C6A-8AD2-C4E0B078044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71" t="45711" b="2851"/>
          <a:stretch/>
        </p:blipFill>
        <p:spPr>
          <a:xfrm>
            <a:off x="8359453" y="4711843"/>
            <a:ext cx="2139972" cy="167535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21F4E13-2622-AB9C-9068-6AFCCDAE3EEA}"/>
              </a:ext>
            </a:extLst>
          </p:cNvPr>
          <p:cNvCxnSpPr/>
          <p:nvPr/>
        </p:nvCxnSpPr>
        <p:spPr>
          <a:xfrm>
            <a:off x="8784124" y="5210339"/>
            <a:ext cx="279044" cy="64635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42A5EC4-FCA9-8E01-621E-FC1F516A8B05}"/>
              </a:ext>
            </a:extLst>
          </p:cNvPr>
          <p:cNvSpPr txBox="1"/>
          <p:nvPr/>
        </p:nvSpPr>
        <p:spPr>
          <a:xfrm rot="4089227">
            <a:off x="8644502" y="5467604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IL</a:t>
            </a:r>
            <a:endParaRPr lang="en-GB" sz="1100" dirty="0"/>
          </a:p>
        </p:txBody>
      </p:sp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13800E57-6009-A40E-1234-C2C87C7D697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" t="12757" r="82556" b="17665"/>
          <a:stretch/>
        </p:blipFill>
        <p:spPr>
          <a:xfrm>
            <a:off x="7839513" y="4711842"/>
            <a:ext cx="452368" cy="17049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55B899-AA09-308A-7B49-93C01E883369}"/>
              </a:ext>
            </a:extLst>
          </p:cNvPr>
          <p:cNvSpPr txBox="1"/>
          <p:nvPr/>
        </p:nvSpPr>
        <p:spPr>
          <a:xfrm>
            <a:off x="5008411" y="5094687"/>
            <a:ext cx="600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rgbClr val="000000"/>
                </a:solidFill>
              </a:rPr>
              <a:t>Stainless Steel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C6B1B0-481F-E937-DF0A-E64760B28D85}"/>
              </a:ext>
            </a:extLst>
          </p:cNvPr>
          <p:cNvSpPr txBox="1"/>
          <p:nvPr/>
        </p:nvSpPr>
        <p:spPr>
          <a:xfrm>
            <a:off x="5911884" y="5143788"/>
            <a:ext cx="60053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bg1"/>
                </a:solidFill>
              </a:rPr>
              <a:t>Copper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6267CB-6C9E-92BA-44A3-F5F453844BE8}"/>
              </a:ext>
            </a:extLst>
          </p:cNvPr>
          <p:cNvSpPr txBox="1"/>
          <p:nvPr/>
        </p:nvSpPr>
        <p:spPr>
          <a:xfrm>
            <a:off x="4303910" y="4141585"/>
            <a:ext cx="51280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 Heater Lay-Out (heater in the inner and outer layers)</a:t>
            </a:r>
            <a:endParaRPr lang="en-GB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25B653-E7D3-66E2-2921-A3735C3092EC}"/>
              </a:ext>
            </a:extLst>
          </p:cNvPr>
          <p:cNvSpPr txBox="1"/>
          <p:nvPr/>
        </p:nvSpPr>
        <p:spPr>
          <a:xfrm>
            <a:off x="4951874" y="2188815"/>
            <a:ext cx="4003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T Heater Lay-Out (only outer layer heaters)</a:t>
            </a:r>
            <a:endParaRPr lang="en-GB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CD0BAC44-57A6-9E49-6BDC-594C8FC41D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7" t="38439" r="28613" b="21206"/>
          <a:stretch/>
        </p:blipFill>
        <p:spPr bwMode="auto">
          <a:xfrm>
            <a:off x="8317270" y="2629651"/>
            <a:ext cx="2016078" cy="159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095E9472-49BE-2C20-A4D3-577BD83461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2" t="32918" r="74890" b="29611"/>
          <a:stretch/>
        </p:blipFill>
        <p:spPr bwMode="auto">
          <a:xfrm>
            <a:off x="7839513" y="2805114"/>
            <a:ext cx="338348" cy="1316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Content Placeholder 8">
            <a:extLst>
              <a:ext uri="{FF2B5EF4-FFF2-40B4-BE49-F238E27FC236}">
                <a16:creationId xmlns:a16="http://schemas.microsoft.com/office/drawing/2014/main" id="{C6E9405F-2BD1-51EC-1F12-261CAE5E986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" t="4135" r="86013" b="90685"/>
          <a:stretch/>
        </p:blipFill>
        <p:spPr>
          <a:xfrm>
            <a:off x="7740462" y="4507480"/>
            <a:ext cx="697312" cy="224557"/>
          </a:xfrm>
          <a:prstGeom prst="rect">
            <a:avLst/>
          </a:prstGeom>
        </p:spPr>
      </p:pic>
      <p:pic>
        <p:nvPicPr>
          <p:cNvPr id="18" name="Content Placeholder 8">
            <a:extLst>
              <a:ext uri="{FF2B5EF4-FFF2-40B4-BE49-F238E27FC236}">
                <a16:creationId xmlns:a16="http://schemas.microsoft.com/office/drawing/2014/main" id="{A8974DB7-3DEA-B416-96F0-67C2D52E2CB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" t="4135" r="86013" b="90685"/>
          <a:stretch/>
        </p:blipFill>
        <p:spPr>
          <a:xfrm>
            <a:off x="7666494" y="2584157"/>
            <a:ext cx="697312" cy="22455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0CBC440-CA5F-1361-9A93-EBFD061F4A79}"/>
              </a:ext>
            </a:extLst>
          </p:cNvPr>
          <p:cNvSpPr txBox="1"/>
          <p:nvPr/>
        </p:nvSpPr>
        <p:spPr>
          <a:xfrm rot="3956361">
            <a:off x="9922986" y="4713552"/>
            <a:ext cx="5966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OL - HF</a:t>
            </a:r>
            <a:endParaRPr lang="en-GB" sz="11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3BBAD0-89B8-EA83-C33F-9E46DC6B4744}"/>
              </a:ext>
            </a:extLst>
          </p:cNvPr>
          <p:cNvSpPr txBox="1"/>
          <p:nvPr/>
        </p:nvSpPr>
        <p:spPr>
          <a:xfrm rot="4754526">
            <a:off x="10161762" y="5628864"/>
            <a:ext cx="5677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OL - LF</a:t>
            </a:r>
            <a:endParaRPr lang="en-GB" sz="11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026A746-F2EC-2547-05A0-38CC55D18D44}"/>
              </a:ext>
            </a:extLst>
          </p:cNvPr>
          <p:cNvCxnSpPr/>
          <p:nvPr/>
        </p:nvCxnSpPr>
        <p:spPr>
          <a:xfrm>
            <a:off x="9900915" y="4701076"/>
            <a:ext cx="236134" cy="48139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BCF7FCF-A2BA-C50A-E2C9-738EAC0956C6}"/>
              </a:ext>
            </a:extLst>
          </p:cNvPr>
          <p:cNvCxnSpPr/>
          <p:nvPr/>
        </p:nvCxnSpPr>
        <p:spPr>
          <a:xfrm>
            <a:off x="10221306" y="5507342"/>
            <a:ext cx="118342" cy="54235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A5F375F-D8B8-0FF3-1ACF-D0923BEE4869}"/>
              </a:ext>
            </a:extLst>
          </p:cNvPr>
          <p:cNvSpPr txBox="1"/>
          <p:nvPr/>
        </p:nvSpPr>
        <p:spPr>
          <a:xfrm rot="3069501">
            <a:off x="9511034" y="2677907"/>
            <a:ext cx="5966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OL - HF</a:t>
            </a:r>
            <a:endParaRPr lang="en-GB" sz="11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2A01E7-C112-6DE8-71EA-0A71289D3FFE}"/>
              </a:ext>
            </a:extLst>
          </p:cNvPr>
          <p:cNvSpPr txBox="1"/>
          <p:nvPr/>
        </p:nvSpPr>
        <p:spPr>
          <a:xfrm rot="4754526">
            <a:off x="9919570" y="3476200"/>
            <a:ext cx="5677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OL - LF</a:t>
            </a:r>
            <a:endParaRPr lang="en-GB" sz="11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E68BE6F-8F73-6FA8-96C2-DD3E26EE9D8C}"/>
              </a:ext>
            </a:extLst>
          </p:cNvPr>
          <p:cNvCxnSpPr/>
          <p:nvPr/>
        </p:nvCxnSpPr>
        <p:spPr>
          <a:xfrm>
            <a:off x="9443685" y="2666023"/>
            <a:ext cx="316626" cy="39165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4C9066E-045E-2BBB-583D-BD67D587F476}"/>
              </a:ext>
            </a:extLst>
          </p:cNvPr>
          <p:cNvCxnSpPr/>
          <p:nvPr/>
        </p:nvCxnSpPr>
        <p:spPr>
          <a:xfrm>
            <a:off x="9979114" y="3354678"/>
            <a:ext cx="118342" cy="54235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" name="11T_OL_250mm_dims.pdf">
            <a:extLst>
              <a:ext uri="{FF2B5EF4-FFF2-40B4-BE49-F238E27FC236}">
                <a16:creationId xmlns:a16="http://schemas.microsoft.com/office/drawing/2014/main" id="{02BDC529-16D3-AFBA-817A-844643298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7" r="14680" b="15082"/>
          <a:stretch>
            <a:fillRect/>
          </a:stretch>
        </p:blipFill>
        <p:spPr bwMode="auto">
          <a:xfrm>
            <a:off x="4008241" y="2877084"/>
            <a:ext cx="3505884" cy="8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97ED7BB-D1F9-92EC-1527-C848E1BB83AE}"/>
              </a:ext>
            </a:extLst>
          </p:cNvPr>
          <p:cNvSpPr txBox="1"/>
          <p:nvPr/>
        </p:nvSpPr>
        <p:spPr>
          <a:xfrm>
            <a:off x="6608479" y="3366202"/>
            <a:ext cx="600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rgbClr val="000000"/>
                </a:solidFill>
              </a:rPr>
              <a:t>Stainless Steel</a:t>
            </a:r>
            <a:endParaRPr lang="en-GB" sz="700" dirty="0">
              <a:solidFill>
                <a:srgbClr val="0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2ED06F-D6DC-24ED-A5E7-E639148ECD00}"/>
              </a:ext>
            </a:extLst>
          </p:cNvPr>
          <p:cNvSpPr txBox="1"/>
          <p:nvPr/>
        </p:nvSpPr>
        <p:spPr>
          <a:xfrm>
            <a:off x="5819639" y="3389706"/>
            <a:ext cx="60053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bg1"/>
                </a:solidFill>
              </a:rPr>
              <a:t>Copper</a:t>
            </a:r>
            <a:endParaRPr lang="en-GB" sz="7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3F45C3-F048-B05F-BA5E-6574746D1E6F}"/>
              </a:ext>
            </a:extLst>
          </p:cNvPr>
          <p:cNvSpPr txBox="1"/>
          <p:nvPr/>
        </p:nvSpPr>
        <p:spPr>
          <a:xfrm>
            <a:off x="3947953" y="2613983"/>
            <a:ext cx="16466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Outer layer heater design</a:t>
            </a:r>
            <a:endParaRPr lang="en-GB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ABBF91-D5B8-A4C6-F1F5-D7C5F8752E46}"/>
              </a:ext>
            </a:extLst>
          </p:cNvPr>
          <p:cNvSpPr txBox="1"/>
          <p:nvPr/>
        </p:nvSpPr>
        <p:spPr>
          <a:xfrm>
            <a:off x="3875255" y="4472625"/>
            <a:ext cx="16466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Outer layer heater design</a:t>
            </a:r>
            <a:endParaRPr lang="en-GB" sz="11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16D4AB1-0140-FAC9-5331-EF00D9F7D993}"/>
              </a:ext>
            </a:extLst>
          </p:cNvPr>
          <p:cNvSpPr txBox="1"/>
          <p:nvPr/>
        </p:nvSpPr>
        <p:spPr>
          <a:xfrm>
            <a:off x="3875254" y="5498059"/>
            <a:ext cx="16161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Inner layer heater design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004447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4208E-990F-FD22-7E4D-C1FD952AE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Electro-magnetic force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8F99D-BEA6-9F52-ACD7-E4710FF1D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</a:t>
            </a:r>
            <a:r>
              <a:rPr lang="en-US" sz="2000" dirty="0" err="1"/>
              <a:t>e.m</a:t>
            </a:r>
            <a:r>
              <a:rPr lang="en-US" sz="2000" dirty="0"/>
              <a:t> forces in a dipole/quadrupole magnet tend to push the coil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Towards the mid-plane </a:t>
            </a:r>
            <a:r>
              <a:rPr lang="en-US" sz="2000" dirty="0"/>
              <a:t>in the azimuthal direction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Outwards</a:t>
            </a:r>
            <a:r>
              <a:rPr lang="en-US" sz="2000" dirty="0"/>
              <a:t> on the radial direction. </a:t>
            </a:r>
            <a:endParaRPr lang="en-GB" sz="2000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7BBF4A-8958-313A-637D-F56E5460FE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75" t="30141" r="56688" b="28772"/>
          <a:stretch/>
        </p:blipFill>
        <p:spPr>
          <a:xfrm>
            <a:off x="6816385" y="4458645"/>
            <a:ext cx="2018400" cy="208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65939B-F363-A6FF-D4F3-BDBE95DD3A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88" t="28087" r="46850" b="28088"/>
          <a:stretch/>
        </p:blipFill>
        <p:spPr>
          <a:xfrm>
            <a:off x="6708373" y="2436785"/>
            <a:ext cx="2232248" cy="20409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9EDDFE-95D2-4914-0C9E-F081D8680B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18" t="32486" r="54743" b="32208"/>
          <a:stretch/>
        </p:blipFill>
        <p:spPr>
          <a:xfrm>
            <a:off x="3236715" y="2417659"/>
            <a:ext cx="2308752" cy="205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012242-F288-A176-EA94-44A8658ED9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072" t="29457" r="52267" b="29456"/>
          <a:stretch/>
        </p:blipFill>
        <p:spPr>
          <a:xfrm>
            <a:off x="3300443" y="4549410"/>
            <a:ext cx="2232248" cy="190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320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2CC02-D3D1-E680-D402-D93BB0184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initiation: CLIQ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5FA43-9DB8-142E-D3BB-767A89944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CLIQ (Coupling Losses Induced Quench)</a:t>
            </a:r>
          </a:p>
          <a:p>
            <a:pPr lvl="1"/>
            <a:r>
              <a:rPr lang="en-US" sz="1800" dirty="0"/>
              <a:t>This system is based on injecting in the magnet coils two opposite impulses of current via a capacitor </a:t>
            </a:r>
          </a:p>
          <a:p>
            <a:pPr lvl="1"/>
            <a:r>
              <a:rPr lang="en-US" sz="1800" dirty="0"/>
              <a:t>The mechanism is the heating due to </a:t>
            </a:r>
            <a:r>
              <a:rPr lang="en-US" sz="1800" dirty="0" err="1"/>
              <a:t>interfilament</a:t>
            </a:r>
            <a:r>
              <a:rPr lang="en-US" sz="1800" dirty="0"/>
              <a:t> coupling losses induced by the variation of the field</a:t>
            </a:r>
          </a:p>
          <a:p>
            <a:pPr lvl="2"/>
            <a:r>
              <a:rPr lang="en-US" sz="1600" dirty="0"/>
              <a:t>It has been developed at CERN and patented in 2014 (EP13174323.9)</a:t>
            </a:r>
          </a:p>
          <a:p>
            <a:endParaRPr lang="en-GB" dirty="0"/>
          </a:p>
        </p:txBody>
      </p:sp>
      <p:pic>
        <p:nvPicPr>
          <p:cNvPr id="4" name="Picture 3" descr="CLIQ_people.png">
            <a:extLst>
              <a:ext uri="{FF2B5EF4-FFF2-40B4-BE49-F238E27FC236}">
                <a16:creationId xmlns:a16="http://schemas.microsoft.com/office/drawing/2014/main" id="{BC0C8DBC-1494-508B-1B98-3D92B10EF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723" y="2723391"/>
            <a:ext cx="2632221" cy="2775055"/>
          </a:xfrm>
          <a:prstGeom prst="rect">
            <a:avLst/>
          </a:prstGeom>
        </p:spPr>
      </p:pic>
      <p:pic>
        <p:nvPicPr>
          <p:cNvPr id="5" name="Picture 4" descr="CLIQ.png">
            <a:extLst>
              <a:ext uri="{FF2B5EF4-FFF2-40B4-BE49-F238E27FC236}">
                <a16:creationId xmlns:a16="http://schemas.microsoft.com/office/drawing/2014/main" id="{BC019238-C5F0-3763-FD68-2C5CF0BE80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606" y="2637914"/>
            <a:ext cx="4916605" cy="28947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26F1B0-810C-A12A-394E-5F02D20DB7E7}"/>
              </a:ext>
            </a:extLst>
          </p:cNvPr>
          <p:cNvSpPr txBox="1"/>
          <p:nvPr/>
        </p:nvSpPr>
        <p:spPr>
          <a:xfrm>
            <a:off x="3540916" y="5469808"/>
            <a:ext cx="5370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scheme of CLIQ implementation in a dipole</a:t>
            </a:r>
          </a:p>
          <a:p>
            <a:r>
              <a:rPr lang="en-US" sz="14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Kirby, V. </a:t>
            </a:r>
            <a:r>
              <a:rPr lang="en-US" sz="1400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Datskov</a:t>
            </a:r>
            <a:r>
              <a:rPr lang="en-US" sz="14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sz="1400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Ravaioli</a:t>
            </a:r>
            <a:r>
              <a:rPr lang="en-US" sz="14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IEEE TAS 24 (2014) 0500905</a:t>
            </a:r>
          </a:p>
        </p:txBody>
      </p:sp>
    </p:spTree>
    <p:extLst>
      <p:ext uri="{BB962C8B-B14F-4D97-AF65-F5344CB8AC3E}">
        <p14:creationId xmlns:p14="http://schemas.microsoft.com/office/powerpoint/2010/main" val="11901379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147CB-6C10-067C-D497-A0FC1ACD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case of MQXF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1816B-BED3-36D0-C649-871F7EA780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baseline protection scheme of the HL-LHC MQXF quadrupole relays on CLIQ + QH, a prima for accelerator magnets.</a:t>
            </a:r>
            <a:endParaRPr lang="en-GB" sz="2000" dirty="0"/>
          </a:p>
          <a:p>
            <a:r>
              <a:rPr lang="en-US" sz="2000" dirty="0"/>
              <a:t>CLIQ + QH, provides a redundant protection system. In the case of MQXF, it reduces the quench load by 20 % at high current, decreasing the hot spot temperature by</a:t>
            </a:r>
            <a:r>
              <a:rPr lang="fr-CH" sz="2000" dirty="0">
                <a:sym typeface="Symbol"/>
              </a:rPr>
              <a:t></a:t>
            </a:r>
            <a:r>
              <a:rPr lang="en-US" sz="2000" dirty="0"/>
              <a:t> 100 K (</a:t>
            </a:r>
            <a:r>
              <a:rPr lang="fr-CH" sz="2000" dirty="0">
                <a:sym typeface="Symbol"/>
              </a:rPr>
              <a:t>350 K QH </a:t>
            </a:r>
            <a:r>
              <a:rPr lang="fr-CH" sz="2000" dirty="0" err="1">
                <a:sym typeface="Symbol"/>
              </a:rPr>
              <a:t>only</a:t>
            </a:r>
            <a:r>
              <a:rPr lang="fr-CH" sz="2000" dirty="0">
                <a:sym typeface="Symbol"/>
              </a:rPr>
              <a:t>, 250 K QH+CLIQ)</a:t>
            </a:r>
            <a:r>
              <a:rPr lang="en-US" sz="2000" dirty="0"/>
              <a:t>.</a:t>
            </a:r>
          </a:p>
          <a:p>
            <a:endParaRPr lang="en-GB" sz="2000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196728C9-BC83-F1B2-A2C9-F03A03BFF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824" y="2983139"/>
            <a:ext cx="4558794" cy="36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62ABD8-611D-E588-068A-8F244CD5B6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4" y="2948859"/>
            <a:ext cx="4800000" cy="360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8FB0B3-6135-E35E-652C-8E5F40A1F0B3}"/>
              </a:ext>
            </a:extLst>
          </p:cNvPr>
          <p:cNvSpPr txBox="1"/>
          <p:nvPr/>
        </p:nvSpPr>
        <p:spPr>
          <a:xfrm>
            <a:off x="2163922" y="2636913"/>
            <a:ext cx="3826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quench load in MQXF magnets when protected only with QH and QH+CLIQ</a:t>
            </a:r>
            <a:endParaRPr lang="en-GB" sz="1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2EB3C7-909A-DE14-2118-E0BF381A2E8F}"/>
              </a:ext>
            </a:extLst>
          </p:cNvPr>
          <p:cNvSpPr txBox="1"/>
          <p:nvPr/>
        </p:nvSpPr>
        <p:spPr>
          <a:xfrm>
            <a:off x="6451700" y="2671193"/>
            <a:ext cx="3826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decay in MQXF for CLIQ + QH or QH only protection</a:t>
            </a:r>
            <a:endParaRPr lang="en-GB" sz="1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4805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67CE4-3D10-4ABE-FEB5-A9F490AC4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7C0C5-7D90-62AE-4DF6-8714AA8FC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942" y="1429545"/>
            <a:ext cx="11495315" cy="4868283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Magnet protection concerns two different phenomena: increase of </a:t>
            </a:r>
            <a:r>
              <a:rPr lang="en-US" sz="2000" dirty="0">
                <a:solidFill>
                  <a:srgbClr val="FF0000"/>
                </a:solidFill>
              </a:rPr>
              <a:t>temperature </a:t>
            </a:r>
            <a:r>
              <a:rPr lang="en-US" sz="2000" dirty="0"/>
              <a:t>(joule heating) and increase of </a:t>
            </a:r>
            <a:r>
              <a:rPr lang="en-US" sz="2000" dirty="0">
                <a:solidFill>
                  <a:srgbClr val="FF0000"/>
                </a:solidFill>
              </a:rPr>
              <a:t>voltage </a:t>
            </a:r>
            <a:r>
              <a:rPr lang="en-US" sz="2000" dirty="0"/>
              <a:t>(transition to resistive state).</a:t>
            </a:r>
          </a:p>
          <a:p>
            <a:r>
              <a:rPr lang="en-US" sz="2000" dirty="0"/>
              <a:t>The two key parameters for the protection of a magnet are: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Current density </a:t>
            </a:r>
            <a:r>
              <a:rPr lang="en-US" sz="2000" dirty="0"/>
              <a:t>in the </a:t>
            </a:r>
            <a:r>
              <a:rPr lang="en-US" sz="2000" dirty="0">
                <a:solidFill>
                  <a:srgbClr val="FF0000"/>
                </a:solidFill>
              </a:rPr>
              <a:t>copper </a:t>
            </a:r>
            <a:r>
              <a:rPr lang="en-US" sz="2000" dirty="0"/>
              <a:t>(heating rate)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Energy density </a:t>
            </a:r>
            <a:r>
              <a:rPr lang="en-US" sz="2000" dirty="0"/>
              <a:t>in the coil (needs to be dissipated in the coil enthalpy)</a:t>
            </a:r>
          </a:p>
          <a:p>
            <a:r>
              <a:rPr lang="en-US" sz="2000" dirty="0"/>
              <a:t>A resistor in series with the magnet allows to </a:t>
            </a:r>
            <a:r>
              <a:rPr lang="en-US" sz="2000" dirty="0">
                <a:solidFill>
                  <a:srgbClr val="FF0000"/>
                </a:solidFill>
              </a:rPr>
              <a:t>dump</a:t>
            </a:r>
            <a:r>
              <a:rPr lang="en-US" sz="2000" dirty="0"/>
              <a:t> part of the energy, but it is not effective for long magnets or magnets in a string due to the </a:t>
            </a:r>
            <a:r>
              <a:rPr lang="en-US" sz="2000" dirty="0">
                <a:solidFill>
                  <a:srgbClr val="FF0000"/>
                </a:solidFill>
              </a:rPr>
              <a:t>voltage limitation</a:t>
            </a:r>
            <a:r>
              <a:rPr lang="en-US" sz="2000" dirty="0"/>
              <a:t>.</a:t>
            </a:r>
          </a:p>
          <a:p>
            <a:r>
              <a:rPr lang="en-US" sz="2000" dirty="0"/>
              <a:t>For long and high current density, the protection relies on the induction of a </a:t>
            </a:r>
            <a:r>
              <a:rPr lang="en-US" sz="2000" dirty="0">
                <a:solidFill>
                  <a:srgbClr val="FF0000"/>
                </a:solidFill>
              </a:rPr>
              <a:t>rapid transition </a:t>
            </a:r>
            <a:r>
              <a:rPr lang="en-US" sz="2000" dirty="0"/>
              <a:t>to resistive state in the </a:t>
            </a:r>
            <a:r>
              <a:rPr lang="en-US" sz="2000" dirty="0">
                <a:solidFill>
                  <a:srgbClr val="FF0000"/>
                </a:solidFill>
              </a:rPr>
              <a:t>full coil.</a:t>
            </a:r>
            <a:r>
              <a:rPr lang="en-US" sz="2000" dirty="0"/>
              <a:t> </a:t>
            </a:r>
          </a:p>
          <a:p>
            <a:pPr lvl="1"/>
            <a:r>
              <a:rPr lang="en-US" sz="1600" dirty="0"/>
              <a:t>In the LHC-MB </a:t>
            </a:r>
            <a:r>
              <a:rPr lang="en-US" sz="1600" dirty="0" err="1"/>
              <a:t>NbTi</a:t>
            </a:r>
            <a:r>
              <a:rPr lang="en-US" sz="1600" dirty="0"/>
              <a:t> magnets, the time margin is ≈ 100 </a:t>
            </a:r>
            <a:r>
              <a:rPr lang="en-US" sz="1600" dirty="0" err="1"/>
              <a:t>ms.</a:t>
            </a:r>
            <a:r>
              <a:rPr lang="en-US" sz="1600" dirty="0"/>
              <a:t> </a:t>
            </a:r>
          </a:p>
          <a:p>
            <a:pPr lvl="1"/>
            <a:r>
              <a:rPr lang="en-US" sz="1600" dirty="0"/>
              <a:t>In the HL-LHC Nb</a:t>
            </a:r>
            <a:r>
              <a:rPr lang="en-US" sz="1600" baseline="-25000" dirty="0"/>
              <a:t>3</a:t>
            </a:r>
            <a:r>
              <a:rPr lang="en-US" sz="1600" dirty="0"/>
              <a:t>Sn magnets, the time margin is ≈ 40 </a:t>
            </a:r>
            <a:r>
              <a:rPr lang="en-US" sz="1600" dirty="0" err="1"/>
              <a:t>ms.</a:t>
            </a:r>
            <a:r>
              <a:rPr lang="en-US" sz="1600" dirty="0"/>
              <a:t> </a:t>
            </a:r>
          </a:p>
          <a:p>
            <a:r>
              <a:rPr lang="en-US" sz="2000" dirty="0"/>
              <a:t>Two systems to induce a resistive transition in the full coil: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Quench heaters</a:t>
            </a:r>
            <a:r>
              <a:rPr lang="en-US" sz="2000" dirty="0"/>
              <a:t>: temperature rise in the conductor through the </a:t>
            </a:r>
            <a:r>
              <a:rPr lang="en-US" sz="2000" dirty="0">
                <a:solidFill>
                  <a:srgbClr val="FF0000"/>
                </a:solidFill>
              </a:rPr>
              <a:t>heating of metal strips attached to the coil</a:t>
            </a:r>
            <a:r>
              <a:rPr lang="en-US" sz="2000" dirty="0"/>
              <a:t>.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CLIQ</a:t>
            </a:r>
            <a:r>
              <a:rPr lang="en-US" sz="2000" dirty="0"/>
              <a:t>: temperature rise in the conductor through the </a:t>
            </a:r>
            <a:r>
              <a:rPr lang="en-US" sz="2000" dirty="0">
                <a:solidFill>
                  <a:srgbClr val="FF0000"/>
                </a:solidFill>
              </a:rPr>
              <a:t>inter-filament coupling losses</a:t>
            </a:r>
            <a:r>
              <a:rPr lang="en-US" sz="2000" dirty="0"/>
              <a:t> induced by the variation of the field.</a:t>
            </a:r>
          </a:p>
          <a:p>
            <a:endParaRPr lang="en-US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07196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08212-3A40-243A-3FC1-69BAF4BD9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1CFBC-399F-17D8-761B-A4C8E1B77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General principles and equations:</a:t>
            </a:r>
          </a:p>
          <a:p>
            <a:pPr lvl="1"/>
            <a:r>
              <a:rPr lang="en-US" sz="1600" dirty="0"/>
              <a:t>M.K. Wilson, Superconducting Magnets, Oxford, Clarendon Press, 1983.</a:t>
            </a:r>
          </a:p>
          <a:p>
            <a:r>
              <a:rPr lang="en-US" sz="1800" dirty="0"/>
              <a:t>More on quench propagation and scaling :</a:t>
            </a:r>
          </a:p>
          <a:p>
            <a:pPr lvl="1"/>
            <a:r>
              <a:rPr lang="en-US" sz="1600" dirty="0"/>
              <a:t>A. Devred, General Formulas for the adiabatic propagation velocity of the normal zone, </a:t>
            </a:r>
            <a:r>
              <a:rPr lang="en-US" sz="1600" dirty="0">
                <a:solidFill>
                  <a:srgbClr val="00B050"/>
                </a:solidFill>
              </a:rPr>
              <a:t>IEEE Trans on Magnetics, Vol. 25, No. 2, March 1989</a:t>
            </a:r>
          </a:p>
          <a:p>
            <a:pPr lvl="1"/>
            <a:r>
              <a:rPr lang="en-US" sz="1600" dirty="0">
                <a:sym typeface="Symbol" pitchFamily="18" charset="2"/>
              </a:rPr>
              <a:t>E. Todesco, “Quench limits in the next generation of magnets” </a:t>
            </a:r>
            <a:r>
              <a:rPr lang="en-US" sz="1600" dirty="0">
                <a:solidFill>
                  <a:srgbClr val="00B050"/>
                </a:solidFill>
                <a:sym typeface="Symbol" pitchFamily="18" charset="2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Yellow Report 2013-006 10-16</a:t>
            </a:r>
            <a:endParaRPr lang="en-US" sz="1600" dirty="0">
              <a:solidFill>
                <a:srgbClr val="00B050"/>
              </a:solidFill>
              <a:sym typeface="Symbol" pitchFamily="18" charset="2"/>
            </a:endParaRPr>
          </a:p>
          <a:p>
            <a:pPr lvl="1"/>
            <a:r>
              <a:rPr lang="en-US" sz="1600" dirty="0"/>
              <a:t>S. Izquierdo Bermudez, et al., </a:t>
            </a:r>
            <a:r>
              <a:rPr lang="en-GB" sz="1600" dirty="0"/>
              <a:t>Analytical method for the prediction of quench initiation and development in accelerator magnets, </a:t>
            </a:r>
            <a:r>
              <a:rPr lang="fr-FR" sz="1600" u="sng" dirty="0" err="1">
                <a:solidFill>
                  <a:srgbClr val="00B050"/>
                </a:solidFill>
                <a:hlinkClick r:id="rId3" tooltip="Go to Cryogenics on ScienceDirec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Cryogenics</a:t>
            </a:r>
            <a:r>
              <a:rPr lang="fr-FR" sz="1600" u="sng" dirty="0">
                <a:solidFill>
                  <a:srgbClr val="00B050"/>
                </a:solidFill>
              </a:rPr>
              <a:t>, </a:t>
            </a:r>
            <a:r>
              <a:rPr lang="fr-FR" sz="1600" u="sng" dirty="0">
                <a:solidFill>
                  <a:srgbClr val="00B050"/>
                </a:solidFill>
                <a:hlinkClick r:id="rId4" tooltip="Go to table of contents for this volume/issu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Volume 95</a:t>
            </a:r>
            <a:r>
              <a:rPr lang="fr-FR" sz="1600" u="sng" dirty="0">
                <a:solidFill>
                  <a:srgbClr val="00B050"/>
                </a:solidFill>
              </a:rPr>
              <a:t>, </a:t>
            </a:r>
            <a:r>
              <a:rPr lang="fr-FR" sz="1600" u="sng" dirty="0" err="1">
                <a:solidFill>
                  <a:srgbClr val="00B050"/>
                </a:solidFill>
              </a:rPr>
              <a:t>October</a:t>
            </a:r>
            <a:r>
              <a:rPr lang="fr-FR" sz="1600" u="sng" dirty="0">
                <a:solidFill>
                  <a:srgbClr val="00B050"/>
                </a:solidFill>
              </a:rPr>
              <a:t> 2018, Pages 102-109</a:t>
            </a:r>
            <a:endParaRPr lang="en-US" sz="1600" u="sng" dirty="0">
              <a:solidFill>
                <a:srgbClr val="00B050"/>
              </a:solidFill>
            </a:endParaRPr>
          </a:p>
          <a:p>
            <a:r>
              <a:rPr lang="en-US" sz="1800" dirty="0"/>
              <a:t>U.S. Particle Accelerator School, lectures from Ezio Todesco, </a:t>
            </a:r>
            <a:r>
              <a:rPr lang="en-US" sz="1800" dirty="0">
                <a:solidFill>
                  <a:srgbClr val="00B05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http://etodesco.web.cern.ch/etodesco/</a:t>
            </a:r>
            <a:r>
              <a:rPr lang="en-US" sz="1800" dirty="0">
                <a:solidFill>
                  <a:srgbClr val="00B050"/>
                </a:solidFill>
              </a:rPr>
              <a:t> </a:t>
            </a:r>
          </a:p>
          <a:p>
            <a:r>
              <a:rPr lang="en-US" sz="1800" dirty="0"/>
              <a:t>Wide literature on specific results on magnets and outlook for future magnets, for instance</a:t>
            </a:r>
          </a:p>
          <a:p>
            <a:pPr lvl="1"/>
            <a:r>
              <a:rPr lang="en-US" sz="1600" dirty="0"/>
              <a:t>H. Felice, et al., “Instrumentation and quench protection for LARP Nb3Sn magnets” </a:t>
            </a:r>
            <a:r>
              <a:rPr lang="en-US" sz="1600" dirty="0">
                <a:solidFill>
                  <a:srgbClr val="00B05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Trans. Appl. </a:t>
            </a:r>
            <a:r>
              <a:rPr lang="en-US" sz="1600" dirty="0" err="1">
                <a:solidFill>
                  <a:srgbClr val="00B05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Supercond</a:t>
            </a:r>
            <a:r>
              <a:rPr lang="en-US" sz="1600" dirty="0">
                <a:solidFill>
                  <a:srgbClr val="00B05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 19 (2009) 2458-2462</a:t>
            </a:r>
            <a:endParaRPr lang="en-US" sz="1600" dirty="0">
              <a:solidFill>
                <a:srgbClr val="00B050"/>
              </a:solidFill>
            </a:endParaRPr>
          </a:p>
          <a:p>
            <a:pPr lvl="1"/>
            <a:r>
              <a:rPr lang="en-US" sz="1600" dirty="0"/>
              <a:t>S. Izquierdo Bermudez, et al., "Overview of the quench heater performance for MQXF, the Nb</a:t>
            </a:r>
            <a:r>
              <a:rPr lang="en-US" sz="1600" baseline="-25000" dirty="0"/>
              <a:t>3</a:t>
            </a:r>
            <a:r>
              <a:rPr lang="en-US" sz="1600" dirty="0"/>
              <a:t>Sn low-beta quadrupole for the high-luminosity LHC" </a:t>
            </a:r>
            <a:r>
              <a:rPr lang="en-US" sz="1600" dirty="0">
                <a:solidFill>
                  <a:srgbClr val="00B05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Trans. Appl. </a:t>
            </a:r>
            <a:r>
              <a:rPr lang="en-US" sz="1600" dirty="0" err="1">
                <a:solidFill>
                  <a:srgbClr val="00B05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Supercond</a:t>
            </a:r>
            <a:r>
              <a:rPr lang="en-US" sz="1600" dirty="0">
                <a:solidFill>
                  <a:srgbClr val="00B05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 28 (2018) 4008406</a:t>
            </a:r>
            <a:endParaRPr lang="en-US" sz="1600" dirty="0">
              <a:solidFill>
                <a:srgbClr val="00B050"/>
              </a:solidFill>
            </a:endParaRPr>
          </a:p>
          <a:p>
            <a:pPr lvl="1"/>
            <a:r>
              <a:rPr lang="en-US" sz="1600" dirty="0">
                <a:sym typeface="Symbol" pitchFamily="18" charset="2"/>
              </a:rPr>
              <a:t>T. Salmi, et al., “Quench protection analysis integrated in the design of dipoles for the Future Circular Collider” </a:t>
            </a:r>
            <a:r>
              <a:rPr lang="en-US" sz="1600" dirty="0">
                <a:solidFill>
                  <a:srgbClr val="00B050"/>
                </a:solidFill>
                <a:sym typeface="Symbol" pitchFamily="18" charset="2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STAB 20 (2017)</a:t>
            </a:r>
            <a:endParaRPr lang="en-US" sz="1600" dirty="0">
              <a:solidFill>
                <a:srgbClr val="00B050"/>
              </a:solidFill>
              <a:sym typeface="Symbol" pitchFamily="18" charset="2"/>
            </a:endParaRPr>
          </a:p>
          <a:p>
            <a:pPr lvl="1"/>
            <a:endParaRPr lang="en-US" sz="1600" dirty="0">
              <a:sym typeface="Symbol" pitchFamily="18" charset="2"/>
            </a:endParaRPr>
          </a:p>
          <a:p>
            <a:pPr lvl="1"/>
            <a:endParaRPr lang="en-US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3810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I</a:t>
            </a:r>
          </a:p>
          <a:p>
            <a:pPr lvl="1"/>
            <a:r>
              <a:rPr lang="en-US" dirty="0"/>
              <a:t>Particle accelerators, magnets and the need of superconductors</a:t>
            </a:r>
          </a:p>
          <a:p>
            <a:pPr lvl="1"/>
            <a:r>
              <a:rPr lang="en-US" dirty="0"/>
              <a:t>Magnetic design and coil fabrication</a:t>
            </a:r>
          </a:p>
          <a:p>
            <a:endParaRPr lang="en-US" dirty="0"/>
          </a:p>
          <a:p>
            <a:r>
              <a:rPr lang="en-US" dirty="0"/>
              <a:t>Part II</a:t>
            </a:r>
          </a:p>
          <a:p>
            <a:pPr lvl="1"/>
            <a:r>
              <a:rPr lang="en-US" dirty="0"/>
              <a:t>Mechanical design and assembly</a:t>
            </a:r>
          </a:p>
          <a:p>
            <a:pPr lvl="1"/>
            <a:r>
              <a:rPr lang="en-US" dirty="0"/>
              <a:t>Quench, training and protection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Future outlook</a:t>
            </a:r>
          </a:p>
        </p:txBody>
      </p:sp>
    </p:spTree>
    <p:extLst>
      <p:ext uri="{BB962C8B-B14F-4D97-AF65-F5344CB8AC3E}">
        <p14:creationId xmlns:p14="http://schemas.microsoft.com/office/powerpoint/2010/main" val="37186341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5A9E1-A883-3BE8-49E6-2C435E522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1692D-9159-FD17-B492-1E78C0FB6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IR LHC today:</a:t>
            </a:r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7814C87-E97E-0992-CCE3-B75C18658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365" y="1618004"/>
            <a:ext cx="6840000" cy="192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7F8539C-A100-ADBE-29F7-B7337753A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365" y="4119127"/>
            <a:ext cx="6840000" cy="204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D60BC04-0413-AD05-B4AB-18B0F5D8A926}"/>
              </a:ext>
            </a:extLst>
          </p:cNvPr>
          <p:cNvSpPr txBox="1">
            <a:spLocks/>
          </p:cNvSpPr>
          <p:nvPr/>
        </p:nvSpPr>
        <p:spPr>
          <a:xfrm>
            <a:off x="1826725" y="3701624"/>
            <a:ext cx="8614938" cy="394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HL-LHC IR: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0087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C9B28-A46D-787C-381B-A67E44919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35E4E-BA48-ACA1-BE8D-8D926AA84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143" y="1124745"/>
            <a:ext cx="10925596" cy="4868283"/>
          </a:xfrm>
        </p:spPr>
        <p:txBody>
          <a:bodyPr>
            <a:normAutofit/>
          </a:bodyPr>
          <a:lstStyle/>
          <a:p>
            <a:pPr marL="342900" indent="-342900"/>
            <a:r>
              <a:rPr lang="fr-CH" sz="2000" dirty="0"/>
              <a:t>A large </a:t>
            </a:r>
            <a:r>
              <a:rPr lang="fr-CH" sz="2000" dirty="0" err="1"/>
              <a:t>variety</a:t>
            </a:r>
            <a:r>
              <a:rPr lang="fr-CH" sz="2000" dirty="0"/>
              <a:t> of (fun) magnets</a:t>
            </a:r>
          </a:p>
          <a:p>
            <a:pPr marL="342900" indent="-342900"/>
            <a:r>
              <a:rPr lang="fr-CH" sz="2000" dirty="0"/>
              <a:t>Challenge </a:t>
            </a:r>
            <a:r>
              <a:rPr lang="fr-CH" sz="2000" dirty="0" err="1"/>
              <a:t>associated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the production of the first Nb</a:t>
            </a:r>
            <a:r>
              <a:rPr lang="fr-CH" sz="2000" baseline="-25000" dirty="0"/>
              <a:t>3</a:t>
            </a:r>
            <a:r>
              <a:rPr lang="fr-CH" sz="2000" dirty="0"/>
              <a:t>Sn </a:t>
            </a:r>
            <a:r>
              <a:rPr lang="fr-CH" sz="2000" dirty="0" err="1"/>
              <a:t>accelerator-ready</a:t>
            </a:r>
            <a:r>
              <a:rPr lang="fr-CH" sz="2000" dirty="0"/>
              <a:t> magnets</a:t>
            </a:r>
            <a:endParaRPr lang="en-GB" sz="2000" dirty="0"/>
          </a:p>
          <a:p>
            <a:r>
              <a:rPr lang="en-GB" sz="2000" dirty="0"/>
              <a:t>The project is now in series production phase, with the first chain of magnet being assembled in the IT-String in SM18!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03D9C3-E2F7-28CE-6780-70CBCD23D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32" y="2816617"/>
            <a:ext cx="4680825" cy="35153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Content Placeholder 5" descr="A factory with several machines&#10;&#10;AI-generated content may be incorrect.">
            <a:extLst>
              <a:ext uri="{FF2B5EF4-FFF2-40B4-BE49-F238E27FC236}">
                <a16:creationId xmlns:a16="http://schemas.microsoft.com/office/drawing/2014/main" id="{445B8CF8-4BBD-E79F-80A9-EE9D8E561F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3"/>
          <a:stretch/>
        </p:blipFill>
        <p:spPr bwMode="auto">
          <a:xfrm>
            <a:off x="5134396" y="2816617"/>
            <a:ext cx="6879772" cy="3515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77758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>
            <a:extLst>
              <a:ext uri="{FF2B5EF4-FFF2-40B4-BE49-F238E27FC236}">
                <a16:creationId xmlns:a16="http://schemas.microsoft.com/office/drawing/2014/main" id="{41EC9023-B595-1FDD-3CAD-16A8BD21BB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5" r="4986" b="32368"/>
          <a:stretch/>
        </p:blipFill>
        <p:spPr bwMode="auto">
          <a:xfrm>
            <a:off x="7057725" y="1049628"/>
            <a:ext cx="5048450" cy="2725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698B1E6-2935-5009-14FE-F079419D5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next?</a:t>
            </a:r>
            <a:endParaRPr lang="en-GB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E8BDE63-7FFB-2E42-F32A-A0FA8F01D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286" y="1162853"/>
            <a:ext cx="6602128" cy="4868283"/>
          </a:xfrm>
        </p:spPr>
        <p:txBody>
          <a:bodyPr>
            <a:noAutofit/>
          </a:bodyPr>
          <a:lstStyle/>
          <a:p>
            <a:pPr marL="342900" indent="-342900"/>
            <a:r>
              <a:rPr lang="en-US" sz="1600" dirty="0"/>
              <a:t>From a magnet perspective, </a:t>
            </a:r>
          </a:p>
          <a:p>
            <a:pPr marL="800100" lvl="1" indent="-342900"/>
            <a:r>
              <a:rPr lang="en-US" sz="1400" dirty="0"/>
              <a:t>explore the limits of Nb</a:t>
            </a:r>
            <a:r>
              <a:rPr lang="en-US" sz="1400" baseline="-25000" dirty="0"/>
              <a:t>3</a:t>
            </a:r>
            <a:r>
              <a:rPr lang="en-US" sz="1400" dirty="0"/>
              <a:t>Sn and industrialize the technology. </a:t>
            </a:r>
          </a:p>
          <a:p>
            <a:pPr marL="800100" lvl="1" indent="-342900"/>
            <a:r>
              <a:rPr lang="en-US" sz="1400" dirty="0"/>
              <a:t>develop high temperature superconductors (HTS)</a:t>
            </a:r>
          </a:p>
          <a:p>
            <a:pPr marL="342900" indent="-342900"/>
            <a:r>
              <a:rPr lang="en-US" sz="1600" dirty="0"/>
              <a:t>High Field Magnet (</a:t>
            </a:r>
            <a:r>
              <a:rPr lang="en-US" sz="1600" dirty="0">
                <a:solidFill>
                  <a:srgbClr val="FF0000"/>
                </a:solidFill>
              </a:rPr>
              <a:t>HFM</a:t>
            </a:r>
            <a:r>
              <a:rPr lang="en-US" sz="1600" dirty="0"/>
              <a:t>) program coordinates these efforts in Europe </a:t>
            </a:r>
            <a:r>
              <a:rPr lang="en-GB" sz="1600" dirty="0">
                <a:hlinkClick r:id="rId3"/>
              </a:rPr>
              <a:t>https://arxiv.org/pdf/2504.16885</a:t>
            </a:r>
            <a:r>
              <a:rPr lang="en-GB" sz="1600" dirty="0"/>
              <a:t> </a:t>
            </a:r>
          </a:p>
          <a:p>
            <a:pPr marL="800100" lvl="1" indent="-342900"/>
            <a:r>
              <a:rPr lang="fr-CH" sz="1400" dirty="0"/>
              <a:t>Collaboration </a:t>
            </a:r>
            <a:r>
              <a:rPr lang="fr-CH" sz="1400" dirty="0" err="1"/>
              <a:t>agreements</a:t>
            </a:r>
            <a:r>
              <a:rPr lang="fr-CH" sz="1400" dirty="0"/>
              <a:t> </a:t>
            </a:r>
            <a:r>
              <a:rPr lang="fr-CH" sz="1400" dirty="0" err="1"/>
              <a:t>between</a:t>
            </a:r>
            <a:r>
              <a:rPr lang="fr-CH" sz="1400" dirty="0"/>
              <a:t> CERN and EU institutes to </a:t>
            </a:r>
            <a:r>
              <a:rPr lang="fr-CH" sz="1400" dirty="0" err="1"/>
              <a:t>build</a:t>
            </a:r>
            <a:r>
              <a:rPr lang="fr-CH" sz="1400" dirty="0"/>
              <a:t> </a:t>
            </a:r>
            <a:r>
              <a:rPr lang="fr-CH" sz="1400" dirty="0" err="1"/>
              <a:t>demonstrators</a:t>
            </a:r>
            <a:endParaRPr lang="fr-CH" sz="1400" dirty="0"/>
          </a:p>
          <a:p>
            <a:pPr marL="800100" lvl="1" indent="-342900"/>
            <a:r>
              <a:rPr lang="fr-CH" sz="1400" dirty="0"/>
              <a:t>CERN </a:t>
            </a:r>
            <a:r>
              <a:rPr lang="fr-CH" sz="1400" dirty="0" err="1"/>
              <a:t>also</a:t>
            </a:r>
            <a:r>
              <a:rPr lang="fr-CH" sz="1400" dirty="0"/>
              <a:t> </a:t>
            </a:r>
            <a:r>
              <a:rPr lang="fr-CH" sz="1400" dirty="0" err="1"/>
              <a:t>working</a:t>
            </a:r>
            <a:r>
              <a:rPr lang="fr-CH" sz="1400" dirty="0"/>
              <a:t> on </a:t>
            </a:r>
            <a:r>
              <a:rPr lang="fr-CH" sz="1400" dirty="0" err="1"/>
              <a:t>small</a:t>
            </a:r>
            <a:r>
              <a:rPr lang="fr-CH" sz="1400" dirty="0"/>
              <a:t> </a:t>
            </a:r>
            <a:r>
              <a:rPr lang="fr-CH" sz="1400" dirty="0" err="1"/>
              <a:t>scale</a:t>
            </a:r>
            <a:r>
              <a:rPr lang="fr-CH" sz="1400" dirty="0"/>
              <a:t> </a:t>
            </a:r>
            <a:r>
              <a:rPr lang="fr-CH" sz="1400" dirty="0" err="1"/>
              <a:t>demonstrators</a:t>
            </a:r>
            <a:r>
              <a:rPr lang="fr-CH" sz="1400" dirty="0"/>
              <a:t> to explore the </a:t>
            </a:r>
            <a:r>
              <a:rPr lang="fr-CH" sz="1400" dirty="0" err="1"/>
              <a:t>limits</a:t>
            </a:r>
            <a:endParaRPr lang="fr-CH" sz="1400" dirty="0"/>
          </a:p>
          <a:p>
            <a:pPr marL="342900" indent="-342900"/>
            <a:r>
              <a:rPr lang="fr-CH" sz="1600" dirty="0"/>
              <a:t>US Magnet </a:t>
            </a:r>
            <a:r>
              <a:rPr lang="fr-CH" sz="1600" dirty="0" err="1"/>
              <a:t>Development</a:t>
            </a:r>
            <a:r>
              <a:rPr lang="fr-CH" sz="1600" dirty="0"/>
              <a:t> Program (</a:t>
            </a:r>
            <a:r>
              <a:rPr lang="fr-CH" sz="1600" dirty="0">
                <a:solidFill>
                  <a:srgbClr val="FF0000"/>
                </a:solidFill>
              </a:rPr>
              <a:t>MDP</a:t>
            </a:r>
            <a:r>
              <a:rPr lang="fr-CH" sz="1600" dirty="0"/>
              <a:t>), pushing magnets </a:t>
            </a:r>
            <a:r>
              <a:rPr lang="fr-CH" sz="1600" dirty="0" err="1"/>
              <a:t>beyond</a:t>
            </a:r>
            <a:r>
              <a:rPr lang="fr-CH" sz="1600" dirty="0"/>
              <a:t> the </a:t>
            </a:r>
            <a:r>
              <a:rPr lang="fr-CH" sz="1600" dirty="0" err="1"/>
              <a:t>present</a:t>
            </a:r>
            <a:r>
              <a:rPr lang="fr-CH" sz="1600" dirty="0"/>
              <a:t> state of the art (</a:t>
            </a:r>
            <a:r>
              <a:rPr lang="fr-CH" sz="1600" dirty="0">
                <a:hlinkClick r:id="rId4"/>
              </a:rPr>
              <a:t>https://usmdp.lbl.gov/</a:t>
            </a:r>
            <a:r>
              <a:rPr lang="fr-CH" sz="1600" dirty="0"/>
              <a:t>)</a:t>
            </a:r>
            <a:endParaRPr lang="en-GB" sz="1600" dirty="0"/>
          </a:p>
          <a:p>
            <a:pPr marL="342900" indent="-342900"/>
            <a:endParaRPr lang="en-GB" sz="1400" dirty="0"/>
          </a:p>
          <a:p>
            <a:endParaRPr lang="en-GB" sz="1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A427667-A175-9E3F-98D1-D62F41DF1039}"/>
              </a:ext>
            </a:extLst>
          </p:cNvPr>
          <p:cNvGrpSpPr/>
          <p:nvPr/>
        </p:nvGrpSpPr>
        <p:grpSpPr>
          <a:xfrm>
            <a:off x="1761018" y="3974151"/>
            <a:ext cx="7994364" cy="2239108"/>
            <a:chOff x="738819" y="2861534"/>
            <a:chExt cx="10378360" cy="290683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A2F2AFE-049F-4128-EFE5-2DC37DF8AA00}"/>
                </a:ext>
              </a:extLst>
            </p:cNvPr>
            <p:cNvGrpSpPr/>
            <p:nvPr/>
          </p:nvGrpSpPr>
          <p:grpSpPr>
            <a:xfrm>
              <a:off x="738819" y="2861534"/>
              <a:ext cx="10368727" cy="2906831"/>
              <a:chOff x="2228" y="3627241"/>
              <a:chExt cx="9159916" cy="2567946"/>
            </a:xfrm>
          </p:grpSpPr>
          <p:pic>
            <p:nvPicPr>
              <p:cNvPr id="9" name="Picture 8" descr="A blue circle with red and white circles&#10;&#10;AI-generated content may be incorrect.">
                <a:extLst>
                  <a:ext uri="{FF2B5EF4-FFF2-40B4-BE49-F238E27FC236}">
                    <a16:creationId xmlns:a16="http://schemas.microsoft.com/office/drawing/2014/main" id="{B4F88FDF-B5CC-3608-6A3D-F0373AF867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28" y="3627241"/>
                <a:ext cx="7309413" cy="1882174"/>
              </a:xfrm>
              <a:prstGeom prst="rect">
                <a:avLst/>
              </a:prstGeom>
              <a:noFill/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CA32AEA-B298-4483-FD49-8232E264D7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66526" y="5510057"/>
                <a:ext cx="628337" cy="628337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5CDD6F97-4B52-FBE3-498C-3B67A3E3F6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0060" y="5536893"/>
                <a:ext cx="958507" cy="601501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DBF51BB8-34B8-7628-C396-7AB120F7DF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3258" y="5523243"/>
                <a:ext cx="628337" cy="628337"/>
              </a:xfrm>
              <a:prstGeom prst="rect">
                <a:avLst/>
              </a:prstGeom>
            </p:spPr>
          </p:pic>
          <p:pic>
            <p:nvPicPr>
              <p:cNvPr id="13" name="Picture 12" descr="A red square with white text&#10;&#10;Description automatically generated">
                <a:extLst>
                  <a:ext uri="{FF2B5EF4-FFF2-40B4-BE49-F238E27FC236}">
                    <a16:creationId xmlns:a16="http://schemas.microsoft.com/office/drawing/2014/main" id="{1BC77275-FB06-8472-7CBE-AB6417D16E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77620" y="5453267"/>
                <a:ext cx="744532" cy="741920"/>
              </a:xfrm>
              <a:prstGeom prst="rect">
                <a:avLst/>
              </a:prstGeom>
            </p:spPr>
          </p:pic>
          <p:pic>
            <p:nvPicPr>
              <p:cNvPr id="16" name="Graphic 15">
                <a:extLst>
                  <a:ext uri="{FF2B5EF4-FFF2-40B4-BE49-F238E27FC236}">
                    <a16:creationId xmlns:a16="http://schemas.microsoft.com/office/drawing/2014/main" id="{EAF1F103-82C6-426E-CE99-956F163321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3997246" y="5588431"/>
                <a:ext cx="1139678" cy="471591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A14B5879-CA37-45CD-F6D0-3BB5706552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15645" y="5413238"/>
                <a:ext cx="1539461" cy="781949"/>
              </a:xfrm>
              <a:prstGeom prst="rect">
                <a:avLst/>
              </a:prstGeom>
            </p:spPr>
          </p:pic>
          <p:pic>
            <p:nvPicPr>
              <p:cNvPr id="18" name="Picture 17" descr="DAISY_ASC24_CrossSection_V2.jpg">
                <a:extLst>
                  <a:ext uri="{FF2B5EF4-FFF2-40B4-BE49-F238E27FC236}">
                    <a16:creationId xmlns:a16="http://schemas.microsoft.com/office/drawing/2014/main" id="{2AF118D1-266B-9D2C-8CB0-05156314B5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4636" b="97351" l="2640" r="97030">
                            <a14:foregroundMark x1="47525" y1="5960" x2="22442" y2="14570"/>
                            <a14:foregroundMark x1="22442" y1="14570" x2="5941" y2="37086"/>
                            <a14:foregroundMark x1="5941" y1="37086" x2="5281" y2="64238"/>
                            <a14:foregroundMark x1="5281" y1="64238" x2="21782" y2="87417"/>
                            <a14:foregroundMark x1="21782" y1="87417" x2="47525" y2="94371"/>
                            <a14:foregroundMark x1="47525" y1="94371" x2="74917" y2="89073"/>
                            <a14:foregroundMark x1="74917" y1="89073" x2="90759" y2="63907"/>
                            <a14:foregroundMark x1="90759" y1="63907" x2="95380" y2="36755"/>
                            <a14:foregroundMark x1="95380" y1="36755" x2="79538" y2="15894"/>
                            <a14:foregroundMark x1="79538" y1="15894" x2="56106" y2="4636"/>
                            <a14:foregroundMark x1="56106" y1="4636" x2="40924" y2="4636"/>
                            <a14:foregroundMark x1="3630" y1="36093" x2="3630" y2="62914"/>
                            <a14:foregroundMark x1="3630" y1="62914" x2="7591" y2="33444"/>
                            <a14:foregroundMark x1="7591" y1="33444" x2="3630" y2="60596"/>
                            <a14:foregroundMark x1="3630" y1="60596" x2="5281" y2="70199"/>
                            <a14:foregroundMark x1="30693" y1="96026" x2="57756" y2="95033"/>
                            <a14:foregroundMark x1="57756" y1="95033" x2="31023" y2="92384"/>
                            <a14:foregroundMark x1="31023" y1="92384" x2="59736" y2="98013"/>
                            <a14:foregroundMark x1="59736" y1="98013" x2="67987" y2="93709"/>
                            <a14:foregroundMark x1="92739" y1="63907" x2="91419" y2="37086"/>
                            <a14:foregroundMark x1="91419" y1="37086" x2="95710" y2="64238"/>
                            <a14:foregroundMark x1="95710" y1="64238" x2="94389" y2="38411"/>
                            <a14:foregroundMark x1="94389" y1="38411" x2="91419" y2="31126"/>
                            <a14:foregroundMark x1="95710" y1="45364" x2="97030" y2="6291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311641" y="3656346"/>
                <a:ext cx="1850503" cy="1838880"/>
              </a:xfrm>
              <a:prstGeom prst="rect">
                <a:avLst/>
              </a:prstGeom>
            </p:spPr>
          </p:pic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5C96DB3-A5B6-0E1B-46D4-474D1CFC472A}"/>
                  </a:ext>
                </a:extLst>
              </p:cNvPr>
              <p:cNvSpPr/>
              <p:nvPr/>
            </p:nvSpPr>
            <p:spPr>
              <a:xfrm>
                <a:off x="7380163" y="3737138"/>
                <a:ext cx="1691640" cy="1691640"/>
              </a:xfrm>
              <a:prstGeom prst="ellipse">
                <a:avLst/>
              </a:prstGeom>
              <a:noFill/>
              <a:ln w="120650">
                <a:solidFill>
                  <a:srgbClr val="A5A5A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7" name="Picture 6" descr="A blue and red circular object&#10;&#10;AI-generated content may be incorrect.">
              <a:extLst>
                <a:ext uri="{FF2B5EF4-FFF2-40B4-BE49-F238E27FC236}">
                  <a16:creationId xmlns:a16="http://schemas.microsoft.com/office/drawing/2014/main" id="{B3BF7E43-E90D-8893-3525-41424208C4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87713" y="2878438"/>
              <a:ext cx="2129466" cy="2123383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58DDDAD-2963-3D60-65D5-81DB2571D1A0}"/>
                </a:ext>
              </a:extLst>
            </p:cNvPr>
            <p:cNvSpPr/>
            <p:nvPr/>
          </p:nvSpPr>
          <p:spPr>
            <a:xfrm>
              <a:off x="9103249" y="2986900"/>
              <a:ext cx="1920367" cy="1920367"/>
            </a:xfrm>
            <a:prstGeom prst="ellipse">
              <a:avLst/>
            </a:prstGeom>
            <a:noFill/>
            <a:ln w="127000">
              <a:solidFill>
                <a:srgbClr val="A5A5A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5021454-10A5-5FCD-8087-AE3E0B774F1A}"/>
              </a:ext>
            </a:extLst>
          </p:cNvPr>
          <p:cNvSpPr txBox="1"/>
          <p:nvPr/>
        </p:nvSpPr>
        <p:spPr>
          <a:xfrm>
            <a:off x="2819580" y="6282157"/>
            <a:ext cx="6126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under development in the High Field Magnet Program</a:t>
            </a:r>
            <a:endParaRPr lang="en-GB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D95080-CA1E-6746-1C7A-7CFF0EBE49C1}"/>
              </a:ext>
            </a:extLst>
          </p:cNvPr>
          <p:cNvSpPr txBox="1"/>
          <p:nvPr/>
        </p:nvSpPr>
        <p:spPr>
          <a:xfrm>
            <a:off x="7072940" y="10496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https://home.cern/science/cern/fcc-study-media-kit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14325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221CD-31CD-0603-A09D-835C178F7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next?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3BC65E-E81B-11B0-AF97-258406FA09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306" t="43002" r="51104" b="29853"/>
          <a:stretch/>
        </p:blipFill>
        <p:spPr>
          <a:xfrm>
            <a:off x="0" y="4512087"/>
            <a:ext cx="7420398" cy="1834972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79EFBE-68A7-0305-7FC7-25F0139717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045" y="1177471"/>
            <a:ext cx="4734955" cy="4972847"/>
          </a:xfrm>
          <a:prstGeom prst="rect">
            <a:avLst/>
          </a:prstGeom>
          <a:noFill/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4DFB87A-9298-BD86-E1D1-CBDFAFAF538C}"/>
              </a:ext>
            </a:extLst>
          </p:cNvPr>
          <p:cNvSpPr txBox="1">
            <a:spLocks/>
          </p:cNvSpPr>
          <p:nvPr/>
        </p:nvSpPr>
        <p:spPr>
          <a:xfrm>
            <a:off x="170724" y="1177471"/>
            <a:ext cx="7420398" cy="3429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2000" dirty="0"/>
              <a:t>Other machines that also offer a great variety of challenges for magnet builders are also being explored, such as the muon collider</a:t>
            </a:r>
          </a:p>
          <a:p>
            <a:pPr marL="800100" lvl="1" indent="-342900"/>
            <a:r>
              <a:rPr lang="en-GB" sz="1600" dirty="0">
                <a:ea typeface="Times New Roman" panose="02020603050405020304" pitchFamily="18" charset="0"/>
              </a:rPr>
              <a:t>a) production solenoid;</a:t>
            </a:r>
          </a:p>
          <a:p>
            <a:pPr marL="800100" lvl="1" indent="-342900"/>
            <a:r>
              <a:rPr lang="en-GB" sz="1600" dirty="0">
                <a:ea typeface="Times New Roman" panose="02020603050405020304" pitchFamily="18" charset="0"/>
              </a:rPr>
              <a:t>b) 6D muon cooling solenoids: </a:t>
            </a:r>
          </a:p>
          <a:p>
            <a:pPr marL="800100" lvl="1" indent="-342900"/>
            <a:r>
              <a:rPr lang="en-GB" sz="1600" dirty="0">
                <a:ea typeface="Times New Roman" panose="02020603050405020304" pitchFamily="18" charset="0"/>
              </a:rPr>
              <a:t>c) final muon cooling system; </a:t>
            </a:r>
          </a:p>
          <a:p>
            <a:pPr marL="800100" lvl="1" indent="-342900"/>
            <a:r>
              <a:rPr lang="en-GB" sz="1600" dirty="0">
                <a:ea typeface="Times New Roman" panose="02020603050405020304" pitchFamily="18" charset="0"/>
              </a:rPr>
              <a:t>d) fust-cycling muon acceleration magnet; </a:t>
            </a:r>
          </a:p>
          <a:p>
            <a:pPr marL="800100" lvl="1" indent="-342900"/>
            <a:r>
              <a:rPr lang="en-GB" sz="1600" dirty="0">
                <a:ea typeface="Times New Roman" panose="02020603050405020304" pitchFamily="18" charset="0"/>
              </a:rPr>
              <a:t>e) collider ring magnets; </a:t>
            </a:r>
          </a:p>
          <a:p>
            <a:pPr marL="800100" lvl="1" indent="-342900"/>
            <a:r>
              <a:rPr lang="en-GB" sz="1600" dirty="0">
                <a:ea typeface="Times New Roman" panose="02020603050405020304" pitchFamily="18" charset="0"/>
              </a:rPr>
              <a:t>f) IR magnets.</a:t>
            </a:r>
            <a:endParaRPr lang="en-US" sz="2000" dirty="0"/>
          </a:p>
          <a:p>
            <a:pPr marL="342900" indent="-342900"/>
            <a:r>
              <a:rPr lang="en-US" sz="2000" dirty="0"/>
              <a:t>See </a:t>
            </a:r>
            <a:r>
              <a:rPr lang="en-US" sz="2000" dirty="0">
                <a:hlinkClick r:id="rId4"/>
              </a:rPr>
              <a:t>https://muoncollider.web.cern.ch/</a:t>
            </a:r>
            <a:r>
              <a:rPr lang="en-US" sz="2000" dirty="0"/>
              <a:t> </a:t>
            </a:r>
            <a:endParaRPr lang="en-GB" sz="2000" dirty="0"/>
          </a:p>
          <a:p>
            <a:pPr marL="342900" indent="-342900"/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92232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03957-822A-6A87-7A74-C6B83DE34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LTS: the broad world of HTS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18574-09D8-81DB-8C92-D5797C9D5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The broad world of HTS, opens the door to fields &gt; 16 T</a:t>
            </a:r>
          </a:p>
          <a:p>
            <a:r>
              <a:rPr lang="en-US" sz="1600" dirty="0"/>
              <a:t>So far, most of the developments focused on HTS inside outsert coils made of Nb</a:t>
            </a:r>
            <a:r>
              <a:rPr lang="en-US" sz="1600" baseline="-25000" dirty="0"/>
              <a:t>3</a:t>
            </a:r>
            <a:r>
              <a:rPr lang="en-US" sz="1600" dirty="0"/>
              <a:t>Sn or </a:t>
            </a:r>
            <a:r>
              <a:rPr lang="en-US" sz="1600" dirty="0" err="1"/>
              <a:t>NbTi</a:t>
            </a:r>
            <a:endParaRPr lang="en-GB" sz="1600" dirty="0"/>
          </a:p>
        </p:txBody>
      </p:sp>
      <p:pic>
        <p:nvPicPr>
          <p:cNvPr id="4" name="Image 9">
            <a:extLst>
              <a:ext uri="{FF2B5EF4-FFF2-40B4-BE49-F238E27FC236}">
                <a16:creationId xmlns:a16="http://schemas.microsoft.com/office/drawing/2014/main" id="{89EC0C5B-9DAF-BE81-7796-09A80C3272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996" t="-6048" r="10698" b="16116"/>
          <a:stretch/>
        </p:blipFill>
        <p:spPr>
          <a:xfrm>
            <a:off x="2780166" y="1975255"/>
            <a:ext cx="2921000" cy="2090577"/>
          </a:xfrm>
          <a:prstGeom prst="rect">
            <a:avLst/>
          </a:prstGeom>
        </p:spPr>
      </p:pic>
      <p:pic>
        <p:nvPicPr>
          <p:cNvPr id="5" name="Image 15">
            <a:extLst>
              <a:ext uri="{FF2B5EF4-FFF2-40B4-BE49-F238E27FC236}">
                <a16:creationId xmlns:a16="http://schemas.microsoft.com/office/drawing/2014/main" id="{5EC759BB-EE7C-E9EA-8FF9-FCE549FB8B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44091" y="2643581"/>
            <a:ext cx="1975280" cy="8692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83DF69-EB90-95AF-8042-EAE113942DCA}"/>
              </a:ext>
            </a:extLst>
          </p:cNvPr>
          <p:cNvSpPr txBox="1"/>
          <p:nvPr/>
        </p:nvSpPr>
        <p:spPr>
          <a:xfrm>
            <a:off x="1931712" y="1794306"/>
            <a:ext cx="29210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EUCARD REBCO HST insert</a:t>
            </a:r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57B4BE0F-CFFF-BDFC-554E-7782258AA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7642" y="3456275"/>
            <a:ext cx="3329663" cy="62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7850300-3CFE-A741-A8E8-5A83A5A5167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250" t="56716" r="61750" b="34410"/>
          <a:stretch/>
        </p:blipFill>
        <p:spPr>
          <a:xfrm>
            <a:off x="6180221" y="3300152"/>
            <a:ext cx="4261442" cy="8403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8248F4-413F-F76B-509D-45CE9818188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717" t="50000" r="70700" b="24200"/>
          <a:stretch/>
        </p:blipFill>
        <p:spPr>
          <a:xfrm>
            <a:off x="6370134" y="2211719"/>
            <a:ext cx="1719072" cy="10884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30E3FE-2A43-DB5D-901E-6FD5466E13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822" t="46456" r="61750" b="43381"/>
          <a:stretch/>
        </p:blipFill>
        <p:spPr>
          <a:xfrm>
            <a:off x="8211214" y="2211720"/>
            <a:ext cx="2192662" cy="115560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A0D88F1-47EB-85C6-34D4-2F9A08324F86}"/>
              </a:ext>
            </a:extLst>
          </p:cNvPr>
          <p:cNvSpPr txBox="1"/>
          <p:nvPr/>
        </p:nvSpPr>
        <p:spPr>
          <a:xfrm>
            <a:off x="1646415" y="4141113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00B050"/>
                </a:solidFill>
              </a:rPr>
              <a:t>CEA + CRNS Grenoble, </a:t>
            </a:r>
            <a:r>
              <a:rPr lang="it-IT" sz="1100" dirty="0">
                <a:solidFill>
                  <a:srgbClr val="00B050"/>
                </a:solidFill>
              </a:rPr>
              <a:t>J.M. Rey, F. Borgnolutti, M. Durante, CEA-Saclay</a:t>
            </a:r>
            <a:endParaRPr lang="en-GB" sz="1100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4D64B4-64E5-EC40-9431-59DD41612D42}"/>
              </a:ext>
            </a:extLst>
          </p:cNvPr>
          <p:cNvSpPr txBox="1"/>
          <p:nvPr/>
        </p:nvSpPr>
        <p:spPr>
          <a:xfrm>
            <a:off x="7229670" y="1866135"/>
            <a:ext cx="21926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002060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FEATHER2 REBCO HST insert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EE7CA8-80C6-A5AC-474D-3AC8773373B1}"/>
              </a:ext>
            </a:extLst>
          </p:cNvPr>
          <p:cNvSpPr txBox="1"/>
          <p:nvPr/>
        </p:nvSpPr>
        <p:spPr>
          <a:xfrm>
            <a:off x="7439654" y="4108035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</a:rPr>
              <a:t>CERN, Gijs the Rijk, Glyn Kirby</a:t>
            </a:r>
            <a:endParaRPr lang="en-GB" sz="1100" dirty="0">
              <a:solidFill>
                <a:srgbClr val="00B050"/>
              </a:solidFill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B47DF4F2-2A8C-32AE-3C9E-1306BA8EE2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7" t="7038" r="5346" b="56425"/>
          <a:stretch/>
        </p:blipFill>
        <p:spPr bwMode="auto">
          <a:xfrm>
            <a:off x="6839670" y="4678908"/>
            <a:ext cx="2971532" cy="1756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16DC564-49D3-4596-33CC-25CD4C75A47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6250" t="35574" r="76541" b="42529"/>
          <a:stretch/>
        </p:blipFill>
        <p:spPr>
          <a:xfrm>
            <a:off x="1826726" y="4625399"/>
            <a:ext cx="1984757" cy="200945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E872B43-F7DF-43C8-46F3-E6E38B2819CC}"/>
              </a:ext>
            </a:extLst>
          </p:cNvPr>
          <p:cNvSpPr txBox="1"/>
          <p:nvPr/>
        </p:nvSpPr>
        <p:spPr>
          <a:xfrm>
            <a:off x="2098850" y="4364010"/>
            <a:ext cx="44384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Bi-2212 racetracks</a:t>
            </a:r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BC4694-B474-3AFD-1987-D13C32DF4C81}"/>
              </a:ext>
            </a:extLst>
          </p:cNvPr>
          <p:cNvSpPr txBox="1"/>
          <p:nvPr/>
        </p:nvSpPr>
        <p:spPr>
          <a:xfrm>
            <a:off x="2566341" y="6435460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</a:rPr>
              <a:t>MDP, US</a:t>
            </a:r>
            <a:endParaRPr lang="en-GB" sz="1100" dirty="0">
              <a:solidFill>
                <a:srgbClr val="00B05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195C6D3-C51E-390A-EDA2-AFBEA060A17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4255" t="35872" r="70419" b="44188"/>
          <a:stretch/>
        </p:blipFill>
        <p:spPr>
          <a:xfrm>
            <a:off x="5352331" y="4639905"/>
            <a:ext cx="1466186" cy="182984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CBB95F8-113E-25AF-1CB4-6375E593DCBA}"/>
              </a:ext>
            </a:extLst>
          </p:cNvPr>
          <p:cNvSpPr txBox="1"/>
          <p:nvPr/>
        </p:nvSpPr>
        <p:spPr>
          <a:xfrm>
            <a:off x="6905623" y="4338167"/>
            <a:ext cx="44384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Bi-2212 CCT</a:t>
            </a:r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DF1CE9B-BB47-BC37-10C1-C5146657B1A9}"/>
              </a:ext>
            </a:extLst>
          </p:cNvPr>
          <p:cNvSpPr txBox="1"/>
          <p:nvPr/>
        </p:nvSpPr>
        <p:spPr>
          <a:xfrm>
            <a:off x="6537272" y="6504046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</a:rPr>
              <a:t>MDP, US</a:t>
            </a:r>
            <a:endParaRPr lang="en-GB" sz="11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89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50362-AD7C-4CB5-657E-A7C820BB0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Electro-magnetic force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CF306-C267-1EC9-DC86-82256FBEF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coil ends, the electromagnetic forces tend to push the coil outwards in the longitudinal direction (</a:t>
            </a:r>
            <a:r>
              <a:rPr lang="en-US" dirty="0" err="1"/>
              <a:t>F</a:t>
            </a:r>
            <a:r>
              <a:rPr lang="en-US" baseline="-25000" dirty="0" err="1"/>
              <a:t>z</a:t>
            </a:r>
            <a:r>
              <a:rPr lang="en-US" dirty="0"/>
              <a:t> &gt; 0)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EB3B22-6297-73C3-5636-571BDD3464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770" t="49139" r="34093" b="23141"/>
          <a:stretch/>
        </p:blipFill>
        <p:spPr>
          <a:xfrm>
            <a:off x="1649392" y="2400416"/>
            <a:ext cx="4752528" cy="28258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2D5199-2487-4305-3D5B-1141FAD9A4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151" t="15981" r="40550" b="40278"/>
          <a:stretch/>
        </p:blipFill>
        <p:spPr>
          <a:xfrm>
            <a:off x="6401921" y="2518669"/>
            <a:ext cx="4039743" cy="321987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8F021F7-C91F-2797-4592-0E36D91ED6CF}"/>
              </a:ext>
            </a:extLst>
          </p:cNvPr>
          <p:cNvCxnSpPr>
            <a:cxnSpLocks/>
          </p:cNvCxnSpPr>
          <p:nvPr/>
        </p:nvCxnSpPr>
        <p:spPr>
          <a:xfrm flipH="1">
            <a:off x="2387474" y="4804935"/>
            <a:ext cx="360040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09D91FE-7D8F-AFD1-6DF3-9D9D18BCDB16}"/>
              </a:ext>
            </a:extLst>
          </p:cNvPr>
          <p:cNvSpPr txBox="1"/>
          <p:nvPr/>
        </p:nvSpPr>
        <p:spPr>
          <a:xfrm>
            <a:off x="1946328" y="490783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Fz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507F35-72F0-8DBC-8D24-893F893553F5}"/>
              </a:ext>
            </a:extLst>
          </p:cNvPr>
          <p:cNvSpPr txBox="1"/>
          <p:nvPr/>
        </p:nvSpPr>
        <p:spPr>
          <a:xfrm>
            <a:off x="5866350" y="228900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Fz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B612C81-B7FA-50FF-C939-BD9FDCD822BD}"/>
              </a:ext>
            </a:extLst>
          </p:cNvPr>
          <p:cNvCxnSpPr>
            <a:cxnSpLocks/>
          </p:cNvCxnSpPr>
          <p:nvPr/>
        </p:nvCxnSpPr>
        <p:spPr>
          <a:xfrm flipH="1">
            <a:off x="6086923" y="2667459"/>
            <a:ext cx="360040" cy="216024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08D13A8-844E-8564-0279-380AABE7C280}"/>
              </a:ext>
            </a:extLst>
          </p:cNvPr>
          <p:cNvCxnSpPr>
            <a:cxnSpLocks/>
          </p:cNvCxnSpPr>
          <p:nvPr/>
        </p:nvCxnSpPr>
        <p:spPr>
          <a:xfrm flipH="1">
            <a:off x="10176047" y="2573934"/>
            <a:ext cx="348330" cy="25078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376526C-54E6-CCBB-CC64-1AEB07ADC9A0}"/>
              </a:ext>
            </a:extLst>
          </p:cNvPr>
          <p:cNvSpPr txBox="1"/>
          <p:nvPr/>
        </p:nvSpPr>
        <p:spPr>
          <a:xfrm>
            <a:off x="9861050" y="231663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Fz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5A13F3-D63D-7113-313B-1F9CEA13E56D}"/>
              </a:ext>
            </a:extLst>
          </p:cNvPr>
          <p:cNvSpPr txBox="1"/>
          <p:nvPr/>
        </p:nvSpPr>
        <p:spPr>
          <a:xfrm>
            <a:off x="6031254" y="504157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Fz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4A90A47-E4C8-23A4-BE0A-80547BE98EEE}"/>
              </a:ext>
            </a:extLst>
          </p:cNvPr>
          <p:cNvCxnSpPr>
            <a:cxnSpLocks/>
          </p:cNvCxnSpPr>
          <p:nvPr/>
        </p:nvCxnSpPr>
        <p:spPr>
          <a:xfrm flipH="1">
            <a:off x="6339592" y="5329122"/>
            <a:ext cx="348330" cy="25078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5FAF9C6-BF2C-6802-6846-867368A1F2D4}"/>
              </a:ext>
            </a:extLst>
          </p:cNvPr>
          <p:cNvSpPr txBox="1"/>
          <p:nvPr/>
        </p:nvSpPr>
        <p:spPr>
          <a:xfrm>
            <a:off x="2968302" y="5742648"/>
            <a:ext cx="2531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dipole for HL-LHC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6D96C1-4037-996F-A47D-3F1D59AB89F8}"/>
              </a:ext>
            </a:extLst>
          </p:cNvPr>
          <p:cNvSpPr txBox="1"/>
          <p:nvPr/>
        </p:nvSpPr>
        <p:spPr>
          <a:xfrm>
            <a:off x="7140759" y="5686994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 quadrupole for HL-LHC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91410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CCC9D-9928-56C4-11F5-84DF2322C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0F100-D315-2832-DFCD-4DB3CAFFC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/>
              <a:t>Magnet technology is a complex, but very exciting,  business: are you convinced?</a:t>
            </a:r>
          </a:p>
          <a:p>
            <a:pPr algn="l"/>
            <a:r>
              <a:rPr lang="en-US" sz="2400" dirty="0"/>
              <a:t>There is no magic technology, some are more mature than others.</a:t>
            </a:r>
          </a:p>
          <a:p>
            <a:pPr algn="l"/>
            <a:r>
              <a:rPr lang="en-US" sz="2400" dirty="0"/>
              <a:t>There are remaining challenges to go to high field in a robust and reproducible manner.</a:t>
            </a:r>
          </a:p>
          <a:p>
            <a:pPr algn="l"/>
            <a:r>
              <a:rPr lang="en-US" sz="2400" dirty="0"/>
              <a:t>The High Field Magnets Program is being launched to tackle these issues.</a:t>
            </a:r>
          </a:p>
          <a:p>
            <a:pPr algn="l"/>
            <a:r>
              <a:rPr lang="en-US" sz="2400" dirty="0"/>
              <a:t>The magnet community will need to be creative and pragmatic.</a:t>
            </a:r>
          </a:p>
          <a:p>
            <a:pPr algn="l"/>
            <a:r>
              <a:rPr lang="en-US" sz="2400" dirty="0"/>
              <a:t>We need bright minds!</a:t>
            </a:r>
          </a:p>
        </p:txBody>
      </p:sp>
    </p:spTree>
    <p:extLst>
      <p:ext uri="{BB962C8B-B14F-4D97-AF65-F5344CB8AC3E}">
        <p14:creationId xmlns:p14="http://schemas.microsoft.com/office/powerpoint/2010/main" val="155634466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6B88D-9A39-B921-E943-68E35DF44C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b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74D0CA-56B9-06C9-F5B6-A6EC81F618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questions, don’t hesitate!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susana.izquierdo.bermudez@cern.ch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465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6B945-3F46-9EB9-BA4E-89A144571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Electro-magnetic force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3184F-A697-358D-F09D-FB175D82F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The x/y </a:t>
            </a:r>
            <a:r>
              <a:rPr lang="en-GB" sz="2400" dirty="0" err="1"/>
              <a:t>e.m.</a:t>
            </a:r>
            <a:r>
              <a:rPr lang="en-GB" sz="2400" dirty="0"/>
              <a:t> force on a dipole coil varies </a:t>
            </a:r>
          </a:p>
          <a:p>
            <a:pPr lvl="1"/>
            <a:r>
              <a:rPr lang="en-GB" sz="2000" dirty="0"/>
              <a:t>with the </a:t>
            </a:r>
            <a:r>
              <a:rPr lang="en-GB" sz="2000" dirty="0">
                <a:solidFill>
                  <a:srgbClr val="FF0000"/>
                </a:solidFill>
              </a:rPr>
              <a:t>square of the bore field 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Linearly</a:t>
            </a:r>
            <a:r>
              <a:rPr lang="en-GB" sz="2000" dirty="0"/>
              <a:t> with the </a:t>
            </a:r>
            <a:r>
              <a:rPr lang="en-GB" sz="2000" dirty="0">
                <a:solidFill>
                  <a:srgbClr val="FF0000"/>
                </a:solidFill>
              </a:rPr>
              <a:t>bore radius </a:t>
            </a:r>
            <a:r>
              <a:rPr lang="en-GB" sz="2000" dirty="0"/>
              <a:t>(a)</a:t>
            </a:r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marL="342900" indent="-342900"/>
            <a:r>
              <a:rPr lang="en-GB" sz="2400" dirty="0"/>
              <a:t>The axial </a:t>
            </a:r>
            <a:r>
              <a:rPr lang="en-GB" sz="2400" dirty="0" err="1"/>
              <a:t>e.m.</a:t>
            </a:r>
            <a:r>
              <a:rPr lang="en-GB" sz="2400" dirty="0"/>
              <a:t> force on a dipole coil varies </a:t>
            </a:r>
          </a:p>
          <a:p>
            <a:pPr marL="800100" lvl="1" indent="-342900"/>
            <a:r>
              <a:rPr lang="en-GB" sz="2000" dirty="0"/>
              <a:t>with the </a:t>
            </a:r>
            <a:r>
              <a:rPr lang="en-GB" sz="2000" dirty="0">
                <a:solidFill>
                  <a:srgbClr val="FF0000"/>
                </a:solidFill>
              </a:rPr>
              <a:t>square of the bore field </a:t>
            </a:r>
          </a:p>
          <a:p>
            <a:pPr marL="800100" lvl="1" indent="-342900"/>
            <a:r>
              <a:rPr lang="en-GB" sz="2000" dirty="0"/>
              <a:t>with the </a:t>
            </a:r>
            <a:r>
              <a:rPr lang="en-GB" sz="2000" dirty="0">
                <a:solidFill>
                  <a:srgbClr val="FF0000"/>
                </a:solidFill>
              </a:rPr>
              <a:t>square of the bore radius</a:t>
            </a:r>
          </a:p>
          <a:p>
            <a:pPr lvl="1"/>
            <a:endParaRPr lang="en-GB" sz="2000" dirty="0"/>
          </a:p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Object 3">
                <a:extLst>
                  <a:ext uri="{FF2B5EF4-FFF2-40B4-BE49-F238E27FC236}">
                    <a16:creationId xmlns:a16="http://schemas.microsoft.com/office/drawing/2014/main" id="{1D597123-2F49-329C-EB35-72BA50C032FD}"/>
                  </a:ext>
                </a:extLst>
              </p:cNvPr>
              <p:cNvSpPr txBox="1"/>
              <p:nvPr/>
            </p:nvSpPr>
            <p:spPr bwMode="auto">
              <a:xfrm>
                <a:off x="3939948" y="2377228"/>
                <a:ext cx="1522413" cy="86360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Object 3">
                <a:extLst>
                  <a:ext uri="{FF2B5EF4-FFF2-40B4-BE49-F238E27FC236}">
                    <a16:creationId xmlns:a16="http://schemas.microsoft.com/office/drawing/2014/main" id="{1D597123-2F49-329C-EB35-72BA50C032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39948" y="2377228"/>
                <a:ext cx="1522413" cy="8636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Object 4">
                <a:extLst>
                  <a:ext uri="{FF2B5EF4-FFF2-40B4-BE49-F238E27FC236}">
                    <a16:creationId xmlns:a16="http://schemas.microsoft.com/office/drawing/2014/main" id="{C8EE9EAD-D9AB-E912-714E-56E656C23753}"/>
                  </a:ext>
                </a:extLst>
              </p:cNvPr>
              <p:cNvSpPr txBox="1"/>
              <p:nvPr/>
            </p:nvSpPr>
            <p:spPr bwMode="auto">
              <a:xfrm>
                <a:off x="6096001" y="2377228"/>
                <a:ext cx="1725613" cy="86360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5" name="Object 4">
                <a:extLst>
                  <a:ext uri="{FF2B5EF4-FFF2-40B4-BE49-F238E27FC236}">
                    <a16:creationId xmlns:a16="http://schemas.microsoft.com/office/drawing/2014/main" id="{C8EE9EAD-D9AB-E912-714E-56E656C237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1" y="2377228"/>
                <a:ext cx="1725613" cy="863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7B42567-9AB7-9478-036B-67E2672351E6}"/>
              </a:ext>
            </a:extLst>
          </p:cNvPr>
          <p:cNvSpPr txBox="1"/>
          <p:nvPr/>
        </p:nvSpPr>
        <p:spPr>
          <a:xfrm>
            <a:off x="5207383" y="3300521"/>
            <a:ext cx="69206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rgbClr val="00B050"/>
                </a:solidFill>
              </a:rPr>
              <a:t>Approximation of thin shell dipole, see how to derive the equations in [2]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Object 3">
                <a:extLst>
                  <a:ext uri="{FF2B5EF4-FFF2-40B4-BE49-F238E27FC236}">
                    <a16:creationId xmlns:a16="http://schemas.microsoft.com/office/drawing/2014/main" id="{F0630F8E-51F1-B206-88F3-DB3CCD31EFED}"/>
                  </a:ext>
                </a:extLst>
              </p:cNvPr>
              <p:cNvSpPr txBox="1"/>
              <p:nvPr/>
            </p:nvSpPr>
            <p:spPr bwMode="auto">
              <a:xfrm>
                <a:off x="5375276" y="5362576"/>
                <a:ext cx="1655763" cy="86201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Object 3">
                <a:extLst>
                  <a:ext uri="{FF2B5EF4-FFF2-40B4-BE49-F238E27FC236}">
                    <a16:creationId xmlns:a16="http://schemas.microsoft.com/office/drawing/2014/main" id="{F0630F8E-51F1-B206-88F3-DB3CCD31EF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75276" y="5362576"/>
                <a:ext cx="1655763" cy="8620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5DC6995-CC6E-3507-C8B2-F526AE5A9540}"/>
              </a:ext>
            </a:extLst>
          </p:cNvPr>
          <p:cNvSpPr txBox="1"/>
          <p:nvPr/>
        </p:nvSpPr>
        <p:spPr>
          <a:xfrm>
            <a:off x="7821614" y="6070700"/>
            <a:ext cx="31803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rgbClr val="00B050"/>
                </a:solidFill>
              </a:rPr>
              <a:t>See how to derive the equation in [2]</a:t>
            </a:r>
          </a:p>
        </p:txBody>
      </p:sp>
    </p:spTree>
    <p:extLst>
      <p:ext uri="{BB962C8B-B14F-4D97-AF65-F5344CB8AC3E}">
        <p14:creationId xmlns:p14="http://schemas.microsoft.com/office/powerpoint/2010/main" val="137315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55606-8FB5-40CF-4968-C1E5C139B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and strain - definitions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0D3E5-2186-A6A1-FA2B-4B239EE1E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stress </a:t>
            </a:r>
            <a:r>
              <a:rPr lang="en-US" i="1" dirty="0">
                <a:sym typeface="Symbol" pitchFamily="18" charset="2"/>
              </a:rPr>
              <a:t></a:t>
            </a:r>
            <a:r>
              <a:rPr lang="en-US" dirty="0"/>
              <a:t> or </a:t>
            </a:r>
            <a:r>
              <a:rPr lang="en-US" i="1" dirty="0">
                <a:sym typeface="Symbol" pitchFamily="18" charset="2"/>
              </a:rPr>
              <a:t></a:t>
            </a:r>
            <a:r>
              <a:rPr lang="en-US" i="1" dirty="0"/>
              <a:t> </a:t>
            </a:r>
            <a:r>
              <a:rPr lang="en-US" dirty="0"/>
              <a:t>[Pa] is an internal distribution of force [N] per unit area [m</a:t>
            </a:r>
            <a:r>
              <a:rPr lang="en-US" baseline="30000" dirty="0"/>
              <a:t>2</a:t>
            </a:r>
            <a:r>
              <a:rPr lang="en-US" dirty="0"/>
              <a:t>].</a:t>
            </a:r>
          </a:p>
          <a:p>
            <a:pPr lvl="1"/>
            <a:r>
              <a:rPr lang="en-US" dirty="0"/>
              <a:t>When the forces are perpendicular to the plane the stress is called normal stress (</a:t>
            </a:r>
            <a:r>
              <a:rPr lang="en-US" i="1" dirty="0">
                <a:sym typeface="Symbol" pitchFamily="18" charset="2"/>
              </a:rPr>
              <a:t></a:t>
            </a:r>
            <a:r>
              <a:rPr lang="en-US" dirty="0"/>
              <a:t>) ; when the forces are parallel to the plane the stress is called shear stress (</a:t>
            </a:r>
            <a:r>
              <a:rPr lang="en-US" i="1" dirty="0">
                <a:sym typeface="Symbol" pitchFamily="18" charset="2"/>
              </a:rPr>
              <a:t>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Stresses can be seen as way of a body to resist the action (compression, tension, sliding) of an external force.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 strain </a:t>
            </a:r>
            <a:r>
              <a:rPr lang="en-US" i="1" dirty="0">
                <a:sym typeface="Symbol" pitchFamily="18" charset="2"/>
              </a:rPr>
              <a:t>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i="1" dirty="0">
                <a:sym typeface="Symbol" pitchFamily="18" charset="2"/>
              </a:rPr>
              <a:t></a:t>
            </a:r>
            <a:r>
              <a:rPr lang="en-US" i="1" dirty="0"/>
              <a:t>l/l</a:t>
            </a:r>
            <a:r>
              <a:rPr lang="en-US" i="1" baseline="-25000" dirty="0"/>
              <a:t>0</a:t>
            </a:r>
            <a:r>
              <a:rPr lang="en-US" dirty="0"/>
              <a:t>) is a forced change dimension </a:t>
            </a:r>
            <a:r>
              <a:rPr lang="en-US" i="1" dirty="0">
                <a:sym typeface="Symbol" pitchFamily="18" charset="2"/>
              </a:rPr>
              <a:t></a:t>
            </a:r>
            <a:r>
              <a:rPr lang="en-US" i="1" dirty="0"/>
              <a:t>l</a:t>
            </a:r>
            <a:r>
              <a:rPr lang="en-US" dirty="0"/>
              <a:t> of a body whose initial dimension is </a:t>
            </a:r>
            <a:r>
              <a:rPr lang="en-US" i="1" dirty="0"/>
              <a:t>l</a:t>
            </a:r>
            <a:r>
              <a:rPr lang="en-US" i="1" baseline="-25000" dirty="0"/>
              <a:t>0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 stretch or a shortening are respectively a tensile or compressive strain; an angular distortion is a shear strain.</a:t>
            </a:r>
          </a:p>
          <a:p>
            <a:endParaRPr lang="en-GB" dirty="0"/>
          </a:p>
        </p:txBody>
      </p:sp>
      <p:pic>
        <p:nvPicPr>
          <p:cNvPr id="4" name="Picture 8" descr="Stress">
            <a:extLst>
              <a:ext uri="{FF2B5EF4-FFF2-40B4-BE49-F238E27FC236}">
                <a16:creationId xmlns:a16="http://schemas.microsoft.com/office/drawing/2014/main" id="{61FCCAFC-436B-2A7C-2715-1D1DF2CE35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6648" t="4085" r="16731" b="5922"/>
          <a:stretch>
            <a:fillRect/>
          </a:stretch>
        </p:blipFill>
        <p:spPr bwMode="auto">
          <a:xfrm>
            <a:off x="5459413" y="2747169"/>
            <a:ext cx="1425575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41262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E5E49-4CC2-665C-397D-55B51EEA1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and strain - definitions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5AC4F-9C8F-EEFB-972F-10BE8D3D2E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</a:t>
            </a:r>
            <a:r>
              <a:rPr lang="en-US" sz="2000" i="1" dirty="0">
                <a:solidFill>
                  <a:srgbClr val="FF0000"/>
                </a:solidFill>
              </a:rPr>
              <a:t>Elastic modulus </a:t>
            </a:r>
            <a:r>
              <a:rPr lang="en-US" sz="2000" dirty="0"/>
              <a:t>(or Young modulus, or modulus of elasticity) </a:t>
            </a:r>
            <a:r>
              <a:rPr lang="en-US" sz="2000" i="1" dirty="0"/>
              <a:t>E </a:t>
            </a:r>
            <a:r>
              <a:rPr lang="en-US" sz="2000" dirty="0"/>
              <a:t>[Pa] is a parameter that defines the stiffness of a given material. It can be expressed as the rate of change in stress with respect to strain (Hook’s law): 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The </a:t>
            </a:r>
            <a:r>
              <a:rPr lang="en-US" sz="2000" i="1" dirty="0">
                <a:solidFill>
                  <a:srgbClr val="FF0000"/>
                </a:solidFill>
              </a:rPr>
              <a:t>Poisson’s ratio </a:t>
            </a:r>
            <a:r>
              <a:rPr lang="en-US" sz="2000" i="1" dirty="0">
                <a:sym typeface="Symbol" pitchFamily="18" charset="2"/>
              </a:rPr>
              <a:t></a:t>
            </a:r>
            <a:r>
              <a:rPr lang="en-US" sz="2000" dirty="0"/>
              <a:t> is the ratio between “axial” to “transversal” strain. When a body is compressed in one direction, it tends to elongate in the other direction. Vice versa, when a body is elongated in one direction, it tends to get thinner in the other direction.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GB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67F1C88-8CD7-3237-5C68-6C28587A13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3"/>
          <a:stretch/>
        </p:blipFill>
        <p:spPr bwMode="auto">
          <a:xfrm>
            <a:off x="6953782" y="4654510"/>
            <a:ext cx="1761770" cy="161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ACFA32-4D10-F5A8-511F-1C7D00CE88E1}"/>
              </a:ext>
            </a:extLst>
          </p:cNvPr>
          <p:cNvSpPr txBox="1"/>
          <p:nvPr/>
        </p:nvSpPr>
        <p:spPr>
          <a:xfrm>
            <a:off x="2005608" y="5269765"/>
            <a:ext cx="47307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algn="ctr"/>
            <a:r>
              <a:rPr lang="en-US" sz="2400" i="1" dirty="0">
                <a:solidFill>
                  <a:srgbClr val="FF0000"/>
                </a:solidFill>
                <a:sym typeface="Symbol" pitchFamily="18" charset="2"/>
              </a:rPr>
              <a:t></a:t>
            </a:r>
            <a:r>
              <a:rPr lang="en-US" sz="2400" i="1" dirty="0"/>
              <a:t> </a:t>
            </a:r>
            <a:r>
              <a:rPr lang="en-US" sz="2400" dirty="0"/>
              <a:t>= </a:t>
            </a:r>
            <a:r>
              <a:rPr lang="en-US" sz="2400" i="1" dirty="0"/>
              <a:t>-</a:t>
            </a:r>
            <a:r>
              <a:rPr lang="en-US" sz="2400" i="1" dirty="0">
                <a:sym typeface="Symbol" pitchFamily="18" charset="2"/>
              </a:rPr>
              <a:t></a:t>
            </a:r>
            <a:r>
              <a:rPr lang="en-US" sz="2400" i="1" baseline="-25000" dirty="0">
                <a:sym typeface="Symbol" pitchFamily="18" charset="2"/>
              </a:rPr>
              <a:t>trans</a:t>
            </a:r>
            <a:r>
              <a:rPr lang="en-US" sz="2400" i="1" dirty="0"/>
              <a:t>/ </a:t>
            </a:r>
            <a:r>
              <a:rPr lang="en-US" sz="2400" i="1" dirty="0">
                <a:sym typeface="Symbol" pitchFamily="18" charset="2"/>
              </a:rPr>
              <a:t></a:t>
            </a:r>
            <a:r>
              <a:rPr lang="en-US" sz="2400" i="1" baseline="-25000" dirty="0">
                <a:sym typeface="Symbol" pitchFamily="18" charset="2"/>
              </a:rPr>
              <a:t>axial</a:t>
            </a:r>
            <a:endParaRPr lang="en-US" sz="2400" i="1" baseline="-25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C74FE3-0D13-FA7B-83FA-B6E0420F0F8B}"/>
              </a:ext>
            </a:extLst>
          </p:cNvPr>
          <p:cNvSpPr txBox="1"/>
          <p:nvPr/>
        </p:nvSpPr>
        <p:spPr>
          <a:xfrm>
            <a:off x="5469292" y="6271981"/>
            <a:ext cx="47307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00B050"/>
                </a:solidFill>
                <a:latin typeface="Arial" panose="020B0604020202020204" pitchFamily="34" charset="0"/>
              </a:rPr>
              <a:t>A cube with a Poisson's ratio of 0.5, courtesy of Wikipedia</a:t>
            </a:r>
            <a:endParaRPr lang="en-GB" sz="1200" i="1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0B3A68-D56D-FCD9-CE2D-66EC4EA37333}"/>
              </a:ext>
            </a:extLst>
          </p:cNvPr>
          <p:cNvSpPr txBox="1"/>
          <p:nvPr/>
        </p:nvSpPr>
        <p:spPr>
          <a:xfrm>
            <a:off x="3706763" y="2394443"/>
            <a:ext cx="47307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algn="ctr"/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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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68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136F2-7949-76B5-6FB9-9247F664B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Pre-stress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A7431-9BCC-BFBD-0ED5-84CAEE9E3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173" y="1241761"/>
            <a:ext cx="4866166" cy="317080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prestress paradigm is that coil should  </a:t>
            </a:r>
            <a:r>
              <a:rPr lang="en-US" dirty="0">
                <a:solidFill>
                  <a:srgbClr val="FF0000"/>
                </a:solidFill>
              </a:rPr>
              <a:t>never be in tension </a:t>
            </a:r>
            <a:r>
              <a:rPr lang="en-US" dirty="0"/>
              <a:t>but always  </a:t>
            </a:r>
            <a:r>
              <a:rPr lang="en-US" dirty="0" err="1"/>
              <a:t>precompressed</a:t>
            </a:r>
            <a:r>
              <a:rPr lang="en-US" dirty="0"/>
              <a:t> (as reinforced concrete)</a:t>
            </a:r>
          </a:p>
          <a:p>
            <a:r>
              <a:rPr lang="en-US" dirty="0"/>
              <a:t>The initial reasons for this paradigm were field quality concerns: change of b</a:t>
            </a:r>
            <a:r>
              <a:rPr lang="en-US" baseline="-25000" dirty="0"/>
              <a:t>3 </a:t>
            </a:r>
            <a:r>
              <a:rPr lang="en-US" sz="2400" dirty="0">
                <a:solidFill>
                  <a:srgbClr val="00B050"/>
                </a:solidFill>
              </a:rPr>
              <a:t>(A. </a:t>
            </a:r>
            <a:r>
              <a:rPr lang="en-US" sz="2400" dirty="0" err="1">
                <a:solidFill>
                  <a:srgbClr val="00B050"/>
                </a:solidFill>
              </a:rPr>
              <a:t>Tollestrup</a:t>
            </a:r>
            <a:r>
              <a:rPr lang="en-US" sz="2400" dirty="0">
                <a:solidFill>
                  <a:srgbClr val="00B050"/>
                </a:solidFill>
              </a:rPr>
              <a:t>, Ann. Rev. Sci. 1984, father of Tevatron magnets and collared structure)</a:t>
            </a:r>
          </a:p>
          <a:p>
            <a:r>
              <a:rPr lang="en-US" dirty="0"/>
              <a:t>Later, it was believed that the </a:t>
            </a:r>
            <a:r>
              <a:rPr lang="en-US" dirty="0">
                <a:solidFill>
                  <a:srgbClr val="FF0000"/>
                </a:solidFill>
              </a:rPr>
              <a:t>detachment provokes training </a:t>
            </a:r>
            <a:r>
              <a:rPr lang="en-US" dirty="0"/>
              <a:t>– and this is what  many of us think still today</a:t>
            </a:r>
            <a:endParaRPr lang="en-US" sz="2400" dirty="0"/>
          </a:p>
          <a:p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0A452D-0691-0450-286F-E093E9878DCA}"/>
              </a:ext>
            </a:extLst>
          </p:cNvPr>
          <p:cNvSpPr txBox="1">
            <a:spLocks/>
          </p:cNvSpPr>
          <p:nvPr/>
        </p:nvSpPr>
        <p:spPr>
          <a:xfrm>
            <a:off x="382772" y="4673600"/>
            <a:ext cx="11355572" cy="1518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2000" dirty="0"/>
              <a:t>The paradigm is always </a:t>
            </a:r>
            <a:r>
              <a:rPr lang="en-US" sz="2000" dirty="0">
                <a:solidFill>
                  <a:srgbClr val="FF0000"/>
                </a:solidFill>
              </a:rPr>
              <a:t>used in design</a:t>
            </a:r>
            <a:r>
              <a:rPr lang="en-US" sz="2000" dirty="0"/>
              <a:t> and not always followed in reality</a:t>
            </a:r>
          </a:p>
          <a:p>
            <a:pPr marL="800100" lvl="1" indent="-342900"/>
            <a:r>
              <a:rPr lang="en-US" sz="1600" dirty="0"/>
              <a:t>Typically, for the first models and prototypes one speaks of “conservative” loading, meaning that the preload is lower than what required to avoid pole unloading in operational conditions</a:t>
            </a:r>
          </a:p>
          <a:p>
            <a:pPr marL="800100" lvl="1" indent="-342900"/>
            <a:r>
              <a:rPr lang="en-US" sz="1600" dirty="0"/>
              <a:t>The fear is to break something of degrade the conductor</a:t>
            </a:r>
          </a:p>
          <a:p>
            <a:endParaRPr lang="en-GB" dirty="0"/>
          </a:p>
        </p:txBody>
      </p:sp>
      <p:pic>
        <p:nvPicPr>
          <p:cNvPr id="7" name="Picture 4" descr="tollestrup_preload">
            <a:extLst>
              <a:ext uri="{FF2B5EF4-FFF2-40B4-BE49-F238E27FC236}">
                <a16:creationId xmlns:a16="http://schemas.microsoft.com/office/drawing/2014/main" id="{661BA2E7-3210-3B52-3310-FCC5C4C5F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9"/>
          <a:stretch>
            <a:fillRect/>
          </a:stretch>
        </p:blipFill>
        <p:spPr bwMode="auto">
          <a:xfrm>
            <a:off x="5914178" y="1119456"/>
            <a:ext cx="4753823" cy="2794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298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10694</TotalTime>
  <Words>4816</Words>
  <Application>Microsoft Office PowerPoint</Application>
  <PresentationFormat>Widescreen</PresentationFormat>
  <Paragraphs>584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63" baseType="lpstr">
      <vt:lpstr>Arial</vt:lpstr>
      <vt:lpstr>Calibri</vt:lpstr>
      <vt:lpstr>Calibri Light</vt:lpstr>
      <vt:lpstr>Cambria Math</vt:lpstr>
      <vt:lpstr>Symbol</vt:lpstr>
      <vt:lpstr>Times</vt:lpstr>
      <vt:lpstr>Times New Roman</vt:lpstr>
      <vt:lpstr>Wingdings</vt:lpstr>
      <vt:lpstr>Office 2013 - 2022 Theme</vt:lpstr>
      <vt:lpstr>Office Theme</vt:lpstr>
      <vt:lpstr>Equation</vt:lpstr>
      <vt:lpstr>Acrobat Document</vt:lpstr>
      <vt:lpstr>PowerPoint Presentation</vt:lpstr>
      <vt:lpstr>Outline</vt:lpstr>
      <vt:lpstr>Mechanical design</vt:lpstr>
      <vt:lpstr>Electro-magnetic force</vt:lpstr>
      <vt:lpstr>Electro-magnetic force</vt:lpstr>
      <vt:lpstr>Electro-magnetic force</vt:lpstr>
      <vt:lpstr>Stress and strain - definitions</vt:lpstr>
      <vt:lpstr>Stress and strain - definitions</vt:lpstr>
      <vt:lpstr>Pre-stress</vt:lpstr>
      <vt:lpstr>Superconducting dipoles (NbTi)</vt:lpstr>
      <vt:lpstr>The HL-LHC Nb3Sn magnets</vt:lpstr>
      <vt:lpstr>The 12 T challenge – e. m. force</vt:lpstr>
      <vt:lpstr>Deformation and stress</vt:lpstr>
      <vt:lpstr>Overview of the coil stress</vt:lpstr>
      <vt:lpstr>Overview of coil stress</vt:lpstr>
      <vt:lpstr>Al shell: MQXF in HL-LHC</vt:lpstr>
      <vt:lpstr>Pre-stress: HL-LHC Nb3Sn magnets</vt:lpstr>
      <vt:lpstr>Pre-stress – MQXF example</vt:lpstr>
      <vt:lpstr>Axial support</vt:lpstr>
      <vt:lpstr>Axial support: force or not force?</vt:lpstr>
      <vt:lpstr>Axial support: welded end plate</vt:lpstr>
      <vt:lpstr>Axial support: rods and end-plate</vt:lpstr>
      <vt:lpstr>Summary </vt:lpstr>
      <vt:lpstr>References</vt:lpstr>
      <vt:lpstr>Outline</vt:lpstr>
      <vt:lpstr>Quench definition</vt:lpstr>
      <vt:lpstr>                Training                                 </vt:lpstr>
      <vt:lpstr>Training in the LHC</vt:lpstr>
      <vt:lpstr>Quench: why it can be a problem ?</vt:lpstr>
      <vt:lpstr>Protection strategies</vt:lpstr>
      <vt:lpstr>The quench event: summary</vt:lpstr>
      <vt:lpstr>Protection strategy – External dump</vt:lpstr>
      <vt:lpstr>Protection strategy – Self dump</vt:lpstr>
      <vt:lpstr>Protecting a magnet string</vt:lpstr>
      <vt:lpstr>Adiabatic heat balance</vt:lpstr>
      <vt:lpstr>Hot spot temperature</vt:lpstr>
      <vt:lpstr>Protection limit</vt:lpstr>
      <vt:lpstr>Detection and validation</vt:lpstr>
      <vt:lpstr>Quench initiation: quench heaters</vt:lpstr>
      <vt:lpstr>Quench initiation: CLIQ</vt:lpstr>
      <vt:lpstr>The case of MQXF</vt:lpstr>
      <vt:lpstr>Summary</vt:lpstr>
      <vt:lpstr>References</vt:lpstr>
      <vt:lpstr>Outline</vt:lpstr>
      <vt:lpstr>HL-LHC</vt:lpstr>
      <vt:lpstr>HL-LHC</vt:lpstr>
      <vt:lpstr>What is next?</vt:lpstr>
      <vt:lpstr>What is next?</vt:lpstr>
      <vt:lpstr>Beyond LTS: the broad world of HTS</vt:lpstr>
      <vt:lpstr>In conclusion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Susana Izquierdo Bermudez</dc:creator>
  <cp:lastModifiedBy>Susana Izquierdo Bermudez</cp:lastModifiedBy>
  <cp:revision>78</cp:revision>
  <dcterms:created xsi:type="dcterms:W3CDTF">2022-08-23T12:33:19Z</dcterms:created>
  <dcterms:modified xsi:type="dcterms:W3CDTF">2025-06-30T14:05:05Z</dcterms:modified>
</cp:coreProperties>
</file>