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55"/>
  </p:notesMasterIdLst>
  <p:handoutMasterIdLst>
    <p:handoutMasterId r:id="rId56"/>
  </p:handoutMasterIdLst>
  <p:sldIdLst>
    <p:sldId id="257" r:id="rId5"/>
    <p:sldId id="392" r:id="rId6"/>
    <p:sldId id="470" r:id="rId7"/>
    <p:sldId id="490" r:id="rId8"/>
    <p:sldId id="389" r:id="rId9"/>
    <p:sldId id="455" r:id="rId10"/>
    <p:sldId id="458" r:id="rId11"/>
    <p:sldId id="428" r:id="rId12"/>
    <p:sldId id="471" r:id="rId13"/>
    <p:sldId id="491" r:id="rId14"/>
    <p:sldId id="468" r:id="rId15"/>
    <p:sldId id="483" r:id="rId16"/>
    <p:sldId id="469" r:id="rId17"/>
    <p:sldId id="401" r:id="rId18"/>
    <p:sldId id="396" r:id="rId19"/>
    <p:sldId id="398" r:id="rId20"/>
    <p:sldId id="397" r:id="rId21"/>
    <p:sldId id="259" r:id="rId22"/>
    <p:sldId id="436" r:id="rId23"/>
    <p:sldId id="459" r:id="rId24"/>
    <p:sldId id="438" r:id="rId25"/>
    <p:sldId id="460" r:id="rId26"/>
    <p:sldId id="393" r:id="rId27"/>
    <p:sldId id="461" r:id="rId28"/>
    <p:sldId id="437" r:id="rId29"/>
    <p:sldId id="449" r:id="rId30"/>
    <p:sldId id="423" r:id="rId31"/>
    <p:sldId id="407" r:id="rId32"/>
    <p:sldId id="462" r:id="rId33"/>
    <p:sldId id="426" r:id="rId34"/>
    <p:sldId id="409" r:id="rId35"/>
    <p:sldId id="434" r:id="rId36"/>
    <p:sldId id="481" r:id="rId37"/>
    <p:sldId id="408" r:id="rId38"/>
    <p:sldId id="482" r:id="rId39"/>
    <p:sldId id="472" r:id="rId40"/>
    <p:sldId id="413" r:id="rId41"/>
    <p:sldId id="486" r:id="rId42"/>
    <p:sldId id="484" r:id="rId43"/>
    <p:sldId id="473" r:id="rId44"/>
    <p:sldId id="464" r:id="rId45"/>
    <p:sldId id="487" r:id="rId46"/>
    <p:sldId id="488" r:id="rId47"/>
    <p:sldId id="475" r:id="rId48"/>
    <p:sldId id="456" r:id="rId49"/>
    <p:sldId id="474" r:id="rId50"/>
    <p:sldId id="489" r:id="rId51"/>
    <p:sldId id="478" r:id="rId52"/>
    <p:sldId id="476" r:id="rId53"/>
    <p:sldId id="256" r:id="rId54"/>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547AE29-5CF0-4846-BB51-1606A8648C69}">
          <p14:sldIdLst>
            <p14:sldId id="257"/>
            <p14:sldId id="392"/>
            <p14:sldId id="470"/>
            <p14:sldId id="490"/>
            <p14:sldId id="389"/>
          </p14:sldIdLst>
        </p14:section>
        <p14:section name="BASICS" id="{D7C437E7-0608-42E8-A4D4-D6EC1928A264}">
          <p14:sldIdLst>
            <p14:sldId id="455"/>
            <p14:sldId id="458"/>
            <p14:sldId id="428"/>
            <p14:sldId id="471"/>
            <p14:sldId id="491"/>
            <p14:sldId id="468"/>
            <p14:sldId id="483"/>
          </p14:sldIdLst>
        </p14:section>
        <p14:section name="ACC TYPES" id="{D3300B80-8C73-466E-9FAF-1CD80ADBE0D7}">
          <p14:sldIdLst>
            <p14:sldId id="469"/>
            <p14:sldId id="401"/>
            <p14:sldId id="396"/>
            <p14:sldId id="398"/>
            <p14:sldId id="397"/>
            <p14:sldId id="259"/>
            <p14:sldId id="436"/>
          </p14:sldIdLst>
        </p14:section>
        <p14:section name="OPERATION INTRO" id="{9B640F7A-D68F-49B1-9D88-A92DBAC9371C}">
          <p14:sldIdLst>
            <p14:sldId id="459"/>
            <p14:sldId id="438"/>
            <p14:sldId id="460"/>
            <p14:sldId id="393"/>
            <p14:sldId id="461"/>
            <p14:sldId id="437"/>
            <p14:sldId id="449"/>
          </p14:sldIdLst>
        </p14:section>
        <p14:section name="BI INTRO" id="{A40303C1-E5AC-4E97-90D6-1DBCF65E260B}">
          <p14:sldIdLst>
            <p14:sldId id="423"/>
            <p14:sldId id="407"/>
            <p14:sldId id="462"/>
            <p14:sldId id="426"/>
            <p14:sldId id="409"/>
            <p14:sldId id="434"/>
            <p14:sldId id="481"/>
            <p14:sldId id="408"/>
            <p14:sldId id="482"/>
            <p14:sldId id="472"/>
            <p14:sldId id="413"/>
            <p14:sldId id="486"/>
            <p14:sldId id="484"/>
          </p14:sldIdLst>
        </p14:section>
        <p14:section name="BI EXAMPLES" id="{812FFC3E-12E2-4795-9203-71A1455CD2CC}">
          <p14:sldIdLst>
            <p14:sldId id="473"/>
            <p14:sldId id="464"/>
            <p14:sldId id="487"/>
            <p14:sldId id="488"/>
            <p14:sldId id="475"/>
            <p14:sldId id="456"/>
            <p14:sldId id="474"/>
            <p14:sldId id="489"/>
            <p14:sldId id="478"/>
            <p14:sldId id="476"/>
            <p14:sldId id="256"/>
          </p14:sldIdLst>
        </p14:section>
      </p14:sectionLst>
    </p:ext>
    <p:ext uri="{EFAFB233-063F-42B5-8137-9DF3F51BA10A}">
      <p15:sldGuideLst xmlns:p15="http://schemas.microsoft.com/office/powerpoint/2012/main">
        <p15:guide id="2" pos="3840">
          <p15:clr>
            <a:srgbClr val="F26B43"/>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192E"/>
    <a:srgbClr val="EFC481"/>
    <a:srgbClr val="FFFFFF"/>
    <a:srgbClr val="FAE3BA"/>
    <a:srgbClr val="FFC000"/>
    <a:srgbClr val="FFFF00"/>
    <a:srgbClr val="D9DCE1"/>
    <a:srgbClr val="FFFEF3"/>
    <a:srgbClr val="3644D0"/>
    <a:srgbClr val="5EE234"/>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8" autoAdjust="0"/>
    <p:restoredTop sz="93725" autoAdjust="0"/>
  </p:normalViewPr>
  <p:slideViewPr>
    <p:cSldViewPr snapToGrid="0">
      <p:cViewPr>
        <p:scale>
          <a:sx n="130" d="100"/>
          <a:sy n="130" d="100"/>
        </p:scale>
        <p:origin x="540" y="464"/>
      </p:cViewPr>
      <p:guideLst>
        <p:guide pos="384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114" d="100"/>
          <a:sy n="114" d="100"/>
        </p:scale>
        <p:origin x="222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9EF02BB-6177-42DE-A335-C708FF40B005}" type="datetime1">
              <a:rPr lang="en-GB" smtClean="0"/>
              <a:t>09/07/2025</a:t>
            </a:fld>
            <a:endParaRPr lang="en-GB"/>
          </a:p>
        </p:txBody>
      </p:sp>
      <p:sp>
        <p:nvSpPr>
          <p:cNvPr id="4" name="Footer Placeholder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23CDBB5-5B4A-4483-935D-A73935186B4D}" type="slidenum">
              <a:rPr lang="en-GB" smtClean="0"/>
              <a:t>‹#›</a:t>
            </a:fld>
            <a:endParaRPr lang="en-GB"/>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70C0A9B6-A61B-4E96-BC50-A3D6CB25402C}" type="datetime1">
              <a:rPr lang="en-GB" smtClean="0"/>
              <a:t>09/07/2025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7CCE34D-CFF1-4FFE-815B-D050E7ED2DFD}" type="slidenum">
              <a:rPr lang="en-GB" smtClean="0"/>
              <a:t>‹#›</a:t>
            </a:fld>
            <a:endParaRPr lang="en-GB"/>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1983A999-5E0E-42CA-8400-604AE921FF7C}" type="slidenum">
              <a:rPr lang="en-GB" smtClean="0"/>
              <a:t>1</a:t>
            </a:fld>
            <a:endParaRPr lang="en-GB"/>
          </a:p>
        </p:txBody>
      </p:sp>
      <p:sp>
        <p:nvSpPr>
          <p:cNvPr id="5" name="Date Placeholder 4">
            <a:extLst>
              <a:ext uri="{FF2B5EF4-FFF2-40B4-BE49-F238E27FC236}">
                <a16:creationId xmlns:a16="http://schemas.microsoft.com/office/drawing/2014/main" id="{7B638BEA-13B4-4493-97CD-5DE130591975}"/>
              </a:ext>
            </a:extLst>
          </p:cNvPr>
          <p:cNvSpPr>
            <a:spLocks noGrp="1"/>
          </p:cNvSpPr>
          <p:nvPr>
            <p:ph type="dt" idx="1"/>
          </p:nvPr>
        </p:nvSpPr>
        <p:spPr/>
        <p:txBody>
          <a:bodyPr/>
          <a:lstStyle/>
          <a:p>
            <a:pPr rtl="0"/>
            <a:fld id="{E7266702-BD15-4447-BE50-DBC8DD0B15A7}" type="datetime1">
              <a:rPr lang="en-GB" smtClean="0"/>
              <a:t>09/07/2025</a:t>
            </a:fld>
            <a:endParaRPr lang="en-GB"/>
          </a:p>
        </p:txBody>
      </p:sp>
    </p:spTree>
    <p:extLst>
      <p:ext uri="{BB962C8B-B14F-4D97-AF65-F5344CB8AC3E}">
        <p14:creationId xmlns:p14="http://schemas.microsoft.com/office/powerpoint/2010/main" val="156083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70C0A9B6-A61B-4E96-BC50-A3D6CB25402C}"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3</a:t>
            </a:fld>
            <a:endParaRPr lang="en-GB"/>
          </a:p>
        </p:txBody>
      </p:sp>
    </p:spTree>
    <p:extLst>
      <p:ext uri="{BB962C8B-B14F-4D97-AF65-F5344CB8AC3E}">
        <p14:creationId xmlns:p14="http://schemas.microsoft.com/office/powerpoint/2010/main" val="5324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B4166E7C-1808-408A-AEAB-CB7D03ECB3B5}"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14</a:t>
            </a:fld>
            <a:endParaRPr lang="en-GB"/>
          </a:p>
        </p:txBody>
      </p:sp>
    </p:spTree>
    <p:extLst>
      <p:ext uri="{BB962C8B-B14F-4D97-AF65-F5344CB8AC3E}">
        <p14:creationId xmlns:p14="http://schemas.microsoft.com/office/powerpoint/2010/main" val="995783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DF9DFD58-40A6-4D4A-8448-6F75CA81E668}"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23</a:t>
            </a:fld>
            <a:endParaRPr lang="en-GB"/>
          </a:p>
        </p:txBody>
      </p:sp>
    </p:spTree>
    <p:extLst>
      <p:ext uri="{BB962C8B-B14F-4D97-AF65-F5344CB8AC3E}">
        <p14:creationId xmlns:p14="http://schemas.microsoft.com/office/powerpoint/2010/main" val="2214331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70C0A9B6-A61B-4E96-BC50-A3D6CB25402C}"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24</a:t>
            </a:fld>
            <a:endParaRPr lang="en-GB"/>
          </a:p>
        </p:txBody>
      </p:sp>
    </p:spTree>
    <p:extLst>
      <p:ext uri="{BB962C8B-B14F-4D97-AF65-F5344CB8AC3E}">
        <p14:creationId xmlns:p14="http://schemas.microsoft.com/office/powerpoint/2010/main" val="235415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988FB9F1-7734-4C48-A94E-DE80B9A9109C}"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32</a:t>
            </a:fld>
            <a:endParaRPr lang="en-GB"/>
          </a:p>
        </p:txBody>
      </p:sp>
    </p:spTree>
    <p:extLst>
      <p:ext uri="{BB962C8B-B14F-4D97-AF65-F5344CB8AC3E}">
        <p14:creationId xmlns:p14="http://schemas.microsoft.com/office/powerpoint/2010/main" val="1418920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pPr rtl="0"/>
            <a:fld id="{70C0A9B6-A61B-4E96-BC50-A3D6CB25402C}" type="datetime1">
              <a:rPr lang="en-GB" smtClean="0"/>
              <a:t>09/07/2025</a:t>
            </a:fld>
            <a:endParaRPr lang="en-GB"/>
          </a:p>
        </p:txBody>
      </p:sp>
      <p:sp>
        <p:nvSpPr>
          <p:cNvPr id="5" name="Slide Number Placeholder 4"/>
          <p:cNvSpPr>
            <a:spLocks noGrp="1"/>
          </p:cNvSpPr>
          <p:nvPr>
            <p:ph type="sldNum" sz="quarter" idx="5"/>
          </p:nvPr>
        </p:nvSpPr>
        <p:spPr/>
        <p:txBody>
          <a:bodyPr/>
          <a:lstStyle/>
          <a:p>
            <a:pPr rtl="0"/>
            <a:fld id="{E7CCE34D-CFF1-4FFE-815B-D050E7ED2DFD}" type="slidenum">
              <a:rPr lang="en-GB" smtClean="0"/>
              <a:t>48</a:t>
            </a:fld>
            <a:endParaRPr lang="en-GB"/>
          </a:p>
        </p:txBody>
      </p:sp>
    </p:spTree>
    <p:extLst>
      <p:ext uri="{BB962C8B-B14F-4D97-AF65-F5344CB8AC3E}">
        <p14:creationId xmlns:p14="http://schemas.microsoft.com/office/powerpoint/2010/main" val="2703338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7999414" y="1051551"/>
            <a:ext cx="3565524" cy="2384898"/>
          </a:xfrm>
        </p:spPr>
        <p:txBody>
          <a:bodyPr rtlCol="0" anchor="b" anchorCtr="0">
            <a:noAutofit/>
          </a:bodyPr>
          <a:lstStyle/>
          <a:p>
            <a:pPr rtl="0"/>
            <a:r>
              <a:rPr lang="en-GB" sz="480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7452360" cy="6858000"/>
          </a:xfrm>
          <a:solidFill>
            <a:schemeClr val="accent5"/>
          </a:solidFill>
        </p:spPr>
        <p:txBody>
          <a:bodyPr rtlCol="0">
            <a:noAutofit/>
          </a:bodyPr>
          <a:lstStyle/>
          <a:p>
            <a:pPr rtl="0"/>
            <a:r>
              <a:rPr lang="en-US"/>
              <a:t>Click icon to add picture</a:t>
            </a:r>
            <a:endParaRPr lang="en-GB"/>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7999413" y="445272"/>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10915300" y="5534727"/>
            <a:ext cx="667802" cy="631474"/>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7999413" y="3568700"/>
            <a:ext cx="3565524" cy="1731963"/>
          </a:xfrm>
        </p:spPr>
        <p:txBody>
          <a:bodyPr rtlCol="0">
            <a:noAutofit/>
          </a:bodyPr>
          <a:lstStyle>
            <a:lvl1pPr>
              <a:buNone/>
              <a:defRPr sz="2000"/>
            </a:lvl1pPr>
            <a:lvl2pPr>
              <a:buNone/>
              <a:defRPr sz="2000"/>
            </a:lvl2pPr>
            <a:lvl3pPr>
              <a:buNone/>
              <a:defRPr sz="2000"/>
            </a:lvl3pPr>
            <a:lvl4pPr>
              <a:buNone/>
              <a:defRPr sz="2000"/>
            </a:lvl4pPr>
            <a:lvl5pPr>
              <a:buNone/>
              <a:defRPr sz="2000"/>
            </a:lvl5pPr>
          </a:lstStyle>
          <a:p>
            <a:pPr lvl="0" rt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37931" y="5260967"/>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10834944" y="17126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10849344" y="51834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GB" sz="4800" dirty="0"/>
            </a:lvl1pPr>
          </a:lstStyle>
          <a:p>
            <a:pPr lvl="0" rtl="0">
              <a:lnSpc>
                <a:spcPct val="100000"/>
              </a:lnSpc>
            </a:pPr>
            <a:r>
              <a:rPr lang="en-US"/>
              <a:t>Click to edit Master title style</a:t>
            </a:r>
            <a:endParaRPr lang="en-GB"/>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550864" y="1731375"/>
            <a:ext cx="3563936" cy="535354"/>
          </a:xfrm>
        </p:spPr>
        <p:txBody>
          <a:bodyPr rtlCol="0"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559476" y="2432304"/>
            <a:ext cx="3563936" cy="3515555"/>
          </a:xfrm>
        </p:spPr>
        <p:txBody>
          <a:bodyPr rtlCol="0">
            <a:noAutofit/>
          </a:bodyPr>
          <a:lstStyle>
            <a:lvl1pPr>
              <a:defRPr sz="1800">
                <a:solidFill>
                  <a:srgbClr val="FFFFFF"/>
                </a:solidFill>
              </a:defRPr>
            </a:lvl1pPr>
            <a:lvl2pPr>
              <a:defRPr sz="1800">
                <a:solidFill>
                  <a:srgbClr val="FFFFFF"/>
                </a:solidFill>
              </a:defRPr>
            </a:lvl2pPr>
            <a:lvl3pPr>
              <a:defRPr sz="1800">
                <a:solidFill>
                  <a:srgbClr val="FFFFFF"/>
                </a:solidFill>
              </a:defRPr>
            </a:lvl3pPr>
            <a:lvl4pPr>
              <a:defRPr sz="1800">
                <a:solidFill>
                  <a:srgbClr val="FFFFFF"/>
                </a:solidFill>
              </a:defRPr>
            </a:lvl4pPr>
            <a:lvl5pPr>
              <a:defRPr sz="1800">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4341573" y="1731375"/>
            <a:ext cx="3566160" cy="535354"/>
          </a:xfrm>
        </p:spPr>
        <p:txBody>
          <a:bodyPr vert="horz" wrap="square" lIns="0" tIns="0" rIns="0" bIns="0" rtlCol="0" anchor="b">
            <a:noAutofit/>
          </a:bodyPr>
          <a:lstStyle>
            <a:lvl1pPr>
              <a:buNone/>
              <a:defRPr lang="en-GB" sz="2000" b="0" cap="all" spc="200" baseline="0" dirty="0">
                <a:solidFill>
                  <a:schemeClr val="tx1"/>
                </a:solidFill>
              </a:defRPr>
            </a:lvl1pPr>
          </a:lstStyle>
          <a:p>
            <a:pPr marL="228600" lvl="0" indent="-228600" rtl="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4341573" y="2427370"/>
            <a:ext cx="3508755" cy="3515555"/>
          </a:xfrm>
        </p:spPr>
        <p:txBody>
          <a:bodyPr rtlCol="0">
            <a:noAutofit/>
          </a:bodyPr>
          <a:lstStyle>
            <a:lvl1pPr>
              <a:defRPr sz="1700">
                <a:solidFill>
                  <a:srgbClr val="FFFFFF"/>
                </a:solidFill>
              </a:defRPr>
            </a:lvl1pPr>
            <a:lvl2pPr>
              <a:defRPr sz="1700">
                <a:solidFill>
                  <a:srgbClr val="FFFFFF"/>
                </a:solidFill>
              </a:defRPr>
            </a:lvl2pPr>
            <a:lvl3pPr>
              <a:defRPr sz="1700">
                <a:solidFill>
                  <a:srgbClr val="FFFFFF"/>
                </a:solidFill>
              </a:defRPr>
            </a:lvl3pPr>
            <a:lvl4pPr>
              <a:defRPr sz="1700">
                <a:solidFill>
                  <a:srgbClr val="FFFFFF"/>
                </a:solidFill>
              </a:defRPr>
            </a:lvl4pPr>
            <a:lvl5pPr>
              <a:defRPr sz="1700">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8139659" y="1731375"/>
            <a:ext cx="3566160" cy="535354"/>
          </a:xfrm>
        </p:spPr>
        <p:txBody>
          <a:bodyPr vert="horz" wrap="square" lIns="0" tIns="0" rIns="0" bIns="0" rtlCol="0" anchor="b">
            <a:noAutofit/>
          </a:bodyPr>
          <a:lstStyle>
            <a:lvl1pPr>
              <a:buNone/>
              <a:defRPr lang="en-GB" sz="2000" b="0" cap="all" spc="200" baseline="0" dirty="0">
                <a:solidFill>
                  <a:schemeClr val="tx1"/>
                </a:solidFill>
              </a:defRPr>
            </a:lvl1pPr>
          </a:lstStyle>
          <a:p>
            <a:pPr marL="228600" lvl="0" indent="-228600" rtl="0"/>
            <a:r>
              <a:rPr lang="en-GB"/>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8139659" y="2427370"/>
            <a:ext cx="3508755" cy="3515555"/>
          </a:xfrm>
        </p:spPr>
        <p:txBody>
          <a:bodyPr rtlCol="0">
            <a:noAutofit/>
          </a:bodyPr>
          <a:lstStyle>
            <a:lvl1pPr>
              <a:defRPr sz="1700">
                <a:solidFill>
                  <a:srgbClr val="FFFFFF"/>
                </a:solidFill>
              </a:defRPr>
            </a:lvl1pPr>
            <a:lvl2pPr>
              <a:defRPr sz="1700">
                <a:solidFill>
                  <a:srgbClr val="FFFFFF"/>
                </a:solidFill>
              </a:defRPr>
            </a:lvl2pPr>
            <a:lvl3pPr>
              <a:defRPr sz="1700">
                <a:solidFill>
                  <a:srgbClr val="FFFFFF"/>
                </a:solidFill>
              </a:defRPr>
            </a:lvl3pPr>
            <a:lvl4pPr>
              <a:defRPr sz="1700">
                <a:solidFill>
                  <a:srgbClr val="FFFFFF"/>
                </a:solidFill>
              </a:defRPr>
            </a:lvl4pPr>
            <a:lvl5pPr>
              <a:defRPr sz="1700">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rtlCol="0">
            <a:noAutofit/>
          </a:bodyPr>
          <a:lstStyle/>
          <a:p>
            <a:pPr rtl="0"/>
            <a:r>
              <a:rPr lang="en-US"/>
              <a:t>Tuesday, February 2, 20XX</a:t>
            </a:r>
            <a:endParaRPr lang="en-GB"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Summar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49202B-67AE-417A-A336-DF5257FFDCF0}"/>
              </a:ext>
            </a:extLst>
          </p:cNvPr>
          <p:cNvSpPr>
            <a:spLocks noGrp="1"/>
          </p:cNvSpPr>
          <p:nvPr>
            <p:ph type="title"/>
          </p:nvPr>
        </p:nvSpPr>
        <p:spPr>
          <a:xfrm>
            <a:off x="550863" y="4508500"/>
            <a:ext cx="4500562" cy="1562959"/>
          </a:xfrm>
        </p:spPr>
        <p:txBody>
          <a:bodyPr wrap="square" rtlCol="0" anchor="t" anchorCtr="0">
            <a:noAutofit/>
          </a:bodyPr>
          <a:lstStyle/>
          <a:p>
            <a:pPr rtl="0"/>
            <a:r>
              <a:rPr lang="en-US"/>
              <a:t>Click to edit Master title style</a:t>
            </a:r>
            <a:endParaRPr lang="en-GB"/>
          </a:p>
        </p:txBody>
      </p:sp>
      <p:sp>
        <p:nvSpPr>
          <p:cNvPr id="10" name="Picture Placeholder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12192000" cy="3776472"/>
          </a:xfrm>
          <a:solidFill>
            <a:schemeClr val="accent5"/>
          </a:solidFill>
        </p:spPr>
        <p:txBody>
          <a:bodyPr rtlCol="0">
            <a:noAutofit/>
          </a:bodyPr>
          <a:lstStyle/>
          <a:p>
            <a:pPr rtl="0"/>
            <a:r>
              <a:rPr lang="en-US"/>
              <a:t>Click icon to add picture</a:t>
            </a:r>
            <a:endParaRPr lang="en-GB"/>
          </a:p>
        </p:txBody>
      </p:sp>
      <p:sp>
        <p:nvSpPr>
          <p:cNvPr id="7" name="Content Placeholder 6">
            <a:extLst>
              <a:ext uri="{FF2B5EF4-FFF2-40B4-BE49-F238E27FC236}">
                <a16:creationId xmlns:a16="http://schemas.microsoft.com/office/drawing/2014/main" id="{3BD763BD-EAC5-4DB8-81AF-9743BB6A9576}"/>
              </a:ext>
            </a:extLst>
          </p:cNvPr>
          <p:cNvSpPr>
            <a:spLocks noGrp="1"/>
          </p:cNvSpPr>
          <p:nvPr>
            <p:ph sz="quarter" idx="15"/>
          </p:nvPr>
        </p:nvSpPr>
        <p:spPr>
          <a:xfrm>
            <a:off x="5262411" y="4508500"/>
            <a:ext cx="6221412" cy="1563688"/>
          </a:xfrm>
        </p:spPr>
        <p:txBody>
          <a:bodyPr rtlCol="0">
            <a:noAutofit/>
          </a:bodyPr>
          <a:lstStyle>
            <a:lvl1pPr marL="0" indent="0">
              <a:buNone/>
              <a:defRPr sz="2000">
                <a:solidFill>
                  <a:srgbClr val="FFFFFF"/>
                </a:solidFill>
              </a:defRPr>
            </a:lvl1pPr>
            <a:lvl2pPr>
              <a:buNone/>
              <a:defRPr sz="1900"/>
            </a:lvl2pPr>
            <a:lvl3pPr>
              <a:buNone/>
              <a:defRPr sz="1900"/>
            </a:lvl3pPr>
            <a:lvl4pPr>
              <a:buNone/>
              <a:defRPr sz="1900"/>
            </a:lvl4pPr>
            <a:lvl5pPr>
              <a:buNone/>
              <a:defRPr sz="1900"/>
            </a:lvl5pPr>
          </a:lstStyle>
          <a:p>
            <a:pPr lvl="0" rtl="0"/>
            <a:r>
              <a:rPr lang="en-US" dirty="0"/>
              <a:t>Click to edit Master text styles</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en-US"/>
              <a:t>Tuesday, February 2, 20XX</a:t>
            </a:r>
            <a:endParaRPr lang="en-GB"/>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
        <p:nvSpPr>
          <p:cNvPr id="8" name="Oval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1225773" y="385222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97246E34-E6EE-4BF3-A0D3-A20868B5A594}"/>
              </a:ext>
            </a:extLst>
          </p:cNvPr>
          <p:cNvSpPr>
            <a:spLocks noGrp="1"/>
          </p:cNvSpPr>
          <p:nvPr>
            <p:ph type="ctrTitle"/>
          </p:nvPr>
        </p:nvSpPr>
        <p:spPr>
          <a:xfrm>
            <a:off x="550863" y="549275"/>
            <a:ext cx="5437187" cy="2986234"/>
          </a:xfrm>
        </p:spPr>
        <p:txBody>
          <a:bodyPr rtlCol="0" anchor="b" anchorCtr="0">
            <a:noAutofit/>
          </a:bodyPr>
          <a:lstStyle/>
          <a:p>
            <a:pPr rtl="0"/>
            <a:r>
              <a:rPr lang="en-US"/>
              <a:t>Click to edit Master title style</a:t>
            </a:r>
            <a:endParaRPr lang="en-GB" dirty="0"/>
          </a:p>
        </p:txBody>
      </p:sp>
      <p:sp>
        <p:nvSpPr>
          <p:cNvPr id="31" name="Subtitle 2">
            <a:extLst>
              <a:ext uri="{FF2B5EF4-FFF2-40B4-BE49-F238E27FC236}">
                <a16:creationId xmlns:a16="http://schemas.microsoft.com/office/drawing/2014/main" id="{45BE5FFB-47D1-4474-B6CA-C3C936DF285E}"/>
              </a:ext>
            </a:extLst>
          </p:cNvPr>
          <p:cNvSpPr>
            <a:spLocks noGrp="1"/>
          </p:cNvSpPr>
          <p:nvPr>
            <p:ph type="subTitle" idx="1"/>
          </p:nvPr>
        </p:nvSpPr>
        <p:spPr>
          <a:xfrm>
            <a:off x="550863" y="3827610"/>
            <a:ext cx="5437187" cy="2265216"/>
          </a:xfrm>
        </p:spPr>
        <p:txBody>
          <a:bodyPr rtlCol="0">
            <a:noAutofit/>
          </a:bodyPr>
          <a:lstStyle>
            <a:lvl1pPr>
              <a:buNone/>
              <a:defRPr sz="2400"/>
            </a:lvl1pPr>
          </a:lstStyle>
          <a:p>
            <a:pPr rtl="0"/>
            <a:r>
              <a:rPr lang="en-US">
                <a:solidFill>
                  <a:schemeClr val="tx1">
                    <a:alpha val="60000"/>
                  </a:schemeClr>
                </a:solidFill>
              </a:rPr>
              <a:t>Click to edit Master subtitle style</a:t>
            </a:r>
            <a:endParaRPr lang="en-GB" dirty="0">
              <a:solidFill>
                <a:schemeClr val="tx1">
                  <a:alpha val="60000"/>
                </a:schemeClr>
              </a:solidFill>
            </a:endParaRPr>
          </a:p>
        </p:txBody>
      </p:sp>
      <p:sp>
        <p:nvSpPr>
          <p:cNvPr id="40" name="Picture Placeholder 39">
            <a:extLst>
              <a:ext uri="{FF2B5EF4-FFF2-40B4-BE49-F238E27FC236}">
                <a16:creationId xmlns:a16="http://schemas.microsoft.com/office/drawing/2014/main" id="{008D9209-1A62-4AC3-BF92-94348A9BC06B}"/>
              </a:ext>
            </a:extLst>
          </p:cNvPr>
          <p:cNvSpPr>
            <a:spLocks noGrp="1"/>
          </p:cNvSpPr>
          <p:nvPr>
            <p:ph type="pic" sz="quarter" idx="15"/>
          </p:nvPr>
        </p:nvSpPr>
        <p:spPr>
          <a:xfrm>
            <a:off x="6556248" y="548640"/>
            <a:ext cx="5084064" cy="2880360"/>
          </a:xfrm>
          <a:solidFill>
            <a:schemeClr val="accent5"/>
          </a:solidFill>
        </p:spPr>
        <p:txBody>
          <a:bodyPr rtlCol="0">
            <a:noAutofit/>
          </a:bodyPr>
          <a:lstStyle/>
          <a:p>
            <a:pPr rtl="0"/>
            <a:r>
              <a:rPr lang="en-US"/>
              <a:t>Click icon to add picture</a:t>
            </a:r>
            <a:endParaRPr lang="en-GB" dirty="0"/>
          </a:p>
        </p:txBody>
      </p:sp>
      <p:sp>
        <p:nvSpPr>
          <p:cNvPr id="42" name="Picture Placeholder 41">
            <a:extLst>
              <a:ext uri="{FF2B5EF4-FFF2-40B4-BE49-F238E27FC236}">
                <a16:creationId xmlns:a16="http://schemas.microsoft.com/office/drawing/2014/main" id="{FADBFB6B-1787-4549-91B6-D748C66B13C6}"/>
              </a:ext>
            </a:extLst>
          </p:cNvPr>
          <p:cNvSpPr>
            <a:spLocks noGrp="1"/>
          </p:cNvSpPr>
          <p:nvPr>
            <p:ph type="pic" sz="quarter" idx="16"/>
          </p:nvPr>
        </p:nvSpPr>
        <p:spPr>
          <a:xfrm>
            <a:off x="6556248" y="3429000"/>
            <a:ext cx="5084064" cy="2880360"/>
          </a:xfrm>
          <a:solidFill>
            <a:schemeClr val="accent5"/>
          </a:solidFill>
        </p:spPr>
        <p:txBody>
          <a:bodyPr rtlCol="0">
            <a:noAutofit/>
          </a:bodyPr>
          <a:lstStyle/>
          <a:p>
            <a:pPr rtl="0"/>
            <a:r>
              <a:rPr lang="en-US"/>
              <a:t>Click icon to add picture</a:t>
            </a:r>
            <a:endParaRPr lang="en-GB"/>
          </a:p>
        </p:txBody>
      </p:sp>
      <p:grpSp>
        <p:nvGrpSpPr>
          <p:cNvPr id="43" name="Group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11161347" y="125399"/>
            <a:ext cx="1404698" cy="1155641"/>
            <a:chOff x="11161347" y="125399"/>
            <a:chExt cx="1404698" cy="1155641"/>
          </a:xfrm>
        </p:grpSpPr>
        <p:sp>
          <p:nvSpPr>
            <p:cNvPr id="44" name="Freeform: Shape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a:solidFill>
                  <a:schemeClr val="tx1"/>
                </a:solidFill>
              </a:endParaRPr>
            </a:p>
          </p:txBody>
        </p:sp>
        <p:sp>
          <p:nvSpPr>
            <p:cNvPr id="45" name="Oval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46" name="Freeform: Shape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a:solidFill>
                  <a:schemeClr val="tx1"/>
                </a:solidFill>
              </a:endParaRPr>
            </a:p>
          </p:txBody>
        </p:sp>
      </p:grpSp>
      <p:grpSp>
        <p:nvGrpSpPr>
          <p:cNvPr id="15" name="Group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594036" y="5610392"/>
            <a:ext cx="667802" cy="631474"/>
            <a:chOff x="10478914" y="1506691"/>
            <a:chExt cx="667802" cy="631474"/>
          </a:xfrm>
        </p:grpSpPr>
        <p:sp>
          <p:nvSpPr>
            <p:cNvPr id="16" name="Freeform: Shape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1" name="Oval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en-US"/>
              <a:t>Tuesday, February 2, 20XX</a:t>
            </a:r>
            <a:endParaRPr lang="en-GB"/>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
        <p:nvSpPr>
          <p:cNvPr id="17" name="Oval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5303845" y="5427212"/>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3359149" y="389840"/>
            <a:ext cx="8281987" cy="2954655"/>
          </a:xfrm>
        </p:spPr>
        <p:txBody>
          <a:bodyPr rtlCol="0" anchor="t" anchorCtr="0">
            <a:noAutofit/>
          </a:bodyPr>
          <a:lstStyle>
            <a:lvl1pPr algn="l">
              <a:lnSpc>
                <a:spcPct val="100000"/>
              </a:lnSpc>
              <a:defRPr sz="6400"/>
            </a:lvl1pPr>
          </a:lstStyle>
          <a:p>
            <a:pPr rtl="0"/>
            <a:r>
              <a:rPr lang="en-US"/>
              <a:t>Click to edit Master title style</a:t>
            </a:r>
            <a:endParaRPr lang="en-GB"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3359149" y="3536951"/>
            <a:ext cx="8281989" cy="2555874"/>
          </a:xfrm>
        </p:spPr>
        <p:txBody>
          <a:bodyPr rtlCol="0">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a:t>Click to edit Master subtitle style</a:t>
            </a:r>
            <a:endParaRPr lang="en-GB"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rtlCol="0">
            <a:noAutofit/>
          </a:bodyPr>
          <a:lstStyle/>
          <a:p>
            <a:pPr rtl="0"/>
            <a:r>
              <a:rPr lang="en-US"/>
              <a:t>Tuesday, February 2, 20XX</a:t>
            </a:r>
            <a:endParaRPr lang="en-GB"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612445" y="48188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0" name="Oval 19">
            <a:extLst>
              <a:ext uri="{FF2B5EF4-FFF2-40B4-BE49-F238E27FC236}">
                <a16:creationId xmlns:a16="http://schemas.microsoft.com/office/drawing/2014/main" id="{AAA7AB09-557C-41AD-9113-FF9F68FA1035}"/>
              </a:ext>
            </a:extLst>
          </p:cNvPr>
          <p:cNvSpPr/>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1329952" y="4524379"/>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331786" y="5528198"/>
            <a:ext cx="631474"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550863" y="549275"/>
            <a:ext cx="11090274" cy="1332000"/>
          </a:xfrm>
        </p:spPr>
        <p:txBody>
          <a:bodyPr rtlCol="0">
            <a:noAutofit/>
          </a:bodyPr>
          <a:lstStyle>
            <a:lvl1pPr>
              <a:lnSpc>
                <a:spcPct val="100000"/>
              </a:lnSpc>
              <a:defRPr/>
            </a:lvl1pPr>
          </a:lstStyle>
          <a:p>
            <a:pPr rtl="0"/>
            <a:r>
              <a:rPr lang="en-US"/>
              <a:t>Click to edit Master title style</a:t>
            </a:r>
            <a:endParaRPr lang="en-GB"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550862" y="2097175"/>
            <a:ext cx="5435600" cy="3995650"/>
          </a:xfrm>
        </p:spPr>
        <p:txBody>
          <a:bodyPr rtlCol="0">
            <a:noAutofit/>
          </a:body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6205538" y="2097175"/>
            <a:ext cx="5435600" cy="3995650"/>
          </a:xfrm>
        </p:spPr>
        <p:txBody>
          <a:bodyPr rtlCol="0">
            <a:noAutofit/>
          </a:body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rtlCol="0">
            <a:noAutofit/>
          </a:bodyPr>
          <a:lstStyle/>
          <a:p>
            <a:pPr rtl="0"/>
            <a:r>
              <a:rPr lang="en-US"/>
              <a:t>Tuesday, February 2, 20XX</a:t>
            </a:r>
            <a:endParaRPr lang="en-GB"/>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en-US"/>
              <a:t>Tuesday, February 2, 20XX</a:t>
            </a:r>
            <a:endParaRPr lang="en-GB"/>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4949631" y="5111861"/>
            <a:ext cx="1262947"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550863" y="549275"/>
            <a:ext cx="11090275" cy="984885"/>
          </a:xfrm>
        </p:spPr>
        <p:txBody>
          <a:bodyPr rtlCol="0" anchor="t">
            <a:noAutofit/>
          </a:bodyPr>
          <a:lstStyle>
            <a:lvl1pPr>
              <a:lnSpc>
                <a:spcPct val="100000"/>
              </a:lnSpc>
              <a:defRPr sz="3200"/>
            </a:lvl1pPr>
          </a:lstStyle>
          <a:p>
            <a:pPr rtl="0"/>
            <a:r>
              <a:rPr lang="en-US"/>
              <a:t>Click to edit Master title style</a:t>
            </a:r>
            <a:endParaRPr lang="en-GB"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4295775" y="1750060"/>
            <a:ext cx="7345362" cy="4342765"/>
          </a:xfrm>
        </p:spPr>
        <p:txBody>
          <a:bodyPr rtlCol="0">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550863" y="1750060"/>
            <a:ext cx="3565525" cy="4342765"/>
          </a:xfrm>
        </p:spPr>
        <p:txBody>
          <a:bodyPr rtlCol="0">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rtlCol="0">
            <a:noAutofit/>
          </a:bodyPr>
          <a:lstStyle/>
          <a:p>
            <a:pPr rtl="0"/>
            <a:r>
              <a:rPr lang="en-US"/>
              <a:t>Tuesday, February 2, 20XX</a:t>
            </a:r>
            <a:endParaRPr lang="en-GB"/>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9835628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7/9/2025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79595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0923D16-1EC5-4C17-ABA8-B13A1256B36F}"/>
              </a:ext>
            </a:extLst>
          </p:cNvPr>
          <p:cNvSpPr>
            <a:spLocks noGrp="1"/>
          </p:cNvSpPr>
          <p:nvPr>
            <p:ph type="title" hasCustomPrompt="1"/>
          </p:nvPr>
        </p:nvSpPr>
        <p:spPr>
          <a:xfrm>
            <a:off x="550864" y="549275"/>
            <a:ext cx="3565524" cy="1997855"/>
          </a:xfrm>
        </p:spPr>
        <p:txBody>
          <a:bodyPr wrap="square" rtlCol="0" anchor="b" anchorCtr="0">
            <a:noAutofit/>
          </a:bodyPr>
          <a:lstStyle>
            <a:lvl1pPr>
              <a:defRPr/>
            </a:lvl1pPr>
          </a:lstStyle>
          <a:p>
            <a:pPr rtl="0"/>
            <a:r>
              <a:rPr lang="en-GB"/>
              <a:t>Click to add title</a:t>
            </a:r>
          </a:p>
        </p:txBody>
      </p:sp>
      <p:sp>
        <p:nvSpPr>
          <p:cNvPr id="7" name="Content Placeholder 2">
            <a:extLst>
              <a:ext uri="{FF2B5EF4-FFF2-40B4-BE49-F238E27FC236}">
                <a16:creationId xmlns:a16="http://schemas.microsoft.com/office/drawing/2014/main" id="{50294D8B-CF64-4C26-8C78-57A375E7D33B}"/>
              </a:ext>
            </a:extLst>
          </p:cNvPr>
          <p:cNvSpPr>
            <a:spLocks noGrp="1"/>
          </p:cNvSpPr>
          <p:nvPr>
            <p:ph idx="1" hasCustomPrompt="1"/>
          </p:nvPr>
        </p:nvSpPr>
        <p:spPr>
          <a:xfrm>
            <a:off x="550863" y="2677306"/>
            <a:ext cx="3565525" cy="3415519"/>
          </a:xfrm>
        </p:spPr>
        <p:txBody>
          <a:bodyPr rtlCol="0" anchor="t" anchorCtr="0">
            <a:noAutofit/>
          </a:bodyPr>
          <a:lstStyle>
            <a:lvl1pPr>
              <a:buNone/>
              <a:defRPr/>
            </a:lvl1pPr>
          </a:lstStyle>
          <a:p>
            <a:pPr rtl="0">
              <a:lnSpc>
                <a:spcPct val="120000"/>
              </a:lnSpc>
            </a:pPr>
            <a:r>
              <a:rPr lang="en-GB" sz="1600"/>
              <a:t>Click to add text</a:t>
            </a:r>
          </a:p>
        </p:txBody>
      </p:sp>
      <p:sp>
        <p:nvSpPr>
          <p:cNvPr id="17" name="Picture Placeholder 16">
            <a:extLst>
              <a:ext uri="{FF2B5EF4-FFF2-40B4-BE49-F238E27FC236}">
                <a16:creationId xmlns:a16="http://schemas.microsoft.com/office/drawing/2014/main" id="{67BCF456-426F-435B-8DF0-A32A44F5A889}"/>
              </a:ext>
            </a:extLst>
          </p:cNvPr>
          <p:cNvSpPr>
            <a:spLocks noGrp="1"/>
          </p:cNvSpPr>
          <p:nvPr>
            <p:ph type="pic" sz="quarter" idx="13"/>
          </p:nvPr>
        </p:nvSpPr>
        <p:spPr>
          <a:xfrm>
            <a:off x="5208928" y="1596771"/>
            <a:ext cx="3448558"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rtlCol="0">
            <a:noAutofit/>
          </a:bodyPr>
          <a:lstStyle/>
          <a:p>
            <a:pPr rtl="0"/>
            <a:r>
              <a:rPr lang="en-US"/>
              <a:t>Click icon to add picture</a:t>
            </a:r>
            <a:endParaRPr lang="en-GB"/>
          </a:p>
        </p:txBody>
      </p:sp>
      <p:sp>
        <p:nvSpPr>
          <p:cNvPr id="22" name="Picture Placeholder 21">
            <a:extLst>
              <a:ext uri="{FF2B5EF4-FFF2-40B4-BE49-F238E27FC236}">
                <a16:creationId xmlns:a16="http://schemas.microsoft.com/office/drawing/2014/main" id="{4813A609-7079-46D5-9C1D-52004ABDAC9D}"/>
              </a:ext>
            </a:extLst>
          </p:cNvPr>
          <p:cNvSpPr>
            <a:spLocks noGrp="1"/>
          </p:cNvSpPr>
          <p:nvPr>
            <p:ph type="pic" sz="quarter" idx="14"/>
          </p:nvPr>
        </p:nvSpPr>
        <p:spPr>
          <a:xfrm>
            <a:off x="8918575" y="596392"/>
            <a:ext cx="2263776"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rtlCol="0">
            <a:noAutofit/>
          </a:bodyPr>
          <a:lstStyle/>
          <a:p>
            <a:pPr rtl="0"/>
            <a:r>
              <a:rPr lang="en-US"/>
              <a:t>Click icon to add picture</a:t>
            </a:r>
            <a:endParaRPr lang="en-GB"/>
          </a:p>
        </p:txBody>
      </p:sp>
      <p:sp>
        <p:nvSpPr>
          <p:cNvPr id="25" name="Picture Placeholder 24">
            <a:extLst>
              <a:ext uri="{FF2B5EF4-FFF2-40B4-BE49-F238E27FC236}">
                <a16:creationId xmlns:a16="http://schemas.microsoft.com/office/drawing/2014/main" id="{A14F21DF-D5E0-4C6C-BA2C-D69D65DBB18E}"/>
              </a:ext>
            </a:extLst>
          </p:cNvPr>
          <p:cNvSpPr>
            <a:spLocks noGrp="1"/>
          </p:cNvSpPr>
          <p:nvPr>
            <p:ph type="pic" sz="quarter" idx="15"/>
          </p:nvPr>
        </p:nvSpPr>
        <p:spPr>
          <a:xfrm>
            <a:off x="9091612" y="3324733"/>
            <a:ext cx="2936876"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rtlCol="0">
            <a:noAutofit/>
          </a:bodyPr>
          <a:lstStyle/>
          <a:p>
            <a:pPr rtl="0"/>
            <a:r>
              <a:rPr lang="en-US"/>
              <a:t>Click icon to add picture</a:t>
            </a:r>
            <a:endParaRPr lang="en-GB"/>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en-US"/>
              <a:t>Tuesday, February 2, 20XX</a:t>
            </a:r>
            <a:endParaRPr lang="en-GB"/>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
        <p:nvSpPr>
          <p:cNvPr id="6" name="Oval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6548755" y="850167"/>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nvGrpSpPr>
          <p:cNvPr id="10" name="Group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5602297" y="5691007"/>
            <a:ext cx="667802" cy="631474"/>
            <a:chOff x="3409557" y="4940429"/>
            <a:chExt cx="667802" cy="631474"/>
          </a:xfrm>
        </p:grpSpPr>
        <p:sp>
          <p:nvSpPr>
            <p:cNvPr id="11" name="Freeform: Shape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2" name="Oval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dirty="0"/>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58B3A1-C77D-4AFC-B2C8-79520B53C452}"/>
              </a:ext>
            </a:extLst>
          </p:cNvPr>
          <p:cNvSpPr>
            <a:spLocks noGrp="1"/>
          </p:cNvSpPr>
          <p:nvPr>
            <p:ph type="title"/>
          </p:nvPr>
        </p:nvSpPr>
        <p:spPr>
          <a:xfrm>
            <a:off x="550863" y="4507200"/>
            <a:ext cx="4500562" cy="1562959"/>
          </a:xfrm>
        </p:spPr>
        <p:txBody>
          <a:bodyPr wrap="square" rtlCol="0" anchor="t" anchorCtr="0">
            <a:noAutofit/>
          </a:bodyPr>
          <a:lstStyle/>
          <a:p>
            <a:pPr rtl="0"/>
            <a:r>
              <a:rPr lang="en-US"/>
              <a:t>Click to edit Master title style</a:t>
            </a:r>
            <a:endParaRPr lang="en-GB" dirty="0"/>
          </a:p>
        </p:txBody>
      </p:sp>
      <p:sp>
        <p:nvSpPr>
          <p:cNvPr id="12" name="Picture Placeholder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3054096" cy="3776472"/>
          </a:xfrm>
          <a:solidFill>
            <a:schemeClr val="accent5"/>
          </a:solidFill>
        </p:spPr>
        <p:txBody>
          <a:bodyPr rtlCol="0">
            <a:noAutofit/>
          </a:bodyPr>
          <a:lstStyle/>
          <a:p>
            <a:pPr rtl="0"/>
            <a:r>
              <a:rPr lang="en-US"/>
              <a:t>Click icon to add picture</a:t>
            </a:r>
            <a:endParaRPr lang="en-GB"/>
          </a:p>
        </p:txBody>
      </p:sp>
      <p:sp>
        <p:nvSpPr>
          <p:cNvPr id="18" name="Picture Placeholder 11">
            <a:extLst>
              <a:ext uri="{FF2B5EF4-FFF2-40B4-BE49-F238E27FC236}">
                <a16:creationId xmlns:a16="http://schemas.microsoft.com/office/drawing/2014/main" id="{95544A62-DA23-4840-99DE-09AFC8F4DC48}"/>
              </a:ext>
            </a:extLst>
          </p:cNvPr>
          <p:cNvSpPr>
            <a:spLocks noGrp="1"/>
          </p:cNvSpPr>
          <p:nvPr>
            <p:ph type="pic" sz="quarter" idx="14"/>
          </p:nvPr>
        </p:nvSpPr>
        <p:spPr>
          <a:xfrm>
            <a:off x="3054096" y="0"/>
            <a:ext cx="3054096" cy="3776472"/>
          </a:xfrm>
          <a:solidFill>
            <a:schemeClr val="accent5"/>
          </a:solidFill>
        </p:spPr>
        <p:txBody>
          <a:bodyPr rtlCol="0">
            <a:noAutofit/>
          </a:bodyPr>
          <a:lstStyle/>
          <a:p>
            <a:pPr rtl="0"/>
            <a:r>
              <a:rPr lang="en-US"/>
              <a:t>Click icon to add picture</a:t>
            </a:r>
            <a:endParaRPr lang="en-GB"/>
          </a:p>
        </p:txBody>
      </p:sp>
      <p:sp>
        <p:nvSpPr>
          <p:cNvPr id="19" name="Picture Placeholder 11">
            <a:extLst>
              <a:ext uri="{FF2B5EF4-FFF2-40B4-BE49-F238E27FC236}">
                <a16:creationId xmlns:a16="http://schemas.microsoft.com/office/drawing/2014/main" id="{0C91AF30-C5BB-4601-BDEB-E60C93A16933}"/>
              </a:ext>
            </a:extLst>
          </p:cNvPr>
          <p:cNvSpPr>
            <a:spLocks noGrp="1"/>
          </p:cNvSpPr>
          <p:nvPr>
            <p:ph type="pic" sz="quarter" idx="15"/>
          </p:nvPr>
        </p:nvSpPr>
        <p:spPr>
          <a:xfrm>
            <a:off x="6083808" y="0"/>
            <a:ext cx="3054096" cy="3776472"/>
          </a:xfrm>
          <a:solidFill>
            <a:schemeClr val="accent5"/>
          </a:solidFill>
        </p:spPr>
        <p:txBody>
          <a:bodyPr rtlCol="0">
            <a:noAutofit/>
          </a:bodyPr>
          <a:lstStyle/>
          <a:p>
            <a:pPr rtl="0"/>
            <a:r>
              <a:rPr lang="en-US"/>
              <a:t>Click icon to add picture</a:t>
            </a:r>
            <a:endParaRPr lang="en-GB"/>
          </a:p>
        </p:txBody>
      </p:sp>
      <p:sp>
        <p:nvSpPr>
          <p:cNvPr id="20" name="Picture Placeholder 11">
            <a:extLst>
              <a:ext uri="{FF2B5EF4-FFF2-40B4-BE49-F238E27FC236}">
                <a16:creationId xmlns:a16="http://schemas.microsoft.com/office/drawing/2014/main" id="{5B625AA5-EA5B-4115-A461-DA2C7087D83E}"/>
              </a:ext>
            </a:extLst>
          </p:cNvPr>
          <p:cNvSpPr>
            <a:spLocks noGrp="1"/>
          </p:cNvSpPr>
          <p:nvPr>
            <p:ph type="pic" sz="quarter" idx="16"/>
          </p:nvPr>
        </p:nvSpPr>
        <p:spPr>
          <a:xfrm>
            <a:off x="9137904" y="0"/>
            <a:ext cx="3054096" cy="3776472"/>
          </a:xfrm>
          <a:solidFill>
            <a:schemeClr val="accent5"/>
          </a:solidFill>
        </p:spPr>
        <p:txBody>
          <a:bodyPr rtlCol="0">
            <a:noAutofit/>
          </a:bodyPr>
          <a:lstStyle/>
          <a:p>
            <a:pPr rtl="0"/>
            <a:r>
              <a:rPr lang="en-US"/>
              <a:t>Click icon to add picture</a:t>
            </a:r>
            <a:endParaRPr lang="en-GB"/>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en-US"/>
              <a:t>Tuesday, February 2, 20XX</a:t>
            </a:r>
            <a:endParaRPr lang="en-GB"/>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
        <p:nvSpPr>
          <p:cNvPr id="11" name="Content Placeholder 6">
            <a:extLst>
              <a:ext uri="{FF2B5EF4-FFF2-40B4-BE49-F238E27FC236}">
                <a16:creationId xmlns:a16="http://schemas.microsoft.com/office/drawing/2014/main" id="{1B1AE41C-3196-4E6F-A3A8-313A92677FF3}"/>
              </a:ext>
            </a:extLst>
          </p:cNvPr>
          <p:cNvSpPr>
            <a:spLocks noGrp="1"/>
          </p:cNvSpPr>
          <p:nvPr>
            <p:ph sz="quarter" idx="15"/>
          </p:nvPr>
        </p:nvSpPr>
        <p:spPr>
          <a:xfrm>
            <a:off x="5262411" y="4508500"/>
            <a:ext cx="6221412" cy="1563688"/>
          </a:xfrm>
        </p:spPr>
        <p:txBody>
          <a:bodyPr rtlCol="0">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rtl="0"/>
            <a:r>
              <a:rPr lang="en-US"/>
              <a:t>Click to edit Master text styles</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accent5"/>
          </a:solidFill>
        </p:spPr>
        <p:txBody>
          <a:bodyPr rtlCol="0"/>
          <a:lstStyle/>
          <a:p>
            <a:pPr rtl="0"/>
            <a:r>
              <a:rPr lang="en-US"/>
              <a:t>Click icon to add picture</a:t>
            </a:r>
            <a:endParaRPr lang="en-GB"/>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rtlCol="0"/>
          <a:lstStyle/>
          <a:p>
            <a:pPr rtl="0"/>
            <a:r>
              <a:rPr lang="en-US"/>
              <a:t>Tuesday, February 2, 20XX</a:t>
            </a:r>
            <a:endParaRPr lang="en-GB"/>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rtlCol="0"/>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rtlCol="0"/>
          <a:lstStyle/>
          <a:p>
            <a:pPr rtl="0"/>
            <a:fld id="{DBA1B0FB-D917-4C8C-928F-313BD683BF39}" type="slidenum">
              <a:rPr lang="en-GB" smtClean="0"/>
              <a:t>‹#›</a:t>
            </a:fld>
            <a:endParaRPr lang="en-GB"/>
          </a:p>
        </p:txBody>
      </p:sp>
      <p:sp>
        <p:nvSpPr>
          <p:cNvPr id="13" name="Rectangle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4" name="Rectangle 13">
            <a:extLst>
              <a:ext uri="{FF2B5EF4-FFF2-40B4-BE49-F238E27FC236}">
                <a16:creationId xmlns:a16="http://schemas.microsoft.com/office/drawing/2014/main" id="{4E111559-B769-4E2A-A891-97B3C4AA6BAC}"/>
              </a:ext>
            </a:extLst>
          </p:cNvPr>
          <p:cNvSpPr/>
          <p:nvPr userDrawn="1"/>
        </p:nvSpPr>
        <p:spPr>
          <a:xfrm rot="10800000">
            <a:off x="0" y="-3"/>
            <a:ext cx="900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550863" y="549275"/>
            <a:ext cx="5437187" cy="2986234"/>
          </a:xfrm>
        </p:spPr>
        <p:txBody>
          <a:bodyPr rtlCol="0" anchor="b" anchorCtr="0">
            <a:noAutofit/>
          </a:bodyPr>
          <a:lstStyle>
            <a:lvl1pPr>
              <a:defRPr sz="6400"/>
            </a:lvl1pPr>
          </a:lstStyle>
          <a:p>
            <a:pPr rtl="0"/>
            <a:r>
              <a:rPr lang="en-US"/>
              <a:t>Click to edit Master title style</a:t>
            </a:r>
            <a:endParaRPr lang="en-GB" dirty="0"/>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550863" y="3816724"/>
            <a:ext cx="5437187" cy="2265216"/>
          </a:xfrm>
        </p:spPr>
        <p:txBody>
          <a:bodyPr rtlCol="0">
            <a:noAutofit/>
          </a:bodyPr>
          <a:lstStyle>
            <a:lvl1pPr>
              <a:buNone/>
              <a:defRPr sz="2400"/>
            </a:lvl1pPr>
          </a:lstStyle>
          <a:p>
            <a:pPr rtl="0"/>
            <a:r>
              <a:rPr lang="en-US">
                <a:solidFill>
                  <a:schemeClr val="tx1">
                    <a:alpha val="60000"/>
                  </a:schemeClr>
                </a:solidFill>
              </a:rPr>
              <a:t>Click to edit Master subtitle style</a:t>
            </a:r>
            <a:endParaRPr lang="en-GB"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bg2"/>
          </a:solidFill>
        </p:spPr>
        <p:txBody>
          <a:bodyPr rtlCol="0"/>
          <a:lstStyle/>
          <a:p>
            <a:pPr rtl="0"/>
            <a:r>
              <a:rPr lang="en-US"/>
              <a:t>Click icon to add picture</a:t>
            </a:r>
            <a:endParaRPr lang="en-GB"/>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0" y="3557281"/>
            <a:ext cx="6640285" cy="3300719"/>
          </a:xfrm>
          <a:gradFill>
            <a:gsLst>
              <a:gs pos="0">
                <a:schemeClr val="bg2">
                  <a:alpha val="0"/>
                </a:schemeClr>
              </a:gs>
              <a:gs pos="50000">
                <a:schemeClr val="bg2">
                  <a:alpha val="60000"/>
                </a:schemeClr>
              </a:gs>
            </a:gsLst>
            <a:lin ang="10800000" scaled="1"/>
          </a:gradFill>
        </p:spPr>
        <p:txBody>
          <a:bodyPr rtlCol="0">
            <a:noAutofit/>
          </a:bodyPr>
          <a:lstStyle>
            <a:lvl1pPr marL="548640" indent="0">
              <a:lnSpc>
                <a:spcPct val="200000"/>
              </a:lnSpc>
              <a:buNone/>
              <a:defRPr/>
            </a:lvl1pPr>
          </a:lstStyle>
          <a:p>
            <a:pPr rtl="0"/>
            <a:r>
              <a:rPr lang="en-US">
                <a:solidFill>
                  <a:schemeClr val="tx1">
                    <a:alpha val="60000"/>
                  </a:schemeClr>
                </a:solidFill>
              </a:rPr>
              <a:t>Click to edit Master subtitle style</a:t>
            </a:r>
            <a:endParaRPr lang="en-GB" dirty="0">
              <a:solidFill>
                <a:schemeClr val="tx1">
                  <a:alpha val="60000"/>
                </a:schemeClr>
              </a:solidFill>
            </a:endParaRPr>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0" y="0"/>
            <a:ext cx="6640285" cy="3535509"/>
          </a:xfrm>
          <a:gradFill flip="none" rotWithShape="1">
            <a:gsLst>
              <a:gs pos="0">
                <a:schemeClr val="bg2">
                  <a:alpha val="0"/>
                </a:schemeClr>
              </a:gs>
              <a:gs pos="50000">
                <a:schemeClr val="bg2">
                  <a:alpha val="70000"/>
                </a:schemeClr>
              </a:gs>
            </a:gsLst>
            <a:lin ang="10800000" scaled="1"/>
            <a:tileRect/>
          </a:gradFill>
        </p:spPr>
        <p:txBody>
          <a:bodyPr rtlCol="0" anchor="b" anchorCtr="0">
            <a:noAutofit/>
          </a:bodyPr>
          <a:lstStyle>
            <a:lvl1pPr marL="548640">
              <a:spcAft>
                <a:spcPts val="1200"/>
              </a:spcAft>
              <a:defRPr sz="6400"/>
            </a:lvl1pPr>
          </a:lstStyle>
          <a:p>
            <a:pPr rtl="0"/>
            <a:r>
              <a:rPr lang="en-US"/>
              <a:t>Click to edit Master title style</a:t>
            </a:r>
            <a:endParaRPr lang="en-GB"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550862" y="549275"/>
            <a:ext cx="11091600" cy="1332000"/>
          </a:xfrm>
        </p:spPr>
        <p:txBody>
          <a:bodyPr vert="horz" wrap="square" lIns="0" tIns="0" rIns="0" bIns="0" rtlCol="0" anchor="t" anchorCtr="0">
            <a:noAutofit/>
          </a:bodyPr>
          <a:lstStyle>
            <a:lvl1pPr>
              <a:defRPr lang="en-GB" dirty="0"/>
            </a:lvl1pPr>
          </a:lstStyle>
          <a:p>
            <a:pPr lvl="0" rtl="0">
              <a:lnSpc>
                <a:spcPct val="100000"/>
              </a:lnSpc>
            </a:pPr>
            <a:r>
              <a:rPr lang="en-US"/>
              <a:t>Click to edit Master title style</a:t>
            </a:r>
            <a:endParaRPr lang="en-GB"/>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550863" y="2113199"/>
            <a:ext cx="11090274" cy="3979625"/>
          </a:xfrm>
        </p:spPr>
        <p:txBody>
          <a:bodyPr rtlCol="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dirty="0"/>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550864" y="549275"/>
            <a:ext cx="3566160" cy="3384550"/>
          </a:xfrm>
        </p:spPr>
        <p:txBody>
          <a:bodyPr wrap="square" rtlCol="0" anchor="b" anchorCtr="0">
            <a:noAutofit/>
          </a:bodyPr>
          <a:lstStyle>
            <a:lvl1pPr>
              <a:defRPr sz="4000"/>
            </a:lvl1pPr>
          </a:lstStyle>
          <a:p>
            <a:pPr rtl="0"/>
            <a:r>
              <a:rPr lang="en-US"/>
              <a:t>Click to edit Master title style</a:t>
            </a:r>
            <a:endParaRPr lang="en-GB"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10822156" y="4143453"/>
            <a:ext cx="734257"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5668780" y="50590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550863" y="4097338"/>
            <a:ext cx="3565524" cy="2351087"/>
          </a:xfrm>
        </p:spPr>
        <p:txBody>
          <a:bodyPr rtlCol="0">
            <a:noAutofit/>
          </a:bodyPr>
          <a:lstStyle>
            <a:lvl1pPr>
              <a:buNone/>
              <a:defRPr sz="2400"/>
            </a:lvl1pPr>
            <a:lvl2pPr>
              <a:defRPr sz="2000"/>
            </a:lvl2pPr>
            <a:lvl3pPr>
              <a:defRPr sz="2000"/>
            </a:lvl3pPr>
            <a:lvl4pPr>
              <a:defRPr sz="2000"/>
            </a:lvl4pPr>
            <a:lvl5pPr>
              <a:defRPr sz="2000"/>
            </a:lvl5pPr>
          </a:lstStyle>
          <a:p>
            <a:pPr lvl="0" rt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5535809" y="656633"/>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rtlCol="0">
            <a:noAutofit/>
          </a:bodyPr>
          <a:lstStyle/>
          <a:p>
            <a:pPr rtl="0"/>
            <a:r>
              <a:rPr lang="en-US"/>
              <a:t>Click icon to add picture</a:t>
            </a:r>
            <a:endParaRPr lang="en-GB"/>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en-US"/>
              <a:t>Tuesday, February 2, 20XX</a:t>
            </a:r>
            <a:endParaRPr lang="en-GB"/>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10288775" y="7626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548640" y="548640"/>
            <a:ext cx="8281987" cy="1253041"/>
          </a:xfrm>
        </p:spPr>
        <p:txBody>
          <a:bodyPr rtlCol="0">
            <a:noAutofit/>
          </a:bodyPr>
          <a:lstStyle/>
          <a:p>
            <a:pPr rtl="0"/>
            <a:r>
              <a:rPr lang="en-GB"/>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800565" y="4518946"/>
            <a:ext cx="1980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1078992" y="1990724"/>
            <a:ext cx="1691640" cy="1435608"/>
          </a:xfrm>
          <a:solidFill>
            <a:schemeClr val="accent5"/>
          </a:solidFill>
        </p:spPr>
        <p:txBody>
          <a:bodyPr rtlCol="0">
            <a:noAutofit/>
          </a:bodyPr>
          <a:lstStyle/>
          <a:p>
            <a:pPr rtl="0"/>
            <a:r>
              <a:rPr lang="en-US"/>
              <a:t>Click icon to add picture</a:t>
            </a:r>
            <a:endParaRPr lang="en-GB"/>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3838384" y="1990724"/>
            <a:ext cx="1691640" cy="1435608"/>
          </a:xfrm>
          <a:solidFill>
            <a:schemeClr val="accent5"/>
          </a:solidFill>
        </p:spPr>
        <p:txBody>
          <a:bodyPr rtlCol="0">
            <a:noAutofit/>
          </a:bodyPr>
          <a:lstStyle/>
          <a:p>
            <a:pPr rtl="0"/>
            <a:r>
              <a:rPr lang="en-US"/>
              <a:t>Click icon to add picture</a:t>
            </a:r>
            <a:endParaRPr lang="en-GB"/>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6661976" y="1993392"/>
            <a:ext cx="1691640" cy="1435608"/>
          </a:xfrm>
          <a:solidFill>
            <a:schemeClr val="accent5"/>
          </a:solidFill>
        </p:spPr>
        <p:txBody>
          <a:bodyPr rtlCol="0">
            <a:noAutofit/>
          </a:bodyPr>
          <a:lstStyle/>
          <a:p>
            <a:pPr rtl="0"/>
            <a:r>
              <a:rPr lang="en-US"/>
              <a:t>Click icon to add picture</a:t>
            </a:r>
            <a:endParaRPr lang="en-GB"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9485568" y="1990724"/>
            <a:ext cx="1691640" cy="1435608"/>
          </a:xfrm>
          <a:solidFill>
            <a:schemeClr val="accent5"/>
          </a:solidFill>
        </p:spPr>
        <p:txBody>
          <a:bodyPr rtlCol="0">
            <a:noAutofit/>
          </a:bodyPr>
          <a:lstStyle/>
          <a:p>
            <a:pPr rtl="0"/>
            <a:r>
              <a:rPr lang="en-US"/>
              <a:t>Click icon to add picture</a:t>
            </a:r>
            <a:endParaRPr lang="en-GB"/>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1079500" y="3781425"/>
            <a:ext cx="1711325" cy="365760"/>
          </a:xfrm>
        </p:spPr>
        <p:txBody>
          <a:bodyPr rtlCol="0">
            <a:noAutofit/>
          </a:bodyPr>
          <a:lstStyle>
            <a:lvl1pPr>
              <a:buNone/>
              <a:defRPr sz="2000" b="1"/>
            </a:lvl1pPr>
          </a:lstStyle>
          <a:p>
            <a:pPr lvl="0" rtl="0"/>
            <a:r>
              <a:rPr lang="en-GB"/>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1078733" y="4232949"/>
            <a:ext cx="1711572" cy="638175"/>
          </a:xfrm>
        </p:spPr>
        <p:txBody>
          <a:bodyPr rtlCol="0">
            <a:noAutofit/>
          </a:bodyPr>
          <a:lstStyle>
            <a:lvl1pPr>
              <a:buNone/>
              <a:defRPr sz="1800"/>
            </a:lvl1pPr>
          </a:lstStyle>
          <a:p>
            <a:pPr lvl="0" rtl="0"/>
            <a:r>
              <a:rPr lang="en-GB"/>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3839151" y="3781425"/>
            <a:ext cx="1711325" cy="365760"/>
          </a:xfrm>
        </p:spPr>
        <p:txBody>
          <a:bodyPr rtlCol="0">
            <a:noAutofit/>
          </a:bodyPr>
          <a:lstStyle>
            <a:lvl1pPr>
              <a:buNone/>
              <a:defRPr sz="2000" b="1"/>
            </a:lvl1pPr>
          </a:lstStyle>
          <a:p>
            <a:pPr lvl="0" rtl="0"/>
            <a:r>
              <a:rPr lang="en-GB"/>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3838384" y="4232949"/>
            <a:ext cx="1711572" cy="638175"/>
          </a:xfrm>
        </p:spPr>
        <p:txBody>
          <a:bodyPr rtlCol="0">
            <a:noAutofit/>
          </a:bodyPr>
          <a:lstStyle>
            <a:lvl1pPr>
              <a:buNone/>
              <a:defRPr sz="1800"/>
            </a:lvl1pPr>
          </a:lstStyle>
          <a:p>
            <a:pPr lvl="0" rtl="0"/>
            <a:r>
              <a:rPr lang="en-GB"/>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6662743" y="3781425"/>
            <a:ext cx="1711325" cy="365760"/>
          </a:xfrm>
        </p:spPr>
        <p:txBody>
          <a:bodyPr rtlCol="0">
            <a:noAutofit/>
          </a:bodyPr>
          <a:lstStyle>
            <a:lvl1pPr>
              <a:buNone/>
              <a:defRPr sz="2000" b="1"/>
            </a:lvl1pPr>
          </a:lstStyle>
          <a:p>
            <a:pPr lvl="0" rtl="0"/>
            <a:r>
              <a:rPr lang="en-GB"/>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6661976" y="4232949"/>
            <a:ext cx="1711572" cy="638175"/>
          </a:xfrm>
        </p:spPr>
        <p:txBody>
          <a:bodyPr rtlCol="0">
            <a:noAutofit/>
          </a:bodyPr>
          <a:lstStyle>
            <a:lvl1pPr>
              <a:buNone/>
              <a:defRPr sz="1800"/>
            </a:lvl1pPr>
          </a:lstStyle>
          <a:p>
            <a:pPr lvl="0" rtl="0"/>
            <a:r>
              <a:rPr lang="en-GB"/>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9433112" y="3787288"/>
            <a:ext cx="1711325" cy="365760"/>
          </a:xfrm>
        </p:spPr>
        <p:txBody>
          <a:bodyPr rtlCol="0">
            <a:noAutofit/>
          </a:bodyPr>
          <a:lstStyle>
            <a:lvl1pPr>
              <a:buNone/>
              <a:defRPr sz="2000" b="1"/>
            </a:lvl1pPr>
          </a:lstStyle>
          <a:p>
            <a:pPr lvl="0" rtl="0"/>
            <a:r>
              <a:rPr lang="en-GB"/>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9432345" y="4238812"/>
            <a:ext cx="1711572" cy="638175"/>
          </a:xfrm>
        </p:spPr>
        <p:txBody>
          <a:bodyPr rtlCol="0">
            <a:noAutofit/>
          </a:bodyPr>
          <a:lstStyle>
            <a:lvl1pPr>
              <a:buNone/>
              <a:defRPr sz="1800"/>
            </a:lvl1pPr>
          </a:lstStyle>
          <a:p>
            <a:pPr lvl="0" rtl="0"/>
            <a:r>
              <a:rPr lang="en-GB"/>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rtlCol="0">
            <a:noAutofit/>
          </a:bodyPr>
          <a:lstStyle/>
          <a:p>
            <a:pPr rtl="0"/>
            <a:r>
              <a:rPr lang="en-US"/>
              <a:t>Tuesday, February 2, 20XX</a:t>
            </a:r>
            <a:endParaRPr lang="en-GB"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11091612" y="5893466"/>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n-GB"/>
          </a:p>
        </p:txBody>
      </p:sp>
      <p:sp>
        <p:nvSpPr>
          <p:cNvPr id="11" name="Rectangle 10">
            <a:extLst>
              <a:ext uri="{FF2B5EF4-FFF2-40B4-BE49-F238E27FC236}">
                <a16:creationId xmlns:a16="http://schemas.microsoft.com/office/drawing/2014/main" id="{EB89C080-4102-49AE-BDA9-59A4A67E2486}"/>
              </a:ext>
            </a:extLst>
          </p:cNvPr>
          <p:cNvSpPr/>
          <p:nvPr/>
        </p:nvSpPr>
        <p:spPr>
          <a:xfrm>
            <a:off x="11451612" y="5827878"/>
            <a:ext cx="379049"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GB" sz="4800" dirty="0"/>
            </a:lvl1pPr>
          </a:lstStyle>
          <a:p>
            <a:pPr lvl="0" rtl="0">
              <a:lnSpc>
                <a:spcPct val="100000"/>
              </a:lnSpc>
            </a:pPr>
            <a:r>
              <a:rPr lang="en-US"/>
              <a:t>Click to edit Master title style</a:t>
            </a:r>
            <a:endParaRPr lang="en-GB"/>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550864" y="1731375"/>
            <a:ext cx="5437186" cy="535354"/>
          </a:xfrm>
        </p:spPr>
        <p:txBody>
          <a:bodyPr rtlCol="0"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550863" y="2427370"/>
            <a:ext cx="5429114" cy="3515555"/>
          </a:xfrm>
        </p:spPr>
        <p:txBody>
          <a:bodyPr rtlCol="0">
            <a:noAutofit/>
          </a:bodyPr>
          <a:lstStyle>
            <a:lvl1pPr>
              <a:defRPr sz="2400">
                <a:solidFill>
                  <a:srgbClr val="FFFFFF"/>
                </a:solidFill>
              </a:defRPr>
            </a:lvl1pPr>
            <a:lvl2pPr>
              <a:defRPr sz="1600">
                <a:solidFill>
                  <a:srgbClr val="FFFFFF"/>
                </a:solidFill>
              </a:defRPr>
            </a:lvl2pPr>
            <a:lvl3pPr>
              <a:defRPr sz="1600">
                <a:solidFill>
                  <a:srgbClr val="FFFFFF"/>
                </a:solidFill>
              </a:defRPr>
            </a:lvl3pPr>
            <a:lvl4pPr>
              <a:defRPr sz="1600">
                <a:solidFill>
                  <a:srgbClr val="FFFFFF"/>
                </a:solidFill>
              </a:defRPr>
            </a:lvl4pPr>
            <a:lvl5pPr>
              <a:defRPr sz="1600">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6212024" y="1731375"/>
            <a:ext cx="5436392" cy="535354"/>
          </a:xfrm>
        </p:spPr>
        <p:txBody>
          <a:bodyPr vert="horz" wrap="square" lIns="0" tIns="0" rIns="0" bIns="0" rtlCol="0" anchor="b">
            <a:noAutofit/>
          </a:bodyPr>
          <a:lstStyle>
            <a:lvl1pPr>
              <a:buNone/>
              <a:defRPr lang="en-GB" sz="1400" b="0" cap="all" spc="200" baseline="0" dirty="0">
                <a:solidFill>
                  <a:schemeClr val="tx1"/>
                </a:solidFill>
              </a:defRPr>
            </a:lvl1pPr>
          </a:lstStyle>
          <a:p>
            <a:pPr marL="228600" lvl="0" indent="-228600" rtl="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6212023" y="2427370"/>
            <a:ext cx="5436391" cy="3515555"/>
          </a:xfrm>
        </p:spPr>
        <p:txBody>
          <a:bodyPr rtlCol="0">
            <a:noAutofit/>
          </a:bodyPr>
          <a:lstStyle>
            <a:lvl1pPr>
              <a:defRPr sz="2400">
                <a:solidFill>
                  <a:srgbClr val="FFFFFF"/>
                </a:solidFill>
              </a:defRPr>
            </a:lvl1pPr>
            <a:lvl2pPr>
              <a:defRPr sz="1600">
                <a:solidFill>
                  <a:srgbClr val="FFFFFF"/>
                </a:solidFill>
              </a:defRPr>
            </a:lvl2pPr>
            <a:lvl3pPr>
              <a:defRPr sz="1600">
                <a:solidFill>
                  <a:srgbClr val="FFFFFF"/>
                </a:solidFill>
              </a:defRPr>
            </a:lvl3pPr>
            <a:lvl4pPr>
              <a:defRPr sz="1600">
                <a:solidFill>
                  <a:srgbClr val="FFFFFF"/>
                </a:solidFill>
              </a:defRPr>
            </a:lvl4pPr>
            <a:lvl5pPr>
              <a:defRPr sz="1600">
                <a:solidFill>
                  <a:srgbClr val="FFFFFF"/>
                </a:solidFill>
              </a:defRPr>
            </a:lvl5p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rtlCol="0">
            <a:noAutofit/>
          </a:bodyPr>
          <a:lstStyle/>
          <a:p>
            <a:pPr rtl="0"/>
            <a:r>
              <a:rPr lang="en-US"/>
              <a:t>Tuesday, February 2, 20XX</a:t>
            </a:r>
            <a:endParaRPr lang="en-GB"/>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rtlCol="0">
            <a:noAutofit/>
          </a:bodyPr>
          <a:lstStyle/>
          <a:p>
            <a:pPr rtl="0"/>
            <a:r>
              <a:rPr lang="en-GB"/>
              <a:t>BI for OP @ Summer Student Lectures - F.R. - 2025</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rtlCol="0">
            <a:noAutofit/>
          </a:bodyPr>
          <a:lstStyle/>
          <a:p>
            <a:pPr rtl="0"/>
            <a:fld id="{DBA1B0FB-D917-4C8C-928F-313BD683BF39}" type="slidenum">
              <a:rPr lang="en-GB" smtClean="0"/>
              <a:t>‹#›</a:t>
            </a:fld>
            <a:endParaRPr lang="en-GB"/>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1333057"/>
          </a:xfrm>
          <a:prstGeom prst="rect">
            <a:avLst/>
          </a:prstGeom>
        </p:spPr>
        <p:txBody>
          <a:bodyPr vert="horz" wrap="square" lIns="0" tIns="0" rIns="0" bIns="0" rtlCol="0" anchor="t" anchorCtr="0">
            <a:noAutofit/>
          </a:bodyPr>
          <a:lstStyle/>
          <a:p>
            <a:pPr lvl="0" rtl="0">
              <a:lnSpc>
                <a:spcPct val="100000"/>
              </a:lnSpc>
            </a:pPr>
            <a:r>
              <a:rPr lang="en-US"/>
              <a:t>Click to edit Master title style</a:t>
            </a:r>
            <a:endParaRPr lang="en-GB"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550863" y="2113862"/>
            <a:ext cx="11091600" cy="3978963"/>
          </a:xfrm>
          <a:prstGeom prst="rect">
            <a:avLst/>
          </a:prstGeom>
        </p:spPr>
        <p:txBody>
          <a:bodyPr vert="horz" wrap="square" lIns="0" tIns="0" rIns="0" bIns="0" rtlCol="0">
            <a:noAutofit/>
          </a:bodyPr>
          <a:lstStyle/>
          <a:p>
            <a:pPr lvl="0" rtl="0"/>
            <a:r>
              <a:rPr lang="en-US"/>
              <a:t>Click to edit Master text styles</a:t>
            </a:r>
          </a:p>
          <a:p>
            <a:pPr lvl="1" rtl="0"/>
            <a:r>
              <a:rPr lang="en-US"/>
              <a:t>Second level</a:t>
            </a:r>
          </a:p>
          <a:p>
            <a:pPr lvl="2" rtl="0"/>
            <a:r>
              <a:rPr lang="en-US"/>
              <a:t>Third level</a:t>
            </a:r>
          </a:p>
          <a:p>
            <a:pPr lvl="3" rtl="0"/>
            <a:r>
              <a:rPr lang="en-US"/>
              <a:t>Fourth level</a:t>
            </a:r>
          </a:p>
          <a:p>
            <a:pPr lvl="4" rtl="0"/>
            <a:r>
              <a:rPr lang="en-US"/>
              <a:t>Fifth level</a:t>
            </a:r>
            <a:endParaRPr lang="en-GB"/>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550863" y="6507212"/>
            <a:ext cx="262890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pPr rtl="0"/>
            <a:r>
              <a:rPr lang="en-US"/>
              <a:t>Tuesday, February 2, 20XX</a:t>
            </a:r>
            <a:endParaRPr lang="en-GB"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3359150" y="6507212"/>
            <a:ext cx="637921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pPr rtl="0"/>
            <a:r>
              <a:rPr lang="en-GB"/>
              <a:t>BI for OP @ Summer Student Lectures - F.R. - 2025</a:t>
            </a:r>
            <a:endParaRPr lang="en-GB"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9948863" y="6507212"/>
            <a:ext cx="1692274"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pPr rtl="0"/>
            <a:fld id="{DBA1B0FB-D917-4C8C-928F-313BD683BF39}" type="slidenum">
              <a:rPr lang="en-GB" smtClean="0"/>
              <a:pPr/>
              <a:t>‹#›</a:t>
            </a:fld>
            <a:endParaRPr lang="en-GB"/>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 id="2147483735" r:id="rId17"/>
  </p:sldLayoutIdLst>
  <p:hf hdr="0" dt="0"/>
  <p:txStyles>
    <p:titleStyle>
      <a:lvl1pPr algn="l" defTabSz="914400" rtl="0" eaLnBrk="1" latinLnBrk="0" hangingPunct="1">
        <a:lnSpc>
          <a:spcPct val="90000"/>
        </a:lnSpc>
        <a:spcBef>
          <a:spcPct val="0"/>
        </a:spcBef>
        <a:buNone/>
        <a:defRPr lang="en-GB"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3840">
          <p15:clr>
            <a:srgbClr val="F26B43"/>
          </p15:clr>
        </p15:guide>
        <p15:guide id="33" orient="horz" pos="2160">
          <p15:clr>
            <a:srgbClr val="F26B43"/>
          </p15:clr>
        </p15:guide>
        <p15:guide id="34" pos="347">
          <p15:clr>
            <a:srgbClr val="F26B43"/>
          </p15:clr>
        </p15:guide>
        <p15:guide id="35" pos="7333">
          <p15:clr>
            <a:srgbClr val="F26B43"/>
          </p15:clr>
        </p15:guide>
        <p15:guide id="36" orient="horz" pos="346">
          <p15:clr>
            <a:srgbClr val="F26B43"/>
          </p15:clr>
        </p15:guide>
        <p15:guide id="37" orient="horz" pos="3974">
          <p15:clr>
            <a:srgbClr val="F26B43"/>
          </p15:clr>
        </p15:guide>
        <p15:guide id="38" pos="824">
          <p15:clr>
            <a:srgbClr val="A4A3A4"/>
          </p15:clr>
        </p15:guide>
        <p15:guide id="39" pos="937">
          <p15:clr>
            <a:srgbClr val="A4A3A4"/>
          </p15:clr>
        </p15:guide>
        <p15:guide id="40" pos="1413">
          <p15:clr>
            <a:srgbClr val="A4A3A4"/>
          </p15:clr>
        </p15:guide>
        <p15:guide id="41" pos="1527">
          <p15:clr>
            <a:srgbClr val="A4A3A4"/>
          </p15:clr>
        </p15:guide>
        <p15:guide id="42" pos="2003">
          <p15:clr>
            <a:srgbClr val="A4A3A4"/>
          </p15:clr>
        </p15:guide>
        <p15:guide id="43" pos="2116">
          <p15:clr>
            <a:srgbClr val="A4A3A4"/>
          </p15:clr>
        </p15:guide>
        <p15:guide id="44" pos="2593">
          <p15:clr>
            <a:srgbClr val="A4A3A4"/>
          </p15:clr>
        </p15:guide>
        <p15:guide id="45" pos="2706">
          <p15:clr>
            <a:srgbClr val="A4A3A4"/>
          </p15:clr>
        </p15:guide>
        <p15:guide id="46" pos="3182">
          <p15:clr>
            <a:srgbClr val="A4A3A4"/>
          </p15:clr>
        </p15:guide>
        <p15:guide id="47" pos="3318">
          <p15:clr>
            <a:srgbClr val="A4A3A4"/>
          </p15:clr>
        </p15:guide>
        <p15:guide id="48" pos="3772">
          <p15:clr>
            <a:srgbClr val="A4A3A4"/>
          </p15:clr>
        </p15:guide>
        <p15:guide id="49" pos="3908">
          <p15:clr>
            <a:srgbClr val="A4A3A4"/>
          </p15:clr>
        </p15:guide>
        <p15:guide id="50" pos="4362">
          <p15:clr>
            <a:srgbClr val="A4A3A4"/>
          </p15:clr>
        </p15:guide>
        <p15:guide id="51" pos="4498">
          <p15:clr>
            <a:srgbClr val="A4A3A4"/>
          </p15:clr>
        </p15:guide>
        <p15:guide id="52" pos="4951">
          <p15:clr>
            <a:srgbClr val="A4A3A4"/>
          </p15:clr>
        </p15:guide>
        <p15:guide id="53" pos="5087">
          <p15:clr>
            <a:srgbClr val="A4A3A4"/>
          </p15:clr>
        </p15:guide>
        <p15:guide id="54" pos="5541">
          <p15:clr>
            <a:srgbClr val="A4A3A4"/>
          </p15:clr>
        </p15:guide>
        <p15:guide id="55" pos="5677">
          <p15:clr>
            <a:srgbClr val="A4A3A4"/>
          </p15:clr>
        </p15:guide>
        <p15:guide id="56" pos="6153">
          <p15:clr>
            <a:srgbClr val="A4A3A4"/>
          </p15:clr>
        </p15:guide>
        <p15:guide id="57" pos="6267">
          <p15:clr>
            <a:srgbClr val="A4A3A4"/>
          </p15:clr>
        </p15:guide>
        <p15:guide id="58" pos="6743">
          <p15:clr>
            <a:srgbClr val="A4A3A4"/>
          </p15:clr>
        </p15:guide>
        <p15:guide id="59" pos="6856">
          <p15:clr>
            <a:srgbClr val="A4A3A4"/>
          </p15:clr>
        </p15:guide>
        <p15:guide id="60" orient="horz" pos="3838">
          <p15:clr>
            <a:srgbClr val="A4A3A4"/>
          </p15:clr>
        </p15:guide>
        <p15:guide id="61" orient="horz" pos="2092">
          <p15:clr>
            <a:srgbClr val="A4A3A4"/>
          </p15:clr>
        </p15:guide>
        <p15:guide id="62" orient="horz" pos="2228">
          <p15:clr>
            <a:srgbClr val="A4A3A4"/>
          </p15:clr>
        </p15:guide>
        <p15:guide id="63" orient="horz" pos="845">
          <p15:clr>
            <a:srgbClr val="A4A3A4"/>
          </p15:clr>
        </p15:guide>
        <p15:guide id="64" orient="horz" pos="958">
          <p15:clr>
            <a:srgbClr val="A4A3A4"/>
          </p15:clr>
        </p15:guide>
        <p15:guide id="65" orient="horz" pos="1480">
          <p15:clr>
            <a:srgbClr val="A4A3A4"/>
          </p15:clr>
        </p15:guide>
        <p15:guide id="66" orient="horz" pos="1593">
          <p15:clr>
            <a:srgbClr val="A4A3A4"/>
          </p15:clr>
        </p15:guide>
        <p15:guide id="67" orient="horz" pos="2727">
          <p15:clr>
            <a:srgbClr val="A4A3A4"/>
          </p15:clr>
        </p15:guide>
        <p15:guide id="68" orient="horz" pos="2840">
          <p15:clr>
            <a:srgbClr val="A4A3A4"/>
          </p15:clr>
        </p15:guide>
        <p15:guide id="69" orient="horz" pos="3339">
          <p15:clr>
            <a:srgbClr val="A4A3A4"/>
          </p15:clr>
        </p15:guide>
        <p15:guide id="70" orient="horz" pos="3475">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slideLayout" Target="../slideLayouts/slideLayout9.xml"/><Relationship Id="rId4" Type="http://schemas.openxmlformats.org/officeDocument/2006/relationships/video" Target="../media/media2.mp4"/></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hyperlink" Target="https://cernbox.cern.ch/s/FRl0rranXIceH5q"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hyperlink" Target="https://cernbox.cern.ch/s/JoNuA1CeN3u4icv" TargetMode="External"/><Relationship Id="rId2" Type="http://schemas.openxmlformats.org/officeDocument/2006/relationships/image" Target="../media/image27.png"/><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hyperlink" Target="https://cernbox.cern.ch/s/Bv6Sq3jI6JrKaS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6.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video" Target="../media/media7.mp4"/><Relationship Id="rId13" Type="http://schemas.openxmlformats.org/officeDocument/2006/relationships/slideLayout" Target="../slideLayouts/slideLayout15.xml"/><Relationship Id="rId18" Type="http://schemas.openxmlformats.org/officeDocument/2006/relationships/image" Target="../media/image42.png"/><Relationship Id="rId3" Type="http://schemas.microsoft.com/office/2007/relationships/media" Target="../media/media5.mp4"/><Relationship Id="rId7" Type="http://schemas.microsoft.com/office/2007/relationships/media" Target="../media/media7.mp4"/><Relationship Id="rId12" Type="http://schemas.openxmlformats.org/officeDocument/2006/relationships/video" Target="../media/media9.mp4"/><Relationship Id="rId17" Type="http://schemas.openxmlformats.org/officeDocument/2006/relationships/image" Target="../media/image41.png"/><Relationship Id="rId2" Type="http://schemas.openxmlformats.org/officeDocument/2006/relationships/video" Target="../media/media4.mp4"/><Relationship Id="rId16" Type="http://schemas.openxmlformats.org/officeDocument/2006/relationships/image" Target="../media/image40.png"/><Relationship Id="rId1" Type="http://schemas.microsoft.com/office/2007/relationships/media" Target="../media/media4.mp4"/><Relationship Id="rId6" Type="http://schemas.openxmlformats.org/officeDocument/2006/relationships/video" Target="../media/media6.mp4"/><Relationship Id="rId11" Type="http://schemas.microsoft.com/office/2007/relationships/media" Target="../media/media9.mp4"/><Relationship Id="rId5" Type="http://schemas.microsoft.com/office/2007/relationships/media" Target="../media/media6.mp4"/><Relationship Id="rId15" Type="http://schemas.openxmlformats.org/officeDocument/2006/relationships/image" Target="../media/image39.png"/><Relationship Id="rId10" Type="http://schemas.openxmlformats.org/officeDocument/2006/relationships/video" Target="../media/media8.mp4"/><Relationship Id="rId19" Type="http://schemas.openxmlformats.org/officeDocument/2006/relationships/image" Target="../media/image43.png"/><Relationship Id="rId4" Type="http://schemas.openxmlformats.org/officeDocument/2006/relationships/video" Target="../media/media5.mp4"/><Relationship Id="rId9" Type="http://schemas.microsoft.com/office/2007/relationships/media" Target="../media/media8.mp4"/><Relationship Id="rId14" Type="http://schemas.openxmlformats.org/officeDocument/2006/relationships/image" Target="../media/image38.png"/></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png"/><Relationship Id="rId1" Type="http://schemas.openxmlformats.org/officeDocument/2006/relationships/slideLayout" Target="../slideLayouts/slideLayout10.xml"/><Relationship Id="rId5" Type="http://schemas.openxmlformats.org/officeDocument/2006/relationships/image" Target="../media/image49.jpg"/><Relationship Id="rId4" Type="http://schemas.openxmlformats.org/officeDocument/2006/relationships/image" Target="../media/image48.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6.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0.xml"/><Relationship Id="rId5" Type="http://schemas.openxmlformats.org/officeDocument/2006/relationships/image" Target="../media/image53.png"/><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4.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8" Type="http://schemas.openxmlformats.org/officeDocument/2006/relationships/hyperlink" Target="https://journals.aps.org/prl/pdf/10.1103/PhysRevLett.122.054802" TargetMode="External"/><Relationship Id="rId3" Type="http://schemas.openxmlformats.org/officeDocument/2006/relationships/image" Target="../media/image57.png"/><Relationship Id="rId7" Type="http://schemas.openxmlformats.org/officeDocument/2006/relationships/image" Target="../media/image59.png"/><Relationship Id="rId12" Type="http://schemas.openxmlformats.org/officeDocument/2006/relationships/image" Target="../media/image63.sv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hyperlink" Target="https://journals.aps.org/prab/abstract/10.1103/PhysRevSTAB.15.032803" TargetMode="External"/><Relationship Id="rId11" Type="http://schemas.openxmlformats.org/officeDocument/2006/relationships/image" Target="../media/image62.png"/><Relationship Id="rId5" Type="http://schemas.openxmlformats.org/officeDocument/2006/relationships/hyperlink" Target="https://accelconf.web.cern.ch/ibic2022/talks/we3c3_talk.pdf" TargetMode="External"/><Relationship Id="rId10" Type="http://schemas.openxmlformats.org/officeDocument/2006/relationships/image" Target="../media/image61.svg"/><Relationship Id="rId4" Type="http://schemas.openxmlformats.org/officeDocument/2006/relationships/image" Target="../media/image58.png"/><Relationship Id="rId9" Type="http://schemas.openxmlformats.org/officeDocument/2006/relationships/image" Target="../media/image60.png"/></Relationships>
</file>

<file path=ppt/slides/_rels/slide3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g"/><Relationship Id="rId1" Type="http://schemas.openxmlformats.org/officeDocument/2006/relationships/slideLayout" Target="../slideLayouts/slideLayout10.xml"/><Relationship Id="rId4" Type="http://schemas.openxmlformats.org/officeDocument/2006/relationships/image" Target="../media/image6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69325/contributions/6186031/" TargetMode="External"/><Relationship Id="rId2" Type="http://schemas.openxmlformats.org/officeDocument/2006/relationships/hyperlink" Target="https://cds.cern.ch/record/2625174?ln=en" TargetMode="External"/><Relationship Id="rId1" Type="http://schemas.openxmlformats.org/officeDocument/2006/relationships/slideLayout" Target="../slideLayouts/slideLayout6.xml"/><Relationship Id="rId4" Type="http://schemas.openxmlformats.org/officeDocument/2006/relationships/hyperlink" Target="https://www-bd.gsi.de/conf/juas/juas_script.pdf"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73.gif"/><Relationship Id="rId4" Type="http://schemas.openxmlformats.org/officeDocument/2006/relationships/image" Target="../media/image72.png"/></Relationships>
</file>

<file path=ppt/slides/_rels/slide4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9.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93.png"/><Relationship Id="rId2" Type="http://schemas.openxmlformats.org/officeDocument/2006/relationships/video" Target="../media/media10.mp4"/><Relationship Id="rId1" Type="http://schemas.microsoft.com/office/2007/relationships/media" Target="../media/media10.mp4"/><Relationship Id="rId6" Type="http://schemas.openxmlformats.org/officeDocument/2006/relationships/image" Target="../media/image92.jpg"/><Relationship Id="rId5" Type="http://schemas.openxmlformats.org/officeDocument/2006/relationships/image" Target="../media/image91.jpg"/><Relationship Id="rId4" Type="http://schemas.openxmlformats.org/officeDocument/2006/relationships/image" Target="../media/image90.png"/></Relationships>
</file>

<file path=ppt/slides/_rels/slide4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3.png"/><Relationship Id="rId2" Type="http://schemas.openxmlformats.org/officeDocument/2006/relationships/video" Target="../media/media11.mp4"/><Relationship Id="rId1" Type="http://schemas.microsoft.com/office/2007/relationships/media" Target="../media/media11.mp4"/><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9.xml"/><Relationship Id="rId1" Type="http://schemas.openxmlformats.org/officeDocument/2006/relationships/video" Target="https://www.youtube.com/embed/MTEk39Yt55M?feature=oembed" TargetMode="Externa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938C-9D94-4B05-979A-D39FFC457291}"/>
              </a:ext>
            </a:extLst>
          </p:cNvPr>
          <p:cNvSpPr>
            <a:spLocks noGrp="1"/>
          </p:cNvSpPr>
          <p:nvPr>
            <p:ph type="ctrTitle"/>
          </p:nvPr>
        </p:nvSpPr>
        <p:spPr>
          <a:xfrm>
            <a:off x="7711672" y="1051551"/>
            <a:ext cx="4112578" cy="2384898"/>
          </a:xfrm>
        </p:spPr>
        <p:txBody>
          <a:bodyPr rtlCol="0" anchor="b" anchorCtr="0">
            <a:normAutofit/>
          </a:bodyPr>
          <a:lstStyle/>
          <a:p>
            <a:pPr rtl="0"/>
            <a:r>
              <a:rPr lang="en-GB" dirty="0"/>
              <a:t>Accelerator Operation and Diagnostics</a:t>
            </a:r>
          </a:p>
        </p:txBody>
      </p:sp>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0" y="0"/>
            <a:ext cx="7452360" cy="6858000"/>
          </a:xfrm>
        </p:spPr>
      </p:pic>
      <p:sp>
        <p:nvSpPr>
          <p:cNvPr id="3" name="Subtitle 2">
            <a:extLst>
              <a:ext uri="{FF2B5EF4-FFF2-40B4-BE49-F238E27FC236}">
                <a16:creationId xmlns:a16="http://schemas.microsoft.com/office/drawing/2014/main" id="{D9A11267-FC52-4990-8D98-010AFABA5544}"/>
              </a:ext>
            </a:extLst>
          </p:cNvPr>
          <p:cNvSpPr>
            <a:spLocks noGrp="1"/>
          </p:cNvSpPr>
          <p:nvPr>
            <p:ph type="body" sz="quarter" idx="14"/>
          </p:nvPr>
        </p:nvSpPr>
        <p:spPr>
          <a:xfrm>
            <a:off x="7711671" y="3568700"/>
            <a:ext cx="3452515" cy="1731963"/>
          </a:xfrm>
        </p:spPr>
        <p:txBody>
          <a:bodyPr rtlCol="0">
            <a:normAutofit/>
          </a:bodyPr>
          <a:lstStyle/>
          <a:p>
            <a:pPr rtl="0"/>
            <a:r>
              <a:rPr lang="en-GB" dirty="0"/>
              <a:t>Federico Roncarolo</a:t>
            </a:r>
          </a:p>
          <a:p>
            <a:pPr rtl="0"/>
            <a:r>
              <a:rPr lang="en-GB" dirty="0"/>
              <a:t>@CERN summer student lectures 2025</a:t>
            </a:r>
          </a:p>
        </p:txBody>
      </p:sp>
      <p:sp>
        <p:nvSpPr>
          <p:cNvPr id="4" name="Title 1">
            <a:extLst>
              <a:ext uri="{FF2B5EF4-FFF2-40B4-BE49-F238E27FC236}">
                <a16:creationId xmlns:a16="http://schemas.microsoft.com/office/drawing/2014/main" id="{23966EDE-CB34-6D3C-28D4-3760A95ECCB3}"/>
              </a:ext>
            </a:extLst>
          </p:cNvPr>
          <p:cNvSpPr txBox="1">
            <a:spLocks/>
          </p:cNvSpPr>
          <p:nvPr/>
        </p:nvSpPr>
        <p:spPr>
          <a:xfrm>
            <a:off x="7877720" y="4736830"/>
            <a:ext cx="4112578" cy="1731963"/>
          </a:xfrm>
          <a:prstGeom prst="rect">
            <a:avLst/>
          </a:prstGeom>
        </p:spPr>
        <p:txBody>
          <a:bodyPr vert="horz" wrap="square" lIns="0" tIns="0" rIns="0" bIns="0" rtlCol="0" anchor="b" anchorCtr="0">
            <a:normAutofit fontScale="97500"/>
          </a:bodyPr>
          <a:lstStyle>
            <a:lvl1pPr algn="l" defTabSz="914400" rtl="0" eaLnBrk="1" latinLnBrk="0" hangingPunct="1">
              <a:lnSpc>
                <a:spcPct val="90000"/>
              </a:lnSpc>
              <a:spcBef>
                <a:spcPct val="0"/>
              </a:spcBef>
              <a:buNone/>
              <a:defRPr lang="en-GB" sz="4800" kern="1200" dirty="0">
                <a:solidFill>
                  <a:schemeClr val="tx1"/>
                </a:solidFill>
                <a:latin typeface="+mj-lt"/>
                <a:ea typeface="+mj-ea"/>
                <a:cs typeface="+mj-cs"/>
              </a:defRPr>
            </a:lvl1pPr>
          </a:lstStyle>
          <a:p>
            <a:r>
              <a:rPr lang="en-GB" dirty="0"/>
              <a:t>Part I</a:t>
            </a:r>
          </a:p>
        </p:txBody>
      </p:sp>
      <p:pic>
        <p:nvPicPr>
          <p:cNvPr id="5" name="Picture 4">
            <a:extLst>
              <a:ext uri="{FF2B5EF4-FFF2-40B4-BE49-F238E27FC236}">
                <a16:creationId xmlns:a16="http://schemas.microsoft.com/office/drawing/2014/main" id="{44B4040B-BC38-3B8E-5F69-EBCE70E71012}"/>
              </a:ext>
            </a:extLst>
          </p:cNvPr>
          <p:cNvPicPr>
            <a:picLocks noChangeAspect="1"/>
          </p:cNvPicPr>
          <p:nvPr/>
        </p:nvPicPr>
        <p:blipFill>
          <a:blip r:embed="rId4"/>
          <a:stretch>
            <a:fillRect/>
          </a:stretch>
        </p:blipFill>
        <p:spPr>
          <a:xfrm>
            <a:off x="367750" y="304800"/>
            <a:ext cx="6858000" cy="6858000"/>
          </a:xfrm>
          <a:prstGeom prst="rect">
            <a:avLst/>
          </a:prstGeom>
        </p:spPr>
      </p:pic>
      <p:pic>
        <p:nvPicPr>
          <p:cNvPr id="6" name="Picture 5">
            <a:extLst>
              <a:ext uri="{FF2B5EF4-FFF2-40B4-BE49-F238E27FC236}">
                <a16:creationId xmlns:a16="http://schemas.microsoft.com/office/drawing/2014/main" id="{0F006E0E-F0E0-F43B-D2AE-2E341263C41D}"/>
              </a:ext>
            </a:extLst>
          </p:cNvPr>
          <p:cNvPicPr>
            <a:picLocks noChangeAspect="1"/>
          </p:cNvPicPr>
          <p:nvPr/>
        </p:nvPicPr>
        <p:blipFill>
          <a:blip r:embed="rId5"/>
          <a:stretch>
            <a:fillRect/>
          </a:stretch>
        </p:blipFill>
        <p:spPr>
          <a:xfrm>
            <a:off x="10781744" y="3733800"/>
            <a:ext cx="1042506" cy="1042506"/>
          </a:xfrm>
          <a:prstGeom prst="rect">
            <a:avLst/>
          </a:prstGeom>
          <a:solidFill>
            <a:srgbClr val="FFFF00"/>
          </a:solidFill>
        </p:spPr>
      </p:pic>
    </p:spTree>
    <p:extLst>
      <p:ext uri="{BB962C8B-B14F-4D97-AF65-F5344CB8AC3E}">
        <p14:creationId xmlns:p14="http://schemas.microsoft.com/office/powerpoint/2010/main" val="752814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6E97D6-2DB5-730E-438F-A65CC056C2BA}"/>
              </a:ext>
            </a:extLst>
          </p:cNvPr>
          <p:cNvSpPr>
            <a:spLocks noGrp="1"/>
          </p:cNvSpPr>
          <p:nvPr>
            <p:ph type="title"/>
          </p:nvPr>
        </p:nvSpPr>
        <p:spPr/>
        <p:txBody>
          <a:bodyPr/>
          <a:lstStyle/>
          <a:p>
            <a:r>
              <a:rPr lang="en-US" dirty="0"/>
              <a:t>The CERN ITE Line</a:t>
            </a:r>
            <a:endParaRPr lang="en-GB" dirty="0"/>
          </a:p>
        </p:txBody>
      </p:sp>
      <p:sp>
        <p:nvSpPr>
          <p:cNvPr id="9" name="Text Placeholder 8">
            <a:extLst>
              <a:ext uri="{FF2B5EF4-FFF2-40B4-BE49-F238E27FC236}">
                <a16:creationId xmlns:a16="http://schemas.microsoft.com/office/drawing/2014/main" id="{2492FE7F-5FF4-9917-AE95-19678C5BCAFE}"/>
              </a:ext>
            </a:extLst>
          </p:cNvPr>
          <p:cNvSpPr>
            <a:spLocks noGrp="1"/>
          </p:cNvSpPr>
          <p:nvPr>
            <p:ph type="body" sz="half" idx="2"/>
          </p:nvPr>
        </p:nvSpPr>
        <p:spPr>
          <a:xfrm>
            <a:off x="550863" y="1750060"/>
            <a:ext cx="3703297" cy="4342765"/>
          </a:xfrm>
        </p:spPr>
        <p:txBody>
          <a:bodyPr/>
          <a:lstStyle/>
          <a:p>
            <a:r>
              <a:rPr lang="en-US" dirty="0"/>
              <a:t>Example of peculiar transfer line bringing ions form LINAC3 to LEIR </a:t>
            </a:r>
            <a:r>
              <a:rPr lang="en-GB" dirty="0"/>
              <a:t>, part of the complex PS complex ‘switchyard’ zone</a:t>
            </a:r>
            <a:endParaRPr lang="en-US" dirty="0"/>
          </a:p>
        </p:txBody>
      </p:sp>
      <p:sp>
        <p:nvSpPr>
          <p:cNvPr id="5" name="Footer Placeholder 4">
            <a:extLst>
              <a:ext uri="{FF2B5EF4-FFF2-40B4-BE49-F238E27FC236}">
                <a16:creationId xmlns:a16="http://schemas.microsoft.com/office/drawing/2014/main" id="{4C7976C4-E41F-8052-C616-942D03B658BC}"/>
              </a:ext>
            </a:extLst>
          </p:cNvPr>
          <p:cNvSpPr>
            <a:spLocks noGrp="1"/>
          </p:cNvSpPr>
          <p:nvPr>
            <p:ph type="ftr" sz="quarter" idx="11"/>
          </p:nvPr>
        </p:nvSpPr>
        <p:spPr/>
        <p:txBody>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E0EE64A8-B4B3-31FF-9BA9-6E91930BE00E}"/>
              </a:ext>
            </a:extLst>
          </p:cNvPr>
          <p:cNvSpPr>
            <a:spLocks noGrp="1"/>
          </p:cNvSpPr>
          <p:nvPr>
            <p:ph type="sldNum" sz="quarter" idx="12"/>
          </p:nvPr>
        </p:nvSpPr>
        <p:spPr/>
        <p:txBody>
          <a:bodyPr/>
          <a:lstStyle/>
          <a:p>
            <a:pPr rtl="0"/>
            <a:fld id="{DBA1B0FB-D917-4C8C-928F-313BD683BF39}" type="slidenum">
              <a:rPr lang="en-GB" smtClean="0"/>
              <a:t>10</a:t>
            </a:fld>
            <a:endParaRPr lang="en-GB"/>
          </a:p>
        </p:txBody>
      </p:sp>
      <p:pic>
        <p:nvPicPr>
          <p:cNvPr id="18" name="Picture 17">
            <a:extLst>
              <a:ext uri="{FF2B5EF4-FFF2-40B4-BE49-F238E27FC236}">
                <a16:creationId xmlns:a16="http://schemas.microsoft.com/office/drawing/2014/main" id="{A33144BC-C8C1-2A8A-D351-3F92196B74E5}"/>
              </a:ext>
            </a:extLst>
          </p:cNvPr>
          <p:cNvPicPr>
            <a:picLocks noChangeAspect="1"/>
          </p:cNvPicPr>
          <p:nvPr/>
        </p:nvPicPr>
        <p:blipFill>
          <a:blip r:embed="rId2"/>
          <a:stretch>
            <a:fillRect/>
          </a:stretch>
        </p:blipFill>
        <p:spPr>
          <a:xfrm>
            <a:off x="5406373" y="549275"/>
            <a:ext cx="4803611" cy="5844394"/>
          </a:xfrm>
          <a:prstGeom prst="rect">
            <a:avLst/>
          </a:prstGeom>
        </p:spPr>
      </p:pic>
    </p:spTree>
    <p:extLst>
      <p:ext uri="{BB962C8B-B14F-4D97-AF65-F5344CB8AC3E}">
        <p14:creationId xmlns:p14="http://schemas.microsoft.com/office/powerpoint/2010/main" val="3566147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46AB-BC56-3D13-4FE5-E59EB2103B03}"/>
              </a:ext>
            </a:extLst>
          </p:cNvPr>
          <p:cNvSpPr>
            <a:spLocks noGrp="1"/>
          </p:cNvSpPr>
          <p:nvPr>
            <p:ph type="title"/>
          </p:nvPr>
        </p:nvSpPr>
        <p:spPr>
          <a:xfrm>
            <a:off x="550862" y="549275"/>
            <a:ext cx="11148753" cy="1332000"/>
          </a:xfrm>
        </p:spPr>
        <p:txBody>
          <a:bodyPr/>
          <a:lstStyle/>
          <a:p>
            <a:r>
              <a:rPr lang="en-US" dirty="0"/>
              <a:t>Basics of (transverse) beam dynamics </a:t>
            </a:r>
            <a:endParaRPr lang="en-GB" dirty="0"/>
          </a:p>
        </p:txBody>
      </p:sp>
      <p:sp>
        <p:nvSpPr>
          <p:cNvPr id="3" name="Text Placeholder 2">
            <a:extLst>
              <a:ext uri="{FF2B5EF4-FFF2-40B4-BE49-F238E27FC236}">
                <a16:creationId xmlns:a16="http://schemas.microsoft.com/office/drawing/2014/main" id="{4AFDA8CF-03C0-EE42-5F50-55189A027113}"/>
              </a:ext>
            </a:extLst>
          </p:cNvPr>
          <p:cNvSpPr>
            <a:spLocks noGrp="1"/>
          </p:cNvSpPr>
          <p:nvPr>
            <p:ph type="body" idx="1"/>
          </p:nvPr>
        </p:nvSpPr>
        <p:spPr>
          <a:xfrm>
            <a:off x="6567522" y="1233504"/>
            <a:ext cx="4978067" cy="535354"/>
          </a:xfrm>
        </p:spPr>
        <p:txBody>
          <a:bodyPr/>
          <a:lstStyle/>
          <a:p>
            <a:r>
              <a:rPr lang="en-GB" dirty="0"/>
              <a:t>Transverse Beam Dynamics – Even in Idealized Simulations==by design</a:t>
            </a:r>
          </a:p>
        </p:txBody>
      </p:sp>
      <p:sp>
        <p:nvSpPr>
          <p:cNvPr id="5" name="Text Placeholder 4">
            <a:extLst>
              <a:ext uri="{FF2B5EF4-FFF2-40B4-BE49-F238E27FC236}">
                <a16:creationId xmlns:a16="http://schemas.microsoft.com/office/drawing/2014/main" id="{56760EF7-FDBE-217A-113D-348F56BBDE42}"/>
              </a:ext>
            </a:extLst>
          </p:cNvPr>
          <p:cNvSpPr>
            <a:spLocks noGrp="1"/>
          </p:cNvSpPr>
          <p:nvPr>
            <p:ph type="body" sz="quarter" idx="3"/>
          </p:nvPr>
        </p:nvSpPr>
        <p:spPr>
          <a:xfrm>
            <a:off x="342259" y="1491402"/>
            <a:ext cx="5436392" cy="333258"/>
          </a:xfrm>
        </p:spPr>
        <p:txBody>
          <a:bodyPr anchor="t"/>
          <a:lstStyle/>
          <a:p>
            <a:r>
              <a:rPr lang="en-US" dirty="0"/>
              <a:t>Key equations – see beam dynamics lectures</a:t>
            </a:r>
            <a:endParaRPr lang="en-GB" dirty="0"/>
          </a:p>
        </p:txBody>
      </p:sp>
      <p:sp>
        <p:nvSpPr>
          <p:cNvPr id="7" name="Footer Placeholder 6">
            <a:extLst>
              <a:ext uri="{FF2B5EF4-FFF2-40B4-BE49-F238E27FC236}">
                <a16:creationId xmlns:a16="http://schemas.microsoft.com/office/drawing/2014/main" id="{A208E4E4-E888-5D45-5B83-5090D5244FB8}"/>
              </a:ext>
            </a:extLst>
          </p:cNvPr>
          <p:cNvSpPr>
            <a:spLocks noGrp="1"/>
          </p:cNvSpPr>
          <p:nvPr>
            <p:ph type="ftr" sz="quarter" idx="11"/>
          </p:nvPr>
        </p:nvSpPr>
        <p:spPr/>
        <p:txBody>
          <a:bodyPr/>
          <a:lstStyle/>
          <a:p>
            <a:pPr rtl="0"/>
            <a:r>
              <a:rPr lang="en-GB"/>
              <a:t>BI for OP @ Summer Student Lectures - F.R. - 2025</a:t>
            </a:r>
          </a:p>
        </p:txBody>
      </p:sp>
      <p:sp>
        <p:nvSpPr>
          <p:cNvPr id="8" name="Slide Number Placeholder 7">
            <a:extLst>
              <a:ext uri="{FF2B5EF4-FFF2-40B4-BE49-F238E27FC236}">
                <a16:creationId xmlns:a16="http://schemas.microsoft.com/office/drawing/2014/main" id="{5B23B071-6514-2A5C-BFE1-777FC57ADFF6}"/>
              </a:ext>
            </a:extLst>
          </p:cNvPr>
          <p:cNvSpPr>
            <a:spLocks noGrp="1"/>
          </p:cNvSpPr>
          <p:nvPr>
            <p:ph type="sldNum" sz="quarter" idx="12"/>
          </p:nvPr>
        </p:nvSpPr>
        <p:spPr/>
        <p:txBody>
          <a:bodyPr/>
          <a:lstStyle/>
          <a:p>
            <a:pPr rtl="0"/>
            <a:fld id="{DBA1B0FB-D917-4C8C-928F-313BD683BF39}" type="slidenum">
              <a:rPr lang="en-GB" smtClean="0"/>
              <a:t>11</a:t>
            </a:fld>
            <a:endParaRPr lang="en-GB"/>
          </a:p>
        </p:txBody>
      </p:sp>
      <p:sp>
        <p:nvSpPr>
          <p:cNvPr id="16" name="Content Placeholder 15">
            <a:extLst>
              <a:ext uri="{FF2B5EF4-FFF2-40B4-BE49-F238E27FC236}">
                <a16:creationId xmlns:a16="http://schemas.microsoft.com/office/drawing/2014/main" id="{881A1E32-8652-865B-4CF8-E172B455ED88}"/>
              </a:ext>
            </a:extLst>
          </p:cNvPr>
          <p:cNvSpPr>
            <a:spLocks noGrp="1"/>
          </p:cNvSpPr>
          <p:nvPr>
            <p:ph sz="half" idx="2"/>
          </p:nvPr>
        </p:nvSpPr>
        <p:spPr>
          <a:xfrm>
            <a:off x="6420627" y="2205997"/>
            <a:ext cx="5429114" cy="3515555"/>
          </a:xfrm>
        </p:spPr>
        <p:txBody>
          <a:bodyPr/>
          <a:lstStyle/>
          <a:p>
            <a:pPr>
              <a:buFont typeface="Arial" panose="020B0604020202020204" pitchFamily="34" charset="0"/>
              <a:buChar char="•"/>
            </a:pPr>
            <a:r>
              <a:rPr lang="en-GB" sz="2000" dirty="0"/>
              <a:t>Particles </a:t>
            </a:r>
            <a:r>
              <a:rPr lang="en-GB" sz="2000" b="1" dirty="0"/>
              <a:t>do not follow exact lines or circles</a:t>
            </a:r>
            <a:r>
              <a:rPr lang="en-GB" sz="2000" dirty="0"/>
              <a:t>.</a:t>
            </a:r>
          </a:p>
          <a:p>
            <a:pPr>
              <a:buFont typeface="Arial" panose="020B0604020202020204" pitchFamily="34" charset="0"/>
              <a:buChar char="•"/>
            </a:pPr>
            <a:r>
              <a:rPr lang="en-GB" sz="2000" dirty="0"/>
              <a:t>Their transverse positions </a:t>
            </a:r>
            <a:r>
              <a:rPr lang="en-GB" sz="2000" b="1" dirty="0"/>
              <a:t>oscillate</a:t>
            </a:r>
            <a:r>
              <a:rPr lang="en-GB" sz="2000" dirty="0"/>
              <a:t> around the design orbit: these are </a:t>
            </a:r>
            <a:r>
              <a:rPr lang="en-GB" sz="2000" b="1" dirty="0" err="1"/>
              <a:t>betatron</a:t>
            </a:r>
            <a:r>
              <a:rPr lang="en-GB" sz="2000" b="1" dirty="0"/>
              <a:t> oscillations</a:t>
            </a:r>
            <a:r>
              <a:rPr lang="en-GB" sz="2000" dirty="0"/>
              <a:t>.</a:t>
            </a:r>
          </a:p>
          <a:p>
            <a:pPr>
              <a:buFont typeface="Arial" panose="020B0604020202020204" pitchFamily="34" charset="0"/>
              <a:buChar char="•"/>
            </a:pPr>
            <a:r>
              <a:rPr lang="en-GB" sz="2000" dirty="0"/>
              <a:t>The beam </a:t>
            </a:r>
            <a:r>
              <a:rPr lang="en-GB" sz="2000" b="1" dirty="0"/>
              <a:t>size varies (oscillates) </a:t>
            </a:r>
            <a:r>
              <a:rPr lang="en-GB" sz="2000" dirty="0"/>
              <a:t>due to the </a:t>
            </a:r>
            <a:r>
              <a:rPr lang="en-GB" sz="2000" b="1" dirty="0"/>
              <a:t>optical functions</a:t>
            </a:r>
            <a:r>
              <a:rPr lang="en-GB" sz="2000" dirty="0"/>
              <a:t> of the accelerator.</a:t>
            </a:r>
          </a:p>
          <a:p>
            <a:endParaRPr lang="en-GB" sz="2000" dirty="0"/>
          </a:p>
        </p:txBody>
      </p:sp>
      <p:pic>
        <p:nvPicPr>
          <p:cNvPr id="21" name="Picture 20">
            <a:extLst>
              <a:ext uri="{FF2B5EF4-FFF2-40B4-BE49-F238E27FC236}">
                <a16:creationId xmlns:a16="http://schemas.microsoft.com/office/drawing/2014/main" id="{E5265DC6-2D9D-5F4C-EAC1-C870FCE2B053}"/>
              </a:ext>
            </a:extLst>
          </p:cNvPr>
          <p:cNvPicPr>
            <a:picLocks noChangeAspect="1"/>
          </p:cNvPicPr>
          <p:nvPr/>
        </p:nvPicPr>
        <p:blipFill>
          <a:blip r:embed="rId2"/>
          <a:srcRect t="73074"/>
          <a:stretch/>
        </p:blipFill>
        <p:spPr>
          <a:xfrm>
            <a:off x="6420627" y="4690309"/>
            <a:ext cx="5544000" cy="1618416"/>
          </a:xfrm>
          <a:prstGeom prst="rect">
            <a:avLst/>
          </a:prstGeom>
        </p:spPr>
      </p:pic>
      <p:pic>
        <p:nvPicPr>
          <p:cNvPr id="24" name="Picture 23">
            <a:extLst>
              <a:ext uri="{FF2B5EF4-FFF2-40B4-BE49-F238E27FC236}">
                <a16:creationId xmlns:a16="http://schemas.microsoft.com/office/drawing/2014/main" id="{D440739B-C716-10AF-352B-1DD8F358AF6C}"/>
              </a:ext>
            </a:extLst>
          </p:cNvPr>
          <p:cNvPicPr>
            <a:picLocks noChangeAspect="1"/>
          </p:cNvPicPr>
          <p:nvPr/>
        </p:nvPicPr>
        <p:blipFill>
          <a:blip r:embed="rId3"/>
          <a:stretch>
            <a:fillRect/>
          </a:stretch>
        </p:blipFill>
        <p:spPr>
          <a:xfrm>
            <a:off x="340877" y="2182770"/>
            <a:ext cx="5755123" cy="4157832"/>
          </a:xfrm>
          <a:prstGeom prst="rect">
            <a:avLst/>
          </a:prstGeom>
        </p:spPr>
      </p:pic>
    </p:spTree>
    <p:extLst>
      <p:ext uri="{BB962C8B-B14F-4D97-AF65-F5344CB8AC3E}">
        <p14:creationId xmlns:p14="http://schemas.microsoft.com/office/powerpoint/2010/main" val="834469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46AB-BC56-3D13-4FE5-E59EB2103B03}"/>
              </a:ext>
            </a:extLst>
          </p:cNvPr>
          <p:cNvSpPr>
            <a:spLocks noGrp="1"/>
          </p:cNvSpPr>
          <p:nvPr>
            <p:ph type="title"/>
          </p:nvPr>
        </p:nvSpPr>
        <p:spPr>
          <a:xfrm>
            <a:off x="550863" y="549275"/>
            <a:ext cx="7269562" cy="1332000"/>
          </a:xfrm>
        </p:spPr>
        <p:txBody>
          <a:bodyPr/>
          <a:lstStyle/>
          <a:p>
            <a:r>
              <a:rPr lang="en-US" dirty="0"/>
              <a:t>Particle’s behavior </a:t>
            </a:r>
            <a:endParaRPr lang="en-GB" dirty="0"/>
          </a:p>
        </p:txBody>
      </p:sp>
      <p:sp>
        <p:nvSpPr>
          <p:cNvPr id="3" name="Text Placeholder 2">
            <a:extLst>
              <a:ext uri="{FF2B5EF4-FFF2-40B4-BE49-F238E27FC236}">
                <a16:creationId xmlns:a16="http://schemas.microsoft.com/office/drawing/2014/main" id="{4AFDA8CF-03C0-EE42-5F50-55189A027113}"/>
              </a:ext>
            </a:extLst>
          </p:cNvPr>
          <p:cNvSpPr>
            <a:spLocks noGrp="1"/>
          </p:cNvSpPr>
          <p:nvPr>
            <p:ph type="body" idx="1"/>
          </p:nvPr>
        </p:nvSpPr>
        <p:spPr>
          <a:xfrm>
            <a:off x="5700063" y="549275"/>
            <a:ext cx="5707933" cy="535354"/>
          </a:xfrm>
        </p:spPr>
        <p:txBody>
          <a:bodyPr/>
          <a:lstStyle/>
          <a:p>
            <a:r>
              <a:rPr lang="en-US" dirty="0"/>
              <a:t>Particles (transverse) dynamics in a storage ring at constant energy – only illustrative </a:t>
            </a:r>
            <a:endParaRPr lang="en-GB" dirty="0"/>
          </a:p>
        </p:txBody>
      </p:sp>
      <p:sp>
        <p:nvSpPr>
          <p:cNvPr id="5" name="Text Placeholder 4">
            <a:extLst>
              <a:ext uri="{FF2B5EF4-FFF2-40B4-BE49-F238E27FC236}">
                <a16:creationId xmlns:a16="http://schemas.microsoft.com/office/drawing/2014/main" id="{56760EF7-FDBE-217A-113D-348F56BBDE42}"/>
              </a:ext>
            </a:extLst>
          </p:cNvPr>
          <p:cNvSpPr>
            <a:spLocks noGrp="1"/>
          </p:cNvSpPr>
          <p:nvPr>
            <p:ph type="body" sz="quarter" idx="3"/>
          </p:nvPr>
        </p:nvSpPr>
        <p:spPr/>
        <p:txBody>
          <a:bodyPr/>
          <a:lstStyle/>
          <a:p>
            <a:endParaRPr lang="en-GB"/>
          </a:p>
        </p:txBody>
      </p:sp>
      <p:sp>
        <p:nvSpPr>
          <p:cNvPr id="7" name="Footer Placeholder 6">
            <a:extLst>
              <a:ext uri="{FF2B5EF4-FFF2-40B4-BE49-F238E27FC236}">
                <a16:creationId xmlns:a16="http://schemas.microsoft.com/office/drawing/2014/main" id="{A208E4E4-E888-5D45-5B83-5090D5244FB8}"/>
              </a:ext>
            </a:extLst>
          </p:cNvPr>
          <p:cNvSpPr>
            <a:spLocks noGrp="1"/>
          </p:cNvSpPr>
          <p:nvPr>
            <p:ph type="ftr" sz="quarter" idx="11"/>
          </p:nvPr>
        </p:nvSpPr>
        <p:spPr/>
        <p:txBody>
          <a:bodyPr/>
          <a:lstStyle/>
          <a:p>
            <a:pPr rtl="0"/>
            <a:r>
              <a:rPr lang="en-GB"/>
              <a:t>BI for OP @ Summer Student Lectures - F.R. - 2025</a:t>
            </a:r>
          </a:p>
        </p:txBody>
      </p:sp>
      <p:sp>
        <p:nvSpPr>
          <p:cNvPr id="8" name="Slide Number Placeholder 7">
            <a:extLst>
              <a:ext uri="{FF2B5EF4-FFF2-40B4-BE49-F238E27FC236}">
                <a16:creationId xmlns:a16="http://schemas.microsoft.com/office/drawing/2014/main" id="{5B23B071-6514-2A5C-BFE1-777FC57ADFF6}"/>
              </a:ext>
            </a:extLst>
          </p:cNvPr>
          <p:cNvSpPr>
            <a:spLocks noGrp="1"/>
          </p:cNvSpPr>
          <p:nvPr>
            <p:ph type="sldNum" sz="quarter" idx="12"/>
          </p:nvPr>
        </p:nvSpPr>
        <p:spPr/>
        <p:txBody>
          <a:bodyPr/>
          <a:lstStyle/>
          <a:p>
            <a:pPr rtl="0"/>
            <a:fld id="{DBA1B0FB-D917-4C8C-928F-313BD683BF39}" type="slidenum">
              <a:rPr lang="en-GB" smtClean="0"/>
              <a:t>12</a:t>
            </a:fld>
            <a:endParaRPr lang="en-GB"/>
          </a:p>
        </p:txBody>
      </p:sp>
      <p:pic>
        <p:nvPicPr>
          <p:cNvPr id="13" name="beta_osc_720p">
            <a:hlinkClick r:id="" action="ppaction://media"/>
            <a:extLst>
              <a:ext uri="{FF2B5EF4-FFF2-40B4-BE49-F238E27FC236}">
                <a16:creationId xmlns:a16="http://schemas.microsoft.com/office/drawing/2014/main" id="{5EACE649-F911-C41C-7432-6B65E6D35E57}"/>
              </a:ext>
            </a:extLst>
          </p:cNvPr>
          <p:cNvPicPr>
            <a:picLocks noChangeAspect="1"/>
          </p:cNvPicPr>
          <p:nvPr>
            <a:videoFile r:link="rId2"/>
            <p:extLst>
              <p:ext uri="{DAA4B4D4-6D71-4841-9C94-3DE7FCFB9230}">
                <p14:media xmlns:p14="http://schemas.microsoft.com/office/powerpoint/2010/main" r:embed="rId1"/>
              </p:ext>
            </p:extLst>
          </p:nvPr>
        </p:nvPicPr>
        <p:blipFill>
          <a:blip r:embed="rId6"/>
          <a:srcRect l="27647" r="27263"/>
          <a:stretch/>
        </p:blipFill>
        <p:spPr>
          <a:xfrm>
            <a:off x="711794" y="1586350"/>
            <a:ext cx="4034739" cy="5033427"/>
          </a:xfrm>
          <a:prstGeom prst="rect">
            <a:avLst/>
          </a:prstGeom>
        </p:spPr>
      </p:pic>
      <p:sp>
        <p:nvSpPr>
          <p:cNvPr id="4" name="Text Placeholder 4">
            <a:extLst>
              <a:ext uri="{FF2B5EF4-FFF2-40B4-BE49-F238E27FC236}">
                <a16:creationId xmlns:a16="http://schemas.microsoft.com/office/drawing/2014/main" id="{0C6D66BA-CDBF-D04F-41DF-F906449B7D6F}"/>
              </a:ext>
            </a:extLst>
          </p:cNvPr>
          <p:cNvSpPr txBox="1">
            <a:spLocks/>
          </p:cNvSpPr>
          <p:nvPr/>
        </p:nvSpPr>
        <p:spPr>
          <a:xfrm>
            <a:off x="711794" y="1316096"/>
            <a:ext cx="1858761" cy="270254"/>
          </a:xfrm>
          <a:prstGeom prst="rect">
            <a:avLst/>
          </a:prstGeom>
          <a:solidFill>
            <a:schemeClr val="tx1">
              <a:lumMod val="75000"/>
            </a:schemeClr>
          </a:solidFill>
        </p:spPr>
        <p:txBody>
          <a:bodyPr vert="horz" wrap="square" lIns="0" tIns="0" rIns="0" bIns="0" rtlCol="0" anchor="t">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14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pPr>
            <a:r>
              <a:rPr lang="en-US" dirty="0"/>
              <a:t>B</a:t>
            </a:r>
            <a:r>
              <a:rPr lang="en-GB" dirty="0"/>
              <a:t>EAM  POSITION</a:t>
            </a:r>
          </a:p>
        </p:txBody>
      </p:sp>
      <p:sp>
        <p:nvSpPr>
          <p:cNvPr id="6" name="Text Placeholder 4">
            <a:extLst>
              <a:ext uri="{FF2B5EF4-FFF2-40B4-BE49-F238E27FC236}">
                <a16:creationId xmlns:a16="http://schemas.microsoft.com/office/drawing/2014/main" id="{DDE68857-829B-56BE-1FA1-59C72BD16D88}"/>
              </a:ext>
            </a:extLst>
          </p:cNvPr>
          <p:cNvSpPr txBox="1">
            <a:spLocks/>
          </p:cNvSpPr>
          <p:nvPr/>
        </p:nvSpPr>
        <p:spPr>
          <a:xfrm>
            <a:off x="815980" y="4153998"/>
            <a:ext cx="3070819" cy="138738"/>
          </a:xfrm>
          <a:prstGeom prst="rect">
            <a:avLst/>
          </a:prstGeom>
          <a:solidFill>
            <a:schemeClr val="tx1">
              <a:lumMod val="75000"/>
            </a:schemeClr>
          </a:solidFill>
        </p:spPr>
        <p:txBody>
          <a:bodyPr vert="horz" wrap="square" lIns="0" tIns="0" rIns="0" bIns="0" rtlCol="0" anchor="t">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14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pPr>
            <a:r>
              <a:rPr lang="en-US" sz="800" dirty="0"/>
              <a:t>#oscillaitons / turn = Tune (Q)</a:t>
            </a:r>
            <a:endParaRPr lang="en-GB" sz="800" dirty="0"/>
          </a:p>
        </p:txBody>
      </p:sp>
      <p:sp>
        <p:nvSpPr>
          <p:cNvPr id="9" name="Text Placeholder 4">
            <a:extLst>
              <a:ext uri="{FF2B5EF4-FFF2-40B4-BE49-F238E27FC236}">
                <a16:creationId xmlns:a16="http://schemas.microsoft.com/office/drawing/2014/main" id="{0FB5509F-E313-163F-B77D-A685865220AD}"/>
              </a:ext>
            </a:extLst>
          </p:cNvPr>
          <p:cNvSpPr txBox="1">
            <a:spLocks/>
          </p:cNvSpPr>
          <p:nvPr/>
        </p:nvSpPr>
        <p:spPr>
          <a:xfrm>
            <a:off x="5906953" y="1345921"/>
            <a:ext cx="1858761" cy="270254"/>
          </a:xfrm>
          <a:prstGeom prst="rect">
            <a:avLst/>
          </a:prstGeom>
          <a:solidFill>
            <a:schemeClr val="tx1">
              <a:lumMod val="75000"/>
            </a:schemeClr>
          </a:solidFill>
        </p:spPr>
        <p:txBody>
          <a:bodyPr vert="horz" wrap="square" lIns="0" tIns="0" rIns="0" bIns="0" rtlCol="0" anchor="t">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14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pPr>
            <a:r>
              <a:rPr lang="en-US" dirty="0"/>
              <a:t>B</a:t>
            </a:r>
            <a:r>
              <a:rPr lang="en-GB" dirty="0"/>
              <a:t>EAM  SIZE</a:t>
            </a:r>
          </a:p>
        </p:txBody>
      </p:sp>
      <p:pic>
        <p:nvPicPr>
          <p:cNvPr id="10" name="beta_func_short_light">
            <a:hlinkClick r:id="" action="ppaction://media"/>
            <a:extLst>
              <a:ext uri="{FF2B5EF4-FFF2-40B4-BE49-F238E27FC236}">
                <a16:creationId xmlns:a16="http://schemas.microsoft.com/office/drawing/2014/main" id="{F2F3789B-3BC3-C998-E9C5-3DB15F70DE05}"/>
              </a:ext>
            </a:extLst>
          </p:cNvPr>
          <p:cNvPicPr>
            <a:picLocks noChangeAspect="1"/>
          </p:cNvPicPr>
          <p:nvPr>
            <a:videoFile r:link="rId4"/>
            <p:extLst>
              <p:ext uri="{DAA4B4D4-6D71-4841-9C94-3DE7FCFB9230}">
                <p14:media xmlns:p14="http://schemas.microsoft.com/office/powerpoint/2010/main" r:embed="rId3"/>
              </p:ext>
            </p:extLst>
          </p:nvPr>
        </p:nvPicPr>
        <p:blipFill>
          <a:blip r:embed="rId7"/>
          <a:srcRect l="17863" t="73" r="17455" b="1949"/>
          <a:stretch/>
        </p:blipFill>
        <p:spPr>
          <a:xfrm>
            <a:off x="5906953" y="1623643"/>
            <a:ext cx="5292436" cy="4509446"/>
          </a:xfrm>
          <a:prstGeom prst="rect">
            <a:avLst/>
          </a:prstGeom>
        </p:spPr>
      </p:pic>
      <p:sp>
        <p:nvSpPr>
          <p:cNvPr id="14" name="Content Placeholder 13">
            <a:extLst>
              <a:ext uri="{FF2B5EF4-FFF2-40B4-BE49-F238E27FC236}">
                <a16:creationId xmlns:a16="http://schemas.microsoft.com/office/drawing/2014/main" id="{2284849F-F559-22AD-A1B0-A4C9F9251DD3}"/>
              </a:ext>
            </a:extLst>
          </p:cNvPr>
          <p:cNvSpPr>
            <a:spLocks noGrp="1"/>
          </p:cNvSpPr>
          <p:nvPr>
            <p:ph sz="half" idx="2"/>
          </p:nvPr>
        </p:nvSpPr>
        <p:spPr/>
        <p:txBody>
          <a:bodyPr/>
          <a:lstStyle/>
          <a:p>
            <a:endParaRPr lang="en-GB" dirty="0"/>
          </a:p>
        </p:txBody>
      </p:sp>
    </p:spTree>
    <p:extLst>
      <p:ext uri="{BB962C8B-B14F-4D97-AF65-F5344CB8AC3E}">
        <p14:creationId xmlns:p14="http://schemas.microsoft.com/office/powerpoint/2010/main" val="215497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376"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621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3"/>
                </p:tgtEl>
              </p:cMediaNode>
            </p:video>
            <p:seq concurrent="1" nextAc="seek">
              <p:cTn id="12" restart="whenNotActive" fill="hold" evtFilter="cancelBubble" nodeType="interactiveSeq">
                <p:stCondLst>
                  <p:cond evt="onClick" delay="0">
                    <p:tgtEl>
                      <p:spTgt spid="1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3"/>
                                        </p:tgtEl>
                                      </p:cBhvr>
                                    </p:cmd>
                                  </p:childTnLst>
                                </p:cTn>
                              </p:par>
                            </p:childTnLst>
                          </p:cTn>
                        </p:par>
                      </p:childTnLst>
                    </p:cTn>
                  </p:par>
                </p:childTnLst>
              </p:cTn>
              <p:nextCondLst>
                <p:cond evt="onClick" delay="0">
                  <p:tgtEl>
                    <p:spTgt spid="13"/>
                  </p:tgtEl>
                </p:cond>
              </p:nextCondLst>
            </p:seq>
            <p:video>
              <p:cMediaNode vol="80000">
                <p:cTn id="17" fill="hold" display="0">
                  <p:stCondLst>
                    <p:cond delay="indefinite"/>
                  </p:stCondLst>
                </p:cTn>
                <p:tgtEl>
                  <p:spTgt spid="10"/>
                </p:tgtEl>
              </p:cMediaNode>
            </p:video>
            <p:seq concurrent="1" nextAc="seek">
              <p:cTn id="18" restart="whenNotActive" fill="hold" evtFilter="cancelBubble" nodeType="interactiveSeq">
                <p:stCondLst>
                  <p:cond evt="onClick" delay="0">
                    <p:tgtEl>
                      <p:spTgt spid="10"/>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8720971-00C8-A781-6CC0-BC6C7B66DE6C}"/>
              </a:ext>
            </a:extLst>
          </p:cNvPr>
          <p:cNvSpPr>
            <a:spLocks noGrp="1"/>
          </p:cNvSpPr>
          <p:nvPr>
            <p:ph type="pic" sz="quarter" idx="13"/>
          </p:nvPr>
        </p:nvSpPr>
        <p:spPr/>
        <p:txBody>
          <a:bodyPr/>
          <a:lstStyle/>
          <a:p>
            <a:endParaRPr lang="en-GB" dirty="0"/>
          </a:p>
        </p:txBody>
      </p:sp>
      <p:sp>
        <p:nvSpPr>
          <p:cNvPr id="3" name="Subtitle 2">
            <a:extLst>
              <a:ext uri="{FF2B5EF4-FFF2-40B4-BE49-F238E27FC236}">
                <a16:creationId xmlns:a16="http://schemas.microsoft.com/office/drawing/2014/main" id="{5874179C-263C-D046-8478-7DF8A62FA6F2}"/>
              </a:ext>
            </a:extLst>
          </p:cNvPr>
          <p:cNvSpPr>
            <a:spLocks noGrp="1"/>
          </p:cNvSpPr>
          <p:nvPr>
            <p:ph type="subTitle" idx="1"/>
          </p:nvPr>
        </p:nvSpPr>
        <p:spPr/>
        <p:txBody>
          <a:bodyPr/>
          <a:lstStyle/>
          <a:p>
            <a:endParaRPr lang="en-US" dirty="0"/>
          </a:p>
        </p:txBody>
      </p:sp>
      <p:sp>
        <p:nvSpPr>
          <p:cNvPr id="4" name="Title 3">
            <a:extLst>
              <a:ext uri="{FF2B5EF4-FFF2-40B4-BE49-F238E27FC236}">
                <a16:creationId xmlns:a16="http://schemas.microsoft.com/office/drawing/2014/main" id="{68A1177D-CDD8-F230-BE53-2A7B6C3CC06C}"/>
              </a:ext>
            </a:extLst>
          </p:cNvPr>
          <p:cNvSpPr>
            <a:spLocks noGrp="1"/>
          </p:cNvSpPr>
          <p:nvPr>
            <p:ph type="ctrTitle"/>
          </p:nvPr>
        </p:nvSpPr>
        <p:spPr/>
        <p:txBody>
          <a:bodyPr/>
          <a:lstStyle/>
          <a:p>
            <a:r>
              <a:rPr lang="en-US" dirty="0"/>
              <a:t>Accelerator facility  ‘types’</a:t>
            </a:r>
            <a:endParaRPr lang="en-GB" dirty="0"/>
          </a:p>
        </p:txBody>
      </p:sp>
    </p:spTree>
    <p:extLst>
      <p:ext uri="{BB962C8B-B14F-4D97-AF65-F5344CB8AC3E}">
        <p14:creationId xmlns:p14="http://schemas.microsoft.com/office/powerpoint/2010/main" val="1379383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7F7FA4E1-E2DC-5621-802A-6BFE0817F684}"/>
              </a:ext>
            </a:extLst>
          </p:cNvPr>
          <p:cNvSpPr>
            <a:spLocks noGrp="1"/>
          </p:cNvSpPr>
          <p:nvPr>
            <p:ph type="title"/>
          </p:nvPr>
        </p:nvSpPr>
        <p:spPr>
          <a:xfrm>
            <a:off x="550863" y="549275"/>
            <a:ext cx="11090274" cy="1332000"/>
          </a:xfrm>
        </p:spPr>
        <p:txBody>
          <a:bodyPr/>
          <a:lstStyle/>
          <a:p>
            <a:r>
              <a:rPr lang="en-US" dirty="0"/>
              <a:t>The world of Particle Accelerators</a:t>
            </a:r>
          </a:p>
        </p:txBody>
      </p:sp>
      <p:pic>
        <p:nvPicPr>
          <p:cNvPr id="8" name="Picture 7" descr="A graph with blue bars&#10;&#10;AI-generated content may be incorrect.">
            <a:extLst>
              <a:ext uri="{FF2B5EF4-FFF2-40B4-BE49-F238E27FC236}">
                <a16:creationId xmlns:a16="http://schemas.microsoft.com/office/drawing/2014/main" id="{F2F9C0E0-8627-7819-8079-D6BC0015E322}"/>
              </a:ext>
            </a:extLst>
          </p:cNvPr>
          <p:cNvPicPr>
            <a:picLocks noChangeAspect="1"/>
          </p:cNvPicPr>
          <p:nvPr/>
        </p:nvPicPr>
        <p:blipFill>
          <a:blip r:embed="rId3"/>
          <a:srcRect l="-470" r="729" b="-2"/>
          <a:stretch/>
        </p:blipFill>
        <p:spPr>
          <a:xfrm>
            <a:off x="5216731" y="2047875"/>
            <a:ext cx="6424406" cy="3816350"/>
          </a:xfrm>
          <a:prstGeom prst="rect">
            <a:avLst/>
          </a:prstGeom>
          <a:noFill/>
        </p:spPr>
      </p:pic>
      <p:sp>
        <p:nvSpPr>
          <p:cNvPr id="2" name="Footer Placeholder 1">
            <a:extLst>
              <a:ext uri="{FF2B5EF4-FFF2-40B4-BE49-F238E27FC236}">
                <a16:creationId xmlns:a16="http://schemas.microsoft.com/office/drawing/2014/main" id="{38187065-4F24-D31E-5B81-E1CD2285448D}"/>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3" name="Slide Number Placeholder 2">
            <a:extLst>
              <a:ext uri="{FF2B5EF4-FFF2-40B4-BE49-F238E27FC236}">
                <a16:creationId xmlns:a16="http://schemas.microsoft.com/office/drawing/2014/main" id="{E17F4661-54A0-70C2-C9D5-41FA449C2C9B}"/>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14</a:t>
            </a:fld>
            <a:endParaRPr lang="en-GB"/>
          </a:p>
        </p:txBody>
      </p:sp>
      <p:sp>
        <p:nvSpPr>
          <p:cNvPr id="9" name="Rectangle 8">
            <a:extLst>
              <a:ext uri="{FF2B5EF4-FFF2-40B4-BE49-F238E27FC236}">
                <a16:creationId xmlns:a16="http://schemas.microsoft.com/office/drawing/2014/main" id="{2FAA5926-494F-BCF8-4A31-2F043F451B2C}"/>
              </a:ext>
            </a:extLst>
          </p:cNvPr>
          <p:cNvSpPr/>
          <p:nvPr/>
        </p:nvSpPr>
        <p:spPr>
          <a:xfrm>
            <a:off x="5242333" y="3174432"/>
            <a:ext cx="2631869" cy="908490"/>
          </a:xfrm>
          <a:prstGeom prst="rect">
            <a:avLst/>
          </a:prstGeom>
          <a:solidFill>
            <a:srgbClr val="FFC000">
              <a:alpha val="12157"/>
            </a:srgbClr>
          </a:solid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D9A8707-78EB-2676-6D69-78B24315ED8E}"/>
              </a:ext>
            </a:extLst>
          </p:cNvPr>
          <p:cNvSpPr/>
          <p:nvPr/>
        </p:nvSpPr>
        <p:spPr>
          <a:xfrm>
            <a:off x="5232808" y="2287888"/>
            <a:ext cx="2631869" cy="912512"/>
          </a:xfrm>
          <a:prstGeom prst="rect">
            <a:avLst/>
          </a:prstGeom>
          <a:solidFill>
            <a:srgbClr val="FFC000">
              <a:alpha val="25098"/>
            </a:srgbClr>
          </a:solidFill>
          <a:ln w="28575">
            <a:solidFill>
              <a:srgbClr val="FF99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F804813-E4C7-7EBC-A223-B1753CDE68BB}"/>
              </a:ext>
            </a:extLst>
          </p:cNvPr>
          <p:cNvSpPr/>
          <p:nvPr/>
        </p:nvSpPr>
        <p:spPr>
          <a:xfrm>
            <a:off x="5226254" y="4069191"/>
            <a:ext cx="2631869" cy="1483505"/>
          </a:xfrm>
          <a:prstGeom prst="rect">
            <a:avLst/>
          </a:prstGeom>
          <a:solidFill>
            <a:srgbClr val="FF0000">
              <a:alpha val="12157"/>
            </a:srgbClr>
          </a:solid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D7681DA3-13BE-3BD2-1C02-3B11C2740EC3}"/>
              </a:ext>
            </a:extLst>
          </p:cNvPr>
          <p:cNvSpPr txBox="1"/>
          <p:nvPr/>
        </p:nvSpPr>
        <p:spPr>
          <a:xfrm>
            <a:off x="399951" y="5191586"/>
            <a:ext cx="4472300" cy="400110"/>
          </a:xfrm>
          <a:prstGeom prst="rect">
            <a:avLst/>
          </a:prstGeom>
          <a:solidFill>
            <a:srgbClr val="FFE0E0"/>
          </a:solidFill>
          <a:ln w="38100">
            <a:solidFill>
              <a:srgbClr val="FF0000"/>
            </a:solidFill>
          </a:ln>
        </p:spPr>
        <p:txBody>
          <a:bodyPr wrap="square" rtlCol="0">
            <a:spAutoFit/>
          </a:bodyPr>
          <a:lstStyle/>
          <a:p>
            <a:r>
              <a:rPr lang="en-US" sz="1000" b="1" dirty="0">
                <a:solidFill>
                  <a:schemeClr val="bg1"/>
                </a:solidFill>
              </a:rPr>
              <a:t>Most of these are compact ~low energy electron linac, not treated in these lectures</a:t>
            </a:r>
            <a:endParaRPr lang="en-GB" sz="1000" b="1" dirty="0">
              <a:solidFill>
                <a:schemeClr val="bg1"/>
              </a:solidFill>
            </a:endParaRPr>
          </a:p>
        </p:txBody>
      </p:sp>
      <p:pic>
        <p:nvPicPr>
          <p:cNvPr id="4" name="Picture 3">
            <a:extLst>
              <a:ext uri="{FF2B5EF4-FFF2-40B4-BE49-F238E27FC236}">
                <a16:creationId xmlns:a16="http://schemas.microsoft.com/office/drawing/2014/main" id="{4920C7AC-EB22-7BEC-75A6-47033B51CF3A}"/>
              </a:ext>
            </a:extLst>
          </p:cNvPr>
          <p:cNvPicPr>
            <a:picLocks noChangeAspect="1"/>
          </p:cNvPicPr>
          <p:nvPr/>
        </p:nvPicPr>
        <p:blipFill>
          <a:blip r:embed="rId4"/>
          <a:stretch>
            <a:fillRect/>
          </a:stretch>
        </p:blipFill>
        <p:spPr>
          <a:xfrm>
            <a:off x="399951" y="2047875"/>
            <a:ext cx="4713116" cy="3142077"/>
          </a:xfrm>
          <a:prstGeom prst="rect">
            <a:avLst/>
          </a:prstGeom>
        </p:spPr>
      </p:pic>
      <p:cxnSp>
        <p:nvCxnSpPr>
          <p:cNvPr id="13" name="Straight Connector 12">
            <a:extLst>
              <a:ext uri="{FF2B5EF4-FFF2-40B4-BE49-F238E27FC236}">
                <a16:creationId xmlns:a16="http://schemas.microsoft.com/office/drawing/2014/main" id="{AFC224D8-9500-853F-EA19-E767783974D7}"/>
              </a:ext>
            </a:extLst>
          </p:cNvPr>
          <p:cNvCxnSpPr>
            <a:cxnSpLocks/>
            <a:stCxn id="14" idx="3"/>
          </p:cNvCxnSpPr>
          <p:nvPr/>
        </p:nvCxnSpPr>
        <p:spPr>
          <a:xfrm flipV="1">
            <a:off x="4872251" y="5390866"/>
            <a:ext cx="344478" cy="77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92FA17E-8264-981A-8251-54A1C2E3F95D}"/>
              </a:ext>
            </a:extLst>
          </p:cNvPr>
          <p:cNvSpPr txBox="1"/>
          <p:nvPr/>
        </p:nvSpPr>
        <p:spPr>
          <a:xfrm>
            <a:off x="8162925" y="5923091"/>
            <a:ext cx="3478212" cy="553998"/>
          </a:xfrm>
          <a:prstGeom prst="rect">
            <a:avLst/>
          </a:prstGeom>
          <a:solidFill>
            <a:srgbClr val="FFFFFF"/>
          </a:solidFill>
        </p:spPr>
        <p:txBody>
          <a:bodyPr wrap="square">
            <a:spAutoFit/>
          </a:bodyPr>
          <a:lstStyle/>
          <a:p>
            <a:r>
              <a:rPr lang="en-GB" sz="1000" dirty="0">
                <a:solidFill>
                  <a:schemeClr val="bg1"/>
                </a:solidFill>
              </a:rPr>
              <a:t>Source: </a:t>
            </a:r>
          </a:p>
          <a:p>
            <a:r>
              <a:rPr lang="en-GB" sz="1000" dirty="0" err="1">
                <a:solidFill>
                  <a:schemeClr val="bg1"/>
                </a:solidFill>
              </a:rPr>
              <a:t>M.Vretnar</a:t>
            </a:r>
            <a:r>
              <a:rPr lang="en-GB" sz="1000" dirty="0">
                <a:solidFill>
                  <a:schemeClr val="bg1"/>
                </a:solidFill>
              </a:rPr>
              <a:t> , Particle Accelerators in the 21st century</a:t>
            </a:r>
          </a:p>
          <a:p>
            <a:r>
              <a:rPr lang="en-GB" sz="1000" dirty="0">
                <a:solidFill>
                  <a:schemeClr val="bg1"/>
                </a:solidFill>
              </a:rPr>
              <a:t>https://indico.cern.ch/event/1469325/contributions/6186031/</a:t>
            </a:r>
          </a:p>
        </p:txBody>
      </p:sp>
    </p:spTree>
    <p:extLst>
      <p:ext uri="{BB962C8B-B14F-4D97-AF65-F5344CB8AC3E}">
        <p14:creationId xmlns:p14="http://schemas.microsoft.com/office/powerpoint/2010/main" val="3261460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8AF2A-E61A-9B45-7940-A47D3B398BF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B48D281-5347-511A-9D51-23AB9348D722}"/>
              </a:ext>
            </a:extLst>
          </p:cNvPr>
          <p:cNvSpPr txBox="1"/>
          <p:nvPr/>
        </p:nvSpPr>
        <p:spPr>
          <a:xfrm>
            <a:off x="550862" y="549275"/>
            <a:ext cx="11097551" cy="1332000"/>
          </a:xfrm>
          <a:prstGeom prst="rect">
            <a:avLst/>
          </a:prstGeom>
        </p:spPr>
        <p:txBody>
          <a:bodyPr vert="horz" wrap="square" lIns="0" tIns="0" rIns="0" bIns="0" rtlCol="0" anchor="t" anchorCtr="0">
            <a:normAutofit/>
          </a:bodyPr>
          <a:lstStyle/>
          <a:p>
            <a:pPr>
              <a:lnSpc>
                <a:spcPct val="90000"/>
              </a:lnSpc>
              <a:spcBef>
                <a:spcPct val="0"/>
              </a:spcBef>
              <a:spcAft>
                <a:spcPts val="600"/>
              </a:spcAft>
            </a:pPr>
            <a:r>
              <a:rPr lang="en-US" sz="4400" b="1" dirty="0">
                <a:latin typeface="+mj-lt"/>
                <a:ea typeface="+mj-ea"/>
                <a:cs typeface="+mj-cs"/>
              </a:rPr>
              <a:t>Research Facilities</a:t>
            </a:r>
          </a:p>
          <a:p>
            <a:pPr>
              <a:lnSpc>
                <a:spcPct val="90000"/>
              </a:lnSpc>
              <a:spcBef>
                <a:spcPct val="0"/>
              </a:spcBef>
              <a:spcAft>
                <a:spcPts val="600"/>
              </a:spcAft>
            </a:pPr>
            <a:r>
              <a:rPr lang="en-US" sz="4400" b="1" dirty="0">
                <a:latin typeface="+mj-lt"/>
                <a:ea typeface="+mj-ea"/>
                <a:cs typeface="+mj-cs"/>
              </a:rPr>
              <a:t>Uncover fundamental particles</a:t>
            </a:r>
          </a:p>
        </p:txBody>
      </p:sp>
      <p:sp>
        <p:nvSpPr>
          <p:cNvPr id="18" name="Text Placeholder 2">
            <a:extLst>
              <a:ext uri="{FF2B5EF4-FFF2-40B4-BE49-F238E27FC236}">
                <a16:creationId xmlns:a16="http://schemas.microsoft.com/office/drawing/2014/main" id="{BC5F7C6E-F2AC-F380-70EE-A1CFC3D69B14}"/>
              </a:ext>
            </a:extLst>
          </p:cNvPr>
          <p:cNvSpPr>
            <a:spLocks noGrp="1"/>
          </p:cNvSpPr>
          <p:nvPr>
            <p:ph type="body" idx="1"/>
          </p:nvPr>
        </p:nvSpPr>
        <p:spPr>
          <a:xfrm>
            <a:off x="550864" y="1840869"/>
            <a:ext cx="5437186" cy="535354"/>
          </a:xfrm>
        </p:spPr>
        <p:txBody>
          <a:bodyPr/>
          <a:lstStyle/>
          <a:p>
            <a:r>
              <a:rPr lang="en-US" sz="4000" dirty="0"/>
              <a:t>Colliders</a:t>
            </a:r>
          </a:p>
        </p:txBody>
      </p:sp>
      <p:sp>
        <p:nvSpPr>
          <p:cNvPr id="3" name="Rectangle 2">
            <a:extLst>
              <a:ext uri="{FF2B5EF4-FFF2-40B4-BE49-F238E27FC236}">
                <a16:creationId xmlns:a16="http://schemas.microsoft.com/office/drawing/2014/main" id="{5B36C6A0-96A7-EA65-64DE-941C8F636758}"/>
              </a:ext>
            </a:extLst>
          </p:cNvPr>
          <p:cNvSpPr/>
          <p:nvPr/>
        </p:nvSpPr>
        <p:spPr>
          <a:xfrm>
            <a:off x="3857622" y="1826317"/>
            <a:ext cx="7790791" cy="676340"/>
          </a:xfrm>
          <a:prstGeom prst="rect">
            <a:avLst/>
          </a:prstGeom>
          <a:solidFill>
            <a:schemeClr val="tx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vert="horz" wrap="square" lIns="0" tIns="0" rIns="0" bIns="0" rtlCol="0" anchor="b">
            <a:noAutofit/>
          </a:bodyPr>
          <a:lstStyle/>
          <a:p>
            <a:pPr marL="228600" indent="-228600" algn="ctr">
              <a:lnSpc>
                <a:spcPct val="110000"/>
              </a:lnSpc>
              <a:spcBef>
                <a:spcPts val="1000"/>
              </a:spcBef>
              <a:spcAft>
                <a:spcPts val="800"/>
              </a:spcAft>
              <a:defRPr sz="1400"/>
            </a:pPr>
            <a:r>
              <a:rPr lang="en-US" sz="2000" b="0" kern="1200" cap="all" spc="200" baseline="0" dirty="0">
                <a:solidFill>
                  <a:schemeClr val="bg1"/>
                </a:solidFill>
                <a:latin typeface="+mn-lt"/>
                <a:ea typeface="+mn-ea"/>
                <a:cs typeface="+mn-cs"/>
              </a:rPr>
              <a:t>Understanding universe origins, discovering new particles, testing Standard Model</a:t>
            </a:r>
          </a:p>
        </p:txBody>
      </p:sp>
      <p:sp>
        <p:nvSpPr>
          <p:cNvPr id="11" name="Footer Placeholder 4">
            <a:extLst>
              <a:ext uri="{FF2B5EF4-FFF2-40B4-BE49-F238E27FC236}">
                <a16:creationId xmlns:a16="http://schemas.microsoft.com/office/drawing/2014/main" id="{7CBCE733-A739-B96B-F1CE-F0B185549910}"/>
              </a:ext>
            </a:extLst>
          </p:cNvPr>
          <p:cNvSpPr>
            <a:spLocks noGrp="1"/>
          </p:cNvSpPr>
          <p:nvPr>
            <p:ph type="ftr" sz="quarter" idx="11"/>
          </p:nvPr>
        </p:nvSpPr>
        <p:spPr>
          <a:xfrm>
            <a:off x="3359150" y="6507212"/>
            <a:ext cx="6379210" cy="153888"/>
          </a:xfrm>
        </p:spPr>
        <p:txBody>
          <a:bodyPr vert="horz" wrap="square" lIns="0" tIns="0" rIns="0" bIns="0" rtlCol="0" anchor="ctr">
            <a:normAutofit/>
          </a:bodyPr>
          <a:lstStyle/>
          <a:p>
            <a:pPr>
              <a:spcAft>
                <a:spcPts val="600"/>
              </a:spcAft>
            </a:pPr>
            <a:r>
              <a:rPr lang="en-GB" kern="1200">
                <a:latin typeface="+mn-lt"/>
                <a:ea typeface="+mn-ea"/>
                <a:cs typeface="+mn-cs"/>
              </a:rPr>
              <a:t>BI for OP @ Summer Student Lectures - F.R. - 2025</a:t>
            </a:r>
          </a:p>
        </p:txBody>
      </p:sp>
      <p:sp>
        <p:nvSpPr>
          <p:cNvPr id="13" name="Slide Number Placeholder 5">
            <a:extLst>
              <a:ext uri="{FF2B5EF4-FFF2-40B4-BE49-F238E27FC236}">
                <a16:creationId xmlns:a16="http://schemas.microsoft.com/office/drawing/2014/main" id="{A16CD504-1F86-BE4E-7C19-A132A14EB527}"/>
              </a:ext>
            </a:extLst>
          </p:cNvPr>
          <p:cNvSpPr>
            <a:spLocks noGrp="1"/>
          </p:cNvSpPr>
          <p:nvPr>
            <p:ph type="sldNum" sz="quarter" idx="12"/>
          </p:nvPr>
        </p:nvSpPr>
        <p:spPr>
          <a:xfrm>
            <a:off x="9948863" y="6507212"/>
            <a:ext cx="1692274" cy="153888"/>
          </a:xfrm>
        </p:spPr>
        <p:txBody>
          <a:bodyPr vert="horz" wrap="square" lIns="0" tIns="0" rIns="0" bIns="0" rtlCol="0" anchor="ctr">
            <a:normAutofit/>
          </a:bodyPr>
          <a:lstStyle/>
          <a:p>
            <a:pPr>
              <a:spcAft>
                <a:spcPts val="600"/>
              </a:spcAft>
            </a:pPr>
            <a:fld id="{DBA1B0FB-D917-4C8C-928F-313BD683BF39}" type="slidenum">
              <a:rPr lang="en-GB" smtClean="0"/>
              <a:pPr>
                <a:spcAft>
                  <a:spcPts val="600"/>
                </a:spcAft>
              </a:pPr>
              <a:t>15</a:t>
            </a:fld>
            <a:endParaRPr lang="en-GB"/>
          </a:p>
        </p:txBody>
      </p:sp>
      <p:pic>
        <p:nvPicPr>
          <p:cNvPr id="4" name="Picture 3">
            <a:extLst>
              <a:ext uri="{FF2B5EF4-FFF2-40B4-BE49-F238E27FC236}">
                <a16:creationId xmlns:a16="http://schemas.microsoft.com/office/drawing/2014/main" id="{B1CFE45F-8133-A817-32B8-334C3520FFCF}"/>
              </a:ext>
            </a:extLst>
          </p:cNvPr>
          <p:cNvPicPr>
            <a:picLocks noChangeAspect="1"/>
          </p:cNvPicPr>
          <p:nvPr/>
        </p:nvPicPr>
        <p:blipFill>
          <a:blip r:embed="rId2"/>
          <a:stretch>
            <a:fillRect/>
          </a:stretch>
        </p:blipFill>
        <p:spPr>
          <a:xfrm>
            <a:off x="346877" y="2596495"/>
            <a:ext cx="5438103" cy="3517697"/>
          </a:xfrm>
          <a:prstGeom prst="rect">
            <a:avLst/>
          </a:prstGeom>
        </p:spPr>
      </p:pic>
      <p:pic>
        <p:nvPicPr>
          <p:cNvPr id="5" name="Picture 4">
            <a:extLst>
              <a:ext uri="{FF2B5EF4-FFF2-40B4-BE49-F238E27FC236}">
                <a16:creationId xmlns:a16="http://schemas.microsoft.com/office/drawing/2014/main" id="{06DD87EF-0453-CC01-65BE-A7C917507981}"/>
              </a:ext>
            </a:extLst>
          </p:cNvPr>
          <p:cNvPicPr>
            <a:picLocks noChangeAspect="1"/>
          </p:cNvPicPr>
          <p:nvPr/>
        </p:nvPicPr>
        <p:blipFill>
          <a:blip r:embed="rId3"/>
          <a:stretch>
            <a:fillRect/>
          </a:stretch>
        </p:blipFill>
        <p:spPr>
          <a:xfrm>
            <a:off x="5988050" y="2633857"/>
            <a:ext cx="5432007" cy="3517697"/>
          </a:xfrm>
          <a:prstGeom prst="rect">
            <a:avLst/>
          </a:prstGeom>
        </p:spPr>
      </p:pic>
      <p:pic>
        <p:nvPicPr>
          <p:cNvPr id="8" name="Picture 7">
            <a:hlinkClick r:id="rId4"/>
            <a:extLst>
              <a:ext uri="{FF2B5EF4-FFF2-40B4-BE49-F238E27FC236}">
                <a16:creationId xmlns:a16="http://schemas.microsoft.com/office/drawing/2014/main" id="{A8CB04DF-F30E-EC3C-F898-79EA8693EE09}"/>
              </a:ext>
            </a:extLst>
          </p:cNvPr>
          <p:cNvPicPr>
            <a:picLocks noChangeAspect="1"/>
          </p:cNvPicPr>
          <p:nvPr/>
        </p:nvPicPr>
        <p:blipFill>
          <a:blip r:embed="rId5"/>
          <a:stretch>
            <a:fillRect/>
          </a:stretch>
        </p:blipFill>
        <p:spPr>
          <a:xfrm>
            <a:off x="11172884" y="54327"/>
            <a:ext cx="951058" cy="951058"/>
          </a:xfrm>
          <a:prstGeom prst="rect">
            <a:avLst/>
          </a:prstGeom>
        </p:spPr>
      </p:pic>
    </p:spTree>
    <p:extLst>
      <p:ext uri="{BB962C8B-B14F-4D97-AF65-F5344CB8AC3E}">
        <p14:creationId xmlns:p14="http://schemas.microsoft.com/office/powerpoint/2010/main" val="1048612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8AF2A-E61A-9B45-7940-A47D3B398BF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B48D281-5347-511A-9D51-23AB9348D722}"/>
              </a:ext>
            </a:extLst>
          </p:cNvPr>
          <p:cNvSpPr txBox="1"/>
          <p:nvPr/>
        </p:nvSpPr>
        <p:spPr>
          <a:xfrm>
            <a:off x="293748" y="4190514"/>
            <a:ext cx="4757677" cy="1880945"/>
          </a:xfrm>
          <a:prstGeom prst="rect">
            <a:avLst/>
          </a:prstGeom>
        </p:spPr>
        <p:txBody>
          <a:bodyPr vert="horz" wrap="square" lIns="0" tIns="0" rIns="0" bIns="0" rtlCol="0" anchor="t" anchorCtr="0">
            <a:normAutofit lnSpcReduction="10000"/>
          </a:bodyPr>
          <a:lstStyle/>
          <a:p>
            <a:pPr>
              <a:lnSpc>
                <a:spcPct val="90000"/>
              </a:lnSpc>
              <a:spcBef>
                <a:spcPct val="0"/>
              </a:spcBef>
              <a:spcAft>
                <a:spcPts val="600"/>
              </a:spcAft>
            </a:pPr>
            <a:r>
              <a:rPr lang="en-US" sz="5200" b="1" dirty="0">
                <a:latin typeface="+mj-lt"/>
                <a:ea typeface="+mj-ea"/>
                <a:cs typeface="+mj-cs"/>
              </a:rPr>
              <a:t>Research Facilities</a:t>
            </a:r>
          </a:p>
          <a:p>
            <a:pPr>
              <a:lnSpc>
                <a:spcPct val="90000"/>
              </a:lnSpc>
              <a:spcBef>
                <a:spcPct val="0"/>
              </a:spcBef>
              <a:spcAft>
                <a:spcPts val="600"/>
              </a:spcAft>
            </a:pPr>
            <a:r>
              <a:rPr lang="en-US" sz="3200" b="1" dirty="0">
                <a:latin typeface="+mj-lt"/>
                <a:ea typeface="+mj-ea"/>
                <a:cs typeface="+mj-cs"/>
              </a:rPr>
              <a:t>Fixed Target</a:t>
            </a:r>
          </a:p>
        </p:txBody>
      </p:sp>
      <p:pic>
        <p:nvPicPr>
          <p:cNvPr id="7" name="AZehPgx3FIuWfm8XYkMGFw-AZehPgx3j4K3TBBE78YdoA">
            <a:hlinkClick r:id="" action="ppaction://media"/>
            <a:extLst>
              <a:ext uri="{FF2B5EF4-FFF2-40B4-BE49-F238E27FC236}">
                <a16:creationId xmlns:a16="http://schemas.microsoft.com/office/drawing/2014/main" id="{5B2B0679-F1D5-FFA3-BF5B-DC7B065A1B5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390515" y="115177"/>
            <a:ext cx="6713728" cy="3776472"/>
          </a:xfrm>
          <a:prstGeom prst="rect">
            <a:avLst/>
          </a:prstGeom>
          <a:noFill/>
        </p:spPr>
      </p:pic>
      <p:sp>
        <p:nvSpPr>
          <p:cNvPr id="11" name="Footer Placeholder 4">
            <a:extLst>
              <a:ext uri="{FF2B5EF4-FFF2-40B4-BE49-F238E27FC236}">
                <a16:creationId xmlns:a16="http://schemas.microsoft.com/office/drawing/2014/main" id="{7CBCE733-A739-B96B-F1CE-F0B185549910}"/>
              </a:ext>
            </a:extLst>
          </p:cNvPr>
          <p:cNvSpPr>
            <a:spLocks noGrp="1"/>
          </p:cNvSpPr>
          <p:nvPr>
            <p:ph type="ftr" sz="quarter" idx="11"/>
          </p:nvPr>
        </p:nvSpPr>
        <p:spPr>
          <a:xfrm>
            <a:off x="3359150" y="6507212"/>
            <a:ext cx="6379210" cy="153888"/>
          </a:xfrm>
        </p:spPr>
        <p:txBody>
          <a:bodyPr vert="horz" wrap="square" lIns="0" tIns="0" rIns="0" bIns="0" rtlCol="0" anchor="ctr">
            <a:normAutofit/>
          </a:bodyPr>
          <a:lstStyle/>
          <a:p>
            <a:pPr>
              <a:spcAft>
                <a:spcPts val="600"/>
              </a:spcAft>
            </a:pPr>
            <a:r>
              <a:rPr lang="en-GB" kern="1200">
                <a:latin typeface="+mn-lt"/>
                <a:ea typeface="+mn-ea"/>
                <a:cs typeface="+mn-cs"/>
              </a:rPr>
              <a:t>BI for OP @ Summer Student Lectures - F.R. - 2025</a:t>
            </a:r>
          </a:p>
        </p:txBody>
      </p:sp>
      <p:sp>
        <p:nvSpPr>
          <p:cNvPr id="13" name="Slide Number Placeholder 5">
            <a:extLst>
              <a:ext uri="{FF2B5EF4-FFF2-40B4-BE49-F238E27FC236}">
                <a16:creationId xmlns:a16="http://schemas.microsoft.com/office/drawing/2014/main" id="{A16CD504-1F86-BE4E-7C19-A132A14EB527}"/>
              </a:ext>
            </a:extLst>
          </p:cNvPr>
          <p:cNvSpPr>
            <a:spLocks noGrp="1"/>
          </p:cNvSpPr>
          <p:nvPr>
            <p:ph type="sldNum" sz="quarter" idx="12"/>
          </p:nvPr>
        </p:nvSpPr>
        <p:spPr>
          <a:xfrm>
            <a:off x="9948863" y="6507212"/>
            <a:ext cx="1692274" cy="153888"/>
          </a:xfrm>
        </p:spPr>
        <p:txBody>
          <a:bodyPr vert="horz" wrap="square" lIns="0" tIns="0" rIns="0" bIns="0" rtlCol="0" anchor="ctr">
            <a:normAutofit/>
          </a:bodyPr>
          <a:lstStyle/>
          <a:p>
            <a:pPr>
              <a:spcAft>
                <a:spcPts val="600"/>
              </a:spcAft>
            </a:pPr>
            <a:fld id="{DBA1B0FB-D917-4C8C-928F-313BD683BF39}" type="slidenum">
              <a:rPr lang="en-GB" smtClean="0"/>
              <a:pPr>
                <a:spcAft>
                  <a:spcPts val="600"/>
                </a:spcAft>
              </a:pPr>
              <a:t>16</a:t>
            </a:fld>
            <a:endParaRPr lang="en-GB"/>
          </a:p>
        </p:txBody>
      </p:sp>
      <p:sp>
        <p:nvSpPr>
          <p:cNvPr id="4" name="Rectangle 3">
            <a:extLst>
              <a:ext uri="{FF2B5EF4-FFF2-40B4-BE49-F238E27FC236}">
                <a16:creationId xmlns:a16="http://schemas.microsoft.com/office/drawing/2014/main" id="{B368EA6D-B866-0AAE-DB18-3D666C6953DA}"/>
              </a:ext>
            </a:extLst>
          </p:cNvPr>
          <p:cNvSpPr/>
          <p:nvPr/>
        </p:nvSpPr>
        <p:spPr>
          <a:xfrm>
            <a:off x="5205260" y="4532636"/>
            <a:ext cx="6221412" cy="1333589"/>
          </a:xfrm>
          <a:prstGeom prst="rect">
            <a:avLst/>
          </a:prstGeom>
          <a:solidFill>
            <a:schemeClr val="tx1">
              <a:lumMod val="95000"/>
            </a:schemeClr>
          </a:solidFill>
        </p:spPr>
        <p:style>
          <a:lnRef idx="1">
            <a:schemeClr val="accent1"/>
          </a:lnRef>
          <a:fillRef idx="3">
            <a:schemeClr val="accent1"/>
          </a:fillRef>
          <a:effectRef idx="2">
            <a:schemeClr val="accent1"/>
          </a:effectRef>
          <a:fontRef idx="minor">
            <a:schemeClr val="lt1"/>
          </a:fontRef>
        </p:style>
        <p:txBody>
          <a:bodyPr vert="horz" wrap="square" lIns="0" tIns="0" rIns="0" bIns="0" rtlCol="0">
            <a:noAutofit/>
          </a:bodyPr>
          <a:lstStyle/>
          <a:p>
            <a:pPr lvl="1">
              <a:defRPr sz="1400"/>
            </a:pPr>
            <a:r>
              <a:rPr lang="en-GB" sz="2800" dirty="0">
                <a:solidFill>
                  <a:schemeClr val="bg1"/>
                </a:solidFill>
              </a:rPr>
              <a:t>Nuclear physics research, rare decay studies, neutrino production, neutron production, antimatter production</a:t>
            </a:r>
          </a:p>
        </p:txBody>
      </p:sp>
      <p:pic>
        <p:nvPicPr>
          <p:cNvPr id="3" name="Picture 2">
            <a:extLst>
              <a:ext uri="{FF2B5EF4-FFF2-40B4-BE49-F238E27FC236}">
                <a16:creationId xmlns:a16="http://schemas.microsoft.com/office/drawing/2014/main" id="{2B3B70CD-0A1C-A835-A03D-EA32B3348104}"/>
              </a:ext>
            </a:extLst>
          </p:cNvPr>
          <p:cNvPicPr>
            <a:picLocks noChangeAspect="1"/>
          </p:cNvPicPr>
          <p:nvPr/>
        </p:nvPicPr>
        <p:blipFill>
          <a:blip r:embed="rId5"/>
          <a:stretch>
            <a:fillRect/>
          </a:stretch>
        </p:blipFill>
        <p:spPr>
          <a:xfrm>
            <a:off x="341756" y="1044280"/>
            <a:ext cx="3999323" cy="1883827"/>
          </a:xfrm>
          <a:prstGeom prst="rect">
            <a:avLst/>
          </a:prstGeom>
        </p:spPr>
      </p:pic>
    </p:spTree>
    <p:extLst>
      <p:ext uri="{BB962C8B-B14F-4D97-AF65-F5344CB8AC3E}">
        <p14:creationId xmlns:p14="http://schemas.microsoft.com/office/powerpoint/2010/main" val="270971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6487E-F3F7-9125-9B39-A6E567D46FF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276FB7D-D455-C3AE-C8ED-6C14E1852DAB}"/>
              </a:ext>
            </a:extLst>
          </p:cNvPr>
          <p:cNvSpPr txBox="1"/>
          <p:nvPr/>
        </p:nvSpPr>
        <p:spPr>
          <a:xfrm>
            <a:off x="0" y="4206143"/>
            <a:ext cx="6823881" cy="1562959"/>
          </a:xfrm>
          <a:prstGeom prst="rect">
            <a:avLst/>
          </a:prstGeom>
        </p:spPr>
        <p:txBody>
          <a:bodyPr vert="horz" wrap="square" lIns="0" tIns="0" rIns="0" bIns="0" rtlCol="0" anchor="t" anchorCtr="0">
            <a:noAutofit/>
          </a:bodyPr>
          <a:lstStyle/>
          <a:p>
            <a:pPr algn="ctr"/>
            <a:r>
              <a:rPr lang="en-GB" sz="4800" b="1" dirty="0">
                <a:latin typeface="+mj-lt"/>
              </a:rPr>
              <a:t>Synchrotron Radiation Facilities</a:t>
            </a:r>
          </a:p>
          <a:p>
            <a:pPr algn="ctr"/>
            <a:r>
              <a:rPr lang="en-GB" sz="3000" b="1" dirty="0">
                <a:latin typeface="+mj-lt"/>
              </a:rPr>
              <a:t>Generate specialized light</a:t>
            </a:r>
          </a:p>
        </p:txBody>
      </p:sp>
      <p:pic>
        <p:nvPicPr>
          <p:cNvPr id="6" name="Picture 5">
            <a:extLst>
              <a:ext uri="{FF2B5EF4-FFF2-40B4-BE49-F238E27FC236}">
                <a16:creationId xmlns:a16="http://schemas.microsoft.com/office/drawing/2014/main" id="{50EE923E-DA81-0A50-CD39-FB18E031390E}"/>
              </a:ext>
            </a:extLst>
          </p:cNvPr>
          <p:cNvPicPr>
            <a:picLocks noChangeAspect="1"/>
          </p:cNvPicPr>
          <p:nvPr/>
        </p:nvPicPr>
        <p:blipFill>
          <a:blip r:embed="rId2"/>
          <a:srcRect t="18164" b="25518"/>
          <a:stretch>
            <a:fillRect/>
          </a:stretch>
        </p:blipFill>
        <p:spPr>
          <a:xfrm>
            <a:off x="20" y="10"/>
            <a:ext cx="12191980" cy="3776462"/>
          </a:xfrm>
          <a:prstGeom prst="rect">
            <a:avLst/>
          </a:prstGeom>
          <a:noFill/>
        </p:spPr>
      </p:pic>
      <p:sp>
        <p:nvSpPr>
          <p:cNvPr id="11" name="Footer Placeholder 4">
            <a:extLst>
              <a:ext uri="{FF2B5EF4-FFF2-40B4-BE49-F238E27FC236}">
                <a16:creationId xmlns:a16="http://schemas.microsoft.com/office/drawing/2014/main" id="{8A7631A8-4822-790A-011A-B07BA4BC302D}"/>
              </a:ext>
            </a:extLst>
          </p:cNvPr>
          <p:cNvSpPr>
            <a:spLocks noGrp="1"/>
          </p:cNvSpPr>
          <p:nvPr>
            <p:ph type="ftr" sz="quarter" idx="11"/>
          </p:nvPr>
        </p:nvSpPr>
        <p:spPr>
          <a:xfrm>
            <a:off x="3359150" y="6507212"/>
            <a:ext cx="6379210" cy="153888"/>
          </a:xfrm>
        </p:spPr>
        <p:txBody>
          <a:bodyPr/>
          <a:lstStyle/>
          <a:p>
            <a:pPr rtl="0">
              <a:spcAft>
                <a:spcPts val="600"/>
              </a:spcAft>
            </a:pPr>
            <a:r>
              <a:rPr lang="en-GB"/>
              <a:t>BI for OP @ Summer Student Lectures - F.R. - 2025</a:t>
            </a:r>
          </a:p>
        </p:txBody>
      </p:sp>
      <p:sp>
        <p:nvSpPr>
          <p:cNvPr id="13" name="Slide Number Placeholder 5">
            <a:extLst>
              <a:ext uri="{FF2B5EF4-FFF2-40B4-BE49-F238E27FC236}">
                <a16:creationId xmlns:a16="http://schemas.microsoft.com/office/drawing/2014/main" id="{C3D948EC-E73A-8EE1-6B87-A5E2E93DC8B0}"/>
              </a:ext>
            </a:extLst>
          </p:cNvPr>
          <p:cNvSpPr>
            <a:spLocks noGrp="1"/>
          </p:cNvSpPr>
          <p:nvPr>
            <p:ph type="sldNum" sz="quarter" idx="12"/>
          </p:nvPr>
        </p:nvSpPr>
        <p:spPr>
          <a:xfrm>
            <a:off x="9948863" y="6507212"/>
            <a:ext cx="1692274" cy="153888"/>
          </a:xfrm>
        </p:spPr>
        <p:txBody>
          <a:bodyPr/>
          <a:lstStyle/>
          <a:p>
            <a:pPr rtl="0">
              <a:spcAft>
                <a:spcPts val="600"/>
              </a:spcAft>
            </a:pPr>
            <a:fld id="{DBA1B0FB-D917-4C8C-928F-313BD683BF39}" type="slidenum">
              <a:rPr lang="en-GB" smtClean="0"/>
              <a:pPr rtl="0">
                <a:spcAft>
                  <a:spcPts val="600"/>
                </a:spcAft>
              </a:pPr>
              <a:t>17</a:t>
            </a:fld>
            <a:endParaRPr lang="en-GB"/>
          </a:p>
        </p:txBody>
      </p:sp>
      <p:sp>
        <p:nvSpPr>
          <p:cNvPr id="4" name="Rectangle 3">
            <a:extLst>
              <a:ext uri="{FF2B5EF4-FFF2-40B4-BE49-F238E27FC236}">
                <a16:creationId xmlns:a16="http://schemas.microsoft.com/office/drawing/2014/main" id="{60384207-CDD0-E71B-2E40-8521C20FE4E8}"/>
              </a:ext>
            </a:extLst>
          </p:cNvPr>
          <p:cNvSpPr/>
          <p:nvPr/>
        </p:nvSpPr>
        <p:spPr>
          <a:xfrm>
            <a:off x="7329732" y="4393720"/>
            <a:ext cx="4817256" cy="1792517"/>
          </a:xfrm>
          <a:prstGeom prst="rect">
            <a:avLst/>
          </a:prstGeom>
          <a:solidFill>
            <a:schemeClr val="tx1">
              <a:lumMod val="95000"/>
            </a:schemeClr>
          </a:solidFill>
        </p:spPr>
        <p:style>
          <a:lnRef idx="1">
            <a:schemeClr val="accent1"/>
          </a:lnRef>
          <a:fillRef idx="3">
            <a:schemeClr val="accent1"/>
          </a:fillRef>
          <a:effectRef idx="2">
            <a:schemeClr val="accent1"/>
          </a:effectRef>
          <a:fontRef idx="minor">
            <a:schemeClr val="lt1"/>
          </a:fontRef>
        </p:style>
        <p:txBody>
          <a:bodyPr vert="horz" wrap="square" lIns="0" tIns="0" rIns="0" bIns="0" rtlCol="0">
            <a:noAutofit/>
          </a:bodyPr>
          <a:lstStyle/>
          <a:p>
            <a:pPr lvl="1">
              <a:defRPr sz="1400"/>
            </a:pPr>
            <a:r>
              <a:rPr lang="en-GB" sz="2800" dirty="0">
                <a:solidFill>
                  <a:schemeClr val="bg1"/>
                </a:solidFill>
              </a:rPr>
              <a:t>Material science, protein crystallography, pharmaceutical development, advanced imaging</a:t>
            </a:r>
          </a:p>
        </p:txBody>
      </p:sp>
      <p:pic>
        <p:nvPicPr>
          <p:cNvPr id="7" name="Picture 6">
            <a:hlinkClick r:id="rId3"/>
            <a:extLst>
              <a:ext uri="{FF2B5EF4-FFF2-40B4-BE49-F238E27FC236}">
                <a16:creationId xmlns:a16="http://schemas.microsoft.com/office/drawing/2014/main" id="{E262EE06-47C0-F461-3AF8-DCC3FD463767}"/>
              </a:ext>
            </a:extLst>
          </p:cNvPr>
          <p:cNvPicPr>
            <a:picLocks noChangeAspect="1"/>
          </p:cNvPicPr>
          <p:nvPr/>
        </p:nvPicPr>
        <p:blipFill>
          <a:blip r:embed="rId4"/>
          <a:stretch>
            <a:fillRect/>
          </a:stretch>
        </p:blipFill>
        <p:spPr>
          <a:xfrm>
            <a:off x="11195930" y="47847"/>
            <a:ext cx="951058" cy="951058"/>
          </a:xfrm>
          <a:prstGeom prst="rect">
            <a:avLst/>
          </a:prstGeom>
        </p:spPr>
      </p:pic>
    </p:spTree>
    <p:extLst>
      <p:ext uri="{BB962C8B-B14F-4D97-AF65-F5344CB8AC3E}">
        <p14:creationId xmlns:p14="http://schemas.microsoft.com/office/powerpoint/2010/main" val="718101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43209" y="227398"/>
            <a:ext cx="3901435" cy="2384898"/>
          </a:xfrm>
          <a:prstGeom prst="rect">
            <a:avLst/>
          </a:prstGeom>
        </p:spPr>
        <p:txBody>
          <a:bodyPr vert="horz" wrap="square" lIns="0" tIns="0" rIns="0" bIns="0" rtlCol="0" anchor="b" anchorCtr="0">
            <a:normAutofit fontScale="92500"/>
          </a:bodyPr>
          <a:lstStyle/>
          <a:p>
            <a:pPr>
              <a:lnSpc>
                <a:spcPct val="90000"/>
              </a:lnSpc>
              <a:spcBef>
                <a:spcPct val="0"/>
              </a:spcBef>
              <a:spcAft>
                <a:spcPts val="600"/>
              </a:spcAft>
            </a:pPr>
            <a:r>
              <a:rPr lang="en-GB" sz="4800" b="1" kern="1200" dirty="0">
                <a:latin typeface="+mj-lt"/>
                <a:ea typeface="+mj-ea"/>
                <a:cs typeface="+mj-cs"/>
              </a:rPr>
              <a:t>Medical Accelerators</a:t>
            </a:r>
          </a:p>
          <a:p>
            <a:pPr>
              <a:lnSpc>
                <a:spcPct val="90000"/>
              </a:lnSpc>
              <a:spcBef>
                <a:spcPct val="0"/>
              </a:spcBef>
              <a:spcAft>
                <a:spcPts val="600"/>
              </a:spcAft>
            </a:pPr>
            <a:r>
              <a:rPr lang="en-GB" sz="3000" b="1" kern="1200" dirty="0">
                <a:latin typeface="+mj-lt"/>
                <a:ea typeface="+mj-ea"/>
                <a:cs typeface="+mj-cs"/>
              </a:rPr>
              <a:t>Treat disease precisely</a:t>
            </a:r>
          </a:p>
        </p:txBody>
      </p:sp>
      <p:pic>
        <p:nvPicPr>
          <p:cNvPr id="5" name="Picture 4" descr="A medical equipment in a room&#10;&#10;AI-generated content may be incorrect.">
            <a:extLst>
              <a:ext uri="{FF2B5EF4-FFF2-40B4-BE49-F238E27FC236}">
                <a16:creationId xmlns:a16="http://schemas.microsoft.com/office/drawing/2014/main" id="{BC221FE3-2B0B-E73F-AA38-B57D3EAAEF54}"/>
              </a:ext>
            </a:extLst>
          </p:cNvPr>
          <p:cNvPicPr>
            <a:picLocks noChangeAspect="1"/>
          </p:cNvPicPr>
          <p:nvPr/>
        </p:nvPicPr>
        <p:blipFill>
          <a:blip r:embed="rId2"/>
          <a:srcRect t="2637" r="1" b="5339"/>
          <a:stretch>
            <a:fillRect/>
          </a:stretch>
        </p:blipFill>
        <p:spPr>
          <a:xfrm>
            <a:off x="20" y="10"/>
            <a:ext cx="7452340" cy="6857990"/>
          </a:xfrm>
          <a:prstGeom prst="rect">
            <a:avLst/>
          </a:prstGeom>
          <a:noFill/>
        </p:spPr>
      </p:pic>
      <p:sp>
        <p:nvSpPr>
          <p:cNvPr id="6" name="Rectangle 5">
            <a:extLst>
              <a:ext uri="{FF2B5EF4-FFF2-40B4-BE49-F238E27FC236}">
                <a16:creationId xmlns:a16="http://schemas.microsoft.com/office/drawing/2014/main" id="{4DB84E45-03C5-E185-EBBA-3DC26D52D5C3}"/>
              </a:ext>
            </a:extLst>
          </p:cNvPr>
          <p:cNvSpPr/>
          <p:nvPr/>
        </p:nvSpPr>
        <p:spPr>
          <a:xfrm>
            <a:off x="7495554" y="2715743"/>
            <a:ext cx="4544022" cy="1933659"/>
          </a:xfrm>
          <a:prstGeom prst="rect">
            <a:avLst/>
          </a:prstGeom>
          <a:solidFill>
            <a:schemeClr val="tx1">
              <a:lumMod val="95000"/>
            </a:schemeClr>
          </a:solidFill>
        </p:spPr>
        <p:style>
          <a:lnRef idx="1">
            <a:schemeClr val="accent1"/>
          </a:lnRef>
          <a:fillRef idx="3">
            <a:schemeClr val="accent1"/>
          </a:fillRef>
          <a:effectRef idx="2">
            <a:schemeClr val="accent1"/>
          </a:effectRef>
          <a:fontRef idx="minor">
            <a:schemeClr val="lt1"/>
          </a:fontRef>
        </p:style>
        <p:txBody>
          <a:bodyPr vert="horz" wrap="square" lIns="0" tIns="0" rIns="0" bIns="0" rtlCol="0">
            <a:noAutofit/>
          </a:bodyPr>
          <a:lstStyle/>
          <a:p>
            <a:pPr lvl="1">
              <a:defRPr sz="1400"/>
            </a:pPr>
            <a:r>
              <a:rPr lang="en-GB" sz="2800" dirty="0">
                <a:solidFill>
                  <a:schemeClr val="bg1"/>
                </a:solidFill>
              </a:rPr>
              <a:t>Cancer therapy, medical imaging, targeted radiation treatment, minimizing healthy tissue damage</a:t>
            </a:r>
          </a:p>
        </p:txBody>
      </p:sp>
      <p:pic>
        <p:nvPicPr>
          <p:cNvPr id="7" name="Picture 6">
            <a:extLst>
              <a:ext uri="{FF2B5EF4-FFF2-40B4-BE49-F238E27FC236}">
                <a16:creationId xmlns:a16="http://schemas.microsoft.com/office/drawing/2014/main" id="{F5082A60-5B95-E0E1-6B91-61D4E29304DB}"/>
              </a:ext>
            </a:extLst>
          </p:cNvPr>
          <p:cNvPicPr>
            <a:picLocks noChangeAspect="1"/>
          </p:cNvPicPr>
          <p:nvPr/>
        </p:nvPicPr>
        <p:blipFill>
          <a:blip r:embed="rId3"/>
          <a:stretch>
            <a:fillRect/>
          </a:stretch>
        </p:blipFill>
        <p:spPr>
          <a:xfrm>
            <a:off x="8210550" y="4580878"/>
            <a:ext cx="3328704" cy="2127688"/>
          </a:xfrm>
          <a:prstGeom prst="rect">
            <a:avLst/>
          </a:prstGeom>
        </p:spPr>
      </p:pic>
      <p:pic>
        <p:nvPicPr>
          <p:cNvPr id="4" name="Picture 3">
            <a:extLst>
              <a:ext uri="{FF2B5EF4-FFF2-40B4-BE49-F238E27FC236}">
                <a16:creationId xmlns:a16="http://schemas.microsoft.com/office/drawing/2014/main" id="{68D47771-C8A6-FC3B-E26E-6DEDFB5DBE65}"/>
              </a:ext>
            </a:extLst>
          </p:cNvPr>
          <p:cNvPicPr>
            <a:picLocks noChangeAspect="1"/>
          </p:cNvPicPr>
          <p:nvPr/>
        </p:nvPicPr>
        <p:blipFill>
          <a:blip r:embed="rId4"/>
          <a:stretch>
            <a:fillRect/>
          </a:stretch>
        </p:blipFill>
        <p:spPr>
          <a:xfrm>
            <a:off x="0" y="4924331"/>
            <a:ext cx="4824041" cy="1933659"/>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2B74C-24CE-00F0-5D32-3ED036D0AECE}"/>
              </a:ext>
            </a:extLst>
          </p:cNvPr>
          <p:cNvSpPr>
            <a:spLocks noGrp="1"/>
          </p:cNvSpPr>
          <p:nvPr>
            <p:ph type="title"/>
          </p:nvPr>
        </p:nvSpPr>
        <p:spPr/>
        <p:txBody>
          <a:bodyPr/>
          <a:lstStyle/>
          <a:p>
            <a:r>
              <a:rPr lang="en-US" dirty="0"/>
              <a:t>World Accelerators </a:t>
            </a:r>
            <a:r>
              <a:rPr lang="en-US" sz="2000" b="1" dirty="0"/>
              <a:t>(some categories only)</a:t>
            </a:r>
            <a:endParaRPr lang="en-GB" sz="2000" b="1" dirty="0"/>
          </a:p>
        </p:txBody>
      </p:sp>
      <p:sp>
        <p:nvSpPr>
          <p:cNvPr id="3" name="Content Placeholder 2">
            <a:extLst>
              <a:ext uri="{FF2B5EF4-FFF2-40B4-BE49-F238E27FC236}">
                <a16:creationId xmlns:a16="http://schemas.microsoft.com/office/drawing/2014/main" id="{AFDC3CBF-F2DD-5EB8-E14A-F5FF36A43724}"/>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67E6C6A4-4F5D-16A7-8F99-1F060519DC25}"/>
              </a:ext>
            </a:extLst>
          </p:cNvPr>
          <p:cNvSpPr>
            <a:spLocks noGrp="1"/>
          </p:cNvSpPr>
          <p:nvPr>
            <p:ph sz="half" idx="2"/>
          </p:nvPr>
        </p:nvSpPr>
        <p:spPr/>
        <p:txBody>
          <a:bodyPr/>
          <a:lstStyle/>
          <a:p>
            <a:endParaRPr lang="en-GB" dirty="0"/>
          </a:p>
        </p:txBody>
      </p:sp>
      <p:sp>
        <p:nvSpPr>
          <p:cNvPr id="5" name="Footer Placeholder 4">
            <a:extLst>
              <a:ext uri="{FF2B5EF4-FFF2-40B4-BE49-F238E27FC236}">
                <a16:creationId xmlns:a16="http://schemas.microsoft.com/office/drawing/2014/main" id="{279AB60E-0A0D-97B0-90AE-9A89C54EFA40}"/>
              </a:ext>
            </a:extLst>
          </p:cNvPr>
          <p:cNvSpPr>
            <a:spLocks noGrp="1"/>
          </p:cNvSpPr>
          <p:nvPr>
            <p:ph type="ftr" sz="quarter" idx="11"/>
          </p:nvPr>
        </p:nvSpPr>
        <p:spPr/>
        <p:txBody>
          <a:bodyPr/>
          <a:lstStyle/>
          <a:p>
            <a:pPr rtl="0"/>
            <a:r>
              <a:rPr lang="en-GB"/>
              <a:t>BI for OP @ Summer Student Lectures - F.R. - 2025</a:t>
            </a:r>
          </a:p>
        </p:txBody>
      </p:sp>
      <p:sp>
        <p:nvSpPr>
          <p:cNvPr id="6" name="Slide Number Placeholder 5">
            <a:extLst>
              <a:ext uri="{FF2B5EF4-FFF2-40B4-BE49-F238E27FC236}">
                <a16:creationId xmlns:a16="http://schemas.microsoft.com/office/drawing/2014/main" id="{73C93526-113E-FBE2-2C96-272478544B12}"/>
              </a:ext>
            </a:extLst>
          </p:cNvPr>
          <p:cNvSpPr>
            <a:spLocks noGrp="1"/>
          </p:cNvSpPr>
          <p:nvPr>
            <p:ph type="sldNum" sz="quarter" idx="12"/>
          </p:nvPr>
        </p:nvSpPr>
        <p:spPr/>
        <p:txBody>
          <a:bodyPr/>
          <a:lstStyle/>
          <a:p>
            <a:pPr rtl="0"/>
            <a:fld id="{DBA1B0FB-D917-4C8C-928F-313BD683BF39}" type="slidenum">
              <a:rPr lang="en-GB" smtClean="0"/>
              <a:t>19</a:t>
            </a:fld>
            <a:endParaRPr lang="en-GB"/>
          </a:p>
        </p:txBody>
      </p:sp>
      <p:pic>
        <p:nvPicPr>
          <p:cNvPr id="9" name="Picture 8">
            <a:extLst>
              <a:ext uri="{FF2B5EF4-FFF2-40B4-BE49-F238E27FC236}">
                <a16:creationId xmlns:a16="http://schemas.microsoft.com/office/drawing/2014/main" id="{575BB294-1FC6-7073-9182-D0A448255A15}"/>
              </a:ext>
            </a:extLst>
          </p:cNvPr>
          <p:cNvPicPr>
            <a:picLocks noChangeAspect="1"/>
          </p:cNvPicPr>
          <p:nvPr/>
        </p:nvPicPr>
        <p:blipFill>
          <a:blip r:embed="rId2"/>
          <a:stretch>
            <a:fillRect/>
          </a:stretch>
        </p:blipFill>
        <p:spPr>
          <a:xfrm>
            <a:off x="1229550" y="1515959"/>
            <a:ext cx="9053054" cy="4550733"/>
          </a:xfrm>
          <a:prstGeom prst="rect">
            <a:avLst/>
          </a:prstGeom>
        </p:spPr>
      </p:pic>
      <p:pic>
        <p:nvPicPr>
          <p:cNvPr id="11" name="Picture 10">
            <a:extLst>
              <a:ext uri="{FF2B5EF4-FFF2-40B4-BE49-F238E27FC236}">
                <a16:creationId xmlns:a16="http://schemas.microsoft.com/office/drawing/2014/main" id="{BB404B5C-458F-4C8F-6DA3-2FE35735BB3A}"/>
              </a:ext>
            </a:extLst>
          </p:cNvPr>
          <p:cNvPicPr>
            <a:picLocks noChangeAspect="1"/>
          </p:cNvPicPr>
          <p:nvPr/>
        </p:nvPicPr>
        <p:blipFill>
          <a:blip r:embed="rId3"/>
          <a:stretch>
            <a:fillRect/>
          </a:stretch>
        </p:blipFill>
        <p:spPr>
          <a:xfrm>
            <a:off x="5571741" y="3109787"/>
            <a:ext cx="6205538" cy="3278247"/>
          </a:xfrm>
          <a:prstGeom prst="rect">
            <a:avLst/>
          </a:prstGeom>
          <a:ln w="28575">
            <a:solidFill>
              <a:schemeClr val="accent3">
                <a:lumMod val="60000"/>
                <a:lumOff val="40000"/>
              </a:schemeClr>
            </a:solidFill>
          </a:ln>
        </p:spPr>
      </p:pic>
      <p:pic>
        <p:nvPicPr>
          <p:cNvPr id="15" name="Picture 14">
            <a:hlinkClick r:id="rId4"/>
            <a:extLst>
              <a:ext uri="{FF2B5EF4-FFF2-40B4-BE49-F238E27FC236}">
                <a16:creationId xmlns:a16="http://schemas.microsoft.com/office/drawing/2014/main" id="{C172B58D-AD6B-7C7B-13AE-455EC893CAA4}"/>
              </a:ext>
            </a:extLst>
          </p:cNvPr>
          <p:cNvPicPr>
            <a:picLocks noChangeAspect="1"/>
          </p:cNvPicPr>
          <p:nvPr/>
        </p:nvPicPr>
        <p:blipFill>
          <a:blip r:embed="rId5"/>
          <a:stretch>
            <a:fillRect/>
          </a:stretch>
        </p:blipFill>
        <p:spPr>
          <a:xfrm>
            <a:off x="10946006" y="212428"/>
            <a:ext cx="950397" cy="950397"/>
          </a:xfrm>
          <a:prstGeom prst="rect">
            <a:avLst/>
          </a:prstGeom>
          <a:solidFill>
            <a:schemeClr val="accent6">
              <a:lumMod val="20000"/>
              <a:lumOff val="80000"/>
            </a:schemeClr>
          </a:solidFill>
        </p:spPr>
      </p:pic>
      <p:cxnSp>
        <p:nvCxnSpPr>
          <p:cNvPr id="17" name="Straight Arrow Connector 16">
            <a:extLst>
              <a:ext uri="{FF2B5EF4-FFF2-40B4-BE49-F238E27FC236}">
                <a16:creationId xmlns:a16="http://schemas.microsoft.com/office/drawing/2014/main" id="{1F9B1950-A401-C033-E007-592F36DD35F0}"/>
              </a:ext>
            </a:extLst>
          </p:cNvPr>
          <p:cNvCxnSpPr>
            <a:cxnSpLocks/>
          </p:cNvCxnSpPr>
          <p:nvPr/>
        </p:nvCxnSpPr>
        <p:spPr>
          <a:xfrm>
            <a:off x="5173079" y="2720573"/>
            <a:ext cx="359172" cy="389214"/>
          </a:xfrm>
          <a:prstGeom prst="straightConnector1">
            <a:avLst/>
          </a:prstGeom>
          <a:ln w="57150">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41822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966807-9D9D-C500-25F3-9502197BA033}"/>
              </a:ext>
            </a:extLst>
          </p:cNvPr>
          <p:cNvSpPr>
            <a:spLocks noGrp="1"/>
          </p:cNvSpPr>
          <p:nvPr>
            <p:ph type="title"/>
          </p:nvPr>
        </p:nvSpPr>
        <p:spPr/>
        <p:txBody>
          <a:bodyPr/>
          <a:lstStyle/>
          <a:p>
            <a:r>
              <a:rPr lang="en-US" dirty="0"/>
              <a:t>Introduction</a:t>
            </a:r>
            <a:endParaRPr lang="en-GB" dirty="0"/>
          </a:p>
        </p:txBody>
      </p:sp>
      <p:sp>
        <p:nvSpPr>
          <p:cNvPr id="5" name="Content Placeholder 4">
            <a:extLst>
              <a:ext uri="{FF2B5EF4-FFF2-40B4-BE49-F238E27FC236}">
                <a16:creationId xmlns:a16="http://schemas.microsoft.com/office/drawing/2014/main" id="{FE34BFB8-9058-4281-DFA5-288452F0E1BC}"/>
              </a:ext>
            </a:extLst>
          </p:cNvPr>
          <p:cNvSpPr>
            <a:spLocks noGrp="1"/>
          </p:cNvSpPr>
          <p:nvPr>
            <p:ph idx="1"/>
          </p:nvPr>
        </p:nvSpPr>
        <p:spPr>
          <a:xfrm>
            <a:off x="549538" y="1215275"/>
            <a:ext cx="10258776" cy="4753735"/>
          </a:xfrm>
        </p:spPr>
        <p:txBody>
          <a:bodyPr/>
          <a:lstStyle/>
          <a:p>
            <a:pPr marL="0" indent="0">
              <a:buNone/>
            </a:pPr>
            <a:r>
              <a:rPr lang="en-GB" dirty="0"/>
              <a:t>Welcome to this two-part lecture series on "Beam Instrumentation for Accelerator Operation." These lectures will provide an overview of how beam diagnostics support particle accelerator facilities. It will be a 2 × 45-minute journey to explore the fundamental concepts, general principles, and some of the fascinating physics and engineering at the core of accelerator operation and beam  diagnostics. </a:t>
            </a:r>
          </a:p>
          <a:p>
            <a:r>
              <a:rPr lang="en-GB" dirty="0"/>
              <a:t>What is an accelerator and what it means to operate an accelerator complex</a:t>
            </a:r>
          </a:p>
          <a:p>
            <a:pPr>
              <a:buFont typeface="Arial" panose="020B0604020202020204" pitchFamily="34" charset="0"/>
              <a:buChar char="•"/>
            </a:pPr>
            <a:r>
              <a:rPr lang="en-GB" dirty="0"/>
              <a:t>Essential beam parameters that must be measured</a:t>
            </a:r>
          </a:p>
          <a:p>
            <a:pPr>
              <a:buFont typeface="Arial" panose="020B0604020202020204" pitchFamily="34" charset="0"/>
              <a:buChar char="•"/>
            </a:pPr>
            <a:r>
              <a:rPr lang="en-GB" dirty="0"/>
              <a:t>Various beam instrumentation technologies and their applications</a:t>
            </a:r>
          </a:p>
          <a:p>
            <a:r>
              <a:rPr lang="en-GB" dirty="0"/>
              <a:t>While we'll discuss general concepts applicable to different accelerator types, specific examples of instrumentation technologies and implementations (mainly in Part II) will primarily focus on CERN's diagnostic systems, drawing from direct experience with these facilities.</a:t>
            </a:r>
          </a:p>
        </p:txBody>
      </p:sp>
      <p:sp>
        <p:nvSpPr>
          <p:cNvPr id="2" name="Footer Placeholder 1">
            <a:extLst>
              <a:ext uri="{FF2B5EF4-FFF2-40B4-BE49-F238E27FC236}">
                <a16:creationId xmlns:a16="http://schemas.microsoft.com/office/drawing/2014/main" id="{253F4DAD-A3CB-8CB0-EB4D-2AC149634AB3}"/>
              </a:ext>
            </a:extLst>
          </p:cNvPr>
          <p:cNvSpPr>
            <a:spLocks noGrp="1"/>
          </p:cNvSpPr>
          <p:nvPr>
            <p:ph type="ftr" sz="quarter" idx="11"/>
          </p:nvPr>
        </p:nvSpPr>
        <p:spPr/>
        <p:txBody>
          <a:bodyPr/>
          <a:lstStyle/>
          <a:p>
            <a:pPr rtl="0"/>
            <a:r>
              <a:rPr lang="en-GB"/>
              <a:t>BI for OP @ Summer Student Lectures - F.R. - 2025</a:t>
            </a:r>
          </a:p>
        </p:txBody>
      </p:sp>
      <p:sp>
        <p:nvSpPr>
          <p:cNvPr id="3" name="Slide Number Placeholder 2">
            <a:extLst>
              <a:ext uri="{FF2B5EF4-FFF2-40B4-BE49-F238E27FC236}">
                <a16:creationId xmlns:a16="http://schemas.microsoft.com/office/drawing/2014/main" id="{90008DA9-9584-83FE-068E-8837516D0734}"/>
              </a:ext>
            </a:extLst>
          </p:cNvPr>
          <p:cNvSpPr>
            <a:spLocks noGrp="1"/>
          </p:cNvSpPr>
          <p:nvPr>
            <p:ph type="sldNum" sz="quarter" idx="12"/>
          </p:nvPr>
        </p:nvSpPr>
        <p:spPr/>
        <p:txBody>
          <a:bodyPr/>
          <a:lstStyle/>
          <a:p>
            <a:pPr rtl="0"/>
            <a:fld id="{DBA1B0FB-D917-4C8C-928F-313BD683BF39}" type="slidenum">
              <a:rPr lang="en-GB" smtClean="0"/>
              <a:t>2</a:t>
            </a:fld>
            <a:endParaRPr lang="en-GB"/>
          </a:p>
        </p:txBody>
      </p:sp>
    </p:spTree>
    <p:extLst>
      <p:ext uri="{BB962C8B-B14F-4D97-AF65-F5344CB8AC3E}">
        <p14:creationId xmlns:p14="http://schemas.microsoft.com/office/powerpoint/2010/main" val="3415404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FE51953-657D-C1AF-EA18-7160DFB0A475}"/>
              </a:ext>
            </a:extLst>
          </p:cNvPr>
          <p:cNvSpPr>
            <a:spLocks noGrp="1"/>
          </p:cNvSpPr>
          <p:nvPr>
            <p:ph type="pic" sz="quarter" idx="13"/>
          </p:nvPr>
        </p:nvSpPr>
        <p:spPr/>
        <p:txBody>
          <a:bodyPr/>
          <a:lstStyle/>
          <a:p>
            <a:endParaRPr lang="en-GB" dirty="0"/>
          </a:p>
        </p:txBody>
      </p:sp>
      <p:sp>
        <p:nvSpPr>
          <p:cNvPr id="8" name="Subtitle 7">
            <a:extLst>
              <a:ext uri="{FF2B5EF4-FFF2-40B4-BE49-F238E27FC236}">
                <a16:creationId xmlns:a16="http://schemas.microsoft.com/office/drawing/2014/main" id="{AB2531AD-9A0E-3236-B5A3-BAB44A656DF0}"/>
              </a:ext>
            </a:extLst>
          </p:cNvPr>
          <p:cNvSpPr>
            <a:spLocks noGrp="1"/>
          </p:cNvSpPr>
          <p:nvPr>
            <p:ph type="subTitle" idx="1"/>
          </p:nvPr>
        </p:nvSpPr>
        <p:spPr/>
        <p:txBody>
          <a:bodyPr/>
          <a:lstStyle/>
          <a:p>
            <a:endParaRPr lang="en-GB"/>
          </a:p>
        </p:txBody>
      </p:sp>
      <p:sp>
        <p:nvSpPr>
          <p:cNvPr id="7" name="Title 6">
            <a:extLst>
              <a:ext uri="{FF2B5EF4-FFF2-40B4-BE49-F238E27FC236}">
                <a16:creationId xmlns:a16="http://schemas.microsoft.com/office/drawing/2014/main" id="{FAB7936E-B0C8-A98F-E30D-BF3DAF99FAE0}"/>
              </a:ext>
            </a:extLst>
          </p:cNvPr>
          <p:cNvSpPr>
            <a:spLocks noGrp="1"/>
          </p:cNvSpPr>
          <p:nvPr>
            <p:ph type="ctrTitle"/>
          </p:nvPr>
        </p:nvSpPr>
        <p:spPr/>
        <p:txBody>
          <a:bodyPr/>
          <a:lstStyle/>
          <a:p>
            <a:r>
              <a:rPr lang="en-US" dirty="0"/>
              <a:t>Accelerators Operation</a:t>
            </a:r>
            <a:endParaRPr lang="en-GB" dirty="0"/>
          </a:p>
        </p:txBody>
      </p:sp>
      <p:sp>
        <p:nvSpPr>
          <p:cNvPr id="3" name="Footer Placeholder 2">
            <a:extLst>
              <a:ext uri="{FF2B5EF4-FFF2-40B4-BE49-F238E27FC236}">
                <a16:creationId xmlns:a16="http://schemas.microsoft.com/office/drawing/2014/main" id="{1B6F3CC6-1FEF-22EA-7904-452B8589561C}"/>
              </a:ext>
            </a:extLst>
          </p:cNvPr>
          <p:cNvSpPr>
            <a:spLocks noGrp="1"/>
          </p:cNvSpPr>
          <p:nvPr>
            <p:ph type="ftr" sz="quarter" idx="4294967295"/>
          </p:nvPr>
        </p:nvSpPr>
        <p:spPr>
          <a:xfrm>
            <a:off x="5813425" y="6507163"/>
            <a:ext cx="6378575" cy="153987"/>
          </a:xfrm>
        </p:spPr>
        <p:txBody>
          <a:bodyPr/>
          <a:lstStyle/>
          <a:p>
            <a:pPr rtl="0"/>
            <a:r>
              <a:rPr lang="en-GB"/>
              <a:t>BI for OP @ Summer Student Lectures - F.R. - 2025</a:t>
            </a:r>
          </a:p>
        </p:txBody>
      </p:sp>
      <p:sp>
        <p:nvSpPr>
          <p:cNvPr id="4" name="Slide Number Placeholder 3">
            <a:extLst>
              <a:ext uri="{FF2B5EF4-FFF2-40B4-BE49-F238E27FC236}">
                <a16:creationId xmlns:a16="http://schemas.microsoft.com/office/drawing/2014/main" id="{12908389-A6D1-1BF8-66B6-D15DFCC17CE1}"/>
              </a:ext>
            </a:extLst>
          </p:cNvPr>
          <p:cNvSpPr>
            <a:spLocks noGrp="1"/>
          </p:cNvSpPr>
          <p:nvPr>
            <p:ph type="sldNum" sz="quarter" idx="4294967295"/>
          </p:nvPr>
        </p:nvSpPr>
        <p:spPr>
          <a:xfrm>
            <a:off x="10499725" y="6507163"/>
            <a:ext cx="1692275" cy="153987"/>
          </a:xfrm>
        </p:spPr>
        <p:txBody>
          <a:bodyPr/>
          <a:lstStyle/>
          <a:p>
            <a:pPr rtl="0"/>
            <a:fld id="{DBA1B0FB-D917-4C8C-928F-313BD683BF39}" type="slidenum">
              <a:rPr lang="en-GB" smtClean="0"/>
              <a:t>20</a:t>
            </a:fld>
            <a:endParaRPr lang="en-GB"/>
          </a:p>
        </p:txBody>
      </p:sp>
    </p:spTree>
    <p:extLst>
      <p:ext uri="{BB962C8B-B14F-4D97-AF65-F5344CB8AC3E}">
        <p14:creationId xmlns:p14="http://schemas.microsoft.com/office/powerpoint/2010/main" val="6155710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A575E-FE82-7F73-2E57-20CCF3B7175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4E496FE-9062-734C-A279-5C742A61F1BB}"/>
              </a:ext>
            </a:extLst>
          </p:cNvPr>
          <p:cNvSpPr>
            <a:spLocks noGrp="1"/>
          </p:cNvSpPr>
          <p:nvPr>
            <p:ph type="title"/>
          </p:nvPr>
        </p:nvSpPr>
        <p:spPr>
          <a:xfrm>
            <a:off x="714832" y="109288"/>
            <a:ext cx="11090275" cy="984885"/>
          </a:xfrm>
        </p:spPr>
        <p:txBody>
          <a:bodyPr/>
          <a:lstStyle/>
          <a:p>
            <a:r>
              <a:rPr lang="en-GB" sz="3600" dirty="0"/>
              <a:t>What Does It Mean to Operate an Accelerator Complex?</a:t>
            </a:r>
            <a:br>
              <a:rPr lang="en-GB" sz="3600" dirty="0"/>
            </a:br>
            <a:endParaRPr lang="en-GB" sz="3600" dirty="0"/>
          </a:p>
        </p:txBody>
      </p:sp>
      <p:sp>
        <p:nvSpPr>
          <p:cNvPr id="13" name="Footer Placeholder 12">
            <a:extLst>
              <a:ext uri="{FF2B5EF4-FFF2-40B4-BE49-F238E27FC236}">
                <a16:creationId xmlns:a16="http://schemas.microsoft.com/office/drawing/2014/main" id="{381C3774-8967-7332-73A3-D1E466DB122F}"/>
              </a:ext>
            </a:extLst>
          </p:cNvPr>
          <p:cNvSpPr>
            <a:spLocks noGrp="1"/>
          </p:cNvSpPr>
          <p:nvPr>
            <p:ph type="ftr" sz="quarter" idx="11"/>
          </p:nvPr>
        </p:nvSpPr>
        <p:spPr/>
        <p:txBody>
          <a:bodyPr/>
          <a:lstStyle/>
          <a:p>
            <a:pPr rtl="0"/>
            <a:r>
              <a:rPr lang="en-GB"/>
              <a:t>BI for OP @ Summer Student Lectures - F.R. - 2025</a:t>
            </a:r>
          </a:p>
        </p:txBody>
      </p:sp>
      <p:sp>
        <p:nvSpPr>
          <p:cNvPr id="14" name="Slide Number Placeholder 13">
            <a:extLst>
              <a:ext uri="{FF2B5EF4-FFF2-40B4-BE49-F238E27FC236}">
                <a16:creationId xmlns:a16="http://schemas.microsoft.com/office/drawing/2014/main" id="{6B3114A2-FEA4-5063-ABCF-A705EC185F5A}"/>
              </a:ext>
            </a:extLst>
          </p:cNvPr>
          <p:cNvSpPr>
            <a:spLocks noGrp="1"/>
          </p:cNvSpPr>
          <p:nvPr>
            <p:ph type="sldNum" sz="quarter" idx="12"/>
          </p:nvPr>
        </p:nvSpPr>
        <p:spPr/>
        <p:txBody>
          <a:bodyPr/>
          <a:lstStyle/>
          <a:p>
            <a:pPr rtl="0"/>
            <a:fld id="{DBA1B0FB-D917-4C8C-928F-313BD683BF39}" type="slidenum">
              <a:rPr lang="en-GB" smtClean="0"/>
              <a:t>21</a:t>
            </a:fld>
            <a:endParaRPr lang="en-GB"/>
          </a:p>
        </p:txBody>
      </p:sp>
      <p:pic>
        <p:nvPicPr>
          <p:cNvPr id="11" name="Picture 10">
            <a:extLst>
              <a:ext uri="{FF2B5EF4-FFF2-40B4-BE49-F238E27FC236}">
                <a16:creationId xmlns:a16="http://schemas.microsoft.com/office/drawing/2014/main" id="{3CFCBBA3-79BA-414D-D858-1F18D7B0BE62}"/>
              </a:ext>
            </a:extLst>
          </p:cNvPr>
          <p:cNvPicPr>
            <a:picLocks noChangeAspect="1"/>
          </p:cNvPicPr>
          <p:nvPr/>
        </p:nvPicPr>
        <p:blipFill>
          <a:blip r:embed="rId2"/>
          <a:stretch>
            <a:fillRect/>
          </a:stretch>
        </p:blipFill>
        <p:spPr>
          <a:xfrm>
            <a:off x="553195" y="1204243"/>
            <a:ext cx="3384000" cy="5075999"/>
          </a:xfrm>
          <a:prstGeom prst="rect">
            <a:avLst/>
          </a:prstGeom>
        </p:spPr>
      </p:pic>
      <p:pic>
        <p:nvPicPr>
          <p:cNvPr id="12" name="Picture 11">
            <a:extLst>
              <a:ext uri="{FF2B5EF4-FFF2-40B4-BE49-F238E27FC236}">
                <a16:creationId xmlns:a16="http://schemas.microsoft.com/office/drawing/2014/main" id="{BC4B8C78-A071-D2A8-B1A9-91C0E1A03E13}"/>
              </a:ext>
            </a:extLst>
          </p:cNvPr>
          <p:cNvPicPr>
            <a:picLocks noChangeAspect="1"/>
          </p:cNvPicPr>
          <p:nvPr/>
        </p:nvPicPr>
        <p:blipFill>
          <a:blip r:embed="rId3"/>
          <a:stretch>
            <a:fillRect/>
          </a:stretch>
        </p:blipFill>
        <p:spPr>
          <a:xfrm>
            <a:off x="8058832" y="1180962"/>
            <a:ext cx="3384000" cy="5075999"/>
          </a:xfrm>
          <a:prstGeom prst="rect">
            <a:avLst/>
          </a:prstGeom>
        </p:spPr>
      </p:pic>
      <p:sp>
        <p:nvSpPr>
          <p:cNvPr id="18" name="Title 6">
            <a:extLst>
              <a:ext uri="{FF2B5EF4-FFF2-40B4-BE49-F238E27FC236}">
                <a16:creationId xmlns:a16="http://schemas.microsoft.com/office/drawing/2014/main" id="{2D4BBA6F-F63A-44EF-1202-E827D960F4C2}"/>
              </a:ext>
            </a:extLst>
          </p:cNvPr>
          <p:cNvSpPr txBox="1">
            <a:spLocks/>
          </p:cNvSpPr>
          <p:nvPr/>
        </p:nvSpPr>
        <p:spPr>
          <a:xfrm>
            <a:off x="9584875" y="5752937"/>
            <a:ext cx="1892293" cy="447815"/>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lang="en-GB" sz="3200" kern="1200">
                <a:solidFill>
                  <a:schemeClr val="tx1"/>
                </a:solidFill>
                <a:latin typeface="+mj-lt"/>
                <a:ea typeface="+mj-ea"/>
                <a:cs typeface="+mj-cs"/>
              </a:defRPr>
            </a:lvl1pPr>
          </a:lstStyle>
          <a:p>
            <a:r>
              <a:rPr lang="en-GB" sz="3600" b="1" dirty="0">
                <a:solidFill>
                  <a:srgbClr val="1B192E"/>
                </a:solidFill>
              </a:rPr>
              <a:t>And ….</a:t>
            </a:r>
          </a:p>
        </p:txBody>
      </p:sp>
      <p:pic>
        <p:nvPicPr>
          <p:cNvPr id="2" name="Picture 1">
            <a:extLst>
              <a:ext uri="{FF2B5EF4-FFF2-40B4-BE49-F238E27FC236}">
                <a16:creationId xmlns:a16="http://schemas.microsoft.com/office/drawing/2014/main" id="{79BB5A30-5C64-30DE-2135-D2B453768EAA}"/>
              </a:ext>
            </a:extLst>
          </p:cNvPr>
          <p:cNvPicPr>
            <a:picLocks noChangeAspect="1"/>
          </p:cNvPicPr>
          <p:nvPr/>
        </p:nvPicPr>
        <p:blipFill>
          <a:blip r:embed="rId4"/>
          <a:stretch>
            <a:fillRect/>
          </a:stretch>
        </p:blipFill>
        <p:spPr>
          <a:xfrm>
            <a:off x="4251324" y="1204242"/>
            <a:ext cx="3383999" cy="5075999"/>
          </a:xfrm>
          <a:prstGeom prst="rect">
            <a:avLst/>
          </a:prstGeom>
        </p:spPr>
      </p:pic>
    </p:spTree>
    <p:extLst>
      <p:ext uri="{BB962C8B-B14F-4D97-AF65-F5344CB8AC3E}">
        <p14:creationId xmlns:p14="http://schemas.microsoft.com/office/powerpoint/2010/main" val="3263240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B4D85-F6CE-A139-2E9F-B533546BC6A5}"/>
            </a:ext>
          </a:extLst>
        </p:cNvPr>
        <p:cNvGrpSpPr/>
        <p:nvPr/>
      </p:nvGrpSpPr>
      <p:grpSpPr>
        <a:xfrm>
          <a:off x="0" y="0"/>
          <a:ext cx="0" cy="0"/>
          <a:chOff x="0" y="0"/>
          <a:chExt cx="0" cy="0"/>
        </a:xfrm>
      </p:grpSpPr>
      <p:pic>
        <p:nvPicPr>
          <p:cNvPr id="4" name="Picture 3" descr="A group of people in a room&#10;&#10;AI-generated content may be incorrect.">
            <a:extLst>
              <a:ext uri="{FF2B5EF4-FFF2-40B4-BE49-F238E27FC236}">
                <a16:creationId xmlns:a16="http://schemas.microsoft.com/office/drawing/2014/main" id="{1E74828D-C345-ABD0-AF3B-B69CE315C8E1}"/>
              </a:ext>
            </a:extLst>
          </p:cNvPr>
          <p:cNvPicPr>
            <a:picLocks noChangeAspect="1"/>
          </p:cNvPicPr>
          <p:nvPr/>
        </p:nvPicPr>
        <p:blipFill>
          <a:blip r:embed="rId2"/>
          <a:stretch>
            <a:fillRect/>
          </a:stretch>
        </p:blipFill>
        <p:spPr>
          <a:xfrm>
            <a:off x="2240280" y="1134427"/>
            <a:ext cx="7498080" cy="4998720"/>
          </a:xfrm>
          <a:prstGeom prst="rect">
            <a:avLst/>
          </a:prstGeom>
        </p:spPr>
      </p:pic>
      <p:sp>
        <p:nvSpPr>
          <p:cNvPr id="13" name="Footer Placeholder 12">
            <a:extLst>
              <a:ext uri="{FF2B5EF4-FFF2-40B4-BE49-F238E27FC236}">
                <a16:creationId xmlns:a16="http://schemas.microsoft.com/office/drawing/2014/main" id="{3BFEBDAB-653D-6576-EDAA-D778D8C6665F}"/>
              </a:ext>
            </a:extLst>
          </p:cNvPr>
          <p:cNvSpPr>
            <a:spLocks noGrp="1"/>
          </p:cNvSpPr>
          <p:nvPr>
            <p:ph type="ftr" sz="quarter" idx="11"/>
          </p:nvPr>
        </p:nvSpPr>
        <p:spPr/>
        <p:txBody>
          <a:bodyPr/>
          <a:lstStyle/>
          <a:p>
            <a:pPr rtl="0"/>
            <a:r>
              <a:rPr lang="en-GB"/>
              <a:t>BI for OP @ Summer Student Lectures - F.R. - 2025</a:t>
            </a:r>
          </a:p>
        </p:txBody>
      </p:sp>
      <p:sp>
        <p:nvSpPr>
          <p:cNvPr id="14" name="Slide Number Placeholder 13">
            <a:extLst>
              <a:ext uri="{FF2B5EF4-FFF2-40B4-BE49-F238E27FC236}">
                <a16:creationId xmlns:a16="http://schemas.microsoft.com/office/drawing/2014/main" id="{D5662FA1-7253-8CC1-32B9-AF204F1AA1D0}"/>
              </a:ext>
            </a:extLst>
          </p:cNvPr>
          <p:cNvSpPr>
            <a:spLocks noGrp="1"/>
          </p:cNvSpPr>
          <p:nvPr>
            <p:ph type="sldNum" sz="quarter" idx="12"/>
          </p:nvPr>
        </p:nvSpPr>
        <p:spPr/>
        <p:txBody>
          <a:bodyPr/>
          <a:lstStyle/>
          <a:p>
            <a:pPr rtl="0"/>
            <a:fld id="{DBA1B0FB-D917-4C8C-928F-313BD683BF39}" type="slidenum">
              <a:rPr lang="en-GB" smtClean="0"/>
              <a:t>22</a:t>
            </a:fld>
            <a:endParaRPr lang="en-GB"/>
          </a:p>
        </p:txBody>
      </p:sp>
      <p:sp>
        <p:nvSpPr>
          <p:cNvPr id="6" name="Title 6">
            <a:extLst>
              <a:ext uri="{FF2B5EF4-FFF2-40B4-BE49-F238E27FC236}">
                <a16:creationId xmlns:a16="http://schemas.microsoft.com/office/drawing/2014/main" id="{26B97708-A063-6567-ED79-54316867B486}"/>
              </a:ext>
            </a:extLst>
          </p:cNvPr>
          <p:cNvSpPr txBox="1">
            <a:spLocks/>
          </p:cNvSpPr>
          <p:nvPr/>
        </p:nvSpPr>
        <p:spPr>
          <a:xfrm>
            <a:off x="714832" y="109288"/>
            <a:ext cx="11090275" cy="984885"/>
          </a:xfrm>
          <a:prstGeom prst="rect">
            <a:avLst/>
          </a:prstGeom>
        </p:spPr>
        <p:txBody>
          <a:bodyPr/>
          <a:lstStyle>
            <a:lvl1pPr algn="l" defTabSz="914400" rtl="0" eaLnBrk="1" latinLnBrk="0" hangingPunct="1">
              <a:lnSpc>
                <a:spcPct val="90000"/>
              </a:lnSpc>
              <a:spcBef>
                <a:spcPct val="0"/>
              </a:spcBef>
              <a:buNone/>
              <a:defRPr lang="en-GB" sz="4800" kern="1200" dirty="0">
                <a:solidFill>
                  <a:schemeClr val="tx1"/>
                </a:solidFill>
                <a:latin typeface="+mj-lt"/>
                <a:ea typeface="+mj-ea"/>
                <a:cs typeface="+mj-cs"/>
              </a:defRPr>
            </a:lvl1pPr>
          </a:lstStyle>
          <a:p>
            <a:r>
              <a:rPr lang="en-GB" sz="3600" dirty="0"/>
              <a:t>What Does It Mean to Operate an Accelerator Complex?</a:t>
            </a:r>
            <a:br>
              <a:rPr lang="en-GB" sz="3600" dirty="0"/>
            </a:br>
            <a:endParaRPr lang="en-GB" sz="3600" dirty="0"/>
          </a:p>
        </p:txBody>
      </p:sp>
      <p:sp>
        <p:nvSpPr>
          <p:cNvPr id="7" name="Title 6">
            <a:extLst>
              <a:ext uri="{FF2B5EF4-FFF2-40B4-BE49-F238E27FC236}">
                <a16:creationId xmlns:a16="http://schemas.microsoft.com/office/drawing/2014/main" id="{8B6FBA39-90D5-5C06-270A-C19ADBE7C376}"/>
              </a:ext>
            </a:extLst>
          </p:cNvPr>
          <p:cNvSpPr txBox="1">
            <a:spLocks/>
          </p:cNvSpPr>
          <p:nvPr/>
        </p:nvSpPr>
        <p:spPr>
          <a:xfrm>
            <a:off x="4067033" y="1194699"/>
            <a:ext cx="5671327" cy="596263"/>
          </a:xfrm>
          <a:prstGeom prst="rect">
            <a:avLst/>
          </a:prstGeom>
          <a:solidFill>
            <a:srgbClr val="BBB8D8">
              <a:alpha val="32157"/>
            </a:srgbClr>
          </a:solidFill>
        </p:spPr>
        <p:txBody>
          <a:bodyPr/>
          <a:lstStyle>
            <a:lvl1pPr algn="l" defTabSz="914400" rtl="0" eaLnBrk="1" latinLnBrk="0" hangingPunct="1">
              <a:lnSpc>
                <a:spcPct val="90000"/>
              </a:lnSpc>
              <a:spcBef>
                <a:spcPct val="0"/>
              </a:spcBef>
              <a:buNone/>
              <a:defRPr lang="en-GB" sz="4800" kern="1200" dirty="0">
                <a:solidFill>
                  <a:schemeClr val="tx1"/>
                </a:solidFill>
                <a:latin typeface="+mj-lt"/>
                <a:ea typeface="+mj-ea"/>
                <a:cs typeface="+mj-cs"/>
              </a:defRPr>
            </a:lvl1pPr>
          </a:lstStyle>
          <a:p>
            <a:r>
              <a:rPr lang="en-GB" b="1" dirty="0">
                <a:solidFill>
                  <a:srgbClr val="3644D0"/>
                </a:solidFill>
              </a:rPr>
              <a:t>…. Celebrating !</a:t>
            </a:r>
          </a:p>
        </p:txBody>
      </p:sp>
    </p:spTree>
    <p:extLst>
      <p:ext uri="{BB962C8B-B14F-4D97-AF65-F5344CB8AC3E}">
        <p14:creationId xmlns:p14="http://schemas.microsoft.com/office/powerpoint/2010/main" val="1134833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2E47F50-4576-7847-D998-6E7C7EC783F9}"/>
              </a:ext>
            </a:extLst>
          </p:cNvPr>
          <p:cNvSpPr>
            <a:spLocks noGrp="1"/>
          </p:cNvSpPr>
          <p:nvPr>
            <p:ph type="ftr" sz="quarter" idx="11"/>
          </p:nvPr>
        </p:nvSpPr>
        <p:spPr/>
        <p:txBody>
          <a:bodyPr/>
          <a:lstStyle/>
          <a:p>
            <a:pPr rtl="0"/>
            <a:r>
              <a:rPr lang="en-GB"/>
              <a:t>BI for OP @ Summer Student Lectures - F.R. - 2025</a:t>
            </a:r>
          </a:p>
        </p:txBody>
      </p:sp>
      <p:sp>
        <p:nvSpPr>
          <p:cNvPr id="4" name="Title 3">
            <a:extLst>
              <a:ext uri="{FF2B5EF4-FFF2-40B4-BE49-F238E27FC236}">
                <a16:creationId xmlns:a16="http://schemas.microsoft.com/office/drawing/2014/main" id="{5F2A151D-310A-6500-00D6-FF8D7D98C5EC}"/>
              </a:ext>
            </a:extLst>
          </p:cNvPr>
          <p:cNvSpPr>
            <a:spLocks noGrp="1"/>
          </p:cNvSpPr>
          <p:nvPr>
            <p:ph type="ctrTitle"/>
          </p:nvPr>
        </p:nvSpPr>
        <p:spPr/>
        <p:txBody>
          <a:bodyPr/>
          <a:lstStyle/>
          <a:p>
            <a:r>
              <a:rPr lang="en-US" dirty="0"/>
              <a:t>Timeline of Accelerator Life Cycle</a:t>
            </a:r>
            <a:endParaRPr lang="en-GB" dirty="0"/>
          </a:p>
        </p:txBody>
      </p:sp>
      <p:sp>
        <p:nvSpPr>
          <p:cNvPr id="5" name="Subtitle 4">
            <a:extLst>
              <a:ext uri="{FF2B5EF4-FFF2-40B4-BE49-F238E27FC236}">
                <a16:creationId xmlns:a16="http://schemas.microsoft.com/office/drawing/2014/main" id="{CB707637-2B7D-A9AE-B7E3-4C8DCA5BCFB3}"/>
              </a:ext>
            </a:extLst>
          </p:cNvPr>
          <p:cNvSpPr>
            <a:spLocks noGrp="1"/>
          </p:cNvSpPr>
          <p:nvPr>
            <p:ph type="subTitle" idx="1"/>
          </p:nvPr>
        </p:nvSpPr>
        <p:spPr>
          <a:xfrm>
            <a:off x="550863" y="3810888"/>
            <a:ext cx="3779977" cy="2265216"/>
          </a:xfrm>
          <a:noFill/>
        </p:spPr>
        <p:txBody>
          <a:bodyPr/>
          <a:lstStyle/>
          <a:p>
            <a:pPr>
              <a:buNone/>
            </a:pPr>
            <a:r>
              <a:rPr lang="en-GB" sz="1600" b="1" dirty="0">
                <a:solidFill>
                  <a:srgbClr val="FFFFFF"/>
                </a:solidFill>
              </a:rPr>
              <a:t>Common challenges across all stages:</a:t>
            </a:r>
          </a:p>
          <a:p>
            <a:pPr>
              <a:buFont typeface="Arial" panose="020B0604020202020204" pitchFamily="34" charset="0"/>
              <a:buChar char="•"/>
            </a:pPr>
            <a:r>
              <a:rPr lang="en-GB" sz="1600" dirty="0">
                <a:solidFill>
                  <a:srgbClr val="FFFFFF"/>
                </a:solidFill>
              </a:rPr>
              <a:t>Safety system maintenance Equipment reliability </a:t>
            </a:r>
          </a:p>
          <a:p>
            <a:pPr>
              <a:buFont typeface="Arial" panose="020B0604020202020204" pitchFamily="34" charset="0"/>
              <a:buChar char="•"/>
            </a:pPr>
            <a:r>
              <a:rPr lang="en-GB" sz="1600" dirty="0">
                <a:solidFill>
                  <a:srgbClr val="FFFFFF"/>
                </a:solidFill>
              </a:rPr>
              <a:t>Beam quality monitoring</a:t>
            </a:r>
          </a:p>
          <a:p>
            <a:pPr>
              <a:buFont typeface="Arial" panose="020B0604020202020204" pitchFamily="34" charset="0"/>
              <a:buChar char="•"/>
            </a:pPr>
            <a:r>
              <a:rPr lang="en-GB" sz="1600" dirty="0">
                <a:solidFill>
                  <a:srgbClr val="FFFFFF"/>
                </a:solidFill>
              </a:rPr>
              <a:t>Documentation and logging</a:t>
            </a:r>
          </a:p>
          <a:p>
            <a:endParaRPr lang="en-GB" sz="1600" dirty="0">
              <a:solidFill>
                <a:srgbClr val="FFFFFF"/>
              </a:solidFill>
            </a:endParaRPr>
          </a:p>
        </p:txBody>
      </p:sp>
      <p:sp>
        <p:nvSpPr>
          <p:cNvPr id="3" name="Slide Number Placeholder 2">
            <a:extLst>
              <a:ext uri="{FF2B5EF4-FFF2-40B4-BE49-F238E27FC236}">
                <a16:creationId xmlns:a16="http://schemas.microsoft.com/office/drawing/2014/main" id="{82171228-C3F4-561F-F220-2B5BC9E4235E}"/>
              </a:ext>
            </a:extLst>
          </p:cNvPr>
          <p:cNvSpPr>
            <a:spLocks noGrp="1"/>
          </p:cNvSpPr>
          <p:nvPr>
            <p:ph type="sldNum" sz="quarter" idx="12"/>
          </p:nvPr>
        </p:nvSpPr>
        <p:spPr>
          <a:xfrm>
            <a:off x="9462927" y="6600657"/>
            <a:ext cx="2484000" cy="153888"/>
          </a:xfrm>
        </p:spPr>
        <p:txBody>
          <a:bodyPr/>
          <a:lstStyle/>
          <a:p>
            <a:pPr rtl="0"/>
            <a:fld id="{DBA1B0FB-D917-4C8C-928F-313BD683BF39}" type="slidenum">
              <a:rPr lang="en-GB" smtClean="0"/>
              <a:t>23</a:t>
            </a:fld>
            <a:endParaRPr lang="en-GB" dirty="0"/>
          </a:p>
        </p:txBody>
      </p:sp>
      <p:cxnSp>
        <p:nvCxnSpPr>
          <p:cNvPr id="9" name="Straight Connector 8">
            <a:extLst>
              <a:ext uri="{FF2B5EF4-FFF2-40B4-BE49-F238E27FC236}">
                <a16:creationId xmlns:a16="http://schemas.microsoft.com/office/drawing/2014/main" id="{ECCEBAC5-C257-4E55-B4F0-EF16AC3B3FA5}"/>
              </a:ext>
            </a:extLst>
          </p:cNvPr>
          <p:cNvCxnSpPr>
            <a:cxnSpLocks/>
          </p:cNvCxnSpPr>
          <p:nvPr/>
        </p:nvCxnSpPr>
        <p:spPr>
          <a:xfrm>
            <a:off x="9022976" y="1268506"/>
            <a:ext cx="0" cy="487946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61CA635-CD7D-37BD-7AB8-091F519804B6}"/>
              </a:ext>
            </a:extLst>
          </p:cNvPr>
          <p:cNvSpPr txBox="1"/>
          <p:nvPr/>
        </p:nvSpPr>
        <p:spPr>
          <a:xfrm>
            <a:off x="6887363" y="945340"/>
            <a:ext cx="1872000" cy="646331"/>
          </a:xfrm>
          <a:prstGeom prst="rect">
            <a:avLst/>
          </a:prstGeom>
          <a:noFill/>
        </p:spPr>
        <p:txBody>
          <a:bodyPr wrap="none" rtlCol="0">
            <a:spAutoFit/>
          </a:bodyPr>
          <a:lstStyle/>
          <a:p>
            <a:r>
              <a:rPr lang="en-US" dirty="0"/>
              <a:t>Day Zero –</a:t>
            </a:r>
          </a:p>
          <a:p>
            <a:r>
              <a:rPr lang="en-US" dirty="0"/>
              <a:t>First Beam</a:t>
            </a:r>
            <a:endParaRPr lang="en-GB" dirty="0"/>
          </a:p>
        </p:txBody>
      </p:sp>
      <p:sp>
        <p:nvSpPr>
          <p:cNvPr id="15" name="TextBox 14">
            <a:extLst>
              <a:ext uri="{FF2B5EF4-FFF2-40B4-BE49-F238E27FC236}">
                <a16:creationId xmlns:a16="http://schemas.microsoft.com/office/drawing/2014/main" id="{A2D7AD13-9CE9-51F8-CD88-C1809F787476}"/>
              </a:ext>
            </a:extLst>
          </p:cNvPr>
          <p:cNvSpPr txBox="1"/>
          <p:nvPr/>
        </p:nvSpPr>
        <p:spPr>
          <a:xfrm>
            <a:off x="6887363" y="5769660"/>
            <a:ext cx="1872000" cy="369332"/>
          </a:xfrm>
          <a:prstGeom prst="rect">
            <a:avLst/>
          </a:prstGeom>
          <a:noFill/>
        </p:spPr>
        <p:txBody>
          <a:bodyPr wrap="square" rtlCol="0">
            <a:spAutoFit/>
          </a:bodyPr>
          <a:lstStyle/>
          <a:p>
            <a:r>
              <a:rPr lang="en-US" dirty="0"/>
              <a:t>Machine Studies</a:t>
            </a:r>
            <a:endParaRPr lang="en-GB" dirty="0"/>
          </a:p>
        </p:txBody>
      </p:sp>
      <p:sp>
        <p:nvSpPr>
          <p:cNvPr id="16" name="TextBox 15">
            <a:extLst>
              <a:ext uri="{FF2B5EF4-FFF2-40B4-BE49-F238E27FC236}">
                <a16:creationId xmlns:a16="http://schemas.microsoft.com/office/drawing/2014/main" id="{1569D6AC-D1A1-AAD0-04F2-4E08C0040FFE}"/>
              </a:ext>
            </a:extLst>
          </p:cNvPr>
          <p:cNvSpPr txBox="1"/>
          <p:nvPr/>
        </p:nvSpPr>
        <p:spPr>
          <a:xfrm>
            <a:off x="9408533" y="945340"/>
            <a:ext cx="2484000" cy="830997"/>
          </a:xfrm>
          <a:prstGeom prst="rect">
            <a:avLst/>
          </a:prstGeom>
          <a:noFill/>
        </p:spPr>
        <p:txBody>
          <a:bodyPr wrap="square" rtlCol="0">
            <a:spAutoFit/>
          </a:bodyPr>
          <a:lstStyle/>
          <a:p>
            <a:r>
              <a:rPr lang="en-US" sz="1600" dirty="0"/>
              <a:t>Initial beam creation and acceleration with safety verification</a:t>
            </a:r>
            <a:endParaRPr lang="en-GB" sz="1600" dirty="0"/>
          </a:p>
        </p:txBody>
      </p:sp>
      <p:sp>
        <p:nvSpPr>
          <p:cNvPr id="17" name="TextBox 16">
            <a:extLst>
              <a:ext uri="{FF2B5EF4-FFF2-40B4-BE49-F238E27FC236}">
                <a16:creationId xmlns:a16="http://schemas.microsoft.com/office/drawing/2014/main" id="{14EFC7BD-F2B5-305B-92A0-030685FA3FE1}"/>
              </a:ext>
            </a:extLst>
          </p:cNvPr>
          <p:cNvSpPr txBox="1"/>
          <p:nvPr/>
        </p:nvSpPr>
        <p:spPr>
          <a:xfrm>
            <a:off x="9408533" y="2553447"/>
            <a:ext cx="2484000" cy="830997"/>
          </a:xfrm>
          <a:prstGeom prst="rect">
            <a:avLst/>
          </a:prstGeom>
          <a:noFill/>
        </p:spPr>
        <p:txBody>
          <a:bodyPr wrap="square" rtlCol="0">
            <a:spAutoFit/>
          </a:bodyPr>
          <a:lstStyle/>
          <a:p>
            <a:r>
              <a:rPr lang="en-US" sz="1600" dirty="0"/>
              <a:t>Extensive testing and validation for optimized functionality</a:t>
            </a:r>
            <a:endParaRPr lang="en-GB" sz="1600" dirty="0"/>
          </a:p>
        </p:txBody>
      </p:sp>
      <p:sp>
        <p:nvSpPr>
          <p:cNvPr id="18" name="TextBox 17">
            <a:extLst>
              <a:ext uri="{FF2B5EF4-FFF2-40B4-BE49-F238E27FC236}">
                <a16:creationId xmlns:a16="http://schemas.microsoft.com/office/drawing/2014/main" id="{C7500BE6-5C15-CAA4-95C7-D0EE7EF2C3E4}"/>
              </a:ext>
            </a:extLst>
          </p:cNvPr>
          <p:cNvSpPr txBox="1"/>
          <p:nvPr/>
        </p:nvSpPr>
        <p:spPr>
          <a:xfrm>
            <a:off x="9408533" y="4161554"/>
            <a:ext cx="2484000" cy="830997"/>
          </a:xfrm>
          <a:prstGeom prst="rect">
            <a:avLst/>
          </a:prstGeom>
          <a:noFill/>
        </p:spPr>
        <p:txBody>
          <a:bodyPr wrap="square" rtlCol="0">
            <a:spAutoFit/>
          </a:bodyPr>
          <a:lstStyle/>
          <a:p>
            <a:r>
              <a:rPr lang="en-US" sz="1600" dirty="0"/>
              <a:t>Beam delivery for experiments with real-time adjustment</a:t>
            </a:r>
            <a:endParaRPr lang="en-GB" sz="1600" dirty="0"/>
          </a:p>
        </p:txBody>
      </p:sp>
      <p:sp>
        <p:nvSpPr>
          <p:cNvPr id="19" name="TextBox 18">
            <a:extLst>
              <a:ext uri="{FF2B5EF4-FFF2-40B4-BE49-F238E27FC236}">
                <a16:creationId xmlns:a16="http://schemas.microsoft.com/office/drawing/2014/main" id="{70DEA86A-5AE7-472C-11F4-2A76465944F7}"/>
              </a:ext>
            </a:extLst>
          </p:cNvPr>
          <p:cNvSpPr txBox="1"/>
          <p:nvPr/>
        </p:nvSpPr>
        <p:spPr>
          <a:xfrm>
            <a:off x="9462927" y="5769660"/>
            <a:ext cx="2484000" cy="830997"/>
          </a:xfrm>
          <a:prstGeom prst="rect">
            <a:avLst/>
          </a:prstGeom>
          <a:noFill/>
        </p:spPr>
        <p:txBody>
          <a:bodyPr wrap="square" rtlCol="0">
            <a:spAutoFit/>
          </a:bodyPr>
          <a:lstStyle/>
          <a:p>
            <a:r>
              <a:rPr lang="en-US" sz="1600" dirty="0"/>
              <a:t>Performance improvements and investigations into beam dynamics</a:t>
            </a:r>
            <a:endParaRPr lang="en-GB" sz="1600" dirty="0"/>
          </a:p>
        </p:txBody>
      </p:sp>
      <p:sp>
        <p:nvSpPr>
          <p:cNvPr id="20" name="Oval 19">
            <a:extLst>
              <a:ext uri="{FF2B5EF4-FFF2-40B4-BE49-F238E27FC236}">
                <a16:creationId xmlns:a16="http://schemas.microsoft.com/office/drawing/2014/main" id="{292674BB-AFFA-3014-19F3-1CEEF6554B3B}"/>
              </a:ext>
            </a:extLst>
          </p:cNvPr>
          <p:cNvSpPr/>
          <p:nvPr/>
        </p:nvSpPr>
        <p:spPr>
          <a:xfrm>
            <a:off x="8887747" y="1064549"/>
            <a:ext cx="270457" cy="2210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64E63C7-02FC-B69C-47E8-88959145D87B}"/>
              </a:ext>
            </a:extLst>
          </p:cNvPr>
          <p:cNvSpPr/>
          <p:nvPr/>
        </p:nvSpPr>
        <p:spPr>
          <a:xfrm>
            <a:off x="8898079" y="2827306"/>
            <a:ext cx="270457" cy="2210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4D01C94-E0FB-7E8C-7C5A-4220D19B5FFC}"/>
              </a:ext>
            </a:extLst>
          </p:cNvPr>
          <p:cNvSpPr/>
          <p:nvPr/>
        </p:nvSpPr>
        <p:spPr>
          <a:xfrm>
            <a:off x="8898079" y="4408340"/>
            <a:ext cx="270457" cy="2210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CF922B-D079-1EC9-924D-74EDE26621ED}"/>
              </a:ext>
            </a:extLst>
          </p:cNvPr>
          <p:cNvSpPr/>
          <p:nvPr/>
        </p:nvSpPr>
        <p:spPr>
          <a:xfrm>
            <a:off x="8898079" y="6084182"/>
            <a:ext cx="270457" cy="2210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D82B33CA-A04D-9192-B556-79E17BE478DA}"/>
              </a:ext>
            </a:extLst>
          </p:cNvPr>
          <p:cNvSpPr txBox="1"/>
          <p:nvPr/>
        </p:nvSpPr>
        <p:spPr>
          <a:xfrm>
            <a:off x="6887363" y="2553447"/>
            <a:ext cx="1872000" cy="646331"/>
          </a:xfrm>
          <a:prstGeom prst="rect">
            <a:avLst/>
          </a:prstGeom>
          <a:noFill/>
        </p:spPr>
        <p:txBody>
          <a:bodyPr wrap="square" rtlCol="0">
            <a:spAutoFit/>
          </a:bodyPr>
          <a:lstStyle/>
          <a:p>
            <a:r>
              <a:rPr lang="en-US" dirty="0"/>
              <a:t>Commissioning phase</a:t>
            </a:r>
            <a:endParaRPr lang="en-GB" dirty="0"/>
          </a:p>
        </p:txBody>
      </p:sp>
      <p:sp>
        <p:nvSpPr>
          <p:cNvPr id="26" name="TextBox 25">
            <a:extLst>
              <a:ext uri="{FF2B5EF4-FFF2-40B4-BE49-F238E27FC236}">
                <a16:creationId xmlns:a16="http://schemas.microsoft.com/office/drawing/2014/main" id="{E4F86922-FD7C-FF90-D405-6783419861BD}"/>
              </a:ext>
            </a:extLst>
          </p:cNvPr>
          <p:cNvSpPr txBox="1"/>
          <p:nvPr/>
        </p:nvSpPr>
        <p:spPr>
          <a:xfrm>
            <a:off x="6887363" y="4300053"/>
            <a:ext cx="1872000" cy="369332"/>
          </a:xfrm>
          <a:prstGeom prst="rect">
            <a:avLst/>
          </a:prstGeom>
          <a:noFill/>
        </p:spPr>
        <p:txBody>
          <a:bodyPr wrap="square" rtlCol="0">
            <a:spAutoFit/>
          </a:bodyPr>
          <a:lstStyle/>
          <a:p>
            <a:r>
              <a:rPr lang="en-US" dirty="0"/>
              <a:t>Physics Operation</a:t>
            </a:r>
            <a:endParaRPr lang="en-GB" dirty="0"/>
          </a:p>
        </p:txBody>
      </p:sp>
    </p:spTree>
    <p:extLst>
      <p:ext uri="{BB962C8B-B14F-4D97-AF65-F5344CB8AC3E}">
        <p14:creationId xmlns:p14="http://schemas.microsoft.com/office/powerpoint/2010/main" val="16637242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79F964B-0B41-6220-631F-59BB1D48D522}"/>
              </a:ext>
            </a:extLst>
          </p:cNvPr>
          <p:cNvSpPr>
            <a:spLocks noGrp="1"/>
          </p:cNvSpPr>
          <p:nvPr>
            <p:ph type="pic" sz="quarter" idx="13"/>
          </p:nvPr>
        </p:nvSpPr>
        <p:spPr/>
        <p:txBody>
          <a:bodyPr/>
          <a:lstStyle/>
          <a:p>
            <a:endParaRPr lang="en-GB"/>
          </a:p>
        </p:txBody>
      </p:sp>
      <p:sp>
        <p:nvSpPr>
          <p:cNvPr id="9" name="Subtitle 8">
            <a:extLst>
              <a:ext uri="{FF2B5EF4-FFF2-40B4-BE49-F238E27FC236}">
                <a16:creationId xmlns:a16="http://schemas.microsoft.com/office/drawing/2014/main" id="{D97E2F92-47E7-DAF9-9BE3-72A4AD90C3A5}"/>
              </a:ext>
            </a:extLst>
          </p:cNvPr>
          <p:cNvSpPr>
            <a:spLocks noGrp="1"/>
          </p:cNvSpPr>
          <p:nvPr>
            <p:ph type="subTitle" idx="1"/>
          </p:nvPr>
        </p:nvSpPr>
        <p:spPr/>
        <p:txBody>
          <a:bodyPr/>
          <a:lstStyle/>
          <a:p>
            <a:endParaRPr lang="en-GB"/>
          </a:p>
        </p:txBody>
      </p:sp>
      <p:sp>
        <p:nvSpPr>
          <p:cNvPr id="8" name="Title 7">
            <a:extLst>
              <a:ext uri="{FF2B5EF4-FFF2-40B4-BE49-F238E27FC236}">
                <a16:creationId xmlns:a16="http://schemas.microsoft.com/office/drawing/2014/main" id="{22179DBA-C528-7E5F-C379-A4063B28A5B1}"/>
              </a:ext>
            </a:extLst>
          </p:cNvPr>
          <p:cNvSpPr>
            <a:spLocks noGrp="1"/>
          </p:cNvSpPr>
          <p:nvPr>
            <p:ph type="ctrTitle"/>
          </p:nvPr>
        </p:nvSpPr>
        <p:spPr/>
        <p:txBody>
          <a:bodyPr/>
          <a:lstStyle/>
          <a:p>
            <a:r>
              <a:rPr lang="en-US" dirty="0"/>
              <a:t>When you enter an accelerator control room …</a:t>
            </a:r>
            <a:endParaRPr lang="en-GB" dirty="0"/>
          </a:p>
        </p:txBody>
      </p:sp>
      <p:sp>
        <p:nvSpPr>
          <p:cNvPr id="6" name="Footer Placeholder 5">
            <a:extLst>
              <a:ext uri="{FF2B5EF4-FFF2-40B4-BE49-F238E27FC236}">
                <a16:creationId xmlns:a16="http://schemas.microsoft.com/office/drawing/2014/main" id="{4B7873AC-0852-455A-05D9-FFD541AA46A3}"/>
              </a:ext>
            </a:extLst>
          </p:cNvPr>
          <p:cNvSpPr>
            <a:spLocks noGrp="1"/>
          </p:cNvSpPr>
          <p:nvPr>
            <p:ph type="ftr" sz="quarter" idx="4294967295"/>
          </p:nvPr>
        </p:nvSpPr>
        <p:spPr>
          <a:xfrm>
            <a:off x="5813425" y="6507163"/>
            <a:ext cx="6378575" cy="153987"/>
          </a:xfrm>
        </p:spPr>
        <p:txBody>
          <a:bodyPr/>
          <a:lstStyle/>
          <a:p>
            <a:pPr rtl="0"/>
            <a:r>
              <a:rPr lang="en-GB"/>
              <a:t>BI for OP @ Summer Student Lectures - F.R. - 2025</a:t>
            </a:r>
          </a:p>
        </p:txBody>
      </p:sp>
      <p:sp>
        <p:nvSpPr>
          <p:cNvPr id="7" name="Slide Number Placeholder 6">
            <a:extLst>
              <a:ext uri="{FF2B5EF4-FFF2-40B4-BE49-F238E27FC236}">
                <a16:creationId xmlns:a16="http://schemas.microsoft.com/office/drawing/2014/main" id="{F7AE6459-9CB1-AC35-88D0-AA11DD3C6F3A}"/>
              </a:ext>
            </a:extLst>
          </p:cNvPr>
          <p:cNvSpPr>
            <a:spLocks noGrp="1"/>
          </p:cNvSpPr>
          <p:nvPr>
            <p:ph type="sldNum" sz="quarter" idx="4294967295"/>
          </p:nvPr>
        </p:nvSpPr>
        <p:spPr>
          <a:xfrm>
            <a:off x="10499725" y="6507163"/>
            <a:ext cx="1692275" cy="153987"/>
          </a:xfrm>
        </p:spPr>
        <p:txBody>
          <a:bodyPr/>
          <a:lstStyle/>
          <a:p>
            <a:pPr rtl="0"/>
            <a:fld id="{DBA1B0FB-D917-4C8C-928F-313BD683BF39}" type="slidenum">
              <a:rPr lang="en-GB" smtClean="0"/>
              <a:t>24</a:t>
            </a:fld>
            <a:endParaRPr lang="en-GB"/>
          </a:p>
        </p:txBody>
      </p:sp>
    </p:spTree>
    <p:extLst>
      <p:ext uri="{BB962C8B-B14F-4D97-AF65-F5344CB8AC3E}">
        <p14:creationId xmlns:p14="http://schemas.microsoft.com/office/powerpoint/2010/main" val="30882864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C3BD6E-6459-90A7-A3AC-6D081D9CEE73}"/>
              </a:ext>
            </a:extLst>
          </p:cNvPr>
          <p:cNvSpPr>
            <a:spLocks noGrp="1"/>
          </p:cNvSpPr>
          <p:nvPr>
            <p:ph type="ftr" sz="quarter" idx="11"/>
          </p:nvPr>
        </p:nvSpPr>
        <p:spPr>
          <a:xfrm>
            <a:off x="3716067" y="8047959"/>
            <a:ext cx="3884228" cy="74480"/>
          </a:xfrm>
        </p:spPr>
        <p:txBody>
          <a:bodyPr/>
          <a:lstStyle/>
          <a:p>
            <a:pPr rtl="0"/>
            <a:r>
              <a:rPr lang="en-GB"/>
              <a:t>BI for OP @ Summer Student Lectures - F.R. - 2025</a:t>
            </a:r>
          </a:p>
        </p:txBody>
      </p:sp>
      <p:sp>
        <p:nvSpPr>
          <p:cNvPr id="3" name="Slide Number Placeholder 2">
            <a:extLst>
              <a:ext uri="{FF2B5EF4-FFF2-40B4-BE49-F238E27FC236}">
                <a16:creationId xmlns:a16="http://schemas.microsoft.com/office/drawing/2014/main" id="{8AEB4D14-A47B-6E6A-939F-84730DD34611}"/>
              </a:ext>
            </a:extLst>
          </p:cNvPr>
          <p:cNvSpPr>
            <a:spLocks noGrp="1"/>
          </p:cNvSpPr>
          <p:nvPr>
            <p:ph type="sldNum" sz="quarter" idx="12"/>
          </p:nvPr>
        </p:nvSpPr>
        <p:spPr>
          <a:xfrm>
            <a:off x="10096842" y="6586620"/>
            <a:ext cx="1030406" cy="74480"/>
          </a:xfrm>
        </p:spPr>
        <p:txBody>
          <a:bodyPr/>
          <a:lstStyle/>
          <a:p>
            <a:pPr rtl="0"/>
            <a:fld id="{DBA1B0FB-D917-4C8C-928F-313BD683BF39}" type="slidenum">
              <a:rPr lang="en-GB" smtClean="0"/>
              <a:t>25</a:t>
            </a:fld>
            <a:endParaRPr lang="en-GB"/>
          </a:p>
        </p:txBody>
      </p:sp>
      <p:pic>
        <p:nvPicPr>
          <p:cNvPr id="4" name="L4">
            <a:hlinkClick r:id="" action="ppaction://media"/>
            <a:extLst>
              <a:ext uri="{FF2B5EF4-FFF2-40B4-BE49-F238E27FC236}">
                <a16:creationId xmlns:a16="http://schemas.microsoft.com/office/drawing/2014/main" id="{7ED300AD-4023-BD1B-ECFE-E6B4BC2BE58F}"/>
              </a:ext>
            </a:extLst>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4558379" y="152326"/>
            <a:ext cx="4194024" cy="3240000"/>
          </a:xfrm>
          <a:prstGeom prst="rect">
            <a:avLst/>
          </a:prstGeom>
        </p:spPr>
      </p:pic>
      <p:pic>
        <p:nvPicPr>
          <p:cNvPr id="5" name="PSB">
            <a:hlinkClick r:id="" action="ppaction://media"/>
            <a:extLst>
              <a:ext uri="{FF2B5EF4-FFF2-40B4-BE49-F238E27FC236}">
                <a16:creationId xmlns:a16="http://schemas.microsoft.com/office/drawing/2014/main" id="{A250A9D9-9DA0-5AB5-6115-8740F3703A71}"/>
              </a:ext>
            </a:extLst>
          </p:cNvPr>
          <p:cNvPicPr>
            <a:picLocks noChangeAspect="1"/>
          </p:cNvPicPr>
          <p:nvPr>
            <a:videoFile r:link="rId4"/>
            <p:extLst>
              <p:ext uri="{DAA4B4D4-6D71-4841-9C94-3DE7FCFB9230}">
                <p14:media xmlns:p14="http://schemas.microsoft.com/office/powerpoint/2010/main" r:embed="rId3"/>
              </p:ext>
            </p:extLst>
          </p:nvPr>
        </p:nvPicPr>
        <p:blipFill>
          <a:blip r:embed="rId15"/>
          <a:srcRect b="6098"/>
          <a:stretch/>
        </p:blipFill>
        <p:spPr>
          <a:xfrm>
            <a:off x="8376252" y="101526"/>
            <a:ext cx="3656426" cy="3240000"/>
          </a:xfrm>
          <a:prstGeom prst="rect">
            <a:avLst/>
          </a:prstGeom>
        </p:spPr>
      </p:pic>
      <p:pic>
        <p:nvPicPr>
          <p:cNvPr id="6" name="PS">
            <a:hlinkClick r:id="" action="ppaction://media"/>
            <a:extLst>
              <a:ext uri="{FF2B5EF4-FFF2-40B4-BE49-F238E27FC236}">
                <a16:creationId xmlns:a16="http://schemas.microsoft.com/office/drawing/2014/main" id="{DEE9730C-5F0A-14F9-CCC4-B243EB22AC1B}"/>
              </a:ext>
            </a:extLst>
          </p:cNvPr>
          <p:cNvPicPr>
            <a:picLocks noChangeAspect="1"/>
          </p:cNvPicPr>
          <p:nvPr>
            <a:videoFile r:link="rId6"/>
            <p:extLst>
              <p:ext uri="{DAA4B4D4-6D71-4841-9C94-3DE7FCFB9230}">
                <p14:media xmlns:p14="http://schemas.microsoft.com/office/powerpoint/2010/main" r:embed="rId5"/>
              </p:ext>
            </p:extLst>
          </p:nvPr>
        </p:nvPicPr>
        <p:blipFill>
          <a:blip r:embed="rId16"/>
          <a:stretch>
            <a:fillRect/>
          </a:stretch>
        </p:blipFill>
        <p:spPr>
          <a:xfrm>
            <a:off x="485745" y="3516474"/>
            <a:ext cx="3353252" cy="3240000"/>
          </a:xfrm>
          <a:prstGeom prst="rect">
            <a:avLst/>
          </a:prstGeom>
        </p:spPr>
      </p:pic>
      <p:pic>
        <p:nvPicPr>
          <p:cNvPr id="7" name="SPS">
            <a:hlinkClick r:id="" action="ppaction://media"/>
            <a:extLst>
              <a:ext uri="{FF2B5EF4-FFF2-40B4-BE49-F238E27FC236}">
                <a16:creationId xmlns:a16="http://schemas.microsoft.com/office/drawing/2014/main" id="{213C1888-EFD8-88B6-0C47-5CB2E7CBEC3B}"/>
              </a:ext>
            </a:extLst>
          </p:cNvPr>
          <p:cNvPicPr>
            <a:picLocks noChangeAspect="1"/>
          </p:cNvPicPr>
          <p:nvPr>
            <a:videoFile r:link="rId8"/>
            <p:extLst>
              <p:ext uri="{DAA4B4D4-6D71-4841-9C94-3DE7FCFB9230}">
                <p14:media xmlns:p14="http://schemas.microsoft.com/office/powerpoint/2010/main" r:embed="rId7"/>
              </p:ext>
            </p:extLst>
          </p:nvPr>
        </p:nvPicPr>
        <p:blipFill>
          <a:blip r:embed="rId17"/>
          <a:stretch>
            <a:fillRect/>
          </a:stretch>
        </p:blipFill>
        <p:spPr>
          <a:xfrm>
            <a:off x="4558379" y="3516474"/>
            <a:ext cx="3400484" cy="3240000"/>
          </a:xfrm>
          <a:prstGeom prst="rect">
            <a:avLst/>
          </a:prstGeom>
        </p:spPr>
      </p:pic>
      <p:pic>
        <p:nvPicPr>
          <p:cNvPr id="8" name="LHC">
            <a:hlinkClick r:id="" action="ppaction://media"/>
            <a:extLst>
              <a:ext uri="{FF2B5EF4-FFF2-40B4-BE49-F238E27FC236}">
                <a16:creationId xmlns:a16="http://schemas.microsoft.com/office/drawing/2014/main" id="{372B0AD9-87D7-0301-39A2-C1979AC623F7}"/>
              </a:ext>
            </a:extLst>
          </p:cNvPr>
          <p:cNvPicPr>
            <a:picLocks noChangeAspect="1"/>
          </p:cNvPicPr>
          <p:nvPr>
            <a:videoFile r:link="rId10"/>
            <p:extLst>
              <p:ext uri="{DAA4B4D4-6D71-4841-9C94-3DE7FCFB9230}">
                <p14:media xmlns:p14="http://schemas.microsoft.com/office/powerpoint/2010/main" r:embed="rId9"/>
              </p:ext>
            </p:extLst>
          </p:nvPr>
        </p:nvPicPr>
        <p:blipFill>
          <a:blip r:embed="rId18"/>
          <a:stretch>
            <a:fillRect/>
          </a:stretch>
        </p:blipFill>
        <p:spPr>
          <a:xfrm>
            <a:off x="8376252" y="3443126"/>
            <a:ext cx="3330003" cy="3240000"/>
          </a:xfrm>
          <a:prstGeom prst="rect">
            <a:avLst/>
          </a:prstGeom>
        </p:spPr>
      </p:pic>
      <p:pic>
        <p:nvPicPr>
          <p:cNvPr id="9" name="visitors">
            <a:hlinkClick r:id="" action="ppaction://media"/>
            <a:extLst>
              <a:ext uri="{FF2B5EF4-FFF2-40B4-BE49-F238E27FC236}">
                <a16:creationId xmlns:a16="http://schemas.microsoft.com/office/drawing/2014/main" id="{D8F3B248-C8D8-F2BF-C2D7-2059A218F744}"/>
              </a:ext>
            </a:extLst>
          </p:cNvPr>
          <p:cNvPicPr>
            <a:picLocks noChangeAspect="1"/>
          </p:cNvPicPr>
          <p:nvPr>
            <a:videoFile r:link="rId12"/>
            <p:extLst>
              <p:ext uri="{DAA4B4D4-6D71-4841-9C94-3DE7FCFB9230}">
                <p14:media xmlns:p14="http://schemas.microsoft.com/office/powerpoint/2010/main" r:embed="rId11"/>
              </p:ext>
            </p:extLst>
          </p:nvPr>
        </p:nvPicPr>
        <p:blipFill>
          <a:blip r:embed="rId19"/>
          <a:stretch>
            <a:fillRect/>
          </a:stretch>
        </p:blipFill>
        <p:spPr>
          <a:xfrm>
            <a:off x="166989" y="176006"/>
            <a:ext cx="4195520" cy="3165520"/>
          </a:xfrm>
          <a:prstGeom prst="rect">
            <a:avLst/>
          </a:prstGeom>
        </p:spPr>
      </p:pic>
    </p:spTree>
    <p:extLst>
      <p:ext uri="{BB962C8B-B14F-4D97-AF65-F5344CB8AC3E}">
        <p14:creationId xmlns:p14="http://schemas.microsoft.com/office/powerpoint/2010/main" val="2261569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117" fill="hold"/>
                                        <p:tgtEl>
                                          <p:spTgt spid="9"/>
                                        </p:tgtEl>
                                      </p:cBhvr>
                                    </p:cmd>
                                  </p:childTnLst>
                                </p:cTn>
                              </p:par>
                            </p:childTnLst>
                          </p:cTn>
                        </p:par>
                        <p:par>
                          <p:cTn id="7" fill="hold">
                            <p:stCondLst>
                              <p:cond delay="19117"/>
                            </p:stCondLst>
                            <p:childTnLst>
                              <p:par>
                                <p:cTn id="8" presetID="1" presetClass="mediacall" presetSubtype="0" fill="hold" nodeType="afterEffect">
                                  <p:stCondLst>
                                    <p:cond delay="0"/>
                                  </p:stCondLst>
                                  <p:childTnLst>
                                    <p:cmd type="call" cmd="playFrom(0.0)">
                                      <p:cBhvr>
                                        <p:cTn id="9" dur="11896" fill="hold"/>
                                        <p:tgtEl>
                                          <p:spTgt spid="4"/>
                                        </p:tgtEl>
                                      </p:cBhvr>
                                    </p:cmd>
                                  </p:childTnLst>
                                </p:cTn>
                              </p:par>
                            </p:childTnLst>
                          </p:cTn>
                        </p:par>
                        <p:par>
                          <p:cTn id="10" fill="hold">
                            <p:stCondLst>
                              <p:cond delay="31013"/>
                            </p:stCondLst>
                            <p:childTnLst>
                              <p:par>
                                <p:cTn id="11" presetID="1" presetClass="mediacall" presetSubtype="0" fill="hold" nodeType="afterEffect">
                                  <p:stCondLst>
                                    <p:cond delay="0"/>
                                  </p:stCondLst>
                                  <p:childTnLst>
                                    <p:cmd type="call" cmd="playFrom(0.0)">
                                      <p:cBhvr>
                                        <p:cTn id="12" dur="14417" fill="hold"/>
                                        <p:tgtEl>
                                          <p:spTgt spid="5"/>
                                        </p:tgtEl>
                                      </p:cBhvr>
                                    </p:cmd>
                                  </p:childTnLst>
                                </p:cTn>
                              </p:par>
                            </p:childTnLst>
                          </p:cTn>
                        </p:par>
                        <p:par>
                          <p:cTn id="13" fill="hold">
                            <p:stCondLst>
                              <p:cond delay="45430"/>
                            </p:stCondLst>
                            <p:childTnLst>
                              <p:par>
                                <p:cTn id="14" presetID="1" presetClass="mediacall" presetSubtype="0" fill="hold" nodeType="afterEffect">
                                  <p:stCondLst>
                                    <p:cond delay="0"/>
                                  </p:stCondLst>
                                  <p:childTnLst>
                                    <p:cmd type="call" cmd="playFrom(0.0)">
                                      <p:cBhvr>
                                        <p:cTn id="15" dur="8175" fill="hold"/>
                                        <p:tgtEl>
                                          <p:spTgt spid="6"/>
                                        </p:tgtEl>
                                      </p:cBhvr>
                                    </p:cmd>
                                  </p:childTnLst>
                                </p:cTn>
                              </p:par>
                            </p:childTnLst>
                          </p:cTn>
                        </p:par>
                        <p:par>
                          <p:cTn id="16" fill="hold">
                            <p:stCondLst>
                              <p:cond delay="53605"/>
                            </p:stCondLst>
                            <p:childTnLst>
                              <p:par>
                                <p:cTn id="17" presetID="1" presetClass="mediacall" presetSubtype="0" fill="hold" nodeType="afterEffect">
                                  <p:stCondLst>
                                    <p:cond delay="0"/>
                                  </p:stCondLst>
                                  <p:childTnLst>
                                    <p:cmd type="call" cmd="playFrom(0.0)">
                                      <p:cBhvr>
                                        <p:cTn id="18" dur="18934" fill="hold"/>
                                        <p:tgtEl>
                                          <p:spTgt spid="7"/>
                                        </p:tgtEl>
                                      </p:cBhvr>
                                    </p:cmd>
                                  </p:childTnLst>
                                </p:cTn>
                              </p:par>
                            </p:childTnLst>
                          </p:cTn>
                        </p:par>
                        <p:par>
                          <p:cTn id="19" fill="hold">
                            <p:stCondLst>
                              <p:cond delay="72539"/>
                            </p:stCondLst>
                            <p:childTnLst>
                              <p:par>
                                <p:cTn id="20" presetID="1" presetClass="mediacall" presetSubtype="0" fill="hold" nodeType="afterEffect">
                                  <p:stCondLst>
                                    <p:cond delay="0"/>
                                  </p:stCondLst>
                                  <p:childTnLst>
                                    <p:cmd type="call" cmd="playFrom(0.0)">
                                      <p:cBhvr>
                                        <p:cTn id="21" dur="65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2" repeatCount="indefinite" fill="hold" display="0">
                  <p:stCondLst>
                    <p:cond delay="indefinite"/>
                  </p:stCondLst>
                </p:cTn>
                <p:tgtEl>
                  <p:spTgt spid="9"/>
                </p:tgtEl>
              </p:cMediaNode>
            </p:video>
            <p:seq concurrent="1" nextAc="seek">
              <p:cTn id="23" restart="whenNotActive" fill="hold" evtFilter="cancelBubble" nodeType="interactiveSeq">
                <p:stCondLst>
                  <p:cond evt="onClick" delay="0">
                    <p:tgtEl>
                      <p:spTgt spid="9"/>
                    </p:tgtEl>
                  </p:cond>
                </p:stCondLst>
                <p:endSync evt="end" delay="0">
                  <p:rtn val="all"/>
                </p:endSync>
                <p:childTnLst>
                  <p:par>
                    <p:cTn id="24" fill="hold">
                      <p:stCondLst>
                        <p:cond delay="0"/>
                      </p:stCondLst>
                      <p:childTnLst>
                        <p:par>
                          <p:cTn id="25" fill="hold">
                            <p:stCondLst>
                              <p:cond delay="0"/>
                            </p:stCondLst>
                            <p:childTnLst>
                              <p:par>
                                <p:cTn id="26" presetID="2" presetClass="mediacall" presetSubtype="0" fill="hold" nodeType="clickEffect">
                                  <p:stCondLst>
                                    <p:cond delay="0"/>
                                  </p:stCondLst>
                                  <p:childTnLst>
                                    <p:cmd type="call" cmd="togglePause">
                                      <p:cBhvr>
                                        <p:cTn id="27" dur="1" fill="hold"/>
                                        <p:tgtEl>
                                          <p:spTgt spid="9"/>
                                        </p:tgtEl>
                                      </p:cBhvr>
                                    </p:cmd>
                                  </p:childTnLst>
                                </p:cTn>
                              </p:par>
                            </p:childTnLst>
                          </p:cTn>
                        </p:par>
                      </p:childTnLst>
                    </p:cTn>
                  </p:par>
                </p:childTnLst>
              </p:cTn>
              <p:nextCondLst>
                <p:cond evt="onClick" delay="0">
                  <p:tgtEl>
                    <p:spTgt spid="9"/>
                  </p:tgtEl>
                </p:cond>
              </p:nextCondLst>
            </p:seq>
            <p:video>
              <p:cMediaNode vol="80000">
                <p:cTn id="28" repeatCount="indefinite" fill="hold" display="0">
                  <p:stCondLst>
                    <p:cond delay="indefinite"/>
                  </p:stCondLst>
                </p:cTn>
                <p:tgtEl>
                  <p:spTgt spid="4"/>
                </p:tgtEl>
              </p:cMediaNode>
            </p:video>
            <p:seq concurrent="1" nextAc="seek">
              <p:cTn id="29" restart="whenNotActive" fill="hold" evtFilter="cancelBubble" nodeType="interactiveSeq">
                <p:stCondLst>
                  <p:cond evt="onClick" delay="0">
                    <p:tgtEl>
                      <p:spTgt spid="4"/>
                    </p:tgtEl>
                  </p:cond>
                </p:stCondLst>
                <p:endSync evt="end" delay="0">
                  <p:rtn val="all"/>
                </p:endSync>
                <p:childTnLst>
                  <p:par>
                    <p:cTn id="30" fill="hold">
                      <p:stCondLst>
                        <p:cond delay="0"/>
                      </p:stCondLst>
                      <p:childTnLst>
                        <p:par>
                          <p:cTn id="31" fill="hold">
                            <p:stCondLst>
                              <p:cond delay="0"/>
                            </p:stCondLst>
                            <p:childTnLst>
                              <p:par>
                                <p:cTn id="32" presetID="2" presetClass="mediacall" presetSubtype="0" fill="hold" nodeType="clickEffect">
                                  <p:stCondLst>
                                    <p:cond delay="0"/>
                                  </p:stCondLst>
                                  <p:childTnLst>
                                    <p:cmd type="call" cmd="togglePause">
                                      <p:cBhvr>
                                        <p:cTn id="33" dur="1" fill="hold"/>
                                        <p:tgtEl>
                                          <p:spTgt spid="4"/>
                                        </p:tgtEl>
                                      </p:cBhvr>
                                    </p:cmd>
                                  </p:childTnLst>
                                </p:cTn>
                              </p:par>
                            </p:childTnLst>
                          </p:cTn>
                        </p:par>
                      </p:childTnLst>
                    </p:cTn>
                  </p:par>
                </p:childTnLst>
              </p:cTn>
              <p:nextCondLst>
                <p:cond evt="onClick" delay="0">
                  <p:tgtEl>
                    <p:spTgt spid="4"/>
                  </p:tgtEl>
                </p:cond>
              </p:nextCondLst>
            </p:seq>
            <p:video>
              <p:cMediaNode vol="80000">
                <p:cTn id="34" repeatCount="indefinite" fill="hold" display="0">
                  <p:stCondLst>
                    <p:cond delay="indefinite"/>
                  </p:stCondLst>
                </p:cTn>
                <p:tgtEl>
                  <p:spTgt spid="5"/>
                </p:tgtEl>
              </p:cMediaNode>
            </p:video>
            <p:seq concurrent="1" nextAc="seek">
              <p:cTn id="35" restart="whenNotActive" fill="hold" evtFilter="cancelBubble" nodeType="interactiveSeq">
                <p:stCondLst>
                  <p:cond evt="onClick" delay="0">
                    <p:tgtEl>
                      <p:spTgt spid="5"/>
                    </p:tgtEl>
                  </p:cond>
                </p:stCondLst>
                <p:endSync evt="end" delay="0">
                  <p:rtn val="all"/>
                </p:endSync>
                <p:childTnLst>
                  <p:par>
                    <p:cTn id="36" fill="hold">
                      <p:stCondLst>
                        <p:cond delay="0"/>
                      </p:stCondLst>
                      <p:childTnLst>
                        <p:par>
                          <p:cTn id="37" fill="hold">
                            <p:stCondLst>
                              <p:cond delay="0"/>
                            </p:stCondLst>
                            <p:childTnLst>
                              <p:par>
                                <p:cTn id="38" presetID="2" presetClass="mediacall" presetSubtype="0" fill="hold" nodeType="clickEffect">
                                  <p:stCondLst>
                                    <p:cond delay="0"/>
                                  </p:stCondLst>
                                  <p:childTnLst>
                                    <p:cmd type="call" cmd="togglePause">
                                      <p:cBhvr>
                                        <p:cTn id="39" dur="1" fill="hold"/>
                                        <p:tgtEl>
                                          <p:spTgt spid="5"/>
                                        </p:tgtEl>
                                      </p:cBhvr>
                                    </p:cmd>
                                  </p:childTnLst>
                                </p:cTn>
                              </p:par>
                            </p:childTnLst>
                          </p:cTn>
                        </p:par>
                      </p:childTnLst>
                    </p:cTn>
                  </p:par>
                </p:childTnLst>
              </p:cTn>
              <p:nextCondLst>
                <p:cond evt="onClick" delay="0">
                  <p:tgtEl>
                    <p:spTgt spid="5"/>
                  </p:tgtEl>
                </p:cond>
              </p:nextCondLst>
            </p:seq>
            <p:video>
              <p:cMediaNode vol="80000">
                <p:cTn id="40" repeatCount="indefinite" fill="hold" display="0">
                  <p:stCondLst>
                    <p:cond delay="indefinite"/>
                  </p:stCondLst>
                </p:cTn>
                <p:tgtEl>
                  <p:spTgt spid="6"/>
                </p:tgtEl>
              </p:cMediaNode>
            </p:video>
            <p:seq concurrent="1" nextAc="seek">
              <p:cTn id="41" restart="whenNotActive" fill="hold" evtFilter="cancelBubble" nodeType="interactiveSeq">
                <p:stCondLst>
                  <p:cond evt="onClick" delay="0">
                    <p:tgtEl>
                      <p:spTgt spid="6"/>
                    </p:tgtEl>
                  </p:cond>
                </p:stCondLst>
                <p:endSync evt="end" delay="0">
                  <p:rtn val="all"/>
                </p:endSync>
                <p:childTnLst>
                  <p:par>
                    <p:cTn id="42" fill="hold">
                      <p:stCondLst>
                        <p:cond delay="0"/>
                      </p:stCondLst>
                      <p:childTnLst>
                        <p:par>
                          <p:cTn id="43" fill="hold">
                            <p:stCondLst>
                              <p:cond delay="0"/>
                            </p:stCondLst>
                            <p:childTnLst>
                              <p:par>
                                <p:cTn id="44" presetID="2" presetClass="mediacall" presetSubtype="0" fill="hold" nodeType="clickEffect">
                                  <p:stCondLst>
                                    <p:cond delay="0"/>
                                  </p:stCondLst>
                                  <p:childTnLst>
                                    <p:cmd type="call" cmd="togglePause">
                                      <p:cBhvr>
                                        <p:cTn id="45" dur="1" fill="hold"/>
                                        <p:tgtEl>
                                          <p:spTgt spid="6"/>
                                        </p:tgtEl>
                                      </p:cBhvr>
                                    </p:cmd>
                                  </p:childTnLst>
                                </p:cTn>
                              </p:par>
                            </p:childTnLst>
                          </p:cTn>
                        </p:par>
                      </p:childTnLst>
                    </p:cTn>
                  </p:par>
                </p:childTnLst>
              </p:cTn>
              <p:nextCondLst>
                <p:cond evt="onClick" delay="0">
                  <p:tgtEl>
                    <p:spTgt spid="6"/>
                  </p:tgtEl>
                </p:cond>
              </p:nextCondLst>
            </p:seq>
            <p:video>
              <p:cMediaNode vol="80000">
                <p:cTn id="46" repeatCount="indefinite" fill="hold" display="0">
                  <p:stCondLst>
                    <p:cond delay="indefinite"/>
                  </p:stCondLst>
                </p:cTn>
                <p:tgtEl>
                  <p:spTgt spid="7"/>
                </p:tgtEl>
              </p:cMediaNode>
            </p:video>
            <p:seq concurrent="1" nextAc="seek">
              <p:cTn id="47" restart="whenNotActive" fill="hold" evtFilter="cancelBubble" nodeType="interactiveSeq">
                <p:stCondLst>
                  <p:cond evt="onClick" delay="0">
                    <p:tgtEl>
                      <p:spTgt spid="7"/>
                    </p:tgtEl>
                  </p:cond>
                </p:stCondLst>
                <p:endSync evt="end" delay="0">
                  <p:rtn val="all"/>
                </p:endSync>
                <p:childTnLst>
                  <p:par>
                    <p:cTn id="48" fill="hold">
                      <p:stCondLst>
                        <p:cond delay="0"/>
                      </p:stCondLst>
                      <p:childTnLst>
                        <p:par>
                          <p:cTn id="49" fill="hold">
                            <p:stCondLst>
                              <p:cond delay="0"/>
                            </p:stCondLst>
                            <p:childTnLst>
                              <p:par>
                                <p:cTn id="50" presetID="2" presetClass="mediacall" presetSubtype="0" fill="hold" nodeType="clickEffect">
                                  <p:stCondLst>
                                    <p:cond delay="0"/>
                                  </p:stCondLst>
                                  <p:childTnLst>
                                    <p:cmd type="call" cmd="togglePause">
                                      <p:cBhvr>
                                        <p:cTn id="51" dur="1" fill="hold"/>
                                        <p:tgtEl>
                                          <p:spTgt spid="7"/>
                                        </p:tgtEl>
                                      </p:cBhvr>
                                    </p:cmd>
                                  </p:childTnLst>
                                </p:cTn>
                              </p:par>
                            </p:childTnLst>
                          </p:cTn>
                        </p:par>
                      </p:childTnLst>
                    </p:cTn>
                  </p:par>
                </p:childTnLst>
              </p:cTn>
              <p:nextCondLst>
                <p:cond evt="onClick" delay="0">
                  <p:tgtEl>
                    <p:spTgt spid="7"/>
                  </p:tgtEl>
                </p:cond>
              </p:nextCondLst>
            </p:seq>
            <p:video>
              <p:cMediaNode vol="80000">
                <p:cTn id="52" repeatCount="indefinite" fill="hold" display="0">
                  <p:stCondLst>
                    <p:cond delay="indefinite"/>
                  </p:stCondLst>
                </p:cTn>
                <p:tgtEl>
                  <p:spTgt spid="8"/>
                </p:tgtEl>
              </p:cMediaNode>
            </p:video>
            <p:seq concurrent="1" nextAc="seek">
              <p:cTn id="53" restart="whenNotActive" fill="hold" evtFilter="cancelBubble" nodeType="interactiveSeq">
                <p:stCondLst>
                  <p:cond evt="onClick" delay="0">
                    <p:tgtEl>
                      <p:spTgt spid="8"/>
                    </p:tgtEl>
                  </p:cond>
                </p:stCondLst>
                <p:endSync evt="end" delay="0">
                  <p:rtn val="all"/>
                </p:endSync>
                <p:childTnLst>
                  <p:par>
                    <p:cTn id="54" fill="hold">
                      <p:stCondLst>
                        <p:cond delay="0"/>
                      </p:stCondLst>
                      <p:childTnLst>
                        <p:par>
                          <p:cTn id="55" fill="hold">
                            <p:stCondLst>
                              <p:cond delay="0"/>
                            </p:stCondLst>
                            <p:childTnLst>
                              <p:par>
                                <p:cTn id="56" presetID="2" presetClass="mediacall" presetSubtype="0" fill="hold" nodeType="clickEffect">
                                  <p:stCondLst>
                                    <p:cond delay="0"/>
                                  </p:stCondLst>
                                  <p:childTnLst>
                                    <p:cmd type="call" cmd="togglePause">
                                      <p:cBhvr>
                                        <p:cTn id="57"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A1BECDE-D1DD-6334-D59A-A1BB214FC8D9}"/>
              </a:ext>
            </a:extLst>
          </p:cNvPr>
          <p:cNvSpPr>
            <a:spLocks noGrp="1"/>
          </p:cNvSpPr>
          <p:nvPr>
            <p:ph type="title"/>
          </p:nvPr>
        </p:nvSpPr>
        <p:spPr>
          <a:xfrm>
            <a:off x="550864" y="549275"/>
            <a:ext cx="4048432" cy="3384550"/>
          </a:xfrm>
        </p:spPr>
        <p:txBody>
          <a:bodyPr/>
          <a:lstStyle/>
          <a:p>
            <a:r>
              <a:rPr lang="en-US" dirty="0"/>
              <a:t>But don’t worry , you are not alone</a:t>
            </a:r>
          </a:p>
        </p:txBody>
      </p:sp>
      <p:sp>
        <p:nvSpPr>
          <p:cNvPr id="12" name="Content Placeholder 2">
            <a:extLst>
              <a:ext uri="{FF2B5EF4-FFF2-40B4-BE49-F238E27FC236}">
                <a16:creationId xmlns:a16="http://schemas.microsoft.com/office/drawing/2014/main" id="{D937ECF3-9F34-E230-E8AF-142F3D4531EF}"/>
              </a:ext>
            </a:extLst>
          </p:cNvPr>
          <p:cNvSpPr>
            <a:spLocks noGrp="1"/>
          </p:cNvSpPr>
          <p:nvPr>
            <p:ph sz="quarter" idx="15"/>
          </p:nvPr>
        </p:nvSpPr>
        <p:spPr>
          <a:xfrm>
            <a:off x="550863" y="4097338"/>
            <a:ext cx="3565524" cy="2351087"/>
          </a:xfrm>
        </p:spPr>
        <p:txBody>
          <a:bodyPr/>
          <a:lstStyle/>
          <a:p>
            <a:pPr marL="0" indent="0"/>
            <a:r>
              <a:rPr lang="en-GB" dirty="0"/>
              <a:t>There are always at least two persons present, as leaving only one is risky. ;-)</a:t>
            </a:r>
            <a:endParaRPr lang="en-US" dirty="0"/>
          </a:p>
        </p:txBody>
      </p:sp>
      <p:pic>
        <p:nvPicPr>
          <p:cNvPr id="5" name="Picture 4">
            <a:extLst>
              <a:ext uri="{FF2B5EF4-FFF2-40B4-BE49-F238E27FC236}">
                <a16:creationId xmlns:a16="http://schemas.microsoft.com/office/drawing/2014/main" id="{CA9C4D93-BB66-ECE4-36EF-3598C7D4F20D}"/>
              </a:ext>
            </a:extLst>
          </p:cNvPr>
          <p:cNvPicPr>
            <a:picLocks noChangeAspect="1"/>
          </p:cNvPicPr>
          <p:nvPr/>
        </p:nvPicPr>
        <p:blipFill>
          <a:blip r:embed="rId2"/>
          <a:srcRect l="-10003" t="1" r="-6467" b="-16991"/>
          <a:stretch/>
        </p:blipFill>
        <p:spPr>
          <a:xfrm>
            <a:off x="5022376" y="656632"/>
            <a:ext cx="5977719" cy="6004467"/>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noFill/>
        </p:spPr>
      </p:pic>
      <p:sp>
        <p:nvSpPr>
          <p:cNvPr id="2" name="Footer Placeholder 1">
            <a:extLst>
              <a:ext uri="{FF2B5EF4-FFF2-40B4-BE49-F238E27FC236}">
                <a16:creationId xmlns:a16="http://schemas.microsoft.com/office/drawing/2014/main" id="{AB35D8BD-398D-996E-74E8-8B5588C72467}"/>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3" name="Slide Number Placeholder 2">
            <a:extLst>
              <a:ext uri="{FF2B5EF4-FFF2-40B4-BE49-F238E27FC236}">
                <a16:creationId xmlns:a16="http://schemas.microsoft.com/office/drawing/2014/main" id="{4CFFEF90-ECA4-0A6F-67F4-1C798686EEF3}"/>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26</a:t>
            </a:fld>
            <a:endParaRPr lang="en-GB"/>
          </a:p>
        </p:txBody>
      </p:sp>
    </p:spTree>
    <p:extLst>
      <p:ext uri="{BB962C8B-B14F-4D97-AF65-F5344CB8AC3E}">
        <p14:creationId xmlns:p14="http://schemas.microsoft.com/office/powerpoint/2010/main" val="3535445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A8BE5A3-6AFF-354B-B143-BDE224E493A5}"/>
              </a:ext>
            </a:extLst>
          </p:cNvPr>
          <p:cNvSpPr>
            <a:spLocks noGrp="1"/>
          </p:cNvSpPr>
          <p:nvPr>
            <p:ph type="pic" sz="quarter" idx="13"/>
          </p:nvPr>
        </p:nvSpPr>
        <p:spPr/>
        <p:txBody>
          <a:bodyPr/>
          <a:lstStyle/>
          <a:p>
            <a:endParaRPr lang="en-GB"/>
          </a:p>
        </p:txBody>
      </p:sp>
      <p:sp>
        <p:nvSpPr>
          <p:cNvPr id="3" name="Subtitle 2">
            <a:extLst>
              <a:ext uri="{FF2B5EF4-FFF2-40B4-BE49-F238E27FC236}">
                <a16:creationId xmlns:a16="http://schemas.microsoft.com/office/drawing/2014/main" id="{A5C09CC8-DC26-52C1-2AC0-FA9B22F9D38B}"/>
              </a:ext>
            </a:extLst>
          </p:cNvPr>
          <p:cNvSpPr>
            <a:spLocks noGrp="1"/>
          </p:cNvSpPr>
          <p:nvPr>
            <p:ph type="subTitle" idx="1"/>
          </p:nvPr>
        </p:nvSpPr>
        <p:spPr/>
        <p:txBody>
          <a:bodyPr/>
          <a:lstStyle/>
          <a:p>
            <a:endParaRPr lang="en-US" dirty="0"/>
          </a:p>
        </p:txBody>
      </p:sp>
      <p:sp>
        <p:nvSpPr>
          <p:cNvPr id="4" name="Title 3">
            <a:extLst>
              <a:ext uri="{FF2B5EF4-FFF2-40B4-BE49-F238E27FC236}">
                <a16:creationId xmlns:a16="http://schemas.microsoft.com/office/drawing/2014/main" id="{E647D246-32C1-51A4-E88F-0BA3B5FFDC06}"/>
              </a:ext>
            </a:extLst>
          </p:cNvPr>
          <p:cNvSpPr>
            <a:spLocks noGrp="1"/>
          </p:cNvSpPr>
          <p:nvPr>
            <p:ph type="ctrTitle"/>
          </p:nvPr>
        </p:nvSpPr>
        <p:spPr/>
        <p:txBody>
          <a:bodyPr/>
          <a:lstStyle/>
          <a:p>
            <a:r>
              <a:rPr lang="en-US" dirty="0"/>
              <a:t>Beam Diagnostics</a:t>
            </a:r>
            <a:endParaRPr lang="en-GB" dirty="0"/>
          </a:p>
        </p:txBody>
      </p:sp>
    </p:spTree>
    <p:extLst>
      <p:ext uri="{BB962C8B-B14F-4D97-AF65-F5344CB8AC3E}">
        <p14:creationId xmlns:p14="http://schemas.microsoft.com/office/powerpoint/2010/main" val="3101625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87BBE-4076-2913-D647-C7A64CDBCA06}"/>
              </a:ext>
            </a:extLst>
          </p:cNvPr>
          <p:cNvSpPr>
            <a:spLocks noGrp="1"/>
          </p:cNvSpPr>
          <p:nvPr>
            <p:ph type="title"/>
          </p:nvPr>
        </p:nvSpPr>
        <p:spPr>
          <a:xfrm>
            <a:off x="319834" y="196900"/>
            <a:ext cx="4500562" cy="1562959"/>
          </a:xfrm>
        </p:spPr>
        <p:txBody>
          <a:bodyPr wrap="square" anchor="t">
            <a:normAutofit/>
          </a:bodyPr>
          <a:lstStyle/>
          <a:p>
            <a:r>
              <a:rPr lang="en-US" sz="4400" dirty="0"/>
              <a:t>Why Beam Diagnostics ?</a:t>
            </a:r>
            <a:endParaRPr lang="en-GB" sz="4400" dirty="0"/>
          </a:p>
        </p:txBody>
      </p:sp>
      <p:pic>
        <p:nvPicPr>
          <p:cNvPr id="14" name="Picture 13">
            <a:extLst>
              <a:ext uri="{FF2B5EF4-FFF2-40B4-BE49-F238E27FC236}">
                <a16:creationId xmlns:a16="http://schemas.microsoft.com/office/drawing/2014/main" id="{02E6EAF8-32AC-494A-0F16-E5C21F089989}"/>
              </a:ext>
            </a:extLst>
          </p:cNvPr>
          <p:cNvPicPr>
            <a:picLocks noChangeAspect="1"/>
          </p:cNvPicPr>
          <p:nvPr/>
        </p:nvPicPr>
        <p:blipFill>
          <a:blip r:embed="rId2"/>
          <a:stretch>
            <a:fillRect/>
          </a:stretch>
        </p:blipFill>
        <p:spPr>
          <a:xfrm>
            <a:off x="321992" y="2050991"/>
            <a:ext cx="5657635" cy="3776472"/>
          </a:xfrm>
          <a:prstGeom prst="rect">
            <a:avLst/>
          </a:prstGeom>
          <a:noFill/>
        </p:spPr>
      </p:pic>
      <p:sp>
        <p:nvSpPr>
          <p:cNvPr id="3" name="Content Placeholder 2">
            <a:extLst>
              <a:ext uri="{FF2B5EF4-FFF2-40B4-BE49-F238E27FC236}">
                <a16:creationId xmlns:a16="http://schemas.microsoft.com/office/drawing/2014/main" id="{4136BE5E-E64A-70DF-F6B4-85D82A854975}"/>
              </a:ext>
            </a:extLst>
          </p:cNvPr>
          <p:cNvSpPr>
            <a:spLocks noGrp="1"/>
          </p:cNvSpPr>
          <p:nvPr>
            <p:ph sz="quarter" idx="15"/>
          </p:nvPr>
        </p:nvSpPr>
        <p:spPr>
          <a:xfrm>
            <a:off x="6187967" y="2050991"/>
            <a:ext cx="5657635" cy="3776472"/>
          </a:xfrm>
        </p:spPr>
        <p:txBody>
          <a:bodyPr wrap="square">
            <a:noAutofit/>
          </a:bodyPr>
          <a:lstStyle/>
          <a:p>
            <a:pPr>
              <a:lnSpc>
                <a:spcPct val="100000"/>
              </a:lnSpc>
              <a:buNone/>
            </a:pPr>
            <a:r>
              <a:rPr lang="en-GB" sz="2800" b="1" dirty="0"/>
              <a:t>The Accelerator's Eyes</a:t>
            </a:r>
          </a:p>
          <a:p>
            <a:pPr marL="0" indent="0">
              <a:lnSpc>
                <a:spcPct val="100000"/>
              </a:lnSpc>
              <a:buNone/>
            </a:pPr>
            <a:r>
              <a:rPr lang="en-GB" sz="2800" dirty="0"/>
              <a:t>Beam instrumentation provides critical feedback to operators, allowing them to monitor and optimize particle beams. </a:t>
            </a:r>
          </a:p>
          <a:p>
            <a:pPr marL="0" indent="0">
              <a:lnSpc>
                <a:spcPct val="100000"/>
              </a:lnSpc>
              <a:buNone/>
            </a:pPr>
            <a:r>
              <a:rPr lang="en-GB" sz="2800" dirty="0"/>
              <a:t>Without it, operators would be "flying blind" when managing these complex systems.</a:t>
            </a:r>
          </a:p>
        </p:txBody>
      </p:sp>
      <p:sp>
        <p:nvSpPr>
          <p:cNvPr id="7" name="Footer Placeholder 6">
            <a:extLst>
              <a:ext uri="{FF2B5EF4-FFF2-40B4-BE49-F238E27FC236}">
                <a16:creationId xmlns:a16="http://schemas.microsoft.com/office/drawing/2014/main" id="{733B1B03-2636-70F7-BA0A-5B518A1D05DF}"/>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8" name="Slide Number Placeholder 7">
            <a:extLst>
              <a:ext uri="{FF2B5EF4-FFF2-40B4-BE49-F238E27FC236}">
                <a16:creationId xmlns:a16="http://schemas.microsoft.com/office/drawing/2014/main" id="{B77EA9AC-6305-B355-0232-6CCF50668397}"/>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28</a:t>
            </a:fld>
            <a:endParaRPr lang="en-GB"/>
          </a:p>
        </p:txBody>
      </p:sp>
    </p:spTree>
    <p:extLst>
      <p:ext uri="{BB962C8B-B14F-4D97-AF65-F5344CB8AC3E}">
        <p14:creationId xmlns:p14="http://schemas.microsoft.com/office/powerpoint/2010/main" val="4024470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18053-C1F8-D0B4-3427-59676BE389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C5C877-002C-C369-ADBF-0B4F656298D7}"/>
              </a:ext>
            </a:extLst>
          </p:cNvPr>
          <p:cNvSpPr>
            <a:spLocks noGrp="1"/>
          </p:cNvSpPr>
          <p:nvPr>
            <p:ph type="title"/>
          </p:nvPr>
        </p:nvSpPr>
        <p:spPr>
          <a:xfrm>
            <a:off x="550862" y="549275"/>
            <a:ext cx="11097551" cy="1332000"/>
          </a:xfrm>
        </p:spPr>
        <p:txBody>
          <a:bodyPr vert="horz" wrap="square" lIns="0" tIns="0" rIns="0" bIns="0" rtlCol="0" anchor="t" anchorCtr="0">
            <a:normAutofit/>
          </a:bodyPr>
          <a:lstStyle/>
          <a:p>
            <a:pPr>
              <a:lnSpc>
                <a:spcPct val="100000"/>
              </a:lnSpc>
            </a:pPr>
            <a:r>
              <a:rPr lang="en-US" dirty="0"/>
              <a:t>Which Beam Diagnostics ?</a:t>
            </a:r>
            <a:endParaRPr lang="en-GB" dirty="0"/>
          </a:p>
        </p:txBody>
      </p:sp>
      <p:sp>
        <p:nvSpPr>
          <p:cNvPr id="24" name="Text Placeholder 4">
            <a:extLst>
              <a:ext uri="{FF2B5EF4-FFF2-40B4-BE49-F238E27FC236}">
                <a16:creationId xmlns:a16="http://schemas.microsoft.com/office/drawing/2014/main" id="{EFF820B5-0C32-22C6-970D-0EA2EA294073}"/>
              </a:ext>
            </a:extLst>
          </p:cNvPr>
          <p:cNvSpPr>
            <a:spLocks noGrp="1"/>
          </p:cNvSpPr>
          <p:nvPr>
            <p:ph type="body" sz="quarter" idx="13"/>
          </p:nvPr>
        </p:nvSpPr>
        <p:spPr>
          <a:xfrm>
            <a:off x="3851486" y="1128178"/>
            <a:ext cx="3566160" cy="535354"/>
          </a:xfrm>
        </p:spPr>
        <p:txBody>
          <a:bodyPr/>
          <a:lstStyle/>
          <a:p>
            <a:r>
              <a:rPr lang="en-US" dirty="0"/>
              <a:t>Direct measurements</a:t>
            </a:r>
          </a:p>
        </p:txBody>
      </p:sp>
      <p:sp>
        <p:nvSpPr>
          <p:cNvPr id="26" name="Text Placeholder 6">
            <a:extLst>
              <a:ext uri="{FF2B5EF4-FFF2-40B4-BE49-F238E27FC236}">
                <a16:creationId xmlns:a16="http://schemas.microsoft.com/office/drawing/2014/main" id="{99F28B8A-CEAD-329C-A662-5176F3D22AB8}"/>
              </a:ext>
            </a:extLst>
          </p:cNvPr>
          <p:cNvSpPr>
            <a:spLocks noGrp="1"/>
          </p:cNvSpPr>
          <p:nvPr>
            <p:ph type="body" sz="quarter" idx="3"/>
          </p:nvPr>
        </p:nvSpPr>
        <p:spPr>
          <a:xfrm>
            <a:off x="7590418" y="1126241"/>
            <a:ext cx="4024624" cy="535354"/>
          </a:xfrm>
        </p:spPr>
        <p:txBody>
          <a:bodyPr/>
          <a:lstStyle/>
          <a:p>
            <a:pPr marL="0" indent="0"/>
            <a:r>
              <a:rPr lang="en-US" dirty="0"/>
              <a:t>Indirect measurement…</a:t>
            </a:r>
          </a:p>
        </p:txBody>
      </p:sp>
      <p:sp>
        <p:nvSpPr>
          <p:cNvPr id="7" name="Footer Placeholder 6">
            <a:extLst>
              <a:ext uri="{FF2B5EF4-FFF2-40B4-BE49-F238E27FC236}">
                <a16:creationId xmlns:a16="http://schemas.microsoft.com/office/drawing/2014/main" id="{08187616-6989-3D06-3374-243A7D6FE89E}"/>
              </a:ext>
            </a:extLst>
          </p:cNvPr>
          <p:cNvSpPr>
            <a:spLocks noGrp="1"/>
          </p:cNvSpPr>
          <p:nvPr>
            <p:ph type="ftr" sz="quarter" idx="11"/>
          </p:nvPr>
        </p:nvSpPr>
        <p:spPr>
          <a:xfrm>
            <a:off x="3359150" y="6507212"/>
            <a:ext cx="6379210" cy="153888"/>
          </a:xfrm>
        </p:spPr>
        <p:txBody>
          <a:bodyPr vert="horz" wrap="square" lIns="0" tIns="0" rIns="0" bIns="0" rtlCol="0" anchor="ctr">
            <a:normAutofit/>
          </a:bodyPr>
          <a:lstStyle/>
          <a:p>
            <a:pPr>
              <a:spcAft>
                <a:spcPts val="600"/>
              </a:spcAft>
            </a:pPr>
            <a:r>
              <a:rPr lang="en-GB" kern="1200">
                <a:latin typeface="+mn-lt"/>
                <a:ea typeface="+mn-ea"/>
                <a:cs typeface="+mn-cs"/>
              </a:rPr>
              <a:t>BI for OP @ Summer Student Lectures - F.R. - 2025</a:t>
            </a:r>
          </a:p>
        </p:txBody>
      </p:sp>
      <p:sp>
        <p:nvSpPr>
          <p:cNvPr id="8" name="Slide Number Placeholder 7">
            <a:extLst>
              <a:ext uri="{FF2B5EF4-FFF2-40B4-BE49-F238E27FC236}">
                <a16:creationId xmlns:a16="http://schemas.microsoft.com/office/drawing/2014/main" id="{AF8117C6-3754-EA73-D6B4-B734365D53A9}"/>
              </a:ext>
            </a:extLst>
          </p:cNvPr>
          <p:cNvSpPr>
            <a:spLocks noGrp="1"/>
          </p:cNvSpPr>
          <p:nvPr>
            <p:ph type="sldNum" sz="quarter" idx="12"/>
          </p:nvPr>
        </p:nvSpPr>
        <p:spPr>
          <a:xfrm>
            <a:off x="9948863" y="6507212"/>
            <a:ext cx="1692274" cy="153888"/>
          </a:xfrm>
        </p:spPr>
        <p:txBody>
          <a:bodyPr vert="horz" wrap="square" lIns="0" tIns="0" rIns="0" bIns="0" rtlCol="0" anchor="ctr">
            <a:normAutofit/>
          </a:bodyPr>
          <a:lstStyle/>
          <a:p>
            <a:pPr>
              <a:spcAft>
                <a:spcPts val="600"/>
              </a:spcAft>
            </a:pPr>
            <a:fld id="{DBA1B0FB-D917-4C8C-928F-313BD683BF39}" type="slidenum">
              <a:rPr lang="en-GB" smtClean="0"/>
              <a:pPr>
                <a:spcAft>
                  <a:spcPts val="600"/>
                </a:spcAft>
              </a:pPr>
              <a:t>29</a:t>
            </a:fld>
            <a:endParaRPr lang="en-GB"/>
          </a:p>
        </p:txBody>
      </p:sp>
      <p:sp>
        <p:nvSpPr>
          <p:cNvPr id="18" name="Text Placeholder 4">
            <a:extLst>
              <a:ext uri="{FF2B5EF4-FFF2-40B4-BE49-F238E27FC236}">
                <a16:creationId xmlns:a16="http://schemas.microsoft.com/office/drawing/2014/main" id="{61BBA520-523B-563B-150D-339649B1B22C}"/>
              </a:ext>
            </a:extLst>
          </p:cNvPr>
          <p:cNvSpPr txBox="1">
            <a:spLocks/>
          </p:cNvSpPr>
          <p:nvPr/>
        </p:nvSpPr>
        <p:spPr>
          <a:xfrm>
            <a:off x="3851486" y="5359528"/>
            <a:ext cx="3566160" cy="980665"/>
          </a:xfrm>
          <a:prstGeom prst="rect">
            <a:avLst/>
          </a:prstGeom>
        </p:spPr>
        <p:txBody>
          <a:bodyPr vert="horz" wrap="square" lIns="0" tIns="0" rIns="0" bIns="0" rtlCol="0" anchor="b">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20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800" dirty="0"/>
              <a:t>Closely tied to beam observables </a:t>
            </a:r>
            <a:r>
              <a:rPr lang="en-US" sz="1800" dirty="0">
                <a:sym typeface="Wingdings" panose="05000000000000000000" pitchFamily="2" charset="2"/>
              </a:rPr>
              <a:t>~</a:t>
            </a:r>
            <a:r>
              <a:rPr lang="en-US" sz="1800" dirty="0"/>
              <a:t>intuitive</a:t>
            </a:r>
          </a:p>
        </p:txBody>
      </p:sp>
      <p:sp>
        <p:nvSpPr>
          <p:cNvPr id="19" name="Text Placeholder 4">
            <a:extLst>
              <a:ext uri="{FF2B5EF4-FFF2-40B4-BE49-F238E27FC236}">
                <a16:creationId xmlns:a16="http://schemas.microsoft.com/office/drawing/2014/main" id="{DAD22EA6-94C7-C54E-39B1-1265CFA64BB9}"/>
              </a:ext>
            </a:extLst>
          </p:cNvPr>
          <p:cNvSpPr txBox="1">
            <a:spLocks/>
          </p:cNvSpPr>
          <p:nvPr/>
        </p:nvSpPr>
        <p:spPr>
          <a:xfrm>
            <a:off x="7768024" y="5359528"/>
            <a:ext cx="4222509" cy="980665"/>
          </a:xfrm>
          <a:prstGeom prst="rect">
            <a:avLst/>
          </a:prstGeom>
        </p:spPr>
        <p:txBody>
          <a:bodyPr vert="horz" wrap="square" lIns="0" tIns="0" rIns="0" bIns="0" rtlCol="0" anchor="b">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20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800" dirty="0"/>
              <a:t>Less intuitive often require combination of monitors</a:t>
            </a:r>
          </a:p>
        </p:txBody>
      </p:sp>
      <p:sp>
        <p:nvSpPr>
          <p:cNvPr id="28" name="Text Placeholder 6">
            <a:extLst>
              <a:ext uri="{FF2B5EF4-FFF2-40B4-BE49-F238E27FC236}">
                <a16:creationId xmlns:a16="http://schemas.microsoft.com/office/drawing/2014/main" id="{8C249923-EDD5-C484-BDD4-F9A8F22F5B85}"/>
              </a:ext>
            </a:extLst>
          </p:cNvPr>
          <p:cNvSpPr txBox="1">
            <a:spLocks/>
          </p:cNvSpPr>
          <p:nvPr/>
        </p:nvSpPr>
        <p:spPr>
          <a:xfrm>
            <a:off x="7521000" y="3972058"/>
            <a:ext cx="4506290" cy="310775"/>
          </a:xfrm>
          <a:prstGeom prst="rect">
            <a:avLst/>
          </a:prstGeom>
          <a:solidFill>
            <a:srgbClr val="1B192E"/>
          </a:solidFill>
        </p:spPr>
        <p:txBody>
          <a:bodyPr vert="horz" wrap="square" lIns="0" tIns="0" rIns="0" bIns="0" rtlCol="0" anchor="b">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20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0"/>
              </a:spcAft>
            </a:pPr>
            <a:r>
              <a:rPr lang="en-US" sz="1600" dirty="0"/>
              <a:t>.. And Key performance indicators</a:t>
            </a:r>
          </a:p>
        </p:txBody>
      </p:sp>
      <p:pic>
        <p:nvPicPr>
          <p:cNvPr id="9" name="Picture 8">
            <a:extLst>
              <a:ext uri="{FF2B5EF4-FFF2-40B4-BE49-F238E27FC236}">
                <a16:creationId xmlns:a16="http://schemas.microsoft.com/office/drawing/2014/main" id="{F97A8947-8EC9-4899-8189-9E067ACE6D25}"/>
              </a:ext>
            </a:extLst>
          </p:cNvPr>
          <p:cNvPicPr>
            <a:picLocks noChangeAspect="1"/>
          </p:cNvPicPr>
          <p:nvPr/>
        </p:nvPicPr>
        <p:blipFill>
          <a:blip r:embed="rId2"/>
          <a:stretch>
            <a:fillRect/>
          </a:stretch>
        </p:blipFill>
        <p:spPr>
          <a:xfrm>
            <a:off x="293735" y="1881275"/>
            <a:ext cx="3712786" cy="3712786"/>
          </a:xfrm>
          <a:prstGeom prst="rect">
            <a:avLst/>
          </a:prstGeom>
        </p:spPr>
      </p:pic>
      <p:pic>
        <p:nvPicPr>
          <p:cNvPr id="11" name="Picture 10" descr="A black and white image of different symbols&#10;&#10;AI-generated content may be incorrect.">
            <a:extLst>
              <a:ext uri="{FF2B5EF4-FFF2-40B4-BE49-F238E27FC236}">
                <a16:creationId xmlns:a16="http://schemas.microsoft.com/office/drawing/2014/main" id="{0C60C658-330B-6599-173A-221CC30207E6}"/>
              </a:ext>
            </a:extLst>
          </p:cNvPr>
          <p:cNvPicPr>
            <a:picLocks noChangeAspect="1"/>
          </p:cNvPicPr>
          <p:nvPr/>
        </p:nvPicPr>
        <p:blipFill>
          <a:blip r:embed="rId3"/>
          <a:stretch>
            <a:fillRect/>
          </a:stretch>
        </p:blipFill>
        <p:spPr>
          <a:xfrm>
            <a:off x="4170100" y="1983625"/>
            <a:ext cx="3267456" cy="3273552"/>
          </a:xfrm>
          <a:prstGeom prst="rect">
            <a:avLst/>
          </a:prstGeom>
        </p:spPr>
      </p:pic>
      <p:pic>
        <p:nvPicPr>
          <p:cNvPr id="13" name="Picture 12" descr="A group of symbols with text&#10;&#10;AI-generated content may be incorrect.">
            <a:extLst>
              <a:ext uri="{FF2B5EF4-FFF2-40B4-BE49-F238E27FC236}">
                <a16:creationId xmlns:a16="http://schemas.microsoft.com/office/drawing/2014/main" id="{116B55B2-8942-3791-371D-77D973775A99}"/>
              </a:ext>
            </a:extLst>
          </p:cNvPr>
          <p:cNvPicPr>
            <a:picLocks noChangeAspect="1"/>
          </p:cNvPicPr>
          <p:nvPr/>
        </p:nvPicPr>
        <p:blipFill>
          <a:blip r:embed="rId4"/>
          <a:stretch>
            <a:fillRect/>
          </a:stretch>
        </p:blipFill>
        <p:spPr>
          <a:xfrm>
            <a:off x="8021901" y="1780337"/>
            <a:ext cx="2653951" cy="2028177"/>
          </a:xfrm>
          <a:prstGeom prst="rect">
            <a:avLst/>
          </a:prstGeom>
        </p:spPr>
      </p:pic>
      <p:pic>
        <p:nvPicPr>
          <p:cNvPr id="15" name="Picture 14" descr="A group of black symbols&#10;&#10;AI-generated content may be incorrect.">
            <a:extLst>
              <a:ext uri="{FF2B5EF4-FFF2-40B4-BE49-F238E27FC236}">
                <a16:creationId xmlns:a16="http://schemas.microsoft.com/office/drawing/2014/main" id="{43325D5B-A5F2-940D-38EB-1C84918C0D1C}"/>
              </a:ext>
            </a:extLst>
          </p:cNvPr>
          <p:cNvPicPr>
            <a:picLocks noChangeAspect="1"/>
          </p:cNvPicPr>
          <p:nvPr/>
        </p:nvPicPr>
        <p:blipFill>
          <a:blip r:embed="rId5"/>
          <a:srcRect t="17998" b="9998"/>
          <a:stretch/>
        </p:blipFill>
        <p:spPr>
          <a:xfrm>
            <a:off x="8090997" y="4477733"/>
            <a:ext cx="2584855" cy="1036167"/>
          </a:xfrm>
          <a:prstGeom prst="rect">
            <a:avLst/>
          </a:prstGeom>
        </p:spPr>
      </p:pic>
    </p:spTree>
    <p:extLst>
      <p:ext uri="{BB962C8B-B14F-4D97-AF65-F5344CB8AC3E}">
        <p14:creationId xmlns:p14="http://schemas.microsoft.com/office/powerpoint/2010/main" val="3032546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7B9BD-6E2D-82E5-7B90-96459EED0F57}"/>
              </a:ext>
            </a:extLst>
          </p:cNvPr>
          <p:cNvSpPr>
            <a:spLocks noGrp="1"/>
          </p:cNvSpPr>
          <p:nvPr>
            <p:ph type="title"/>
          </p:nvPr>
        </p:nvSpPr>
        <p:spPr/>
        <p:txBody>
          <a:bodyPr/>
          <a:lstStyle/>
          <a:p>
            <a:r>
              <a:rPr lang="en-US" dirty="0"/>
              <a:t>Glossary – to ensure there are no secrets or misunderstanding</a:t>
            </a:r>
            <a:endParaRPr lang="en-GB" dirty="0"/>
          </a:p>
        </p:txBody>
      </p:sp>
      <p:sp>
        <p:nvSpPr>
          <p:cNvPr id="3" name="Content Placeholder 2">
            <a:extLst>
              <a:ext uri="{FF2B5EF4-FFF2-40B4-BE49-F238E27FC236}">
                <a16:creationId xmlns:a16="http://schemas.microsoft.com/office/drawing/2014/main" id="{CCB14D0F-54A0-3EED-27B6-15229A168D50}"/>
              </a:ext>
            </a:extLst>
          </p:cNvPr>
          <p:cNvSpPr>
            <a:spLocks noGrp="1"/>
          </p:cNvSpPr>
          <p:nvPr>
            <p:ph idx="1"/>
          </p:nvPr>
        </p:nvSpPr>
        <p:spPr/>
        <p:txBody>
          <a:bodyPr/>
          <a:lstStyle/>
          <a:p>
            <a:r>
              <a:rPr lang="en-GB" b="1" dirty="0">
                <a:effectLst/>
              </a:rPr>
              <a:t>Beam Diagnostics/Instrumentation:</a:t>
            </a:r>
            <a:r>
              <a:rPr lang="en-GB" dirty="0"/>
              <a:t> I'll use these terms interchangeably throughout the lectures</a:t>
            </a:r>
          </a:p>
          <a:p>
            <a:r>
              <a:rPr lang="en-GB" b="1" dirty="0"/>
              <a:t>Bunch: </a:t>
            </a:r>
            <a:r>
              <a:rPr lang="en-GB" dirty="0"/>
              <a:t> refers to a collection of particles that are grouped together both spatially and temporally</a:t>
            </a:r>
          </a:p>
        </p:txBody>
      </p:sp>
      <p:sp>
        <p:nvSpPr>
          <p:cNvPr id="4" name="Footer Placeholder 3">
            <a:extLst>
              <a:ext uri="{FF2B5EF4-FFF2-40B4-BE49-F238E27FC236}">
                <a16:creationId xmlns:a16="http://schemas.microsoft.com/office/drawing/2014/main" id="{4EFB3CCB-E2BE-1CE3-3B32-FE90479787F8}"/>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B98DFE35-8F14-A980-52A4-A40BE2D09F79}"/>
              </a:ext>
            </a:extLst>
          </p:cNvPr>
          <p:cNvSpPr>
            <a:spLocks noGrp="1"/>
          </p:cNvSpPr>
          <p:nvPr>
            <p:ph type="sldNum" sz="quarter" idx="12"/>
          </p:nvPr>
        </p:nvSpPr>
        <p:spPr/>
        <p:txBody>
          <a:bodyPr/>
          <a:lstStyle/>
          <a:p>
            <a:pPr rtl="0"/>
            <a:fld id="{DBA1B0FB-D917-4C8C-928F-313BD683BF39}" type="slidenum">
              <a:rPr lang="en-GB" smtClean="0"/>
              <a:t>3</a:t>
            </a:fld>
            <a:endParaRPr lang="en-GB"/>
          </a:p>
        </p:txBody>
      </p:sp>
      <p:pic>
        <p:nvPicPr>
          <p:cNvPr id="8" name="Picture 7">
            <a:extLst>
              <a:ext uri="{FF2B5EF4-FFF2-40B4-BE49-F238E27FC236}">
                <a16:creationId xmlns:a16="http://schemas.microsoft.com/office/drawing/2014/main" id="{E6D4B5DF-C2BA-4B95-1F40-0C084A047DEB}"/>
              </a:ext>
            </a:extLst>
          </p:cNvPr>
          <p:cNvPicPr>
            <a:picLocks noChangeAspect="1"/>
          </p:cNvPicPr>
          <p:nvPr/>
        </p:nvPicPr>
        <p:blipFill>
          <a:blip r:embed="rId3"/>
          <a:stretch>
            <a:fillRect/>
          </a:stretch>
        </p:blipFill>
        <p:spPr>
          <a:xfrm>
            <a:off x="4652179" y="3710477"/>
            <a:ext cx="2657989" cy="2290934"/>
          </a:xfrm>
          <a:prstGeom prst="rect">
            <a:avLst/>
          </a:prstGeom>
        </p:spPr>
      </p:pic>
      <p:pic>
        <p:nvPicPr>
          <p:cNvPr id="13" name="Picture 12">
            <a:extLst>
              <a:ext uri="{FF2B5EF4-FFF2-40B4-BE49-F238E27FC236}">
                <a16:creationId xmlns:a16="http://schemas.microsoft.com/office/drawing/2014/main" id="{6FB19C35-9D56-91BE-8F43-75825A2E1A9A}"/>
              </a:ext>
            </a:extLst>
          </p:cNvPr>
          <p:cNvPicPr>
            <a:picLocks noChangeAspect="1"/>
          </p:cNvPicPr>
          <p:nvPr/>
        </p:nvPicPr>
        <p:blipFill>
          <a:blip r:embed="rId4"/>
          <a:stretch>
            <a:fillRect/>
          </a:stretch>
        </p:blipFill>
        <p:spPr>
          <a:xfrm>
            <a:off x="8005058" y="3766288"/>
            <a:ext cx="3352683" cy="2235123"/>
          </a:xfrm>
          <a:prstGeom prst="rect">
            <a:avLst/>
          </a:prstGeom>
        </p:spPr>
      </p:pic>
      <p:sp>
        <p:nvSpPr>
          <p:cNvPr id="14" name="TextBox 13">
            <a:extLst>
              <a:ext uri="{FF2B5EF4-FFF2-40B4-BE49-F238E27FC236}">
                <a16:creationId xmlns:a16="http://schemas.microsoft.com/office/drawing/2014/main" id="{CA99235C-AD5C-8D4D-C1DB-CAD9ECDA6B54}"/>
              </a:ext>
            </a:extLst>
          </p:cNvPr>
          <p:cNvSpPr txBox="1"/>
          <p:nvPr/>
        </p:nvSpPr>
        <p:spPr>
          <a:xfrm>
            <a:off x="4652179" y="3244334"/>
            <a:ext cx="3103029" cy="369332"/>
          </a:xfrm>
          <a:prstGeom prst="rect">
            <a:avLst/>
          </a:prstGeom>
          <a:noFill/>
        </p:spPr>
        <p:txBody>
          <a:bodyPr wrap="none" rtlCol="0">
            <a:spAutoFit/>
          </a:bodyPr>
          <a:lstStyle/>
          <a:p>
            <a:r>
              <a:rPr lang="en-US" dirty="0"/>
              <a:t>X,Y </a:t>
            </a:r>
            <a:r>
              <a:rPr lang="en-US" dirty="0">
                <a:sym typeface="Wingdings" panose="05000000000000000000" pitchFamily="2" charset="2"/>
              </a:rPr>
              <a:t> ‘transverse’ coordinates</a:t>
            </a:r>
            <a:endParaRPr lang="en-GB" dirty="0"/>
          </a:p>
        </p:txBody>
      </p:sp>
      <p:sp>
        <p:nvSpPr>
          <p:cNvPr id="15" name="TextBox 14">
            <a:extLst>
              <a:ext uri="{FF2B5EF4-FFF2-40B4-BE49-F238E27FC236}">
                <a16:creationId xmlns:a16="http://schemas.microsoft.com/office/drawing/2014/main" id="{0F2BE78A-64F6-EDA8-FB05-73AEC2A27934}"/>
              </a:ext>
            </a:extLst>
          </p:cNvPr>
          <p:cNvSpPr txBox="1"/>
          <p:nvPr/>
        </p:nvSpPr>
        <p:spPr>
          <a:xfrm>
            <a:off x="8628060" y="3280994"/>
            <a:ext cx="2362506" cy="369332"/>
          </a:xfrm>
          <a:prstGeom prst="rect">
            <a:avLst/>
          </a:prstGeom>
          <a:noFill/>
        </p:spPr>
        <p:txBody>
          <a:bodyPr wrap="none" rtlCol="0">
            <a:spAutoFit/>
          </a:bodyPr>
          <a:lstStyle/>
          <a:p>
            <a:r>
              <a:rPr lang="en-US" dirty="0"/>
              <a:t>s  or  t  </a:t>
            </a:r>
            <a:r>
              <a:rPr lang="en-US" dirty="0">
                <a:sym typeface="Wingdings" panose="05000000000000000000" pitchFamily="2" charset="2"/>
              </a:rPr>
              <a:t> = ‘longitudinal’</a:t>
            </a:r>
            <a:endParaRPr lang="en-GB" dirty="0"/>
          </a:p>
        </p:txBody>
      </p:sp>
      <p:pic>
        <p:nvPicPr>
          <p:cNvPr id="17" name="Picture 16" descr="A diagram of a beam function">
            <a:extLst>
              <a:ext uri="{FF2B5EF4-FFF2-40B4-BE49-F238E27FC236}">
                <a16:creationId xmlns:a16="http://schemas.microsoft.com/office/drawing/2014/main" id="{5C112D1B-7111-033E-FD21-22D6043910E8}"/>
              </a:ext>
            </a:extLst>
          </p:cNvPr>
          <p:cNvPicPr>
            <a:picLocks noChangeAspect="1"/>
          </p:cNvPicPr>
          <p:nvPr/>
        </p:nvPicPr>
        <p:blipFill>
          <a:blip r:embed="rId5"/>
          <a:stretch>
            <a:fillRect/>
          </a:stretch>
        </p:blipFill>
        <p:spPr>
          <a:xfrm>
            <a:off x="614325" y="3710477"/>
            <a:ext cx="3342964" cy="2290934"/>
          </a:xfrm>
          <a:prstGeom prst="rect">
            <a:avLst/>
          </a:prstGeom>
        </p:spPr>
      </p:pic>
    </p:spTree>
    <p:extLst>
      <p:ext uri="{BB962C8B-B14F-4D97-AF65-F5344CB8AC3E}">
        <p14:creationId xmlns:p14="http://schemas.microsoft.com/office/powerpoint/2010/main" val="2362178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F50CB-FBFF-695D-6BC4-C98794B5A77E}"/>
              </a:ext>
            </a:extLst>
          </p:cNvPr>
          <p:cNvSpPr>
            <a:spLocks noGrp="1"/>
          </p:cNvSpPr>
          <p:nvPr>
            <p:ph type="title"/>
          </p:nvPr>
        </p:nvSpPr>
        <p:spPr>
          <a:xfrm>
            <a:off x="427782" y="360016"/>
            <a:ext cx="11097551" cy="1332000"/>
          </a:xfrm>
        </p:spPr>
        <p:txBody>
          <a:bodyPr/>
          <a:lstStyle/>
          <a:p>
            <a:pPr algn="r"/>
            <a:r>
              <a:rPr lang="en-US" dirty="0"/>
              <a:t> Luminosity</a:t>
            </a:r>
            <a:br>
              <a:rPr lang="en-US" dirty="0"/>
            </a:br>
            <a:r>
              <a:rPr lang="en-US" sz="2400" dirty="0"/>
              <a:t>Essential for optimization, discovery, and control</a:t>
            </a:r>
            <a:endParaRPr lang="en-GB" sz="2400" dirty="0"/>
          </a:p>
        </p:txBody>
      </p:sp>
      <p:sp>
        <p:nvSpPr>
          <p:cNvPr id="6" name="Text Placeholder 5">
            <a:extLst>
              <a:ext uri="{FF2B5EF4-FFF2-40B4-BE49-F238E27FC236}">
                <a16:creationId xmlns:a16="http://schemas.microsoft.com/office/drawing/2014/main" id="{AC0158C5-A2E7-4F85-D27B-66B49813EDCD}"/>
              </a:ext>
            </a:extLst>
          </p:cNvPr>
          <p:cNvSpPr>
            <a:spLocks noGrp="1"/>
          </p:cNvSpPr>
          <p:nvPr>
            <p:ph type="body" idx="1"/>
          </p:nvPr>
        </p:nvSpPr>
        <p:spPr>
          <a:xfrm>
            <a:off x="299233" y="1551368"/>
            <a:ext cx="6146563" cy="393866"/>
          </a:xfrm>
        </p:spPr>
        <p:txBody>
          <a:bodyPr/>
          <a:lstStyle/>
          <a:p>
            <a:r>
              <a:rPr lang="en-US" dirty="0"/>
              <a:t>Concept &amp; Basic definitions</a:t>
            </a:r>
            <a:endParaRPr lang="en-GB" dirty="0"/>
          </a:p>
        </p:txBody>
      </p:sp>
      <p:sp>
        <p:nvSpPr>
          <p:cNvPr id="7" name="Content Placeholder 6">
            <a:extLst>
              <a:ext uri="{FF2B5EF4-FFF2-40B4-BE49-F238E27FC236}">
                <a16:creationId xmlns:a16="http://schemas.microsoft.com/office/drawing/2014/main" id="{2206F083-CCBE-C6A3-E548-28B90C0428C0}"/>
              </a:ext>
            </a:extLst>
          </p:cNvPr>
          <p:cNvSpPr>
            <a:spLocks noGrp="1"/>
          </p:cNvSpPr>
          <p:nvPr>
            <p:ph sz="half" idx="2"/>
          </p:nvPr>
        </p:nvSpPr>
        <p:spPr>
          <a:xfrm>
            <a:off x="299233" y="2018280"/>
            <a:ext cx="8363818" cy="1047752"/>
          </a:xfrm>
        </p:spPr>
        <p:txBody>
          <a:bodyPr/>
          <a:lstStyle/>
          <a:p>
            <a:pPr marL="0" indent="0">
              <a:spcBef>
                <a:spcPts val="600"/>
              </a:spcBef>
              <a:spcAft>
                <a:spcPts val="600"/>
              </a:spcAft>
              <a:buNone/>
            </a:pPr>
            <a:r>
              <a:rPr lang="en-GB" sz="1600" dirty="0"/>
              <a:t>Luminosity (L) is the key performance metric for colliders, measuring collision probability</a:t>
            </a:r>
          </a:p>
          <a:p>
            <a:pPr marL="0" indent="0">
              <a:spcBef>
                <a:spcPts val="600"/>
              </a:spcBef>
              <a:spcAft>
                <a:spcPts val="600"/>
              </a:spcAft>
              <a:buNone/>
            </a:pPr>
            <a:r>
              <a:rPr lang="en-GB" sz="1600" dirty="0">
                <a:solidFill>
                  <a:srgbClr val="FFFFFF"/>
                </a:solidFill>
              </a:rPr>
              <a:t>It quantifies the event rate potential for a given physics process and is defined as:</a:t>
            </a:r>
            <a:endParaRPr lang="en-GB" sz="1600" dirty="0"/>
          </a:p>
        </p:txBody>
      </p:sp>
      <p:sp>
        <p:nvSpPr>
          <p:cNvPr id="9" name="Content Placeholder 8">
            <a:extLst>
              <a:ext uri="{FF2B5EF4-FFF2-40B4-BE49-F238E27FC236}">
                <a16:creationId xmlns:a16="http://schemas.microsoft.com/office/drawing/2014/main" id="{11E40B7C-D618-3770-CD83-9A0FA0945616}"/>
              </a:ext>
            </a:extLst>
          </p:cNvPr>
          <p:cNvSpPr>
            <a:spLocks noGrp="1"/>
          </p:cNvSpPr>
          <p:nvPr>
            <p:ph sz="quarter" idx="4"/>
          </p:nvPr>
        </p:nvSpPr>
        <p:spPr>
          <a:xfrm>
            <a:off x="4310286" y="2945055"/>
            <a:ext cx="3332541" cy="668926"/>
          </a:xfrm>
        </p:spPr>
        <p:txBody>
          <a:bodyPr/>
          <a:lstStyle/>
          <a:p>
            <a:pPr marL="0" indent="0">
              <a:buNone/>
            </a:pPr>
            <a:r>
              <a:rPr lang="en-US" dirty="0"/>
              <a:t>High L means intense small beams colliding very frequently !</a:t>
            </a:r>
            <a:endParaRPr lang="en-GB" dirty="0"/>
          </a:p>
        </p:txBody>
      </p:sp>
      <p:sp>
        <p:nvSpPr>
          <p:cNvPr id="4" name="Footer Placeholder 3">
            <a:extLst>
              <a:ext uri="{FF2B5EF4-FFF2-40B4-BE49-F238E27FC236}">
                <a16:creationId xmlns:a16="http://schemas.microsoft.com/office/drawing/2014/main" id="{5515675A-2E32-B5A7-2DE8-019EE8071F0B}"/>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01E55E82-FC31-0970-6C6F-1B431A4A69C8}"/>
              </a:ext>
            </a:extLst>
          </p:cNvPr>
          <p:cNvSpPr>
            <a:spLocks noGrp="1"/>
          </p:cNvSpPr>
          <p:nvPr>
            <p:ph type="sldNum" sz="quarter" idx="12"/>
          </p:nvPr>
        </p:nvSpPr>
        <p:spPr/>
        <p:txBody>
          <a:bodyPr/>
          <a:lstStyle/>
          <a:p>
            <a:pPr rtl="0"/>
            <a:fld id="{DBA1B0FB-D917-4C8C-928F-313BD683BF39}" type="slidenum">
              <a:rPr lang="en-GB" smtClean="0"/>
              <a:t>30</a:t>
            </a:fld>
            <a:endParaRPr lang="en-GB" dirty="0"/>
          </a:p>
        </p:txBody>
      </p:sp>
      <p:sp>
        <p:nvSpPr>
          <p:cNvPr id="21" name="Content Placeholder 6">
            <a:extLst>
              <a:ext uri="{FF2B5EF4-FFF2-40B4-BE49-F238E27FC236}">
                <a16:creationId xmlns:a16="http://schemas.microsoft.com/office/drawing/2014/main" id="{54B3653E-2A12-11B0-E662-BDBE3EED6599}"/>
              </a:ext>
            </a:extLst>
          </p:cNvPr>
          <p:cNvSpPr txBox="1">
            <a:spLocks/>
          </p:cNvSpPr>
          <p:nvPr/>
        </p:nvSpPr>
        <p:spPr>
          <a:xfrm>
            <a:off x="299233" y="3505496"/>
            <a:ext cx="3563936" cy="668926"/>
          </a:xfrm>
          <a:prstGeom prst="rect">
            <a:avLst/>
          </a:prstGeom>
        </p:spPr>
        <p:txBody>
          <a:bodyPr vert="horz" wrap="square" lIns="0" tIns="0" rIns="0" bIns="0" rtlCol="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18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8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8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8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8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1600" dirty="0">
              <a:solidFill>
                <a:srgbClr val="FFFFFF"/>
              </a:solidFill>
            </a:endParaRPr>
          </a:p>
        </p:txBody>
      </p:sp>
      <p:pic>
        <p:nvPicPr>
          <p:cNvPr id="22" name="Picture 21">
            <a:extLst>
              <a:ext uri="{FF2B5EF4-FFF2-40B4-BE49-F238E27FC236}">
                <a16:creationId xmlns:a16="http://schemas.microsoft.com/office/drawing/2014/main" id="{16B656DB-2016-1F6F-B99D-FDFA4B11FE58}"/>
              </a:ext>
            </a:extLst>
          </p:cNvPr>
          <p:cNvPicPr>
            <a:picLocks noChangeAspect="1"/>
          </p:cNvPicPr>
          <p:nvPr/>
        </p:nvPicPr>
        <p:blipFill>
          <a:blip r:embed="rId2"/>
          <a:stretch>
            <a:fillRect/>
          </a:stretch>
        </p:blipFill>
        <p:spPr>
          <a:xfrm>
            <a:off x="8407129" y="4007505"/>
            <a:ext cx="3332540" cy="1666270"/>
          </a:xfrm>
          <a:prstGeom prst="rect">
            <a:avLst/>
          </a:prstGeom>
        </p:spPr>
      </p:pic>
      <p:pic>
        <p:nvPicPr>
          <p:cNvPr id="23" name="Picture 22">
            <a:extLst>
              <a:ext uri="{FF2B5EF4-FFF2-40B4-BE49-F238E27FC236}">
                <a16:creationId xmlns:a16="http://schemas.microsoft.com/office/drawing/2014/main" id="{3763F9CF-037F-9065-19B6-85D80F62ADB4}"/>
              </a:ext>
            </a:extLst>
          </p:cNvPr>
          <p:cNvPicPr>
            <a:picLocks noChangeAspect="1"/>
          </p:cNvPicPr>
          <p:nvPr/>
        </p:nvPicPr>
        <p:blipFill>
          <a:blip r:embed="rId3"/>
          <a:stretch>
            <a:fillRect/>
          </a:stretch>
        </p:blipFill>
        <p:spPr>
          <a:xfrm>
            <a:off x="8407129" y="1646891"/>
            <a:ext cx="3303168" cy="2252578"/>
          </a:xfrm>
          <a:prstGeom prst="rect">
            <a:avLst/>
          </a:prstGeom>
        </p:spPr>
      </p:pic>
      <p:sp>
        <p:nvSpPr>
          <p:cNvPr id="11" name="TextBox 10">
            <a:extLst>
              <a:ext uri="{FF2B5EF4-FFF2-40B4-BE49-F238E27FC236}">
                <a16:creationId xmlns:a16="http://schemas.microsoft.com/office/drawing/2014/main" id="{8C91A7E5-4242-D77E-126A-2546B84AD6C4}"/>
              </a:ext>
            </a:extLst>
          </p:cNvPr>
          <p:cNvSpPr txBox="1"/>
          <p:nvPr/>
        </p:nvSpPr>
        <p:spPr>
          <a:xfrm>
            <a:off x="427782" y="437901"/>
            <a:ext cx="4118348" cy="923330"/>
          </a:xfrm>
          <a:prstGeom prst="rect">
            <a:avLst/>
          </a:prstGeom>
          <a:noFill/>
          <a:ln>
            <a:solidFill>
              <a:srgbClr val="FFFF00"/>
            </a:solidFill>
          </a:ln>
        </p:spPr>
        <p:txBody>
          <a:bodyPr wrap="square">
            <a:spAutoFit/>
          </a:bodyPr>
          <a:lstStyle/>
          <a:p>
            <a:pPr algn="ctr"/>
            <a:r>
              <a:rPr lang="en-GB" dirty="0">
                <a:latin typeface="+mj-lt"/>
              </a:rPr>
              <a:t>A single illustrative case of the importance and complexity of beam monitoring</a:t>
            </a:r>
          </a:p>
        </p:txBody>
      </p:sp>
      <p:pic>
        <p:nvPicPr>
          <p:cNvPr id="28" name="Picture 27">
            <a:extLst>
              <a:ext uri="{FF2B5EF4-FFF2-40B4-BE49-F238E27FC236}">
                <a16:creationId xmlns:a16="http://schemas.microsoft.com/office/drawing/2014/main" id="{BDDDE58F-7E09-560C-8763-3B1937770898}"/>
              </a:ext>
            </a:extLst>
          </p:cNvPr>
          <p:cNvPicPr>
            <a:picLocks noChangeAspect="1"/>
          </p:cNvPicPr>
          <p:nvPr/>
        </p:nvPicPr>
        <p:blipFill>
          <a:blip r:embed="rId4"/>
          <a:stretch>
            <a:fillRect/>
          </a:stretch>
        </p:blipFill>
        <p:spPr>
          <a:xfrm>
            <a:off x="299233" y="2758186"/>
            <a:ext cx="3232718" cy="1136865"/>
          </a:xfrm>
          <a:prstGeom prst="rect">
            <a:avLst/>
          </a:prstGeom>
        </p:spPr>
      </p:pic>
      <p:pic>
        <p:nvPicPr>
          <p:cNvPr id="30" name="Picture 29">
            <a:extLst>
              <a:ext uri="{FF2B5EF4-FFF2-40B4-BE49-F238E27FC236}">
                <a16:creationId xmlns:a16="http://schemas.microsoft.com/office/drawing/2014/main" id="{9B904A19-E5FF-D17D-990D-FBB302B3214C}"/>
              </a:ext>
            </a:extLst>
          </p:cNvPr>
          <p:cNvPicPr>
            <a:picLocks noChangeAspect="1"/>
          </p:cNvPicPr>
          <p:nvPr/>
        </p:nvPicPr>
        <p:blipFill>
          <a:blip r:embed="rId5"/>
          <a:stretch>
            <a:fillRect/>
          </a:stretch>
        </p:blipFill>
        <p:spPr>
          <a:xfrm>
            <a:off x="277547" y="3955346"/>
            <a:ext cx="4418818" cy="1718429"/>
          </a:xfrm>
          <a:prstGeom prst="rect">
            <a:avLst/>
          </a:prstGeom>
        </p:spPr>
      </p:pic>
      <p:sp>
        <p:nvSpPr>
          <p:cNvPr id="32" name="TextBox 31">
            <a:extLst>
              <a:ext uri="{FF2B5EF4-FFF2-40B4-BE49-F238E27FC236}">
                <a16:creationId xmlns:a16="http://schemas.microsoft.com/office/drawing/2014/main" id="{037DFD5B-A26C-EDEE-36FD-3D84F54CD76F}"/>
              </a:ext>
            </a:extLst>
          </p:cNvPr>
          <p:cNvSpPr txBox="1"/>
          <p:nvPr/>
        </p:nvSpPr>
        <p:spPr>
          <a:xfrm>
            <a:off x="4696365" y="3992807"/>
            <a:ext cx="3667869" cy="1569660"/>
          </a:xfrm>
          <a:prstGeom prst="rect">
            <a:avLst/>
          </a:prstGeom>
          <a:noFill/>
        </p:spPr>
        <p:txBody>
          <a:bodyPr wrap="square">
            <a:spAutoFit/>
          </a:bodyPr>
          <a:lstStyle/>
          <a:p>
            <a:r>
              <a:rPr lang="en-GB" sz="1600" dirty="0"/>
              <a:t>Each term comes from </a:t>
            </a:r>
            <a:r>
              <a:rPr lang="en-GB" sz="1600" b="1" dirty="0"/>
              <a:t>a different class of beam diagnostics</a:t>
            </a:r>
            <a:r>
              <a:rPr lang="en-GB" sz="1600" dirty="0"/>
              <a:t>, making luminosity a </a:t>
            </a:r>
            <a:r>
              <a:rPr lang="en-GB" sz="1600" b="1" dirty="0"/>
              <a:t>derived, cross-dependent observable</a:t>
            </a:r>
            <a:r>
              <a:rPr lang="en-GB" sz="1600" dirty="0"/>
              <a:t> that reflects both </a:t>
            </a:r>
            <a:r>
              <a:rPr lang="en-GB" sz="1600" b="1" dirty="0"/>
              <a:t>machine performance</a:t>
            </a:r>
            <a:r>
              <a:rPr lang="en-GB" sz="1600" dirty="0"/>
              <a:t> and </a:t>
            </a:r>
            <a:r>
              <a:rPr lang="en-GB" sz="1600" b="1" dirty="0"/>
              <a:t>diagnostic integration</a:t>
            </a:r>
            <a:r>
              <a:rPr lang="en-GB" sz="1600" dirty="0"/>
              <a:t>.</a:t>
            </a:r>
          </a:p>
        </p:txBody>
      </p:sp>
      <p:sp>
        <p:nvSpPr>
          <p:cNvPr id="34" name="TextBox 33">
            <a:extLst>
              <a:ext uri="{FF2B5EF4-FFF2-40B4-BE49-F238E27FC236}">
                <a16:creationId xmlns:a16="http://schemas.microsoft.com/office/drawing/2014/main" id="{0B23599D-F75A-60AC-92CF-E14763814575}"/>
              </a:ext>
            </a:extLst>
          </p:cNvPr>
          <p:cNvSpPr txBox="1"/>
          <p:nvPr/>
        </p:nvSpPr>
        <p:spPr>
          <a:xfrm>
            <a:off x="9036504" y="1978239"/>
            <a:ext cx="681637" cy="369332"/>
          </a:xfrm>
          <a:prstGeom prst="rect">
            <a:avLst/>
          </a:prstGeom>
          <a:noFill/>
        </p:spPr>
        <p:txBody>
          <a:bodyPr wrap="square">
            <a:spAutoFit/>
          </a:bodyPr>
          <a:lstStyle/>
          <a:p>
            <a:r>
              <a:rPr lang="en-GB" dirty="0">
                <a:solidFill>
                  <a:schemeClr val="bg1"/>
                </a:solidFill>
              </a:rPr>
              <a:t>LHC</a:t>
            </a:r>
          </a:p>
        </p:txBody>
      </p:sp>
      <p:sp>
        <p:nvSpPr>
          <p:cNvPr id="3" name="Content Placeholder 8">
            <a:extLst>
              <a:ext uri="{FF2B5EF4-FFF2-40B4-BE49-F238E27FC236}">
                <a16:creationId xmlns:a16="http://schemas.microsoft.com/office/drawing/2014/main" id="{4FC87580-CC90-220B-4DFC-87B6AD3D577B}"/>
              </a:ext>
            </a:extLst>
          </p:cNvPr>
          <p:cNvSpPr txBox="1">
            <a:spLocks/>
          </p:cNvSpPr>
          <p:nvPr/>
        </p:nvSpPr>
        <p:spPr>
          <a:xfrm>
            <a:off x="624162" y="5838286"/>
            <a:ext cx="11115507" cy="668926"/>
          </a:xfrm>
          <a:prstGeom prst="rect">
            <a:avLst/>
          </a:prstGeom>
        </p:spPr>
        <p:txBody>
          <a:bodyPr vert="horz" wrap="square" lIns="0" tIns="0" rIns="0" bIns="0" rtlCol="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1700" kern="1200">
                <a:solidFill>
                  <a:srgbClr val="FFFFFF"/>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700" kern="1200">
                <a:solidFill>
                  <a:srgbClr val="FFFFFF"/>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700" kern="1200">
                <a:solidFill>
                  <a:srgbClr val="FFFFFF"/>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700" kern="1200">
                <a:solidFill>
                  <a:srgbClr val="FFFFFF"/>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7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Direct luminosity measurements from LHC Experiments (absolute) and Machine </a:t>
            </a:r>
            <a:r>
              <a:rPr lang="en-US" b="1" dirty="0" err="1"/>
              <a:t>Detetors</a:t>
            </a:r>
            <a:r>
              <a:rPr lang="en-US" b="1" dirty="0"/>
              <a:t> (‘BRAN’, relative)</a:t>
            </a:r>
            <a:br>
              <a:rPr lang="en-US" b="1" dirty="0"/>
            </a:br>
            <a:r>
              <a:rPr lang="en-US" b="1" dirty="0"/>
              <a:t>But Beam Current and Beam Size measurements essential to control and optimize luminosity  </a:t>
            </a:r>
            <a:endParaRPr lang="en-GB" b="1" dirty="0"/>
          </a:p>
        </p:txBody>
      </p:sp>
    </p:spTree>
    <p:extLst>
      <p:ext uri="{BB962C8B-B14F-4D97-AF65-F5344CB8AC3E}">
        <p14:creationId xmlns:p14="http://schemas.microsoft.com/office/powerpoint/2010/main" val="577245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8778D3A-EE5C-4154-9BF8-AF9A4519BB3B}"/>
              </a:ext>
            </a:extLst>
          </p:cNvPr>
          <p:cNvSpPr>
            <a:spLocks noGrp="1"/>
          </p:cNvSpPr>
          <p:nvPr>
            <p:ph type="title"/>
          </p:nvPr>
        </p:nvSpPr>
        <p:spPr>
          <a:xfrm>
            <a:off x="550863" y="551996"/>
            <a:ext cx="11090274" cy="1332000"/>
          </a:xfrm>
        </p:spPr>
        <p:txBody>
          <a:bodyPr wrap="square" anchor="t">
            <a:normAutofit fontScale="90000"/>
          </a:bodyPr>
          <a:lstStyle/>
          <a:p>
            <a:r>
              <a:rPr lang="en-GB" dirty="0"/>
              <a:t>Spanning Extremes: The Range of Measurable Beam Parameters (at CERN)</a:t>
            </a:r>
          </a:p>
        </p:txBody>
      </p:sp>
      <p:sp>
        <p:nvSpPr>
          <p:cNvPr id="7" name="Footer Placeholder 6">
            <a:extLst>
              <a:ext uri="{FF2B5EF4-FFF2-40B4-BE49-F238E27FC236}">
                <a16:creationId xmlns:a16="http://schemas.microsoft.com/office/drawing/2014/main" id="{70282E16-3BDA-9B1D-C6C5-04E692A903A1}"/>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8" name="Slide Number Placeholder 7">
            <a:extLst>
              <a:ext uri="{FF2B5EF4-FFF2-40B4-BE49-F238E27FC236}">
                <a16:creationId xmlns:a16="http://schemas.microsoft.com/office/drawing/2014/main" id="{166ECDE0-B948-B4F6-230D-45A40C988E11}"/>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31</a:t>
            </a:fld>
            <a:endParaRPr lang="en-GB"/>
          </a:p>
        </p:txBody>
      </p:sp>
      <p:pic>
        <p:nvPicPr>
          <p:cNvPr id="17" name="Picture 16">
            <a:extLst>
              <a:ext uri="{FF2B5EF4-FFF2-40B4-BE49-F238E27FC236}">
                <a16:creationId xmlns:a16="http://schemas.microsoft.com/office/drawing/2014/main" id="{7AACDE7B-05CD-4EEA-CDAD-4FA8B11D8BB7}"/>
              </a:ext>
            </a:extLst>
          </p:cNvPr>
          <p:cNvPicPr>
            <a:picLocks noChangeAspect="1"/>
          </p:cNvPicPr>
          <p:nvPr/>
        </p:nvPicPr>
        <p:blipFill>
          <a:blip r:embed="rId2"/>
          <a:stretch>
            <a:fillRect/>
          </a:stretch>
        </p:blipFill>
        <p:spPr>
          <a:xfrm>
            <a:off x="9190432" y="1986004"/>
            <a:ext cx="2880000" cy="4320000"/>
          </a:xfrm>
          <a:prstGeom prst="rect">
            <a:avLst/>
          </a:prstGeom>
        </p:spPr>
      </p:pic>
      <p:grpSp>
        <p:nvGrpSpPr>
          <p:cNvPr id="13" name="Group 12">
            <a:extLst>
              <a:ext uri="{FF2B5EF4-FFF2-40B4-BE49-F238E27FC236}">
                <a16:creationId xmlns:a16="http://schemas.microsoft.com/office/drawing/2014/main" id="{EED9C3C0-B87B-D8B3-26B0-DD98E8A6414D}"/>
              </a:ext>
            </a:extLst>
          </p:cNvPr>
          <p:cNvGrpSpPr/>
          <p:nvPr/>
        </p:nvGrpSpPr>
        <p:grpSpPr>
          <a:xfrm>
            <a:off x="109536" y="2016193"/>
            <a:ext cx="2880000" cy="4320000"/>
            <a:chOff x="109535" y="2016193"/>
            <a:chExt cx="2892033" cy="4338050"/>
          </a:xfrm>
        </p:grpSpPr>
        <p:pic>
          <p:nvPicPr>
            <p:cNvPr id="2" name="Picture 1">
              <a:extLst>
                <a:ext uri="{FF2B5EF4-FFF2-40B4-BE49-F238E27FC236}">
                  <a16:creationId xmlns:a16="http://schemas.microsoft.com/office/drawing/2014/main" id="{24A6DA24-BEBA-9F48-7B71-D2F7CBA7ACDB}"/>
                </a:ext>
              </a:extLst>
            </p:cNvPr>
            <p:cNvPicPr>
              <a:picLocks noChangeAspect="1"/>
            </p:cNvPicPr>
            <p:nvPr/>
          </p:nvPicPr>
          <p:blipFill>
            <a:blip r:embed="rId3"/>
            <a:stretch>
              <a:fillRect/>
            </a:stretch>
          </p:blipFill>
          <p:spPr>
            <a:xfrm>
              <a:off x="109535" y="2016193"/>
              <a:ext cx="2892033" cy="4338050"/>
            </a:xfrm>
            <a:prstGeom prst="rect">
              <a:avLst/>
            </a:prstGeom>
          </p:spPr>
        </p:pic>
        <p:pic>
          <p:nvPicPr>
            <p:cNvPr id="12" name="Picture 11">
              <a:extLst>
                <a:ext uri="{FF2B5EF4-FFF2-40B4-BE49-F238E27FC236}">
                  <a16:creationId xmlns:a16="http://schemas.microsoft.com/office/drawing/2014/main" id="{432F47F4-F425-92E6-3549-E352B72FFC58}"/>
                </a:ext>
              </a:extLst>
            </p:cNvPr>
            <p:cNvPicPr>
              <a:picLocks noChangeAspect="1"/>
            </p:cNvPicPr>
            <p:nvPr/>
          </p:nvPicPr>
          <p:blipFill>
            <a:blip r:embed="rId4"/>
            <a:stretch>
              <a:fillRect/>
            </a:stretch>
          </p:blipFill>
          <p:spPr>
            <a:xfrm>
              <a:off x="453100" y="3168405"/>
              <a:ext cx="59854" cy="172081"/>
            </a:xfrm>
            <a:prstGeom prst="rect">
              <a:avLst/>
            </a:prstGeom>
            <a:solidFill>
              <a:srgbClr val="FAE3BA"/>
            </a:solidFill>
          </p:spPr>
        </p:pic>
      </p:grpSp>
      <p:graphicFrame>
        <p:nvGraphicFramePr>
          <p:cNvPr id="15" name="Table 14">
            <a:extLst>
              <a:ext uri="{FF2B5EF4-FFF2-40B4-BE49-F238E27FC236}">
                <a16:creationId xmlns:a16="http://schemas.microsoft.com/office/drawing/2014/main" id="{B5539297-7AD2-8892-6C1F-5B1887AE59C7}"/>
              </a:ext>
            </a:extLst>
          </p:cNvPr>
          <p:cNvGraphicFramePr>
            <a:graphicFrameLocks noGrp="1"/>
          </p:cNvGraphicFramePr>
          <p:nvPr>
            <p:extLst>
              <p:ext uri="{D42A27DB-BD31-4B8C-83A1-F6EECF244321}">
                <p14:modId xmlns:p14="http://schemas.microsoft.com/office/powerpoint/2010/main" val="2719182145"/>
              </p:ext>
            </p:extLst>
          </p:nvPr>
        </p:nvGraphicFramePr>
        <p:xfrm>
          <a:off x="3242931" y="1996637"/>
          <a:ext cx="5816010" cy="4320000"/>
        </p:xfrm>
        <a:graphic>
          <a:graphicData uri="http://schemas.openxmlformats.org/drawingml/2006/table">
            <a:tbl>
              <a:tblPr/>
              <a:tblGrid>
                <a:gridCol w="2105177">
                  <a:extLst>
                    <a:ext uri="{9D8B030D-6E8A-4147-A177-3AD203B41FA5}">
                      <a16:colId xmlns:a16="http://schemas.microsoft.com/office/drawing/2014/main" val="1245262002"/>
                    </a:ext>
                  </a:extLst>
                </a:gridCol>
                <a:gridCol w="1386397">
                  <a:extLst>
                    <a:ext uri="{9D8B030D-6E8A-4147-A177-3AD203B41FA5}">
                      <a16:colId xmlns:a16="http://schemas.microsoft.com/office/drawing/2014/main" val="2127321303"/>
                    </a:ext>
                  </a:extLst>
                </a:gridCol>
                <a:gridCol w="2324436">
                  <a:extLst>
                    <a:ext uri="{9D8B030D-6E8A-4147-A177-3AD203B41FA5}">
                      <a16:colId xmlns:a16="http://schemas.microsoft.com/office/drawing/2014/main" val="2605030370"/>
                    </a:ext>
                  </a:extLst>
                </a:gridCol>
              </a:tblGrid>
              <a:tr h="371250">
                <a:tc>
                  <a:txBody>
                    <a:bodyPr/>
                    <a:lstStyle/>
                    <a:p>
                      <a:r>
                        <a:rPr lang="en-GB" sz="1600" b="1" dirty="0" err="1">
                          <a:solidFill>
                            <a:schemeClr val="bg1"/>
                          </a:solidFill>
                        </a:rPr>
                        <a:t>LHC@Top</a:t>
                      </a:r>
                      <a:r>
                        <a:rPr lang="en-GB" sz="1600" b="1" dirty="0">
                          <a:solidFill>
                            <a:schemeClr val="bg1"/>
                          </a:solidFill>
                        </a:rPr>
                        <a:t> Energy</a:t>
                      </a:r>
                      <a:endParaRPr lang="en-GB" sz="1600" dirty="0">
                        <a:solidFill>
                          <a:schemeClr val="bg1"/>
                        </a:solidFill>
                      </a:endParaRPr>
                    </a:p>
                  </a:txBody>
                  <a:tcPr anchor="ctr">
                    <a:lnL>
                      <a:noFill/>
                    </a:lnL>
                    <a:lnR>
                      <a:noFill/>
                    </a:lnR>
                    <a:lnT>
                      <a:noFill/>
                    </a:lnT>
                    <a:lnB>
                      <a:noFill/>
                    </a:lnB>
                    <a:solidFill>
                      <a:schemeClr val="tx1"/>
                    </a:solidFill>
                  </a:tcPr>
                </a:tc>
                <a:tc>
                  <a:txBody>
                    <a:bodyPr/>
                    <a:lstStyle/>
                    <a:p>
                      <a:r>
                        <a:rPr lang="en-GB" sz="1600" b="1">
                          <a:solidFill>
                            <a:schemeClr val="bg1"/>
                          </a:solidFill>
                        </a:rPr>
                        <a:t>Parameter</a:t>
                      </a:r>
                      <a:endParaRPr lang="en-GB" sz="1600">
                        <a:solidFill>
                          <a:schemeClr val="bg1"/>
                        </a:solidFill>
                      </a:endParaRPr>
                    </a:p>
                  </a:txBody>
                  <a:tcPr anchor="ctr">
                    <a:lnL>
                      <a:noFill/>
                    </a:lnL>
                    <a:lnR>
                      <a:noFill/>
                    </a:lnR>
                    <a:lnT>
                      <a:noFill/>
                    </a:lnT>
                    <a:lnB>
                      <a:noFill/>
                    </a:lnB>
                    <a:solidFill>
                      <a:schemeClr val="tx1"/>
                    </a:solidFill>
                  </a:tcPr>
                </a:tc>
                <a:tc>
                  <a:txBody>
                    <a:bodyPr/>
                    <a:lstStyle/>
                    <a:p>
                      <a:r>
                        <a:rPr lang="en-GB" sz="1600" b="1">
                          <a:solidFill>
                            <a:schemeClr val="bg1"/>
                          </a:solidFill>
                        </a:rPr>
                        <a:t>AD/ELENA</a:t>
                      </a:r>
                      <a:endParaRPr lang="en-GB" sz="1600">
                        <a:solidFill>
                          <a:schemeClr val="bg1"/>
                        </a:solidFill>
                      </a:endParaRPr>
                    </a:p>
                  </a:txBody>
                  <a:tcPr anchor="ctr">
                    <a:lnL>
                      <a:noFill/>
                    </a:lnL>
                    <a:lnR>
                      <a:noFill/>
                    </a:lnR>
                    <a:lnT>
                      <a:noFill/>
                    </a:lnT>
                    <a:lnB>
                      <a:noFill/>
                    </a:lnB>
                    <a:solidFill>
                      <a:schemeClr val="tx1"/>
                    </a:solidFill>
                  </a:tcPr>
                </a:tc>
                <a:extLst>
                  <a:ext uri="{0D108BD9-81ED-4DB2-BD59-A6C34878D82A}">
                    <a16:rowId xmlns:a16="http://schemas.microsoft.com/office/drawing/2014/main" val="3605456917"/>
                  </a:ext>
                </a:extLst>
              </a:tr>
              <a:tr h="641250">
                <a:tc>
                  <a:txBody>
                    <a:bodyPr/>
                    <a:lstStyle/>
                    <a:p>
                      <a:r>
                        <a:rPr lang="en-GB" sz="1600" dirty="0">
                          <a:solidFill>
                            <a:schemeClr val="bg1"/>
                          </a:solidFill>
                        </a:rPr>
                        <a:t>Protons (or heavy ions)</a:t>
                      </a:r>
                    </a:p>
                  </a:txBody>
                  <a:tcPr anchor="ctr">
                    <a:lnL>
                      <a:noFill/>
                    </a:lnL>
                    <a:lnR>
                      <a:noFill/>
                    </a:lnR>
                    <a:lnT>
                      <a:noFill/>
                    </a:lnT>
                    <a:lnB>
                      <a:noFill/>
                    </a:lnB>
                    <a:solidFill>
                      <a:schemeClr val="tx1"/>
                    </a:solidFill>
                  </a:tcPr>
                </a:tc>
                <a:tc>
                  <a:txBody>
                    <a:bodyPr/>
                    <a:lstStyle/>
                    <a:p>
                      <a:r>
                        <a:rPr lang="en-GB" sz="1600" dirty="0">
                          <a:solidFill>
                            <a:schemeClr val="bg1"/>
                          </a:solidFill>
                        </a:rPr>
                        <a:t>Particle</a:t>
                      </a:r>
                    </a:p>
                  </a:txBody>
                  <a:tcPr anchor="ctr">
                    <a:lnL>
                      <a:noFill/>
                    </a:lnL>
                    <a:lnR>
                      <a:noFill/>
                    </a:lnR>
                    <a:lnT>
                      <a:noFill/>
                    </a:lnT>
                    <a:lnB>
                      <a:noFill/>
                    </a:lnB>
                    <a:solidFill>
                      <a:schemeClr val="tx1"/>
                    </a:solidFill>
                  </a:tcPr>
                </a:tc>
                <a:tc>
                  <a:txBody>
                    <a:bodyPr/>
                    <a:lstStyle/>
                    <a:p>
                      <a:r>
                        <a:rPr lang="en-GB" sz="1600">
                          <a:solidFill>
                            <a:schemeClr val="bg1"/>
                          </a:solidFill>
                        </a:rPr>
                        <a:t>Antiprotons / Antihydrogen</a:t>
                      </a:r>
                    </a:p>
                  </a:txBody>
                  <a:tcPr anchor="ctr">
                    <a:lnL>
                      <a:noFill/>
                    </a:lnL>
                    <a:lnR>
                      <a:noFill/>
                    </a:lnR>
                    <a:lnT>
                      <a:noFill/>
                    </a:lnT>
                    <a:lnB>
                      <a:noFill/>
                    </a:lnB>
                    <a:solidFill>
                      <a:schemeClr val="tx1"/>
                    </a:solidFill>
                  </a:tcPr>
                </a:tc>
                <a:extLst>
                  <a:ext uri="{0D108BD9-81ED-4DB2-BD59-A6C34878D82A}">
                    <a16:rowId xmlns:a16="http://schemas.microsoft.com/office/drawing/2014/main" val="1015000868"/>
                  </a:ext>
                </a:extLst>
              </a:tr>
              <a:tr h="641250">
                <a:tc>
                  <a:txBody>
                    <a:bodyPr/>
                    <a:lstStyle/>
                    <a:p>
                      <a:r>
                        <a:rPr lang="en-GB" sz="1600" dirty="0">
                          <a:solidFill>
                            <a:schemeClr val="bg1"/>
                          </a:solidFill>
                        </a:rPr>
                        <a:t>6.8 TeV per beam</a:t>
                      </a:r>
                    </a:p>
                  </a:txBody>
                  <a:tcPr anchor="ctr">
                    <a:lnL>
                      <a:noFill/>
                    </a:lnL>
                    <a:lnR>
                      <a:noFill/>
                    </a:lnR>
                    <a:lnT>
                      <a:noFill/>
                    </a:lnT>
                    <a:lnB>
                      <a:noFill/>
                    </a:lnB>
                    <a:solidFill>
                      <a:schemeClr val="tx1"/>
                    </a:solidFill>
                  </a:tcPr>
                </a:tc>
                <a:tc>
                  <a:txBody>
                    <a:bodyPr/>
                    <a:lstStyle/>
                    <a:p>
                      <a:r>
                        <a:rPr lang="en-GB" sz="1600" dirty="0">
                          <a:solidFill>
                            <a:schemeClr val="bg1"/>
                          </a:solidFill>
                        </a:rPr>
                        <a:t>Energy</a:t>
                      </a:r>
                    </a:p>
                  </a:txBody>
                  <a:tcPr anchor="ctr">
                    <a:lnL>
                      <a:noFill/>
                    </a:lnL>
                    <a:lnR>
                      <a:noFill/>
                    </a:lnR>
                    <a:lnT>
                      <a:noFill/>
                    </a:lnT>
                    <a:lnB>
                      <a:noFill/>
                    </a:lnB>
                    <a:solidFill>
                      <a:schemeClr val="tx1"/>
                    </a:solidFill>
                  </a:tcPr>
                </a:tc>
                <a:tc>
                  <a:txBody>
                    <a:bodyPr/>
                    <a:lstStyle/>
                    <a:p>
                      <a:r>
                        <a:rPr lang="nn-NO" sz="1600" dirty="0">
                          <a:solidFill>
                            <a:schemeClr val="bg1"/>
                          </a:solidFill>
                        </a:rPr>
                        <a:t>5.3 MeV → 100 keV (ELENA)</a:t>
                      </a:r>
                    </a:p>
                  </a:txBody>
                  <a:tcPr anchor="ctr">
                    <a:lnL>
                      <a:noFill/>
                    </a:lnL>
                    <a:lnR>
                      <a:noFill/>
                    </a:lnR>
                    <a:lnT>
                      <a:noFill/>
                    </a:lnT>
                    <a:lnB>
                      <a:noFill/>
                    </a:lnB>
                    <a:solidFill>
                      <a:schemeClr val="tx1"/>
                    </a:solidFill>
                  </a:tcPr>
                </a:tc>
                <a:extLst>
                  <a:ext uri="{0D108BD9-81ED-4DB2-BD59-A6C34878D82A}">
                    <a16:rowId xmlns:a16="http://schemas.microsoft.com/office/drawing/2014/main" val="763336845"/>
                  </a:ext>
                </a:extLst>
              </a:tr>
              <a:tr h="371250">
                <a:tc>
                  <a:txBody>
                    <a:bodyPr/>
                    <a:lstStyle/>
                    <a:p>
                      <a:r>
                        <a:rPr lang="en-GB" sz="1600">
                          <a:solidFill>
                            <a:schemeClr val="bg1"/>
                          </a:solidFill>
                        </a:rPr>
                        <a:t>~10¹¹ protons/bunch</a:t>
                      </a:r>
                    </a:p>
                  </a:txBody>
                  <a:tcPr anchor="ctr">
                    <a:lnL>
                      <a:noFill/>
                    </a:lnL>
                    <a:lnR>
                      <a:noFill/>
                    </a:lnR>
                    <a:lnT>
                      <a:noFill/>
                    </a:lnT>
                    <a:lnB>
                      <a:noFill/>
                    </a:lnB>
                    <a:solidFill>
                      <a:schemeClr val="tx1"/>
                    </a:solidFill>
                  </a:tcPr>
                </a:tc>
                <a:tc>
                  <a:txBody>
                    <a:bodyPr/>
                    <a:lstStyle/>
                    <a:p>
                      <a:r>
                        <a:rPr lang="en-GB" sz="1600">
                          <a:solidFill>
                            <a:schemeClr val="bg1"/>
                          </a:solidFill>
                        </a:rPr>
                        <a:t>Intensity</a:t>
                      </a:r>
                    </a:p>
                  </a:txBody>
                  <a:tcPr anchor="ctr">
                    <a:lnL>
                      <a:noFill/>
                    </a:lnL>
                    <a:lnR>
                      <a:noFill/>
                    </a:lnR>
                    <a:lnT>
                      <a:noFill/>
                    </a:lnT>
                    <a:lnB>
                      <a:noFill/>
                    </a:lnB>
                    <a:solidFill>
                      <a:schemeClr val="tx1"/>
                    </a:solidFill>
                  </a:tcPr>
                </a:tc>
                <a:tc>
                  <a:txBody>
                    <a:bodyPr/>
                    <a:lstStyle/>
                    <a:p>
                      <a:r>
                        <a:rPr lang="en-GB" sz="1600">
                          <a:solidFill>
                            <a:schemeClr val="bg1"/>
                          </a:solidFill>
                        </a:rPr>
                        <a:t>~10⁷ antiprotons/cycle</a:t>
                      </a:r>
                    </a:p>
                  </a:txBody>
                  <a:tcPr anchor="ctr">
                    <a:lnL>
                      <a:noFill/>
                    </a:lnL>
                    <a:lnR>
                      <a:noFill/>
                    </a:lnR>
                    <a:lnT>
                      <a:noFill/>
                    </a:lnT>
                    <a:lnB>
                      <a:noFill/>
                    </a:lnB>
                    <a:solidFill>
                      <a:schemeClr val="tx1"/>
                    </a:solidFill>
                  </a:tcPr>
                </a:tc>
                <a:extLst>
                  <a:ext uri="{0D108BD9-81ED-4DB2-BD59-A6C34878D82A}">
                    <a16:rowId xmlns:a16="http://schemas.microsoft.com/office/drawing/2014/main" val="1996000277"/>
                  </a:ext>
                </a:extLst>
              </a:tr>
              <a:tr h="371250">
                <a:tc>
                  <a:txBody>
                    <a:bodyPr/>
                    <a:lstStyle/>
                    <a:p>
                      <a:r>
                        <a:rPr lang="en-GB" sz="1600">
                          <a:solidFill>
                            <a:schemeClr val="bg1"/>
                          </a:solidFill>
                        </a:rPr>
                        <a:t>Up to 2808</a:t>
                      </a:r>
                    </a:p>
                  </a:txBody>
                  <a:tcPr anchor="ctr">
                    <a:lnL>
                      <a:noFill/>
                    </a:lnL>
                    <a:lnR>
                      <a:noFill/>
                    </a:lnR>
                    <a:lnT>
                      <a:noFill/>
                    </a:lnT>
                    <a:lnB>
                      <a:noFill/>
                    </a:lnB>
                    <a:solidFill>
                      <a:schemeClr val="tx1"/>
                    </a:solidFill>
                  </a:tcPr>
                </a:tc>
                <a:tc>
                  <a:txBody>
                    <a:bodyPr/>
                    <a:lstStyle/>
                    <a:p>
                      <a:r>
                        <a:rPr lang="en-GB" sz="1600">
                          <a:solidFill>
                            <a:schemeClr val="bg1"/>
                          </a:solidFill>
                        </a:rPr>
                        <a:t>Bunches</a:t>
                      </a:r>
                    </a:p>
                  </a:txBody>
                  <a:tcPr anchor="ctr">
                    <a:lnL>
                      <a:noFill/>
                    </a:lnL>
                    <a:lnR>
                      <a:noFill/>
                    </a:lnR>
                    <a:lnT>
                      <a:noFill/>
                    </a:lnT>
                    <a:lnB>
                      <a:noFill/>
                    </a:lnB>
                    <a:solidFill>
                      <a:schemeClr val="tx1"/>
                    </a:solidFill>
                  </a:tcPr>
                </a:tc>
                <a:tc>
                  <a:txBody>
                    <a:bodyPr/>
                    <a:lstStyle/>
                    <a:p>
                      <a:r>
                        <a:rPr lang="en-GB" sz="1600">
                          <a:solidFill>
                            <a:schemeClr val="bg1"/>
                          </a:solidFill>
                        </a:rPr>
                        <a:t>Single or few bunches</a:t>
                      </a:r>
                    </a:p>
                  </a:txBody>
                  <a:tcPr anchor="ctr">
                    <a:lnL>
                      <a:noFill/>
                    </a:lnL>
                    <a:lnR>
                      <a:noFill/>
                    </a:lnR>
                    <a:lnT>
                      <a:noFill/>
                    </a:lnT>
                    <a:lnB>
                      <a:noFill/>
                    </a:lnB>
                    <a:solidFill>
                      <a:schemeClr val="tx1"/>
                    </a:solidFill>
                  </a:tcPr>
                </a:tc>
                <a:extLst>
                  <a:ext uri="{0D108BD9-81ED-4DB2-BD59-A6C34878D82A}">
                    <a16:rowId xmlns:a16="http://schemas.microsoft.com/office/drawing/2014/main" val="1069398703"/>
                  </a:ext>
                </a:extLst>
              </a:tr>
              <a:tr h="371250">
                <a:tc>
                  <a:txBody>
                    <a:bodyPr/>
                    <a:lstStyle/>
                    <a:p>
                      <a:r>
                        <a:rPr lang="en-GB" sz="1600">
                          <a:solidFill>
                            <a:schemeClr val="bg1"/>
                          </a:solidFill>
                        </a:rPr>
                        <a:t>25 ns</a:t>
                      </a:r>
                    </a:p>
                  </a:txBody>
                  <a:tcPr anchor="ctr">
                    <a:lnL>
                      <a:noFill/>
                    </a:lnL>
                    <a:lnR>
                      <a:noFill/>
                    </a:lnR>
                    <a:lnT>
                      <a:noFill/>
                    </a:lnT>
                    <a:lnB>
                      <a:noFill/>
                    </a:lnB>
                    <a:solidFill>
                      <a:schemeClr val="tx1"/>
                    </a:solidFill>
                  </a:tcPr>
                </a:tc>
                <a:tc>
                  <a:txBody>
                    <a:bodyPr/>
                    <a:lstStyle/>
                    <a:p>
                      <a:r>
                        <a:rPr lang="en-GB" sz="1600" dirty="0">
                          <a:solidFill>
                            <a:schemeClr val="bg1"/>
                          </a:solidFill>
                        </a:rPr>
                        <a:t>Bunch Spacing</a:t>
                      </a:r>
                    </a:p>
                  </a:txBody>
                  <a:tcPr anchor="ctr">
                    <a:lnL>
                      <a:noFill/>
                    </a:lnL>
                    <a:lnR>
                      <a:noFill/>
                    </a:lnR>
                    <a:lnT>
                      <a:noFill/>
                    </a:lnT>
                    <a:lnB>
                      <a:noFill/>
                    </a:lnB>
                    <a:solidFill>
                      <a:schemeClr val="tx1"/>
                    </a:solidFill>
                  </a:tcPr>
                </a:tc>
                <a:tc>
                  <a:txBody>
                    <a:bodyPr/>
                    <a:lstStyle/>
                    <a:p>
                      <a:r>
                        <a:rPr lang="en-GB" sz="1600">
                          <a:solidFill>
                            <a:schemeClr val="bg1"/>
                          </a:solidFill>
                        </a:rPr>
                        <a:t>ms – s</a:t>
                      </a:r>
                    </a:p>
                  </a:txBody>
                  <a:tcPr anchor="ctr">
                    <a:lnL>
                      <a:noFill/>
                    </a:lnL>
                    <a:lnR>
                      <a:noFill/>
                    </a:lnR>
                    <a:lnT>
                      <a:noFill/>
                    </a:lnT>
                    <a:lnB>
                      <a:noFill/>
                    </a:lnB>
                    <a:solidFill>
                      <a:schemeClr val="tx1"/>
                    </a:solidFill>
                  </a:tcPr>
                </a:tc>
                <a:extLst>
                  <a:ext uri="{0D108BD9-81ED-4DB2-BD59-A6C34878D82A}">
                    <a16:rowId xmlns:a16="http://schemas.microsoft.com/office/drawing/2014/main" val="748146634"/>
                  </a:ext>
                </a:extLst>
              </a:tr>
              <a:tr h="641250">
                <a:tc>
                  <a:txBody>
                    <a:bodyPr/>
                    <a:lstStyle/>
                    <a:p>
                      <a:r>
                        <a:rPr lang="el-GR" sz="1600" dirty="0">
                          <a:solidFill>
                            <a:schemeClr val="bg1"/>
                          </a:solidFill>
                        </a:rPr>
                        <a:t>&lt;20 μ</a:t>
                      </a:r>
                      <a:r>
                        <a:rPr lang="en-GB" sz="1600" dirty="0">
                          <a:solidFill>
                            <a:schemeClr val="bg1"/>
                          </a:solidFill>
                        </a:rPr>
                        <a:t>m at IP (Interaction Point)</a:t>
                      </a:r>
                    </a:p>
                  </a:txBody>
                  <a:tcPr anchor="ctr">
                    <a:lnL>
                      <a:noFill/>
                    </a:lnL>
                    <a:lnR>
                      <a:noFill/>
                    </a:lnR>
                    <a:lnT>
                      <a:noFill/>
                    </a:lnT>
                    <a:lnB>
                      <a:noFill/>
                    </a:lnB>
                    <a:solidFill>
                      <a:schemeClr val="tx1"/>
                    </a:solidFill>
                  </a:tcPr>
                </a:tc>
                <a:tc>
                  <a:txBody>
                    <a:bodyPr/>
                    <a:lstStyle/>
                    <a:p>
                      <a:r>
                        <a:rPr lang="en-GB" sz="1600">
                          <a:solidFill>
                            <a:schemeClr val="bg1"/>
                          </a:solidFill>
                        </a:rPr>
                        <a:t>Beam Size</a:t>
                      </a:r>
                    </a:p>
                  </a:txBody>
                  <a:tcPr anchor="ctr">
                    <a:lnL>
                      <a:noFill/>
                    </a:lnL>
                    <a:lnR>
                      <a:noFill/>
                    </a:lnR>
                    <a:lnT>
                      <a:noFill/>
                    </a:lnT>
                    <a:lnB>
                      <a:noFill/>
                    </a:lnB>
                    <a:solidFill>
                      <a:schemeClr val="tx1"/>
                    </a:solidFill>
                  </a:tcPr>
                </a:tc>
                <a:tc>
                  <a:txBody>
                    <a:bodyPr/>
                    <a:lstStyle/>
                    <a:p>
                      <a:r>
                        <a:rPr lang="en-GB" sz="1600">
                          <a:solidFill>
                            <a:schemeClr val="bg1"/>
                          </a:solidFill>
                        </a:rPr>
                        <a:t>mm–cm range</a:t>
                      </a:r>
                    </a:p>
                  </a:txBody>
                  <a:tcPr anchor="ctr">
                    <a:lnL>
                      <a:noFill/>
                    </a:lnL>
                    <a:lnR>
                      <a:noFill/>
                    </a:lnR>
                    <a:lnT>
                      <a:noFill/>
                    </a:lnT>
                    <a:lnB>
                      <a:noFill/>
                    </a:lnB>
                    <a:solidFill>
                      <a:schemeClr val="tx1"/>
                    </a:solidFill>
                  </a:tcPr>
                </a:tc>
                <a:extLst>
                  <a:ext uri="{0D108BD9-81ED-4DB2-BD59-A6C34878D82A}">
                    <a16:rowId xmlns:a16="http://schemas.microsoft.com/office/drawing/2014/main" val="2780732933"/>
                  </a:ext>
                </a:extLst>
              </a:tr>
              <a:tr h="911250">
                <a:tc>
                  <a:txBody>
                    <a:bodyPr/>
                    <a:lstStyle/>
                    <a:p>
                      <a:r>
                        <a:rPr lang="en-GB" sz="1600" dirty="0">
                          <a:solidFill>
                            <a:schemeClr val="bg1"/>
                          </a:solidFill>
                        </a:rPr>
                        <a:t>High dynamic range, high resolution, radiation hard</a:t>
                      </a:r>
                    </a:p>
                  </a:txBody>
                  <a:tcPr anchor="ctr">
                    <a:lnL>
                      <a:noFill/>
                    </a:lnL>
                    <a:lnR>
                      <a:noFill/>
                    </a:lnR>
                    <a:lnT>
                      <a:noFill/>
                    </a:lnT>
                    <a:lnB>
                      <a:noFill/>
                    </a:lnB>
                    <a:solidFill>
                      <a:schemeClr val="tx1"/>
                    </a:solidFill>
                  </a:tcPr>
                </a:tc>
                <a:tc>
                  <a:txBody>
                    <a:bodyPr/>
                    <a:lstStyle/>
                    <a:p>
                      <a:r>
                        <a:rPr lang="en-GB" sz="1600">
                          <a:solidFill>
                            <a:schemeClr val="bg1"/>
                          </a:solidFill>
                        </a:rPr>
                        <a:t>Diagnostics Challenge</a:t>
                      </a:r>
                    </a:p>
                  </a:txBody>
                  <a:tcPr anchor="ctr">
                    <a:lnL>
                      <a:noFill/>
                    </a:lnL>
                    <a:lnR>
                      <a:noFill/>
                    </a:lnR>
                    <a:lnT>
                      <a:noFill/>
                    </a:lnT>
                    <a:lnB>
                      <a:noFill/>
                    </a:lnB>
                    <a:solidFill>
                      <a:schemeClr val="tx1"/>
                    </a:solidFill>
                  </a:tcPr>
                </a:tc>
                <a:tc>
                  <a:txBody>
                    <a:bodyPr/>
                    <a:lstStyle/>
                    <a:p>
                      <a:r>
                        <a:rPr lang="en-GB" sz="1600" dirty="0">
                          <a:solidFill>
                            <a:schemeClr val="bg1"/>
                          </a:solidFill>
                        </a:rPr>
                        <a:t>Ultra-sensitive, low-noise, single-particle capable</a:t>
                      </a:r>
                    </a:p>
                  </a:txBody>
                  <a:tcPr anchor="ctr">
                    <a:lnL>
                      <a:noFill/>
                    </a:lnL>
                    <a:lnR>
                      <a:noFill/>
                    </a:lnR>
                    <a:lnT>
                      <a:noFill/>
                    </a:lnT>
                    <a:lnB>
                      <a:noFill/>
                    </a:lnB>
                    <a:solidFill>
                      <a:schemeClr val="tx1"/>
                    </a:solidFill>
                  </a:tcPr>
                </a:tc>
                <a:extLst>
                  <a:ext uri="{0D108BD9-81ED-4DB2-BD59-A6C34878D82A}">
                    <a16:rowId xmlns:a16="http://schemas.microsoft.com/office/drawing/2014/main" val="451550048"/>
                  </a:ext>
                </a:extLst>
              </a:tr>
            </a:tbl>
          </a:graphicData>
        </a:graphic>
      </p:graphicFrame>
    </p:spTree>
    <p:extLst>
      <p:ext uri="{BB962C8B-B14F-4D97-AF65-F5344CB8AC3E}">
        <p14:creationId xmlns:p14="http://schemas.microsoft.com/office/powerpoint/2010/main" val="512617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CFF54-FDE1-E801-A156-D02A985AEE46}"/>
              </a:ext>
            </a:extLst>
          </p:cNvPr>
          <p:cNvSpPr>
            <a:spLocks noGrp="1"/>
          </p:cNvSpPr>
          <p:nvPr>
            <p:ph type="title"/>
          </p:nvPr>
        </p:nvSpPr>
        <p:spPr/>
        <p:txBody>
          <a:bodyPr/>
          <a:lstStyle/>
          <a:p>
            <a:r>
              <a:rPr lang="en-US" dirty="0"/>
              <a:t>More on diagnostics diversity</a:t>
            </a:r>
            <a:endParaRPr lang="en-GB" dirty="0"/>
          </a:p>
        </p:txBody>
      </p:sp>
      <p:sp>
        <p:nvSpPr>
          <p:cNvPr id="9" name="Text Placeholder 8">
            <a:extLst>
              <a:ext uri="{FF2B5EF4-FFF2-40B4-BE49-F238E27FC236}">
                <a16:creationId xmlns:a16="http://schemas.microsoft.com/office/drawing/2014/main" id="{A5B95963-CE74-0AAD-D06C-05125C69C27F}"/>
              </a:ext>
            </a:extLst>
          </p:cNvPr>
          <p:cNvSpPr>
            <a:spLocks noGrp="1"/>
          </p:cNvSpPr>
          <p:nvPr>
            <p:ph type="body" idx="1"/>
          </p:nvPr>
        </p:nvSpPr>
        <p:spPr>
          <a:xfrm>
            <a:off x="550864" y="1362786"/>
            <a:ext cx="3563936" cy="535354"/>
          </a:xfrm>
          <a:solidFill>
            <a:schemeClr val="accent6">
              <a:lumMod val="75000"/>
            </a:schemeClr>
          </a:solidFill>
          <a:ln>
            <a:noFill/>
          </a:ln>
        </p:spPr>
        <p:txBody>
          <a:bodyPr anchor="ctr"/>
          <a:lstStyle/>
          <a:p>
            <a:pPr algn="ctr">
              <a:spcBef>
                <a:spcPts val="1800"/>
              </a:spcBef>
              <a:spcAft>
                <a:spcPts val="1800"/>
              </a:spcAft>
            </a:pPr>
            <a:r>
              <a:rPr lang="en-US" dirty="0"/>
              <a:t>SPS SPILL MONITORING</a:t>
            </a:r>
            <a:endParaRPr lang="en-GB" dirty="0"/>
          </a:p>
        </p:txBody>
      </p:sp>
      <p:pic>
        <p:nvPicPr>
          <p:cNvPr id="16" name="Content Placeholder 15">
            <a:extLst>
              <a:ext uri="{FF2B5EF4-FFF2-40B4-BE49-F238E27FC236}">
                <a16:creationId xmlns:a16="http://schemas.microsoft.com/office/drawing/2014/main" id="{7FE4239D-F785-468F-971E-82AEC9512062}"/>
              </a:ext>
            </a:extLst>
          </p:cNvPr>
          <p:cNvPicPr>
            <a:picLocks noGrp="1" noChangeAspect="1"/>
          </p:cNvPicPr>
          <p:nvPr>
            <p:ph sz="half" idx="2"/>
          </p:nvPr>
        </p:nvPicPr>
        <p:blipFill>
          <a:blip r:embed="rId3"/>
          <a:stretch>
            <a:fillRect/>
          </a:stretch>
        </p:blipFill>
        <p:spPr>
          <a:xfrm>
            <a:off x="558800" y="2802146"/>
            <a:ext cx="3563938" cy="2776120"/>
          </a:xfrm>
        </p:spPr>
      </p:pic>
      <p:sp>
        <p:nvSpPr>
          <p:cNvPr id="13" name="Text Placeholder 12">
            <a:extLst>
              <a:ext uri="{FF2B5EF4-FFF2-40B4-BE49-F238E27FC236}">
                <a16:creationId xmlns:a16="http://schemas.microsoft.com/office/drawing/2014/main" id="{01F01CBA-A6A3-AC53-DA64-F5A5C10F0001}"/>
              </a:ext>
            </a:extLst>
          </p:cNvPr>
          <p:cNvSpPr>
            <a:spLocks noGrp="1"/>
          </p:cNvSpPr>
          <p:nvPr>
            <p:ph type="body" sz="quarter" idx="13"/>
          </p:nvPr>
        </p:nvSpPr>
        <p:spPr>
          <a:xfrm>
            <a:off x="4341573" y="1362786"/>
            <a:ext cx="3566160" cy="535354"/>
          </a:xfrm>
          <a:solidFill>
            <a:schemeClr val="accent6">
              <a:lumMod val="75000"/>
            </a:schemeClr>
          </a:solidFill>
          <a:ln>
            <a:noFill/>
          </a:ln>
        </p:spPr>
        <p:txBody>
          <a:bodyPr anchor="ctr"/>
          <a:lstStyle/>
          <a:p>
            <a:pPr marL="0" indent="0" algn="ctr">
              <a:spcBef>
                <a:spcPts val="1800"/>
              </a:spcBef>
              <a:spcAft>
                <a:spcPts val="1800"/>
              </a:spcAft>
            </a:pPr>
            <a:r>
              <a:rPr lang="en-US" dirty="0"/>
              <a:t>LHC LONGITUDINAL DENSITY MONITOR</a:t>
            </a:r>
            <a:endParaRPr lang="en-GB" dirty="0"/>
          </a:p>
        </p:txBody>
      </p:sp>
      <p:pic>
        <p:nvPicPr>
          <p:cNvPr id="20" name="Content Placeholder 19">
            <a:extLst>
              <a:ext uri="{FF2B5EF4-FFF2-40B4-BE49-F238E27FC236}">
                <a16:creationId xmlns:a16="http://schemas.microsoft.com/office/drawing/2014/main" id="{6A5785A0-F061-566A-CF46-43EF66FCC2EF}"/>
              </a:ext>
            </a:extLst>
          </p:cNvPr>
          <p:cNvPicPr>
            <a:picLocks noGrp="1" noChangeAspect="1"/>
          </p:cNvPicPr>
          <p:nvPr>
            <p:ph sz="quarter" idx="14"/>
          </p:nvPr>
        </p:nvPicPr>
        <p:blipFill>
          <a:blip r:embed="rId4"/>
          <a:stretch>
            <a:fillRect/>
          </a:stretch>
        </p:blipFill>
        <p:spPr>
          <a:xfrm>
            <a:off x="4341813" y="2869803"/>
            <a:ext cx="3508375" cy="2631281"/>
          </a:xfrm>
          <a:prstGeom prst="rect">
            <a:avLst/>
          </a:prstGeom>
        </p:spPr>
      </p:pic>
      <p:sp>
        <p:nvSpPr>
          <p:cNvPr id="11" name="Text Placeholder 10">
            <a:extLst>
              <a:ext uri="{FF2B5EF4-FFF2-40B4-BE49-F238E27FC236}">
                <a16:creationId xmlns:a16="http://schemas.microsoft.com/office/drawing/2014/main" id="{8129D51C-8BFC-022F-4736-7DC281184503}"/>
              </a:ext>
            </a:extLst>
          </p:cNvPr>
          <p:cNvSpPr>
            <a:spLocks noGrp="1"/>
          </p:cNvSpPr>
          <p:nvPr>
            <p:ph type="body" sz="quarter" idx="3"/>
          </p:nvPr>
        </p:nvSpPr>
        <p:spPr>
          <a:xfrm>
            <a:off x="8139659" y="1362786"/>
            <a:ext cx="3566160" cy="535354"/>
          </a:xfrm>
          <a:solidFill>
            <a:schemeClr val="accent6">
              <a:lumMod val="75000"/>
            </a:schemeClr>
          </a:solidFill>
          <a:ln>
            <a:noFill/>
          </a:ln>
        </p:spPr>
        <p:txBody>
          <a:bodyPr anchor="ctr"/>
          <a:lstStyle/>
          <a:p>
            <a:pPr marL="0" indent="0" algn="ctr">
              <a:spcBef>
                <a:spcPts val="1800"/>
              </a:spcBef>
              <a:spcAft>
                <a:spcPts val="1800"/>
              </a:spcAft>
            </a:pPr>
            <a:r>
              <a:rPr lang="en-US" dirty="0"/>
              <a:t>AWAKE PROTON bunching PROBING</a:t>
            </a:r>
            <a:endParaRPr lang="en-GB" dirty="0"/>
          </a:p>
        </p:txBody>
      </p:sp>
      <p:sp>
        <p:nvSpPr>
          <p:cNvPr id="5" name="Footer Placeholder 4">
            <a:extLst>
              <a:ext uri="{FF2B5EF4-FFF2-40B4-BE49-F238E27FC236}">
                <a16:creationId xmlns:a16="http://schemas.microsoft.com/office/drawing/2014/main" id="{CEDDE67C-422B-746E-1A07-60CC96ADFC3D}"/>
              </a:ext>
            </a:extLst>
          </p:cNvPr>
          <p:cNvSpPr>
            <a:spLocks noGrp="1"/>
          </p:cNvSpPr>
          <p:nvPr>
            <p:ph type="ftr" sz="quarter" idx="11"/>
          </p:nvPr>
        </p:nvSpPr>
        <p:spPr/>
        <p:txBody>
          <a:bodyPr/>
          <a:lstStyle/>
          <a:p>
            <a:pPr rtl="0"/>
            <a:r>
              <a:rPr lang="en-GB" dirty="0"/>
              <a:t>BI for OP @ Summer Student Lectures - F.R. - 2025</a:t>
            </a:r>
          </a:p>
        </p:txBody>
      </p:sp>
      <p:sp>
        <p:nvSpPr>
          <p:cNvPr id="6" name="Slide Number Placeholder 5">
            <a:extLst>
              <a:ext uri="{FF2B5EF4-FFF2-40B4-BE49-F238E27FC236}">
                <a16:creationId xmlns:a16="http://schemas.microsoft.com/office/drawing/2014/main" id="{9D3516AD-33F0-8A0D-795F-9502137ED9CB}"/>
              </a:ext>
            </a:extLst>
          </p:cNvPr>
          <p:cNvSpPr>
            <a:spLocks noGrp="1"/>
          </p:cNvSpPr>
          <p:nvPr>
            <p:ph type="sldNum" sz="quarter" idx="12"/>
          </p:nvPr>
        </p:nvSpPr>
        <p:spPr/>
        <p:txBody>
          <a:bodyPr/>
          <a:lstStyle/>
          <a:p>
            <a:pPr rtl="0"/>
            <a:fld id="{DBA1B0FB-D917-4C8C-928F-313BD683BF39}" type="slidenum">
              <a:rPr lang="en-GB" smtClean="0"/>
              <a:t>32</a:t>
            </a:fld>
            <a:endParaRPr lang="en-GB" dirty="0"/>
          </a:p>
        </p:txBody>
      </p:sp>
      <p:sp>
        <p:nvSpPr>
          <p:cNvPr id="17" name="TextBox 16">
            <a:extLst>
              <a:ext uri="{FF2B5EF4-FFF2-40B4-BE49-F238E27FC236}">
                <a16:creationId xmlns:a16="http://schemas.microsoft.com/office/drawing/2014/main" id="{C6240BCA-C02C-B3EC-595E-F2882045D3AF}"/>
              </a:ext>
            </a:extLst>
          </p:cNvPr>
          <p:cNvSpPr txBox="1"/>
          <p:nvPr/>
        </p:nvSpPr>
        <p:spPr>
          <a:xfrm>
            <a:off x="785573" y="5858310"/>
            <a:ext cx="3556000" cy="461665"/>
          </a:xfrm>
          <a:prstGeom prst="rect">
            <a:avLst/>
          </a:prstGeom>
          <a:noFill/>
        </p:spPr>
        <p:txBody>
          <a:bodyPr wrap="square" rtlCol="0">
            <a:spAutoFit/>
          </a:bodyPr>
          <a:lstStyle/>
          <a:p>
            <a:r>
              <a:rPr lang="en-US" sz="1200" dirty="0">
                <a:latin typeface="Abadi" panose="020F0502020204030204" pitchFamily="34" charset="0"/>
                <a:hlinkClick r:id="rId5">
                  <a:extLst>
                    <a:ext uri="{A12FA001-AC4F-418D-AE19-62706E023703}">
                      <ahyp:hlinkClr xmlns:ahyp="http://schemas.microsoft.com/office/drawing/2018/hyperlinkcolor" val="tx"/>
                    </a:ext>
                  </a:extLst>
                </a:hlinkClick>
              </a:rPr>
              <a:t>F.R. et al. , 'Fast Spill Monitor Studies for the SPS Fixed Target Beams'</a:t>
            </a:r>
            <a:endParaRPr lang="en-GB" sz="1200" dirty="0">
              <a:latin typeface="Abadi" panose="020F0502020204030204" pitchFamily="34" charset="0"/>
            </a:endParaRPr>
          </a:p>
        </p:txBody>
      </p:sp>
      <p:sp>
        <p:nvSpPr>
          <p:cNvPr id="19" name="TextBox 18">
            <a:extLst>
              <a:ext uri="{FF2B5EF4-FFF2-40B4-BE49-F238E27FC236}">
                <a16:creationId xmlns:a16="http://schemas.microsoft.com/office/drawing/2014/main" id="{9F63258B-AF9D-5597-2D0A-67FAE6F427DA}"/>
              </a:ext>
            </a:extLst>
          </p:cNvPr>
          <p:cNvSpPr txBox="1"/>
          <p:nvPr/>
        </p:nvSpPr>
        <p:spPr>
          <a:xfrm>
            <a:off x="4276152" y="5882451"/>
            <a:ext cx="3508375" cy="461665"/>
          </a:xfrm>
          <a:prstGeom prst="rect">
            <a:avLst/>
          </a:prstGeom>
          <a:noFill/>
        </p:spPr>
        <p:txBody>
          <a:bodyPr wrap="square">
            <a:spAutoFit/>
          </a:bodyPr>
          <a:lstStyle/>
          <a:p>
            <a:r>
              <a:rPr lang="en-GB" sz="1200" b="1" dirty="0">
                <a:latin typeface="Abadi" panose="020F0502020204030204" pitchFamily="34" charset="0"/>
                <a:hlinkClick r:id="rId6">
                  <a:extLst>
                    <a:ext uri="{A12FA001-AC4F-418D-AE19-62706E023703}">
                      <ahyp:hlinkClr xmlns:ahyp="http://schemas.microsoft.com/office/drawing/2018/hyperlinkcolor" val="tx"/>
                    </a:ext>
                  </a:extLst>
                </a:hlinkClick>
              </a:rPr>
              <a:t>A. Jeff et . al -  Longitudinal Density Monitor for the LHC </a:t>
            </a:r>
            <a:endParaRPr lang="en-GB" sz="1200" b="1" dirty="0">
              <a:latin typeface="Abadi" panose="020F0502020204030204" pitchFamily="34" charset="0"/>
            </a:endParaRPr>
          </a:p>
        </p:txBody>
      </p:sp>
      <p:sp>
        <p:nvSpPr>
          <p:cNvPr id="22" name="TextBox 21">
            <a:extLst>
              <a:ext uri="{FF2B5EF4-FFF2-40B4-BE49-F238E27FC236}">
                <a16:creationId xmlns:a16="http://schemas.microsoft.com/office/drawing/2014/main" id="{EB2940D8-65E5-A57C-C8A8-54DB1B54F18F}"/>
              </a:ext>
            </a:extLst>
          </p:cNvPr>
          <p:cNvSpPr txBox="1"/>
          <p:nvPr/>
        </p:nvSpPr>
        <p:spPr>
          <a:xfrm>
            <a:off x="8197204" y="2000974"/>
            <a:ext cx="3443932" cy="646331"/>
          </a:xfrm>
          <a:prstGeom prst="rect">
            <a:avLst/>
          </a:prstGeom>
          <a:noFill/>
        </p:spPr>
        <p:txBody>
          <a:bodyPr wrap="square">
            <a:spAutoFit/>
          </a:bodyPr>
          <a:lstStyle/>
          <a:p>
            <a:r>
              <a:rPr lang="en-GB" dirty="0"/>
              <a:t>Measure long. profile of the proton bunch with/without plasma source</a:t>
            </a:r>
          </a:p>
        </p:txBody>
      </p:sp>
      <p:sp>
        <p:nvSpPr>
          <p:cNvPr id="24" name="TextBox 23">
            <a:extLst>
              <a:ext uri="{FF2B5EF4-FFF2-40B4-BE49-F238E27FC236}">
                <a16:creationId xmlns:a16="http://schemas.microsoft.com/office/drawing/2014/main" id="{F4C5CFC6-5A33-6FCB-F4E5-F462E4F76ECD}"/>
              </a:ext>
            </a:extLst>
          </p:cNvPr>
          <p:cNvSpPr txBox="1"/>
          <p:nvPr/>
        </p:nvSpPr>
        <p:spPr>
          <a:xfrm>
            <a:off x="8069263" y="4837517"/>
            <a:ext cx="2343349" cy="523220"/>
          </a:xfrm>
          <a:prstGeom prst="rect">
            <a:avLst/>
          </a:prstGeom>
          <a:solidFill>
            <a:schemeClr val="tx1"/>
          </a:solidFill>
        </p:spPr>
        <p:txBody>
          <a:bodyPr wrap="square">
            <a:spAutoFit/>
          </a:bodyPr>
          <a:lstStyle/>
          <a:p>
            <a:r>
              <a:rPr lang="en-GB" sz="1400" dirty="0">
                <a:solidFill>
                  <a:schemeClr val="bg1"/>
                </a:solidFill>
              </a:rPr>
              <a:t>Resolution : ∼ 0.7 − 0.9 𝑝𝑠 </a:t>
            </a:r>
          </a:p>
          <a:p>
            <a:r>
              <a:rPr lang="en-GB" sz="1400" dirty="0">
                <a:solidFill>
                  <a:schemeClr val="bg1"/>
                </a:solidFill>
              </a:rPr>
              <a:t>Accuracy: ∼ 0. 17ps</a:t>
            </a:r>
          </a:p>
        </p:txBody>
      </p:sp>
      <p:pic>
        <p:nvPicPr>
          <p:cNvPr id="31" name="Content Placeholder 30">
            <a:extLst>
              <a:ext uri="{FF2B5EF4-FFF2-40B4-BE49-F238E27FC236}">
                <a16:creationId xmlns:a16="http://schemas.microsoft.com/office/drawing/2014/main" id="{4E2260B3-82A2-A369-590A-DF0FAD06CF6E}"/>
              </a:ext>
            </a:extLst>
          </p:cNvPr>
          <p:cNvPicPr>
            <a:picLocks noGrp="1" noChangeAspect="1"/>
          </p:cNvPicPr>
          <p:nvPr>
            <p:ph sz="quarter" idx="4"/>
          </p:nvPr>
        </p:nvPicPr>
        <p:blipFill>
          <a:blip r:embed="rId7"/>
          <a:stretch>
            <a:fillRect/>
          </a:stretch>
        </p:blipFill>
        <p:spPr>
          <a:xfrm>
            <a:off x="8069263" y="2872225"/>
            <a:ext cx="3509962" cy="1728332"/>
          </a:xfrm>
        </p:spPr>
      </p:pic>
      <p:sp>
        <p:nvSpPr>
          <p:cNvPr id="32" name="TextBox 31">
            <a:extLst>
              <a:ext uri="{FF2B5EF4-FFF2-40B4-BE49-F238E27FC236}">
                <a16:creationId xmlns:a16="http://schemas.microsoft.com/office/drawing/2014/main" id="{835AC046-72EE-8261-56B9-A7C3ED6FD20E}"/>
              </a:ext>
            </a:extLst>
          </p:cNvPr>
          <p:cNvSpPr txBox="1"/>
          <p:nvPr/>
        </p:nvSpPr>
        <p:spPr>
          <a:xfrm>
            <a:off x="4210493" y="2000974"/>
            <a:ext cx="3443932" cy="646331"/>
          </a:xfrm>
          <a:prstGeom prst="rect">
            <a:avLst/>
          </a:prstGeom>
          <a:noFill/>
        </p:spPr>
        <p:txBody>
          <a:bodyPr wrap="square">
            <a:spAutoFit/>
          </a:bodyPr>
          <a:lstStyle/>
          <a:p>
            <a:r>
              <a:rPr lang="en-US" dirty="0"/>
              <a:t>Check proton populating around main bunch</a:t>
            </a:r>
            <a:endParaRPr lang="en-GB" dirty="0"/>
          </a:p>
        </p:txBody>
      </p:sp>
      <p:sp>
        <p:nvSpPr>
          <p:cNvPr id="33" name="TextBox 32">
            <a:extLst>
              <a:ext uri="{FF2B5EF4-FFF2-40B4-BE49-F238E27FC236}">
                <a16:creationId xmlns:a16="http://schemas.microsoft.com/office/drawing/2014/main" id="{258573F3-CC6A-4821-E2E2-318782457973}"/>
              </a:ext>
            </a:extLst>
          </p:cNvPr>
          <p:cNvSpPr txBox="1"/>
          <p:nvPr/>
        </p:nvSpPr>
        <p:spPr>
          <a:xfrm>
            <a:off x="4341813" y="2878416"/>
            <a:ext cx="3508375" cy="523220"/>
          </a:xfrm>
          <a:prstGeom prst="rect">
            <a:avLst/>
          </a:prstGeom>
          <a:solidFill>
            <a:schemeClr val="tx1"/>
          </a:solidFill>
        </p:spPr>
        <p:txBody>
          <a:bodyPr wrap="square">
            <a:spAutoFit/>
          </a:bodyPr>
          <a:lstStyle/>
          <a:p>
            <a:r>
              <a:rPr lang="en-GB" sz="1400" dirty="0">
                <a:solidFill>
                  <a:schemeClr val="bg1"/>
                </a:solidFill>
              </a:rPr>
              <a:t>Resolve 50ps , takes 5 minutes to collect enough signal </a:t>
            </a:r>
          </a:p>
        </p:txBody>
      </p:sp>
      <p:sp>
        <p:nvSpPr>
          <p:cNvPr id="34" name="TextBox 33">
            <a:extLst>
              <a:ext uri="{FF2B5EF4-FFF2-40B4-BE49-F238E27FC236}">
                <a16:creationId xmlns:a16="http://schemas.microsoft.com/office/drawing/2014/main" id="{531761A5-7A53-CAB8-74FC-FD1FF7C96DDC}"/>
              </a:ext>
            </a:extLst>
          </p:cNvPr>
          <p:cNvSpPr txBox="1"/>
          <p:nvPr/>
        </p:nvSpPr>
        <p:spPr>
          <a:xfrm>
            <a:off x="1339204" y="3621742"/>
            <a:ext cx="2343349" cy="523220"/>
          </a:xfrm>
          <a:prstGeom prst="rect">
            <a:avLst/>
          </a:prstGeom>
          <a:solidFill>
            <a:schemeClr val="tx1"/>
          </a:solidFill>
        </p:spPr>
        <p:txBody>
          <a:bodyPr wrap="square">
            <a:spAutoFit/>
          </a:bodyPr>
          <a:lstStyle/>
          <a:p>
            <a:r>
              <a:rPr lang="en-GB" sz="1400" dirty="0">
                <a:solidFill>
                  <a:schemeClr val="bg1"/>
                </a:solidFill>
              </a:rPr>
              <a:t>Single shot lasts </a:t>
            </a:r>
            <a:r>
              <a:rPr lang="en-GB" sz="1200" dirty="0">
                <a:solidFill>
                  <a:schemeClr val="bg1"/>
                </a:solidFill>
              </a:rPr>
              <a:t>5s</a:t>
            </a:r>
            <a:r>
              <a:rPr lang="en-GB" sz="1400" dirty="0">
                <a:solidFill>
                  <a:schemeClr val="bg1"/>
                </a:solidFill>
              </a:rPr>
              <a:t>, need to resolve 10s of ns</a:t>
            </a:r>
          </a:p>
        </p:txBody>
      </p:sp>
      <p:sp>
        <p:nvSpPr>
          <p:cNvPr id="35" name="TextBox 34">
            <a:extLst>
              <a:ext uri="{FF2B5EF4-FFF2-40B4-BE49-F238E27FC236}">
                <a16:creationId xmlns:a16="http://schemas.microsoft.com/office/drawing/2014/main" id="{D8B686C2-C8EB-5F44-B279-C0A013759910}"/>
              </a:ext>
            </a:extLst>
          </p:cNvPr>
          <p:cNvSpPr txBox="1"/>
          <p:nvPr/>
        </p:nvSpPr>
        <p:spPr>
          <a:xfrm>
            <a:off x="447325" y="2000974"/>
            <a:ext cx="3443932" cy="646331"/>
          </a:xfrm>
          <a:prstGeom prst="rect">
            <a:avLst/>
          </a:prstGeom>
          <a:noFill/>
        </p:spPr>
        <p:txBody>
          <a:bodyPr wrap="square">
            <a:spAutoFit/>
          </a:bodyPr>
          <a:lstStyle/>
          <a:p>
            <a:r>
              <a:rPr lang="en-US" dirty="0"/>
              <a:t>Provide constant proton flux to fixed target </a:t>
            </a:r>
            <a:r>
              <a:rPr lang="en-US" dirty="0" err="1"/>
              <a:t>experiemnts</a:t>
            </a:r>
            <a:endParaRPr lang="en-GB" dirty="0"/>
          </a:p>
        </p:txBody>
      </p:sp>
      <p:sp>
        <p:nvSpPr>
          <p:cNvPr id="36" name="TextBox 35">
            <a:extLst>
              <a:ext uri="{FF2B5EF4-FFF2-40B4-BE49-F238E27FC236}">
                <a16:creationId xmlns:a16="http://schemas.microsoft.com/office/drawing/2014/main" id="{79E7BF22-52B7-8B4B-406F-4BA19DAFE9B8}"/>
              </a:ext>
            </a:extLst>
          </p:cNvPr>
          <p:cNvSpPr txBox="1"/>
          <p:nvPr/>
        </p:nvSpPr>
        <p:spPr>
          <a:xfrm>
            <a:off x="8039854" y="5882451"/>
            <a:ext cx="3639695" cy="461665"/>
          </a:xfrm>
          <a:prstGeom prst="rect">
            <a:avLst/>
          </a:prstGeom>
          <a:noFill/>
        </p:spPr>
        <p:txBody>
          <a:bodyPr wrap="square" rtlCol="0">
            <a:spAutoFit/>
          </a:bodyPr>
          <a:lstStyle/>
          <a:p>
            <a:r>
              <a:rPr lang="en-GB" sz="1200" dirty="0">
                <a:latin typeface="Abadi" panose="020F0502020204030204" pitchFamily="34" charset="0"/>
                <a:hlinkClick r:id="rId8">
                  <a:extLst>
                    <a:ext uri="{A12FA001-AC4F-418D-AE19-62706E023703}">
                      <ahyp:hlinkClr xmlns:ahyp="http://schemas.microsoft.com/office/drawing/2018/hyperlinkcolor" val="tx"/>
                    </a:ext>
                  </a:extLst>
                </a:hlinkClick>
              </a:rPr>
              <a:t>AWAKE collab., Experimental Observation of Proton Bunch Modulation in a Plasma</a:t>
            </a:r>
            <a:endParaRPr lang="en-GB" sz="1200" dirty="0">
              <a:latin typeface="Abadi" panose="020F0502020204030204" pitchFamily="34" charset="0"/>
            </a:endParaRPr>
          </a:p>
        </p:txBody>
      </p:sp>
      <p:grpSp>
        <p:nvGrpSpPr>
          <p:cNvPr id="44" name="Group 43">
            <a:extLst>
              <a:ext uri="{FF2B5EF4-FFF2-40B4-BE49-F238E27FC236}">
                <a16:creationId xmlns:a16="http://schemas.microsoft.com/office/drawing/2014/main" id="{DDFD38B1-4EFB-EF37-CEFB-3F1837B2026C}"/>
              </a:ext>
            </a:extLst>
          </p:cNvPr>
          <p:cNvGrpSpPr/>
          <p:nvPr/>
        </p:nvGrpSpPr>
        <p:grpSpPr>
          <a:xfrm>
            <a:off x="2244624" y="6017389"/>
            <a:ext cx="672850" cy="659812"/>
            <a:chOff x="2453640" y="6164940"/>
            <a:chExt cx="672850" cy="659812"/>
          </a:xfrm>
        </p:grpSpPr>
        <p:grpSp>
          <p:nvGrpSpPr>
            <p:cNvPr id="42" name="Group 41">
              <a:extLst>
                <a:ext uri="{FF2B5EF4-FFF2-40B4-BE49-F238E27FC236}">
                  <a16:creationId xmlns:a16="http://schemas.microsoft.com/office/drawing/2014/main" id="{0353AF4B-60FE-E618-5E28-91BCD2F0E801}"/>
                </a:ext>
              </a:extLst>
            </p:cNvPr>
            <p:cNvGrpSpPr/>
            <p:nvPr/>
          </p:nvGrpSpPr>
          <p:grpSpPr>
            <a:xfrm>
              <a:off x="2453640" y="6319975"/>
              <a:ext cx="520417" cy="504777"/>
              <a:chOff x="1885963" y="6067716"/>
              <a:chExt cx="1232473" cy="1012939"/>
            </a:xfrm>
          </p:grpSpPr>
          <p:pic>
            <p:nvPicPr>
              <p:cNvPr id="39" name="Graphic 38" descr="Mouse outline">
                <a:extLst>
                  <a:ext uri="{FF2B5EF4-FFF2-40B4-BE49-F238E27FC236}">
                    <a16:creationId xmlns:a16="http://schemas.microsoft.com/office/drawing/2014/main" id="{6F7F5450-A813-DDB2-D4F4-5C3F25A1A82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81897" y="6344116"/>
                <a:ext cx="736539" cy="736539"/>
              </a:xfrm>
              <a:prstGeom prst="rect">
                <a:avLst/>
              </a:prstGeom>
            </p:spPr>
          </p:pic>
          <p:pic>
            <p:nvPicPr>
              <p:cNvPr id="41" name="Graphic 40" descr="Cursor outline">
                <a:extLst>
                  <a:ext uri="{FF2B5EF4-FFF2-40B4-BE49-F238E27FC236}">
                    <a16:creationId xmlns:a16="http://schemas.microsoft.com/office/drawing/2014/main" id="{FE0E565C-9D26-2F17-1330-E2BB14ABBBF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85963" y="6067716"/>
                <a:ext cx="736540" cy="736540"/>
              </a:xfrm>
              <a:prstGeom prst="rect">
                <a:avLst/>
              </a:prstGeom>
            </p:spPr>
          </p:pic>
        </p:grpSp>
        <p:sp>
          <p:nvSpPr>
            <p:cNvPr id="43" name="Rectangle 42">
              <a:extLst>
                <a:ext uri="{FF2B5EF4-FFF2-40B4-BE49-F238E27FC236}">
                  <a16:creationId xmlns:a16="http://schemas.microsoft.com/office/drawing/2014/main" id="{8BB5134D-DDB9-AD69-AF16-EA6E29361A09}"/>
                </a:ext>
              </a:extLst>
            </p:cNvPr>
            <p:cNvSpPr/>
            <p:nvPr/>
          </p:nvSpPr>
          <p:spPr>
            <a:xfrm>
              <a:off x="2510616" y="6164940"/>
              <a:ext cx="615874" cy="338554"/>
            </a:xfrm>
            <a:prstGeom prst="rect">
              <a:avLst/>
            </a:prstGeom>
            <a:noFill/>
          </p:spPr>
          <p:txBody>
            <a:bodyPr wrap="none" lIns="91440" tIns="45720" rIns="91440" bIns="45720">
              <a:spAutoFit/>
            </a:bodyPr>
            <a:lstStyle/>
            <a:p>
              <a:pPr algn="ctr"/>
              <a:r>
                <a:rPr lang="en-US" sz="1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click</a:t>
              </a:r>
            </a:p>
          </p:txBody>
        </p:sp>
      </p:grpSp>
      <p:grpSp>
        <p:nvGrpSpPr>
          <p:cNvPr id="45" name="Group 44">
            <a:extLst>
              <a:ext uri="{FF2B5EF4-FFF2-40B4-BE49-F238E27FC236}">
                <a16:creationId xmlns:a16="http://schemas.microsoft.com/office/drawing/2014/main" id="{F7FBD46F-4C49-927C-3ADD-9A7DFEE4034A}"/>
              </a:ext>
            </a:extLst>
          </p:cNvPr>
          <p:cNvGrpSpPr/>
          <p:nvPr/>
        </p:nvGrpSpPr>
        <p:grpSpPr>
          <a:xfrm>
            <a:off x="6255620" y="6038351"/>
            <a:ext cx="672850" cy="659812"/>
            <a:chOff x="2453640" y="6164940"/>
            <a:chExt cx="672850" cy="659812"/>
          </a:xfrm>
        </p:grpSpPr>
        <p:grpSp>
          <p:nvGrpSpPr>
            <p:cNvPr id="46" name="Group 45">
              <a:extLst>
                <a:ext uri="{FF2B5EF4-FFF2-40B4-BE49-F238E27FC236}">
                  <a16:creationId xmlns:a16="http://schemas.microsoft.com/office/drawing/2014/main" id="{8F924AF3-40B5-557F-D91D-B65263ABED99}"/>
                </a:ext>
              </a:extLst>
            </p:cNvPr>
            <p:cNvGrpSpPr/>
            <p:nvPr/>
          </p:nvGrpSpPr>
          <p:grpSpPr>
            <a:xfrm>
              <a:off x="2453640" y="6319975"/>
              <a:ext cx="520417" cy="504777"/>
              <a:chOff x="1885963" y="6067716"/>
              <a:chExt cx="1232473" cy="1012939"/>
            </a:xfrm>
          </p:grpSpPr>
          <p:pic>
            <p:nvPicPr>
              <p:cNvPr id="48" name="Graphic 47" descr="Mouse outline">
                <a:extLst>
                  <a:ext uri="{FF2B5EF4-FFF2-40B4-BE49-F238E27FC236}">
                    <a16:creationId xmlns:a16="http://schemas.microsoft.com/office/drawing/2014/main" id="{95EEDEDE-ABED-53E8-C611-451DD104E1B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81897" y="6344116"/>
                <a:ext cx="736539" cy="736539"/>
              </a:xfrm>
              <a:prstGeom prst="rect">
                <a:avLst/>
              </a:prstGeom>
            </p:spPr>
          </p:pic>
          <p:pic>
            <p:nvPicPr>
              <p:cNvPr id="49" name="Graphic 48" descr="Cursor outline">
                <a:extLst>
                  <a:ext uri="{FF2B5EF4-FFF2-40B4-BE49-F238E27FC236}">
                    <a16:creationId xmlns:a16="http://schemas.microsoft.com/office/drawing/2014/main" id="{2A224682-68CD-643F-06D8-196A005E131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85963" y="6067716"/>
                <a:ext cx="736540" cy="736540"/>
              </a:xfrm>
              <a:prstGeom prst="rect">
                <a:avLst/>
              </a:prstGeom>
            </p:spPr>
          </p:pic>
        </p:grpSp>
        <p:sp>
          <p:nvSpPr>
            <p:cNvPr id="47" name="Rectangle 46">
              <a:extLst>
                <a:ext uri="{FF2B5EF4-FFF2-40B4-BE49-F238E27FC236}">
                  <a16:creationId xmlns:a16="http://schemas.microsoft.com/office/drawing/2014/main" id="{FE7153C4-E607-1E62-466E-33B5BEE40081}"/>
                </a:ext>
              </a:extLst>
            </p:cNvPr>
            <p:cNvSpPr/>
            <p:nvPr/>
          </p:nvSpPr>
          <p:spPr>
            <a:xfrm>
              <a:off x="2510616" y="6164940"/>
              <a:ext cx="615874" cy="338554"/>
            </a:xfrm>
            <a:prstGeom prst="rect">
              <a:avLst/>
            </a:prstGeom>
            <a:noFill/>
          </p:spPr>
          <p:txBody>
            <a:bodyPr wrap="none" lIns="91440" tIns="45720" rIns="91440" bIns="45720">
              <a:spAutoFit/>
            </a:bodyPr>
            <a:lstStyle/>
            <a:p>
              <a:pPr algn="ctr"/>
              <a:r>
                <a:rPr lang="en-US" sz="1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click</a:t>
              </a:r>
            </a:p>
          </p:txBody>
        </p:sp>
      </p:grpSp>
      <p:grpSp>
        <p:nvGrpSpPr>
          <p:cNvPr id="50" name="Group 49">
            <a:extLst>
              <a:ext uri="{FF2B5EF4-FFF2-40B4-BE49-F238E27FC236}">
                <a16:creationId xmlns:a16="http://schemas.microsoft.com/office/drawing/2014/main" id="{BD58DE66-783F-4DBD-EB4A-1A898547DBF4}"/>
              </a:ext>
            </a:extLst>
          </p:cNvPr>
          <p:cNvGrpSpPr/>
          <p:nvPr/>
        </p:nvGrpSpPr>
        <p:grpSpPr>
          <a:xfrm>
            <a:off x="10266616" y="6032843"/>
            <a:ext cx="672850" cy="659812"/>
            <a:chOff x="2453640" y="6164940"/>
            <a:chExt cx="672850" cy="659812"/>
          </a:xfrm>
        </p:grpSpPr>
        <p:grpSp>
          <p:nvGrpSpPr>
            <p:cNvPr id="51" name="Group 50">
              <a:extLst>
                <a:ext uri="{FF2B5EF4-FFF2-40B4-BE49-F238E27FC236}">
                  <a16:creationId xmlns:a16="http://schemas.microsoft.com/office/drawing/2014/main" id="{20956026-BFE0-A414-4BC4-7294BCF17D2A}"/>
                </a:ext>
              </a:extLst>
            </p:cNvPr>
            <p:cNvGrpSpPr/>
            <p:nvPr/>
          </p:nvGrpSpPr>
          <p:grpSpPr>
            <a:xfrm>
              <a:off x="2453640" y="6319975"/>
              <a:ext cx="520417" cy="504777"/>
              <a:chOff x="1885963" y="6067716"/>
              <a:chExt cx="1232473" cy="1012939"/>
            </a:xfrm>
          </p:grpSpPr>
          <p:pic>
            <p:nvPicPr>
              <p:cNvPr id="53" name="Graphic 52" descr="Mouse outline">
                <a:extLst>
                  <a:ext uri="{FF2B5EF4-FFF2-40B4-BE49-F238E27FC236}">
                    <a16:creationId xmlns:a16="http://schemas.microsoft.com/office/drawing/2014/main" id="{86EB5A81-C4D7-3A12-E378-7AB69EB4D26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81897" y="6344116"/>
                <a:ext cx="736539" cy="736539"/>
              </a:xfrm>
              <a:prstGeom prst="rect">
                <a:avLst/>
              </a:prstGeom>
            </p:spPr>
          </p:pic>
          <p:pic>
            <p:nvPicPr>
              <p:cNvPr id="54" name="Graphic 53" descr="Cursor outline">
                <a:extLst>
                  <a:ext uri="{FF2B5EF4-FFF2-40B4-BE49-F238E27FC236}">
                    <a16:creationId xmlns:a16="http://schemas.microsoft.com/office/drawing/2014/main" id="{79244B23-CE6D-4DF7-F8D9-ECE4F7FCAF2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85963" y="6067716"/>
                <a:ext cx="736540" cy="736540"/>
              </a:xfrm>
              <a:prstGeom prst="rect">
                <a:avLst/>
              </a:prstGeom>
            </p:spPr>
          </p:pic>
        </p:grpSp>
        <p:sp>
          <p:nvSpPr>
            <p:cNvPr id="52" name="Rectangle 51">
              <a:extLst>
                <a:ext uri="{FF2B5EF4-FFF2-40B4-BE49-F238E27FC236}">
                  <a16:creationId xmlns:a16="http://schemas.microsoft.com/office/drawing/2014/main" id="{B4AD5913-9539-A071-EF47-9D2B9A041BE9}"/>
                </a:ext>
              </a:extLst>
            </p:cNvPr>
            <p:cNvSpPr/>
            <p:nvPr/>
          </p:nvSpPr>
          <p:spPr>
            <a:xfrm>
              <a:off x="2510616" y="6164940"/>
              <a:ext cx="615874" cy="338554"/>
            </a:xfrm>
            <a:prstGeom prst="rect">
              <a:avLst/>
            </a:prstGeom>
            <a:noFill/>
          </p:spPr>
          <p:txBody>
            <a:bodyPr wrap="none" lIns="91440" tIns="45720" rIns="91440" bIns="45720">
              <a:spAutoFit/>
            </a:bodyPr>
            <a:lstStyle/>
            <a:p>
              <a:pPr algn="ctr"/>
              <a:r>
                <a:rPr lang="en-US" sz="1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click</a:t>
              </a:r>
            </a:p>
          </p:txBody>
        </p:sp>
      </p:grpSp>
    </p:spTree>
    <p:extLst>
      <p:ext uri="{BB962C8B-B14F-4D97-AF65-F5344CB8AC3E}">
        <p14:creationId xmlns:p14="http://schemas.microsoft.com/office/powerpoint/2010/main" val="3241798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C12D4-0581-7103-0E27-DD7C775E32CC}"/>
            </a:ext>
          </a:extLst>
        </p:cNvPr>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997BE12D-37E8-8BAD-2F6B-5F9E67352BDB}"/>
              </a:ext>
            </a:extLst>
          </p:cNvPr>
          <p:cNvPicPr>
            <a:picLocks noGrp="1" noChangeAspect="1"/>
          </p:cNvPicPr>
          <p:nvPr>
            <p:ph type="pic" sz="quarter" idx="13"/>
          </p:nvPr>
        </p:nvPicPr>
        <p:blipFill>
          <a:blip r:embed="rId2"/>
          <a:srcRect t="347" b="-681"/>
          <a:stretch/>
        </p:blipFill>
        <p:spPr>
          <a:xfrm>
            <a:off x="6096000" y="482112"/>
            <a:ext cx="5618400" cy="5637213"/>
          </a:xfrm>
          <a:prstGeom prst="rect">
            <a:avLst/>
          </a:prstGeom>
        </p:spPr>
      </p:pic>
      <p:sp>
        <p:nvSpPr>
          <p:cNvPr id="12" name="Subtitle 11">
            <a:extLst>
              <a:ext uri="{FF2B5EF4-FFF2-40B4-BE49-F238E27FC236}">
                <a16:creationId xmlns:a16="http://schemas.microsoft.com/office/drawing/2014/main" id="{AD2BF419-4667-0BC7-5D56-06D6DCEE1AD2}"/>
              </a:ext>
            </a:extLst>
          </p:cNvPr>
          <p:cNvSpPr>
            <a:spLocks noGrp="1"/>
          </p:cNvSpPr>
          <p:nvPr>
            <p:ph type="subTitle" idx="1"/>
          </p:nvPr>
        </p:nvSpPr>
        <p:spPr/>
        <p:txBody>
          <a:bodyPr/>
          <a:lstStyle/>
          <a:p>
            <a:r>
              <a:rPr lang="en-US" dirty="0"/>
              <a:t>We must measure </a:t>
            </a:r>
            <a:r>
              <a:rPr lang="en-US" sz="2400" b="1" dirty="0"/>
              <a:t>Ghost</a:t>
            </a:r>
            <a:r>
              <a:rPr lang="en-US" dirty="0"/>
              <a:t> and Satellite bunches</a:t>
            </a:r>
          </a:p>
        </p:txBody>
      </p:sp>
      <p:sp>
        <p:nvSpPr>
          <p:cNvPr id="2" name="Title 1">
            <a:extLst>
              <a:ext uri="{FF2B5EF4-FFF2-40B4-BE49-F238E27FC236}">
                <a16:creationId xmlns:a16="http://schemas.microsoft.com/office/drawing/2014/main" id="{2E143ACD-1B86-02E7-4186-6F456A2CC6C4}"/>
              </a:ext>
            </a:extLst>
          </p:cNvPr>
          <p:cNvSpPr>
            <a:spLocks noGrp="1"/>
          </p:cNvSpPr>
          <p:nvPr>
            <p:ph type="ctrTitle"/>
          </p:nvPr>
        </p:nvSpPr>
        <p:spPr/>
        <p:txBody>
          <a:bodyPr/>
          <a:lstStyle/>
          <a:p>
            <a:r>
              <a:rPr lang="en-GB" dirty="0"/>
              <a:t>Key takeaway from the previous slide</a:t>
            </a:r>
          </a:p>
        </p:txBody>
      </p:sp>
      <p:sp>
        <p:nvSpPr>
          <p:cNvPr id="9" name="Footer Placeholder 8">
            <a:extLst>
              <a:ext uri="{FF2B5EF4-FFF2-40B4-BE49-F238E27FC236}">
                <a16:creationId xmlns:a16="http://schemas.microsoft.com/office/drawing/2014/main" id="{00F00631-DB01-AC60-9CCA-187E1F207F10}"/>
              </a:ext>
            </a:extLst>
          </p:cNvPr>
          <p:cNvSpPr>
            <a:spLocks noGrp="1"/>
          </p:cNvSpPr>
          <p:nvPr>
            <p:ph type="ftr" sz="quarter" idx="4294967295"/>
          </p:nvPr>
        </p:nvSpPr>
        <p:spPr>
          <a:xfrm>
            <a:off x="5813425" y="6507163"/>
            <a:ext cx="6378575" cy="153987"/>
          </a:xfrm>
        </p:spPr>
        <p:txBody>
          <a:bodyPr/>
          <a:lstStyle/>
          <a:p>
            <a:pPr rtl="0"/>
            <a:r>
              <a:rPr lang="en-GB"/>
              <a:t>BI for OP @ Summer Student Lectures - F.R. - 2025</a:t>
            </a:r>
          </a:p>
        </p:txBody>
      </p:sp>
      <p:sp>
        <p:nvSpPr>
          <p:cNvPr id="10" name="Slide Number Placeholder 9">
            <a:extLst>
              <a:ext uri="{FF2B5EF4-FFF2-40B4-BE49-F238E27FC236}">
                <a16:creationId xmlns:a16="http://schemas.microsoft.com/office/drawing/2014/main" id="{5106DA9F-78E3-C259-E55B-E56367E3C937}"/>
              </a:ext>
            </a:extLst>
          </p:cNvPr>
          <p:cNvSpPr>
            <a:spLocks noGrp="1"/>
          </p:cNvSpPr>
          <p:nvPr>
            <p:ph type="sldNum" sz="quarter" idx="4294967295"/>
          </p:nvPr>
        </p:nvSpPr>
        <p:spPr>
          <a:xfrm>
            <a:off x="10499725" y="6507163"/>
            <a:ext cx="1692275" cy="153987"/>
          </a:xfrm>
        </p:spPr>
        <p:txBody>
          <a:bodyPr/>
          <a:lstStyle/>
          <a:p>
            <a:pPr rtl="0"/>
            <a:fld id="{DBA1B0FB-D917-4C8C-928F-313BD683BF39}" type="slidenum">
              <a:rPr lang="en-GB" smtClean="0"/>
              <a:t>33</a:t>
            </a:fld>
            <a:endParaRPr lang="en-GB"/>
          </a:p>
        </p:txBody>
      </p:sp>
    </p:spTree>
    <p:extLst>
      <p:ext uri="{BB962C8B-B14F-4D97-AF65-F5344CB8AC3E}">
        <p14:creationId xmlns:p14="http://schemas.microsoft.com/office/powerpoint/2010/main" val="26191260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356987F-C8A4-81F9-1B63-F3FED5D7D73C}"/>
              </a:ext>
            </a:extLst>
          </p:cNvPr>
          <p:cNvSpPr>
            <a:spLocks noGrp="1"/>
          </p:cNvSpPr>
          <p:nvPr>
            <p:ph type="title"/>
          </p:nvPr>
        </p:nvSpPr>
        <p:spPr>
          <a:xfrm>
            <a:off x="550863" y="549275"/>
            <a:ext cx="11090274" cy="1332000"/>
          </a:xfrm>
        </p:spPr>
        <p:txBody>
          <a:bodyPr wrap="square" anchor="t">
            <a:normAutofit/>
          </a:bodyPr>
          <a:lstStyle/>
          <a:p>
            <a:r>
              <a:rPr lang="en-US" dirty="0"/>
              <a:t>What is beam diagnostics</a:t>
            </a:r>
          </a:p>
        </p:txBody>
      </p:sp>
      <p:sp>
        <p:nvSpPr>
          <p:cNvPr id="13" name="Content Placeholder 2">
            <a:extLst>
              <a:ext uri="{FF2B5EF4-FFF2-40B4-BE49-F238E27FC236}">
                <a16:creationId xmlns:a16="http://schemas.microsoft.com/office/drawing/2014/main" id="{FB360D11-89D7-142F-61BB-B68A68E2583A}"/>
              </a:ext>
            </a:extLst>
          </p:cNvPr>
          <p:cNvSpPr>
            <a:spLocks noGrp="1"/>
          </p:cNvSpPr>
          <p:nvPr>
            <p:ph sz="half" idx="1"/>
          </p:nvPr>
        </p:nvSpPr>
        <p:spPr>
          <a:xfrm>
            <a:off x="219023" y="1522648"/>
            <a:ext cx="5435600" cy="4786077"/>
          </a:xfrm>
          <a:solidFill>
            <a:schemeClr val="tx1"/>
          </a:solidFill>
        </p:spPr>
        <p:txBody>
          <a:bodyPr wrap="square">
            <a:noAutofit/>
          </a:bodyPr>
          <a:lstStyle/>
          <a:p>
            <a:pPr marL="85725" indent="-26988">
              <a:lnSpc>
                <a:spcPct val="100000"/>
              </a:lnSpc>
              <a:buNone/>
            </a:pPr>
            <a:r>
              <a:rPr lang="en-GB" sz="1400" dirty="0">
                <a:solidFill>
                  <a:schemeClr val="bg1">
                    <a:alpha val="60000"/>
                  </a:schemeClr>
                </a:solidFill>
              </a:rPr>
              <a:t>Developing diagnostics systems for particle accelerators is a complex and interdisciplinary field. It requires collaboration across a broad range of scientific and engineering domains:</a:t>
            </a:r>
          </a:p>
          <a:p>
            <a:pPr marL="288000">
              <a:lnSpc>
                <a:spcPct val="100000"/>
              </a:lnSpc>
              <a:buFont typeface="Arial" panose="020B0604020202020204" pitchFamily="34" charset="0"/>
              <a:buChar char="•"/>
            </a:pPr>
            <a:r>
              <a:rPr lang="en-GB" sz="1400" b="1" dirty="0">
                <a:solidFill>
                  <a:schemeClr val="bg1">
                    <a:alpha val="60000"/>
                  </a:schemeClr>
                </a:solidFill>
              </a:rPr>
              <a:t>Detector Physics &amp; Design</a:t>
            </a:r>
            <a:r>
              <a:rPr lang="en-GB" sz="1400" dirty="0">
                <a:solidFill>
                  <a:schemeClr val="bg1">
                    <a:alpha val="60000"/>
                  </a:schemeClr>
                </a:solidFill>
              </a:rPr>
              <a:t>: Understanding particle interactions with matter, optics, and electromagnetism is fundamental to building accurate and sensitive detectors.</a:t>
            </a:r>
          </a:p>
          <a:p>
            <a:pPr marL="288000">
              <a:lnSpc>
                <a:spcPct val="100000"/>
              </a:lnSpc>
              <a:buFont typeface="Arial" panose="020B0604020202020204" pitchFamily="34" charset="0"/>
              <a:buChar char="•"/>
            </a:pPr>
            <a:r>
              <a:rPr lang="en-GB" sz="1400" b="1" dirty="0">
                <a:solidFill>
                  <a:schemeClr val="bg1">
                    <a:alpha val="60000"/>
                  </a:schemeClr>
                </a:solidFill>
              </a:rPr>
              <a:t>Electronics</a:t>
            </a:r>
            <a:r>
              <a:rPr lang="en-GB" sz="1400" dirty="0">
                <a:solidFill>
                  <a:schemeClr val="bg1">
                    <a:alpha val="60000"/>
                  </a:schemeClr>
                </a:solidFill>
              </a:rPr>
              <a:t>: Fast, high-resolution front-end and acquisition electronics are essential for capturing transient signals from particle beams.</a:t>
            </a:r>
          </a:p>
          <a:p>
            <a:pPr marL="288000">
              <a:lnSpc>
                <a:spcPct val="100000"/>
              </a:lnSpc>
              <a:buFont typeface="Arial" panose="020B0604020202020204" pitchFamily="34" charset="0"/>
              <a:buChar char="•"/>
            </a:pPr>
            <a:r>
              <a:rPr lang="en-GB" sz="1400" b="1" dirty="0">
                <a:solidFill>
                  <a:schemeClr val="bg1">
                    <a:alpha val="60000"/>
                  </a:schemeClr>
                </a:solidFill>
              </a:rPr>
              <a:t>Data Processing</a:t>
            </a:r>
            <a:r>
              <a:rPr lang="en-GB" sz="1400" dirty="0">
                <a:solidFill>
                  <a:schemeClr val="bg1">
                    <a:alpha val="60000"/>
                  </a:schemeClr>
                </a:solidFill>
              </a:rPr>
              <a:t>: Signal processing, real-time analysis, and advanced algorithms are needed to extract meaningful information from raw data.</a:t>
            </a:r>
          </a:p>
          <a:p>
            <a:pPr marL="288000">
              <a:lnSpc>
                <a:spcPct val="100000"/>
              </a:lnSpc>
              <a:buFont typeface="Arial" panose="020B0604020202020204" pitchFamily="34" charset="0"/>
              <a:buChar char="•"/>
            </a:pPr>
            <a:r>
              <a:rPr lang="en-GB" sz="1400" b="1" dirty="0">
                <a:solidFill>
                  <a:schemeClr val="bg1">
                    <a:alpha val="60000"/>
                  </a:schemeClr>
                </a:solidFill>
              </a:rPr>
              <a:t>Electromechanical Engineering</a:t>
            </a:r>
            <a:r>
              <a:rPr lang="en-GB" sz="1400" dirty="0">
                <a:solidFill>
                  <a:schemeClr val="bg1">
                    <a:alpha val="60000"/>
                  </a:schemeClr>
                </a:solidFill>
              </a:rPr>
              <a:t>: Precision mechanical systems ensure the stability, alignment, and integration of diagnostic devices in challenging environments.</a:t>
            </a:r>
          </a:p>
          <a:p>
            <a:pPr marL="288000">
              <a:lnSpc>
                <a:spcPct val="100000"/>
              </a:lnSpc>
              <a:buFont typeface="Arial" panose="020B0604020202020204" pitchFamily="34" charset="0"/>
              <a:buChar char="•"/>
            </a:pPr>
            <a:r>
              <a:rPr lang="en-GB" sz="1400" b="1" dirty="0">
                <a:solidFill>
                  <a:schemeClr val="bg1">
                    <a:alpha val="60000"/>
                  </a:schemeClr>
                </a:solidFill>
              </a:rPr>
              <a:t>Accelerator Physics &amp; Beam Dynamics</a:t>
            </a:r>
            <a:r>
              <a:rPr lang="en-GB" sz="1400" dirty="0">
                <a:solidFill>
                  <a:schemeClr val="bg1">
                    <a:alpha val="60000"/>
                  </a:schemeClr>
                </a:solidFill>
              </a:rPr>
              <a:t>: In-depth knowledge of beam </a:t>
            </a:r>
            <a:r>
              <a:rPr lang="en-GB" sz="1400" dirty="0" err="1">
                <a:solidFill>
                  <a:schemeClr val="bg1">
                    <a:alpha val="60000"/>
                  </a:schemeClr>
                </a:solidFill>
              </a:rPr>
              <a:t>behavior</a:t>
            </a:r>
            <a:r>
              <a:rPr lang="en-GB" sz="1400" dirty="0">
                <a:solidFill>
                  <a:schemeClr val="bg1">
                    <a:alpha val="60000"/>
                  </a:schemeClr>
                </a:solidFill>
              </a:rPr>
              <a:t> is crucial to interpreting diagnostic signals and optimizing performance.</a:t>
            </a:r>
          </a:p>
          <a:p>
            <a:pPr marL="288000">
              <a:lnSpc>
                <a:spcPct val="100000"/>
              </a:lnSpc>
            </a:pPr>
            <a:endParaRPr lang="en-US" sz="1400" dirty="0">
              <a:solidFill>
                <a:schemeClr val="bg1">
                  <a:alpha val="60000"/>
                </a:schemeClr>
              </a:solidFill>
            </a:endParaRPr>
          </a:p>
        </p:txBody>
      </p:sp>
      <p:pic>
        <p:nvPicPr>
          <p:cNvPr id="3074" name="Picture 2" descr="Generated image">
            <a:extLst>
              <a:ext uri="{FF2B5EF4-FFF2-40B4-BE49-F238E27FC236}">
                <a16:creationId xmlns:a16="http://schemas.microsoft.com/office/drawing/2014/main" id="{A977231D-ADE3-583F-BA6F-C6D181E5F54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5842562" y="1522648"/>
            <a:ext cx="5936098" cy="3962344"/>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513ED64C-9647-2E9D-ED33-8A88E804A2D6}"/>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6" name="Slide Number Placeholder 5">
            <a:extLst>
              <a:ext uri="{FF2B5EF4-FFF2-40B4-BE49-F238E27FC236}">
                <a16:creationId xmlns:a16="http://schemas.microsoft.com/office/drawing/2014/main" id="{C08B6E6B-6D19-96D7-5B96-45B07089A951}"/>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34</a:t>
            </a:fld>
            <a:endParaRPr lang="en-GB"/>
          </a:p>
        </p:txBody>
      </p:sp>
      <p:sp>
        <p:nvSpPr>
          <p:cNvPr id="2" name="TextBox 1">
            <a:extLst>
              <a:ext uri="{FF2B5EF4-FFF2-40B4-BE49-F238E27FC236}">
                <a16:creationId xmlns:a16="http://schemas.microsoft.com/office/drawing/2014/main" id="{91EE483E-E1E1-8045-087A-01E38B3012C5}"/>
              </a:ext>
            </a:extLst>
          </p:cNvPr>
          <p:cNvSpPr txBox="1"/>
          <p:nvPr/>
        </p:nvSpPr>
        <p:spPr>
          <a:xfrm>
            <a:off x="5964416" y="5853971"/>
            <a:ext cx="5920082" cy="369332"/>
          </a:xfrm>
          <a:prstGeom prst="rect">
            <a:avLst/>
          </a:prstGeom>
          <a:noFill/>
        </p:spPr>
        <p:txBody>
          <a:bodyPr wrap="none" rtlCol="0">
            <a:spAutoFit/>
          </a:bodyPr>
          <a:lstStyle/>
          <a:p>
            <a:r>
              <a:rPr lang="en-US" dirty="0"/>
              <a:t>Simulations – Implementation – Data analysis, and much more</a:t>
            </a:r>
            <a:endParaRPr lang="en-GB" dirty="0"/>
          </a:p>
        </p:txBody>
      </p:sp>
    </p:spTree>
    <p:extLst>
      <p:ext uri="{BB962C8B-B14F-4D97-AF65-F5344CB8AC3E}">
        <p14:creationId xmlns:p14="http://schemas.microsoft.com/office/powerpoint/2010/main" val="2014090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89BE7-EBC7-8426-247F-E6B6EB062A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9C5838-FEA4-0F7E-A089-7F1B6AC8B843}"/>
              </a:ext>
            </a:extLst>
          </p:cNvPr>
          <p:cNvSpPr>
            <a:spLocks noGrp="1"/>
          </p:cNvSpPr>
          <p:nvPr>
            <p:ph type="title"/>
          </p:nvPr>
        </p:nvSpPr>
        <p:spPr/>
        <p:txBody>
          <a:bodyPr/>
          <a:lstStyle/>
          <a:p>
            <a:r>
              <a:rPr lang="en-US" dirty="0"/>
              <a:t>(~Standard) Diagnostic Toolkit  </a:t>
            </a:r>
            <a:endParaRPr lang="en-GB" dirty="0"/>
          </a:p>
        </p:txBody>
      </p:sp>
      <p:sp>
        <p:nvSpPr>
          <p:cNvPr id="7" name="Text Placeholder 6">
            <a:extLst>
              <a:ext uri="{FF2B5EF4-FFF2-40B4-BE49-F238E27FC236}">
                <a16:creationId xmlns:a16="http://schemas.microsoft.com/office/drawing/2014/main" id="{D432DE23-55AB-3955-85B1-A3DD489CB2C0}"/>
              </a:ext>
            </a:extLst>
          </p:cNvPr>
          <p:cNvSpPr>
            <a:spLocks noGrp="1"/>
          </p:cNvSpPr>
          <p:nvPr>
            <p:ph type="body" idx="1"/>
          </p:nvPr>
        </p:nvSpPr>
        <p:spPr>
          <a:xfrm>
            <a:off x="425060" y="1307116"/>
            <a:ext cx="5437186" cy="535354"/>
          </a:xfrm>
          <a:solidFill>
            <a:srgbClr val="D9DCE1"/>
          </a:solidFill>
        </p:spPr>
        <p:txBody>
          <a:bodyPr anchor="ctr"/>
          <a:lstStyle/>
          <a:p>
            <a:pPr algn="ctr"/>
            <a:r>
              <a:rPr lang="en-US" sz="1600" dirty="0">
                <a:solidFill>
                  <a:schemeClr val="bg1"/>
                </a:solidFill>
              </a:rPr>
              <a:t>Particle interaction with matter</a:t>
            </a:r>
            <a:endParaRPr lang="en-GB" sz="1600" dirty="0">
              <a:solidFill>
                <a:schemeClr val="bg1"/>
              </a:solidFill>
            </a:endParaRPr>
          </a:p>
        </p:txBody>
      </p:sp>
      <p:sp>
        <p:nvSpPr>
          <p:cNvPr id="3" name="Content Placeholder 2">
            <a:extLst>
              <a:ext uri="{FF2B5EF4-FFF2-40B4-BE49-F238E27FC236}">
                <a16:creationId xmlns:a16="http://schemas.microsoft.com/office/drawing/2014/main" id="{CBC3C613-B995-B170-63C1-6152E13F77AA}"/>
              </a:ext>
            </a:extLst>
          </p:cNvPr>
          <p:cNvSpPr>
            <a:spLocks noGrp="1"/>
          </p:cNvSpPr>
          <p:nvPr>
            <p:ph sz="half" idx="2"/>
          </p:nvPr>
        </p:nvSpPr>
        <p:spPr>
          <a:xfrm>
            <a:off x="383029" y="1953464"/>
            <a:ext cx="5436391" cy="4137228"/>
          </a:xfrm>
        </p:spPr>
        <p:txBody>
          <a:bodyPr/>
          <a:lstStyle/>
          <a:p>
            <a:pPr marL="0" indent="0" algn="l">
              <a:spcAft>
                <a:spcPts val="0"/>
              </a:spcAft>
              <a:buNone/>
            </a:pPr>
            <a:r>
              <a:rPr lang="en-GB" sz="18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Beam crosses (solid or gaseous) material </a:t>
            </a:r>
          </a:p>
          <a:p>
            <a:pPr marL="285750" indent="-285750">
              <a:spcAft>
                <a:spcPts val="0"/>
              </a:spcAft>
            </a:pPr>
            <a:r>
              <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Electrical signal:</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Faraday cups – direct charge collection</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Secondary-emission foils – emit electrons</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Gas-ionisation chambers – ion pair current</a:t>
            </a:r>
          </a:p>
          <a:p>
            <a:pPr>
              <a:spcAft>
                <a:spcPts val="0"/>
              </a:spcAft>
            </a:pPr>
            <a:r>
              <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Photon emission:</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Scintillating screens – visible light emission</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Gas fluorescence monitors – UV/visible light</a:t>
            </a:r>
          </a:p>
          <a:p>
            <a:pPr marL="0" marR="0" lvl="0" indent="0" algn="l" defTabSz="457200" rtl="0" eaLnBrk="1" fontAlgn="auto" latinLnBrk="0" hangingPunct="1">
              <a:lnSpc>
                <a:spcPct val="100000"/>
              </a:lnSpc>
              <a:spcBef>
                <a:spcPts val="0"/>
              </a:spcBef>
              <a:spcAft>
                <a:spcPts val="0"/>
              </a:spcAft>
              <a:buClrTx/>
              <a:buSzTx/>
              <a:buFontTx/>
              <a:buNone/>
              <a:tabLst/>
              <a:defRPr sz="1400"/>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Optical Transition Radiation (OTR) screens</a:t>
            </a:r>
          </a:p>
          <a:p>
            <a:pPr defTabSz="457200">
              <a:lnSpc>
                <a:spcPct val="100000"/>
              </a:lnSpc>
              <a:spcBef>
                <a:spcPts val="0"/>
              </a:spcBef>
              <a:spcAft>
                <a:spcPts val="0"/>
              </a:spcAft>
              <a:defRPr sz="1400"/>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High energy secondary showers</a:t>
            </a:r>
          </a:p>
          <a:p>
            <a:pPr marL="0" indent="0" defTabSz="457200">
              <a:lnSpc>
                <a:spcPct val="100000"/>
              </a:lnSpc>
              <a:spcBef>
                <a:spcPts val="0"/>
              </a:spcBef>
              <a:spcAft>
                <a:spcPts val="0"/>
              </a:spcAft>
              <a:buNone/>
              <a:defRPr sz="1400"/>
            </a:pPr>
            <a:r>
              <a:rPr lang="en-GB" sz="2400" dirty="0"/>
              <a:t>➖</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Wire scanners – secondaries detected by out-of-vac detectors</a:t>
            </a:r>
            <a:endParaRPr lang="en-GB" sz="1800" dirty="0">
              <a:latin typeface="Calibri" panose="020F0502020204030204" pitchFamily="34" charset="0"/>
              <a:ea typeface="Calibri" panose="020F0502020204030204" pitchFamily="34" charset="0"/>
              <a:cs typeface="Calibri" panose="020F0502020204030204" pitchFamily="34" charset="0"/>
            </a:endParaRPr>
          </a:p>
        </p:txBody>
      </p:sp>
      <p:sp>
        <p:nvSpPr>
          <p:cNvPr id="8" name="Text Placeholder 7">
            <a:extLst>
              <a:ext uri="{FF2B5EF4-FFF2-40B4-BE49-F238E27FC236}">
                <a16:creationId xmlns:a16="http://schemas.microsoft.com/office/drawing/2014/main" id="{04F8FF56-2F69-8EA5-622E-799FA0A99B43}"/>
              </a:ext>
            </a:extLst>
          </p:cNvPr>
          <p:cNvSpPr>
            <a:spLocks noGrp="1"/>
          </p:cNvSpPr>
          <p:nvPr>
            <p:ph type="body" sz="quarter" idx="3"/>
          </p:nvPr>
        </p:nvSpPr>
        <p:spPr>
          <a:xfrm>
            <a:off x="6096000" y="1307116"/>
            <a:ext cx="5436392" cy="535354"/>
          </a:xfrm>
          <a:solidFill>
            <a:srgbClr val="D9DCE1"/>
          </a:solidFill>
        </p:spPr>
        <p:txBody>
          <a:bodyPr/>
          <a:lstStyle/>
          <a:p>
            <a:pPr marL="72000" indent="0" algn="ctr"/>
            <a:r>
              <a:rPr lang="en-US" sz="1600" dirty="0">
                <a:solidFill>
                  <a:schemeClr val="bg1"/>
                </a:solidFill>
              </a:rPr>
              <a:t>Electromagnetic coupling or radiation emission</a:t>
            </a:r>
            <a:endParaRPr lang="en-GB" sz="1600" dirty="0">
              <a:solidFill>
                <a:schemeClr val="bg1"/>
              </a:solidFill>
            </a:endParaRPr>
          </a:p>
        </p:txBody>
      </p:sp>
      <p:sp>
        <p:nvSpPr>
          <p:cNvPr id="9" name="Content Placeholder 8">
            <a:extLst>
              <a:ext uri="{FF2B5EF4-FFF2-40B4-BE49-F238E27FC236}">
                <a16:creationId xmlns:a16="http://schemas.microsoft.com/office/drawing/2014/main" id="{E96EEC22-298B-801E-AC2E-8184E0D5254D}"/>
              </a:ext>
            </a:extLst>
          </p:cNvPr>
          <p:cNvSpPr>
            <a:spLocks noGrp="1"/>
          </p:cNvSpPr>
          <p:nvPr>
            <p:ph sz="quarter" idx="4"/>
          </p:nvPr>
        </p:nvSpPr>
        <p:spPr>
          <a:xfrm>
            <a:off x="6096001" y="1953464"/>
            <a:ext cx="5436391" cy="4355261"/>
          </a:xfrm>
        </p:spPr>
        <p:txBody>
          <a:bodyPr/>
          <a:lstStyle/>
          <a:p>
            <a:pPr marL="0" indent="0" algn="l">
              <a:spcAft>
                <a:spcPts val="0"/>
              </a:spcAft>
              <a:buNone/>
            </a:pPr>
            <a:r>
              <a:rPr lang="en-GB" sz="1800" b="1" dirty="0">
                <a:latin typeface="Calibri" panose="020F0502020204030204" pitchFamily="34" charset="0"/>
                <a:ea typeface="Calibri" panose="020F0502020204030204" pitchFamily="34" charset="0"/>
                <a:cs typeface="Calibri" panose="020F0502020204030204" pitchFamily="34" charset="0"/>
              </a:rPr>
              <a:t>I</a:t>
            </a:r>
            <a:r>
              <a:rPr lang="en-GB" sz="1800" b="1" i="0" dirty="0">
                <a:effectLst/>
                <a:latin typeface="Calibri" panose="020F0502020204030204" pitchFamily="34" charset="0"/>
                <a:ea typeface="Calibri" panose="020F0502020204030204" pitchFamily="34" charset="0"/>
                <a:cs typeface="Calibri" panose="020F0502020204030204" pitchFamily="34" charset="0"/>
              </a:rPr>
              <a:t>nstrument placed around/near beam pipe</a:t>
            </a:r>
          </a:p>
          <a:p>
            <a:pPr algn="l">
              <a:spcAft>
                <a:spcPts val="0"/>
              </a:spcAft>
              <a:buFont typeface="Arial" panose="020B0604020202020204" pitchFamily="34" charset="0"/>
              <a:buChar char="•"/>
            </a:pPr>
            <a:r>
              <a:rPr lang="en-GB" sz="1800" b="0" i="0" dirty="0">
                <a:effectLst/>
                <a:latin typeface="Calibri" panose="020F0502020204030204" pitchFamily="34" charset="0"/>
                <a:ea typeface="Calibri" panose="020F0502020204030204" pitchFamily="34" charset="0"/>
                <a:cs typeface="Calibri" panose="020F0502020204030204" pitchFamily="34" charset="0"/>
              </a:rPr>
              <a:t>Signal produced by</a:t>
            </a:r>
            <a:r>
              <a:rPr lang="en-GB" sz="1800" dirty="0">
                <a:latin typeface="Calibri" panose="020F0502020204030204" pitchFamily="34" charset="0"/>
                <a:ea typeface="Calibri" panose="020F0502020204030204" pitchFamily="34" charset="0"/>
                <a:cs typeface="Calibri" panose="020F0502020204030204" pitchFamily="34" charset="0"/>
              </a:rPr>
              <a:t> </a:t>
            </a:r>
            <a:r>
              <a:rPr lang="en-GB" sz="1800" b="0" i="0" dirty="0">
                <a:effectLst/>
                <a:latin typeface="Calibri" panose="020F0502020204030204" pitchFamily="34" charset="0"/>
                <a:ea typeface="Calibri" panose="020F0502020204030204" pitchFamily="34" charset="0"/>
                <a:cs typeface="Calibri" panose="020F0502020204030204" pitchFamily="34" charset="0"/>
              </a:rPr>
              <a:t>Electromagnetic coupling/image currents:</a:t>
            </a:r>
            <a:endParaRPr lang="en-GB" sz="1800" dirty="0">
              <a:latin typeface="Calibri" panose="020F0502020204030204" pitchFamily="34" charset="0"/>
              <a:ea typeface="Calibri" panose="020F0502020204030204" pitchFamily="34" charset="0"/>
              <a:cs typeface="Calibri" panose="020F0502020204030204" pitchFamily="34" charset="0"/>
            </a:endParaRPr>
          </a:p>
          <a:p>
            <a:pPr marL="0" indent="0" algn="l">
              <a:spcAft>
                <a:spcPts val="0"/>
              </a:spcAft>
              <a:buNone/>
            </a:pPr>
            <a:r>
              <a:rPr lang="en-GB" sz="1800" dirty="0">
                <a:latin typeface="Calibri" panose="020F0502020204030204" pitchFamily="34" charset="0"/>
                <a:ea typeface="Calibri" panose="020F0502020204030204" pitchFamily="34" charset="0"/>
                <a:cs typeface="Calibri" panose="020F0502020204030204" pitchFamily="34" charset="0"/>
              </a:rPr>
              <a:t>📡 Beam Position Monitors (BPMs) – image currents</a:t>
            </a:r>
          </a:p>
          <a:p>
            <a:pPr marL="0" indent="0">
              <a:buNone/>
              <a:defRPr sz="1400"/>
            </a:pPr>
            <a:r>
              <a:rPr lang="en-GB" sz="1800" dirty="0">
                <a:latin typeface="Calibri" panose="020F0502020204030204" pitchFamily="34" charset="0"/>
                <a:ea typeface="Calibri" panose="020F0502020204030204" pitchFamily="34" charset="0"/>
                <a:cs typeface="Calibri" panose="020F0502020204030204" pitchFamily="34" charset="0"/>
              </a:rPr>
              <a:t>🔁 Beam Current Transformers (BCTs) – inductive pickup</a:t>
            </a:r>
          </a:p>
          <a:p>
            <a:pPr marL="0" indent="0">
              <a:spcAft>
                <a:spcPts val="0"/>
              </a:spcAft>
              <a:buNone/>
            </a:pPr>
            <a:r>
              <a:rPr lang="en-GB" sz="1800" dirty="0">
                <a:latin typeface="Calibri" panose="020F0502020204030204" pitchFamily="34" charset="0"/>
                <a:ea typeface="Calibri" panose="020F0502020204030204" pitchFamily="34" charset="0"/>
                <a:cs typeface="Calibri" panose="020F0502020204030204" pitchFamily="34" charset="0"/>
              </a:rPr>
              <a:t>R</a:t>
            </a:r>
            <a:r>
              <a:rPr lang="en-GB" sz="1800" b="0" i="0" dirty="0">
                <a:effectLst/>
                <a:latin typeface="Calibri" panose="020F0502020204030204" pitchFamily="34" charset="0"/>
                <a:ea typeface="Calibri" panose="020F0502020204030204" pitchFamily="34" charset="0"/>
                <a:cs typeface="Calibri" panose="020F0502020204030204" pitchFamily="34" charset="0"/>
              </a:rPr>
              <a:t>adiation:</a:t>
            </a:r>
          </a:p>
          <a:p>
            <a:pPr marL="0" indent="0">
              <a:spcAft>
                <a:spcPts val="0"/>
              </a:spcAft>
              <a:buNone/>
            </a:pPr>
            <a:r>
              <a:rPr lang="en-GB" sz="1800" dirty="0">
                <a:latin typeface="Calibri" panose="020F0502020204030204" pitchFamily="34" charset="0"/>
                <a:ea typeface="Calibri" panose="020F0502020204030204" pitchFamily="34" charset="0"/>
                <a:cs typeface="Calibri" panose="020F0502020204030204" pitchFamily="34" charset="0"/>
              </a:rPr>
              <a:t>🌈 Synchrotron-light monitors – natural emission in magnets</a:t>
            </a:r>
            <a:endParaRPr lang="en-GB" sz="1800" b="0" i="0" dirty="0">
              <a:effectLst/>
              <a:latin typeface="Calibri" panose="020F0502020204030204" pitchFamily="34" charset="0"/>
              <a:ea typeface="Calibri" panose="020F0502020204030204" pitchFamily="34" charset="0"/>
              <a:cs typeface="Calibri" panose="020F0502020204030204" pitchFamily="34" charset="0"/>
            </a:endParaRPr>
          </a:p>
          <a:p>
            <a:pPr marL="0" indent="0">
              <a:spcAft>
                <a:spcPts val="0"/>
              </a:spcAft>
              <a:buNone/>
            </a:pPr>
            <a:endParaRPr lang="en-GB" sz="1800" b="1" i="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Footer Placeholder 3">
            <a:extLst>
              <a:ext uri="{FF2B5EF4-FFF2-40B4-BE49-F238E27FC236}">
                <a16:creationId xmlns:a16="http://schemas.microsoft.com/office/drawing/2014/main" id="{C362D70D-C4A5-675B-CC6F-E84C18FD6204}"/>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5434957B-CE23-4D2E-C0DA-375FD27BE777}"/>
              </a:ext>
            </a:extLst>
          </p:cNvPr>
          <p:cNvSpPr>
            <a:spLocks noGrp="1"/>
          </p:cNvSpPr>
          <p:nvPr>
            <p:ph type="sldNum" sz="quarter" idx="12"/>
          </p:nvPr>
        </p:nvSpPr>
        <p:spPr/>
        <p:txBody>
          <a:bodyPr/>
          <a:lstStyle/>
          <a:p>
            <a:pPr rtl="0"/>
            <a:fld id="{DBA1B0FB-D917-4C8C-928F-313BD683BF39}" type="slidenum">
              <a:rPr lang="en-GB" smtClean="0"/>
              <a:t>35</a:t>
            </a:fld>
            <a:endParaRPr lang="en-GB"/>
          </a:p>
        </p:txBody>
      </p:sp>
      <p:sp>
        <p:nvSpPr>
          <p:cNvPr id="12" name="TextBox 11">
            <a:extLst>
              <a:ext uri="{FF2B5EF4-FFF2-40B4-BE49-F238E27FC236}">
                <a16:creationId xmlns:a16="http://schemas.microsoft.com/office/drawing/2014/main" id="{90B17C87-5385-B850-6540-4275FF62647A}"/>
              </a:ext>
            </a:extLst>
          </p:cNvPr>
          <p:cNvSpPr txBox="1"/>
          <p:nvPr/>
        </p:nvSpPr>
        <p:spPr>
          <a:xfrm>
            <a:off x="1047648" y="5922709"/>
            <a:ext cx="4135581" cy="400110"/>
          </a:xfrm>
          <a:prstGeom prst="rect">
            <a:avLst/>
          </a:prstGeom>
          <a:noFill/>
        </p:spPr>
        <p:txBody>
          <a:bodyPr wrap="square">
            <a:spAutoFit/>
          </a:bodyPr>
          <a:lstStyle/>
          <a:p>
            <a:pPr marL="0" indent="0" algn="l">
              <a:spcAft>
                <a:spcPts val="0"/>
              </a:spcAft>
              <a:buNone/>
            </a:pPr>
            <a:r>
              <a:rPr lang="en-GB" sz="2000" b="1" dirty="0">
                <a:latin typeface="Calibri" panose="020F0502020204030204" pitchFamily="34" charset="0"/>
                <a:ea typeface="Calibri" panose="020F0502020204030204" pitchFamily="34" charset="0"/>
                <a:cs typeface="Calibri" panose="020F0502020204030204" pitchFamily="34" charset="0"/>
              </a:rPr>
              <a:t>Intrusive: may disturb / stop beam</a:t>
            </a:r>
            <a:endParaRPr lang="en-GB" sz="20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13609440-9076-9570-11AF-383172F27088}"/>
              </a:ext>
            </a:extLst>
          </p:cNvPr>
          <p:cNvSpPr txBox="1"/>
          <p:nvPr/>
        </p:nvSpPr>
        <p:spPr>
          <a:xfrm>
            <a:off x="6279777" y="5945110"/>
            <a:ext cx="6095184" cy="400110"/>
          </a:xfrm>
          <a:prstGeom prst="rect">
            <a:avLst/>
          </a:prstGeom>
          <a:noFill/>
        </p:spPr>
        <p:txBody>
          <a:bodyPr wrap="square">
            <a:spAutoFit/>
          </a:bodyPr>
          <a:lstStyle/>
          <a:p>
            <a:pPr marL="0" indent="0">
              <a:spcAft>
                <a:spcPts val="0"/>
              </a:spcAft>
              <a:buNone/>
            </a:pPr>
            <a:r>
              <a:rPr lang="en-GB" sz="2000" b="1" i="0" dirty="0">
                <a:effectLst/>
                <a:latin typeface="Calibri" panose="020F0502020204030204" pitchFamily="34" charset="0"/>
                <a:ea typeface="Calibri" panose="020F0502020204030204" pitchFamily="34" charset="0"/>
                <a:cs typeface="Calibri" panose="020F0502020204030204" pitchFamily="34" charset="0"/>
              </a:rPr>
              <a:t>Non-intrusive—beam remains undisturbed</a:t>
            </a:r>
          </a:p>
        </p:txBody>
      </p:sp>
    </p:spTree>
    <p:extLst>
      <p:ext uri="{BB962C8B-B14F-4D97-AF65-F5344CB8AC3E}">
        <p14:creationId xmlns:p14="http://schemas.microsoft.com/office/powerpoint/2010/main" val="1914025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B1C57-734F-DDDA-5204-0DC1BDB2A918}"/>
              </a:ext>
            </a:extLst>
          </p:cNvPr>
          <p:cNvSpPr>
            <a:spLocks noGrp="1"/>
          </p:cNvSpPr>
          <p:nvPr>
            <p:ph type="title"/>
          </p:nvPr>
        </p:nvSpPr>
        <p:spPr/>
        <p:txBody>
          <a:bodyPr/>
          <a:lstStyle/>
          <a:p>
            <a:r>
              <a:rPr lang="en-US" dirty="0"/>
              <a:t>Diagnostics reference table</a:t>
            </a:r>
            <a:endParaRPr lang="en-GB" dirty="0"/>
          </a:p>
        </p:txBody>
      </p:sp>
      <p:graphicFrame>
        <p:nvGraphicFramePr>
          <p:cNvPr id="9" name="Content Placeholder 8">
            <a:extLst>
              <a:ext uri="{FF2B5EF4-FFF2-40B4-BE49-F238E27FC236}">
                <a16:creationId xmlns:a16="http://schemas.microsoft.com/office/drawing/2014/main" id="{21F9B967-9573-CBB7-0C8F-4E68C330E8D1}"/>
              </a:ext>
            </a:extLst>
          </p:cNvPr>
          <p:cNvGraphicFramePr>
            <a:graphicFrameLocks noGrp="1"/>
          </p:cNvGraphicFramePr>
          <p:nvPr>
            <p:ph sz="half" idx="2"/>
            <p:extLst>
              <p:ext uri="{D42A27DB-BD31-4B8C-83A1-F6EECF244321}">
                <p14:modId xmlns:p14="http://schemas.microsoft.com/office/powerpoint/2010/main" val="22845727"/>
              </p:ext>
            </p:extLst>
          </p:nvPr>
        </p:nvGraphicFramePr>
        <p:xfrm>
          <a:off x="550862" y="1429473"/>
          <a:ext cx="6602292" cy="4980427"/>
        </p:xfrm>
        <a:graphic>
          <a:graphicData uri="http://schemas.openxmlformats.org/drawingml/2006/table">
            <a:tbl>
              <a:tblPr/>
              <a:tblGrid>
                <a:gridCol w="2200764">
                  <a:extLst>
                    <a:ext uri="{9D8B030D-6E8A-4147-A177-3AD203B41FA5}">
                      <a16:colId xmlns:a16="http://schemas.microsoft.com/office/drawing/2014/main" val="3368193697"/>
                    </a:ext>
                  </a:extLst>
                </a:gridCol>
                <a:gridCol w="2200764">
                  <a:extLst>
                    <a:ext uri="{9D8B030D-6E8A-4147-A177-3AD203B41FA5}">
                      <a16:colId xmlns:a16="http://schemas.microsoft.com/office/drawing/2014/main" val="1411906233"/>
                    </a:ext>
                  </a:extLst>
                </a:gridCol>
                <a:gridCol w="2200764">
                  <a:extLst>
                    <a:ext uri="{9D8B030D-6E8A-4147-A177-3AD203B41FA5}">
                      <a16:colId xmlns:a16="http://schemas.microsoft.com/office/drawing/2014/main" val="3657848505"/>
                    </a:ext>
                  </a:extLst>
                </a:gridCol>
              </a:tblGrid>
              <a:tr h="595503">
                <a:tc>
                  <a:txBody>
                    <a:bodyPr/>
                    <a:lstStyle/>
                    <a:p>
                      <a:r>
                        <a:rPr lang="en-GB" sz="1200" b="1" dirty="0">
                          <a:solidFill>
                            <a:schemeClr val="bg1"/>
                          </a:solidFill>
                          <a:effectLst/>
                        </a:rPr>
                        <a:t>Parameter</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chemeClr val="tx1">
                        <a:lumMod val="75000"/>
                      </a:schemeClr>
                    </a:solidFill>
                  </a:tcPr>
                </a:tc>
                <a:tc>
                  <a:txBody>
                    <a:bodyPr/>
                    <a:lstStyle/>
                    <a:p>
                      <a:r>
                        <a:rPr lang="en-GB" sz="1200" b="1">
                          <a:solidFill>
                            <a:schemeClr val="bg1"/>
                          </a:solidFill>
                          <a:effectLst/>
                        </a:rPr>
                        <a:t>LINAC / Transfer Line</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chemeClr val="tx1">
                        <a:lumMod val="75000"/>
                      </a:schemeClr>
                    </a:solidFill>
                  </a:tcPr>
                </a:tc>
                <a:tc>
                  <a:txBody>
                    <a:bodyPr/>
                    <a:lstStyle/>
                    <a:p>
                      <a:r>
                        <a:rPr lang="en-GB" sz="1200" b="1" dirty="0">
                          <a:solidFill>
                            <a:schemeClr val="bg1"/>
                          </a:solidFill>
                          <a:effectLst/>
                        </a:rPr>
                        <a:t>Synchrotron</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chemeClr val="tx1">
                        <a:lumMod val="75000"/>
                      </a:schemeClr>
                    </a:solidFill>
                  </a:tcPr>
                </a:tc>
                <a:extLst>
                  <a:ext uri="{0D108BD9-81ED-4DB2-BD59-A6C34878D82A}">
                    <a16:rowId xmlns:a16="http://schemas.microsoft.com/office/drawing/2014/main" val="864192976"/>
                  </a:ext>
                </a:extLst>
              </a:tr>
              <a:tr h="407476">
                <a:tc>
                  <a:txBody>
                    <a:bodyPr/>
                    <a:lstStyle/>
                    <a:p>
                      <a:r>
                        <a:rPr lang="en-GB" sz="1200" b="1" dirty="0">
                          <a:solidFill>
                            <a:schemeClr val="bg1"/>
                          </a:solidFill>
                          <a:effectLst/>
                        </a:rPr>
                        <a:t>Beam Quantity</a:t>
                      </a:r>
                      <a:endParaRPr lang="en-GB" sz="1200" dirty="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Transformer (dc, pulsed), Faraday cup</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Transformer (dc)</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1608533504"/>
                  </a:ext>
                </a:extLst>
              </a:tr>
              <a:tr h="238252">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SEMs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Calibrated pick-up signal</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223707576"/>
                  </a:ext>
                </a:extLst>
              </a:tr>
              <a:tr h="238252">
                <a:tc>
                  <a:txBody>
                    <a:bodyPr/>
                    <a:lstStyle/>
                    <a:p>
                      <a:r>
                        <a:rPr lang="en-GB" sz="1200" b="1">
                          <a:solidFill>
                            <a:schemeClr val="bg1"/>
                          </a:solidFill>
                          <a:effectLst/>
                        </a:rPr>
                        <a:t>Position</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 (button, stripline)</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 (button, stripline)</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3417137119"/>
                  </a:ext>
                </a:extLst>
              </a:tr>
              <a:tr h="238252">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Screens, SEMs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Cavity excitation (e⁻)</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3075611613"/>
                  </a:ext>
                </a:extLst>
              </a:tr>
              <a:tr h="407476">
                <a:tc>
                  <a:txBody>
                    <a:bodyPr/>
                    <a:lstStyle/>
                    <a:p>
                      <a:r>
                        <a:rPr lang="en-GB" sz="1200" b="1">
                          <a:solidFill>
                            <a:schemeClr val="bg1"/>
                          </a:solidFill>
                          <a:effectLst/>
                        </a:rPr>
                        <a:t>Transverse Size</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SEM-grid, wire scanner, screens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Beam gas monitor, synchrotron radiation, wire scanner</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1106324386"/>
                  </a:ext>
                </a:extLst>
              </a:tr>
              <a:tr h="238252">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Grid with amplifier (MWPC)</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2680581929"/>
                  </a:ext>
                </a:extLst>
              </a:tr>
              <a:tr h="407476">
                <a:tc>
                  <a:txBody>
                    <a:bodyPr/>
                    <a:lstStyle/>
                    <a:p>
                      <a:r>
                        <a:rPr lang="en-GB" sz="1200" b="1">
                          <a:solidFill>
                            <a:schemeClr val="bg1"/>
                          </a:solidFill>
                          <a:effectLst/>
                        </a:rPr>
                        <a:t>Momentum p and Δp/p</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 (TOF), magnetic spectrometer</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 tomography</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1994315528"/>
                  </a:ext>
                </a:extLst>
              </a:tr>
              <a:tr h="238252">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Schottky noise pick-up</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3447637657"/>
                  </a:ext>
                </a:extLst>
              </a:tr>
              <a:tr h="407476">
                <a:tc>
                  <a:txBody>
                    <a:bodyPr/>
                    <a:lstStyle/>
                    <a:p>
                      <a:r>
                        <a:rPr lang="en-GB" sz="1200" b="1">
                          <a:solidFill>
                            <a:schemeClr val="bg1"/>
                          </a:solidFill>
                          <a:effectLst/>
                        </a:rPr>
                        <a:t>Bunch Length</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Pick-up, wall current monitor, streak camera (e⁻)</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1246454993"/>
                  </a:ext>
                </a:extLst>
              </a:tr>
              <a:tr h="407476">
                <a:tc>
                  <a:txBody>
                    <a:bodyPr/>
                    <a:lstStyle/>
                    <a:p>
                      <a:r>
                        <a:rPr lang="en-GB" sz="1200" b="1">
                          <a:solidFill>
                            <a:schemeClr val="bg1"/>
                          </a:solidFill>
                          <a:effectLst/>
                        </a:rPr>
                        <a:t>DC Beams (FT) Longitudinal Structure</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SEM, OTR screens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558640481"/>
                  </a:ext>
                </a:extLst>
              </a:tr>
              <a:tr h="407476">
                <a:tc>
                  <a:txBody>
                    <a:bodyPr/>
                    <a:lstStyle/>
                    <a:p>
                      <a:r>
                        <a:rPr lang="en-GB" sz="1200" b="1">
                          <a:solidFill>
                            <a:schemeClr val="bg1"/>
                          </a:solidFill>
                          <a:effectLst/>
                        </a:rPr>
                        <a:t>Tune, Chromaticity</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n.a.</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Exciter + pick-up (BTF), transverse Schottky pick-up</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3930867709"/>
                  </a:ext>
                </a:extLst>
              </a:tr>
              <a:tr h="407476">
                <a:tc>
                  <a:txBody>
                    <a:bodyPr/>
                    <a:lstStyle/>
                    <a:p>
                      <a:r>
                        <a:rPr lang="en-GB" sz="1200" b="1">
                          <a:solidFill>
                            <a:schemeClr val="bg1"/>
                          </a:solidFill>
                          <a:effectLst/>
                        </a:rPr>
                        <a:t>Beam Loss</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Ionization chambers, scintillators, Secondary Emission monitors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tc>
                  <a:txBody>
                    <a:bodyPr/>
                    <a:lstStyle/>
                    <a:p>
                      <a:r>
                        <a:rPr lang="en-GB" sz="1200">
                          <a:solidFill>
                            <a:schemeClr val="bg1"/>
                          </a:solidFill>
                          <a:effectLst/>
                        </a:rPr>
                        <a:t>Ionization chambers, scintillators, Secondary Emission monitors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6F8FA"/>
                    </a:solidFill>
                  </a:tcPr>
                </a:tc>
                <a:extLst>
                  <a:ext uri="{0D108BD9-81ED-4DB2-BD59-A6C34878D82A}">
                    <a16:rowId xmlns:a16="http://schemas.microsoft.com/office/drawing/2014/main" val="2863023153"/>
                  </a:ext>
                </a:extLst>
              </a:tr>
              <a:tr h="238252">
                <a:tc>
                  <a:txBody>
                    <a:bodyPr/>
                    <a:lstStyle/>
                    <a:p>
                      <a:r>
                        <a:rPr lang="en-GB" sz="1200" b="1">
                          <a:solidFill>
                            <a:schemeClr val="bg1"/>
                          </a:solidFill>
                          <a:effectLst/>
                        </a:rPr>
                        <a:t>Luminosity</a:t>
                      </a:r>
                      <a:endParaRPr lang="en-GB" sz="1200">
                        <a:solidFill>
                          <a:schemeClr val="bg1"/>
                        </a:solidFill>
                        <a:effectLst/>
                      </a:endParaRP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a:solidFill>
                            <a:schemeClr val="bg1"/>
                          </a:solidFill>
                          <a:effectLst/>
                        </a:rPr>
                        <a:t>n.a.</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tc>
                  <a:txBody>
                    <a:bodyPr/>
                    <a:lstStyle/>
                    <a:p>
                      <a:r>
                        <a:rPr lang="en-GB" sz="1200" dirty="0">
                          <a:solidFill>
                            <a:schemeClr val="bg1"/>
                          </a:solidFill>
                          <a:effectLst/>
                        </a:rPr>
                        <a:t>Scintillators, gas detectors</a:t>
                      </a:r>
                    </a:p>
                  </a:txBody>
                  <a:tcPr marL="60610" marR="60610" marT="27974" marB="27974" anchor="ctr">
                    <a:lnL w="5772" cap="flat" cmpd="sng" algn="ctr">
                      <a:solidFill>
                        <a:srgbClr val="D1D9E0"/>
                      </a:solidFill>
                      <a:prstDash val="solid"/>
                      <a:round/>
                      <a:headEnd type="none" w="med" len="med"/>
                      <a:tailEnd type="none" w="med" len="med"/>
                    </a:lnL>
                    <a:lnR w="5772" cap="flat" cmpd="sng" algn="ctr">
                      <a:solidFill>
                        <a:srgbClr val="D1D9E0"/>
                      </a:solidFill>
                      <a:prstDash val="solid"/>
                      <a:round/>
                      <a:headEnd type="none" w="med" len="med"/>
                      <a:tailEnd type="none" w="med" len="med"/>
                    </a:lnR>
                    <a:lnT w="5772" cap="flat" cmpd="sng" algn="ctr">
                      <a:solidFill>
                        <a:srgbClr val="D1D9E0"/>
                      </a:solidFill>
                      <a:prstDash val="solid"/>
                      <a:round/>
                      <a:headEnd type="none" w="med" len="med"/>
                      <a:tailEnd type="none" w="med" len="med"/>
                    </a:lnT>
                    <a:lnB w="5772" cap="flat" cmpd="sng" algn="ctr">
                      <a:solidFill>
                        <a:srgbClr val="D1D9E0"/>
                      </a:solidFill>
                      <a:prstDash val="solid"/>
                      <a:round/>
                      <a:headEnd type="none" w="med" len="med"/>
                      <a:tailEnd type="none" w="med" len="med"/>
                    </a:lnB>
                    <a:solidFill>
                      <a:srgbClr val="FFFFFF"/>
                    </a:solidFill>
                  </a:tcPr>
                </a:tc>
                <a:extLst>
                  <a:ext uri="{0D108BD9-81ED-4DB2-BD59-A6C34878D82A}">
                    <a16:rowId xmlns:a16="http://schemas.microsoft.com/office/drawing/2014/main" val="2865674994"/>
                  </a:ext>
                </a:extLst>
              </a:tr>
            </a:tbl>
          </a:graphicData>
        </a:graphic>
      </p:graphicFrame>
      <p:sp>
        <p:nvSpPr>
          <p:cNvPr id="5" name="Text Placeholder 4">
            <a:extLst>
              <a:ext uri="{FF2B5EF4-FFF2-40B4-BE49-F238E27FC236}">
                <a16:creationId xmlns:a16="http://schemas.microsoft.com/office/drawing/2014/main" id="{B69DA615-F39F-0BEA-73D6-7C30EA1E0244}"/>
              </a:ext>
            </a:extLst>
          </p:cNvPr>
          <p:cNvSpPr>
            <a:spLocks noGrp="1"/>
          </p:cNvSpPr>
          <p:nvPr>
            <p:ph type="body" sz="quarter" idx="3"/>
          </p:nvPr>
        </p:nvSpPr>
        <p:spPr>
          <a:xfrm>
            <a:off x="7546695" y="1978587"/>
            <a:ext cx="4205894" cy="535354"/>
          </a:xfrm>
        </p:spPr>
        <p:txBody>
          <a:bodyPr/>
          <a:lstStyle/>
          <a:p>
            <a:pPr marL="0" indent="0"/>
            <a:r>
              <a:rPr lang="en-US" dirty="0"/>
              <a:t>Much more details from accelerator schools</a:t>
            </a:r>
          </a:p>
          <a:p>
            <a:r>
              <a:rPr lang="en-US" dirty="0"/>
              <a:t>Comprehensive view surely here:</a:t>
            </a:r>
          </a:p>
        </p:txBody>
      </p:sp>
      <p:sp>
        <p:nvSpPr>
          <p:cNvPr id="6" name="Content Placeholder 5">
            <a:extLst>
              <a:ext uri="{FF2B5EF4-FFF2-40B4-BE49-F238E27FC236}">
                <a16:creationId xmlns:a16="http://schemas.microsoft.com/office/drawing/2014/main" id="{14CA1F85-6463-10D5-0E62-7F7017070A41}"/>
              </a:ext>
            </a:extLst>
          </p:cNvPr>
          <p:cNvSpPr>
            <a:spLocks noGrp="1"/>
          </p:cNvSpPr>
          <p:nvPr>
            <p:ph sz="quarter" idx="4"/>
          </p:nvPr>
        </p:nvSpPr>
        <p:spPr>
          <a:xfrm>
            <a:off x="7581420" y="3208661"/>
            <a:ext cx="4136444" cy="2034671"/>
          </a:xfrm>
        </p:spPr>
        <p:txBody>
          <a:bodyPr/>
          <a:lstStyle/>
          <a:p>
            <a:pPr marL="0" indent="0">
              <a:buNone/>
            </a:pPr>
            <a:r>
              <a:rPr lang="en-GB" sz="2000" dirty="0"/>
              <a:t>Peter Forck @ JUAS</a:t>
            </a:r>
          </a:p>
          <a:p>
            <a:pPr marL="0" indent="0">
              <a:buNone/>
            </a:pPr>
            <a:r>
              <a:rPr lang="en-GB" sz="2000" dirty="0"/>
              <a:t>Lecture Notes on Beam Instrumentation and Diagnostics </a:t>
            </a:r>
          </a:p>
          <a:p>
            <a:pPr marL="0" indent="0">
              <a:buNone/>
            </a:pPr>
            <a:r>
              <a:rPr lang="en-GB" sz="2000" dirty="0"/>
              <a:t>https://www-bd.gsi.de/conf/juas/juas_script.pdf</a:t>
            </a:r>
          </a:p>
        </p:txBody>
      </p:sp>
      <p:sp>
        <p:nvSpPr>
          <p:cNvPr id="7" name="Footer Placeholder 6">
            <a:extLst>
              <a:ext uri="{FF2B5EF4-FFF2-40B4-BE49-F238E27FC236}">
                <a16:creationId xmlns:a16="http://schemas.microsoft.com/office/drawing/2014/main" id="{B22373F6-5D7D-D6AE-0F0B-F70155061AF3}"/>
              </a:ext>
            </a:extLst>
          </p:cNvPr>
          <p:cNvSpPr>
            <a:spLocks noGrp="1"/>
          </p:cNvSpPr>
          <p:nvPr>
            <p:ph type="ftr" sz="quarter" idx="11"/>
          </p:nvPr>
        </p:nvSpPr>
        <p:spPr/>
        <p:txBody>
          <a:bodyPr/>
          <a:lstStyle/>
          <a:p>
            <a:pPr rtl="0"/>
            <a:r>
              <a:rPr lang="en-GB"/>
              <a:t>BI for OP @ Summer Student Lectures - F.R. - 2025</a:t>
            </a:r>
          </a:p>
        </p:txBody>
      </p:sp>
      <p:sp>
        <p:nvSpPr>
          <p:cNvPr id="8" name="Slide Number Placeholder 7">
            <a:extLst>
              <a:ext uri="{FF2B5EF4-FFF2-40B4-BE49-F238E27FC236}">
                <a16:creationId xmlns:a16="http://schemas.microsoft.com/office/drawing/2014/main" id="{48C3DE6E-F89A-14D4-7B9B-F4CB40A9B350}"/>
              </a:ext>
            </a:extLst>
          </p:cNvPr>
          <p:cNvSpPr>
            <a:spLocks noGrp="1"/>
          </p:cNvSpPr>
          <p:nvPr>
            <p:ph type="sldNum" sz="quarter" idx="12"/>
          </p:nvPr>
        </p:nvSpPr>
        <p:spPr/>
        <p:txBody>
          <a:bodyPr/>
          <a:lstStyle/>
          <a:p>
            <a:pPr rtl="0"/>
            <a:fld id="{DBA1B0FB-D917-4C8C-928F-313BD683BF39}" type="slidenum">
              <a:rPr lang="en-GB" smtClean="0"/>
              <a:t>36</a:t>
            </a:fld>
            <a:endParaRPr lang="en-GB"/>
          </a:p>
        </p:txBody>
      </p:sp>
    </p:spTree>
    <p:extLst>
      <p:ext uri="{BB962C8B-B14F-4D97-AF65-F5344CB8AC3E}">
        <p14:creationId xmlns:p14="http://schemas.microsoft.com/office/powerpoint/2010/main" val="27433472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665B6-6E7F-7DFA-9D81-E55593DEA322}"/>
              </a:ext>
            </a:extLst>
          </p:cNvPr>
          <p:cNvSpPr>
            <a:spLocks noGrp="1"/>
          </p:cNvSpPr>
          <p:nvPr>
            <p:ph type="title"/>
          </p:nvPr>
        </p:nvSpPr>
        <p:spPr>
          <a:xfrm>
            <a:off x="462224" y="249237"/>
            <a:ext cx="11178913" cy="1047775"/>
          </a:xfrm>
        </p:spPr>
        <p:txBody>
          <a:bodyPr/>
          <a:lstStyle/>
          <a:p>
            <a:r>
              <a:rPr lang="en-US" dirty="0"/>
              <a:t>Typical Architecture of a BI  system</a:t>
            </a:r>
            <a:endParaRPr lang="en-GB" dirty="0"/>
          </a:p>
        </p:txBody>
      </p:sp>
      <p:sp>
        <p:nvSpPr>
          <p:cNvPr id="8" name="Text Placeholder 7">
            <a:extLst>
              <a:ext uri="{FF2B5EF4-FFF2-40B4-BE49-F238E27FC236}">
                <a16:creationId xmlns:a16="http://schemas.microsoft.com/office/drawing/2014/main" id="{E33EC67A-29D3-06E4-03AF-BED74979F7AE}"/>
              </a:ext>
            </a:extLst>
          </p:cNvPr>
          <p:cNvSpPr>
            <a:spLocks noGrp="1"/>
          </p:cNvSpPr>
          <p:nvPr>
            <p:ph type="body" sz="quarter" idx="3"/>
          </p:nvPr>
        </p:nvSpPr>
        <p:spPr>
          <a:xfrm>
            <a:off x="9960979" y="1906461"/>
            <a:ext cx="1668042" cy="1330434"/>
          </a:xfrm>
        </p:spPr>
        <p:txBody>
          <a:bodyPr/>
          <a:lstStyle/>
          <a:p>
            <a:pPr marL="0" indent="0" algn="ctr"/>
            <a:r>
              <a:rPr lang="en-US" sz="1800" dirty="0"/>
              <a:t>Beam position monitor (~=typical)</a:t>
            </a:r>
            <a:endParaRPr lang="en-GB" sz="1800" dirty="0"/>
          </a:p>
        </p:txBody>
      </p:sp>
      <p:sp>
        <p:nvSpPr>
          <p:cNvPr id="4" name="Footer Placeholder 3">
            <a:extLst>
              <a:ext uri="{FF2B5EF4-FFF2-40B4-BE49-F238E27FC236}">
                <a16:creationId xmlns:a16="http://schemas.microsoft.com/office/drawing/2014/main" id="{E4F20430-872F-3DE9-C384-4C64EB78275F}"/>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8A855626-B72C-3103-621D-C50BFDE59CE7}"/>
              </a:ext>
            </a:extLst>
          </p:cNvPr>
          <p:cNvSpPr>
            <a:spLocks noGrp="1"/>
          </p:cNvSpPr>
          <p:nvPr>
            <p:ph type="sldNum" sz="quarter" idx="12"/>
          </p:nvPr>
        </p:nvSpPr>
        <p:spPr/>
        <p:txBody>
          <a:bodyPr/>
          <a:lstStyle/>
          <a:p>
            <a:pPr rtl="0"/>
            <a:fld id="{DBA1B0FB-D917-4C8C-928F-313BD683BF39}" type="slidenum">
              <a:rPr lang="en-GB" smtClean="0"/>
              <a:t>37</a:t>
            </a:fld>
            <a:endParaRPr lang="en-GB"/>
          </a:p>
        </p:txBody>
      </p:sp>
      <p:sp>
        <p:nvSpPr>
          <p:cNvPr id="15" name="Text Placeholder 7">
            <a:extLst>
              <a:ext uri="{FF2B5EF4-FFF2-40B4-BE49-F238E27FC236}">
                <a16:creationId xmlns:a16="http://schemas.microsoft.com/office/drawing/2014/main" id="{F29613CE-AC50-6FB1-02EA-54F6CF2BFAED}"/>
              </a:ext>
            </a:extLst>
          </p:cNvPr>
          <p:cNvSpPr txBox="1">
            <a:spLocks/>
          </p:cNvSpPr>
          <p:nvPr/>
        </p:nvSpPr>
        <p:spPr>
          <a:xfrm>
            <a:off x="9811270" y="4139921"/>
            <a:ext cx="1967460" cy="1422413"/>
          </a:xfrm>
          <a:prstGeom prst="rect">
            <a:avLst/>
          </a:prstGeom>
        </p:spPr>
        <p:txBody>
          <a:bodyPr vert="horz" wrap="square" lIns="0" tIns="0" rIns="0" bIns="0" rtlCol="0" anchor="b">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lang="en-GB" sz="2000" b="0" kern="1200" cap="all" spc="200" baseline="0" dirty="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r>
              <a:rPr lang="en-US" sz="1800" dirty="0"/>
              <a:t>Beam Wire Scanners (all LHC injectors)</a:t>
            </a:r>
          </a:p>
        </p:txBody>
      </p:sp>
      <p:pic>
        <p:nvPicPr>
          <p:cNvPr id="11" name="Picture 10" descr="A cartoon of a person using a device&#10;&#10;AI-generated content may be incorrect.">
            <a:extLst>
              <a:ext uri="{FF2B5EF4-FFF2-40B4-BE49-F238E27FC236}">
                <a16:creationId xmlns:a16="http://schemas.microsoft.com/office/drawing/2014/main" id="{BA09F57D-D571-C152-4028-24A61ECBA3FF}"/>
              </a:ext>
            </a:extLst>
          </p:cNvPr>
          <p:cNvPicPr>
            <a:picLocks noChangeAspect="1"/>
          </p:cNvPicPr>
          <p:nvPr/>
        </p:nvPicPr>
        <p:blipFill>
          <a:blip r:embed="rId2"/>
          <a:stretch>
            <a:fillRect/>
          </a:stretch>
        </p:blipFill>
        <p:spPr>
          <a:xfrm>
            <a:off x="691084" y="1297012"/>
            <a:ext cx="3310128" cy="4968240"/>
          </a:xfrm>
          <a:prstGeom prst="rect">
            <a:avLst/>
          </a:prstGeom>
        </p:spPr>
      </p:pic>
      <p:pic>
        <p:nvPicPr>
          <p:cNvPr id="16" name="Picture 15" descr="A diagram of a system&#10;&#10;AI-generated content may be incorrect.">
            <a:extLst>
              <a:ext uri="{FF2B5EF4-FFF2-40B4-BE49-F238E27FC236}">
                <a16:creationId xmlns:a16="http://schemas.microsoft.com/office/drawing/2014/main" id="{5CF7356E-C0FF-2E13-5655-999E334C76C7}"/>
              </a:ext>
            </a:extLst>
          </p:cNvPr>
          <p:cNvPicPr>
            <a:picLocks noChangeAspect="1"/>
          </p:cNvPicPr>
          <p:nvPr/>
        </p:nvPicPr>
        <p:blipFill>
          <a:blip r:embed="rId3"/>
          <a:stretch>
            <a:fillRect/>
          </a:stretch>
        </p:blipFill>
        <p:spPr>
          <a:xfrm>
            <a:off x="4566597" y="3781132"/>
            <a:ext cx="5004816" cy="2590800"/>
          </a:xfrm>
          <a:prstGeom prst="rect">
            <a:avLst/>
          </a:prstGeom>
        </p:spPr>
      </p:pic>
      <p:pic>
        <p:nvPicPr>
          <p:cNvPr id="18" name="Picture 17" descr="A diagram of a computer network&#10;&#10;AI-generated content may be incorrect.">
            <a:extLst>
              <a:ext uri="{FF2B5EF4-FFF2-40B4-BE49-F238E27FC236}">
                <a16:creationId xmlns:a16="http://schemas.microsoft.com/office/drawing/2014/main" id="{E395DACD-D4B4-2D2C-153E-ED68DA77D100}"/>
              </a:ext>
            </a:extLst>
          </p:cNvPr>
          <p:cNvPicPr>
            <a:picLocks noChangeAspect="1"/>
          </p:cNvPicPr>
          <p:nvPr/>
        </p:nvPicPr>
        <p:blipFill>
          <a:blip r:embed="rId4"/>
          <a:stretch>
            <a:fillRect/>
          </a:stretch>
        </p:blipFill>
        <p:spPr>
          <a:xfrm>
            <a:off x="4560501" y="1200612"/>
            <a:ext cx="5010912" cy="2511552"/>
          </a:xfrm>
          <a:prstGeom prst="rect">
            <a:avLst/>
          </a:prstGeom>
        </p:spPr>
      </p:pic>
    </p:spTree>
    <p:extLst>
      <p:ext uri="{BB962C8B-B14F-4D97-AF65-F5344CB8AC3E}">
        <p14:creationId xmlns:p14="http://schemas.microsoft.com/office/powerpoint/2010/main" val="1300810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C89DC-7C64-9020-AEDD-ACB95BDF65DB}"/>
              </a:ext>
            </a:extLst>
          </p:cNvPr>
          <p:cNvSpPr>
            <a:spLocks noGrp="1"/>
          </p:cNvSpPr>
          <p:nvPr>
            <p:ph type="title"/>
          </p:nvPr>
        </p:nvSpPr>
        <p:spPr>
          <a:xfrm>
            <a:off x="550862" y="549275"/>
            <a:ext cx="11395016" cy="1332000"/>
          </a:xfrm>
        </p:spPr>
        <p:txBody>
          <a:bodyPr/>
          <a:lstStyle/>
          <a:p>
            <a:r>
              <a:rPr lang="en-GB" dirty="0"/>
              <a:t>Analog &amp; Digital Electronics in Diagnostics</a:t>
            </a:r>
          </a:p>
        </p:txBody>
      </p:sp>
      <p:sp>
        <p:nvSpPr>
          <p:cNvPr id="11" name="Content Placeholder 10">
            <a:extLst>
              <a:ext uri="{FF2B5EF4-FFF2-40B4-BE49-F238E27FC236}">
                <a16:creationId xmlns:a16="http://schemas.microsoft.com/office/drawing/2014/main" id="{9846EB24-DD50-A1F5-D6DD-9D30A1353276}"/>
              </a:ext>
            </a:extLst>
          </p:cNvPr>
          <p:cNvSpPr>
            <a:spLocks noGrp="1"/>
          </p:cNvSpPr>
          <p:nvPr>
            <p:ph idx="1"/>
          </p:nvPr>
        </p:nvSpPr>
        <p:spPr>
          <a:xfrm>
            <a:off x="549538" y="1881275"/>
            <a:ext cx="11090274" cy="483306"/>
          </a:xfrm>
        </p:spPr>
        <p:txBody>
          <a:bodyPr/>
          <a:lstStyle/>
          <a:p>
            <a:pPr marL="0" indent="0">
              <a:buNone/>
            </a:pPr>
            <a:r>
              <a:rPr lang="en-GB" dirty="0"/>
              <a:t>Particle beam instrumentation relies heavily on both </a:t>
            </a:r>
            <a:r>
              <a:rPr lang="en-GB" dirty="0" err="1"/>
              <a:t>analog</a:t>
            </a:r>
            <a:r>
              <a:rPr lang="en-GB" dirty="0"/>
              <a:t> and digital electronics to measure, monitor, and control beam parameters with high precision.</a:t>
            </a:r>
          </a:p>
        </p:txBody>
      </p:sp>
      <p:sp>
        <p:nvSpPr>
          <p:cNvPr id="9" name="Footer Placeholder 8">
            <a:extLst>
              <a:ext uri="{FF2B5EF4-FFF2-40B4-BE49-F238E27FC236}">
                <a16:creationId xmlns:a16="http://schemas.microsoft.com/office/drawing/2014/main" id="{796437B8-F04C-E4E6-4DAD-F26AD64FD765}"/>
              </a:ext>
            </a:extLst>
          </p:cNvPr>
          <p:cNvSpPr>
            <a:spLocks noGrp="1"/>
          </p:cNvSpPr>
          <p:nvPr>
            <p:ph type="ftr" sz="quarter" idx="11"/>
          </p:nvPr>
        </p:nvSpPr>
        <p:spPr/>
        <p:txBody>
          <a:bodyPr/>
          <a:lstStyle/>
          <a:p>
            <a:pPr rtl="0"/>
            <a:r>
              <a:rPr lang="en-GB"/>
              <a:t>BI for OP @ Summer Student Lectures - F.R. - 2025</a:t>
            </a:r>
          </a:p>
        </p:txBody>
      </p:sp>
      <p:sp>
        <p:nvSpPr>
          <p:cNvPr id="10" name="Slide Number Placeholder 9">
            <a:extLst>
              <a:ext uri="{FF2B5EF4-FFF2-40B4-BE49-F238E27FC236}">
                <a16:creationId xmlns:a16="http://schemas.microsoft.com/office/drawing/2014/main" id="{19FAFF48-895F-4F84-501B-9B0DFA18777A}"/>
              </a:ext>
            </a:extLst>
          </p:cNvPr>
          <p:cNvSpPr>
            <a:spLocks noGrp="1"/>
          </p:cNvSpPr>
          <p:nvPr>
            <p:ph type="sldNum" sz="quarter" idx="12"/>
          </p:nvPr>
        </p:nvSpPr>
        <p:spPr/>
        <p:txBody>
          <a:bodyPr/>
          <a:lstStyle/>
          <a:p>
            <a:pPr rtl="0"/>
            <a:fld id="{DBA1B0FB-D917-4C8C-928F-313BD683BF39}" type="slidenum">
              <a:rPr lang="en-GB" smtClean="0"/>
              <a:t>38</a:t>
            </a:fld>
            <a:endParaRPr lang="en-GB"/>
          </a:p>
        </p:txBody>
      </p:sp>
      <p:graphicFrame>
        <p:nvGraphicFramePr>
          <p:cNvPr id="12" name="Table 11">
            <a:extLst>
              <a:ext uri="{FF2B5EF4-FFF2-40B4-BE49-F238E27FC236}">
                <a16:creationId xmlns:a16="http://schemas.microsoft.com/office/drawing/2014/main" id="{1FD06640-1FA9-37B2-DD59-17FA035B704D}"/>
              </a:ext>
            </a:extLst>
          </p:cNvPr>
          <p:cNvGraphicFramePr>
            <a:graphicFrameLocks noGrp="1"/>
          </p:cNvGraphicFramePr>
          <p:nvPr>
            <p:extLst>
              <p:ext uri="{D42A27DB-BD31-4B8C-83A1-F6EECF244321}">
                <p14:modId xmlns:p14="http://schemas.microsoft.com/office/powerpoint/2010/main" val="3132065193"/>
              </p:ext>
            </p:extLst>
          </p:nvPr>
        </p:nvGraphicFramePr>
        <p:xfrm>
          <a:off x="547951" y="2675501"/>
          <a:ext cx="11091861" cy="2042160"/>
        </p:xfrm>
        <a:graphic>
          <a:graphicData uri="http://schemas.openxmlformats.org/drawingml/2006/table">
            <a:tbl>
              <a:tblPr/>
              <a:tblGrid>
                <a:gridCol w="2200139">
                  <a:extLst>
                    <a:ext uri="{9D8B030D-6E8A-4147-A177-3AD203B41FA5}">
                      <a16:colId xmlns:a16="http://schemas.microsoft.com/office/drawing/2014/main" val="1359810120"/>
                    </a:ext>
                  </a:extLst>
                </a:gridCol>
                <a:gridCol w="4356847">
                  <a:extLst>
                    <a:ext uri="{9D8B030D-6E8A-4147-A177-3AD203B41FA5}">
                      <a16:colId xmlns:a16="http://schemas.microsoft.com/office/drawing/2014/main" val="2622748630"/>
                    </a:ext>
                  </a:extLst>
                </a:gridCol>
                <a:gridCol w="4534875">
                  <a:extLst>
                    <a:ext uri="{9D8B030D-6E8A-4147-A177-3AD203B41FA5}">
                      <a16:colId xmlns:a16="http://schemas.microsoft.com/office/drawing/2014/main" val="2454614885"/>
                    </a:ext>
                  </a:extLst>
                </a:gridCol>
              </a:tblGrid>
              <a:tr h="0">
                <a:tc>
                  <a:txBody>
                    <a:bodyPr/>
                    <a:lstStyle/>
                    <a:p>
                      <a:r>
                        <a:rPr lang="en-GB" sz="1400" b="1"/>
                        <a:t>Aspect</a:t>
                      </a:r>
                      <a:endParaRPr lang="en-GB" sz="1400"/>
                    </a:p>
                  </a:txBody>
                  <a:tcPr anchor="ctr">
                    <a:lnL>
                      <a:noFill/>
                    </a:lnL>
                    <a:lnR>
                      <a:noFill/>
                    </a:lnR>
                    <a:lnT>
                      <a:noFill/>
                    </a:lnT>
                    <a:lnB>
                      <a:noFill/>
                    </a:lnB>
                    <a:noFill/>
                  </a:tcPr>
                </a:tc>
                <a:tc>
                  <a:txBody>
                    <a:bodyPr/>
                    <a:lstStyle/>
                    <a:p>
                      <a:r>
                        <a:rPr lang="en-GB" sz="1400" b="1"/>
                        <a:t>Analog Electronics</a:t>
                      </a:r>
                      <a:endParaRPr lang="en-GB" sz="1400"/>
                    </a:p>
                  </a:txBody>
                  <a:tcPr anchor="ctr">
                    <a:lnL>
                      <a:noFill/>
                    </a:lnL>
                    <a:lnR>
                      <a:noFill/>
                    </a:lnR>
                    <a:lnT>
                      <a:noFill/>
                    </a:lnT>
                    <a:lnB>
                      <a:noFill/>
                    </a:lnB>
                    <a:noFill/>
                  </a:tcPr>
                </a:tc>
                <a:tc>
                  <a:txBody>
                    <a:bodyPr/>
                    <a:lstStyle/>
                    <a:p>
                      <a:r>
                        <a:rPr lang="en-GB" sz="1400" b="1"/>
                        <a:t>Digital Electronics</a:t>
                      </a:r>
                      <a:endParaRPr lang="en-GB" sz="1400"/>
                    </a:p>
                  </a:txBody>
                  <a:tcPr anchor="ctr">
                    <a:lnL>
                      <a:noFill/>
                    </a:lnL>
                    <a:lnR>
                      <a:noFill/>
                    </a:lnR>
                    <a:lnT>
                      <a:noFill/>
                    </a:lnT>
                    <a:lnB>
                      <a:noFill/>
                    </a:lnB>
                    <a:noFill/>
                  </a:tcPr>
                </a:tc>
                <a:extLst>
                  <a:ext uri="{0D108BD9-81ED-4DB2-BD59-A6C34878D82A}">
                    <a16:rowId xmlns:a16="http://schemas.microsoft.com/office/drawing/2014/main" val="541778903"/>
                  </a:ext>
                </a:extLst>
              </a:tr>
              <a:tr h="0">
                <a:tc>
                  <a:txBody>
                    <a:bodyPr/>
                    <a:lstStyle/>
                    <a:p>
                      <a:r>
                        <a:rPr lang="en-GB" sz="1400" b="1"/>
                        <a:t>Signal Type</a:t>
                      </a:r>
                      <a:endParaRPr lang="en-GB" sz="1400"/>
                    </a:p>
                  </a:txBody>
                  <a:tcPr anchor="ctr">
                    <a:lnL>
                      <a:noFill/>
                    </a:lnL>
                    <a:lnR>
                      <a:noFill/>
                    </a:lnR>
                    <a:lnT>
                      <a:noFill/>
                    </a:lnT>
                    <a:lnB>
                      <a:noFill/>
                    </a:lnB>
                    <a:noFill/>
                  </a:tcPr>
                </a:tc>
                <a:tc>
                  <a:txBody>
                    <a:bodyPr/>
                    <a:lstStyle/>
                    <a:p>
                      <a:r>
                        <a:rPr lang="en-GB" sz="1400"/>
                        <a:t>Continuous</a:t>
                      </a:r>
                    </a:p>
                  </a:txBody>
                  <a:tcPr anchor="ctr">
                    <a:lnL>
                      <a:noFill/>
                    </a:lnL>
                    <a:lnR>
                      <a:noFill/>
                    </a:lnR>
                    <a:lnT>
                      <a:noFill/>
                    </a:lnT>
                    <a:lnB>
                      <a:noFill/>
                    </a:lnB>
                    <a:noFill/>
                  </a:tcPr>
                </a:tc>
                <a:tc>
                  <a:txBody>
                    <a:bodyPr/>
                    <a:lstStyle/>
                    <a:p>
                      <a:r>
                        <a:rPr lang="en-GB" sz="1400"/>
                        <a:t>Discrete (binary)</a:t>
                      </a:r>
                    </a:p>
                  </a:txBody>
                  <a:tcPr anchor="ctr">
                    <a:lnL>
                      <a:noFill/>
                    </a:lnL>
                    <a:lnR>
                      <a:noFill/>
                    </a:lnR>
                    <a:lnT>
                      <a:noFill/>
                    </a:lnT>
                    <a:lnB>
                      <a:noFill/>
                    </a:lnB>
                    <a:noFill/>
                  </a:tcPr>
                </a:tc>
                <a:extLst>
                  <a:ext uri="{0D108BD9-81ED-4DB2-BD59-A6C34878D82A}">
                    <a16:rowId xmlns:a16="http://schemas.microsoft.com/office/drawing/2014/main" val="1157059686"/>
                  </a:ext>
                </a:extLst>
              </a:tr>
              <a:tr h="0">
                <a:tc>
                  <a:txBody>
                    <a:bodyPr/>
                    <a:lstStyle/>
                    <a:p>
                      <a:r>
                        <a:rPr lang="en-GB" sz="1400" b="1"/>
                        <a:t>Key Roles</a:t>
                      </a:r>
                      <a:endParaRPr lang="en-GB" sz="1400"/>
                    </a:p>
                  </a:txBody>
                  <a:tcPr anchor="ctr">
                    <a:lnL>
                      <a:noFill/>
                    </a:lnL>
                    <a:lnR>
                      <a:noFill/>
                    </a:lnR>
                    <a:lnT>
                      <a:noFill/>
                    </a:lnT>
                    <a:lnB>
                      <a:noFill/>
                    </a:lnB>
                    <a:noFill/>
                  </a:tcPr>
                </a:tc>
                <a:tc>
                  <a:txBody>
                    <a:bodyPr/>
                    <a:lstStyle/>
                    <a:p>
                      <a:r>
                        <a:rPr lang="en-GB" sz="1400"/>
                        <a:t>- Signal conditioning - Pre-amplification - Filtering</a:t>
                      </a:r>
                    </a:p>
                  </a:txBody>
                  <a:tcPr anchor="ctr">
                    <a:lnL>
                      <a:noFill/>
                    </a:lnL>
                    <a:lnR>
                      <a:noFill/>
                    </a:lnR>
                    <a:lnT>
                      <a:noFill/>
                    </a:lnT>
                    <a:lnB>
                      <a:noFill/>
                    </a:lnB>
                    <a:noFill/>
                  </a:tcPr>
                </a:tc>
                <a:tc>
                  <a:txBody>
                    <a:bodyPr/>
                    <a:lstStyle/>
                    <a:p>
                      <a:r>
                        <a:rPr lang="it-IT" sz="1400"/>
                        <a:t>- Data acquisition - Signal processing - Storage</a:t>
                      </a:r>
                    </a:p>
                  </a:txBody>
                  <a:tcPr anchor="ctr">
                    <a:lnL>
                      <a:noFill/>
                    </a:lnL>
                    <a:lnR>
                      <a:noFill/>
                    </a:lnR>
                    <a:lnT>
                      <a:noFill/>
                    </a:lnT>
                    <a:lnB>
                      <a:noFill/>
                    </a:lnB>
                    <a:noFill/>
                  </a:tcPr>
                </a:tc>
                <a:extLst>
                  <a:ext uri="{0D108BD9-81ED-4DB2-BD59-A6C34878D82A}">
                    <a16:rowId xmlns:a16="http://schemas.microsoft.com/office/drawing/2014/main" val="3827177746"/>
                  </a:ext>
                </a:extLst>
              </a:tr>
              <a:tr h="0">
                <a:tc>
                  <a:txBody>
                    <a:bodyPr/>
                    <a:lstStyle/>
                    <a:p>
                      <a:r>
                        <a:rPr lang="en-GB" sz="1400" b="1"/>
                        <a:t>Common Components</a:t>
                      </a:r>
                      <a:endParaRPr lang="en-GB" sz="1400"/>
                    </a:p>
                  </a:txBody>
                  <a:tcPr anchor="ctr">
                    <a:lnL>
                      <a:noFill/>
                    </a:lnL>
                    <a:lnR>
                      <a:noFill/>
                    </a:lnR>
                    <a:lnT>
                      <a:noFill/>
                    </a:lnT>
                    <a:lnB>
                      <a:noFill/>
                    </a:lnB>
                    <a:noFill/>
                  </a:tcPr>
                </a:tc>
                <a:tc>
                  <a:txBody>
                    <a:bodyPr/>
                    <a:lstStyle/>
                    <a:p>
                      <a:r>
                        <a:rPr lang="en-GB" sz="1400"/>
                        <a:t>Op-amps, filters, ADCs (output stage), mixers</a:t>
                      </a:r>
                    </a:p>
                  </a:txBody>
                  <a:tcPr anchor="ctr">
                    <a:lnL>
                      <a:noFill/>
                    </a:lnL>
                    <a:lnR>
                      <a:noFill/>
                    </a:lnR>
                    <a:lnT>
                      <a:noFill/>
                    </a:lnT>
                    <a:lnB>
                      <a:noFill/>
                    </a:lnB>
                    <a:noFill/>
                  </a:tcPr>
                </a:tc>
                <a:tc>
                  <a:txBody>
                    <a:bodyPr/>
                    <a:lstStyle/>
                    <a:p>
                      <a:r>
                        <a:rPr lang="en-GB" sz="1400"/>
                        <a:t>FPGAs, microcontrollers, DSPs, memory</a:t>
                      </a:r>
                    </a:p>
                  </a:txBody>
                  <a:tcPr anchor="ctr">
                    <a:lnL>
                      <a:noFill/>
                    </a:lnL>
                    <a:lnR>
                      <a:noFill/>
                    </a:lnR>
                    <a:lnT>
                      <a:noFill/>
                    </a:lnT>
                    <a:lnB>
                      <a:noFill/>
                    </a:lnB>
                    <a:noFill/>
                  </a:tcPr>
                </a:tc>
                <a:extLst>
                  <a:ext uri="{0D108BD9-81ED-4DB2-BD59-A6C34878D82A}">
                    <a16:rowId xmlns:a16="http://schemas.microsoft.com/office/drawing/2014/main" val="51555280"/>
                  </a:ext>
                </a:extLst>
              </a:tr>
              <a:tr h="0">
                <a:tc>
                  <a:txBody>
                    <a:bodyPr/>
                    <a:lstStyle/>
                    <a:p>
                      <a:r>
                        <a:rPr lang="en-GB" sz="1400" b="1"/>
                        <a:t>Strengths</a:t>
                      </a:r>
                      <a:endParaRPr lang="en-GB" sz="1400"/>
                    </a:p>
                  </a:txBody>
                  <a:tcPr anchor="ctr">
                    <a:lnL>
                      <a:noFill/>
                    </a:lnL>
                    <a:lnR>
                      <a:noFill/>
                    </a:lnR>
                    <a:lnT>
                      <a:noFill/>
                    </a:lnT>
                    <a:lnB>
                      <a:noFill/>
                    </a:lnB>
                    <a:noFill/>
                  </a:tcPr>
                </a:tc>
                <a:tc>
                  <a:txBody>
                    <a:bodyPr/>
                    <a:lstStyle/>
                    <a:p>
                      <a:r>
                        <a:rPr lang="en-GB" sz="1400"/>
                        <a:t>Low latency, high bandwidth, real-time behavior</a:t>
                      </a:r>
                    </a:p>
                  </a:txBody>
                  <a:tcPr anchor="ctr">
                    <a:lnL>
                      <a:noFill/>
                    </a:lnL>
                    <a:lnR>
                      <a:noFill/>
                    </a:lnR>
                    <a:lnT>
                      <a:noFill/>
                    </a:lnT>
                    <a:lnB>
                      <a:noFill/>
                    </a:lnB>
                    <a:noFill/>
                  </a:tcPr>
                </a:tc>
                <a:tc>
                  <a:txBody>
                    <a:bodyPr/>
                    <a:lstStyle/>
                    <a:p>
                      <a:r>
                        <a:rPr lang="en-GB" sz="1400" dirty="0"/>
                        <a:t>Flexible, programmable, precise timing and logic operations</a:t>
                      </a:r>
                    </a:p>
                  </a:txBody>
                  <a:tcPr anchor="ctr">
                    <a:lnL>
                      <a:noFill/>
                    </a:lnL>
                    <a:lnR>
                      <a:noFill/>
                    </a:lnR>
                    <a:lnT>
                      <a:noFill/>
                    </a:lnT>
                    <a:lnB>
                      <a:noFill/>
                    </a:lnB>
                    <a:noFill/>
                  </a:tcPr>
                </a:tc>
                <a:extLst>
                  <a:ext uri="{0D108BD9-81ED-4DB2-BD59-A6C34878D82A}">
                    <a16:rowId xmlns:a16="http://schemas.microsoft.com/office/drawing/2014/main" val="4060495707"/>
                  </a:ext>
                </a:extLst>
              </a:tr>
              <a:tr h="0">
                <a:tc>
                  <a:txBody>
                    <a:bodyPr/>
                    <a:lstStyle/>
                    <a:p>
                      <a:r>
                        <a:rPr lang="en-GB" sz="1400" b="1"/>
                        <a:t>Challenges</a:t>
                      </a:r>
                      <a:endParaRPr lang="en-GB" sz="1400"/>
                    </a:p>
                  </a:txBody>
                  <a:tcPr anchor="ctr">
                    <a:lnL>
                      <a:noFill/>
                    </a:lnL>
                    <a:lnR>
                      <a:noFill/>
                    </a:lnR>
                    <a:lnT>
                      <a:noFill/>
                    </a:lnT>
                    <a:lnB>
                      <a:noFill/>
                    </a:lnB>
                    <a:noFill/>
                  </a:tcPr>
                </a:tc>
                <a:tc>
                  <a:txBody>
                    <a:bodyPr/>
                    <a:lstStyle/>
                    <a:p>
                      <a:r>
                        <a:rPr lang="en-GB" sz="1400"/>
                        <a:t>Susceptible to noise, drift</a:t>
                      </a:r>
                    </a:p>
                  </a:txBody>
                  <a:tcPr anchor="ctr">
                    <a:lnL>
                      <a:noFill/>
                    </a:lnL>
                    <a:lnR>
                      <a:noFill/>
                    </a:lnR>
                    <a:lnT>
                      <a:noFill/>
                    </a:lnT>
                    <a:lnB>
                      <a:noFill/>
                    </a:lnB>
                    <a:noFill/>
                  </a:tcPr>
                </a:tc>
                <a:tc>
                  <a:txBody>
                    <a:bodyPr/>
                    <a:lstStyle/>
                    <a:p>
                      <a:r>
                        <a:rPr lang="en-GB" sz="1400" dirty="0"/>
                        <a:t>Requires conversion (ADC/DAC), sometimes slower for real-time</a:t>
                      </a:r>
                    </a:p>
                  </a:txBody>
                  <a:tcPr anchor="ctr">
                    <a:lnL>
                      <a:noFill/>
                    </a:lnL>
                    <a:lnR>
                      <a:noFill/>
                    </a:lnR>
                    <a:lnT>
                      <a:noFill/>
                    </a:lnT>
                    <a:lnB>
                      <a:noFill/>
                    </a:lnB>
                    <a:noFill/>
                  </a:tcPr>
                </a:tc>
                <a:extLst>
                  <a:ext uri="{0D108BD9-81ED-4DB2-BD59-A6C34878D82A}">
                    <a16:rowId xmlns:a16="http://schemas.microsoft.com/office/drawing/2014/main" val="2528940302"/>
                  </a:ext>
                </a:extLst>
              </a:tr>
            </a:tbl>
          </a:graphicData>
        </a:graphic>
      </p:graphicFrame>
      <p:sp>
        <p:nvSpPr>
          <p:cNvPr id="13" name="Content Placeholder 10">
            <a:extLst>
              <a:ext uri="{FF2B5EF4-FFF2-40B4-BE49-F238E27FC236}">
                <a16:creationId xmlns:a16="http://schemas.microsoft.com/office/drawing/2014/main" id="{CC7E6CA0-CCF1-615B-313B-530AA4DBDAB1}"/>
              </a:ext>
            </a:extLst>
          </p:cNvPr>
          <p:cNvSpPr txBox="1">
            <a:spLocks/>
          </p:cNvSpPr>
          <p:nvPr/>
        </p:nvSpPr>
        <p:spPr>
          <a:xfrm>
            <a:off x="604141" y="5197401"/>
            <a:ext cx="11090274" cy="483306"/>
          </a:xfrm>
          <a:prstGeom prst="rect">
            <a:avLst/>
          </a:prstGeom>
        </p:spPr>
        <p:txBody>
          <a:bodyPr vert="horz" wrap="square" lIns="0" tIns="0" rIns="0" bIns="0" rtlCol="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rgbClr val="FFFFFF"/>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rgbClr val="FFFFFF"/>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rgbClr val="FFFFFF"/>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rgbClr val="FFFFFF"/>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Signal transmission: over copper cables or optical fibers, each with field of application, + pro and cons always to be considered when conceiving or upgrading diagnostics </a:t>
            </a:r>
            <a:endParaRPr lang="en-GB" dirty="0"/>
          </a:p>
        </p:txBody>
      </p:sp>
    </p:spTree>
    <p:extLst>
      <p:ext uri="{BB962C8B-B14F-4D97-AF65-F5344CB8AC3E}">
        <p14:creationId xmlns:p14="http://schemas.microsoft.com/office/powerpoint/2010/main" val="27835074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0A91B-E6A9-0DE9-0A4C-542A28747826}"/>
              </a:ext>
            </a:extLst>
          </p:cNvPr>
          <p:cNvSpPr>
            <a:spLocks noGrp="1"/>
          </p:cNvSpPr>
          <p:nvPr>
            <p:ph type="title"/>
          </p:nvPr>
        </p:nvSpPr>
        <p:spPr/>
        <p:txBody>
          <a:bodyPr/>
          <a:lstStyle/>
          <a:p>
            <a:r>
              <a:rPr lang="en-US" dirty="0"/>
              <a:t>Takeway of this part </a:t>
            </a:r>
            <a:br>
              <a:rPr lang="en-US" dirty="0"/>
            </a:br>
            <a:r>
              <a:rPr lang="en-US" sz="2400" dirty="0"/>
              <a:t>(while looking at a Diamond Beam Loss Monitors architecture)</a:t>
            </a:r>
            <a:endParaRPr lang="en-GB" sz="2400" dirty="0"/>
          </a:p>
        </p:txBody>
      </p:sp>
      <p:sp>
        <p:nvSpPr>
          <p:cNvPr id="3" name="Text Placeholder 2">
            <a:extLst>
              <a:ext uri="{FF2B5EF4-FFF2-40B4-BE49-F238E27FC236}">
                <a16:creationId xmlns:a16="http://schemas.microsoft.com/office/drawing/2014/main" id="{81DFF890-EB58-446C-CEEB-8E9D4B7E7CBD}"/>
              </a:ext>
            </a:extLst>
          </p:cNvPr>
          <p:cNvSpPr>
            <a:spLocks noGrp="1"/>
          </p:cNvSpPr>
          <p:nvPr>
            <p:ph type="body" idx="1"/>
          </p:nvPr>
        </p:nvSpPr>
        <p:spPr/>
        <p:txBody>
          <a:bodyPr/>
          <a:lstStyle/>
          <a:p>
            <a:endParaRPr lang="en-GB"/>
          </a:p>
        </p:txBody>
      </p:sp>
      <p:sp>
        <p:nvSpPr>
          <p:cNvPr id="4" name="Content Placeholder 3">
            <a:extLst>
              <a:ext uri="{FF2B5EF4-FFF2-40B4-BE49-F238E27FC236}">
                <a16:creationId xmlns:a16="http://schemas.microsoft.com/office/drawing/2014/main" id="{D1303150-E5B7-4CC3-3816-8DE8B5ABBBCB}"/>
              </a:ext>
            </a:extLst>
          </p:cNvPr>
          <p:cNvSpPr>
            <a:spLocks noGrp="1"/>
          </p:cNvSpPr>
          <p:nvPr>
            <p:ph sz="half" idx="2"/>
          </p:nvPr>
        </p:nvSpPr>
        <p:spPr/>
        <p:txBody>
          <a:bodyPr/>
          <a:lstStyle/>
          <a:p>
            <a:endParaRPr lang="en-GB"/>
          </a:p>
        </p:txBody>
      </p:sp>
      <p:sp>
        <p:nvSpPr>
          <p:cNvPr id="5" name="Text Placeholder 4">
            <a:extLst>
              <a:ext uri="{FF2B5EF4-FFF2-40B4-BE49-F238E27FC236}">
                <a16:creationId xmlns:a16="http://schemas.microsoft.com/office/drawing/2014/main" id="{9F71C96E-65C0-717B-B398-86CFC7BA11A0}"/>
              </a:ext>
            </a:extLst>
          </p:cNvPr>
          <p:cNvSpPr>
            <a:spLocks noGrp="1"/>
          </p:cNvSpPr>
          <p:nvPr>
            <p:ph type="body" sz="quarter" idx="13"/>
          </p:nvPr>
        </p:nvSpPr>
        <p:spPr/>
        <p:txBody>
          <a:bodyPr/>
          <a:lstStyle/>
          <a:p>
            <a:endParaRPr lang="en-GB"/>
          </a:p>
        </p:txBody>
      </p:sp>
      <p:sp>
        <p:nvSpPr>
          <p:cNvPr id="6" name="Content Placeholder 5">
            <a:extLst>
              <a:ext uri="{FF2B5EF4-FFF2-40B4-BE49-F238E27FC236}">
                <a16:creationId xmlns:a16="http://schemas.microsoft.com/office/drawing/2014/main" id="{69C7F0D0-81DD-CEBB-7CE4-D3D834452742}"/>
              </a:ext>
            </a:extLst>
          </p:cNvPr>
          <p:cNvSpPr>
            <a:spLocks noGrp="1"/>
          </p:cNvSpPr>
          <p:nvPr>
            <p:ph sz="quarter" idx="14"/>
          </p:nvPr>
        </p:nvSpPr>
        <p:spPr/>
        <p:txBody>
          <a:bodyPr/>
          <a:lstStyle/>
          <a:p>
            <a:endParaRPr lang="en-GB"/>
          </a:p>
        </p:txBody>
      </p:sp>
      <p:sp>
        <p:nvSpPr>
          <p:cNvPr id="8" name="Content Placeholder 7">
            <a:extLst>
              <a:ext uri="{FF2B5EF4-FFF2-40B4-BE49-F238E27FC236}">
                <a16:creationId xmlns:a16="http://schemas.microsoft.com/office/drawing/2014/main" id="{1F1902FC-FA05-413F-2031-96434CC81486}"/>
              </a:ext>
            </a:extLst>
          </p:cNvPr>
          <p:cNvSpPr>
            <a:spLocks noGrp="1"/>
          </p:cNvSpPr>
          <p:nvPr>
            <p:ph sz="quarter" idx="4"/>
          </p:nvPr>
        </p:nvSpPr>
        <p:spPr>
          <a:xfrm>
            <a:off x="7952424" y="1787645"/>
            <a:ext cx="3508755" cy="3515555"/>
          </a:xfrm>
        </p:spPr>
        <p:txBody>
          <a:bodyPr/>
          <a:lstStyle/>
          <a:p>
            <a:pPr marL="0" indent="0">
              <a:buNone/>
            </a:pPr>
            <a:r>
              <a:rPr lang="en-GB" sz="1800" dirty="0"/>
              <a:t>Working with beam instrumentation systems offers unique and multidisciplinary opportunities, including:</a:t>
            </a:r>
          </a:p>
          <a:p>
            <a:pPr>
              <a:buFont typeface="Arial" panose="020B0604020202020204" pitchFamily="34" charset="0"/>
              <a:buChar char="•"/>
            </a:pPr>
            <a:r>
              <a:rPr lang="en-GB" sz="1800" dirty="0"/>
              <a:t>The design, development, and testing of both </a:t>
            </a:r>
            <a:r>
              <a:rPr lang="en-GB" sz="1800" dirty="0" err="1"/>
              <a:t>analog</a:t>
            </a:r>
            <a:r>
              <a:rPr lang="en-GB" sz="1800" dirty="0"/>
              <a:t> and digital electronics</a:t>
            </a:r>
          </a:p>
          <a:p>
            <a:pPr>
              <a:buFont typeface="Arial" panose="020B0604020202020204" pitchFamily="34" charset="0"/>
              <a:buChar char="•"/>
            </a:pPr>
            <a:r>
              <a:rPr lang="en-GB" sz="1800" dirty="0"/>
              <a:t>Real-time data acquisition and processing</a:t>
            </a:r>
          </a:p>
          <a:p>
            <a:pPr>
              <a:buFont typeface="Arial" panose="020B0604020202020204" pitchFamily="34" charset="0"/>
              <a:buChar char="•"/>
            </a:pPr>
            <a:r>
              <a:rPr lang="en-GB" sz="1800" dirty="0"/>
              <a:t>Performance evaluation, requiring broad expertise — from detector physics to data analysis</a:t>
            </a:r>
          </a:p>
        </p:txBody>
      </p:sp>
      <p:sp>
        <p:nvSpPr>
          <p:cNvPr id="9" name="Footer Placeholder 8">
            <a:extLst>
              <a:ext uri="{FF2B5EF4-FFF2-40B4-BE49-F238E27FC236}">
                <a16:creationId xmlns:a16="http://schemas.microsoft.com/office/drawing/2014/main" id="{238C0B2A-FD05-A0EB-548B-07B24BBA3539}"/>
              </a:ext>
            </a:extLst>
          </p:cNvPr>
          <p:cNvSpPr>
            <a:spLocks noGrp="1"/>
          </p:cNvSpPr>
          <p:nvPr>
            <p:ph type="ftr" sz="quarter" idx="11"/>
          </p:nvPr>
        </p:nvSpPr>
        <p:spPr/>
        <p:txBody>
          <a:bodyPr/>
          <a:lstStyle/>
          <a:p>
            <a:pPr rtl="0"/>
            <a:r>
              <a:rPr lang="en-GB"/>
              <a:t>BI for OP @ Summer Student Lectures - F.R. - 2025</a:t>
            </a:r>
          </a:p>
        </p:txBody>
      </p:sp>
      <p:sp>
        <p:nvSpPr>
          <p:cNvPr id="10" name="Slide Number Placeholder 9">
            <a:extLst>
              <a:ext uri="{FF2B5EF4-FFF2-40B4-BE49-F238E27FC236}">
                <a16:creationId xmlns:a16="http://schemas.microsoft.com/office/drawing/2014/main" id="{6A0D9D90-83CC-84CD-1887-EE2146EAD18A}"/>
              </a:ext>
            </a:extLst>
          </p:cNvPr>
          <p:cNvSpPr>
            <a:spLocks noGrp="1"/>
          </p:cNvSpPr>
          <p:nvPr>
            <p:ph type="sldNum" sz="quarter" idx="12"/>
          </p:nvPr>
        </p:nvSpPr>
        <p:spPr/>
        <p:txBody>
          <a:bodyPr/>
          <a:lstStyle/>
          <a:p>
            <a:pPr rtl="0"/>
            <a:fld id="{DBA1B0FB-D917-4C8C-928F-313BD683BF39}" type="slidenum">
              <a:rPr lang="en-GB" smtClean="0"/>
              <a:t>39</a:t>
            </a:fld>
            <a:endParaRPr lang="en-GB"/>
          </a:p>
        </p:txBody>
      </p:sp>
      <p:pic>
        <p:nvPicPr>
          <p:cNvPr id="12" name="Picture 11">
            <a:extLst>
              <a:ext uri="{FF2B5EF4-FFF2-40B4-BE49-F238E27FC236}">
                <a16:creationId xmlns:a16="http://schemas.microsoft.com/office/drawing/2014/main" id="{4652417F-7261-F86F-17FD-0A3E12CB26F7}"/>
              </a:ext>
            </a:extLst>
          </p:cNvPr>
          <p:cNvPicPr>
            <a:picLocks noChangeAspect="1"/>
          </p:cNvPicPr>
          <p:nvPr/>
        </p:nvPicPr>
        <p:blipFill>
          <a:blip r:embed="rId2"/>
          <a:stretch>
            <a:fillRect/>
          </a:stretch>
        </p:blipFill>
        <p:spPr>
          <a:xfrm>
            <a:off x="180925" y="2247862"/>
            <a:ext cx="7119606" cy="3688017"/>
          </a:xfrm>
          <a:prstGeom prst="rect">
            <a:avLst/>
          </a:prstGeom>
        </p:spPr>
      </p:pic>
    </p:spTree>
    <p:extLst>
      <p:ext uri="{BB962C8B-B14F-4D97-AF65-F5344CB8AC3E}">
        <p14:creationId xmlns:p14="http://schemas.microsoft.com/office/powerpoint/2010/main" val="2250675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0CE54-2999-24D8-69A2-DDB9A37BE7D1}"/>
              </a:ext>
            </a:extLst>
          </p:cNvPr>
          <p:cNvSpPr>
            <a:spLocks noGrp="1"/>
          </p:cNvSpPr>
          <p:nvPr>
            <p:ph type="title"/>
          </p:nvPr>
        </p:nvSpPr>
        <p:spPr/>
        <p:txBody>
          <a:bodyPr/>
          <a:lstStyle/>
          <a:p>
            <a:r>
              <a:rPr lang="en-US" dirty="0"/>
              <a:t>References – Bibliography</a:t>
            </a:r>
            <a:br>
              <a:rPr lang="en-US" dirty="0"/>
            </a:br>
            <a:r>
              <a:rPr lang="en-US" sz="1800" dirty="0"/>
              <a:t>(not exhaustive, I’ll update it and leave on indico) </a:t>
            </a:r>
            <a:endParaRPr lang="en-GB" sz="1800" dirty="0"/>
          </a:p>
        </p:txBody>
      </p:sp>
      <p:sp>
        <p:nvSpPr>
          <p:cNvPr id="3" name="Content Placeholder 2">
            <a:extLst>
              <a:ext uri="{FF2B5EF4-FFF2-40B4-BE49-F238E27FC236}">
                <a16:creationId xmlns:a16="http://schemas.microsoft.com/office/drawing/2014/main" id="{716AFC0B-0657-D790-1C51-AC0DBC8E1B16}"/>
              </a:ext>
            </a:extLst>
          </p:cNvPr>
          <p:cNvSpPr>
            <a:spLocks noGrp="1"/>
          </p:cNvSpPr>
          <p:nvPr>
            <p:ph idx="1"/>
          </p:nvPr>
        </p:nvSpPr>
        <p:spPr>
          <a:xfrm>
            <a:off x="550863" y="1698529"/>
            <a:ext cx="11090274" cy="3979625"/>
          </a:xfrm>
        </p:spPr>
        <p:txBody>
          <a:bodyPr/>
          <a:lstStyle/>
          <a:p>
            <a:pPr marL="0" indent="0">
              <a:buNone/>
            </a:pPr>
            <a:r>
              <a:rPr lang="en-GB" dirty="0"/>
              <a:t>Proceedings of the 2018 course on Beam Instrumentation (CAS)</a:t>
            </a:r>
            <a:br>
              <a:rPr lang="en-GB" dirty="0"/>
            </a:br>
            <a:r>
              <a:rPr lang="en-GB" dirty="0">
                <a:hlinkClick r:id="rId2"/>
              </a:rPr>
              <a:t>https://cds.cern.ch/record/2625174?ln=en</a:t>
            </a:r>
            <a:endParaRPr lang="en-GB" dirty="0"/>
          </a:p>
          <a:p>
            <a:pPr marL="0" indent="0">
              <a:buNone/>
            </a:pPr>
            <a:r>
              <a:rPr lang="en-GB" dirty="0" err="1"/>
              <a:t>M.Vretnar</a:t>
            </a:r>
            <a:r>
              <a:rPr lang="en-GB" dirty="0"/>
              <a:t> , Particle Accelerators in the 21st century</a:t>
            </a:r>
          </a:p>
          <a:p>
            <a:pPr marL="0" indent="0">
              <a:buNone/>
            </a:pPr>
            <a:r>
              <a:rPr lang="en-GB" dirty="0">
                <a:hlinkClick r:id="rId3"/>
              </a:rPr>
              <a:t>https://indico.cern.ch/event/1469325/contributions/6186031/</a:t>
            </a:r>
            <a:endParaRPr lang="en-GB" dirty="0"/>
          </a:p>
          <a:p>
            <a:pPr marL="0" indent="0">
              <a:buNone/>
            </a:pPr>
            <a:r>
              <a:rPr lang="en-GB" dirty="0"/>
              <a:t>Peter Forck's Lectures at JUAS</a:t>
            </a:r>
          </a:p>
          <a:p>
            <a:pPr marL="0" indent="0">
              <a:buNone/>
            </a:pPr>
            <a:r>
              <a:rPr lang="en-GB" dirty="0"/>
              <a:t>Lecture Notes on Beam Instrumentation and Diagnostics (JUAS)</a:t>
            </a:r>
          </a:p>
          <a:p>
            <a:pPr marL="0" indent="0">
              <a:buNone/>
            </a:pPr>
            <a:r>
              <a:rPr lang="en-GB" dirty="0">
                <a:hlinkClick r:id="rId4"/>
              </a:rPr>
              <a:t>https://www-bd.gsi.de/conf/juas/juas_script.pdf</a:t>
            </a:r>
            <a:endParaRPr lang="en-GB" dirty="0"/>
          </a:p>
          <a:p>
            <a:pPr marL="0" indent="0">
              <a:buNone/>
            </a:pPr>
            <a:endParaRPr lang="en-GB" dirty="0"/>
          </a:p>
          <a:p>
            <a:pPr marL="0" indent="0">
              <a:buNone/>
            </a:pPr>
            <a:endParaRPr lang="en-GB" dirty="0"/>
          </a:p>
        </p:txBody>
      </p:sp>
      <p:sp>
        <p:nvSpPr>
          <p:cNvPr id="4" name="Footer Placeholder 3">
            <a:extLst>
              <a:ext uri="{FF2B5EF4-FFF2-40B4-BE49-F238E27FC236}">
                <a16:creationId xmlns:a16="http://schemas.microsoft.com/office/drawing/2014/main" id="{B7D47149-613A-435D-2BDC-8D20A3C789D4}"/>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04F637AC-ECB7-0DF4-2034-22CC57C36937}"/>
              </a:ext>
            </a:extLst>
          </p:cNvPr>
          <p:cNvSpPr>
            <a:spLocks noGrp="1"/>
          </p:cNvSpPr>
          <p:nvPr>
            <p:ph type="sldNum" sz="quarter" idx="12"/>
          </p:nvPr>
        </p:nvSpPr>
        <p:spPr/>
        <p:txBody>
          <a:bodyPr/>
          <a:lstStyle/>
          <a:p>
            <a:pPr rtl="0"/>
            <a:fld id="{DBA1B0FB-D917-4C8C-928F-313BD683BF39}" type="slidenum">
              <a:rPr lang="en-GB" smtClean="0"/>
              <a:t>4</a:t>
            </a:fld>
            <a:endParaRPr lang="en-GB"/>
          </a:p>
        </p:txBody>
      </p:sp>
    </p:spTree>
    <p:extLst>
      <p:ext uri="{BB962C8B-B14F-4D97-AF65-F5344CB8AC3E}">
        <p14:creationId xmlns:p14="http://schemas.microsoft.com/office/powerpoint/2010/main" val="33342489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C2B836C-E078-52E3-3CCE-41AE1C6981B2}"/>
              </a:ext>
            </a:extLst>
          </p:cNvPr>
          <p:cNvSpPr>
            <a:spLocks noGrp="1"/>
          </p:cNvSpPr>
          <p:nvPr>
            <p:ph type="pic" sz="quarter" idx="13"/>
          </p:nvPr>
        </p:nvSpPr>
        <p:spPr/>
        <p:txBody>
          <a:bodyPr/>
          <a:lstStyle/>
          <a:p>
            <a:endParaRPr lang="en-GB"/>
          </a:p>
        </p:txBody>
      </p:sp>
      <p:sp>
        <p:nvSpPr>
          <p:cNvPr id="3" name="Subtitle 2">
            <a:extLst>
              <a:ext uri="{FF2B5EF4-FFF2-40B4-BE49-F238E27FC236}">
                <a16:creationId xmlns:a16="http://schemas.microsoft.com/office/drawing/2014/main" id="{5F3E0924-6755-5175-EA6B-E6E151222077}"/>
              </a:ext>
            </a:extLst>
          </p:cNvPr>
          <p:cNvSpPr>
            <a:spLocks noGrp="1"/>
          </p:cNvSpPr>
          <p:nvPr>
            <p:ph type="subTitle" idx="1"/>
          </p:nvPr>
        </p:nvSpPr>
        <p:spPr/>
        <p:txBody>
          <a:bodyPr/>
          <a:lstStyle/>
          <a:p>
            <a:endParaRPr lang="en-GB" dirty="0"/>
          </a:p>
        </p:txBody>
      </p:sp>
      <p:sp>
        <p:nvSpPr>
          <p:cNvPr id="4" name="Title 3">
            <a:extLst>
              <a:ext uri="{FF2B5EF4-FFF2-40B4-BE49-F238E27FC236}">
                <a16:creationId xmlns:a16="http://schemas.microsoft.com/office/drawing/2014/main" id="{580C12AF-B808-B146-8B48-325B9FFB3292}"/>
              </a:ext>
            </a:extLst>
          </p:cNvPr>
          <p:cNvSpPr>
            <a:spLocks noGrp="1"/>
          </p:cNvSpPr>
          <p:nvPr>
            <p:ph type="ctrTitle"/>
          </p:nvPr>
        </p:nvSpPr>
        <p:spPr/>
        <p:txBody>
          <a:bodyPr/>
          <a:lstStyle/>
          <a:p>
            <a:r>
              <a:rPr lang="en-US" dirty="0"/>
              <a:t>Diagnostics methods basics (examples)</a:t>
            </a:r>
            <a:endParaRPr lang="en-GB" dirty="0"/>
          </a:p>
        </p:txBody>
      </p:sp>
    </p:spTree>
    <p:extLst>
      <p:ext uri="{BB962C8B-B14F-4D97-AF65-F5344CB8AC3E}">
        <p14:creationId xmlns:p14="http://schemas.microsoft.com/office/powerpoint/2010/main" val="28466276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0CBA-3959-4033-B55D-AB4A1175425D}"/>
              </a:ext>
            </a:extLst>
          </p:cNvPr>
          <p:cNvSpPr>
            <a:spLocks noGrp="1"/>
          </p:cNvSpPr>
          <p:nvPr>
            <p:ph type="title"/>
          </p:nvPr>
        </p:nvSpPr>
        <p:spPr/>
        <p:txBody>
          <a:bodyPr/>
          <a:lstStyle/>
          <a:p>
            <a:r>
              <a:rPr lang="en-US" dirty="0"/>
              <a:t>Beam Position Monitor - Concept</a:t>
            </a:r>
            <a:endParaRPr lang="en-GB" dirty="0"/>
          </a:p>
        </p:txBody>
      </p:sp>
      <p:sp>
        <p:nvSpPr>
          <p:cNvPr id="4" name="Footer Placeholder 3">
            <a:extLst>
              <a:ext uri="{FF2B5EF4-FFF2-40B4-BE49-F238E27FC236}">
                <a16:creationId xmlns:a16="http://schemas.microsoft.com/office/drawing/2014/main" id="{F5A9EDB5-C5BA-F39F-59D3-2A559DC29260}"/>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B8BDD76C-26D5-4FAC-951F-8FC31CE7F102}"/>
              </a:ext>
            </a:extLst>
          </p:cNvPr>
          <p:cNvSpPr>
            <a:spLocks noGrp="1"/>
          </p:cNvSpPr>
          <p:nvPr>
            <p:ph type="sldNum" sz="quarter" idx="12"/>
          </p:nvPr>
        </p:nvSpPr>
        <p:spPr/>
        <p:txBody>
          <a:bodyPr/>
          <a:lstStyle/>
          <a:p>
            <a:pPr rtl="0"/>
            <a:fld id="{DBA1B0FB-D917-4C8C-928F-313BD683BF39}" type="slidenum">
              <a:rPr lang="en-GB" smtClean="0"/>
              <a:t>41</a:t>
            </a:fld>
            <a:endParaRPr lang="en-GB"/>
          </a:p>
        </p:txBody>
      </p:sp>
      <p:pic>
        <p:nvPicPr>
          <p:cNvPr id="6" name="Picture 5">
            <a:extLst>
              <a:ext uri="{FF2B5EF4-FFF2-40B4-BE49-F238E27FC236}">
                <a16:creationId xmlns:a16="http://schemas.microsoft.com/office/drawing/2014/main" id="{988F91EA-B42E-A8B4-269E-6BAB1AAEEBF9}"/>
              </a:ext>
            </a:extLst>
          </p:cNvPr>
          <p:cNvPicPr>
            <a:picLocks noChangeAspect="1"/>
          </p:cNvPicPr>
          <p:nvPr/>
        </p:nvPicPr>
        <p:blipFill>
          <a:blip r:embed="rId2"/>
          <a:stretch>
            <a:fillRect/>
          </a:stretch>
        </p:blipFill>
        <p:spPr>
          <a:xfrm>
            <a:off x="5968953" y="1838943"/>
            <a:ext cx="4023636" cy="2355300"/>
          </a:xfrm>
          <a:prstGeom prst="rect">
            <a:avLst/>
          </a:prstGeom>
        </p:spPr>
      </p:pic>
      <p:pic>
        <p:nvPicPr>
          <p:cNvPr id="9" name="Picture 8">
            <a:extLst>
              <a:ext uri="{FF2B5EF4-FFF2-40B4-BE49-F238E27FC236}">
                <a16:creationId xmlns:a16="http://schemas.microsoft.com/office/drawing/2014/main" id="{A3B51731-E28B-EB87-3127-C4D3B84CB974}"/>
              </a:ext>
            </a:extLst>
          </p:cNvPr>
          <p:cNvPicPr>
            <a:picLocks noChangeAspect="1"/>
          </p:cNvPicPr>
          <p:nvPr/>
        </p:nvPicPr>
        <p:blipFill>
          <a:blip r:embed="rId3"/>
          <a:stretch>
            <a:fillRect/>
          </a:stretch>
        </p:blipFill>
        <p:spPr>
          <a:xfrm>
            <a:off x="947555" y="4569914"/>
            <a:ext cx="1641679" cy="2091186"/>
          </a:xfrm>
          <a:prstGeom prst="rect">
            <a:avLst/>
          </a:prstGeom>
        </p:spPr>
      </p:pic>
      <p:pic>
        <p:nvPicPr>
          <p:cNvPr id="11" name="Picture 10">
            <a:extLst>
              <a:ext uri="{FF2B5EF4-FFF2-40B4-BE49-F238E27FC236}">
                <a16:creationId xmlns:a16="http://schemas.microsoft.com/office/drawing/2014/main" id="{46A669BD-2380-E6ED-B762-5786EC87B265}"/>
              </a:ext>
            </a:extLst>
          </p:cNvPr>
          <p:cNvPicPr>
            <a:picLocks noChangeAspect="1"/>
          </p:cNvPicPr>
          <p:nvPr/>
        </p:nvPicPr>
        <p:blipFill>
          <a:blip r:embed="rId4"/>
          <a:stretch>
            <a:fillRect/>
          </a:stretch>
        </p:blipFill>
        <p:spPr>
          <a:xfrm>
            <a:off x="2707231" y="4869828"/>
            <a:ext cx="2497754" cy="1755271"/>
          </a:xfrm>
          <a:prstGeom prst="rect">
            <a:avLst/>
          </a:prstGeom>
        </p:spPr>
      </p:pic>
      <p:pic>
        <p:nvPicPr>
          <p:cNvPr id="14" name="Picture 13" descr="A diagram of electrostatic monitor&#10;&#10;AI-generated content may be incorrect.">
            <a:extLst>
              <a:ext uri="{FF2B5EF4-FFF2-40B4-BE49-F238E27FC236}">
                <a16:creationId xmlns:a16="http://schemas.microsoft.com/office/drawing/2014/main" id="{89565DDE-5140-B2AE-F6AC-B19EE598CDA9}"/>
              </a:ext>
            </a:extLst>
          </p:cNvPr>
          <p:cNvPicPr>
            <a:picLocks noChangeAspect="1"/>
          </p:cNvPicPr>
          <p:nvPr/>
        </p:nvPicPr>
        <p:blipFill>
          <a:blip r:embed="rId5"/>
          <a:stretch>
            <a:fillRect/>
          </a:stretch>
        </p:blipFill>
        <p:spPr>
          <a:xfrm>
            <a:off x="361937" y="1693822"/>
            <a:ext cx="5336203" cy="3002787"/>
          </a:xfrm>
          <a:prstGeom prst="rect">
            <a:avLst/>
          </a:prstGeom>
        </p:spPr>
      </p:pic>
      <p:pic>
        <p:nvPicPr>
          <p:cNvPr id="20" name="Picture 19">
            <a:extLst>
              <a:ext uri="{FF2B5EF4-FFF2-40B4-BE49-F238E27FC236}">
                <a16:creationId xmlns:a16="http://schemas.microsoft.com/office/drawing/2014/main" id="{1A7D2151-FE7C-848E-3615-9932073EF4FA}"/>
              </a:ext>
            </a:extLst>
          </p:cNvPr>
          <p:cNvPicPr>
            <a:picLocks noChangeAspect="1"/>
          </p:cNvPicPr>
          <p:nvPr/>
        </p:nvPicPr>
        <p:blipFill>
          <a:blip r:embed="rId6"/>
          <a:stretch>
            <a:fillRect/>
          </a:stretch>
        </p:blipFill>
        <p:spPr>
          <a:xfrm>
            <a:off x="6246124" y="5087312"/>
            <a:ext cx="5633441" cy="1488630"/>
          </a:xfrm>
          <a:prstGeom prst="rect">
            <a:avLst/>
          </a:prstGeom>
        </p:spPr>
      </p:pic>
      <p:sp>
        <p:nvSpPr>
          <p:cNvPr id="21" name="TextBox 20">
            <a:extLst>
              <a:ext uri="{FF2B5EF4-FFF2-40B4-BE49-F238E27FC236}">
                <a16:creationId xmlns:a16="http://schemas.microsoft.com/office/drawing/2014/main" id="{D0631753-DBD6-344A-5529-6E92DB488D79}"/>
              </a:ext>
            </a:extLst>
          </p:cNvPr>
          <p:cNvSpPr txBox="1"/>
          <p:nvPr/>
        </p:nvSpPr>
        <p:spPr>
          <a:xfrm>
            <a:off x="7747374" y="2297374"/>
            <a:ext cx="466794" cy="369332"/>
          </a:xfrm>
          <a:prstGeom prst="rect">
            <a:avLst/>
          </a:prstGeom>
          <a:noFill/>
        </p:spPr>
        <p:txBody>
          <a:bodyPr wrap="none" rtlCol="0">
            <a:spAutoFit/>
          </a:bodyPr>
          <a:lstStyle/>
          <a:p>
            <a:r>
              <a:rPr lang="en-US" dirty="0">
                <a:latin typeface="Abadi" panose="020B0604020104020204" pitchFamily="34" charset="0"/>
              </a:rPr>
              <a:t>V1</a:t>
            </a:r>
            <a:endParaRPr lang="en-GB" dirty="0">
              <a:latin typeface="Abadi" panose="020B0604020104020204" pitchFamily="34" charset="0"/>
            </a:endParaRPr>
          </a:p>
        </p:txBody>
      </p:sp>
      <p:sp>
        <p:nvSpPr>
          <p:cNvPr id="22" name="TextBox 21">
            <a:extLst>
              <a:ext uri="{FF2B5EF4-FFF2-40B4-BE49-F238E27FC236}">
                <a16:creationId xmlns:a16="http://schemas.microsoft.com/office/drawing/2014/main" id="{474AA5CE-0E6A-CFAD-BFD8-2DD9A4E88584}"/>
              </a:ext>
            </a:extLst>
          </p:cNvPr>
          <p:cNvSpPr txBox="1"/>
          <p:nvPr/>
        </p:nvSpPr>
        <p:spPr>
          <a:xfrm>
            <a:off x="7747374" y="3771708"/>
            <a:ext cx="466794" cy="369332"/>
          </a:xfrm>
          <a:prstGeom prst="rect">
            <a:avLst/>
          </a:prstGeom>
          <a:noFill/>
        </p:spPr>
        <p:txBody>
          <a:bodyPr wrap="none" rtlCol="0">
            <a:spAutoFit/>
          </a:bodyPr>
          <a:lstStyle/>
          <a:p>
            <a:r>
              <a:rPr lang="en-US" dirty="0">
                <a:latin typeface="Abadi" panose="020B0604020104020204" pitchFamily="34" charset="0"/>
              </a:rPr>
              <a:t>V2</a:t>
            </a:r>
            <a:endParaRPr lang="en-GB" dirty="0">
              <a:latin typeface="Abadi" panose="020B0604020104020204" pitchFamily="34" charset="0"/>
            </a:endParaRPr>
          </a:p>
        </p:txBody>
      </p:sp>
      <p:sp>
        <p:nvSpPr>
          <p:cNvPr id="23" name="TextBox 22">
            <a:extLst>
              <a:ext uri="{FF2B5EF4-FFF2-40B4-BE49-F238E27FC236}">
                <a16:creationId xmlns:a16="http://schemas.microsoft.com/office/drawing/2014/main" id="{AC2015DD-BB3F-B589-5547-58A9FAE5D807}"/>
              </a:ext>
            </a:extLst>
          </p:cNvPr>
          <p:cNvSpPr txBox="1"/>
          <p:nvPr/>
        </p:nvSpPr>
        <p:spPr>
          <a:xfrm>
            <a:off x="6095375" y="4630736"/>
            <a:ext cx="3642985" cy="369332"/>
          </a:xfrm>
          <a:prstGeom prst="rect">
            <a:avLst/>
          </a:prstGeom>
          <a:noFill/>
        </p:spPr>
        <p:txBody>
          <a:bodyPr wrap="none" rtlCol="0">
            <a:spAutoFit/>
          </a:bodyPr>
          <a:lstStyle/>
          <a:p>
            <a:r>
              <a:rPr lang="en-US" dirty="0"/>
              <a:t>To be independent of beam intensity:</a:t>
            </a:r>
            <a:endParaRPr lang="en-GB" dirty="0"/>
          </a:p>
        </p:txBody>
      </p:sp>
      <p:sp>
        <p:nvSpPr>
          <p:cNvPr id="24" name="TextBox 23">
            <a:extLst>
              <a:ext uri="{FF2B5EF4-FFF2-40B4-BE49-F238E27FC236}">
                <a16:creationId xmlns:a16="http://schemas.microsoft.com/office/drawing/2014/main" id="{31BF4E89-A295-0DDE-CBE0-EBE69EE551C6}"/>
              </a:ext>
            </a:extLst>
          </p:cNvPr>
          <p:cNvSpPr txBox="1"/>
          <p:nvPr/>
        </p:nvSpPr>
        <p:spPr>
          <a:xfrm>
            <a:off x="10198944" y="2780839"/>
            <a:ext cx="1680621" cy="923330"/>
          </a:xfrm>
          <a:prstGeom prst="rect">
            <a:avLst/>
          </a:prstGeom>
          <a:noFill/>
        </p:spPr>
        <p:txBody>
          <a:bodyPr wrap="square" rtlCol="0">
            <a:spAutoFit/>
          </a:bodyPr>
          <a:lstStyle/>
          <a:p>
            <a:pPr algn="ctr"/>
            <a:r>
              <a:rPr lang="en-US" dirty="0">
                <a:solidFill>
                  <a:srgbClr val="5EE234"/>
                </a:solidFill>
                <a:latin typeface="Abadi" panose="020B0604020104020204" pitchFamily="34" charset="0"/>
              </a:rPr>
              <a:t>Proportional to beam position in the pipe</a:t>
            </a:r>
            <a:endParaRPr lang="en-GB" dirty="0">
              <a:solidFill>
                <a:srgbClr val="5EE234"/>
              </a:solidFill>
              <a:latin typeface="Abadi" panose="020B0604020104020204" pitchFamily="34" charset="0"/>
            </a:endParaRPr>
          </a:p>
        </p:txBody>
      </p:sp>
      <p:sp>
        <p:nvSpPr>
          <p:cNvPr id="25" name="TextBox 24">
            <a:extLst>
              <a:ext uri="{FF2B5EF4-FFF2-40B4-BE49-F238E27FC236}">
                <a16:creationId xmlns:a16="http://schemas.microsoft.com/office/drawing/2014/main" id="{D748B371-027F-40E9-B33A-4C5BE5B2982C}"/>
              </a:ext>
            </a:extLst>
          </p:cNvPr>
          <p:cNvSpPr txBox="1"/>
          <p:nvPr/>
        </p:nvSpPr>
        <p:spPr>
          <a:xfrm>
            <a:off x="3818617" y="5810773"/>
            <a:ext cx="1337687" cy="523220"/>
          </a:xfrm>
          <a:prstGeom prst="rect">
            <a:avLst/>
          </a:prstGeom>
          <a:noFill/>
        </p:spPr>
        <p:txBody>
          <a:bodyPr wrap="square" rtlCol="0">
            <a:spAutoFit/>
          </a:bodyPr>
          <a:lstStyle/>
          <a:p>
            <a:pPr algn="ctr"/>
            <a:r>
              <a:rPr lang="en-US" sz="1400" dirty="0">
                <a:solidFill>
                  <a:srgbClr val="3644D0"/>
                </a:solidFill>
                <a:latin typeface="Abadi" panose="020B0604020104020204" pitchFamily="34" charset="0"/>
              </a:rPr>
              <a:t>Need bunched beam</a:t>
            </a:r>
            <a:endParaRPr lang="en-GB" sz="1400" dirty="0">
              <a:solidFill>
                <a:srgbClr val="3644D0"/>
              </a:solidFill>
              <a:latin typeface="Abadi" panose="020B0604020104020204" pitchFamily="34" charset="0"/>
            </a:endParaRPr>
          </a:p>
        </p:txBody>
      </p:sp>
      <p:pic>
        <p:nvPicPr>
          <p:cNvPr id="27" name="Picture 26">
            <a:extLst>
              <a:ext uri="{FF2B5EF4-FFF2-40B4-BE49-F238E27FC236}">
                <a16:creationId xmlns:a16="http://schemas.microsoft.com/office/drawing/2014/main" id="{D4FA3429-9D49-C0C1-B989-9726FA5F03FA}"/>
              </a:ext>
            </a:extLst>
          </p:cNvPr>
          <p:cNvPicPr>
            <a:picLocks noChangeAspect="1"/>
          </p:cNvPicPr>
          <p:nvPr/>
        </p:nvPicPr>
        <p:blipFill>
          <a:blip r:embed="rId7"/>
          <a:stretch>
            <a:fillRect/>
          </a:stretch>
        </p:blipFill>
        <p:spPr>
          <a:xfrm>
            <a:off x="9948864" y="196899"/>
            <a:ext cx="1779032" cy="2015625"/>
          </a:xfrm>
          <a:prstGeom prst="rect">
            <a:avLst/>
          </a:prstGeom>
        </p:spPr>
      </p:pic>
      <p:cxnSp>
        <p:nvCxnSpPr>
          <p:cNvPr id="29" name="Straight Arrow Connector 28">
            <a:extLst>
              <a:ext uri="{FF2B5EF4-FFF2-40B4-BE49-F238E27FC236}">
                <a16:creationId xmlns:a16="http://schemas.microsoft.com/office/drawing/2014/main" id="{78E021D1-CD11-61AD-618D-69258E3CBC10}"/>
              </a:ext>
            </a:extLst>
          </p:cNvPr>
          <p:cNvCxnSpPr>
            <a:cxnSpLocks/>
          </p:cNvCxnSpPr>
          <p:nvPr/>
        </p:nvCxnSpPr>
        <p:spPr>
          <a:xfrm flipV="1">
            <a:off x="9980706" y="1176559"/>
            <a:ext cx="782827" cy="45759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5553035-C606-8451-3ACD-5EC6E09C9567}"/>
              </a:ext>
            </a:extLst>
          </p:cNvPr>
          <p:cNvSpPr/>
          <p:nvPr/>
        </p:nvSpPr>
        <p:spPr>
          <a:xfrm rot="3425324">
            <a:off x="10503470" y="1192301"/>
            <a:ext cx="97952" cy="200997"/>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4D9215FE-A16C-11DF-6A2E-44A0B231E46F}"/>
              </a:ext>
            </a:extLst>
          </p:cNvPr>
          <p:cNvSpPr/>
          <p:nvPr/>
        </p:nvSpPr>
        <p:spPr>
          <a:xfrm rot="3425324">
            <a:off x="10087213" y="1437932"/>
            <a:ext cx="97952" cy="200997"/>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81855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E4972-58CD-4803-B34D-4EB361E32FC6}"/>
              </a:ext>
            </a:extLst>
          </p:cNvPr>
          <p:cNvSpPr>
            <a:spLocks noGrp="1"/>
          </p:cNvSpPr>
          <p:nvPr>
            <p:ph type="title"/>
          </p:nvPr>
        </p:nvSpPr>
        <p:spPr/>
        <p:txBody>
          <a:bodyPr/>
          <a:lstStyle/>
          <a:p>
            <a:r>
              <a:rPr lang="en-US" dirty="0"/>
              <a:t>Beam Current Transformers</a:t>
            </a:r>
            <a:endParaRPr lang="en-GB" dirty="0"/>
          </a:p>
        </p:txBody>
      </p:sp>
      <p:sp>
        <p:nvSpPr>
          <p:cNvPr id="6" name="Text Placeholder 5">
            <a:extLst>
              <a:ext uri="{FF2B5EF4-FFF2-40B4-BE49-F238E27FC236}">
                <a16:creationId xmlns:a16="http://schemas.microsoft.com/office/drawing/2014/main" id="{E8CEEDAD-EAAA-8E11-6973-AA26E148C676}"/>
              </a:ext>
            </a:extLst>
          </p:cNvPr>
          <p:cNvSpPr>
            <a:spLocks noGrp="1"/>
          </p:cNvSpPr>
          <p:nvPr>
            <p:ph type="body" idx="1"/>
          </p:nvPr>
        </p:nvSpPr>
        <p:spPr>
          <a:xfrm>
            <a:off x="506856" y="1239511"/>
            <a:ext cx="5437186" cy="295899"/>
          </a:xfrm>
        </p:spPr>
        <p:txBody>
          <a:bodyPr anchor="t"/>
          <a:lstStyle/>
          <a:p>
            <a:pPr>
              <a:spcBef>
                <a:spcPts val="0"/>
              </a:spcBef>
              <a:spcAft>
                <a:spcPts val="0"/>
              </a:spcAft>
            </a:pPr>
            <a:r>
              <a:rPr lang="fr-FR" dirty="0"/>
              <a:t>1️⃣ </a:t>
            </a:r>
            <a:r>
              <a:rPr lang="fr-FR" b="1" dirty="0"/>
              <a:t>DC Beam </a:t>
            </a:r>
            <a:r>
              <a:rPr lang="fr-FR" b="1" dirty="0" err="1"/>
              <a:t>Current</a:t>
            </a:r>
            <a:r>
              <a:rPr lang="fr-FR" b="1" dirty="0"/>
              <a:t> Transformer (DCCT)</a:t>
            </a:r>
          </a:p>
        </p:txBody>
      </p:sp>
      <p:sp>
        <p:nvSpPr>
          <p:cNvPr id="7" name="Content Placeholder 6">
            <a:extLst>
              <a:ext uri="{FF2B5EF4-FFF2-40B4-BE49-F238E27FC236}">
                <a16:creationId xmlns:a16="http://schemas.microsoft.com/office/drawing/2014/main" id="{1310E0C8-80CD-5AC2-FA15-8D5315D8923F}"/>
              </a:ext>
            </a:extLst>
          </p:cNvPr>
          <p:cNvSpPr>
            <a:spLocks noGrp="1"/>
          </p:cNvSpPr>
          <p:nvPr>
            <p:ph sz="half" idx="2"/>
          </p:nvPr>
        </p:nvSpPr>
        <p:spPr>
          <a:xfrm>
            <a:off x="550863" y="1767884"/>
            <a:ext cx="5429114" cy="3515555"/>
          </a:xfrm>
        </p:spPr>
        <p:txBody>
          <a:bodyPr/>
          <a:lstStyle/>
          <a:p>
            <a:pPr marL="0" indent="0">
              <a:buNone/>
            </a:pPr>
            <a:r>
              <a:rPr lang="en-GB" sz="1800" dirty="0"/>
              <a:t>🧭 </a:t>
            </a:r>
            <a:r>
              <a:rPr lang="en-GB" sz="1800" b="1" dirty="0"/>
              <a:t>Measures the average (DC) beam current</a:t>
            </a:r>
            <a:r>
              <a:rPr lang="en-GB" sz="1800" dirty="0"/>
              <a:t>, even if it’s constant over time (e.g., in a storage ring).</a:t>
            </a:r>
          </a:p>
          <a:p>
            <a:pPr>
              <a:buNone/>
            </a:pPr>
            <a:r>
              <a:rPr lang="en-GB" sz="1800" b="1" dirty="0"/>
              <a:t>🧪 Working Principle</a:t>
            </a:r>
          </a:p>
          <a:p>
            <a:pPr marL="0" indent="0">
              <a:buNone/>
            </a:pPr>
            <a:r>
              <a:rPr lang="en-GB" sz="1800" dirty="0"/>
              <a:t>Uses </a:t>
            </a:r>
            <a:r>
              <a:rPr lang="en-GB" sz="1800" b="1" dirty="0"/>
              <a:t>magnetic cores</a:t>
            </a:r>
            <a:r>
              <a:rPr lang="en-GB" sz="1800" dirty="0"/>
              <a:t> and </a:t>
            </a:r>
            <a:r>
              <a:rPr lang="en-GB" sz="1800" b="1" dirty="0"/>
              <a:t>zero-flux feedback</a:t>
            </a:r>
            <a:r>
              <a:rPr lang="en-GB" sz="1800" dirty="0"/>
              <a:t> techniques to detect a steady magnetic field caused by the beam current.</a:t>
            </a:r>
          </a:p>
          <a:p>
            <a:pPr>
              <a:buNone/>
            </a:pPr>
            <a:r>
              <a:rPr lang="en-GB" sz="1800" b="1" dirty="0"/>
              <a:t>🔣 Key Concept</a:t>
            </a:r>
          </a:p>
          <a:p>
            <a:pPr>
              <a:buNone/>
            </a:pPr>
            <a:r>
              <a:rPr lang="en-GB" sz="1800" dirty="0"/>
              <a:t>Ampère’s law (steady current):</a:t>
            </a:r>
          </a:p>
          <a:p>
            <a:pPr marL="0" indent="0">
              <a:buNone/>
            </a:pPr>
            <a:r>
              <a:rPr lang="en-GB" sz="1800" dirty="0"/>
              <a:t>The device cancels this magnetic field using a compensation winding carrying a current I​, and the value of </a:t>
            </a:r>
            <a:r>
              <a:rPr lang="en-GB" sz="1800" dirty="0" err="1"/>
              <a:t>I_feedback</a:t>
            </a:r>
            <a:r>
              <a:rPr lang="en-GB" sz="1800" dirty="0"/>
              <a:t> = -</a:t>
            </a:r>
            <a:r>
              <a:rPr lang="en-GB" sz="1800" dirty="0" err="1"/>
              <a:t>I_beam</a:t>
            </a:r>
            <a:r>
              <a:rPr lang="en-GB" sz="1800" dirty="0"/>
              <a:t> (see diagram)</a:t>
            </a:r>
          </a:p>
        </p:txBody>
      </p:sp>
      <p:sp>
        <p:nvSpPr>
          <p:cNvPr id="4" name="Footer Placeholder 3">
            <a:extLst>
              <a:ext uri="{FF2B5EF4-FFF2-40B4-BE49-F238E27FC236}">
                <a16:creationId xmlns:a16="http://schemas.microsoft.com/office/drawing/2014/main" id="{9BE0C6D7-521B-A7F9-13B8-28B41C1F64BE}"/>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78022EEC-E247-CE7D-61B3-328ADC12DCF8}"/>
              </a:ext>
            </a:extLst>
          </p:cNvPr>
          <p:cNvSpPr>
            <a:spLocks noGrp="1"/>
          </p:cNvSpPr>
          <p:nvPr>
            <p:ph type="sldNum" sz="quarter" idx="12"/>
          </p:nvPr>
        </p:nvSpPr>
        <p:spPr/>
        <p:txBody>
          <a:bodyPr/>
          <a:lstStyle/>
          <a:p>
            <a:pPr rtl="0"/>
            <a:fld id="{DBA1B0FB-D917-4C8C-928F-313BD683BF39}" type="slidenum">
              <a:rPr lang="en-GB" smtClean="0"/>
              <a:t>42</a:t>
            </a:fld>
            <a:endParaRPr lang="en-GB"/>
          </a:p>
        </p:txBody>
      </p:sp>
      <p:pic>
        <p:nvPicPr>
          <p:cNvPr id="11" name="Picture 10">
            <a:extLst>
              <a:ext uri="{FF2B5EF4-FFF2-40B4-BE49-F238E27FC236}">
                <a16:creationId xmlns:a16="http://schemas.microsoft.com/office/drawing/2014/main" id="{6F9E5923-80C3-05BE-6D7E-EEE89CF1DCD6}"/>
              </a:ext>
            </a:extLst>
          </p:cNvPr>
          <p:cNvPicPr>
            <a:picLocks noChangeAspect="1"/>
          </p:cNvPicPr>
          <p:nvPr/>
        </p:nvPicPr>
        <p:blipFill>
          <a:blip r:embed="rId2"/>
          <a:stretch>
            <a:fillRect/>
          </a:stretch>
        </p:blipFill>
        <p:spPr>
          <a:xfrm>
            <a:off x="6296263" y="1331912"/>
            <a:ext cx="5553347" cy="4194176"/>
          </a:xfrm>
          <a:prstGeom prst="rect">
            <a:avLst/>
          </a:prstGeom>
        </p:spPr>
      </p:pic>
      <p:pic>
        <p:nvPicPr>
          <p:cNvPr id="13" name="Picture 12">
            <a:extLst>
              <a:ext uri="{FF2B5EF4-FFF2-40B4-BE49-F238E27FC236}">
                <a16:creationId xmlns:a16="http://schemas.microsoft.com/office/drawing/2014/main" id="{6F73805E-E67D-72DD-5A76-CDA6BDBDC1D5}"/>
              </a:ext>
            </a:extLst>
          </p:cNvPr>
          <p:cNvPicPr>
            <a:picLocks noChangeAspect="1"/>
          </p:cNvPicPr>
          <p:nvPr/>
        </p:nvPicPr>
        <p:blipFill>
          <a:blip r:embed="rId3"/>
          <a:stretch>
            <a:fillRect/>
          </a:stretch>
        </p:blipFill>
        <p:spPr>
          <a:xfrm>
            <a:off x="3750507" y="4308187"/>
            <a:ext cx="1942154" cy="884821"/>
          </a:xfrm>
          <a:prstGeom prst="rect">
            <a:avLst/>
          </a:prstGeom>
        </p:spPr>
      </p:pic>
    </p:spTree>
    <p:extLst>
      <p:ext uri="{BB962C8B-B14F-4D97-AF65-F5344CB8AC3E}">
        <p14:creationId xmlns:p14="http://schemas.microsoft.com/office/powerpoint/2010/main" val="27118122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B54E5-227C-A7D4-40E4-414A4F811A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E95C44-34DA-2750-D51A-672CE3D4D690}"/>
              </a:ext>
            </a:extLst>
          </p:cNvPr>
          <p:cNvSpPr>
            <a:spLocks noGrp="1"/>
          </p:cNvSpPr>
          <p:nvPr>
            <p:ph type="title"/>
          </p:nvPr>
        </p:nvSpPr>
        <p:spPr/>
        <p:txBody>
          <a:bodyPr/>
          <a:lstStyle/>
          <a:p>
            <a:r>
              <a:rPr lang="en-US" dirty="0"/>
              <a:t>Beam Current Transformers</a:t>
            </a:r>
            <a:endParaRPr lang="en-GB" dirty="0"/>
          </a:p>
        </p:txBody>
      </p:sp>
      <p:sp>
        <p:nvSpPr>
          <p:cNvPr id="6" name="Text Placeholder 5">
            <a:extLst>
              <a:ext uri="{FF2B5EF4-FFF2-40B4-BE49-F238E27FC236}">
                <a16:creationId xmlns:a16="http://schemas.microsoft.com/office/drawing/2014/main" id="{D001C36C-8EA5-321D-9CE4-10981D15DE40}"/>
              </a:ext>
            </a:extLst>
          </p:cNvPr>
          <p:cNvSpPr>
            <a:spLocks noGrp="1"/>
          </p:cNvSpPr>
          <p:nvPr>
            <p:ph type="body" idx="1"/>
          </p:nvPr>
        </p:nvSpPr>
        <p:spPr>
          <a:xfrm>
            <a:off x="506855" y="1239511"/>
            <a:ext cx="6153105" cy="295899"/>
          </a:xfrm>
        </p:spPr>
        <p:txBody>
          <a:bodyPr anchor="t"/>
          <a:lstStyle/>
          <a:p>
            <a:pPr>
              <a:spcBef>
                <a:spcPts val="0"/>
              </a:spcBef>
              <a:spcAft>
                <a:spcPts val="0"/>
              </a:spcAft>
            </a:pPr>
            <a:r>
              <a:rPr lang="fr-FR" dirty="0"/>
              <a:t>2️⃣ </a:t>
            </a:r>
            <a:r>
              <a:rPr lang="fr-FR" b="1" dirty="0"/>
              <a:t>Fast (AC) Beam </a:t>
            </a:r>
            <a:r>
              <a:rPr lang="fr-FR" b="1" dirty="0" err="1"/>
              <a:t>Current</a:t>
            </a:r>
            <a:r>
              <a:rPr lang="fr-FR" b="1" dirty="0"/>
              <a:t> Transformer (FBCT))</a:t>
            </a:r>
          </a:p>
        </p:txBody>
      </p:sp>
      <p:sp>
        <p:nvSpPr>
          <p:cNvPr id="7" name="Content Placeholder 6">
            <a:extLst>
              <a:ext uri="{FF2B5EF4-FFF2-40B4-BE49-F238E27FC236}">
                <a16:creationId xmlns:a16="http://schemas.microsoft.com/office/drawing/2014/main" id="{D4A36D6D-7ACE-4065-18E8-5D6E54E4BD1C}"/>
              </a:ext>
            </a:extLst>
          </p:cNvPr>
          <p:cNvSpPr>
            <a:spLocks noGrp="1"/>
          </p:cNvSpPr>
          <p:nvPr>
            <p:ph sz="half" idx="2"/>
          </p:nvPr>
        </p:nvSpPr>
        <p:spPr>
          <a:xfrm>
            <a:off x="550863" y="1767884"/>
            <a:ext cx="5429114" cy="4540841"/>
          </a:xfrm>
        </p:spPr>
        <p:txBody>
          <a:bodyPr/>
          <a:lstStyle/>
          <a:p>
            <a:pPr>
              <a:buNone/>
            </a:pPr>
            <a:r>
              <a:rPr lang="en-GB" sz="1800" dirty="0"/>
              <a:t>⚡ </a:t>
            </a:r>
            <a:r>
              <a:rPr lang="en-GB" sz="1800" b="1" dirty="0"/>
              <a:t>Measures the time-varying (AC) components</a:t>
            </a:r>
            <a:r>
              <a:rPr lang="en-GB" sz="1800" dirty="0"/>
              <a:t> of the beam current — e.g., fast pulses or individual bunches.</a:t>
            </a:r>
            <a:endParaRPr lang="en-GB" sz="1800" b="1" dirty="0"/>
          </a:p>
          <a:p>
            <a:pPr>
              <a:buNone/>
            </a:pPr>
            <a:r>
              <a:rPr lang="en-GB" sz="1800" b="1" dirty="0"/>
              <a:t>🧪 Working Principle</a:t>
            </a:r>
          </a:p>
          <a:p>
            <a:pPr marL="0" indent="0">
              <a:buNone/>
            </a:pPr>
            <a:r>
              <a:rPr lang="en-GB" sz="1800" dirty="0"/>
              <a:t>Based on a </a:t>
            </a:r>
            <a:r>
              <a:rPr lang="en-GB" sz="1800" b="1" dirty="0"/>
              <a:t>toroidal transformer</a:t>
            </a:r>
            <a:r>
              <a:rPr lang="en-GB" sz="1800" dirty="0"/>
              <a:t>: beam acts as a </a:t>
            </a:r>
            <a:r>
              <a:rPr lang="en-GB" sz="1800" b="1" dirty="0"/>
              <a:t>primary winding</a:t>
            </a:r>
            <a:r>
              <a:rPr lang="en-GB" sz="1800" dirty="0"/>
              <a:t>, inducing a voltage in a secondary coil proportional to </a:t>
            </a:r>
            <a:r>
              <a:rPr lang="en-GB" sz="1800" b="1" dirty="0" err="1"/>
              <a:t>dI</a:t>
            </a:r>
            <a:r>
              <a:rPr lang="en-GB" sz="1800" b="1" dirty="0"/>
              <a:t>/dt</a:t>
            </a:r>
            <a:r>
              <a:rPr lang="en-GB" sz="1800" dirty="0"/>
              <a:t> (change in current).</a:t>
            </a:r>
          </a:p>
          <a:p>
            <a:pPr marL="0" indent="0">
              <a:buNone/>
            </a:pPr>
            <a:r>
              <a:rPr lang="en-GB" sz="1800" b="1" dirty="0"/>
              <a:t>🔣 Key Concept</a:t>
            </a:r>
          </a:p>
          <a:p>
            <a:pPr>
              <a:buNone/>
            </a:pPr>
            <a:r>
              <a:rPr lang="en-GB" sz="1800" dirty="0"/>
              <a:t>Faraday’s law:</a:t>
            </a:r>
          </a:p>
          <a:p>
            <a:pPr>
              <a:buNone/>
            </a:pPr>
            <a:r>
              <a:rPr lang="en-GB" sz="1800" dirty="0"/>
              <a:t>- M is mutual inductance.</a:t>
            </a:r>
          </a:p>
        </p:txBody>
      </p:sp>
      <p:sp>
        <p:nvSpPr>
          <p:cNvPr id="4" name="Footer Placeholder 3">
            <a:extLst>
              <a:ext uri="{FF2B5EF4-FFF2-40B4-BE49-F238E27FC236}">
                <a16:creationId xmlns:a16="http://schemas.microsoft.com/office/drawing/2014/main" id="{BFC1E685-C0D7-C185-A733-0867663083AD}"/>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9514D34B-984F-7DEC-BB39-979CE9B2BB2B}"/>
              </a:ext>
            </a:extLst>
          </p:cNvPr>
          <p:cNvSpPr>
            <a:spLocks noGrp="1"/>
          </p:cNvSpPr>
          <p:nvPr>
            <p:ph type="sldNum" sz="quarter" idx="12"/>
          </p:nvPr>
        </p:nvSpPr>
        <p:spPr/>
        <p:txBody>
          <a:bodyPr/>
          <a:lstStyle/>
          <a:p>
            <a:pPr rtl="0"/>
            <a:fld id="{DBA1B0FB-D917-4C8C-928F-313BD683BF39}" type="slidenum">
              <a:rPr lang="en-GB" smtClean="0"/>
              <a:t>43</a:t>
            </a:fld>
            <a:endParaRPr lang="en-GB"/>
          </a:p>
        </p:txBody>
      </p:sp>
      <p:pic>
        <p:nvPicPr>
          <p:cNvPr id="8" name="Picture 7">
            <a:extLst>
              <a:ext uri="{FF2B5EF4-FFF2-40B4-BE49-F238E27FC236}">
                <a16:creationId xmlns:a16="http://schemas.microsoft.com/office/drawing/2014/main" id="{F23E65AA-7804-B6F5-29CF-7DFE8D95F34F}"/>
              </a:ext>
            </a:extLst>
          </p:cNvPr>
          <p:cNvPicPr>
            <a:picLocks noChangeAspect="1"/>
          </p:cNvPicPr>
          <p:nvPr/>
        </p:nvPicPr>
        <p:blipFill>
          <a:blip r:embed="rId2"/>
          <a:stretch>
            <a:fillRect/>
          </a:stretch>
        </p:blipFill>
        <p:spPr>
          <a:xfrm>
            <a:off x="2769914" y="4858904"/>
            <a:ext cx="1660281" cy="640966"/>
          </a:xfrm>
          <a:prstGeom prst="rect">
            <a:avLst/>
          </a:prstGeom>
        </p:spPr>
      </p:pic>
      <p:pic>
        <p:nvPicPr>
          <p:cNvPr id="12" name="Picture 11">
            <a:extLst>
              <a:ext uri="{FF2B5EF4-FFF2-40B4-BE49-F238E27FC236}">
                <a16:creationId xmlns:a16="http://schemas.microsoft.com/office/drawing/2014/main" id="{2326E462-317F-E4C4-92F7-E8186BA9DD66}"/>
              </a:ext>
            </a:extLst>
          </p:cNvPr>
          <p:cNvPicPr>
            <a:picLocks noChangeAspect="1"/>
          </p:cNvPicPr>
          <p:nvPr/>
        </p:nvPicPr>
        <p:blipFill>
          <a:blip r:embed="rId3"/>
          <a:srcRect r="44010"/>
          <a:stretch/>
        </p:blipFill>
        <p:spPr>
          <a:xfrm>
            <a:off x="9948863" y="4317637"/>
            <a:ext cx="2045913" cy="2012196"/>
          </a:xfrm>
          <a:prstGeom prst="rect">
            <a:avLst/>
          </a:prstGeom>
        </p:spPr>
      </p:pic>
      <p:pic>
        <p:nvPicPr>
          <p:cNvPr id="14" name="Picture 13">
            <a:extLst>
              <a:ext uri="{FF2B5EF4-FFF2-40B4-BE49-F238E27FC236}">
                <a16:creationId xmlns:a16="http://schemas.microsoft.com/office/drawing/2014/main" id="{9A567D10-914B-4DE7-FEE1-2C208E12F974}"/>
              </a:ext>
            </a:extLst>
          </p:cNvPr>
          <p:cNvPicPr>
            <a:picLocks noChangeAspect="1"/>
          </p:cNvPicPr>
          <p:nvPr/>
        </p:nvPicPr>
        <p:blipFill>
          <a:blip r:embed="rId4"/>
          <a:stretch>
            <a:fillRect/>
          </a:stretch>
        </p:blipFill>
        <p:spPr>
          <a:xfrm>
            <a:off x="7507982" y="1344705"/>
            <a:ext cx="3815915" cy="2397821"/>
          </a:xfrm>
          <a:prstGeom prst="rect">
            <a:avLst/>
          </a:prstGeom>
        </p:spPr>
      </p:pic>
      <p:pic>
        <p:nvPicPr>
          <p:cNvPr id="16" name="Picture 15">
            <a:extLst>
              <a:ext uri="{FF2B5EF4-FFF2-40B4-BE49-F238E27FC236}">
                <a16:creationId xmlns:a16="http://schemas.microsoft.com/office/drawing/2014/main" id="{1706E5F1-DCF3-4EE0-78E8-D2404FB64566}"/>
              </a:ext>
            </a:extLst>
          </p:cNvPr>
          <p:cNvPicPr>
            <a:picLocks noChangeAspect="1"/>
          </p:cNvPicPr>
          <p:nvPr/>
        </p:nvPicPr>
        <p:blipFill>
          <a:blip r:embed="rId5"/>
          <a:stretch>
            <a:fillRect/>
          </a:stretch>
        </p:blipFill>
        <p:spPr>
          <a:xfrm>
            <a:off x="4864434" y="4870915"/>
            <a:ext cx="1684321" cy="628955"/>
          </a:xfrm>
          <a:prstGeom prst="rect">
            <a:avLst/>
          </a:prstGeom>
        </p:spPr>
      </p:pic>
      <p:pic>
        <p:nvPicPr>
          <p:cNvPr id="17" name="Picture 16">
            <a:extLst>
              <a:ext uri="{FF2B5EF4-FFF2-40B4-BE49-F238E27FC236}">
                <a16:creationId xmlns:a16="http://schemas.microsoft.com/office/drawing/2014/main" id="{778FA463-C64A-771B-E474-9FE0DDDC5CB9}"/>
              </a:ext>
            </a:extLst>
          </p:cNvPr>
          <p:cNvPicPr>
            <a:picLocks noChangeAspect="1"/>
          </p:cNvPicPr>
          <p:nvPr/>
        </p:nvPicPr>
        <p:blipFill>
          <a:blip r:embed="rId6"/>
          <a:stretch>
            <a:fillRect/>
          </a:stretch>
        </p:blipFill>
        <p:spPr>
          <a:xfrm>
            <a:off x="7077386" y="4332398"/>
            <a:ext cx="2702216" cy="2018110"/>
          </a:xfrm>
          <a:prstGeom prst="rect">
            <a:avLst/>
          </a:prstGeom>
        </p:spPr>
      </p:pic>
      <p:sp>
        <p:nvSpPr>
          <p:cNvPr id="18" name="TextBox 17">
            <a:extLst>
              <a:ext uri="{FF2B5EF4-FFF2-40B4-BE49-F238E27FC236}">
                <a16:creationId xmlns:a16="http://schemas.microsoft.com/office/drawing/2014/main" id="{5C38E3C1-4E0B-A8FB-ACE4-CABBFBDD9029}"/>
              </a:ext>
            </a:extLst>
          </p:cNvPr>
          <p:cNvSpPr txBox="1"/>
          <p:nvPr/>
        </p:nvSpPr>
        <p:spPr>
          <a:xfrm>
            <a:off x="7755285" y="3963066"/>
            <a:ext cx="1143262" cy="369332"/>
          </a:xfrm>
          <a:prstGeom prst="rect">
            <a:avLst/>
          </a:prstGeom>
          <a:noFill/>
        </p:spPr>
        <p:txBody>
          <a:bodyPr wrap="none" rtlCol="0">
            <a:spAutoFit/>
          </a:bodyPr>
          <a:lstStyle/>
          <a:p>
            <a:r>
              <a:rPr lang="en-US" dirty="0"/>
              <a:t>Ideal Case</a:t>
            </a:r>
            <a:endParaRPr lang="en-GB" dirty="0"/>
          </a:p>
        </p:txBody>
      </p:sp>
      <p:sp>
        <p:nvSpPr>
          <p:cNvPr id="19" name="TextBox 18">
            <a:extLst>
              <a:ext uri="{FF2B5EF4-FFF2-40B4-BE49-F238E27FC236}">
                <a16:creationId xmlns:a16="http://schemas.microsoft.com/office/drawing/2014/main" id="{0A8CC287-E6D3-85A9-D8FE-3BDF404B9DFC}"/>
              </a:ext>
            </a:extLst>
          </p:cNvPr>
          <p:cNvSpPr txBox="1"/>
          <p:nvPr/>
        </p:nvSpPr>
        <p:spPr>
          <a:xfrm>
            <a:off x="10510853" y="3963066"/>
            <a:ext cx="813044" cy="369332"/>
          </a:xfrm>
          <a:prstGeom prst="rect">
            <a:avLst/>
          </a:prstGeom>
          <a:noFill/>
        </p:spPr>
        <p:txBody>
          <a:bodyPr wrap="none" rtlCol="0">
            <a:spAutoFit/>
          </a:bodyPr>
          <a:lstStyle/>
          <a:p>
            <a:pPr algn="r"/>
            <a:r>
              <a:rPr lang="en-US" dirty="0"/>
              <a:t>Reality</a:t>
            </a:r>
            <a:endParaRPr lang="en-GB" dirty="0"/>
          </a:p>
        </p:txBody>
      </p:sp>
      <p:sp>
        <p:nvSpPr>
          <p:cNvPr id="20" name="TextBox 19">
            <a:extLst>
              <a:ext uri="{FF2B5EF4-FFF2-40B4-BE49-F238E27FC236}">
                <a16:creationId xmlns:a16="http://schemas.microsoft.com/office/drawing/2014/main" id="{587C1BAF-C44E-AABA-5F70-D54219FEE782}"/>
              </a:ext>
            </a:extLst>
          </p:cNvPr>
          <p:cNvSpPr txBox="1"/>
          <p:nvPr/>
        </p:nvSpPr>
        <p:spPr>
          <a:xfrm>
            <a:off x="9930508" y="5994222"/>
            <a:ext cx="2082621" cy="369332"/>
          </a:xfrm>
          <a:prstGeom prst="rect">
            <a:avLst/>
          </a:prstGeom>
          <a:solidFill>
            <a:srgbClr val="D9DCE1"/>
          </a:solidFill>
        </p:spPr>
        <p:txBody>
          <a:bodyPr wrap="none" rtlCol="0">
            <a:spAutoFit/>
          </a:bodyPr>
          <a:lstStyle/>
          <a:p>
            <a:pPr algn="r"/>
            <a:r>
              <a:rPr lang="en-US" dirty="0">
                <a:solidFill>
                  <a:schemeClr val="bg1"/>
                </a:solidFill>
              </a:rPr>
              <a:t>Bandwidth matters !</a:t>
            </a:r>
            <a:endParaRPr lang="en-GB" dirty="0">
              <a:solidFill>
                <a:schemeClr val="bg1"/>
              </a:solidFill>
            </a:endParaRPr>
          </a:p>
        </p:txBody>
      </p:sp>
    </p:spTree>
    <p:extLst>
      <p:ext uri="{BB962C8B-B14F-4D97-AF65-F5344CB8AC3E}">
        <p14:creationId xmlns:p14="http://schemas.microsoft.com/office/powerpoint/2010/main" val="8983540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99C55-141C-1E6C-E172-2F19606253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8B92F5-85A8-7EDA-AB07-6095C130F9C2}"/>
              </a:ext>
            </a:extLst>
          </p:cNvPr>
          <p:cNvSpPr>
            <a:spLocks noGrp="1"/>
          </p:cNvSpPr>
          <p:nvPr>
            <p:ph type="title"/>
          </p:nvPr>
        </p:nvSpPr>
        <p:spPr/>
        <p:txBody>
          <a:bodyPr/>
          <a:lstStyle/>
          <a:p>
            <a:r>
              <a:rPr lang="en-US" dirty="0"/>
              <a:t>Imaging Systems (Scintillation)</a:t>
            </a:r>
            <a:endParaRPr lang="en-GB" dirty="0"/>
          </a:p>
        </p:txBody>
      </p:sp>
      <p:sp>
        <p:nvSpPr>
          <p:cNvPr id="4" name="Footer Placeholder 3">
            <a:extLst>
              <a:ext uri="{FF2B5EF4-FFF2-40B4-BE49-F238E27FC236}">
                <a16:creationId xmlns:a16="http://schemas.microsoft.com/office/drawing/2014/main" id="{3727951C-C6C7-764B-055A-DB066B60DA1A}"/>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ADBF4ED4-5357-73B7-DC92-2189916B1A9A}"/>
              </a:ext>
            </a:extLst>
          </p:cNvPr>
          <p:cNvSpPr>
            <a:spLocks noGrp="1"/>
          </p:cNvSpPr>
          <p:nvPr>
            <p:ph type="sldNum" sz="quarter" idx="12"/>
          </p:nvPr>
        </p:nvSpPr>
        <p:spPr/>
        <p:txBody>
          <a:bodyPr/>
          <a:lstStyle/>
          <a:p>
            <a:pPr rtl="0"/>
            <a:fld id="{DBA1B0FB-D917-4C8C-928F-313BD683BF39}" type="slidenum">
              <a:rPr lang="en-GB" smtClean="0"/>
              <a:t>44</a:t>
            </a:fld>
            <a:endParaRPr lang="en-GB"/>
          </a:p>
        </p:txBody>
      </p:sp>
      <p:grpSp>
        <p:nvGrpSpPr>
          <p:cNvPr id="25" name="Group 24">
            <a:extLst>
              <a:ext uri="{FF2B5EF4-FFF2-40B4-BE49-F238E27FC236}">
                <a16:creationId xmlns:a16="http://schemas.microsoft.com/office/drawing/2014/main" id="{B02B03FF-4323-187D-B5B4-4A45274EA4C2}"/>
              </a:ext>
            </a:extLst>
          </p:cNvPr>
          <p:cNvGrpSpPr/>
          <p:nvPr/>
        </p:nvGrpSpPr>
        <p:grpSpPr>
          <a:xfrm>
            <a:off x="550862" y="2136665"/>
            <a:ext cx="4115157" cy="4115157"/>
            <a:chOff x="550862" y="2392055"/>
            <a:chExt cx="4115157" cy="4115157"/>
          </a:xfrm>
        </p:grpSpPr>
        <p:pic>
          <p:nvPicPr>
            <p:cNvPr id="12" name="Picture 11">
              <a:extLst>
                <a:ext uri="{FF2B5EF4-FFF2-40B4-BE49-F238E27FC236}">
                  <a16:creationId xmlns:a16="http://schemas.microsoft.com/office/drawing/2014/main" id="{527B460A-5691-114F-6464-AF52BEDD6018}"/>
                </a:ext>
              </a:extLst>
            </p:cNvPr>
            <p:cNvPicPr>
              <a:picLocks noChangeAspect="1"/>
            </p:cNvPicPr>
            <p:nvPr/>
          </p:nvPicPr>
          <p:blipFill>
            <a:blip r:embed="rId2"/>
            <a:stretch>
              <a:fillRect/>
            </a:stretch>
          </p:blipFill>
          <p:spPr>
            <a:xfrm>
              <a:off x="550862" y="2392055"/>
              <a:ext cx="4115157" cy="4115157"/>
            </a:xfrm>
            <a:prstGeom prst="rect">
              <a:avLst/>
            </a:prstGeom>
          </p:spPr>
        </p:pic>
        <p:sp>
          <p:nvSpPr>
            <p:cNvPr id="14" name="TextBox 13">
              <a:extLst>
                <a:ext uri="{FF2B5EF4-FFF2-40B4-BE49-F238E27FC236}">
                  <a16:creationId xmlns:a16="http://schemas.microsoft.com/office/drawing/2014/main" id="{E7486ED8-E57B-BFE5-717B-0B061A343EB5}"/>
                </a:ext>
              </a:extLst>
            </p:cNvPr>
            <p:cNvSpPr txBox="1"/>
            <p:nvPr/>
          </p:nvSpPr>
          <p:spPr>
            <a:xfrm>
              <a:off x="924528" y="2669839"/>
              <a:ext cx="944783" cy="276999"/>
            </a:xfrm>
            <a:prstGeom prst="rect">
              <a:avLst/>
            </a:prstGeom>
            <a:noFill/>
          </p:spPr>
          <p:txBody>
            <a:bodyPr wrap="square">
              <a:spAutoFit/>
            </a:bodyPr>
            <a:lstStyle/>
            <a:p>
              <a:r>
                <a:rPr lang="en-US" sz="1200" dirty="0">
                  <a:solidFill>
                    <a:schemeClr val="bg1"/>
                  </a:solidFill>
                  <a:latin typeface="Arial Black" panose="020B0A04020102020204" pitchFamily="34" charset="0"/>
                </a:rPr>
                <a:t>CAMERA</a:t>
              </a:r>
              <a:endParaRPr lang="en-GB" sz="1200" dirty="0">
                <a:solidFill>
                  <a:schemeClr val="bg1"/>
                </a:solidFill>
                <a:latin typeface="Arial Black" panose="020B0A04020102020204" pitchFamily="34" charset="0"/>
              </a:endParaRPr>
            </a:p>
          </p:txBody>
        </p:sp>
        <p:sp>
          <p:nvSpPr>
            <p:cNvPr id="15" name="TextBox 14">
              <a:extLst>
                <a:ext uri="{FF2B5EF4-FFF2-40B4-BE49-F238E27FC236}">
                  <a16:creationId xmlns:a16="http://schemas.microsoft.com/office/drawing/2014/main" id="{0D95D009-AF93-B36C-2E94-D8902363EB63}"/>
                </a:ext>
              </a:extLst>
            </p:cNvPr>
            <p:cNvSpPr txBox="1"/>
            <p:nvPr/>
          </p:nvSpPr>
          <p:spPr>
            <a:xfrm rot="1237911">
              <a:off x="1638871" y="5109054"/>
              <a:ext cx="778021" cy="246221"/>
            </a:xfrm>
            <a:prstGeom prst="rect">
              <a:avLst/>
            </a:prstGeom>
            <a:noFill/>
          </p:spPr>
          <p:txBody>
            <a:bodyPr wrap="square">
              <a:spAutoFit/>
            </a:bodyPr>
            <a:lstStyle/>
            <a:p>
              <a:r>
                <a:rPr lang="en-US" sz="1000" dirty="0">
                  <a:solidFill>
                    <a:srgbClr val="FFFF00"/>
                  </a:solidFill>
                  <a:latin typeface="Arial Black" panose="020B0A04020102020204" pitchFamily="34" charset="0"/>
                </a:rPr>
                <a:t>SCREEN</a:t>
              </a:r>
              <a:endParaRPr lang="en-GB" sz="1000" dirty="0">
                <a:solidFill>
                  <a:srgbClr val="FFFF00"/>
                </a:solidFill>
                <a:latin typeface="Arial Black" panose="020B0A04020102020204" pitchFamily="34" charset="0"/>
              </a:endParaRPr>
            </a:p>
          </p:txBody>
        </p:sp>
        <p:sp>
          <p:nvSpPr>
            <p:cNvPr id="17" name="TextBox 16">
              <a:extLst>
                <a:ext uri="{FF2B5EF4-FFF2-40B4-BE49-F238E27FC236}">
                  <a16:creationId xmlns:a16="http://schemas.microsoft.com/office/drawing/2014/main" id="{55567B2E-B208-0823-0D0F-DECB6711C1EE}"/>
                </a:ext>
              </a:extLst>
            </p:cNvPr>
            <p:cNvSpPr txBox="1"/>
            <p:nvPr/>
          </p:nvSpPr>
          <p:spPr>
            <a:xfrm rot="19855368">
              <a:off x="935328" y="4924792"/>
              <a:ext cx="778021" cy="246221"/>
            </a:xfrm>
            <a:prstGeom prst="rect">
              <a:avLst/>
            </a:prstGeom>
            <a:noFill/>
          </p:spPr>
          <p:txBody>
            <a:bodyPr wrap="square">
              <a:spAutoFit/>
            </a:bodyPr>
            <a:lstStyle/>
            <a:p>
              <a:r>
                <a:rPr lang="en-US" sz="1000" dirty="0">
                  <a:solidFill>
                    <a:schemeClr val="accent3">
                      <a:lumMod val="60000"/>
                      <a:lumOff val="40000"/>
                    </a:schemeClr>
                  </a:solidFill>
                  <a:latin typeface="Arial Black" panose="020B0A04020102020204" pitchFamily="34" charset="0"/>
                </a:rPr>
                <a:t>BEAM</a:t>
              </a:r>
              <a:endParaRPr lang="en-GB" sz="1000" dirty="0">
                <a:solidFill>
                  <a:schemeClr val="accent3">
                    <a:lumMod val="60000"/>
                    <a:lumOff val="40000"/>
                  </a:schemeClr>
                </a:solidFill>
                <a:latin typeface="Arial Black" panose="020B0A04020102020204" pitchFamily="34" charset="0"/>
              </a:endParaRPr>
            </a:p>
          </p:txBody>
        </p:sp>
        <p:sp>
          <p:nvSpPr>
            <p:cNvPr id="19" name="Trapezoid 18">
              <a:extLst>
                <a:ext uri="{FF2B5EF4-FFF2-40B4-BE49-F238E27FC236}">
                  <a16:creationId xmlns:a16="http://schemas.microsoft.com/office/drawing/2014/main" id="{D8EB14F8-CFEE-1D19-31CC-2B1ABFEF11E9}"/>
                </a:ext>
              </a:extLst>
            </p:cNvPr>
            <p:cNvSpPr/>
            <p:nvPr/>
          </p:nvSpPr>
          <p:spPr>
            <a:xfrm rot="11187596">
              <a:off x="1945714" y="4241742"/>
              <a:ext cx="438688" cy="486373"/>
            </a:xfrm>
            <a:prstGeom prst="trapezoid">
              <a:avLst>
                <a:gd name="adj" fmla="val 45886"/>
              </a:avLst>
            </a:prstGeom>
            <a:solidFill>
              <a:srgbClr val="FFFF00">
                <a:alpha val="3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Shape 19">
              <a:extLst>
                <a:ext uri="{FF2B5EF4-FFF2-40B4-BE49-F238E27FC236}">
                  <a16:creationId xmlns:a16="http://schemas.microsoft.com/office/drawing/2014/main" id="{DE184F28-DFD5-38D7-0092-02A955B81EE0}"/>
                </a:ext>
              </a:extLst>
            </p:cNvPr>
            <p:cNvSpPr/>
            <p:nvPr/>
          </p:nvSpPr>
          <p:spPr>
            <a:xfrm>
              <a:off x="2406316" y="2538935"/>
              <a:ext cx="2015538" cy="2779023"/>
            </a:xfrm>
            <a:custGeom>
              <a:avLst/>
              <a:gdLst>
                <a:gd name="connsiteX0" fmla="*/ 0 w 2015538"/>
                <a:gd name="connsiteY0" fmla="*/ 23791 h 2779023"/>
                <a:gd name="connsiteX1" fmla="*/ 878305 w 2015538"/>
                <a:gd name="connsiteY1" fmla="*/ 59886 h 2779023"/>
                <a:gd name="connsiteX2" fmla="*/ 1864895 w 2015538"/>
                <a:gd name="connsiteY2" fmla="*/ 541149 h 2779023"/>
                <a:gd name="connsiteX3" fmla="*/ 2009273 w 2015538"/>
                <a:gd name="connsiteY3" fmla="*/ 2538391 h 2779023"/>
                <a:gd name="connsiteX4" fmla="*/ 1840831 w 2015538"/>
                <a:gd name="connsiteY4" fmla="*/ 2694802 h 2779023"/>
                <a:gd name="connsiteX5" fmla="*/ 1768642 w 2015538"/>
                <a:gd name="connsiteY5" fmla="*/ 2779023 h 2779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5538" h="2779023">
                  <a:moveTo>
                    <a:pt x="0" y="23791"/>
                  </a:moveTo>
                  <a:cubicBezTo>
                    <a:pt x="283744" y="-1275"/>
                    <a:pt x="567489" y="-26340"/>
                    <a:pt x="878305" y="59886"/>
                  </a:cubicBezTo>
                  <a:cubicBezTo>
                    <a:pt x="1189121" y="146112"/>
                    <a:pt x="1676400" y="128065"/>
                    <a:pt x="1864895" y="541149"/>
                  </a:cubicBezTo>
                  <a:cubicBezTo>
                    <a:pt x="2053390" y="954233"/>
                    <a:pt x="2013284" y="2179449"/>
                    <a:pt x="2009273" y="2538391"/>
                  </a:cubicBezTo>
                  <a:cubicBezTo>
                    <a:pt x="2005262" y="2897333"/>
                    <a:pt x="1880936" y="2654697"/>
                    <a:pt x="1840831" y="2694802"/>
                  </a:cubicBezTo>
                  <a:cubicBezTo>
                    <a:pt x="1800726" y="2734907"/>
                    <a:pt x="1784684" y="2756965"/>
                    <a:pt x="1768642" y="2779023"/>
                  </a:cubicBezTo>
                </a:path>
              </a:pathLst>
            </a:custGeom>
            <a:ln w="28575"/>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grpSp>
      <p:sp>
        <p:nvSpPr>
          <p:cNvPr id="27" name="TextBox 26">
            <a:extLst>
              <a:ext uri="{FF2B5EF4-FFF2-40B4-BE49-F238E27FC236}">
                <a16:creationId xmlns:a16="http://schemas.microsoft.com/office/drawing/2014/main" id="{3E60C0BB-3DA6-521F-2BED-6696897DD018}"/>
              </a:ext>
            </a:extLst>
          </p:cNvPr>
          <p:cNvSpPr txBox="1"/>
          <p:nvPr/>
        </p:nvSpPr>
        <p:spPr>
          <a:xfrm>
            <a:off x="5531247" y="1891686"/>
            <a:ext cx="5400000" cy="1323439"/>
          </a:xfrm>
          <a:prstGeom prst="rect">
            <a:avLst/>
          </a:prstGeom>
          <a:noFill/>
        </p:spPr>
        <p:txBody>
          <a:bodyPr wrap="square">
            <a:spAutoFit/>
          </a:bodyPr>
          <a:lstStyle/>
          <a:p>
            <a:r>
              <a:rPr lang="en-GB" sz="2000" dirty="0"/>
              <a:t>When a charged particle passes through a scintillator (like </a:t>
            </a:r>
            <a:r>
              <a:rPr lang="en-GB" sz="2000" dirty="0" err="1"/>
              <a:t>Chromox</a:t>
            </a:r>
            <a:r>
              <a:rPr lang="en-GB" sz="2000" dirty="0"/>
              <a:t>, which is </a:t>
            </a:r>
            <a:r>
              <a:rPr lang="en-GB" sz="2000" dirty="0" err="1"/>
              <a:t>Al₂O</a:t>
            </a:r>
            <a:r>
              <a:rPr lang="en-GB" sz="2000" dirty="0"/>
              <a:t>₃:Cr), it excites atoms in the material. As these atoms return to their ground state, they emit visible photons.</a:t>
            </a:r>
          </a:p>
        </p:txBody>
      </p:sp>
      <p:pic>
        <p:nvPicPr>
          <p:cNvPr id="29" name="Picture 28">
            <a:extLst>
              <a:ext uri="{FF2B5EF4-FFF2-40B4-BE49-F238E27FC236}">
                <a16:creationId xmlns:a16="http://schemas.microsoft.com/office/drawing/2014/main" id="{2A94E56C-B41B-2D3E-02E3-9BEE0F52594C}"/>
              </a:ext>
            </a:extLst>
          </p:cNvPr>
          <p:cNvPicPr>
            <a:picLocks noChangeAspect="1"/>
          </p:cNvPicPr>
          <p:nvPr/>
        </p:nvPicPr>
        <p:blipFill>
          <a:blip r:embed="rId3"/>
          <a:stretch>
            <a:fillRect/>
          </a:stretch>
        </p:blipFill>
        <p:spPr>
          <a:xfrm>
            <a:off x="5622194" y="3642875"/>
            <a:ext cx="5400000" cy="2781603"/>
          </a:xfrm>
          <a:prstGeom prst="rect">
            <a:avLst/>
          </a:prstGeom>
        </p:spPr>
      </p:pic>
    </p:spTree>
    <p:extLst>
      <p:ext uri="{BB962C8B-B14F-4D97-AF65-F5344CB8AC3E}">
        <p14:creationId xmlns:p14="http://schemas.microsoft.com/office/powerpoint/2010/main" val="2672742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5790E-DAE6-04F4-A06C-BE1B50AA4AA6}"/>
              </a:ext>
            </a:extLst>
          </p:cNvPr>
          <p:cNvSpPr>
            <a:spLocks noGrp="1"/>
          </p:cNvSpPr>
          <p:nvPr>
            <p:ph type="title"/>
          </p:nvPr>
        </p:nvSpPr>
        <p:spPr/>
        <p:txBody>
          <a:bodyPr/>
          <a:lstStyle/>
          <a:p>
            <a:r>
              <a:rPr lang="en-US" dirty="0"/>
              <a:t>Imaging Systems (OTR)</a:t>
            </a:r>
            <a:endParaRPr lang="en-GB" dirty="0"/>
          </a:p>
        </p:txBody>
      </p:sp>
      <p:sp>
        <p:nvSpPr>
          <p:cNvPr id="4" name="Footer Placeholder 3">
            <a:extLst>
              <a:ext uri="{FF2B5EF4-FFF2-40B4-BE49-F238E27FC236}">
                <a16:creationId xmlns:a16="http://schemas.microsoft.com/office/drawing/2014/main" id="{F0E14CD6-1538-86CF-D11F-F4F24969CBFD}"/>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6E6EFEAD-38E6-3415-F61E-42A2007BF907}"/>
              </a:ext>
            </a:extLst>
          </p:cNvPr>
          <p:cNvSpPr>
            <a:spLocks noGrp="1"/>
          </p:cNvSpPr>
          <p:nvPr>
            <p:ph type="sldNum" sz="quarter" idx="12"/>
          </p:nvPr>
        </p:nvSpPr>
        <p:spPr/>
        <p:txBody>
          <a:bodyPr/>
          <a:lstStyle/>
          <a:p>
            <a:pPr rtl="0"/>
            <a:fld id="{DBA1B0FB-D917-4C8C-928F-313BD683BF39}" type="slidenum">
              <a:rPr lang="en-GB" smtClean="0"/>
              <a:t>45</a:t>
            </a:fld>
            <a:endParaRPr lang="en-GB"/>
          </a:p>
        </p:txBody>
      </p:sp>
      <p:grpSp>
        <p:nvGrpSpPr>
          <p:cNvPr id="25" name="Group 24">
            <a:extLst>
              <a:ext uri="{FF2B5EF4-FFF2-40B4-BE49-F238E27FC236}">
                <a16:creationId xmlns:a16="http://schemas.microsoft.com/office/drawing/2014/main" id="{D8009B0E-5C8F-18C1-55C2-E0EAC0C3AD3B}"/>
              </a:ext>
            </a:extLst>
          </p:cNvPr>
          <p:cNvGrpSpPr/>
          <p:nvPr/>
        </p:nvGrpSpPr>
        <p:grpSpPr>
          <a:xfrm>
            <a:off x="745958" y="2019894"/>
            <a:ext cx="4115157" cy="4115157"/>
            <a:chOff x="550862" y="2392055"/>
            <a:chExt cx="4115157" cy="4115157"/>
          </a:xfrm>
        </p:grpSpPr>
        <p:pic>
          <p:nvPicPr>
            <p:cNvPr id="12" name="Picture 11">
              <a:extLst>
                <a:ext uri="{FF2B5EF4-FFF2-40B4-BE49-F238E27FC236}">
                  <a16:creationId xmlns:a16="http://schemas.microsoft.com/office/drawing/2014/main" id="{2AEACB38-6E91-599A-7FD5-458FC58E802A}"/>
                </a:ext>
              </a:extLst>
            </p:cNvPr>
            <p:cNvPicPr>
              <a:picLocks noChangeAspect="1"/>
            </p:cNvPicPr>
            <p:nvPr/>
          </p:nvPicPr>
          <p:blipFill>
            <a:blip r:embed="rId2"/>
            <a:stretch>
              <a:fillRect/>
            </a:stretch>
          </p:blipFill>
          <p:spPr>
            <a:xfrm>
              <a:off x="550862" y="2392055"/>
              <a:ext cx="4115157" cy="4115157"/>
            </a:xfrm>
            <a:prstGeom prst="rect">
              <a:avLst/>
            </a:prstGeom>
          </p:spPr>
        </p:pic>
        <p:sp>
          <p:nvSpPr>
            <p:cNvPr id="14" name="TextBox 13">
              <a:extLst>
                <a:ext uri="{FF2B5EF4-FFF2-40B4-BE49-F238E27FC236}">
                  <a16:creationId xmlns:a16="http://schemas.microsoft.com/office/drawing/2014/main" id="{9998397F-EA35-6B41-D8D4-C222BFAA3B7A}"/>
                </a:ext>
              </a:extLst>
            </p:cNvPr>
            <p:cNvSpPr txBox="1"/>
            <p:nvPr/>
          </p:nvSpPr>
          <p:spPr>
            <a:xfrm>
              <a:off x="924528" y="2669839"/>
              <a:ext cx="944783" cy="276999"/>
            </a:xfrm>
            <a:prstGeom prst="rect">
              <a:avLst/>
            </a:prstGeom>
            <a:noFill/>
          </p:spPr>
          <p:txBody>
            <a:bodyPr wrap="square">
              <a:spAutoFit/>
            </a:bodyPr>
            <a:lstStyle/>
            <a:p>
              <a:r>
                <a:rPr lang="en-US" sz="1200" dirty="0">
                  <a:solidFill>
                    <a:schemeClr val="bg1"/>
                  </a:solidFill>
                  <a:latin typeface="Arial Black" panose="020B0A04020102020204" pitchFamily="34" charset="0"/>
                </a:rPr>
                <a:t>CAMERA</a:t>
              </a:r>
              <a:endParaRPr lang="en-GB" sz="1200" dirty="0">
                <a:solidFill>
                  <a:schemeClr val="bg1"/>
                </a:solidFill>
                <a:latin typeface="Arial Black" panose="020B0A04020102020204" pitchFamily="34" charset="0"/>
              </a:endParaRPr>
            </a:p>
          </p:txBody>
        </p:sp>
        <p:sp>
          <p:nvSpPr>
            <p:cNvPr id="15" name="TextBox 14">
              <a:extLst>
                <a:ext uri="{FF2B5EF4-FFF2-40B4-BE49-F238E27FC236}">
                  <a16:creationId xmlns:a16="http://schemas.microsoft.com/office/drawing/2014/main" id="{A695D32A-14BE-4D1B-8484-01FF678A3CFD}"/>
                </a:ext>
              </a:extLst>
            </p:cNvPr>
            <p:cNvSpPr txBox="1"/>
            <p:nvPr/>
          </p:nvSpPr>
          <p:spPr>
            <a:xfrm rot="1237911">
              <a:off x="1638871" y="5109054"/>
              <a:ext cx="778021" cy="246221"/>
            </a:xfrm>
            <a:prstGeom prst="rect">
              <a:avLst/>
            </a:prstGeom>
            <a:noFill/>
          </p:spPr>
          <p:txBody>
            <a:bodyPr wrap="square">
              <a:spAutoFit/>
            </a:bodyPr>
            <a:lstStyle/>
            <a:p>
              <a:r>
                <a:rPr lang="en-US" sz="1000" dirty="0">
                  <a:solidFill>
                    <a:srgbClr val="FFFF00"/>
                  </a:solidFill>
                  <a:latin typeface="Arial Black" panose="020B0A04020102020204" pitchFamily="34" charset="0"/>
                </a:rPr>
                <a:t>SCREEN</a:t>
              </a:r>
              <a:endParaRPr lang="en-GB" sz="1000" dirty="0">
                <a:solidFill>
                  <a:srgbClr val="FFFF00"/>
                </a:solidFill>
                <a:latin typeface="Arial Black" panose="020B0A04020102020204" pitchFamily="34" charset="0"/>
              </a:endParaRPr>
            </a:p>
          </p:txBody>
        </p:sp>
        <p:sp>
          <p:nvSpPr>
            <p:cNvPr id="17" name="TextBox 16">
              <a:extLst>
                <a:ext uri="{FF2B5EF4-FFF2-40B4-BE49-F238E27FC236}">
                  <a16:creationId xmlns:a16="http://schemas.microsoft.com/office/drawing/2014/main" id="{8E6E1CB5-789E-C71B-B1DC-924BF45D0F9E}"/>
                </a:ext>
              </a:extLst>
            </p:cNvPr>
            <p:cNvSpPr txBox="1"/>
            <p:nvPr/>
          </p:nvSpPr>
          <p:spPr>
            <a:xfrm rot="19855368">
              <a:off x="935328" y="4924792"/>
              <a:ext cx="778021" cy="246221"/>
            </a:xfrm>
            <a:prstGeom prst="rect">
              <a:avLst/>
            </a:prstGeom>
            <a:noFill/>
          </p:spPr>
          <p:txBody>
            <a:bodyPr wrap="square">
              <a:spAutoFit/>
            </a:bodyPr>
            <a:lstStyle/>
            <a:p>
              <a:r>
                <a:rPr lang="en-US" sz="1000" dirty="0">
                  <a:solidFill>
                    <a:schemeClr val="accent3">
                      <a:lumMod val="60000"/>
                      <a:lumOff val="40000"/>
                    </a:schemeClr>
                  </a:solidFill>
                  <a:latin typeface="Arial Black" panose="020B0A04020102020204" pitchFamily="34" charset="0"/>
                </a:rPr>
                <a:t>BEAM</a:t>
              </a:r>
              <a:endParaRPr lang="en-GB" sz="1000" dirty="0">
                <a:solidFill>
                  <a:schemeClr val="accent3">
                    <a:lumMod val="60000"/>
                    <a:lumOff val="40000"/>
                  </a:schemeClr>
                </a:solidFill>
                <a:latin typeface="Arial Black" panose="020B0A04020102020204" pitchFamily="34" charset="0"/>
              </a:endParaRPr>
            </a:p>
          </p:txBody>
        </p:sp>
        <p:sp>
          <p:nvSpPr>
            <p:cNvPr id="19" name="Trapezoid 18">
              <a:extLst>
                <a:ext uri="{FF2B5EF4-FFF2-40B4-BE49-F238E27FC236}">
                  <a16:creationId xmlns:a16="http://schemas.microsoft.com/office/drawing/2014/main" id="{F4587C46-CBD4-B106-F42C-98A0EB3C2C66}"/>
                </a:ext>
              </a:extLst>
            </p:cNvPr>
            <p:cNvSpPr/>
            <p:nvPr/>
          </p:nvSpPr>
          <p:spPr>
            <a:xfrm rot="11187596">
              <a:off x="1945714" y="4241742"/>
              <a:ext cx="438688" cy="486373"/>
            </a:xfrm>
            <a:prstGeom prst="trapezoid">
              <a:avLst>
                <a:gd name="adj" fmla="val 45886"/>
              </a:avLst>
            </a:prstGeom>
            <a:solidFill>
              <a:srgbClr val="FFFF00">
                <a:alpha val="3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Shape 19">
              <a:extLst>
                <a:ext uri="{FF2B5EF4-FFF2-40B4-BE49-F238E27FC236}">
                  <a16:creationId xmlns:a16="http://schemas.microsoft.com/office/drawing/2014/main" id="{FFE01A50-2E63-727A-B8E7-19C3D30F76EB}"/>
                </a:ext>
              </a:extLst>
            </p:cNvPr>
            <p:cNvSpPr/>
            <p:nvPr/>
          </p:nvSpPr>
          <p:spPr>
            <a:xfrm>
              <a:off x="2406316" y="2538935"/>
              <a:ext cx="2015538" cy="2779023"/>
            </a:xfrm>
            <a:custGeom>
              <a:avLst/>
              <a:gdLst>
                <a:gd name="connsiteX0" fmla="*/ 0 w 2015538"/>
                <a:gd name="connsiteY0" fmla="*/ 23791 h 2779023"/>
                <a:gd name="connsiteX1" fmla="*/ 878305 w 2015538"/>
                <a:gd name="connsiteY1" fmla="*/ 59886 h 2779023"/>
                <a:gd name="connsiteX2" fmla="*/ 1864895 w 2015538"/>
                <a:gd name="connsiteY2" fmla="*/ 541149 h 2779023"/>
                <a:gd name="connsiteX3" fmla="*/ 2009273 w 2015538"/>
                <a:gd name="connsiteY3" fmla="*/ 2538391 h 2779023"/>
                <a:gd name="connsiteX4" fmla="*/ 1840831 w 2015538"/>
                <a:gd name="connsiteY4" fmla="*/ 2694802 h 2779023"/>
                <a:gd name="connsiteX5" fmla="*/ 1768642 w 2015538"/>
                <a:gd name="connsiteY5" fmla="*/ 2779023 h 2779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5538" h="2779023">
                  <a:moveTo>
                    <a:pt x="0" y="23791"/>
                  </a:moveTo>
                  <a:cubicBezTo>
                    <a:pt x="283744" y="-1275"/>
                    <a:pt x="567489" y="-26340"/>
                    <a:pt x="878305" y="59886"/>
                  </a:cubicBezTo>
                  <a:cubicBezTo>
                    <a:pt x="1189121" y="146112"/>
                    <a:pt x="1676400" y="128065"/>
                    <a:pt x="1864895" y="541149"/>
                  </a:cubicBezTo>
                  <a:cubicBezTo>
                    <a:pt x="2053390" y="954233"/>
                    <a:pt x="2013284" y="2179449"/>
                    <a:pt x="2009273" y="2538391"/>
                  </a:cubicBezTo>
                  <a:cubicBezTo>
                    <a:pt x="2005262" y="2897333"/>
                    <a:pt x="1880936" y="2654697"/>
                    <a:pt x="1840831" y="2694802"/>
                  </a:cubicBezTo>
                  <a:cubicBezTo>
                    <a:pt x="1800726" y="2734907"/>
                    <a:pt x="1784684" y="2756965"/>
                    <a:pt x="1768642" y="2779023"/>
                  </a:cubicBezTo>
                </a:path>
              </a:pathLst>
            </a:custGeom>
            <a:ln w="28575"/>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grpSp>
      <p:pic>
        <p:nvPicPr>
          <p:cNvPr id="22" name="Picture 21">
            <a:extLst>
              <a:ext uri="{FF2B5EF4-FFF2-40B4-BE49-F238E27FC236}">
                <a16:creationId xmlns:a16="http://schemas.microsoft.com/office/drawing/2014/main" id="{49650EE2-38CD-8697-445C-53985CEBD258}"/>
              </a:ext>
            </a:extLst>
          </p:cNvPr>
          <p:cNvPicPr>
            <a:picLocks noChangeAspect="1"/>
          </p:cNvPicPr>
          <p:nvPr/>
        </p:nvPicPr>
        <p:blipFill>
          <a:blip r:embed="rId3"/>
          <a:stretch>
            <a:fillRect/>
          </a:stretch>
        </p:blipFill>
        <p:spPr>
          <a:xfrm>
            <a:off x="5582067" y="3686553"/>
            <a:ext cx="5400000" cy="2518488"/>
          </a:xfrm>
          <a:prstGeom prst="rect">
            <a:avLst/>
          </a:prstGeom>
        </p:spPr>
      </p:pic>
      <p:sp>
        <p:nvSpPr>
          <p:cNvPr id="24" name="TextBox 23">
            <a:extLst>
              <a:ext uri="{FF2B5EF4-FFF2-40B4-BE49-F238E27FC236}">
                <a16:creationId xmlns:a16="http://schemas.microsoft.com/office/drawing/2014/main" id="{AB2FD95E-26D3-6D44-831B-6A3BE5376E40}"/>
              </a:ext>
            </a:extLst>
          </p:cNvPr>
          <p:cNvSpPr txBox="1"/>
          <p:nvPr/>
        </p:nvSpPr>
        <p:spPr>
          <a:xfrm>
            <a:off x="5459821" y="1617293"/>
            <a:ext cx="5735088" cy="1938992"/>
          </a:xfrm>
          <a:prstGeom prst="rect">
            <a:avLst/>
          </a:prstGeom>
          <a:noFill/>
        </p:spPr>
        <p:txBody>
          <a:bodyPr wrap="square">
            <a:spAutoFit/>
          </a:bodyPr>
          <a:lstStyle/>
          <a:p>
            <a:r>
              <a:rPr lang="en-GB" sz="2000" dirty="0"/>
              <a:t>Optical Transition Radiation (OTR):</a:t>
            </a:r>
          </a:p>
          <a:p>
            <a:r>
              <a:rPr lang="en-GB" sz="2000" dirty="0"/>
              <a:t>When a charged particle crosses the boundary between two media with different dielectric constants (e.g., vacuum to titanium), it emits OTR photons due to the sudden change in electromagnetic field configuration.</a:t>
            </a:r>
          </a:p>
        </p:txBody>
      </p:sp>
    </p:spTree>
    <p:extLst>
      <p:ext uri="{BB962C8B-B14F-4D97-AF65-F5344CB8AC3E}">
        <p14:creationId xmlns:p14="http://schemas.microsoft.com/office/powerpoint/2010/main" val="4161066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2D685-2EC3-318E-F5E7-182524A107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923A06-FCCD-0D4A-D96A-3C628B625D2E}"/>
              </a:ext>
            </a:extLst>
          </p:cNvPr>
          <p:cNvSpPr>
            <a:spLocks noGrp="1"/>
          </p:cNvSpPr>
          <p:nvPr>
            <p:ph type="title"/>
          </p:nvPr>
        </p:nvSpPr>
        <p:spPr/>
        <p:txBody>
          <a:bodyPr/>
          <a:lstStyle/>
          <a:p>
            <a:r>
              <a:rPr lang="en-US" dirty="0"/>
              <a:t>Imaging Systems – Synchrotron Radiation</a:t>
            </a:r>
            <a:endParaRPr lang="en-GB" dirty="0"/>
          </a:p>
        </p:txBody>
      </p:sp>
      <p:sp>
        <p:nvSpPr>
          <p:cNvPr id="4" name="Footer Placeholder 3">
            <a:extLst>
              <a:ext uri="{FF2B5EF4-FFF2-40B4-BE49-F238E27FC236}">
                <a16:creationId xmlns:a16="http://schemas.microsoft.com/office/drawing/2014/main" id="{5110ABF6-0339-6CF6-9832-8163F3D4B7DB}"/>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701B8029-10F8-15AA-9950-ED1930423218}"/>
              </a:ext>
            </a:extLst>
          </p:cNvPr>
          <p:cNvSpPr>
            <a:spLocks noGrp="1"/>
          </p:cNvSpPr>
          <p:nvPr>
            <p:ph type="sldNum" sz="quarter" idx="12"/>
          </p:nvPr>
        </p:nvSpPr>
        <p:spPr/>
        <p:txBody>
          <a:bodyPr/>
          <a:lstStyle/>
          <a:p>
            <a:pPr rtl="0"/>
            <a:fld id="{DBA1B0FB-D917-4C8C-928F-313BD683BF39}" type="slidenum">
              <a:rPr lang="en-GB" smtClean="0"/>
              <a:t>46</a:t>
            </a:fld>
            <a:endParaRPr lang="en-GB"/>
          </a:p>
        </p:txBody>
      </p:sp>
      <p:pic>
        <p:nvPicPr>
          <p:cNvPr id="7" name="Picture 6">
            <a:extLst>
              <a:ext uri="{FF2B5EF4-FFF2-40B4-BE49-F238E27FC236}">
                <a16:creationId xmlns:a16="http://schemas.microsoft.com/office/drawing/2014/main" id="{4799095B-BCBA-D7AD-70BF-AD8B0C2D4300}"/>
              </a:ext>
            </a:extLst>
          </p:cNvPr>
          <p:cNvPicPr>
            <a:picLocks noChangeAspect="1"/>
          </p:cNvPicPr>
          <p:nvPr/>
        </p:nvPicPr>
        <p:blipFill>
          <a:blip r:embed="rId2"/>
          <a:stretch>
            <a:fillRect/>
          </a:stretch>
        </p:blipFill>
        <p:spPr>
          <a:xfrm>
            <a:off x="6636164" y="1123331"/>
            <a:ext cx="4876014" cy="2510783"/>
          </a:xfrm>
          <a:prstGeom prst="rect">
            <a:avLst/>
          </a:prstGeom>
        </p:spPr>
      </p:pic>
      <p:sp>
        <p:nvSpPr>
          <p:cNvPr id="14" name="TextBox 13">
            <a:extLst>
              <a:ext uri="{FF2B5EF4-FFF2-40B4-BE49-F238E27FC236}">
                <a16:creationId xmlns:a16="http://schemas.microsoft.com/office/drawing/2014/main" id="{7A0C2385-CB55-E351-FF93-1F11BA03532F}"/>
              </a:ext>
            </a:extLst>
          </p:cNvPr>
          <p:cNvSpPr txBox="1"/>
          <p:nvPr/>
        </p:nvSpPr>
        <p:spPr>
          <a:xfrm>
            <a:off x="924528" y="2669839"/>
            <a:ext cx="944783" cy="276999"/>
          </a:xfrm>
          <a:prstGeom prst="rect">
            <a:avLst/>
          </a:prstGeom>
          <a:noFill/>
        </p:spPr>
        <p:txBody>
          <a:bodyPr wrap="square">
            <a:spAutoFit/>
          </a:bodyPr>
          <a:lstStyle/>
          <a:p>
            <a:r>
              <a:rPr lang="en-US" sz="1200" dirty="0">
                <a:solidFill>
                  <a:schemeClr val="bg1"/>
                </a:solidFill>
                <a:latin typeface="Arial Black" panose="020B0A04020102020204" pitchFamily="34" charset="0"/>
              </a:rPr>
              <a:t>CAMERA</a:t>
            </a:r>
            <a:endParaRPr lang="en-GB" sz="1200" dirty="0">
              <a:solidFill>
                <a:schemeClr val="bg1"/>
              </a:solidFill>
              <a:latin typeface="Arial Black" panose="020B0A04020102020204" pitchFamily="34" charset="0"/>
            </a:endParaRPr>
          </a:p>
        </p:txBody>
      </p:sp>
      <p:sp>
        <p:nvSpPr>
          <p:cNvPr id="20" name="Freeform: Shape 19">
            <a:extLst>
              <a:ext uri="{FF2B5EF4-FFF2-40B4-BE49-F238E27FC236}">
                <a16:creationId xmlns:a16="http://schemas.microsoft.com/office/drawing/2014/main" id="{479BED6D-FE35-9E82-7220-56FFA5BE959C}"/>
              </a:ext>
            </a:extLst>
          </p:cNvPr>
          <p:cNvSpPr/>
          <p:nvPr/>
        </p:nvSpPr>
        <p:spPr>
          <a:xfrm>
            <a:off x="2406316" y="2538935"/>
            <a:ext cx="2015538" cy="2779023"/>
          </a:xfrm>
          <a:custGeom>
            <a:avLst/>
            <a:gdLst>
              <a:gd name="connsiteX0" fmla="*/ 0 w 2015538"/>
              <a:gd name="connsiteY0" fmla="*/ 23791 h 2779023"/>
              <a:gd name="connsiteX1" fmla="*/ 878305 w 2015538"/>
              <a:gd name="connsiteY1" fmla="*/ 59886 h 2779023"/>
              <a:gd name="connsiteX2" fmla="*/ 1864895 w 2015538"/>
              <a:gd name="connsiteY2" fmla="*/ 541149 h 2779023"/>
              <a:gd name="connsiteX3" fmla="*/ 2009273 w 2015538"/>
              <a:gd name="connsiteY3" fmla="*/ 2538391 h 2779023"/>
              <a:gd name="connsiteX4" fmla="*/ 1840831 w 2015538"/>
              <a:gd name="connsiteY4" fmla="*/ 2694802 h 2779023"/>
              <a:gd name="connsiteX5" fmla="*/ 1768642 w 2015538"/>
              <a:gd name="connsiteY5" fmla="*/ 2779023 h 2779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5538" h="2779023">
                <a:moveTo>
                  <a:pt x="0" y="23791"/>
                </a:moveTo>
                <a:cubicBezTo>
                  <a:pt x="283744" y="-1275"/>
                  <a:pt x="567489" y="-26340"/>
                  <a:pt x="878305" y="59886"/>
                </a:cubicBezTo>
                <a:cubicBezTo>
                  <a:pt x="1189121" y="146112"/>
                  <a:pt x="1676400" y="128065"/>
                  <a:pt x="1864895" y="541149"/>
                </a:cubicBezTo>
                <a:cubicBezTo>
                  <a:pt x="2053390" y="954233"/>
                  <a:pt x="2013284" y="2179449"/>
                  <a:pt x="2009273" y="2538391"/>
                </a:cubicBezTo>
                <a:cubicBezTo>
                  <a:pt x="2005262" y="2897333"/>
                  <a:pt x="1880936" y="2654697"/>
                  <a:pt x="1840831" y="2694802"/>
                </a:cubicBezTo>
                <a:cubicBezTo>
                  <a:pt x="1800726" y="2734907"/>
                  <a:pt x="1784684" y="2756965"/>
                  <a:pt x="1768642" y="2779023"/>
                </a:cubicBezTo>
              </a:path>
            </a:pathLst>
          </a:custGeom>
          <a:ln w="28575"/>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B72E27BE-7245-CAA7-8208-67FE87F68F21}"/>
              </a:ext>
            </a:extLst>
          </p:cNvPr>
          <p:cNvSpPr txBox="1"/>
          <p:nvPr/>
        </p:nvSpPr>
        <p:spPr>
          <a:xfrm>
            <a:off x="152888" y="1397675"/>
            <a:ext cx="6247912" cy="1754326"/>
          </a:xfrm>
          <a:prstGeom prst="rect">
            <a:avLst/>
          </a:prstGeom>
          <a:noFill/>
        </p:spPr>
        <p:txBody>
          <a:bodyPr wrap="square">
            <a:spAutoFit/>
          </a:bodyPr>
          <a:lstStyle/>
          <a:p>
            <a:r>
              <a:rPr lang="en-GB" b="1" i="0" dirty="0">
                <a:effectLst/>
                <a:latin typeface="-apple-system"/>
              </a:rPr>
              <a:t>Physics:</a:t>
            </a:r>
            <a:br>
              <a:rPr lang="en-GB" dirty="0"/>
            </a:br>
            <a:r>
              <a:rPr lang="en-GB" b="0" i="0" dirty="0">
                <a:effectLst/>
                <a:latin typeface="-apple-system"/>
              </a:rPr>
              <a:t>When a charged particle (such as an electron or proton) moves at relativistic speeds and is accelerated (bent) by a magnetic field, it emits electromagnetic radiation known as </a:t>
            </a:r>
            <a:r>
              <a:rPr lang="en-GB" b="1" i="0" dirty="0">
                <a:effectLst/>
                <a:latin typeface="-apple-system"/>
              </a:rPr>
              <a:t>synchrotron radiation</a:t>
            </a:r>
            <a:r>
              <a:rPr lang="en-GB" b="0" i="0" dirty="0">
                <a:effectLst/>
                <a:latin typeface="-apple-system"/>
              </a:rPr>
              <a:t>. This can be collected and imaged, providing non-interceptive diagnostics of the beam’s size, shape, and position.</a:t>
            </a:r>
            <a:endParaRPr lang="en-GB" dirty="0"/>
          </a:p>
        </p:txBody>
      </p:sp>
      <p:pic>
        <p:nvPicPr>
          <p:cNvPr id="10" name="Picture 9">
            <a:extLst>
              <a:ext uri="{FF2B5EF4-FFF2-40B4-BE49-F238E27FC236}">
                <a16:creationId xmlns:a16="http://schemas.microsoft.com/office/drawing/2014/main" id="{CD7AF793-D6DD-52CB-4143-5A3F523097F2}"/>
              </a:ext>
            </a:extLst>
          </p:cNvPr>
          <p:cNvPicPr>
            <a:picLocks noChangeAspect="1"/>
          </p:cNvPicPr>
          <p:nvPr/>
        </p:nvPicPr>
        <p:blipFill>
          <a:blip r:embed="rId3"/>
          <a:stretch>
            <a:fillRect/>
          </a:stretch>
        </p:blipFill>
        <p:spPr>
          <a:xfrm>
            <a:off x="192006" y="3649449"/>
            <a:ext cx="5459329" cy="2848346"/>
          </a:xfrm>
          <a:prstGeom prst="rect">
            <a:avLst/>
          </a:prstGeom>
        </p:spPr>
      </p:pic>
      <p:pic>
        <p:nvPicPr>
          <p:cNvPr id="13" name="Picture 12">
            <a:extLst>
              <a:ext uri="{FF2B5EF4-FFF2-40B4-BE49-F238E27FC236}">
                <a16:creationId xmlns:a16="http://schemas.microsoft.com/office/drawing/2014/main" id="{FE0A62FD-4669-91FC-A919-CEAA25534BBD}"/>
              </a:ext>
            </a:extLst>
          </p:cNvPr>
          <p:cNvPicPr>
            <a:picLocks noChangeAspect="1"/>
          </p:cNvPicPr>
          <p:nvPr/>
        </p:nvPicPr>
        <p:blipFill>
          <a:blip r:embed="rId4"/>
          <a:stretch>
            <a:fillRect/>
          </a:stretch>
        </p:blipFill>
        <p:spPr>
          <a:xfrm>
            <a:off x="5748966" y="3649449"/>
            <a:ext cx="3655021" cy="2848346"/>
          </a:xfrm>
          <a:prstGeom prst="rect">
            <a:avLst/>
          </a:prstGeom>
        </p:spPr>
      </p:pic>
      <p:pic>
        <p:nvPicPr>
          <p:cNvPr id="18" name="Picture 17">
            <a:extLst>
              <a:ext uri="{FF2B5EF4-FFF2-40B4-BE49-F238E27FC236}">
                <a16:creationId xmlns:a16="http://schemas.microsoft.com/office/drawing/2014/main" id="{48B31314-36B6-CAC8-CC68-4C6EF82C7BD2}"/>
              </a:ext>
            </a:extLst>
          </p:cNvPr>
          <p:cNvPicPr>
            <a:picLocks noChangeAspect="1"/>
          </p:cNvPicPr>
          <p:nvPr/>
        </p:nvPicPr>
        <p:blipFill>
          <a:blip r:embed="rId5"/>
          <a:stretch>
            <a:fillRect/>
          </a:stretch>
        </p:blipFill>
        <p:spPr>
          <a:xfrm>
            <a:off x="9582867" y="4625109"/>
            <a:ext cx="1771007" cy="565738"/>
          </a:xfrm>
          <a:prstGeom prst="rect">
            <a:avLst/>
          </a:prstGeom>
        </p:spPr>
      </p:pic>
      <p:sp>
        <p:nvSpPr>
          <p:cNvPr id="21" name="TextBox 20">
            <a:extLst>
              <a:ext uri="{FF2B5EF4-FFF2-40B4-BE49-F238E27FC236}">
                <a16:creationId xmlns:a16="http://schemas.microsoft.com/office/drawing/2014/main" id="{56DE232B-5805-7B4E-AC82-B4017D67E5DA}"/>
              </a:ext>
            </a:extLst>
          </p:cNvPr>
          <p:cNvSpPr txBox="1"/>
          <p:nvPr/>
        </p:nvSpPr>
        <p:spPr>
          <a:xfrm>
            <a:off x="9542242" y="4092472"/>
            <a:ext cx="1852258" cy="523220"/>
          </a:xfrm>
          <a:prstGeom prst="rect">
            <a:avLst/>
          </a:prstGeom>
          <a:noFill/>
        </p:spPr>
        <p:txBody>
          <a:bodyPr wrap="square" rtlCol="0">
            <a:spAutoFit/>
          </a:bodyPr>
          <a:lstStyle/>
          <a:p>
            <a:r>
              <a:rPr lang="en-US" sz="1400" dirty="0"/>
              <a:t>From photon energy to wavelength</a:t>
            </a:r>
            <a:endParaRPr lang="en-GB" sz="1400" dirty="0"/>
          </a:p>
        </p:txBody>
      </p:sp>
      <p:sp>
        <p:nvSpPr>
          <p:cNvPr id="3" name="TextBox 2">
            <a:extLst>
              <a:ext uri="{FF2B5EF4-FFF2-40B4-BE49-F238E27FC236}">
                <a16:creationId xmlns:a16="http://schemas.microsoft.com/office/drawing/2014/main" id="{B1FECB31-90AE-9CBE-6C7A-7B4C3E847E10}"/>
              </a:ext>
            </a:extLst>
          </p:cNvPr>
          <p:cNvSpPr txBox="1"/>
          <p:nvPr/>
        </p:nvSpPr>
        <p:spPr>
          <a:xfrm>
            <a:off x="9542241" y="5457724"/>
            <a:ext cx="1852258" cy="738664"/>
          </a:xfrm>
          <a:prstGeom prst="rect">
            <a:avLst/>
          </a:prstGeom>
          <a:noFill/>
        </p:spPr>
        <p:txBody>
          <a:bodyPr wrap="square" rtlCol="0">
            <a:spAutoFit/>
          </a:bodyPr>
          <a:lstStyle/>
          <a:p>
            <a:r>
              <a:rPr lang="en-US" sz="1400" dirty="0"/>
              <a:t>In Part II: how it is used for ‘Abort Gap’ monitoring</a:t>
            </a:r>
            <a:endParaRPr lang="en-GB" sz="1400" dirty="0"/>
          </a:p>
        </p:txBody>
      </p:sp>
    </p:spTree>
    <p:extLst>
      <p:ext uri="{BB962C8B-B14F-4D97-AF65-F5344CB8AC3E}">
        <p14:creationId xmlns:p14="http://schemas.microsoft.com/office/powerpoint/2010/main" val="8173693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4F5D3-723D-DE5D-1783-D9BB7827CAD7}"/>
              </a:ext>
            </a:extLst>
          </p:cNvPr>
          <p:cNvSpPr>
            <a:spLocks noGrp="1"/>
          </p:cNvSpPr>
          <p:nvPr>
            <p:ph type="title"/>
          </p:nvPr>
        </p:nvSpPr>
        <p:spPr>
          <a:xfrm>
            <a:off x="487294" y="164578"/>
            <a:ext cx="11091600" cy="1332000"/>
          </a:xfrm>
        </p:spPr>
        <p:txBody>
          <a:bodyPr/>
          <a:lstStyle/>
          <a:p>
            <a:r>
              <a:rPr lang="en-US" dirty="0"/>
              <a:t>LHC Synchrotron Radiation Monitor</a:t>
            </a:r>
            <a:br>
              <a:rPr lang="en-US" dirty="0"/>
            </a:br>
            <a:r>
              <a:rPr lang="en-US" dirty="0"/>
              <a:t>a.k.a. BSRT</a:t>
            </a:r>
            <a:endParaRPr lang="en-GB" dirty="0"/>
          </a:p>
        </p:txBody>
      </p:sp>
      <p:pic>
        <p:nvPicPr>
          <p:cNvPr id="6" name="BSRT">
            <a:hlinkClick r:id="" action="ppaction://media"/>
            <a:extLst>
              <a:ext uri="{FF2B5EF4-FFF2-40B4-BE49-F238E27FC236}">
                <a16:creationId xmlns:a16="http://schemas.microsoft.com/office/drawing/2014/main" id="{70C1DA85-F608-2A80-4891-5D7E1A5009B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871161" y="2768206"/>
            <a:ext cx="4439776" cy="3562991"/>
          </a:xfrm>
        </p:spPr>
      </p:pic>
      <p:sp>
        <p:nvSpPr>
          <p:cNvPr id="4" name="Footer Placeholder 3">
            <a:extLst>
              <a:ext uri="{FF2B5EF4-FFF2-40B4-BE49-F238E27FC236}">
                <a16:creationId xmlns:a16="http://schemas.microsoft.com/office/drawing/2014/main" id="{3F17F5F8-BEDD-8F1E-FDCC-B1222B5F630A}"/>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098731B9-CDE8-F71B-CD0A-65254B7A35D4}"/>
              </a:ext>
            </a:extLst>
          </p:cNvPr>
          <p:cNvSpPr>
            <a:spLocks noGrp="1"/>
          </p:cNvSpPr>
          <p:nvPr>
            <p:ph type="sldNum" sz="quarter" idx="12"/>
          </p:nvPr>
        </p:nvSpPr>
        <p:spPr/>
        <p:txBody>
          <a:bodyPr/>
          <a:lstStyle/>
          <a:p>
            <a:pPr rtl="0"/>
            <a:fld id="{DBA1B0FB-D917-4C8C-928F-313BD683BF39}" type="slidenum">
              <a:rPr lang="en-GB" smtClean="0"/>
              <a:t>47</a:t>
            </a:fld>
            <a:endParaRPr lang="en-GB"/>
          </a:p>
        </p:txBody>
      </p:sp>
      <p:pic>
        <p:nvPicPr>
          <p:cNvPr id="7" name="Picture 6" descr="A blueprint of a machine&#10;&#10;AI-generated content may be incorrect.">
            <a:extLst>
              <a:ext uri="{FF2B5EF4-FFF2-40B4-BE49-F238E27FC236}">
                <a16:creationId xmlns:a16="http://schemas.microsoft.com/office/drawing/2014/main" id="{F05CB07C-78C5-E609-F0A9-B14BE51C5D3E}"/>
              </a:ext>
            </a:extLst>
          </p:cNvPr>
          <p:cNvPicPr>
            <a:picLocks noChangeAspect="1"/>
          </p:cNvPicPr>
          <p:nvPr/>
        </p:nvPicPr>
        <p:blipFill>
          <a:blip r:embed="rId5"/>
          <a:srcRect l="31670"/>
          <a:stretch/>
        </p:blipFill>
        <p:spPr>
          <a:xfrm>
            <a:off x="4194679" y="918539"/>
            <a:ext cx="2199176" cy="2894392"/>
          </a:xfrm>
          <a:prstGeom prst="rect">
            <a:avLst/>
          </a:prstGeom>
        </p:spPr>
      </p:pic>
      <p:sp>
        <p:nvSpPr>
          <p:cNvPr id="12" name="Flowchart: Connector 11">
            <a:extLst>
              <a:ext uri="{FF2B5EF4-FFF2-40B4-BE49-F238E27FC236}">
                <a16:creationId xmlns:a16="http://schemas.microsoft.com/office/drawing/2014/main" id="{04809B63-15C8-BE38-E2B7-B70F598670A6}"/>
              </a:ext>
            </a:extLst>
          </p:cNvPr>
          <p:cNvSpPr/>
          <p:nvPr/>
        </p:nvSpPr>
        <p:spPr>
          <a:xfrm>
            <a:off x="4720861" y="1845402"/>
            <a:ext cx="130927" cy="188465"/>
          </a:xfrm>
          <a:prstGeom prst="flowChartConnector">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9CD465D-78AD-F342-3859-3BC9A90FA05E}"/>
              </a:ext>
            </a:extLst>
          </p:cNvPr>
          <p:cNvSpPr txBox="1"/>
          <p:nvPr/>
        </p:nvSpPr>
        <p:spPr>
          <a:xfrm>
            <a:off x="4042295" y="918539"/>
            <a:ext cx="2137124" cy="646331"/>
          </a:xfrm>
          <a:prstGeom prst="rect">
            <a:avLst/>
          </a:prstGeom>
          <a:solidFill>
            <a:srgbClr val="1B192E"/>
          </a:solidFill>
        </p:spPr>
        <p:txBody>
          <a:bodyPr wrap="none" rtlCol="0">
            <a:spAutoFit/>
          </a:bodyPr>
          <a:lstStyle/>
          <a:p>
            <a:r>
              <a:rPr lang="en-US" dirty="0"/>
              <a:t>Light Extraction tank</a:t>
            </a:r>
          </a:p>
          <a:p>
            <a:r>
              <a:rPr lang="en-US" dirty="0"/>
              <a:t>Front view</a:t>
            </a:r>
            <a:endParaRPr lang="en-GB" dirty="0"/>
          </a:p>
        </p:txBody>
      </p:sp>
      <p:sp>
        <p:nvSpPr>
          <p:cNvPr id="21" name="TextBox 20">
            <a:extLst>
              <a:ext uri="{FF2B5EF4-FFF2-40B4-BE49-F238E27FC236}">
                <a16:creationId xmlns:a16="http://schemas.microsoft.com/office/drawing/2014/main" id="{3AA99AC8-CE21-9368-FC54-CA3207D9B411}"/>
              </a:ext>
            </a:extLst>
          </p:cNvPr>
          <p:cNvSpPr txBox="1"/>
          <p:nvPr/>
        </p:nvSpPr>
        <p:spPr>
          <a:xfrm>
            <a:off x="4370444" y="1565507"/>
            <a:ext cx="535724" cy="246221"/>
          </a:xfrm>
          <a:prstGeom prst="rect">
            <a:avLst/>
          </a:prstGeom>
          <a:noFill/>
        </p:spPr>
        <p:txBody>
          <a:bodyPr wrap="none" rtlCol="0">
            <a:spAutoFit/>
          </a:bodyPr>
          <a:lstStyle/>
          <a:p>
            <a:r>
              <a:rPr lang="en-US" sz="1000" b="1" dirty="0">
                <a:solidFill>
                  <a:srgbClr val="FF0000"/>
                </a:solidFill>
              </a:rPr>
              <a:t>Beam</a:t>
            </a:r>
            <a:endParaRPr lang="en-GB" sz="1000" b="1" dirty="0">
              <a:solidFill>
                <a:srgbClr val="FF0000"/>
              </a:solidFill>
            </a:endParaRPr>
          </a:p>
        </p:txBody>
      </p:sp>
      <p:sp>
        <p:nvSpPr>
          <p:cNvPr id="22" name="TextBox 21">
            <a:extLst>
              <a:ext uri="{FF2B5EF4-FFF2-40B4-BE49-F238E27FC236}">
                <a16:creationId xmlns:a16="http://schemas.microsoft.com/office/drawing/2014/main" id="{9930599C-D25D-DF01-AD31-2E8109117510}"/>
              </a:ext>
            </a:extLst>
          </p:cNvPr>
          <p:cNvSpPr txBox="1"/>
          <p:nvPr/>
        </p:nvSpPr>
        <p:spPr>
          <a:xfrm rot="5400000">
            <a:off x="5057331" y="2604614"/>
            <a:ext cx="494046" cy="246221"/>
          </a:xfrm>
          <a:prstGeom prst="rect">
            <a:avLst/>
          </a:prstGeom>
          <a:noFill/>
        </p:spPr>
        <p:txBody>
          <a:bodyPr wrap="none" rtlCol="0">
            <a:spAutoFit/>
          </a:bodyPr>
          <a:lstStyle/>
          <a:p>
            <a:r>
              <a:rPr lang="en-US" sz="1000" b="1" dirty="0">
                <a:solidFill>
                  <a:srgbClr val="FFFF00"/>
                </a:solidFill>
              </a:rPr>
              <a:t>Light</a:t>
            </a:r>
            <a:endParaRPr lang="en-GB" sz="1000" b="1" dirty="0">
              <a:solidFill>
                <a:srgbClr val="FFFF00"/>
              </a:solidFill>
            </a:endParaRPr>
          </a:p>
        </p:txBody>
      </p:sp>
      <p:sp>
        <p:nvSpPr>
          <p:cNvPr id="23" name="TextBox 22">
            <a:extLst>
              <a:ext uri="{FF2B5EF4-FFF2-40B4-BE49-F238E27FC236}">
                <a16:creationId xmlns:a16="http://schemas.microsoft.com/office/drawing/2014/main" id="{4FFEBB99-4488-0516-69B0-75F8E85DB8D0}"/>
              </a:ext>
            </a:extLst>
          </p:cNvPr>
          <p:cNvSpPr txBox="1"/>
          <p:nvPr/>
        </p:nvSpPr>
        <p:spPr>
          <a:xfrm>
            <a:off x="262044" y="2833193"/>
            <a:ext cx="3544412" cy="923330"/>
          </a:xfrm>
          <a:prstGeom prst="rect">
            <a:avLst/>
          </a:prstGeom>
          <a:noFill/>
        </p:spPr>
        <p:txBody>
          <a:bodyPr wrap="square" rtlCol="0">
            <a:spAutoFit/>
          </a:bodyPr>
          <a:lstStyle/>
          <a:p>
            <a:r>
              <a:rPr lang="en-US" dirty="0"/>
              <a:t>Top view of table hosting optical lines and different detectors for imaging and counting  </a:t>
            </a:r>
            <a:endParaRPr lang="en-GB" dirty="0"/>
          </a:p>
        </p:txBody>
      </p:sp>
      <p:pic>
        <p:nvPicPr>
          <p:cNvPr id="25" name="Picture 24" descr="Diagram of a diagram of a camera&#10;&#10;AI-generated content may be incorrect.">
            <a:extLst>
              <a:ext uri="{FF2B5EF4-FFF2-40B4-BE49-F238E27FC236}">
                <a16:creationId xmlns:a16="http://schemas.microsoft.com/office/drawing/2014/main" id="{39B4C421-02C8-D5F6-08D0-892C152B2E06}"/>
              </a:ext>
            </a:extLst>
          </p:cNvPr>
          <p:cNvPicPr>
            <a:picLocks noChangeAspect="1"/>
          </p:cNvPicPr>
          <p:nvPr/>
        </p:nvPicPr>
        <p:blipFill>
          <a:blip r:embed="rId6"/>
          <a:stretch>
            <a:fillRect/>
          </a:stretch>
        </p:blipFill>
        <p:spPr>
          <a:xfrm>
            <a:off x="100445" y="3890579"/>
            <a:ext cx="5784152" cy="2264604"/>
          </a:xfrm>
          <a:prstGeom prst="rect">
            <a:avLst/>
          </a:prstGeom>
        </p:spPr>
      </p:pic>
      <p:cxnSp>
        <p:nvCxnSpPr>
          <p:cNvPr id="14" name="Straight Arrow Connector 13">
            <a:extLst>
              <a:ext uri="{FF2B5EF4-FFF2-40B4-BE49-F238E27FC236}">
                <a16:creationId xmlns:a16="http://schemas.microsoft.com/office/drawing/2014/main" id="{5C417833-101D-9FD6-DF33-C603F8BDF777}"/>
              </a:ext>
            </a:extLst>
          </p:cNvPr>
          <p:cNvCxnSpPr>
            <a:cxnSpLocks/>
          </p:cNvCxnSpPr>
          <p:nvPr/>
        </p:nvCxnSpPr>
        <p:spPr>
          <a:xfrm>
            <a:off x="5181243" y="2158409"/>
            <a:ext cx="0" cy="1732170"/>
          </a:xfrm>
          <a:prstGeom prst="straightConnector1">
            <a:avLst/>
          </a:prstGeom>
          <a:ln w="5715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30" name="Picture 29">
            <a:extLst>
              <a:ext uri="{FF2B5EF4-FFF2-40B4-BE49-F238E27FC236}">
                <a16:creationId xmlns:a16="http://schemas.microsoft.com/office/drawing/2014/main" id="{879F33DF-B55F-AA42-ADDC-7A2BC9C84282}"/>
              </a:ext>
            </a:extLst>
          </p:cNvPr>
          <p:cNvPicPr>
            <a:picLocks noChangeAspect="1"/>
          </p:cNvPicPr>
          <p:nvPr/>
        </p:nvPicPr>
        <p:blipFill>
          <a:blip r:embed="rId7"/>
          <a:stretch>
            <a:fillRect/>
          </a:stretch>
        </p:blipFill>
        <p:spPr>
          <a:xfrm>
            <a:off x="5314841" y="1295488"/>
            <a:ext cx="781159" cy="381053"/>
          </a:xfrm>
          <a:prstGeom prst="rect">
            <a:avLst/>
          </a:prstGeom>
        </p:spPr>
      </p:pic>
      <p:cxnSp>
        <p:nvCxnSpPr>
          <p:cNvPr id="31" name="Straight Arrow Connector 30">
            <a:extLst>
              <a:ext uri="{FF2B5EF4-FFF2-40B4-BE49-F238E27FC236}">
                <a16:creationId xmlns:a16="http://schemas.microsoft.com/office/drawing/2014/main" id="{A55C5C92-A9C7-5B71-2D46-1A510FC9415C}"/>
              </a:ext>
            </a:extLst>
          </p:cNvPr>
          <p:cNvCxnSpPr>
            <a:cxnSpLocks/>
          </p:cNvCxnSpPr>
          <p:nvPr/>
        </p:nvCxnSpPr>
        <p:spPr>
          <a:xfrm flipH="1">
            <a:off x="5181243" y="1646298"/>
            <a:ext cx="270171" cy="387569"/>
          </a:xfrm>
          <a:prstGeom prst="straightConnector1">
            <a:avLst/>
          </a:prstGeom>
          <a:ln w="28575"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5" name="TextBox 34">
            <a:extLst>
              <a:ext uri="{FF2B5EF4-FFF2-40B4-BE49-F238E27FC236}">
                <a16:creationId xmlns:a16="http://schemas.microsoft.com/office/drawing/2014/main" id="{DFED5858-3753-3A5F-41D0-2E1930FED490}"/>
              </a:ext>
            </a:extLst>
          </p:cNvPr>
          <p:cNvSpPr txBox="1"/>
          <p:nvPr/>
        </p:nvSpPr>
        <p:spPr>
          <a:xfrm>
            <a:off x="100446" y="6115206"/>
            <a:ext cx="5784151" cy="369332"/>
          </a:xfrm>
          <a:prstGeom prst="rect">
            <a:avLst/>
          </a:prstGeom>
          <a:solidFill>
            <a:schemeClr val="tx1"/>
          </a:solidFill>
        </p:spPr>
        <p:txBody>
          <a:bodyPr wrap="square" rtlCol="0">
            <a:spAutoFit/>
          </a:bodyPr>
          <a:lstStyle/>
          <a:p>
            <a:r>
              <a:rPr lang="en-US" dirty="0">
                <a:solidFill>
                  <a:srgbClr val="C00000"/>
                </a:solidFill>
              </a:rPr>
              <a:t>early LHC version, Illustrative != present version </a:t>
            </a:r>
            <a:endParaRPr lang="en-GB" dirty="0">
              <a:solidFill>
                <a:srgbClr val="C00000"/>
              </a:solidFill>
            </a:endParaRPr>
          </a:p>
        </p:txBody>
      </p:sp>
    </p:spTree>
    <p:extLst>
      <p:ext uri="{BB962C8B-B14F-4D97-AF65-F5344CB8AC3E}">
        <p14:creationId xmlns:p14="http://schemas.microsoft.com/office/powerpoint/2010/main" val="47084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2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91CFD-3F39-1777-A8C2-40A8BB57F315}"/>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8AB04650-C8ED-CCA8-D248-067B4399F139}"/>
              </a:ext>
            </a:extLst>
          </p:cNvPr>
          <p:cNvPicPr>
            <a:picLocks noChangeAspect="1"/>
          </p:cNvPicPr>
          <p:nvPr/>
        </p:nvPicPr>
        <p:blipFill>
          <a:blip r:embed="rId3"/>
          <a:stretch>
            <a:fillRect/>
          </a:stretch>
        </p:blipFill>
        <p:spPr>
          <a:xfrm>
            <a:off x="4075764" y="1895875"/>
            <a:ext cx="5255207" cy="3712786"/>
          </a:xfrm>
          <a:prstGeom prst="rect">
            <a:avLst/>
          </a:prstGeom>
        </p:spPr>
      </p:pic>
      <p:sp>
        <p:nvSpPr>
          <p:cNvPr id="2" name="Title 1">
            <a:extLst>
              <a:ext uri="{FF2B5EF4-FFF2-40B4-BE49-F238E27FC236}">
                <a16:creationId xmlns:a16="http://schemas.microsoft.com/office/drawing/2014/main" id="{D4665A57-B595-362C-780A-01830FB1BC84}"/>
              </a:ext>
            </a:extLst>
          </p:cNvPr>
          <p:cNvSpPr>
            <a:spLocks noGrp="1"/>
          </p:cNvSpPr>
          <p:nvPr>
            <p:ph type="title"/>
          </p:nvPr>
        </p:nvSpPr>
        <p:spPr/>
        <p:txBody>
          <a:bodyPr/>
          <a:lstStyle/>
          <a:p>
            <a:r>
              <a:rPr lang="en-US" dirty="0"/>
              <a:t>Bonus Slide –Synchrotron Light at Hands</a:t>
            </a:r>
            <a:br>
              <a:rPr lang="en-US" dirty="0"/>
            </a:br>
            <a:endParaRPr lang="en-GB" sz="1400" dirty="0">
              <a:latin typeface="Aptos" panose="020B0004020202020204" pitchFamily="34" charset="0"/>
            </a:endParaRPr>
          </a:p>
        </p:txBody>
      </p:sp>
      <p:sp>
        <p:nvSpPr>
          <p:cNvPr id="4" name="Footer Placeholder 3">
            <a:extLst>
              <a:ext uri="{FF2B5EF4-FFF2-40B4-BE49-F238E27FC236}">
                <a16:creationId xmlns:a16="http://schemas.microsoft.com/office/drawing/2014/main" id="{BAE97FF4-2335-304E-7FBD-395C9CADBC8C}"/>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D62236F0-505E-B4BB-9BD2-B173F552E28B}"/>
              </a:ext>
            </a:extLst>
          </p:cNvPr>
          <p:cNvSpPr>
            <a:spLocks noGrp="1"/>
          </p:cNvSpPr>
          <p:nvPr>
            <p:ph type="sldNum" sz="quarter" idx="12"/>
          </p:nvPr>
        </p:nvSpPr>
        <p:spPr/>
        <p:txBody>
          <a:bodyPr/>
          <a:lstStyle/>
          <a:p>
            <a:pPr rtl="0"/>
            <a:fld id="{DBA1B0FB-D917-4C8C-928F-313BD683BF39}" type="slidenum">
              <a:rPr lang="en-GB" smtClean="0"/>
              <a:t>48</a:t>
            </a:fld>
            <a:endParaRPr lang="en-GB"/>
          </a:p>
        </p:txBody>
      </p:sp>
      <p:sp>
        <p:nvSpPr>
          <p:cNvPr id="13" name="Arrow: Right 12">
            <a:extLst>
              <a:ext uri="{FF2B5EF4-FFF2-40B4-BE49-F238E27FC236}">
                <a16:creationId xmlns:a16="http://schemas.microsoft.com/office/drawing/2014/main" id="{CD20556B-7178-F5F7-C9EC-FBE5CBCAD2BA}"/>
              </a:ext>
            </a:extLst>
          </p:cNvPr>
          <p:cNvSpPr/>
          <p:nvPr/>
        </p:nvSpPr>
        <p:spPr>
          <a:xfrm>
            <a:off x="3178395" y="5081645"/>
            <a:ext cx="889951" cy="3085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825553E2-A641-AFDF-4637-0D9C42CF7903}"/>
              </a:ext>
            </a:extLst>
          </p:cNvPr>
          <p:cNvSpPr txBox="1"/>
          <p:nvPr/>
        </p:nvSpPr>
        <p:spPr>
          <a:xfrm>
            <a:off x="245477" y="1238863"/>
            <a:ext cx="8238346" cy="461665"/>
          </a:xfrm>
          <a:prstGeom prst="rect">
            <a:avLst/>
          </a:prstGeom>
          <a:noFill/>
        </p:spPr>
        <p:txBody>
          <a:bodyPr wrap="none" rtlCol="0">
            <a:spAutoFit/>
          </a:bodyPr>
          <a:lstStyle/>
          <a:p>
            <a:r>
              <a:rPr lang="en-US" sz="2400" dirty="0"/>
              <a:t>ALBA – (Barcelona, Spain) SR facility commissioning xx year ago </a:t>
            </a:r>
            <a:endParaRPr lang="en-GB" sz="2400" dirty="0"/>
          </a:p>
        </p:txBody>
      </p:sp>
      <p:pic>
        <p:nvPicPr>
          <p:cNvPr id="3" name="Picture 2">
            <a:extLst>
              <a:ext uri="{FF2B5EF4-FFF2-40B4-BE49-F238E27FC236}">
                <a16:creationId xmlns:a16="http://schemas.microsoft.com/office/drawing/2014/main" id="{6687E6BB-3D53-62CE-BB6B-F63599FD417F}"/>
              </a:ext>
            </a:extLst>
          </p:cNvPr>
          <p:cNvPicPr>
            <a:picLocks noChangeAspect="1"/>
          </p:cNvPicPr>
          <p:nvPr/>
        </p:nvPicPr>
        <p:blipFill>
          <a:blip r:embed="rId4"/>
          <a:stretch>
            <a:fillRect/>
          </a:stretch>
        </p:blipFill>
        <p:spPr>
          <a:xfrm>
            <a:off x="151802" y="1655503"/>
            <a:ext cx="3273836" cy="4438273"/>
          </a:xfrm>
          <a:prstGeom prst="rect">
            <a:avLst/>
          </a:prstGeom>
        </p:spPr>
      </p:pic>
      <p:pic>
        <p:nvPicPr>
          <p:cNvPr id="18" name="Picture 17">
            <a:extLst>
              <a:ext uri="{FF2B5EF4-FFF2-40B4-BE49-F238E27FC236}">
                <a16:creationId xmlns:a16="http://schemas.microsoft.com/office/drawing/2014/main" id="{F2767A60-A02E-FE23-B039-5CE0E842BBE5}"/>
              </a:ext>
            </a:extLst>
          </p:cNvPr>
          <p:cNvPicPr>
            <a:picLocks noChangeAspect="1"/>
          </p:cNvPicPr>
          <p:nvPr/>
        </p:nvPicPr>
        <p:blipFill>
          <a:blip r:embed="rId5"/>
          <a:stretch>
            <a:fillRect/>
          </a:stretch>
        </p:blipFill>
        <p:spPr>
          <a:xfrm>
            <a:off x="4075764" y="1703812"/>
            <a:ext cx="5992887" cy="4852837"/>
          </a:xfrm>
          <a:prstGeom prst="rect">
            <a:avLst/>
          </a:prstGeom>
        </p:spPr>
      </p:pic>
      <p:pic>
        <p:nvPicPr>
          <p:cNvPr id="16" name="Picture 15">
            <a:extLst>
              <a:ext uri="{FF2B5EF4-FFF2-40B4-BE49-F238E27FC236}">
                <a16:creationId xmlns:a16="http://schemas.microsoft.com/office/drawing/2014/main" id="{7F1B1399-BB0D-E3B8-7180-2DEC611B3BB0}"/>
              </a:ext>
            </a:extLst>
          </p:cNvPr>
          <p:cNvPicPr>
            <a:picLocks noChangeAspect="1"/>
          </p:cNvPicPr>
          <p:nvPr/>
        </p:nvPicPr>
        <p:blipFill>
          <a:blip r:embed="rId6"/>
          <a:stretch>
            <a:fillRect/>
          </a:stretch>
        </p:blipFill>
        <p:spPr>
          <a:xfrm>
            <a:off x="4068346" y="1702673"/>
            <a:ext cx="5931922" cy="4450466"/>
          </a:xfrm>
          <a:prstGeom prst="rect">
            <a:avLst/>
          </a:prstGeom>
        </p:spPr>
      </p:pic>
      <p:pic>
        <p:nvPicPr>
          <p:cNvPr id="14" name="Picture 13">
            <a:extLst>
              <a:ext uri="{FF2B5EF4-FFF2-40B4-BE49-F238E27FC236}">
                <a16:creationId xmlns:a16="http://schemas.microsoft.com/office/drawing/2014/main" id="{86B02527-1FCB-17D9-A49A-EEEB0C50134A}"/>
              </a:ext>
            </a:extLst>
          </p:cNvPr>
          <p:cNvPicPr>
            <a:picLocks noChangeAspect="1"/>
          </p:cNvPicPr>
          <p:nvPr/>
        </p:nvPicPr>
        <p:blipFill>
          <a:blip r:embed="rId7"/>
          <a:stretch>
            <a:fillRect/>
          </a:stretch>
        </p:blipFill>
        <p:spPr>
          <a:xfrm>
            <a:off x="4068346" y="1626466"/>
            <a:ext cx="5950212" cy="4602879"/>
          </a:xfrm>
          <a:prstGeom prst="rect">
            <a:avLst/>
          </a:prstGeom>
        </p:spPr>
      </p:pic>
      <p:pic>
        <p:nvPicPr>
          <p:cNvPr id="10" name="Picture 9">
            <a:extLst>
              <a:ext uri="{FF2B5EF4-FFF2-40B4-BE49-F238E27FC236}">
                <a16:creationId xmlns:a16="http://schemas.microsoft.com/office/drawing/2014/main" id="{6233D41A-A1E4-3FD9-82D4-B46CDB153E1A}"/>
              </a:ext>
            </a:extLst>
          </p:cNvPr>
          <p:cNvPicPr>
            <a:picLocks noChangeAspect="1"/>
          </p:cNvPicPr>
          <p:nvPr/>
        </p:nvPicPr>
        <p:blipFill>
          <a:blip r:embed="rId8"/>
          <a:stretch>
            <a:fillRect/>
          </a:stretch>
        </p:blipFill>
        <p:spPr>
          <a:xfrm>
            <a:off x="4068346" y="1621597"/>
            <a:ext cx="6572058" cy="4560203"/>
          </a:xfrm>
          <a:prstGeom prst="rect">
            <a:avLst/>
          </a:prstGeom>
        </p:spPr>
      </p:pic>
      <p:sp>
        <p:nvSpPr>
          <p:cNvPr id="21" name="TextBox 20">
            <a:extLst>
              <a:ext uri="{FF2B5EF4-FFF2-40B4-BE49-F238E27FC236}">
                <a16:creationId xmlns:a16="http://schemas.microsoft.com/office/drawing/2014/main" id="{9641D6C8-4704-8674-EEC3-DC69805ED212}"/>
              </a:ext>
            </a:extLst>
          </p:cNvPr>
          <p:cNvSpPr txBox="1"/>
          <p:nvPr/>
        </p:nvSpPr>
        <p:spPr>
          <a:xfrm>
            <a:off x="6910401" y="6388518"/>
            <a:ext cx="3605474" cy="276999"/>
          </a:xfrm>
          <a:prstGeom prst="rect">
            <a:avLst/>
          </a:prstGeom>
          <a:noFill/>
        </p:spPr>
        <p:txBody>
          <a:bodyPr wrap="none" rtlCol="0">
            <a:spAutoFit/>
          </a:bodyPr>
          <a:lstStyle/>
          <a:p>
            <a:r>
              <a:rPr lang="en-US" sz="1200" b="1" dirty="0"/>
              <a:t>Courtesy of </a:t>
            </a:r>
            <a:r>
              <a:rPr lang="en-US" sz="1200" b="1" dirty="0" err="1"/>
              <a:t>U.Iriso</a:t>
            </a:r>
            <a:r>
              <a:rPr lang="en-US" sz="1200" b="1" dirty="0"/>
              <a:t> (all,  apart form </a:t>
            </a:r>
            <a:r>
              <a:rPr lang="en-US" sz="1200" b="1" dirty="0" err="1"/>
              <a:t>St.Thomas</a:t>
            </a:r>
            <a:r>
              <a:rPr lang="en-US" sz="1200" b="1" dirty="0"/>
              <a:t>)</a:t>
            </a:r>
            <a:endParaRPr lang="en-GB" sz="1200" b="1" dirty="0"/>
          </a:p>
        </p:txBody>
      </p:sp>
    </p:spTree>
    <p:extLst>
      <p:ext uri="{BB962C8B-B14F-4D97-AF65-F5344CB8AC3E}">
        <p14:creationId xmlns:p14="http://schemas.microsoft.com/office/powerpoint/2010/main" val="254137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1BA9E08-B7C7-2953-A99F-34BC677F1F07}"/>
              </a:ext>
            </a:extLst>
          </p:cNvPr>
          <p:cNvPicPr>
            <a:picLocks noChangeAspect="1"/>
          </p:cNvPicPr>
          <p:nvPr/>
        </p:nvPicPr>
        <p:blipFill>
          <a:blip r:embed="rId4"/>
          <a:stretch>
            <a:fillRect/>
          </a:stretch>
        </p:blipFill>
        <p:spPr>
          <a:xfrm>
            <a:off x="2436646" y="1292213"/>
            <a:ext cx="8224217" cy="4066384"/>
          </a:xfrm>
          <a:prstGeom prst="rect">
            <a:avLst/>
          </a:prstGeom>
        </p:spPr>
      </p:pic>
      <p:sp>
        <p:nvSpPr>
          <p:cNvPr id="2" name="Title 1">
            <a:extLst>
              <a:ext uri="{FF2B5EF4-FFF2-40B4-BE49-F238E27FC236}">
                <a16:creationId xmlns:a16="http://schemas.microsoft.com/office/drawing/2014/main" id="{4ACB16D3-8BA5-DB99-A2E4-C0A425304475}"/>
              </a:ext>
            </a:extLst>
          </p:cNvPr>
          <p:cNvSpPr>
            <a:spLocks noGrp="1"/>
          </p:cNvSpPr>
          <p:nvPr>
            <p:ph type="title"/>
          </p:nvPr>
        </p:nvSpPr>
        <p:spPr/>
        <p:txBody>
          <a:bodyPr/>
          <a:lstStyle/>
          <a:p>
            <a:r>
              <a:rPr lang="en-US" dirty="0"/>
              <a:t>Bonus Slide – Beam Halo Monitor</a:t>
            </a:r>
            <a:endParaRPr lang="en-GB" dirty="0"/>
          </a:p>
        </p:txBody>
      </p:sp>
      <p:sp>
        <p:nvSpPr>
          <p:cNvPr id="4" name="Footer Placeholder 3">
            <a:extLst>
              <a:ext uri="{FF2B5EF4-FFF2-40B4-BE49-F238E27FC236}">
                <a16:creationId xmlns:a16="http://schemas.microsoft.com/office/drawing/2014/main" id="{BB37B27F-A1F9-61AD-636C-FD7DEBAA80D4}"/>
              </a:ext>
            </a:extLst>
          </p:cNvPr>
          <p:cNvSpPr>
            <a:spLocks noGrp="1"/>
          </p:cNvSpPr>
          <p:nvPr>
            <p:ph type="ftr" sz="quarter" idx="11"/>
          </p:nvPr>
        </p:nvSpPr>
        <p:spPr/>
        <p:txBody>
          <a:bodyPr/>
          <a:lstStyle/>
          <a:p>
            <a:pPr rtl="0"/>
            <a:r>
              <a:rPr lang="en-GB"/>
              <a:t>BI for OP @ Summer Student Lectures - F.R. - 2025</a:t>
            </a:r>
          </a:p>
        </p:txBody>
      </p:sp>
      <p:sp>
        <p:nvSpPr>
          <p:cNvPr id="5" name="Slide Number Placeholder 4">
            <a:extLst>
              <a:ext uri="{FF2B5EF4-FFF2-40B4-BE49-F238E27FC236}">
                <a16:creationId xmlns:a16="http://schemas.microsoft.com/office/drawing/2014/main" id="{927D2FDA-31CC-F796-EC2B-AE4DFAF0A684}"/>
              </a:ext>
            </a:extLst>
          </p:cNvPr>
          <p:cNvSpPr>
            <a:spLocks noGrp="1"/>
          </p:cNvSpPr>
          <p:nvPr>
            <p:ph type="sldNum" sz="quarter" idx="12"/>
          </p:nvPr>
        </p:nvSpPr>
        <p:spPr/>
        <p:txBody>
          <a:bodyPr/>
          <a:lstStyle/>
          <a:p>
            <a:pPr rtl="0"/>
            <a:fld id="{DBA1B0FB-D917-4C8C-928F-313BD683BF39}" type="slidenum">
              <a:rPr lang="en-GB" smtClean="0"/>
              <a:t>49</a:t>
            </a:fld>
            <a:endParaRPr lang="en-GB"/>
          </a:p>
        </p:txBody>
      </p:sp>
      <p:pic>
        <p:nvPicPr>
          <p:cNvPr id="3" name="Picture 2">
            <a:extLst>
              <a:ext uri="{FF2B5EF4-FFF2-40B4-BE49-F238E27FC236}">
                <a16:creationId xmlns:a16="http://schemas.microsoft.com/office/drawing/2014/main" id="{7E4734F3-0312-B2E2-4FBC-63C00F69A10C}"/>
              </a:ext>
            </a:extLst>
          </p:cNvPr>
          <p:cNvPicPr>
            <a:picLocks noChangeAspect="1"/>
          </p:cNvPicPr>
          <p:nvPr/>
        </p:nvPicPr>
        <p:blipFill>
          <a:blip r:embed="rId5"/>
          <a:stretch>
            <a:fillRect/>
          </a:stretch>
        </p:blipFill>
        <p:spPr>
          <a:xfrm>
            <a:off x="6408251" y="1463278"/>
            <a:ext cx="835994" cy="835994"/>
          </a:xfrm>
          <a:prstGeom prst="rect">
            <a:avLst/>
          </a:prstGeom>
          <a:solidFill>
            <a:schemeClr val="accent5">
              <a:lumMod val="20000"/>
              <a:lumOff val="80000"/>
            </a:schemeClr>
          </a:solidFill>
        </p:spPr>
      </p:pic>
      <p:sp>
        <p:nvSpPr>
          <p:cNvPr id="6" name="TextBox 5">
            <a:extLst>
              <a:ext uri="{FF2B5EF4-FFF2-40B4-BE49-F238E27FC236}">
                <a16:creationId xmlns:a16="http://schemas.microsoft.com/office/drawing/2014/main" id="{3E98C2CF-7F78-31D2-50FB-1B746341C447}"/>
              </a:ext>
            </a:extLst>
          </p:cNvPr>
          <p:cNvSpPr txBox="1"/>
          <p:nvPr/>
        </p:nvSpPr>
        <p:spPr>
          <a:xfrm>
            <a:off x="6210591" y="2258362"/>
            <a:ext cx="1284326" cy="215444"/>
          </a:xfrm>
          <a:prstGeom prst="rect">
            <a:avLst/>
          </a:prstGeom>
          <a:solidFill>
            <a:schemeClr val="accent5">
              <a:lumMod val="20000"/>
              <a:lumOff val="80000"/>
            </a:schemeClr>
          </a:solidFill>
        </p:spPr>
        <p:txBody>
          <a:bodyPr wrap="none" rtlCol="0">
            <a:spAutoFit/>
          </a:bodyPr>
          <a:lstStyle/>
          <a:p>
            <a:r>
              <a:rPr lang="en-US" sz="800" b="1" dirty="0">
                <a:solidFill>
                  <a:schemeClr val="bg1"/>
                </a:solidFill>
              </a:rPr>
              <a:t>WORK IN PROGRESS</a:t>
            </a:r>
            <a:endParaRPr lang="en-GB" sz="800" b="1" dirty="0">
              <a:solidFill>
                <a:schemeClr val="bg1"/>
              </a:solidFill>
            </a:endParaRPr>
          </a:p>
        </p:txBody>
      </p:sp>
      <p:pic>
        <p:nvPicPr>
          <p:cNvPr id="11" name="beamhalo_trim">
            <a:hlinkClick r:id="" action="ppaction://media"/>
            <a:extLst>
              <a:ext uri="{FF2B5EF4-FFF2-40B4-BE49-F238E27FC236}">
                <a16:creationId xmlns:a16="http://schemas.microsoft.com/office/drawing/2014/main" id="{AFBD6052-75A6-EF34-6622-58C0D56FF9E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4131178" y="1657785"/>
            <a:ext cx="5307013" cy="3979862"/>
          </a:xfrm>
        </p:spPr>
      </p:pic>
      <p:pic>
        <p:nvPicPr>
          <p:cNvPr id="12" name="Picture 11">
            <a:extLst>
              <a:ext uri="{FF2B5EF4-FFF2-40B4-BE49-F238E27FC236}">
                <a16:creationId xmlns:a16="http://schemas.microsoft.com/office/drawing/2014/main" id="{50DA9286-3A27-FB45-7F5C-405A9E453D79}"/>
              </a:ext>
            </a:extLst>
          </p:cNvPr>
          <p:cNvPicPr>
            <a:picLocks noChangeAspect="1"/>
          </p:cNvPicPr>
          <p:nvPr/>
        </p:nvPicPr>
        <p:blipFill>
          <a:blip r:embed="rId7"/>
          <a:stretch>
            <a:fillRect/>
          </a:stretch>
        </p:blipFill>
        <p:spPr>
          <a:xfrm>
            <a:off x="181432" y="1094264"/>
            <a:ext cx="3511600" cy="5639289"/>
          </a:xfrm>
          <a:prstGeom prst="rect">
            <a:avLst/>
          </a:prstGeom>
        </p:spPr>
      </p:pic>
    </p:spTree>
    <p:extLst>
      <p:ext uri="{BB962C8B-B14F-4D97-AF65-F5344CB8AC3E}">
        <p14:creationId xmlns:p14="http://schemas.microsoft.com/office/powerpoint/2010/main" val="91332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11"/>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426E-F6F6-4A7C-9181-8C3090996261}"/>
              </a:ext>
            </a:extLst>
          </p:cNvPr>
          <p:cNvSpPr>
            <a:spLocks noGrp="1"/>
          </p:cNvSpPr>
          <p:nvPr>
            <p:ph type="title"/>
          </p:nvPr>
        </p:nvSpPr>
        <p:spPr>
          <a:xfrm>
            <a:off x="550863" y="549275"/>
            <a:ext cx="4436773" cy="1997855"/>
          </a:xfrm>
        </p:spPr>
        <p:txBody>
          <a:bodyPr rtlCol="0"/>
          <a:lstStyle/>
          <a:p>
            <a:pPr rtl="0"/>
            <a:r>
              <a:rPr lang="en-GB" dirty="0"/>
              <a:t>Contents</a:t>
            </a:r>
            <a:br>
              <a:rPr lang="en-GB" dirty="0"/>
            </a:br>
            <a:r>
              <a:rPr lang="en-GB" dirty="0"/>
              <a:t> </a:t>
            </a:r>
            <a:br>
              <a:rPr lang="en-GB" dirty="0"/>
            </a:br>
            <a:r>
              <a:rPr lang="en-GB" dirty="0"/>
              <a:t>Part 1 </a:t>
            </a:r>
            <a:r>
              <a:rPr lang="en-GB" sz="1800" dirty="0"/>
              <a:t>(General)</a:t>
            </a:r>
          </a:p>
        </p:txBody>
      </p:sp>
      <p:sp>
        <p:nvSpPr>
          <p:cNvPr id="3" name="Content Placeholder 2">
            <a:extLst>
              <a:ext uri="{FF2B5EF4-FFF2-40B4-BE49-F238E27FC236}">
                <a16:creationId xmlns:a16="http://schemas.microsoft.com/office/drawing/2014/main" id="{D3B60D6F-4D0F-4D33-B2A7-159C8583FF00}"/>
              </a:ext>
            </a:extLst>
          </p:cNvPr>
          <p:cNvSpPr>
            <a:spLocks noGrp="1"/>
          </p:cNvSpPr>
          <p:nvPr>
            <p:ph idx="1"/>
          </p:nvPr>
        </p:nvSpPr>
        <p:spPr>
          <a:xfrm>
            <a:off x="550863" y="2677306"/>
            <a:ext cx="3565525" cy="3415519"/>
          </a:xfrm>
        </p:spPr>
        <p:txBody>
          <a:bodyPr rtlCol="0"/>
          <a:lstStyle/>
          <a:p>
            <a:pPr rtl="0"/>
            <a:r>
              <a:rPr lang="en-GB" dirty="0"/>
              <a:t>Introduction &amp; Accelerator basics</a:t>
            </a:r>
          </a:p>
          <a:p>
            <a:pPr rtl="0"/>
            <a:r>
              <a:rPr lang="en-GB" dirty="0"/>
              <a:t>Facility ‘Types’</a:t>
            </a:r>
          </a:p>
          <a:p>
            <a:pPr rtl="0"/>
            <a:r>
              <a:rPr lang="en-GB" dirty="0"/>
              <a:t>Operation - Challenges</a:t>
            </a:r>
          </a:p>
          <a:p>
            <a:pPr rtl="0"/>
            <a:r>
              <a:rPr lang="en-GB" dirty="0"/>
              <a:t>Beam Diagnostics </a:t>
            </a:r>
          </a:p>
          <a:p>
            <a:pPr rtl="0"/>
            <a:r>
              <a:rPr lang="en-GB" dirty="0"/>
              <a:t>	Introduction</a:t>
            </a:r>
          </a:p>
          <a:p>
            <a:pPr rtl="0"/>
            <a:r>
              <a:rPr lang="en-GB" dirty="0"/>
              <a:t>	Methods (examples)</a:t>
            </a:r>
          </a:p>
          <a:p>
            <a:pPr rtl="0"/>
            <a:endParaRPr lang="en-GB" dirty="0"/>
          </a:p>
          <a:p>
            <a:pPr rtl="0"/>
            <a:endParaRPr lang="en-GB" dirty="0"/>
          </a:p>
        </p:txBody>
      </p:sp>
      <p:pic>
        <p:nvPicPr>
          <p:cNvPr id="8" name="Picture Placeholder 7" descr="Digital Data">
            <a:extLst>
              <a:ext uri="{FF2B5EF4-FFF2-40B4-BE49-F238E27FC236}">
                <a16:creationId xmlns:a16="http://schemas.microsoft.com/office/drawing/2014/main" id="{06D2324F-3B7B-45EF-9584-C8EADD2C8C0B}"/>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5208928" y="1596771"/>
            <a:ext cx="3448558" cy="3448558"/>
          </a:xfrm>
        </p:spPr>
      </p:pic>
      <p:pic>
        <p:nvPicPr>
          <p:cNvPr id="10" name="Picture Placeholder 9" descr="Data Points ">
            <a:extLst>
              <a:ext uri="{FF2B5EF4-FFF2-40B4-BE49-F238E27FC236}">
                <a16:creationId xmlns:a16="http://schemas.microsoft.com/office/drawing/2014/main" id="{71F862F9-0E8A-4DB9-8083-1C3AA6E5D777}"/>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8918575" y="596392"/>
            <a:ext cx="2263776" cy="2263776"/>
          </a:xfrm>
        </p:spPr>
      </p:pic>
      <p:pic>
        <p:nvPicPr>
          <p:cNvPr id="12" name="Picture Placeholder 11" descr="Data Background">
            <a:extLst>
              <a:ext uri="{FF2B5EF4-FFF2-40B4-BE49-F238E27FC236}">
                <a16:creationId xmlns:a16="http://schemas.microsoft.com/office/drawing/2014/main" id="{A63F39B9-0715-40B5-8ECB-9B983F99C690}"/>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a:stretch/>
        </p:blipFill>
        <p:spPr>
          <a:xfrm>
            <a:off x="9091612" y="3324733"/>
            <a:ext cx="2936876" cy="2936876"/>
          </a:xfrm>
        </p:spPr>
      </p:pic>
      <p:sp>
        <p:nvSpPr>
          <p:cNvPr id="14" name="Footer Placeholder 13">
            <a:extLst>
              <a:ext uri="{FF2B5EF4-FFF2-40B4-BE49-F238E27FC236}">
                <a16:creationId xmlns:a16="http://schemas.microsoft.com/office/drawing/2014/main" id="{B01DF4D0-78BC-4C8C-9570-26F0B225433A}"/>
              </a:ext>
            </a:extLst>
          </p:cNvPr>
          <p:cNvSpPr>
            <a:spLocks noGrp="1"/>
          </p:cNvSpPr>
          <p:nvPr>
            <p:ph type="ftr" sz="quarter" idx="11"/>
          </p:nvPr>
        </p:nvSpPr>
        <p:spPr>
          <a:xfrm>
            <a:off x="3359150" y="6507212"/>
            <a:ext cx="6379210" cy="153888"/>
          </a:xfrm>
        </p:spPr>
        <p:txBody>
          <a:bodyPr rtlCol="0"/>
          <a:lstStyle/>
          <a:p>
            <a:pPr rtl="0"/>
            <a:r>
              <a:rPr lang="en-GB"/>
              <a:t>BI for OP @ Summer Student Lectures - F.R. - 2025</a:t>
            </a:r>
          </a:p>
        </p:txBody>
      </p:sp>
      <p:sp>
        <p:nvSpPr>
          <p:cNvPr id="15" name="Slide Number Placeholder 14">
            <a:extLst>
              <a:ext uri="{FF2B5EF4-FFF2-40B4-BE49-F238E27FC236}">
                <a16:creationId xmlns:a16="http://schemas.microsoft.com/office/drawing/2014/main" id="{3B199C97-F175-437D-8311-DB662925C063}"/>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en-GB" smtClean="0"/>
              <a:pPr rtl="0"/>
              <a:t>5</a:t>
            </a:fld>
            <a:endParaRPr lang="en-GB"/>
          </a:p>
        </p:txBody>
      </p:sp>
      <p:sp>
        <p:nvSpPr>
          <p:cNvPr id="4" name="Content Placeholder 2">
            <a:extLst>
              <a:ext uri="{FF2B5EF4-FFF2-40B4-BE49-F238E27FC236}">
                <a16:creationId xmlns:a16="http://schemas.microsoft.com/office/drawing/2014/main" id="{2B1A2B62-53FE-AC7A-C87F-0C37282B4FC0}"/>
              </a:ext>
            </a:extLst>
          </p:cNvPr>
          <p:cNvSpPr txBox="1">
            <a:spLocks/>
          </p:cNvSpPr>
          <p:nvPr/>
        </p:nvSpPr>
        <p:spPr>
          <a:xfrm>
            <a:off x="6042600" y="2677306"/>
            <a:ext cx="3300220" cy="3415519"/>
          </a:xfrm>
          <a:prstGeom prst="rect">
            <a:avLst/>
          </a:prstGeom>
          <a:solidFill>
            <a:srgbClr val="1B192E"/>
          </a:solidFill>
        </p:spPr>
        <p:txBody>
          <a:bodyPr vert="horz" wrap="square" lIns="0" tIns="0" rIns="0" bIns="0" rtlCol="0" anchor="t" anchorCtr="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None/>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40000"/>
            <a:r>
              <a:rPr lang="en-GB" dirty="0"/>
              <a:t>LINAC4 Phasing</a:t>
            </a:r>
          </a:p>
          <a:p>
            <a:pPr marL="540000"/>
            <a:r>
              <a:rPr lang="en-GB" dirty="0"/>
              <a:t>SPS-LHC Electron Cloud</a:t>
            </a:r>
          </a:p>
          <a:p>
            <a:pPr marL="540000"/>
            <a:r>
              <a:rPr lang="en-GB" dirty="0"/>
              <a:t>LHC Beam Dump System</a:t>
            </a:r>
          </a:p>
          <a:p>
            <a:pPr marL="540000"/>
            <a:r>
              <a:rPr lang="en-GB" dirty="0"/>
              <a:t>…</a:t>
            </a:r>
          </a:p>
          <a:p>
            <a:pPr marL="540000"/>
            <a:r>
              <a:rPr lang="en-GB" dirty="0"/>
              <a:t>Wrap-up</a:t>
            </a:r>
          </a:p>
        </p:txBody>
      </p:sp>
      <p:sp>
        <p:nvSpPr>
          <p:cNvPr id="9" name="TextBox 8">
            <a:extLst>
              <a:ext uri="{FF2B5EF4-FFF2-40B4-BE49-F238E27FC236}">
                <a16:creationId xmlns:a16="http://schemas.microsoft.com/office/drawing/2014/main" id="{CE38E7BA-E893-CDB5-C686-B092ACC61745}"/>
              </a:ext>
            </a:extLst>
          </p:cNvPr>
          <p:cNvSpPr txBox="1"/>
          <p:nvPr/>
        </p:nvSpPr>
        <p:spPr>
          <a:xfrm>
            <a:off x="6028423" y="1811833"/>
            <a:ext cx="5211344" cy="830997"/>
          </a:xfrm>
          <a:prstGeom prst="rect">
            <a:avLst/>
          </a:prstGeom>
          <a:solidFill>
            <a:srgbClr val="1B192E"/>
          </a:solidFill>
        </p:spPr>
        <p:txBody>
          <a:bodyPr wrap="square">
            <a:spAutoFit/>
          </a:bodyPr>
          <a:lstStyle/>
          <a:p>
            <a:pPr marL="180000"/>
            <a:r>
              <a:rPr kumimoji="0" lang="en-GB" sz="4800" b="0" i="0" u="none" strike="noStrike" kern="1200" cap="none" spc="0" normalizeH="0" baseline="0" noProof="0" dirty="0">
                <a:ln>
                  <a:noFill/>
                </a:ln>
                <a:solidFill>
                  <a:prstClr val="white"/>
                </a:solidFill>
                <a:effectLst/>
                <a:uLnTx/>
                <a:uFillTx/>
                <a:latin typeface="Walbaum Display"/>
                <a:ea typeface="+mj-ea"/>
                <a:cs typeface="+mj-cs"/>
              </a:rPr>
              <a:t>Part 2 </a:t>
            </a:r>
            <a:r>
              <a:rPr kumimoji="0" lang="en-GB" b="0" i="0" u="none" strike="noStrike" kern="1200" cap="none" spc="0" normalizeH="0" baseline="0" noProof="0" dirty="0">
                <a:ln>
                  <a:noFill/>
                </a:ln>
                <a:solidFill>
                  <a:prstClr val="white"/>
                </a:solidFill>
                <a:effectLst/>
                <a:uLnTx/>
                <a:uFillTx/>
                <a:latin typeface="Walbaum Display"/>
                <a:ea typeface="+mj-ea"/>
                <a:cs typeface="+mj-cs"/>
              </a:rPr>
              <a:t>(Diagnostics use examples)</a:t>
            </a:r>
            <a:endParaRPr lang="en-GB" dirty="0"/>
          </a:p>
        </p:txBody>
      </p:sp>
    </p:spTree>
    <p:extLst>
      <p:ext uri="{BB962C8B-B14F-4D97-AF65-F5344CB8AC3E}">
        <p14:creationId xmlns:p14="http://schemas.microsoft.com/office/powerpoint/2010/main" val="23132348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FFFFFF"/>
                </a:solidFill>
              </a:defRPr>
            </a:pPr>
            <a:r>
              <a:t>Take-away Messages — Part 1: Diagnostics Foundations</a:t>
            </a:r>
          </a:p>
        </p:txBody>
      </p:sp>
      <p:sp>
        <p:nvSpPr>
          <p:cNvPr id="3" name="TextBox 2"/>
          <p:cNvSpPr txBox="1"/>
          <p:nvPr/>
        </p:nvSpPr>
        <p:spPr>
          <a:xfrm>
            <a:off x="504825" y="1453902"/>
            <a:ext cx="10525125" cy="4857740"/>
          </a:xfrm>
          <a:prstGeom prst="rect">
            <a:avLst/>
          </a:prstGeom>
          <a:noFill/>
        </p:spPr>
        <p:txBody>
          <a:bodyPr wrap="square">
            <a:spAutoFit/>
          </a:bodyPr>
          <a:lstStyle/>
          <a:p>
            <a:pPr>
              <a:spcBef>
                <a:spcPts val="600"/>
              </a:spcBef>
            </a:pPr>
            <a:endParaRPr dirty="0"/>
          </a:p>
          <a:p>
            <a:pPr>
              <a:spcBef>
                <a:spcPts val="600"/>
              </a:spcBef>
              <a:spcAft>
                <a:spcPts val="1000"/>
              </a:spcAft>
              <a:defRPr sz="2000">
                <a:solidFill>
                  <a:srgbClr val="FFFFFF"/>
                </a:solidFill>
              </a:defRPr>
            </a:pPr>
            <a:r>
              <a:rPr dirty="0"/>
              <a:t>👁️ Beam diagnostics are the accelerator’s eyes – without them, operators would be flying blind.</a:t>
            </a:r>
          </a:p>
          <a:p>
            <a:pPr>
              <a:spcBef>
                <a:spcPts val="600"/>
              </a:spcBef>
              <a:spcAft>
                <a:spcPts val="1000"/>
              </a:spcAft>
              <a:defRPr sz="2000">
                <a:solidFill>
                  <a:srgbClr val="FFFFFF"/>
                </a:solidFill>
              </a:defRPr>
            </a:pPr>
            <a:r>
              <a:rPr dirty="0"/>
              <a:t>📈 A few essential observables drive performance: position, current, size, losses, longitudinal profile and, ultimately, luminosity.</a:t>
            </a:r>
          </a:p>
          <a:p>
            <a:pPr>
              <a:spcBef>
                <a:spcPts val="600"/>
              </a:spcBef>
              <a:spcAft>
                <a:spcPts val="1000"/>
              </a:spcAft>
              <a:defRPr sz="2000">
                <a:solidFill>
                  <a:srgbClr val="FFFFFF"/>
                </a:solidFill>
              </a:defRPr>
            </a:pPr>
            <a:r>
              <a:rPr dirty="0"/>
              <a:t>⚙️ Intrusive (</a:t>
            </a:r>
            <a:r>
              <a:rPr lang="en-US" dirty="0"/>
              <a:t>e.g. </a:t>
            </a:r>
            <a:r>
              <a:rPr dirty="0"/>
              <a:t>screens, wire-scanners) and non-intrusive (</a:t>
            </a:r>
            <a:r>
              <a:rPr lang="en-US" dirty="0"/>
              <a:t>e.g. </a:t>
            </a:r>
            <a:r>
              <a:rPr dirty="0"/>
              <a:t>BPMs, BCTs, synchrotron-light) monitors are chosen according to beam power and required resolution.</a:t>
            </a:r>
          </a:p>
          <a:p>
            <a:pPr>
              <a:spcBef>
                <a:spcPts val="600"/>
              </a:spcBef>
              <a:spcAft>
                <a:spcPts val="1000"/>
              </a:spcAft>
              <a:defRPr sz="2000">
                <a:solidFill>
                  <a:srgbClr val="FFFFFF"/>
                </a:solidFill>
              </a:defRPr>
            </a:pPr>
            <a:r>
              <a:rPr dirty="0"/>
              <a:t>💡 Accurate instrumentation needs multidisciplinary know-how: detector physics, fast electronics, real-time data processing and beam dynamics all meet here.</a:t>
            </a:r>
          </a:p>
          <a:p>
            <a:pPr>
              <a:spcBef>
                <a:spcPts val="600"/>
              </a:spcBef>
              <a:spcAft>
                <a:spcPts val="1000"/>
              </a:spcAft>
              <a:defRPr sz="2000">
                <a:solidFill>
                  <a:srgbClr val="FFFFFF"/>
                </a:solidFill>
              </a:defRPr>
            </a:pPr>
            <a:r>
              <a:rPr dirty="0"/>
              <a:t>🛡️ Diagnostics integration lets CERN span </a:t>
            </a:r>
            <a:r>
              <a:rPr lang="en-US" dirty="0"/>
              <a:t>many</a:t>
            </a:r>
            <a:r>
              <a:rPr dirty="0"/>
              <a:t> orders of magnitude in beam intensity</a:t>
            </a:r>
            <a:r>
              <a:rPr lang="en-US" dirty="0"/>
              <a:t>, it </a:t>
            </a:r>
            <a:r>
              <a:rPr dirty="0"/>
              <a:t>still</a:t>
            </a:r>
            <a:r>
              <a:rPr lang="en-US" dirty="0"/>
              <a:t> need to </a:t>
            </a:r>
            <a:r>
              <a:rPr dirty="0"/>
              <a:t> protect both people and hardware.</a:t>
            </a:r>
          </a:p>
          <a:p>
            <a:pPr>
              <a:spcBef>
                <a:spcPts val="600"/>
              </a:spcBef>
              <a:spcAft>
                <a:spcPts val="1000"/>
              </a:spcAft>
              <a:defRPr sz="2000">
                <a:solidFill>
                  <a:srgbClr val="FFFFFF"/>
                </a:solidFill>
              </a:defRPr>
            </a:pPr>
            <a:r>
              <a:rPr dirty="0"/>
              <a:t>🔍 Next lecture (Part 2) will show real-world use-cases – LHC dump system, electron-cloud studies, LINAC4 phasing – where good BI </a:t>
            </a:r>
            <a:r>
              <a:rPr lang="en-US" dirty="0"/>
              <a:t>is essential for </a:t>
            </a:r>
            <a:r>
              <a:rPr dirty="0"/>
              <a:t>operation.</a:t>
            </a:r>
          </a:p>
        </p:txBody>
      </p:sp>
      <p:pic>
        <p:nvPicPr>
          <p:cNvPr id="5" name="Picture 4">
            <a:extLst>
              <a:ext uri="{FF2B5EF4-FFF2-40B4-BE49-F238E27FC236}">
                <a16:creationId xmlns:a16="http://schemas.microsoft.com/office/drawing/2014/main" id="{566073B0-CB14-04C1-CE31-AB2C2AFE2422}"/>
              </a:ext>
            </a:extLst>
          </p:cNvPr>
          <p:cNvPicPr>
            <a:picLocks noChangeAspect="1"/>
          </p:cNvPicPr>
          <p:nvPr/>
        </p:nvPicPr>
        <p:blipFill>
          <a:blip r:embed="rId2"/>
          <a:stretch>
            <a:fillRect/>
          </a:stretch>
        </p:blipFill>
        <p:spPr>
          <a:xfrm>
            <a:off x="11239500" y="5881687"/>
            <a:ext cx="702228" cy="70222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778A324-EBAE-6EAA-E46A-00BB939D812C}"/>
              </a:ext>
            </a:extLst>
          </p:cNvPr>
          <p:cNvSpPr>
            <a:spLocks noGrp="1"/>
          </p:cNvSpPr>
          <p:nvPr>
            <p:ph type="pic" sz="quarter" idx="13"/>
          </p:nvPr>
        </p:nvSpPr>
        <p:spPr/>
        <p:txBody>
          <a:bodyPr/>
          <a:lstStyle/>
          <a:p>
            <a:endParaRPr lang="en-GB" dirty="0"/>
          </a:p>
        </p:txBody>
      </p:sp>
      <p:sp>
        <p:nvSpPr>
          <p:cNvPr id="3" name="Subtitle 2">
            <a:extLst>
              <a:ext uri="{FF2B5EF4-FFF2-40B4-BE49-F238E27FC236}">
                <a16:creationId xmlns:a16="http://schemas.microsoft.com/office/drawing/2014/main" id="{890F5CD3-2EA0-20C8-5F5D-ECFB17BB3D1F}"/>
              </a:ext>
            </a:extLst>
          </p:cNvPr>
          <p:cNvSpPr>
            <a:spLocks noGrp="1"/>
          </p:cNvSpPr>
          <p:nvPr>
            <p:ph type="subTitle" idx="1"/>
          </p:nvPr>
        </p:nvSpPr>
        <p:spPr>
          <a:xfrm>
            <a:off x="341194" y="3535509"/>
            <a:ext cx="6499691" cy="646332"/>
          </a:xfrm>
        </p:spPr>
        <p:txBody>
          <a:bodyPr/>
          <a:lstStyle/>
          <a:p>
            <a:pPr marL="288000" algn="l">
              <a:spcBef>
                <a:spcPts val="0"/>
              </a:spcBef>
              <a:spcAft>
                <a:spcPts val="0"/>
              </a:spcAft>
              <a:buNone/>
            </a:pPr>
            <a:r>
              <a:rPr lang="en-US" dirty="0"/>
              <a:t>Quick facts and basic notions,  you’’ll find much more:</a:t>
            </a:r>
            <a:endParaRPr lang="en-GB" b="0" i="0" dirty="0">
              <a:solidFill>
                <a:srgbClr val="777777"/>
              </a:solidFill>
              <a:effectLst/>
              <a:latin typeface="Roboto" panose="02000000000000000000" pitchFamily="2" charset="0"/>
            </a:endParaRPr>
          </a:p>
          <a:p>
            <a:endParaRPr lang="en-GB" dirty="0"/>
          </a:p>
        </p:txBody>
      </p:sp>
      <p:sp>
        <p:nvSpPr>
          <p:cNvPr id="4" name="Title 3">
            <a:extLst>
              <a:ext uri="{FF2B5EF4-FFF2-40B4-BE49-F238E27FC236}">
                <a16:creationId xmlns:a16="http://schemas.microsoft.com/office/drawing/2014/main" id="{904602D7-FBA8-C8E2-5162-F3EFEF4FDA30}"/>
              </a:ext>
            </a:extLst>
          </p:cNvPr>
          <p:cNvSpPr>
            <a:spLocks noGrp="1"/>
          </p:cNvSpPr>
          <p:nvPr>
            <p:ph type="ctrTitle"/>
          </p:nvPr>
        </p:nvSpPr>
        <p:spPr/>
        <p:txBody>
          <a:bodyPr/>
          <a:lstStyle/>
          <a:p>
            <a:r>
              <a:rPr lang="en-US" sz="6600" dirty="0"/>
              <a:t>Accelerator Basics</a:t>
            </a:r>
            <a:endParaRPr lang="en-GB" dirty="0"/>
          </a:p>
        </p:txBody>
      </p:sp>
      <p:sp>
        <p:nvSpPr>
          <p:cNvPr id="6" name="TextBox 5">
            <a:extLst>
              <a:ext uri="{FF2B5EF4-FFF2-40B4-BE49-F238E27FC236}">
                <a16:creationId xmlns:a16="http://schemas.microsoft.com/office/drawing/2014/main" id="{5E4DA1B6-F555-F196-0B1F-C6B734ABEA02}"/>
              </a:ext>
            </a:extLst>
          </p:cNvPr>
          <p:cNvSpPr txBox="1"/>
          <p:nvPr/>
        </p:nvSpPr>
        <p:spPr>
          <a:xfrm>
            <a:off x="211865" y="4227257"/>
            <a:ext cx="6216554" cy="646331"/>
          </a:xfrm>
          <a:prstGeom prst="rect">
            <a:avLst/>
          </a:prstGeom>
          <a:noFill/>
        </p:spPr>
        <p:txBody>
          <a:bodyPr wrap="square">
            <a:spAutoFit/>
          </a:bodyPr>
          <a:lstStyle/>
          <a:p>
            <a:pPr marL="288000" algn="l">
              <a:spcBef>
                <a:spcPts val="0"/>
              </a:spcBef>
              <a:spcAft>
                <a:spcPts val="0"/>
              </a:spcAft>
              <a:buNone/>
            </a:pPr>
            <a:r>
              <a:rPr lang="en-GB" b="1" i="0" dirty="0">
                <a:solidFill>
                  <a:srgbClr val="1A63A0"/>
                </a:solidFill>
                <a:effectLst/>
                <a:latin typeface="Roboto" panose="02000000000000000000" pitchFamily="2" charset="0"/>
              </a:rPr>
              <a:t>Accelerators and Beam Dynamics</a:t>
            </a:r>
            <a:endParaRPr lang="en-GB" dirty="0">
              <a:latin typeface="Roboto" panose="02000000000000000000" pitchFamily="2" charset="0"/>
            </a:endParaRPr>
          </a:p>
          <a:p>
            <a:pPr marL="288000" algn="l">
              <a:spcBef>
                <a:spcPts val="0"/>
              </a:spcBef>
              <a:spcAft>
                <a:spcPts val="0"/>
              </a:spcAft>
              <a:buNone/>
            </a:pPr>
            <a:r>
              <a:rPr lang="en-GB" b="1" i="0" dirty="0">
                <a:solidFill>
                  <a:srgbClr val="777777"/>
                </a:solidFill>
                <a:effectLst/>
                <a:latin typeface="Roboto" panose="02000000000000000000" pitchFamily="2" charset="0"/>
              </a:rPr>
              <a:t>Speaker</a:t>
            </a:r>
            <a:r>
              <a:rPr lang="en-GB" b="0" i="0" dirty="0">
                <a:solidFill>
                  <a:srgbClr val="777777"/>
                </a:solidFill>
                <a:effectLst/>
                <a:latin typeface="Roboto" panose="02000000000000000000" pitchFamily="2" charset="0"/>
              </a:rPr>
              <a:t>: Foteini </a:t>
            </a:r>
            <a:r>
              <a:rPr lang="en-GB" b="0" i="0" dirty="0" err="1">
                <a:solidFill>
                  <a:srgbClr val="777777"/>
                </a:solidFill>
                <a:effectLst/>
                <a:latin typeface="Roboto" panose="02000000000000000000" pitchFamily="2" charset="0"/>
              </a:rPr>
              <a:t>Asvesta</a:t>
            </a:r>
            <a:endParaRPr lang="en-GB" dirty="0"/>
          </a:p>
        </p:txBody>
      </p:sp>
    </p:spTree>
    <p:extLst>
      <p:ext uri="{BB962C8B-B14F-4D97-AF65-F5344CB8AC3E}">
        <p14:creationId xmlns:p14="http://schemas.microsoft.com/office/powerpoint/2010/main" val="2593366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86333C-56BF-BBB0-1182-A1E137C0BBDD}"/>
              </a:ext>
            </a:extLst>
          </p:cNvPr>
          <p:cNvSpPr>
            <a:spLocks noGrp="1"/>
          </p:cNvSpPr>
          <p:nvPr>
            <p:ph type="title"/>
          </p:nvPr>
        </p:nvSpPr>
        <p:spPr/>
        <p:txBody>
          <a:bodyPr/>
          <a:lstStyle/>
          <a:p>
            <a:r>
              <a:rPr lang="en-US" dirty="0"/>
              <a:t>What is a particle accelerator</a:t>
            </a:r>
            <a:endParaRPr lang="en-GB" dirty="0"/>
          </a:p>
        </p:txBody>
      </p:sp>
      <p:sp>
        <p:nvSpPr>
          <p:cNvPr id="7" name="Text Placeholder 6">
            <a:extLst>
              <a:ext uri="{FF2B5EF4-FFF2-40B4-BE49-F238E27FC236}">
                <a16:creationId xmlns:a16="http://schemas.microsoft.com/office/drawing/2014/main" id="{2E12A073-349E-46B8-547F-31BE3676971F}"/>
              </a:ext>
            </a:extLst>
          </p:cNvPr>
          <p:cNvSpPr>
            <a:spLocks noGrp="1"/>
          </p:cNvSpPr>
          <p:nvPr>
            <p:ph type="body" idx="1"/>
          </p:nvPr>
        </p:nvSpPr>
        <p:spPr/>
        <p:txBody>
          <a:bodyPr/>
          <a:lstStyle/>
          <a:p>
            <a:r>
              <a:rPr lang="en-US" dirty="0"/>
              <a:t>Definition</a:t>
            </a:r>
            <a:endParaRPr lang="en-GB" dirty="0"/>
          </a:p>
        </p:txBody>
      </p:sp>
      <p:sp>
        <p:nvSpPr>
          <p:cNvPr id="8" name="Content Placeholder 7">
            <a:extLst>
              <a:ext uri="{FF2B5EF4-FFF2-40B4-BE49-F238E27FC236}">
                <a16:creationId xmlns:a16="http://schemas.microsoft.com/office/drawing/2014/main" id="{3CAE1D15-FF3E-079E-3C88-80E0C8203F8E}"/>
              </a:ext>
            </a:extLst>
          </p:cNvPr>
          <p:cNvSpPr>
            <a:spLocks noGrp="1"/>
          </p:cNvSpPr>
          <p:nvPr>
            <p:ph sz="half" idx="2"/>
          </p:nvPr>
        </p:nvSpPr>
        <p:spPr/>
        <p:txBody>
          <a:bodyPr/>
          <a:lstStyle/>
          <a:p>
            <a:pPr marL="0" indent="0">
              <a:buNone/>
            </a:pPr>
            <a:r>
              <a:rPr lang="en-GB" sz="2000" dirty="0"/>
              <a:t>A </a:t>
            </a:r>
            <a:r>
              <a:rPr lang="en-GB" sz="2000" b="1" dirty="0"/>
              <a:t>particle accelerator</a:t>
            </a:r>
            <a:r>
              <a:rPr lang="en-GB" sz="2000" dirty="0"/>
              <a:t> is a machine that uses electromagnetic fields to propel charged particles—such as electrons or protons—to high speeds and contain them in well-defined beams.</a:t>
            </a:r>
          </a:p>
        </p:txBody>
      </p:sp>
      <p:pic>
        <p:nvPicPr>
          <p:cNvPr id="15" name="Picture 14">
            <a:extLst>
              <a:ext uri="{FF2B5EF4-FFF2-40B4-BE49-F238E27FC236}">
                <a16:creationId xmlns:a16="http://schemas.microsoft.com/office/drawing/2014/main" id="{9F6A9C87-18A6-A79D-5AD5-69E6AD94A589}"/>
              </a:ext>
            </a:extLst>
          </p:cNvPr>
          <p:cNvPicPr>
            <a:picLocks noChangeAspect="1"/>
          </p:cNvPicPr>
          <p:nvPr/>
        </p:nvPicPr>
        <p:blipFill>
          <a:blip r:embed="rId2"/>
          <a:srcRect t="15267" b="4838"/>
          <a:stretch/>
        </p:blipFill>
        <p:spPr>
          <a:xfrm>
            <a:off x="4625136" y="2432304"/>
            <a:ext cx="6886907" cy="3668245"/>
          </a:xfrm>
          <a:prstGeom prst="rect">
            <a:avLst/>
          </a:prstGeom>
        </p:spPr>
      </p:pic>
      <p:sp>
        <p:nvSpPr>
          <p:cNvPr id="16" name="Text Placeholder 6">
            <a:extLst>
              <a:ext uri="{FF2B5EF4-FFF2-40B4-BE49-F238E27FC236}">
                <a16:creationId xmlns:a16="http://schemas.microsoft.com/office/drawing/2014/main" id="{F0D09DF9-7793-AB14-11F8-D9C2A341BD47}"/>
              </a:ext>
            </a:extLst>
          </p:cNvPr>
          <p:cNvSpPr txBox="1">
            <a:spLocks/>
          </p:cNvSpPr>
          <p:nvPr/>
        </p:nvSpPr>
        <p:spPr>
          <a:xfrm>
            <a:off x="4625136" y="1731375"/>
            <a:ext cx="5190196" cy="535354"/>
          </a:xfrm>
          <a:prstGeom prst="rect">
            <a:avLst/>
          </a:prstGeom>
        </p:spPr>
        <p:txBody>
          <a:bodyPr vert="horz" wrap="square" lIns="0" tIns="0" rIns="0" bIns="0" rtlCol="0" anchor="b">
            <a:noAutofit/>
          </a:bodyPr>
          <a:lstStyle>
            <a:lvl1pPr marL="0" indent="0" algn="l" defTabSz="914400" rtl="0" eaLnBrk="1" latinLnBrk="0" hangingPunct="1">
              <a:lnSpc>
                <a:spcPct val="110000"/>
              </a:lnSpc>
              <a:spcBef>
                <a:spcPts val="1000"/>
              </a:spcBef>
              <a:spcAft>
                <a:spcPts val="800"/>
              </a:spcAft>
              <a:buFont typeface="Arial" panose="020B0604020202020204" pitchFamily="34" charset="0"/>
              <a:buNone/>
              <a:defRPr sz="2000" b="0" kern="1200" cap="all" spc="200" baseline="0">
                <a:solidFill>
                  <a:schemeClr val="tx1"/>
                </a:solidFill>
                <a:latin typeface="+mn-lt"/>
                <a:ea typeface="+mn-ea"/>
                <a:cs typeface="+mn-cs"/>
              </a:defRPr>
            </a:lvl1pPr>
            <a:lvl2pPr marL="457200" indent="0" algn="l" defTabSz="914400" rtl="0" eaLnBrk="1" latinLnBrk="0" hangingPunct="1">
              <a:lnSpc>
                <a:spcPct val="110000"/>
              </a:lnSpc>
              <a:spcBef>
                <a:spcPts val="500"/>
              </a:spcBef>
              <a:spcAft>
                <a:spcPts val="800"/>
              </a:spcAft>
              <a:buFont typeface="Arial" panose="020B0604020202020204" pitchFamily="34" charset="0"/>
              <a:buNone/>
              <a:defRPr sz="2000" b="1" kern="1200">
                <a:solidFill>
                  <a:schemeClr val="tx1">
                    <a:alpha val="60000"/>
                  </a:schemeClr>
                </a:solidFill>
                <a:latin typeface="+mn-lt"/>
                <a:ea typeface="+mn-ea"/>
                <a:cs typeface="+mn-cs"/>
              </a:defRPr>
            </a:lvl2pPr>
            <a:lvl3pPr marL="914400" indent="0" algn="l" defTabSz="914400" rtl="0" eaLnBrk="1" latinLnBrk="0" hangingPunct="1">
              <a:lnSpc>
                <a:spcPct val="110000"/>
              </a:lnSpc>
              <a:spcBef>
                <a:spcPts val="500"/>
              </a:spcBef>
              <a:spcAft>
                <a:spcPts val="800"/>
              </a:spcAft>
              <a:buFont typeface="Arial" panose="020B0604020202020204" pitchFamily="34" charset="0"/>
              <a:buNone/>
              <a:defRPr sz="1800" b="1" kern="1200">
                <a:solidFill>
                  <a:schemeClr val="tx1">
                    <a:alpha val="60000"/>
                  </a:schemeClr>
                </a:solidFill>
                <a:latin typeface="+mn-lt"/>
                <a:ea typeface="+mn-ea"/>
                <a:cs typeface="+mn-cs"/>
              </a:defRPr>
            </a:lvl3pPr>
            <a:lvl4pPr marL="1371600" indent="0" algn="l" defTabSz="914400" rtl="0" eaLnBrk="1" latinLnBrk="0" hangingPunct="1">
              <a:lnSpc>
                <a:spcPct val="110000"/>
              </a:lnSpc>
              <a:spcBef>
                <a:spcPts val="500"/>
              </a:spcBef>
              <a:spcAft>
                <a:spcPts val="800"/>
              </a:spcAft>
              <a:buFont typeface="Arial" panose="020B0604020202020204" pitchFamily="34" charset="0"/>
              <a:buNone/>
              <a:defRPr sz="1600" b="1" kern="1200">
                <a:solidFill>
                  <a:schemeClr val="tx1">
                    <a:alpha val="60000"/>
                  </a:schemeClr>
                </a:solidFill>
                <a:latin typeface="+mn-lt"/>
                <a:ea typeface="+mn-ea"/>
                <a:cs typeface="+mn-cs"/>
              </a:defRPr>
            </a:lvl4pPr>
            <a:lvl5pPr marL="1828800" indent="0" algn="l" defTabSz="914400" rtl="0" eaLnBrk="1" latinLnBrk="0" hangingPunct="1">
              <a:lnSpc>
                <a:spcPct val="110000"/>
              </a:lnSpc>
              <a:spcBef>
                <a:spcPts val="500"/>
              </a:spcBef>
              <a:spcAft>
                <a:spcPts val="800"/>
              </a:spcAft>
              <a:buFont typeface="Arial" panose="020B0604020202020204" pitchFamily="34" charset="0"/>
              <a:buNone/>
              <a:defRPr sz="1600" b="1" kern="1200">
                <a:solidFill>
                  <a:schemeClr val="tx1">
                    <a:alpha val="60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Building blocks (in short)</a:t>
            </a:r>
            <a:endParaRPr lang="en-GB" dirty="0"/>
          </a:p>
        </p:txBody>
      </p:sp>
      <p:sp>
        <p:nvSpPr>
          <p:cNvPr id="17" name="Footer Placeholder 16">
            <a:extLst>
              <a:ext uri="{FF2B5EF4-FFF2-40B4-BE49-F238E27FC236}">
                <a16:creationId xmlns:a16="http://schemas.microsoft.com/office/drawing/2014/main" id="{170FF63A-A82F-5CDF-74A4-4A17F7F54778}"/>
              </a:ext>
            </a:extLst>
          </p:cNvPr>
          <p:cNvSpPr>
            <a:spLocks noGrp="1"/>
          </p:cNvSpPr>
          <p:nvPr>
            <p:ph type="ftr" sz="quarter" idx="11"/>
          </p:nvPr>
        </p:nvSpPr>
        <p:spPr/>
        <p:txBody>
          <a:bodyPr/>
          <a:lstStyle/>
          <a:p>
            <a:pPr rtl="0"/>
            <a:r>
              <a:rPr lang="en-GB"/>
              <a:t>BI for OP @ Summer Student Lectures - F.R. - 2025</a:t>
            </a:r>
          </a:p>
        </p:txBody>
      </p:sp>
      <p:sp>
        <p:nvSpPr>
          <p:cNvPr id="18" name="Slide Number Placeholder 17">
            <a:extLst>
              <a:ext uri="{FF2B5EF4-FFF2-40B4-BE49-F238E27FC236}">
                <a16:creationId xmlns:a16="http://schemas.microsoft.com/office/drawing/2014/main" id="{96C32D7F-BC1D-9D53-5499-E96B21C8296C}"/>
              </a:ext>
            </a:extLst>
          </p:cNvPr>
          <p:cNvSpPr>
            <a:spLocks noGrp="1"/>
          </p:cNvSpPr>
          <p:nvPr>
            <p:ph type="sldNum" sz="quarter" idx="12"/>
          </p:nvPr>
        </p:nvSpPr>
        <p:spPr/>
        <p:txBody>
          <a:bodyPr/>
          <a:lstStyle/>
          <a:p>
            <a:pPr rtl="0"/>
            <a:fld id="{DBA1B0FB-D917-4C8C-928F-313BD683BF39}" type="slidenum">
              <a:rPr lang="en-GB" smtClean="0"/>
              <a:t>7</a:t>
            </a:fld>
            <a:endParaRPr lang="en-GB"/>
          </a:p>
        </p:txBody>
      </p:sp>
    </p:spTree>
    <p:extLst>
      <p:ext uri="{BB962C8B-B14F-4D97-AF65-F5344CB8AC3E}">
        <p14:creationId xmlns:p14="http://schemas.microsoft.com/office/powerpoint/2010/main" val="88512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F551FB-6B9E-D106-03FE-D73CD32342FA}"/>
              </a:ext>
            </a:extLst>
          </p:cNvPr>
          <p:cNvSpPr>
            <a:spLocks noGrp="1"/>
          </p:cNvSpPr>
          <p:nvPr>
            <p:ph type="title"/>
          </p:nvPr>
        </p:nvSpPr>
        <p:spPr/>
        <p:txBody>
          <a:bodyPr/>
          <a:lstStyle/>
          <a:p>
            <a:r>
              <a:rPr lang="en-US" dirty="0"/>
              <a:t>Basic concepts</a:t>
            </a:r>
            <a:endParaRPr lang="en-GB" dirty="0"/>
          </a:p>
        </p:txBody>
      </p:sp>
      <p:sp>
        <p:nvSpPr>
          <p:cNvPr id="5" name="Text Placeholder 4">
            <a:extLst>
              <a:ext uri="{FF2B5EF4-FFF2-40B4-BE49-F238E27FC236}">
                <a16:creationId xmlns:a16="http://schemas.microsoft.com/office/drawing/2014/main" id="{C0B27FEB-671F-EBE9-F090-A22F626EF639}"/>
              </a:ext>
            </a:extLst>
          </p:cNvPr>
          <p:cNvSpPr>
            <a:spLocks noGrp="1"/>
          </p:cNvSpPr>
          <p:nvPr>
            <p:ph type="body" idx="1"/>
          </p:nvPr>
        </p:nvSpPr>
        <p:spPr>
          <a:xfrm>
            <a:off x="550864" y="1108256"/>
            <a:ext cx="5437186" cy="535354"/>
          </a:xfrm>
        </p:spPr>
        <p:txBody>
          <a:bodyPr/>
          <a:lstStyle/>
          <a:p>
            <a:r>
              <a:rPr lang="en-US" dirty="0"/>
              <a:t>CAVITIES for acceleration</a:t>
            </a:r>
            <a:endParaRPr lang="en-GB" dirty="0"/>
          </a:p>
        </p:txBody>
      </p:sp>
      <p:pic>
        <p:nvPicPr>
          <p:cNvPr id="13" name="Online Media 12" title="RF Cavity">
            <a:hlinkClick r:id="" action="ppaction://media"/>
            <a:extLst>
              <a:ext uri="{FF2B5EF4-FFF2-40B4-BE49-F238E27FC236}">
                <a16:creationId xmlns:a16="http://schemas.microsoft.com/office/drawing/2014/main" id="{4D6DC22D-4381-FF89-5C37-CD782006627E}"/>
              </a:ext>
            </a:extLst>
          </p:cNvPr>
          <p:cNvPicPr>
            <a:picLocks noGrp="1" noRot="1" noChangeAspect="1"/>
          </p:cNvPicPr>
          <p:nvPr>
            <p:ph sz="half" idx="2"/>
            <a:videoFile r:link="rId1"/>
          </p:nvPr>
        </p:nvPicPr>
        <p:blipFill>
          <a:blip r:embed="rId3"/>
          <a:stretch>
            <a:fillRect/>
          </a:stretch>
        </p:blipFill>
        <p:spPr>
          <a:xfrm>
            <a:off x="525649" y="3541626"/>
            <a:ext cx="5080000" cy="2870200"/>
          </a:xfrm>
          <a:prstGeom prst="rect">
            <a:avLst/>
          </a:prstGeom>
        </p:spPr>
      </p:pic>
      <p:sp>
        <p:nvSpPr>
          <p:cNvPr id="6" name="Text Placeholder 5">
            <a:extLst>
              <a:ext uri="{FF2B5EF4-FFF2-40B4-BE49-F238E27FC236}">
                <a16:creationId xmlns:a16="http://schemas.microsoft.com/office/drawing/2014/main" id="{ED55E446-FC2B-A91E-A30F-D383E89477E0}"/>
              </a:ext>
            </a:extLst>
          </p:cNvPr>
          <p:cNvSpPr>
            <a:spLocks noGrp="1"/>
          </p:cNvSpPr>
          <p:nvPr>
            <p:ph type="body" sz="quarter" idx="3"/>
          </p:nvPr>
        </p:nvSpPr>
        <p:spPr>
          <a:xfrm>
            <a:off x="6212024" y="1108256"/>
            <a:ext cx="5436392" cy="535354"/>
          </a:xfrm>
        </p:spPr>
        <p:txBody>
          <a:bodyPr/>
          <a:lstStyle/>
          <a:p>
            <a:r>
              <a:rPr lang="en-US" dirty="0"/>
              <a:t>Magnets for bending and focusing</a:t>
            </a:r>
            <a:endParaRPr lang="en-GB" dirty="0"/>
          </a:p>
        </p:txBody>
      </p:sp>
      <p:sp>
        <p:nvSpPr>
          <p:cNvPr id="9" name="Footer Placeholder 8">
            <a:extLst>
              <a:ext uri="{FF2B5EF4-FFF2-40B4-BE49-F238E27FC236}">
                <a16:creationId xmlns:a16="http://schemas.microsoft.com/office/drawing/2014/main" id="{C529B949-F531-9755-7050-33508C5E0C59}"/>
              </a:ext>
            </a:extLst>
          </p:cNvPr>
          <p:cNvSpPr>
            <a:spLocks noGrp="1"/>
          </p:cNvSpPr>
          <p:nvPr>
            <p:ph type="ftr" sz="quarter" idx="11"/>
          </p:nvPr>
        </p:nvSpPr>
        <p:spPr/>
        <p:txBody>
          <a:bodyPr/>
          <a:lstStyle/>
          <a:p>
            <a:pPr rtl="0"/>
            <a:r>
              <a:rPr lang="en-GB"/>
              <a:t>BI for OP @ Summer Student Lectures - F.R. - 2025</a:t>
            </a:r>
          </a:p>
        </p:txBody>
      </p:sp>
      <p:sp>
        <p:nvSpPr>
          <p:cNvPr id="10" name="Slide Number Placeholder 9">
            <a:extLst>
              <a:ext uri="{FF2B5EF4-FFF2-40B4-BE49-F238E27FC236}">
                <a16:creationId xmlns:a16="http://schemas.microsoft.com/office/drawing/2014/main" id="{6E45E398-8EA5-6623-B902-077206A1BA6C}"/>
              </a:ext>
            </a:extLst>
          </p:cNvPr>
          <p:cNvSpPr>
            <a:spLocks noGrp="1"/>
          </p:cNvSpPr>
          <p:nvPr>
            <p:ph type="sldNum" sz="quarter" idx="12"/>
          </p:nvPr>
        </p:nvSpPr>
        <p:spPr/>
        <p:txBody>
          <a:bodyPr/>
          <a:lstStyle/>
          <a:p>
            <a:pPr rtl="0"/>
            <a:fld id="{DBA1B0FB-D917-4C8C-928F-313BD683BF39}" type="slidenum">
              <a:rPr lang="en-GB" smtClean="0"/>
              <a:t>8</a:t>
            </a:fld>
            <a:endParaRPr lang="en-GB"/>
          </a:p>
        </p:txBody>
      </p:sp>
      <p:pic>
        <p:nvPicPr>
          <p:cNvPr id="2" name="Picture 1">
            <a:extLst>
              <a:ext uri="{FF2B5EF4-FFF2-40B4-BE49-F238E27FC236}">
                <a16:creationId xmlns:a16="http://schemas.microsoft.com/office/drawing/2014/main" id="{EC752082-3F56-CD14-FCD6-3A94926882A9}"/>
              </a:ext>
            </a:extLst>
          </p:cNvPr>
          <p:cNvPicPr>
            <a:picLocks noChangeAspect="1"/>
          </p:cNvPicPr>
          <p:nvPr/>
        </p:nvPicPr>
        <p:blipFill>
          <a:blip r:embed="rId4"/>
          <a:srcRect l="2959" r="18322" b="1"/>
          <a:stretch/>
        </p:blipFill>
        <p:spPr>
          <a:xfrm>
            <a:off x="5605649" y="3555219"/>
            <a:ext cx="2767516" cy="2346682"/>
          </a:xfrm>
          <a:prstGeom prst="rect">
            <a:avLst/>
          </a:prstGeom>
          <a:noFill/>
        </p:spPr>
      </p:pic>
      <p:pic>
        <p:nvPicPr>
          <p:cNvPr id="3" name="Picture 2">
            <a:extLst>
              <a:ext uri="{FF2B5EF4-FFF2-40B4-BE49-F238E27FC236}">
                <a16:creationId xmlns:a16="http://schemas.microsoft.com/office/drawing/2014/main" id="{F9BD2D53-E5C5-358D-2AA7-4214AB6CFA9E}"/>
              </a:ext>
            </a:extLst>
          </p:cNvPr>
          <p:cNvPicPr>
            <a:picLocks noChangeAspect="1"/>
          </p:cNvPicPr>
          <p:nvPr/>
        </p:nvPicPr>
        <p:blipFill>
          <a:blip r:embed="rId5"/>
          <a:stretch>
            <a:fillRect/>
          </a:stretch>
        </p:blipFill>
        <p:spPr>
          <a:xfrm>
            <a:off x="8373165" y="3555219"/>
            <a:ext cx="3520022" cy="2346682"/>
          </a:xfrm>
          <a:prstGeom prst="rect">
            <a:avLst/>
          </a:prstGeom>
        </p:spPr>
      </p:pic>
      <p:sp>
        <p:nvSpPr>
          <p:cNvPr id="8" name="Content Placeholder 7">
            <a:extLst>
              <a:ext uri="{FF2B5EF4-FFF2-40B4-BE49-F238E27FC236}">
                <a16:creationId xmlns:a16="http://schemas.microsoft.com/office/drawing/2014/main" id="{437BEED6-9235-4980-5EF9-A6F68A3A824E}"/>
              </a:ext>
            </a:extLst>
          </p:cNvPr>
          <p:cNvSpPr txBox="1">
            <a:spLocks/>
          </p:cNvSpPr>
          <p:nvPr/>
        </p:nvSpPr>
        <p:spPr>
          <a:xfrm>
            <a:off x="444535" y="1761141"/>
            <a:ext cx="4998361" cy="1633639"/>
          </a:xfrm>
          <a:prstGeom prst="rect">
            <a:avLst/>
          </a:prstGeom>
        </p:spPr>
        <p:txBody>
          <a:bodyPr vert="horz" wrap="square" lIns="0" tIns="0" rIns="0" bIns="0" rtlCol="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4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spcAft>
                <a:spcPts val="600"/>
              </a:spcAft>
              <a:buFont typeface="Arial" panose="020B0604020202020204" pitchFamily="34" charset="0"/>
              <a:buChar char="•"/>
            </a:pPr>
            <a:r>
              <a:rPr lang="en-GB" sz="1600" dirty="0">
                <a:solidFill>
                  <a:srgbClr val="FFFFFF"/>
                </a:solidFill>
              </a:rPr>
              <a:t>Metallic chambers designed to resonate at specific frequencies (typically MHz to GHz)</a:t>
            </a:r>
          </a:p>
          <a:p>
            <a:pPr>
              <a:spcBef>
                <a:spcPts val="600"/>
              </a:spcBef>
              <a:spcAft>
                <a:spcPts val="600"/>
              </a:spcAft>
              <a:buFont typeface="Arial" panose="020B0604020202020204" pitchFamily="34" charset="0"/>
              <a:buChar char="•"/>
            </a:pPr>
            <a:r>
              <a:rPr lang="en-GB" sz="1600" dirty="0">
                <a:solidFill>
                  <a:srgbClr val="FFFFFF"/>
                </a:solidFill>
              </a:rPr>
              <a:t>Generate alternating electric fields along the beam axis</a:t>
            </a:r>
          </a:p>
          <a:p>
            <a:pPr>
              <a:spcBef>
                <a:spcPts val="600"/>
              </a:spcBef>
              <a:spcAft>
                <a:spcPts val="600"/>
              </a:spcAft>
              <a:buFont typeface="Arial" panose="020B0604020202020204" pitchFamily="34" charset="0"/>
              <a:buChar char="•"/>
            </a:pPr>
            <a:r>
              <a:rPr lang="en-GB" sz="1600" dirty="0">
                <a:solidFill>
                  <a:srgbClr val="FFFFFF"/>
                </a:solidFill>
              </a:rPr>
              <a:t>Particles gain energy when passing through at the correct phase</a:t>
            </a:r>
          </a:p>
        </p:txBody>
      </p:sp>
      <p:sp>
        <p:nvSpPr>
          <p:cNvPr id="12" name="Content Placeholder 7">
            <a:extLst>
              <a:ext uri="{FF2B5EF4-FFF2-40B4-BE49-F238E27FC236}">
                <a16:creationId xmlns:a16="http://schemas.microsoft.com/office/drawing/2014/main" id="{046B1E2F-6459-4852-98A9-4441070ADB02}"/>
              </a:ext>
            </a:extLst>
          </p:cNvPr>
          <p:cNvSpPr txBox="1">
            <a:spLocks/>
          </p:cNvSpPr>
          <p:nvPr/>
        </p:nvSpPr>
        <p:spPr>
          <a:xfrm>
            <a:off x="5988050" y="1788623"/>
            <a:ext cx="4998361" cy="1633639"/>
          </a:xfrm>
          <a:prstGeom prst="rect">
            <a:avLst/>
          </a:prstGeom>
        </p:spPr>
        <p:txBody>
          <a:bodyPr vert="horz" wrap="square" lIns="0" tIns="0" rIns="0" bIns="0" rtlCol="0">
            <a:noAutofit/>
          </a:bodyPr>
          <a:lst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4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spcAft>
                <a:spcPts val="600"/>
              </a:spcAft>
              <a:buFont typeface="Arial" panose="020B0604020202020204" pitchFamily="34" charset="0"/>
              <a:buChar char="•"/>
            </a:pPr>
            <a:r>
              <a:rPr lang="en-GB" sz="1600" b="1" dirty="0">
                <a:solidFill>
                  <a:srgbClr val="FFFFFF"/>
                </a:solidFill>
              </a:rPr>
              <a:t>Dipole magnets: </a:t>
            </a:r>
            <a:r>
              <a:rPr lang="en-GB" sz="1600" dirty="0">
                <a:solidFill>
                  <a:srgbClr val="FFFFFF"/>
                </a:solidFill>
              </a:rPr>
              <a:t>Bend particle trajectories (steering)</a:t>
            </a:r>
          </a:p>
          <a:p>
            <a:pPr>
              <a:spcBef>
                <a:spcPts val="600"/>
              </a:spcBef>
              <a:spcAft>
                <a:spcPts val="600"/>
              </a:spcAft>
              <a:buFont typeface="Arial" panose="020B0604020202020204" pitchFamily="34" charset="0"/>
              <a:buChar char="•"/>
            </a:pPr>
            <a:r>
              <a:rPr lang="en-GB" sz="1600" b="1" dirty="0">
                <a:solidFill>
                  <a:srgbClr val="FFFFFF"/>
                </a:solidFill>
              </a:rPr>
              <a:t>Quadrupole magnets</a:t>
            </a:r>
            <a:r>
              <a:rPr lang="en-GB" sz="1600" dirty="0">
                <a:solidFill>
                  <a:srgbClr val="FFFFFF"/>
                </a:solidFill>
              </a:rPr>
              <a:t>: Focus beams (similar to optical lenses)</a:t>
            </a:r>
          </a:p>
          <a:p>
            <a:pPr>
              <a:spcBef>
                <a:spcPts val="600"/>
              </a:spcBef>
              <a:spcAft>
                <a:spcPts val="600"/>
              </a:spcAft>
              <a:buFont typeface="Arial" panose="020B0604020202020204" pitchFamily="34" charset="0"/>
              <a:buChar char="•"/>
            </a:pPr>
            <a:r>
              <a:rPr lang="en-GB" sz="1600" dirty="0" err="1">
                <a:solidFill>
                  <a:schemeClr val="tx1">
                    <a:lumMod val="95000"/>
                  </a:schemeClr>
                </a:solidFill>
              </a:rPr>
              <a:t>Sextupole</a:t>
            </a:r>
            <a:r>
              <a:rPr lang="en-GB" sz="1600" dirty="0">
                <a:solidFill>
                  <a:schemeClr val="tx1">
                    <a:lumMod val="95000"/>
                  </a:schemeClr>
                </a:solidFill>
              </a:rPr>
              <a:t>/higher-order magnets: Correct optical aberrations</a:t>
            </a:r>
          </a:p>
        </p:txBody>
      </p:sp>
      <p:sp>
        <p:nvSpPr>
          <p:cNvPr id="15" name="TextBox 14">
            <a:extLst>
              <a:ext uri="{FF2B5EF4-FFF2-40B4-BE49-F238E27FC236}">
                <a16:creationId xmlns:a16="http://schemas.microsoft.com/office/drawing/2014/main" id="{99F4D4C7-C865-D5AD-DFEE-5334A4F65E9E}"/>
              </a:ext>
            </a:extLst>
          </p:cNvPr>
          <p:cNvSpPr txBox="1"/>
          <p:nvPr/>
        </p:nvSpPr>
        <p:spPr>
          <a:xfrm>
            <a:off x="1963036" y="5834382"/>
            <a:ext cx="2045438" cy="369332"/>
          </a:xfrm>
          <a:prstGeom prst="rect">
            <a:avLst/>
          </a:prstGeom>
          <a:solidFill>
            <a:schemeClr val="tx1"/>
          </a:solidFill>
        </p:spPr>
        <p:txBody>
          <a:bodyPr wrap="square">
            <a:spAutoFit/>
          </a:bodyPr>
          <a:lstStyle/>
          <a:p>
            <a:r>
              <a:rPr lang="el-GR" dirty="0">
                <a:solidFill>
                  <a:schemeClr val="bg1"/>
                </a:solidFill>
              </a:rPr>
              <a:t>Δ</a:t>
            </a:r>
            <a:r>
              <a:rPr lang="en-GB" dirty="0">
                <a:solidFill>
                  <a:schemeClr val="bg1"/>
                </a:solidFill>
              </a:rPr>
              <a:t>E = </a:t>
            </a:r>
            <a:r>
              <a:rPr lang="en-GB" dirty="0" err="1">
                <a:solidFill>
                  <a:schemeClr val="bg1"/>
                </a:solidFill>
              </a:rPr>
              <a:t>qV₀T</a:t>
            </a:r>
            <a:r>
              <a:rPr lang="en-GB" dirty="0">
                <a:solidFill>
                  <a:schemeClr val="bg1"/>
                </a:solidFill>
              </a:rPr>
              <a:t> cos(</a:t>
            </a:r>
            <a:r>
              <a:rPr lang="el-GR" dirty="0">
                <a:solidFill>
                  <a:schemeClr val="bg1"/>
                </a:solidFill>
              </a:rPr>
              <a:t>φ)</a:t>
            </a:r>
            <a:endParaRPr lang="en-GB" dirty="0">
              <a:solidFill>
                <a:schemeClr val="bg1"/>
              </a:solidFill>
            </a:endParaRPr>
          </a:p>
        </p:txBody>
      </p:sp>
      <p:sp>
        <p:nvSpPr>
          <p:cNvPr id="17" name="TextBox 16">
            <a:extLst>
              <a:ext uri="{FF2B5EF4-FFF2-40B4-BE49-F238E27FC236}">
                <a16:creationId xmlns:a16="http://schemas.microsoft.com/office/drawing/2014/main" id="{D8A7CB8B-4B56-C9A0-A5AB-DB693BF04882}"/>
              </a:ext>
            </a:extLst>
          </p:cNvPr>
          <p:cNvSpPr txBox="1"/>
          <p:nvPr/>
        </p:nvSpPr>
        <p:spPr>
          <a:xfrm>
            <a:off x="7324333" y="5931059"/>
            <a:ext cx="2704657" cy="369332"/>
          </a:xfrm>
          <a:prstGeom prst="rect">
            <a:avLst/>
          </a:prstGeom>
          <a:solidFill>
            <a:schemeClr val="tx1"/>
          </a:solidFill>
        </p:spPr>
        <p:txBody>
          <a:bodyPr wrap="square">
            <a:spAutoFit/>
          </a:bodyPr>
          <a:lstStyle/>
          <a:p>
            <a:r>
              <a:rPr lang="fr-FR" dirty="0">
                <a:solidFill>
                  <a:schemeClr val="bg1"/>
                </a:solidFill>
              </a:rPr>
              <a:t>Lorentz force: F = q(v × B)</a:t>
            </a:r>
            <a:endParaRPr lang="en-GB" dirty="0">
              <a:solidFill>
                <a:schemeClr val="bg1"/>
              </a:solidFill>
            </a:endParaRPr>
          </a:p>
        </p:txBody>
      </p:sp>
    </p:spTree>
    <p:extLst>
      <p:ext uri="{BB962C8B-B14F-4D97-AF65-F5344CB8AC3E}">
        <p14:creationId xmlns:p14="http://schemas.microsoft.com/office/powerpoint/2010/main" val="21971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C9B5D4F-BC07-5CB7-266F-58B87C528E38}"/>
              </a:ext>
            </a:extLst>
          </p:cNvPr>
          <p:cNvSpPr>
            <a:spLocks noGrp="1"/>
          </p:cNvSpPr>
          <p:nvPr>
            <p:ph type="title"/>
          </p:nvPr>
        </p:nvSpPr>
        <p:spPr>
          <a:xfrm>
            <a:off x="550864" y="549275"/>
            <a:ext cx="3566160" cy="1354660"/>
          </a:xfrm>
        </p:spPr>
        <p:txBody>
          <a:bodyPr/>
          <a:lstStyle/>
          <a:p>
            <a:r>
              <a:rPr lang="en-GB" sz="2400" dirty="0"/>
              <a:t>Very often we talk about  </a:t>
            </a:r>
            <a:r>
              <a:rPr lang="en-US" dirty="0"/>
              <a:t>Accelerator ‘Complex’</a:t>
            </a:r>
          </a:p>
        </p:txBody>
      </p:sp>
      <p:sp>
        <p:nvSpPr>
          <p:cNvPr id="22" name="Content Placeholder 2">
            <a:extLst>
              <a:ext uri="{FF2B5EF4-FFF2-40B4-BE49-F238E27FC236}">
                <a16:creationId xmlns:a16="http://schemas.microsoft.com/office/drawing/2014/main" id="{CA56D72A-7282-3E5B-A446-D110069833BE}"/>
              </a:ext>
            </a:extLst>
          </p:cNvPr>
          <p:cNvSpPr>
            <a:spLocks noGrp="1"/>
          </p:cNvSpPr>
          <p:nvPr>
            <p:ph sz="quarter" idx="15"/>
          </p:nvPr>
        </p:nvSpPr>
        <p:spPr>
          <a:xfrm>
            <a:off x="279704" y="2005385"/>
            <a:ext cx="4655691" cy="4578771"/>
          </a:xfrm>
        </p:spPr>
        <p:txBody>
          <a:bodyPr/>
          <a:lstStyle/>
          <a:p>
            <a:pPr marL="342900" indent="-342900">
              <a:buFont typeface="Arial" panose="020B0604020202020204" pitchFamily="34" charset="0"/>
              <a:buChar char="•"/>
            </a:pPr>
            <a:r>
              <a:rPr lang="en-GB" sz="1600" b="1" dirty="0">
                <a:solidFill>
                  <a:schemeClr val="tx1"/>
                </a:solidFill>
              </a:rPr>
              <a:t>Particle Sources</a:t>
            </a:r>
            <a:br>
              <a:rPr lang="en-GB" sz="1600" dirty="0">
                <a:solidFill>
                  <a:schemeClr val="tx1"/>
                </a:solidFill>
              </a:rPr>
            </a:br>
            <a:r>
              <a:rPr lang="en-GB" sz="1600" dirty="0">
                <a:solidFill>
                  <a:schemeClr val="tx1"/>
                </a:solidFill>
              </a:rPr>
              <a:t>Generate the initial beam of particles</a:t>
            </a:r>
            <a:endParaRPr lang="en-US" sz="2000" dirty="0">
              <a:solidFill>
                <a:schemeClr val="tx1"/>
              </a:solidFill>
            </a:endParaRPr>
          </a:p>
          <a:p>
            <a:pPr marL="342900" indent="-342900">
              <a:buFont typeface="Arial" panose="020B0604020202020204" pitchFamily="34" charset="0"/>
              <a:buChar char="•"/>
            </a:pPr>
            <a:r>
              <a:rPr lang="en-GB" sz="1600" b="1" dirty="0">
                <a:solidFill>
                  <a:schemeClr val="tx1"/>
                </a:solidFill>
              </a:rPr>
              <a:t>Linear Accelerators (Linacs)</a:t>
            </a:r>
            <a:br>
              <a:rPr lang="en-GB" sz="1600" dirty="0">
                <a:solidFill>
                  <a:schemeClr val="tx1"/>
                </a:solidFill>
              </a:rPr>
            </a:br>
            <a:r>
              <a:rPr lang="en-GB" sz="1600" dirty="0">
                <a:solidFill>
                  <a:schemeClr val="tx1"/>
                </a:solidFill>
              </a:rPr>
              <a:t>Accelerate particles in a straight line</a:t>
            </a:r>
            <a:endParaRPr lang="en-US" sz="2000" dirty="0">
              <a:solidFill>
                <a:schemeClr val="tx1"/>
              </a:solidFill>
            </a:endParaRPr>
          </a:p>
          <a:p>
            <a:pPr marL="342900" indent="-342900">
              <a:buFont typeface="Arial" panose="020B0604020202020204" pitchFamily="34" charset="0"/>
              <a:buChar char="•"/>
            </a:pPr>
            <a:r>
              <a:rPr lang="en-GB" sz="1600" b="1" dirty="0">
                <a:solidFill>
                  <a:schemeClr val="tx1"/>
                </a:solidFill>
              </a:rPr>
              <a:t>Rings</a:t>
            </a:r>
            <a:br>
              <a:rPr lang="en-GB" sz="1600" dirty="0">
                <a:solidFill>
                  <a:schemeClr val="tx1"/>
                </a:solidFill>
              </a:rPr>
            </a:br>
            <a:r>
              <a:rPr lang="en-GB" sz="1600" dirty="0">
                <a:solidFill>
                  <a:schemeClr val="tx1"/>
                </a:solidFill>
              </a:rPr>
              <a:t>Recirculate particles for further acceleration or storage</a:t>
            </a:r>
          </a:p>
          <a:p>
            <a:pPr marL="342900" indent="-342900">
              <a:buFont typeface="Arial" panose="020B0604020202020204" pitchFamily="34" charset="0"/>
              <a:buChar char="•"/>
            </a:pPr>
            <a:r>
              <a:rPr lang="en-GB" sz="1600" b="1" dirty="0">
                <a:solidFill>
                  <a:schemeClr val="tx1"/>
                </a:solidFill>
              </a:rPr>
              <a:t>Transfer Lines</a:t>
            </a:r>
            <a:br>
              <a:rPr lang="en-GB" sz="1600" dirty="0">
                <a:solidFill>
                  <a:schemeClr val="tx1"/>
                </a:solidFill>
              </a:rPr>
            </a:br>
            <a:r>
              <a:rPr lang="en-GB" sz="1600" dirty="0">
                <a:solidFill>
                  <a:schemeClr val="tx1"/>
                </a:solidFill>
              </a:rPr>
              <a:t>Connect different accelerator stages or deliver the beam to experiments</a:t>
            </a:r>
            <a:endParaRPr lang="en-US" sz="2000" dirty="0">
              <a:solidFill>
                <a:schemeClr val="tx1"/>
              </a:solidFill>
            </a:endParaRPr>
          </a:p>
          <a:p>
            <a:pPr marL="0" indent="0"/>
            <a:r>
              <a:rPr lang="en-US" dirty="0">
                <a:solidFill>
                  <a:schemeClr val="tx1"/>
                </a:solidFill>
              </a:rPr>
              <a:t>Each presents challenges for operation and diagnostics</a:t>
            </a:r>
          </a:p>
        </p:txBody>
      </p:sp>
      <p:pic>
        <p:nvPicPr>
          <p:cNvPr id="15" name="Content Placeholder 14" descr="A diagram of a complex&#10;&#10;AI-generated content may be incorrect.">
            <a:extLst>
              <a:ext uri="{FF2B5EF4-FFF2-40B4-BE49-F238E27FC236}">
                <a16:creationId xmlns:a16="http://schemas.microsoft.com/office/drawing/2014/main" id="{FC716514-04E9-22C7-0C56-DBF26DE49460}"/>
              </a:ext>
            </a:extLst>
          </p:cNvPr>
          <p:cNvPicPr>
            <a:picLocks noGrp="1" noChangeAspect="1"/>
          </p:cNvPicPr>
          <p:nvPr>
            <p:ph type="pic" sz="quarter" idx="13"/>
          </p:nvPr>
        </p:nvPicPr>
        <p:blipFill>
          <a:blip r:embed="rId2"/>
          <a:srcRect l="6961" r="4287" b="-3"/>
          <a:stretch>
            <a:fillRect/>
          </a:stretch>
        </p:blipFill>
        <p:spPr>
          <a:xfrm>
            <a:off x="5259695" y="363040"/>
            <a:ext cx="6131919" cy="6131919"/>
          </a:xfrm>
          <a:prstGeom prst="rect">
            <a:avLst/>
          </a:prstGeom>
          <a:noFill/>
        </p:spPr>
      </p:pic>
      <p:sp>
        <p:nvSpPr>
          <p:cNvPr id="7" name="Footer Placeholder 6">
            <a:extLst>
              <a:ext uri="{FF2B5EF4-FFF2-40B4-BE49-F238E27FC236}">
                <a16:creationId xmlns:a16="http://schemas.microsoft.com/office/drawing/2014/main" id="{C299C5B6-8367-FEDB-DB6E-99E34FDF5591}"/>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en-GB"/>
              <a:t>BI for OP @ Summer Student Lectures - F.R. - 2025</a:t>
            </a:r>
          </a:p>
        </p:txBody>
      </p:sp>
      <p:sp>
        <p:nvSpPr>
          <p:cNvPr id="8" name="Slide Number Placeholder 7">
            <a:extLst>
              <a:ext uri="{FF2B5EF4-FFF2-40B4-BE49-F238E27FC236}">
                <a16:creationId xmlns:a16="http://schemas.microsoft.com/office/drawing/2014/main" id="{9001E5DB-6E84-753C-AAD6-FFD116AE0E6E}"/>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en-GB" smtClean="0"/>
              <a:pPr rtl="0">
                <a:spcAft>
                  <a:spcPts val="600"/>
                </a:spcAft>
              </a:pPr>
              <a:t>9</a:t>
            </a:fld>
            <a:endParaRPr lang="en-GB"/>
          </a:p>
        </p:txBody>
      </p:sp>
    </p:spTree>
    <p:extLst>
      <p:ext uri="{BB962C8B-B14F-4D97-AF65-F5344CB8AC3E}">
        <p14:creationId xmlns:p14="http://schemas.microsoft.com/office/powerpoint/2010/main" val="1480975621"/>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4515124.tgt.Office_50301378_TF33713516_Win32_OJ112196127" id="{EDFFA481-CE53-4409-8D36-2ECF03B6BBD6}" vid="{001D13DB-0C6A-47B8-A3F5-ADC4851DB2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04751AB-E840-446F-8D49-E697067EC887}">
  <ds:schemaRefs>
    <ds:schemaRef ds:uri="http://schemas.microsoft.com/sharepoint/v3/contenttype/forms"/>
  </ds:schemaRefs>
</ds:datastoreItem>
</file>

<file path=customXml/itemProps3.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{108CDB65-F1F9-4EB3-A66B-3F08A8C67BE6}tf33713516_win32</Template>
  <TotalTime>23744</TotalTime>
  <Words>3401</Words>
  <Application>Microsoft Office PowerPoint</Application>
  <PresentationFormat>Widescreen</PresentationFormat>
  <Paragraphs>442</Paragraphs>
  <Slides>50</Slides>
  <Notes>7</Notes>
  <HiddenSlides>0</HiddenSlides>
  <MMClips>12</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50</vt:i4>
      </vt:variant>
    </vt:vector>
  </HeadingPairs>
  <TitlesOfParts>
    <vt:vector size="61" baseType="lpstr">
      <vt:lpstr>Abadi</vt:lpstr>
      <vt:lpstr>-apple-system</vt:lpstr>
      <vt:lpstr>Aptos</vt:lpstr>
      <vt:lpstr>Arial</vt:lpstr>
      <vt:lpstr>Arial Black</vt:lpstr>
      <vt:lpstr>Calibri</vt:lpstr>
      <vt:lpstr>Gill Sans MT</vt:lpstr>
      <vt:lpstr>Roboto</vt:lpstr>
      <vt:lpstr>Walbaum Display</vt:lpstr>
      <vt:lpstr>Wingdings</vt:lpstr>
      <vt:lpstr>3DFloatVTI</vt:lpstr>
      <vt:lpstr>Accelerator Operation and Diagnostics</vt:lpstr>
      <vt:lpstr>Introduction</vt:lpstr>
      <vt:lpstr>Glossary – to ensure there are no secrets or misunderstanding</vt:lpstr>
      <vt:lpstr>References – Bibliography (not exhaustive, I’ll update it and leave on indico) </vt:lpstr>
      <vt:lpstr>Contents   Part 1 (General)</vt:lpstr>
      <vt:lpstr>Accelerator Basics</vt:lpstr>
      <vt:lpstr>What is a particle accelerator</vt:lpstr>
      <vt:lpstr>Basic concepts</vt:lpstr>
      <vt:lpstr>Very often we talk about  Accelerator ‘Complex’</vt:lpstr>
      <vt:lpstr>The CERN ITE Line</vt:lpstr>
      <vt:lpstr>Basics of (transverse) beam dynamics </vt:lpstr>
      <vt:lpstr>Particle’s behavior </vt:lpstr>
      <vt:lpstr>Accelerator facility  ‘types’</vt:lpstr>
      <vt:lpstr>The world of Particle Accelerators</vt:lpstr>
      <vt:lpstr>PowerPoint Presentation</vt:lpstr>
      <vt:lpstr>PowerPoint Presentation</vt:lpstr>
      <vt:lpstr>PowerPoint Presentation</vt:lpstr>
      <vt:lpstr>PowerPoint Presentation</vt:lpstr>
      <vt:lpstr>World Accelerators (some categories only)</vt:lpstr>
      <vt:lpstr>Accelerators Operation</vt:lpstr>
      <vt:lpstr>What Does It Mean to Operate an Accelerator Complex? </vt:lpstr>
      <vt:lpstr>PowerPoint Presentation</vt:lpstr>
      <vt:lpstr>Timeline of Accelerator Life Cycle</vt:lpstr>
      <vt:lpstr>When you enter an accelerator control room …</vt:lpstr>
      <vt:lpstr>PowerPoint Presentation</vt:lpstr>
      <vt:lpstr>But don’t worry , you are not alone</vt:lpstr>
      <vt:lpstr>Beam Diagnostics</vt:lpstr>
      <vt:lpstr>Why Beam Diagnostics ?</vt:lpstr>
      <vt:lpstr>Which Beam Diagnostics ?</vt:lpstr>
      <vt:lpstr> Luminosity Essential for optimization, discovery, and control</vt:lpstr>
      <vt:lpstr>Spanning Extremes: The Range of Measurable Beam Parameters (at CERN)</vt:lpstr>
      <vt:lpstr>More on diagnostics diversity</vt:lpstr>
      <vt:lpstr>Key takeaway from the previous slide</vt:lpstr>
      <vt:lpstr>What is beam diagnostics</vt:lpstr>
      <vt:lpstr>(~Standard) Diagnostic Toolkit  </vt:lpstr>
      <vt:lpstr>Diagnostics reference table</vt:lpstr>
      <vt:lpstr>Typical Architecture of a BI  system</vt:lpstr>
      <vt:lpstr>Analog &amp; Digital Electronics in Diagnostics</vt:lpstr>
      <vt:lpstr>Takeway of this part  (while looking at a Diamond Beam Loss Monitors architecture)</vt:lpstr>
      <vt:lpstr>Diagnostics methods basics (examples)</vt:lpstr>
      <vt:lpstr>Beam Position Monitor - Concept</vt:lpstr>
      <vt:lpstr>Beam Current Transformers</vt:lpstr>
      <vt:lpstr>Beam Current Transformers</vt:lpstr>
      <vt:lpstr>Imaging Systems (Scintillation)</vt:lpstr>
      <vt:lpstr>Imaging Systems (OTR)</vt:lpstr>
      <vt:lpstr>Imaging Systems – Synchrotron Radiation</vt:lpstr>
      <vt:lpstr>LHC Synchrotron Radiation Monitor a.k.a. BSRT</vt:lpstr>
      <vt:lpstr>Bonus Slide –Synchrotron Light at Hands </vt:lpstr>
      <vt:lpstr>Bonus Slide – Beam Halo Monitor</vt:lpstr>
      <vt:lpstr>Take-away Messages — Part 1: Diagnostics Foundations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Marco RONCAROLO CHAMIZO</dc:creator>
  <cp:lastModifiedBy>Federico Roncarolo</cp:lastModifiedBy>
  <cp:revision>253</cp:revision>
  <dcterms:created xsi:type="dcterms:W3CDTF">2025-06-23T09:53:30Z</dcterms:created>
  <dcterms:modified xsi:type="dcterms:W3CDTF">2025-07-10T07:16:32Z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