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46"/>
  </p:notesMasterIdLst>
  <p:handoutMasterIdLst>
    <p:handoutMasterId r:id="rId47"/>
  </p:handoutMasterIdLst>
  <p:sldIdLst>
    <p:sldId id="257" r:id="rId5"/>
    <p:sldId id="389" r:id="rId6"/>
    <p:sldId id="256" r:id="rId7"/>
    <p:sldId id="502" r:id="rId8"/>
    <p:sldId id="410" r:id="rId9"/>
    <p:sldId id="412" r:id="rId10"/>
    <p:sldId id="429" r:id="rId11"/>
    <p:sldId id="416" r:id="rId12"/>
    <p:sldId id="432" r:id="rId13"/>
    <p:sldId id="431" r:id="rId14"/>
    <p:sldId id="486" r:id="rId15"/>
    <p:sldId id="430" r:id="rId16"/>
    <p:sldId id="453" r:id="rId17"/>
    <p:sldId id="450" r:id="rId18"/>
    <p:sldId id="451" r:id="rId19"/>
    <p:sldId id="433" r:id="rId20"/>
    <p:sldId id="500" r:id="rId21"/>
    <p:sldId id="501" r:id="rId22"/>
    <p:sldId id="443" r:id="rId23"/>
    <p:sldId id="439" r:id="rId24"/>
    <p:sldId id="440" r:id="rId25"/>
    <p:sldId id="441" r:id="rId26"/>
    <p:sldId id="497" r:id="rId27"/>
    <p:sldId id="498" r:id="rId28"/>
    <p:sldId id="467" r:id="rId29"/>
    <p:sldId id="499" r:id="rId30"/>
    <p:sldId id="489" r:id="rId31"/>
    <p:sldId id="487" r:id="rId32"/>
    <p:sldId id="488" r:id="rId33"/>
    <p:sldId id="444" r:id="rId34"/>
    <p:sldId id="490" r:id="rId35"/>
    <p:sldId id="491" r:id="rId36"/>
    <p:sldId id="445" r:id="rId37"/>
    <p:sldId id="495" r:id="rId38"/>
    <p:sldId id="494" r:id="rId39"/>
    <p:sldId id="446" r:id="rId40"/>
    <p:sldId id="496" r:id="rId41"/>
    <p:sldId id="448" r:id="rId42"/>
    <p:sldId id="447" r:id="rId43"/>
    <p:sldId id="503" r:id="rId44"/>
    <p:sldId id="504" r:id="rId45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47AE29-5CF0-4846-BB51-1606A8648C69}">
          <p14:sldIdLst>
            <p14:sldId id="257"/>
            <p14:sldId id="389"/>
            <p14:sldId id="256"/>
            <p14:sldId id="502"/>
            <p14:sldId id="410"/>
            <p14:sldId id="412"/>
            <p14:sldId id="429"/>
            <p14:sldId id="416"/>
            <p14:sldId id="432"/>
            <p14:sldId id="431"/>
            <p14:sldId id="486"/>
            <p14:sldId id="430"/>
            <p14:sldId id="453"/>
            <p14:sldId id="450"/>
            <p14:sldId id="451"/>
            <p14:sldId id="433"/>
            <p14:sldId id="500"/>
            <p14:sldId id="501"/>
            <p14:sldId id="443"/>
            <p14:sldId id="439"/>
            <p14:sldId id="440"/>
            <p14:sldId id="441"/>
            <p14:sldId id="497"/>
            <p14:sldId id="498"/>
            <p14:sldId id="467"/>
            <p14:sldId id="499"/>
            <p14:sldId id="489"/>
            <p14:sldId id="487"/>
            <p14:sldId id="488"/>
            <p14:sldId id="444"/>
            <p14:sldId id="490"/>
            <p14:sldId id="491"/>
            <p14:sldId id="445"/>
            <p14:sldId id="495"/>
            <p14:sldId id="494"/>
            <p14:sldId id="446"/>
            <p14:sldId id="496"/>
            <p14:sldId id="448"/>
            <p14:sldId id="447"/>
            <p14:sldId id="503"/>
            <p14:sldId id="504"/>
          </p14:sldIdLst>
        </p14:section>
      </p14:sectionLst>
    </p:ext>
    <p:ext uri="{EFAFB233-063F-42B5-8137-9DF3F51BA10A}">
      <p15:sldGuideLst xmlns:p15="http://schemas.microsoft.com/office/powerpoint/2012/main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4FFFF"/>
    <a:srgbClr val="13BE89"/>
    <a:srgbClr val="E27881"/>
    <a:srgbClr val="212089"/>
    <a:srgbClr val="FFFFFF"/>
    <a:srgbClr val="FFEC7B"/>
    <a:srgbClr val="410251"/>
    <a:srgbClr val="FEC06D"/>
    <a:srgbClr val="1B19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8" autoAdjust="0"/>
    <p:restoredTop sz="93725" autoAdjust="0"/>
  </p:normalViewPr>
  <p:slideViewPr>
    <p:cSldViewPr snapToGrid="0">
      <p:cViewPr>
        <p:scale>
          <a:sx n="100" d="100"/>
          <a:sy n="100" d="100"/>
        </p:scale>
        <p:origin x="388" y="936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2709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14" d="100"/>
          <a:sy n="114" d="100"/>
        </p:scale>
        <p:origin x="222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1471C2C-1567-47F4-803E-468024209D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F5B09-2954-46C6-97BB-9E10649FE2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9EF02BB-6177-42DE-A335-C708FF40B005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A204B-EBA9-4C6D-BFB2-A104F00C8E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F72FC-4D2D-4E5B-A4DD-62E2C822FB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23CDBB5-5B4A-4483-935D-A73935186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23779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0C0A9B6-A61B-4E96-BC50-A3D6CB25402C}" type="datetime1">
              <a:rPr lang="en-GB" smtClean="0"/>
              <a:t>08/07/2025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/>
              <a:t>Click to edit Master text styles</a:t>
            </a:r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Fourth level</a:t>
            </a:r>
          </a:p>
          <a:p>
            <a:pPr lvl="4" rtl="0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7CCE34D-CFF1-4FFE-815B-D050E7ED2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36288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en-GB" smtClean="0"/>
              <a:t>1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38BEA-13B4-4493-97CD-5DE13059197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E7266702-BD15-4447-BE50-DBC8DD0B15A7}" type="datetime1">
              <a:rPr lang="en-GB" smtClean="0"/>
              <a:t>08/07/2025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835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29BD1AEA-FC1F-4FC8-95D3-14E75DDDC5B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7CCE34D-CFF1-4FFE-815B-D050E7ED2DF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652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99414" y="1051551"/>
            <a:ext cx="3565524" cy="2384898"/>
          </a:xfrm>
        </p:spPr>
        <p:txBody>
          <a:bodyPr rtlCol="0" anchor="b" anchorCtr="0">
            <a:noAutofit/>
          </a:bodyPr>
          <a:lstStyle/>
          <a:p>
            <a:pPr rtl="0"/>
            <a:r>
              <a:rPr lang="en-GB" sz="4800"/>
              <a:t>3DFloat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452360" cy="685800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8AD48E-7D67-4BE9-97B6-DB64DE525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999413" y="445272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15300" y="5534727"/>
            <a:ext cx="667802" cy="631474"/>
            <a:chOff x="10478914" y="1506691"/>
            <a:chExt cx="667802" cy="63147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 rtlCol="0"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094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7931" y="5260967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10834944" y="17126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GB" sz="4800" dirty="0"/>
            </a:lvl1pPr>
          </a:lstStyle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3563936" cy="535354"/>
          </a:xfrm>
        </p:spPr>
        <p:txBody>
          <a:bodyPr rtlCol="0"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476" y="2432304"/>
            <a:ext cx="3563936" cy="3515555"/>
          </a:xfrm>
        </p:spPr>
        <p:txBody>
          <a:bodyPr rtlCol="0"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  <a:lvl2pPr>
              <a:defRPr sz="1800">
                <a:solidFill>
                  <a:srgbClr val="FFFFFF"/>
                </a:solidFill>
              </a:defRPr>
            </a:lvl2pPr>
            <a:lvl3pPr>
              <a:defRPr sz="1800">
                <a:solidFill>
                  <a:srgbClr val="FFFFFF"/>
                </a:solidFill>
              </a:defRPr>
            </a:lvl3pPr>
            <a:lvl4pPr>
              <a:defRPr sz="1800">
                <a:solidFill>
                  <a:srgbClr val="FFFFFF"/>
                </a:solidFill>
              </a:defRPr>
            </a:lvl4pPr>
            <a:lvl5pPr>
              <a:defRPr sz="1800">
                <a:solidFill>
                  <a:srgbClr val="FFFFFF"/>
                </a:solidFill>
              </a:defRPr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1573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GB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en-US"/>
              <a:t>Click to edit Master text styles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1573" y="2427370"/>
            <a:ext cx="3508755" cy="3515555"/>
          </a:xfrm>
        </p:spPr>
        <p:txBody>
          <a:bodyPr rtlCol="0">
            <a:noAutofit/>
          </a:bodyPr>
          <a:lstStyle>
            <a:lvl1pPr>
              <a:defRPr sz="1700">
                <a:solidFill>
                  <a:srgbClr val="FFFFFF"/>
                </a:solidFill>
              </a:defRPr>
            </a:lvl1pPr>
            <a:lvl2pPr>
              <a:defRPr sz="1700">
                <a:solidFill>
                  <a:srgbClr val="FFFFFF"/>
                </a:solidFill>
              </a:defRPr>
            </a:lvl2pPr>
            <a:lvl3pPr>
              <a:defRPr sz="1700">
                <a:solidFill>
                  <a:srgbClr val="FFFFFF"/>
                </a:solidFill>
              </a:defRPr>
            </a:lvl3pPr>
            <a:lvl4pPr>
              <a:defRPr sz="1700">
                <a:solidFill>
                  <a:srgbClr val="FFFFFF"/>
                </a:solidFill>
              </a:defRPr>
            </a:lvl4pPr>
            <a:lvl5pPr>
              <a:defRPr sz="1700">
                <a:solidFill>
                  <a:srgbClr val="FFFFFF"/>
                </a:solidFill>
              </a:defRPr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139659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GB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en-GB"/>
              <a:t>Click to EDIT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39659" y="2427370"/>
            <a:ext cx="3508755" cy="3515555"/>
          </a:xfrm>
        </p:spPr>
        <p:txBody>
          <a:bodyPr rtlCol="0">
            <a:noAutofit/>
          </a:bodyPr>
          <a:lstStyle>
            <a:lvl1pPr>
              <a:defRPr sz="1700">
                <a:solidFill>
                  <a:srgbClr val="FFFFFF"/>
                </a:solidFill>
              </a:defRPr>
            </a:lvl1pPr>
            <a:lvl2pPr>
              <a:defRPr sz="1700">
                <a:solidFill>
                  <a:srgbClr val="FFFFFF"/>
                </a:solidFill>
              </a:defRPr>
            </a:lvl2pPr>
            <a:lvl3pPr>
              <a:defRPr sz="1700">
                <a:solidFill>
                  <a:srgbClr val="FFFFFF"/>
                </a:solidFill>
              </a:defRPr>
            </a:lvl3pPr>
            <a:lvl4pPr>
              <a:defRPr sz="1700">
                <a:solidFill>
                  <a:srgbClr val="FFFFFF"/>
                </a:solidFill>
              </a:defRPr>
            </a:lvl4pPr>
            <a:lvl5pPr>
              <a:defRPr sz="1700">
                <a:solidFill>
                  <a:srgbClr val="FFFFFF"/>
                </a:solidFill>
              </a:defRPr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wrap="square" rtlCol="0" anchor="t" anchorCtr="0">
            <a:noAutofit/>
          </a:bodyPr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 rtlCol="0">
            <a:no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 rtl="0"/>
            <a:r>
              <a:rPr lang="en-US" dirty="0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7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rtlCol="0" anchor="b" anchorCtr="0">
            <a:noAutofit/>
          </a:bodyPr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</a:lstStyle>
          <a:p>
            <a:pPr rtl="0"/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GB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56248" y="548640"/>
            <a:ext cx="5084064" cy="288036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6248" y="3429000"/>
            <a:ext cx="5084064" cy="288036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61347" y="125399"/>
            <a:ext cx="1404698" cy="1155641"/>
            <a:chOff x="11161347" y="125399"/>
            <a:chExt cx="1404698" cy="115564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319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rtlCol="0"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 rtlCol="0">
            <a:no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 rtlCol="0">
            <a:no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rtlCol="0"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 rtlCol="0"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562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56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549275"/>
            <a:ext cx="3565524" cy="1997855"/>
          </a:xfrm>
        </p:spPr>
        <p:txBody>
          <a:bodyPr wrap="square" rtlCol="0" anchor="b" anchorCtr="0">
            <a:noAutofit/>
          </a:bodyPr>
          <a:lstStyle>
            <a:lvl1pPr>
              <a:defRPr/>
            </a:lvl1pPr>
          </a:lstStyle>
          <a:p>
            <a:pPr rtl="0"/>
            <a:r>
              <a:rPr lang="en-GB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677306"/>
            <a:ext cx="3565525" cy="3415519"/>
          </a:xfrm>
        </p:spPr>
        <p:txBody>
          <a:bodyPr rtlCol="0" anchor="t" anchorCtr="0">
            <a:noAutofit/>
          </a:bodyPr>
          <a:lstStyle>
            <a:lvl1pPr>
              <a:buNone/>
              <a:defRPr/>
            </a:lvl1pPr>
          </a:lstStyle>
          <a:p>
            <a:pPr rtl="0">
              <a:lnSpc>
                <a:spcPct val="120000"/>
              </a:lnSpc>
            </a:pPr>
            <a:r>
              <a:rPr lang="en-GB" sz="1600"/>
              <a:t>Click to add text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928" y="1596771"/>
            <a:ext cx="3448558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8575" y="596392"/>
            <a:ext cx="2263776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1612" y="3324733"/>
            <a:ext cx="2936876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6548755" y="85016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02297" y="5691007"/>
            <a:ext cx="667802" cy="631474"/>
            <a:chOff x="3409557" y="4940429"/>
            <a:chExt cx="667802" cy="63147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8412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</p:spPr>
        <p:txBody>
          <a:bodyPr wrap="square" rtlCol="0" anchor="t" anchorCtr="0">
            <a:noAutofit/>
          </a:bodyPr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4096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3808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7904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 rtlCol="0"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26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 rtlCol="0"/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Tuesday, February 2, 20XX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rtlCol="0" anchor="b" anchorCtr="0">
            <a:noAutofit/>
          </a:bodyPr>
          <a:lstStyle>
            <a:lvl1pPr>
              <a:defRPr sz="64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</a:lstStyle>
          <a:p>
            <a:pPr rtl="0"/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GB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29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 rtlCol="0"/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57281"/>
            <a:ext cx="6640285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 rtlCol="0"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pPr rtl="0"/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GB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rtlCol="0"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9304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Chart Ta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GB" dirty="0"/>
            </a:lvl1pPr>
          </a:lstStyle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 rtlCol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rtlCol="0" anchor="b" anchorCtr="0">
            <a:noAutofit/>
          </a:bodyPr>
          <a:lstStyle>
            <a:lvl1pPr>
              <a:defRPr sz="40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08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288775" y="7626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40" name="Title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548640"/>
            <a:ext cx="8281987" cy="1253041"/>
          </a:xfrm>
        </p:spPr>
        <p:txBody>
          <a:bodyPr rtlCol="0">
            <a:noAutofit/>
          </a:bodyPr>
          <a:lstStyle/>
          <a:p>
            <a:pPr rtl="0"/>
            <a:r>
              <a:rPr lang="en-GB"/>
              <a:t>Team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565" y="4518946"/>
            <a:ext cx="1980001" cy="1363916"/>
            <a:chOff x="4879602" y="3781429"/>
            <a:chExt cx="1980001" cy="136391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78992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57" name="Picture Placeholder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38384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58" name="Picture Placeholder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1976" y="1993392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9" name="Picture Placeholder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85568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9500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8733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65" name="Text Placeholder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39151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38384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67" name="Text Placeholder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62743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976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69" name="Text Placeholder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3112" y="3787288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32345" y="4238812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77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GB" sz="4800" dirty="0"/>
            </a:lvl1pPr>
          </a:lstStyle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</p:spPr>
        <p:txBody>
          <a:bodyPr rtlCol="0"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3515555"/>
          </a:xfrm>
        </p:spPr>
        <p:txBody>
          <a:bodyPr rtlCol="0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lvl2pPr>
              <a:defRPr sz="1600">
                <a:solidFill>
                  <a:srgbClr val="FFFFFF"/>
                </a:solidFill>
              </a:defRPr>
            </a:lvl2pPr>
            <a:lvl3pPr>
              <a:defRPr sz="1600">
                <a:solidFill>
                  <a:srgbClr val="FFFFFF"/>
                </a:solidFill>
              </a:defRPr>
            </a:lvl3pPr>
            <a:lvl4pPr>
              <a:defRPr sz="1600">
                <a:solidFill>
                  <a:srgbClr val="FFFFFF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731375"/>
            <a:ext cx="5436392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GB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515555"/>
          </a:xfrm>
        </p:spPr>
        <p:txBody>
          <a:bodyPr rtlCol="0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lvl2pPr>
              <a:defRPr sz="1600">
                <a:solidFill>
                  <a:srgbClr val="FFFFFF"/>
                </a:solidFill>
              </a:defRPr>
            </a:lvl2pPr>
            <a:lvl3pPr>
              <a:defRPr sz="1600">
                <a:solidFill>
                  <a:srgbClr val="FFFFFF"/>
                </a:solidFill>
              </a:defRPr>
            </a:lvl3pPr>
            <a:lvl4pPr>
              <a:defRPr sz="1600">
                <a:solidFill>
                  <a:srgbClr val="FFFFFF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US"/>
              <a:t>Tuesday, February 2, 20XX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39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r>
              <a:rPr lang="en-US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r>
              <a:rPr lang="en-GB"/>
              <a:t>BI for OP @ Summer Student Lectures - F.R. - 2025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fld id="{DBA1B0FB-D917-4C8C-928F-313BD683BF3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33" r:id="rId3"/>
    <p:sldLayoutId id="2147483687" r:id="rId4"/>
    <p:sldLayoutId id="2147483734" r:id="rId5"/>
    <p:sldLayoutId id="2147483686" r:id="rId6"/>
    <p:sldLayoutId id="2147483696" r:id="rId7"/>
    <p:sldLayoutId id="2147483707" r:id="rId8"/>
    <p:sldLayoutId id="2147483689" r:id="rId9"/>
    <p:sldLayoutId id="2147483697" r:id="rId10"/>
    <p:sldLayoutId id="2147483731" r:id="rId11"/>
    <p:sldLayoutId id="2147483693" r:id="rId12"/>
    <p:sldLayoutId id="2147483685" r:id="rId13"/>
    <p:sldLayoutId id="2147483688" r:id="rId14"/>
    <p:sldLayoutId id="2147483691" r:id="rId15"/>
    <p:sldLayoutId id="2147483692" r:id="rId16"/>
    <p:sldLayoutId id="2147483735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2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9.xml"/><Relationship Id="rId4" Type="http://schemas.openxmlformats.org/officeDocument/2006/relationships/video" Target="../media/media2.mp4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72719/contributions/2166619/attachments/1273706/1888715/LHC-Ecal.TopWS.May16.pdf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openxmlformats.org/officeDocument/2006/relationships/hyperlink" Target="https://en.wikipedia.org/wiki/2016_Kaik%C5%8Dura_earthquake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9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Lp-lZDrEcQg?feature=oembed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jpg"/><Relationship Id="rId7" Type="http://schemas.openxmlformats.org/officeDocument/2006/relationships/image" Target="../media/image52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1.jpg"/><Relationship Id="rId5" Type="http://schemas.openxmlformats.org/officeDocument/2006/relationships/image" Target="../media/image50.jpg"/><Relationship Id="rId4" Type="http://schemas.openxmlformats.org/officeDocument/2006/relationships/image" Target="../media/image49.jpg"/><Relationship Id="rId9" Type="http://schemas.openxmlformats.org/officeDocument/2006/relationships/image" Target="../media/image54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8.jpg"/><Relationship Id="rId4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E938C-9D94-4B05-979A-D39FFC45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11672" y="1051551"/>
            <a:ext cx="4112578" cy="2384898"/>
          </a:xfrm>
        </p:spPr>
        <p:txBody>
          <a:bodyPr rtlCol="0" anchor="b" anchorCtr="0">
            <a:normAutofit/>
          </a:bodyPr>
          <a:lstStyle/>
          <a:p>
            <a:pPr rtl="0"/>
            <a:r>
              <a:rPr lang="en-GB" dirty="0"/>
              <a:t>Accelerator Operation and Diagnostics</a:t>
            </a:r>
          </a:p>
        </p:txBody>
      </p:sp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452360" cy="6858000"/>
          </a:xfr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9A11267-FC52-4990-8D98-010AFABA55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11672" y="3568700"/>
            <a:ext cx="3565524" cy="1731963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Federico Roncarolo</a:t>
            </a:r>
          </a:p>
          <a:p>
            <a:pPr rtl="0"/>
            <a:r>
              <a:rPr lang="en-GB" dirty="0"/>
              <a:t>@CERN summer student lectures 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3966EDE-CB34-6D3C-28D4-3760A95ECCB3}"/>
              </a:ext>
            </a:extLst>
          </p:cNvPr>
          <p:cNvSpPr txBox="1">
            <a:spLocks/>
          </p:cNvSpPr>
          <p:nvPr/>
        </p:nvSpPr>
        <p:spPr>
          <a:xfrm>
            <a:off x="7877720" y="4736830"/>
            <a:ext cx="4112578" cy="1731963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Part II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B4040B-BC38-3B8E-5F69-EBCE70E71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750" y="304800"/>
            <a:ext cx="6858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C748C7-FE60-B983-4169-6711DA21D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3773" y="5365182"/>
            <a:ext cx="1039091" cy="1039091"/>
          </a:xfrm>
          <a:prstGeom prst="rect">
            <a:avLst/>
          </a:prstGeom>
          <a:solidFill>
            <a:srgbClr val="FFEC7B"/>
          </a:solidFill>
        </p:spPr>
      </p:pic>
    </p:spTree>
    <p:extLst>
      <p:ext uri="{BB962C8B-B14F-4D97-AF65-F5344CB8AC3E}">
        <p14:creationId xmlns:p14="http://schemas.microsoft.com/office/powerpoint/2010/main" val="752814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DDD06-483F-48C1-19D6-9BB8995D0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measurement via Time Of Flight between BPMs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98CB2C-DA0E-8F4E-38A1-C3D297E07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dirty="0"/>
              <a:t>BI for OP @ Summer Student Lectures - F.R. - 2025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09F0F-B0C5-27E8-1057-FEE79AF84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10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ABE52B-01C2-1552-0CAC-78D378DD41D2}"/>
              </a:ext>
            </a:extLst>
          </p:cNvPr>
          <p:cNvSpPr txBox="1"/>
          <p:nvPr/>
        </p:nvSpPr>
        <p:spPr>
          <a:xfrm>
            <a:off x="300751" y="4019351"/>
            <a:ext cx="5656158" cy="338554"/>
          </a:xfrm>
          <a:prstGeom prst="rect">
            <a:avLst/>
          </a:prstGeom>
          <a:solidFill>
            <a:srgbClr val="1B192E"/>
          </a:solidFill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defRPr sz="1800"/>
            </a:pPr>
            <a:endParaRPr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6B2BD5-98E1-A66A-8634-B53D3BAC9FB1}"/>
              </a:ext>
            </a:extLst>
          </p:cNvPr>
          <p:cNvSpPr txBox="1"/>
          <p:nvPr/>
        </p:nvSpPr>
        <p:spPr>
          <a:xfrm>
            <a:off x="6096000" y="4783663"/>
            <a:ext cx="6133303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defRPr sz="1800"/>
            </a:pPr>
            <a:r>
              <a:rPr lang="en-GB" sz="1600" b="1" dirty="0"/>
              <a:t>Key take-aways</a:t>
            </a:r>
          </a:p>
          <a:p>
            <a:pPr lvl="1">
              <a:spcAft>
                <a:spcPts val="400"/>
              </a:spcAft>
              <a:defRPr sz="1800"/>
            </a:pPr>
            <a:r>
              <a:rPr lang="en-GB" sz="1600" dirty="0"/>
              <a:t>• TOF converts timing into velocity β and therefore energy E.</a:t>
            </a:r>
          </a:p>
          <a:p>
            <a:pPr lvl="1">
              <a:spcAft>
                <a:spcPts val="400"/>
              </a:spcAft>
              <a:defRPr sz="1800"/>
            </a:pPr>
            <a:r>
              <a:rPr lang="en-GB" sz="1600" dirty="0"/>
              <a:t>• RF-phase gives </a:t>
            </a:r>
            <a:r>
              <a:rPr lang="en-GB" sz="1600" b="1" dirty="0"/>
              <a:t>picosecond-level</a:t>
            </a:r>
            <a:r>
              <a:rPr lang="en-GB" sz="1600" dirty="0"/>
              <a:t> timing without ultra-fast digitisers.</a:t>
            </a:r>
          </a:p>
          <a:p>
            <a:pPr lvl="1">
              <a:spcAft>
                <a:spcPts val="400"/>
              </a:spcAft>
              <a:defRPr sz="1800"/>
            </a:pPr>
            <a:r>
              <a:rPr lang="en-GB" sz="1600" dirty="0"/>
              <a:t>• Must keep track of the integer turn-count K to get the absolute energy.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2DAFFA1-6F18-83A6-B552-ED7E8B0EC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986" y="1309588"/>
            <a:ext cx="5347238" cy="210755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0ECAC8DD-7469-8516-B665-9991741AB42A}"/>
                  </a:ext>
                </a:extLst>
              </p:cNvPr>
              <p:cNvSpPr>
                <a:spLocks noGrp="1"/>
              </p:cNvSpPr>
              <p:nvPr/>
            </p:nvSpPr>
            <p:spPr>
              <a:xfrm>
                <a:off x="6686986" y="3452556"/>
                <a:ext cx="3526154" cy="938666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l-GR" sz="2000" i="1" dirty="0" err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2000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d>
                        <m:dPr>
                          <m:ctrlPr>
                            <a:rPr lang="el-GR" sz="20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2000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l-GR" sz="2000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+ </m:t>
                          </m:r>
                          <m:f>
                            <m:fPr>
                              <m:ctrlPr>
                                <a:rPr lang="el-GR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2000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l-GR" sz="2000" i="1" dirty="0" err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num>
                            <m:den>
                              <m:r>
                                <a:rPr lang="el-GR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l-GR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  <m:r>
                        <a:rPr lang="el-GR" sz="2000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× </m:t>
                      </m:r>
                      <m:f>
                        <m:fPr>
                          <m:ctrlPr>
                            <a:rPr lang="el-GR" sz="20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sz="2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0ECAC8DD-7469-8516-B665-9991741AB4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6986" y="3452556"/>
                <a:ext cx="3526154" cy="9386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FE1B804-A412-808A-C451-2D032A2354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5314" y="1215275"/>
            <a:ext cx="1525004" cy="7583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B946587-2D60-AAEA-C899-0FCD814D510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2585" r="10052"/>
          <a:stretch/>
        </p:blipFill>
        <p:spPr>
          <a:xfrm>
            <a:off x="9948863" y="3438653"/>
            <a:ext cx="2085362" cy="95257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27A5FF1-8945-2B59-3816-32F26904F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254" y="2513832"/>
            <a:ext cx="5656158" cy="4070324"/>
          </a:xfrm>
          <a:solidFill>
            <a:schemeClr val="tx1"/>
          </a:solidFill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🧪 </a:t>
            </a:r>
            <a:r>
              <a:rPr lang="en-GB" sz="1600" b="1" dirty="0"/>
              <a:t>Setup:</a:t>
            </a:r>
          </a:p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Two BPM pick-ups (A &amp; B) separated by a drift d ≈ 3 m</a:t>
            </a:r>
          </a:p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Beam velocity: v = d / </a:t>
            </a:r>
            <a:r>
              <a:rPr lang="el-GR" sz="1600" dirty="0"/>
              <a:t>Δ</a:t>
            </a:r>
            <a:r>
              <a:rPr lang="en-GB" sz="1600" dirty="0"/>
              <a:t>t, where </a:t>
            </a:r>
            <a:r>
              <a:rPr lang="el-GR" sz="1600" dirty="0"/>
              <a:t>Δ</a:t>
            </a:r>
            <a:r>
              <a:rPr lang="en-GB" sz="1600" dirty="0"/>
              <a:t>t is flight time</a:t>
            </a:r>
          </a:p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  <a:latin typeface="Calibri"/>
              </a:defRPr>
            </a:pPr>
            <a:endParaRPr lang="en-GB" sz="16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🕒 </a:t>
            </a:r>
            <a:r>
              <a:rPr lang="en-GB" sz="1600" b="1" dirty="0"/>
              <a:t>Method 1: Direct Time-Stamping</a:t>
            </a:r>
          </a:p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Electronics jitter: </a:t>
            </a:r>
            <a:r>
              <a:rPr lang="el-GR" sz="1600" dirty="0"/>
              <a:t>Δ</a:t>
            </a:r>
            <a:r>
              <a:rPr lang="en-GB" sz="1600" dirty="0" err="1"/>
              <a:t>t_res</a:t>
            </a:r>
            <a:r>
              <a:rPr lang="en-GB" sz="1600" dirty="0"/>
              <a:t> ≈ 1 ns ⇒ Energy resolution: </a:t>
            </a:r>
            <a:r>
              <a:rPr lang="el-GR" sz="1600" dirty="0"/>
              <a:t>Δ</a:t>
            </a:r>
            <a:r>
              <a:rPr lang="en-GB" sz="1600" dirty="0"/>
              <a:t>E ≈ 1 MeV</a:t>
            </a:r>
          </a:p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✔ Too imprecise for cavity tuning</a:t>
            </a:r>
          </a:p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  <a:latin typeface="Calibri"/>
              </a:defRPr>
            </a:pPr>
            <a:endParaRPr lang="en-GB" sz="16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🔁 </a:t>
            </a:r>
            <a:r>
              <a:rPr lang="en-GB" sz="1600" b="1" dirty="0"/>
              <a:t>Method 2: RF-Phase Measurement </a:t>
            </a:r>
            <a:r>
              <a:rPr lang="en-GB" sz="1600" dirty="0"/>
              <a:t>(LINAC4: </a:t>
            </a:r>
            <a:r>
              <a:rPr lang="en-GB" sz="1600" dirty="0" err="1"/>
              <a:t>f_RF</a:t>
            </a:r>
            <a:r>
              <a:rPr lang="en-GB" sz="1600" dirty="0"/>
              <a:t> = 352 MHz)</a:t>
            </a:r>
          </a:p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Pick off 352 MHz phase at both BPMs </a:t>
            </a:r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/>
              <a:t>Phase resolution ≈ 5°</a:t>
            </a:r>
          </a:p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 ⇒ </a:t>
            </a:r>
            <a:r>
              <a:rPr lang="el-GR" sz="1600" dirty="0"/>
              <a:t>Δ</a:t>
            </a:r>
            <a:r>
              <a:rPr lang="en-GB" sz="1600" dirty="0" err="1"/>
              <a:t>t_res</a:t>
            </a:r>
            <a:r>
              <a:rPr lang="en-GB" sz="1600" dirty="0"/>
              <a:t> ≈ (5°/360°) × (1/352 MHz) ≈ 40 </a:t>
            </a:r>
            <a:r>
              <a:rPr lang="en-GB" sz="1600" dirty="0" err="1"/>
              <a:t>ps</a:t>
            </a:r>
            <a:endParaRPr lang="en-GB" sz="16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⇒ Energy resolution: ≈ 40 keV</a:t>
            </a:r>
          </a:p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  <a:latin typeface="Calibri"/>
              </a:defRPr>
            </a:pPr>
            <a:endParaRPr lang="en-GB" sz="16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🧩 Phase ambiguity:</a:t>
            </a:r>
          </a:p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Integer K = unknown number of full RF cycles (≈10–few 100)</a:t>
            </a:r>
          </a:p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  <a:latin typeface="Calibri"/>
              </a:defRPr>
            </a:pPr>
            <a:r>
              <a:rPr lang="en-GB" sz="1600" dirty="0"/>
              <a:t>Resolved via design estimates or iterative TOF scans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53127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A5D8E-5445-43DF-36A2-D4C5A9E61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Cavity Phasing - Procedure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9FC7797-83F4-BE65-8BF0-AB51598190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67266" y="1287118"/>
            <a:ext cx="5788036" cy="4939813"/>
          </a:xfrm>
          <a:solidFill>
            <a:schemeClr val="tx1"/>
          </a:solidFill>
        </p:spPr>
        <p:txBody>
          <a:bodyPr/>
          <a:lstStyle/>
          <a:p>
            <a:pPr marL="1080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📊 Compute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ΔToF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for each phase: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1080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For each RF phase setting, compute the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difference in arrival time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(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ΔToF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) compared to the baseline.</a:t>
            </a:r>
          </a:p>
          <a:p>
            <a:pPr marL="1080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This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ΔToF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reflects the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change in beam velocity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due to energy gain in the cavity.</a:t>
            </a:r>
          </a:p>
          <a:p>
            <a:pPr marL="1080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lang="en-GB" sz="2000" b="1" dirty="0">
              <a:solidFill>
                <a:schemeClr val="bg1"/>
              </a:solidFill>
            </a:endParaRPr>
          </a:p>
          <a:p>
            <a:pPr marL="108000">
              <a:spcAft>
                <a:spcPts val="600"/>
              </a:spcAft>
              <a:buNone/>
            </a:pPr>
            <a:r>
              <a:rPr lang="en-GB" sz="2000" b="1" dirty="0">
                <a:solidFill>
                  <a:schemeClr val="bg1"/>
                </a:solidFill>
              </a:rPr>
              <a:t>Repeat for Multiple Amplitudes (Voltage Scan):</a:t>
            </a:r>
            <a:endParaRPr lang="en-GB" sz="2000" dirty="0">
              <a:solidFill>
                <a:schemeClr val="bg1"/>
              </a:solidFill>
            </a:endParaRPr>
          </a:p>
          <a:p>
            <a:pPr marL="108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For each voltage setting (e.g., 80%, 90%, 100%, 110% of nominal), repeat the phase scan.</a:t>
            </a:r>
          </a:p>
          <a:p>
            <a:pPr marL="108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This gives a </a:t>
            </a:r>
            <a:r>
              <a:rPr lang="en-GB" sz="2000" b="1" dirty="0">
                <a:solidFill>
                  <a:schemeClr val="bg1"/>
                </a:solidFill>
              </a:rPr>
              <a:t>family of </a:t>
            </a:r>
            <a:r>
              <a:rPr lang="en-GB" sz="2000" b="1" dirty="0" err="1">
                <a:solidFill>
                  <a:schemeClr val="bg1"/>
                </a:solidFill>
              </a:rPr>
              <a:t>ToF</a:t>
            </a:r>
            <a:r>
              <a:rPr lang="en-GB" sz="2000" b="1" dirty="0">
                <a:solidFill>
                  <a:schemeClr val="bg1"/>
                </a:solidFill>
              </a:rPr>
              <a:t> vs phase curves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</a:p>
          <a:p>
            <a:pPr marL="108000" indent="0">
              <a:spcAft>
                <a:spcPts val="600"/>
              </a:spcAft>
              <a:buNone/>
            </a:pP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6B142D-9B7F-52DA-FAF7-DBC59D283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D71A4-4915-D72C-425B-8E13E1A69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11</a:t>
            </a:fld>
            <a:endParaRPr lang="en-GB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AFF52D84-4F1B-AAA0-A1D2-78C4EBD7C856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219915" y="1287118"/>
            <a:ext cx="5702595" cy="493981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📉 Measure baseline Time-of-Flight (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ToF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) with cavity OFF: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Turn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off the RF field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(or set it to a low reference value).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Measure the beam arrival times at both detectors: this gives a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reference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ToF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and a baseline beam energy.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📈 Vary cavity RF phase: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Turn the cavity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ON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sweep its RF phase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over a range (typically ±30° to ±90°).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For each phase setting, measure the beam arrival times at the two detectors again.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011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658E8-30F7-B62C-6361-EE6FD96DA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 Energy Measurement -Results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C740A-6F79-0515-A2F3-05E21AC7EE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2598" y="1534343"/>
            <a:ext cx="5437186" cy="535354"/>
          </a:xfrm>
        </p:spPr>
        <p:txBody>
          <a:bodyPr/>
          <a:lstStyle/>
          <a:p>
            <a:r>
              <a:rPr lang="en-US" sz="1800" dirty="0"/>
              <a:t>Cavity setting with BPMs TOF</a:t>
            </a:r>
            <a:endParaRPr lang="en-GB" sz="18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B1017-4D1A-AF0F-F0D1-18E860BF18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11520" y="1596830"/>
            <a:ext cx="5436392" cy="535354"/>
          </a:xfrm>
        </p:spPr>
        <p:txBody>
          <a:bodyPr/>
          <a:lstStyle/>
          <a:p>
            <a:pPr marL="0" indent="0"/>
            <a:r>
              <a:rPr lang="en-US" sz="1800" dirty="0"/>
              <a:t>Bonus plots – Bunch length end energy measurements via </a:t>
            </a:r>
            <a:r>
              <a:rPr lang="en-US" sz="1800" b="1" dirty="0"/>
              <a:t>bunch shape monitor </a:t>
            </a:r>
            <a:r>
              <a:rPr lang="en-US" sz="1800" b="1" dirty="0">
                <a:solidFill>
                  <a:schemeClr val="bg1"/>
                </a:solidFill>
                <a:highlight>
                  <a:srgbClr val="FFFF00"/>
                </a:highlight>
              </a:rPr>
              <a:t>**</a:t>
            </a:r>
            <a:r>
              <a:rPr lang="en-US" sz="1800" b="1" dirty="0"/>
              <a:t>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2F838B-330E-3D54-CAEB-B4595EDD44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567998" y="2841620"/>
            <a:ext cx="2483027" cy="107011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rgbClr val="FFFFFF"/>
                </a:solidFill>
              </a:rPr>
              <a:t>RF cavity settings lost </a:t>
            </a:r>
            <a:r>
              <a:rPr lang="en-US" sz="1800" dirty="0">
                <a:solidFill>
                  <a:srgbClr val="FFFFFF"/>
                </a:solidFill>
                <a:sym typeface="Wingdings" panose="05000000000000000000" pitchFamily="2" charset="2"/>
              </a:rPr>
              <a:t> un-bunched beam high energy spread</a:t>
            </a:r>
            <a:endParaRPr lang="en-GB" sz="1800" dirty="0">
              <a:solidFill>
                <a:srgbClr val="FFFFFF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BB3BFA6-88D6-6FF5-D60C-37EBBDFEE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C84A8D4-2F78-3CFC-4B0B-1CA640CE7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12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2AB187-E951-46F1-07F8-1213A288A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11" y="2782818"/>
            <a:ext cx="5677580" cy="3002071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ABC10E4-09C1-F7C5-A5FA-8D854F1D3609}"/>
              </a:ext>
            </a:extLst>
          </p:cNvPr>
          <p:cNvCxnSpPr>
            <a:cxnSpLocks/>
          </p:cNvCxnSpPr>
          <p:nvPr/>
        </p:nvCxnSpPr>
        <p:spPr>
          <a:xfrm>
            <a:off x="6430910" y="5763294"/>
            <a:ext cx="2877337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D0C83EB-8ACC-2F78-5239-A851B6E8B5CC}"/>
              </a:ext>
            </a:extLst>
          </p:cNvPr>
          <p:cNvSpPr txBox="1"/>
          <p:nvPr/>
        </p:nvSpPr>
        <p:spPr>
          <a:xfrm>
            <a:off x="7454013" y="5646390"/>
            <a:ext cx="580608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TIME</a:t>
            </a:r>
            <a:endParaRPr lang="en-GB" sz="1200" b="1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493CBEB-E723-8814-7C3E-B4CC848D69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30" t="49650" r="50188" b="331"/>
          <a:stretch/>
        </p:blipFill>
        <p:spPr>
          <a:xfrm>
            <a:off x="6413139" y="2610953"/>
            <a:ext cx="2965444" cy="147429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711D8E5-E70C-8A39-CC4B-168357F04F0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6479" b="6516"/>
          <a:stretch/>
        </p:blipFill>
        <p:spPr>
          <a:xfrm>
            <a:off x="6443138" y="4246433"/>
            <a:ext cx="2918396" cy="1400741"/>
          </a:xfrm>
          <a:prstGeom prst="rect">
            <a:avLst/>
          </a:prstGeom>
        </p:spPr>
      </p:pic>
      <p:sp>
        <p:nvSpPr>
          <p:cNvPr id="28" name="Content Placeholder 5">
            <a:extLst>
              <a:ext uri="{FF2B5EF4-FFF2-40B4-BE49-F238E27FC236}">
                <a16:creationId xmlns:a16="http://schemas.microsoft.com/office/drawing/2014/main" id="{956516B0-1567-E076-36AD-388A55E786E2}"/>
              </a:ext>
            </a:extLst>
          </p:cNvPr>
          <p:cNvSpPr txBox="1">
            <a:spLocks/>
          </p:cNvSpPr>
          <p:nvPr/>
        </p:nvSpPr>
        <p:spPr>
          <a:xfrm>
            <a:off x="9567999" y="4543121"/>
            <a:ext cx="2483027" cy="75310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FFFFFF"/>
                </a:solidFill>
              </a:rPr>
              <a:t>Problem fixed, back to normal! </a:t>
            </a:r>
            <a:endParaRPr lang="en-GB" sz="1800" dirty="0">
              <a:solidFill>
                <a:srgbClr val="FFFFFF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088CCBF-7E9E-4AAB-4596-1EAF297EE0AC}"/>
              </a:ext>
            </a:extLst>
          </p:cNvPr>
          <p:cNvCxnSpPr>
            <a:cxnSpLocks/>
          </p:cNvCxnSpPr>
          <p:nvPr/>
        </p:nvCxnSpPr>
        <p:spPr>
          <a:xfrm flipV="1">
            <a:off x="6457739" y="2327017"/>
            <a:ext cx="0" cy="343627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0B1A319-761C-2069-9673-E3226049946B}"/>
              </a:ext>
            </a:extLst>
          </p:cNvPr>
          <p:cNvSpPr txBox="1"/>
          <p:nvPr/>
        </p:nvSpPr>
        <p:spPr>
          <a:xfrm rot="16200000">
            <a:off x="5560959" y="3807969"/>
            <a:ext cx="1778121" cy="276999"/>
          </a:xfrm>
          <a:prstGeom prst="rect">
            <a:avLst/>
          </a:prstGeom>
          <a:solidFill>
            <a:srgbClr val="1B192E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PHASE (</a:t>
            </a:r>
            <a:r>
              <a:rPr lang="en-US" sz="1200" b="1" dirty="0">
                <a:sym typeface="Wingdings" panose="05000000000000000000" pitchFamily="2" charset="2"/>
              </a:rPr>
              <a:t>ENERGY)</a:t>
            </a:r>
            <a:endParaRPr lang="en-GB" sz="12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E4F2F9-E61C-D3DB-3704-BA9CAA6B6815}"/>
              </a:ext>
            </a:extLst>
          </p:cNvPr>
          <p:cNvSpPr txBox="1"/>
          <p:nvPr/>
        </p:nvSpPr>
        <p:spPr>
          <a:xfrm>
            <a:off x="6150838" y="6056702"/>
            <a:ext cx="597976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  <a:highlight>
                  <a:srgbClr val="FFFF00"/>
                </a:highlight>
              </a:rPr>
              <a:t>** </a:t>
            </a:r>
            <a:r>
              <a:rPr lang="en-GB" sz="1000" b="1" dirty="0"/>
              <a:t>phantastic-too-long to explain here monitor :</a:t>
            </a:r>
            <a:br>
              <a:rPr lang="en-GB" sz="1000" b="1" dirty="0"/>
            </a:br>
            <a:r>
              <a:rPr lang="en-GB" sz="1000" b="1" dirty="0" err="1"/>
              <a:t>Feshenko</a:t>
            </a:r>
            <a:r>
              <a:rPr lang="en-GB" sz="1000" b="1" dirty="0"/>
              <a:t>, A.V., "Methods and instrumentation for bunch shape measurements," Proceedings of the 1999 IEEE Particle Accelerator Conference (Cat. No.99CH36366), 1999, pp. 1663-1665.</a:t>
            </a:r>
          </a:p>
        </p:txBody>
      </p:sp>
    </p:spTree>
    <p:extLst>
      <p:ext uri="{BB962C8B-B14F-4D97-AF65-F5344CB8AC3E}">
        <p14:creationId xmlns:p14="http://schemas.microsoft.com/office/powerpoint/2010/main" val="2602297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5A848-B639-C3DF-48F8-0B214739A2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AAE3836-8A9C-D21C-A3F0-2B887A6A7A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471482-88B7-78CD-E624-4EB39F724E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391D08C-E685-968A-9CFC-19915E4706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8304028" cy="3535509"/>
          </a:xfrm>
        </p:spPr>
        <p:txBody>
          <a:bodyPr/>
          <a:lstStyle/>
          <a:p>
            <a:r>
              <a:rPr lang="en-US" dirty="0"/>
              <a:t>BPMs used  to inject for the first time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0201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12B6B-2E76-3B03-C686-6B4CF905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Day 1: ‘Threading’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AB7693-B25A-28BB-7C6B-96EF8D016B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LHC_BPM_Snapshots_Final_Annotated">
            <a:hlinkClick r:id="" action="ppaction://media"/>
            <a:extLst>
              <a:ext uri="{FF2B5EF4-FFF2-40B4-BE49-F238E27FC236}">
                <a16:creationId xmlns:a16="http://schemas.microsoft.com/office/drawing/2014/main" id="{6AD0414A-B4A7-9CC3-76B7-02E46CE0826C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9788" y="1779139"/>
            <a:ext cx="9507088" cy="471462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A5CD50-AC34-4F57-830B-81EF747D69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LHC_ControlRoom_Titles_Fullscreen">
            <a:hlinkClick r:id="" action="ppaction://media"/>
            <a:extLst>
              <a:ext uri="{FF2B5EF4-FFF2-40B4-BE49-F238E27FC236}">
                <a16:creationId xmlns:a16="http://schemas.microsoft.com/office/drawing/2014/main" id="{0EE78A15-A422-EA13-CADC-640E33A8F33C}"/>
              </a:ext>
            </a:extLst>
          </p:cNvPr>
          <p:cNvPicPr>
            <a:picLocks noGrp="1" noChangeAspect="1"/>
          </p:cNvPicPr>
          <p:nvPr>
            <p:ph sz="quarter" idx="4"/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257663" y="76694"/>
            <a:ext cx="3001825" cy="1688910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A3E0265-C060-C038-7406-D07729327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91F95B-C1F8-AC8F-7CF0-E42CD85CA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72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81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181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76005D6-7715-14D2-2656-61F2C81F48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A2DD60-13AA-18EA-B231-944E271099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Based on J. </a:t>
            </a:r>
            <a:r>
              <a:rPr lang="en-US" dirty="0" err="1"/>
              <a:t>Wennninger’s</a:t>
            </a:r>
            <a:r>
              <a:rPr lang="en-US" dirty="0"/>
              <a:t> studies, e.g. </a:t>
            </a:r>
            <a:r>
              <a:rPr lang="en-US" dirty="0">
                <a:hlinkClick r:id="rId2"/>
              </a:rPr>
              <a:t>here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3BD7F20-1F5A-8B7D-03C6-82982E6C09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BPMs used  to track the moon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1156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AB39A-0FE9-745D-4FF7-80C53964D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Knowing the LHC circumference for measuring beam energy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22F29-CEFB-B64C-4623-891EDB3353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Key relationship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F246E9-42C9-9B15-A9FC-1244273FF9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820877"/>
          </a:xfrm>
        </p:spPr>
        <p:txBody>
          <a:bodyPr/>
          <a:lstStyle/>
          <a:p>
            <a:r>
              <a:rPr lang="en-GB" sz="2000" dirty="0"/>
              <a:t>Beam momentum P is determined via the magnetic field integral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37A4F-3833-380C-B61D-8188E5A94C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3450" y="1881275"/>
            <a:ext cx="5436392" cy="535354"/>
          </a:xfrm>
        </p:spPr>
        <p:txBody>
          <a:bodyPr/>
          <a:lstStyle/>
          <a:p>
            <a:r>
              <a:rPr lang="en-GB" dirty="0"/>
              <a:t>Why Circumference Matters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FD3378-B522-6F12-1864-A03F5D382A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3450" y="2606203"/>
            <a:ext cx="5436391" cy="3515555"/>
          </a:xfrm>
        </p:spPr>
        <p:txBody>
          <a:bodyPr/>
          <a:lstStyle/>
          <a:p>
            <a:r>
              <a:rPr lang="en-GB" sz="2000" dirty="0"/>
              <a:t>In the ideal case: L=C (magnet-defined circumference)</a:t>
            </a:r>
          </a:p>
          <a:p>
            <a:r>
              <a:rPr lang="en-GB" sz="2000" dirty="0"/>
              <a:t>If 𝐿≠𝐶: quadrupoles and other magnets contribute to energy → measurement bias</a:t>
            </a:r>
          </a:p>
          <a:p>
            <a:r>
              <a:rPr lang="en-GB" sz="2000" dirty="0"/>
              <a:t>Precise knowledge of circumference ensures accurate calibration of energy using magnetic model and RF system.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C5F6C5A-FBDF-3BA8-0BFC-84C353670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6D9A795-C4C6-7E95-A95D-6C10A7587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16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A57C2F1-DF00-14A0-CCEE-FB9767DAE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472" y="3235085"/>
            <a:ext cx="1578109" cy="67962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1ABFB33-33A1-B07A-8369-13F29E8E2A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336" y="3248247"/>
            <a:ext cx="1774090" cy="695004"/>
          </a:xfrm>
          <a:prstGeom prst="rect">
            <a:avLst/>
          </a:prstGeom>
        </p:spPr>
      </p:pic>
      <p:pic>
        <p:nvPicPr>
          <p:cNvPr id="19" name="Picture 18" descr="A diagram of a circle with a circle and a circle with a circle with a circle with a circle with a circle with a circle with a circle with a circle with a circle with a circle with&#10;&#10;AI-generated content may be incorrect.">
            <a:extLst>
              <a:ext uri="{FF2B5EF4-FFF2-40B4-BE49-F238E27FC236}">
                <a16:creationId xmlns:a16="http://schemas.microsoft.com/office/drawing/2014/main" id="{E3F6D1C9-6220-99EA-3177-C203F3DADC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757" y="4373124"/>
            <a:ext cx="5679243" cy="193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973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8F363-1481-3C57-6F65-BE42583A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Tides Modulate LHC Circumference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B4890-C43B-2D74-B481-A49E72EFD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9829" y="1300757"/>
            <a:ext cx="2412496" cy="535354"/>
          </a:xfrm>
        </p:spPr>
        <p:txBody>
          <a:bodyPr/>
          <a:lstStyle/>
          <a:p>
            <a:r>
              <a:rPr lang="en-GB" b="1" dirty="0"/>
              <a:t>Tidal Influence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0EE49-8C02-E608-6D3F-92B1A19C9C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9828" y="1996752"/>
            <a:ext cx="5429114" cy="3515555"/>
          </a:xfrm>
        </p:spPr>
        <p:txBody>
          <a:bodyPr/>
          <a:lstStyle/>
          <a:p>
            <a:r>
              <a:rPr lang="en-GB" sz="1800" dirty="0"/>
              <a:t>Earth tides from Moon &amp; Sun induce up to 1 mm peak-to-peak circumference changes.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Uncorrected, this leads to </a:t>
            </a:r>
            <a:r>
              <a:rPr lang="en-GB" sz="1800" b="1" dirty="0"/>
              <a:t>modulations up to ~1.4×10⁻⁴</a:t>
            </a:r>
            <a:r>
              <a:rPr lang="en-GB" sz="1800" dirty="0"/>
              <a:t> in beam energy.</a:t>
            </a:r>
          </a:p>
          <a:p>
            <a:endParaRPr lang="en-GB" sz="18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5317A5-DF6A-C801-CFEC-88AFBA3C1C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16664" y="3737389"/>
            <a:ext cx="3351287" cy="370539"/>
          </a:xfrm>
        </p:spPr>
        <p:txBody>
          <a:bodyPr/>
          <a:lstStyle/>
          <a:p>
            <a:r>
              <a:rPr lang="en-GB" b="1" dirty="0"/>
              <a:t>How effect Measured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3E3FBF-B23E-8534-9F3F-960EE7F9A8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2238" y="4439579"/>
            <a:ext cx="5436391" cy="177491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With LHC BPMs and Orbit measurements</a:t>
            </a: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LHC’s orbit feedback system automatically adjusts for these changes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Residual impact on energy &lt; 0.01%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2FAAFE3-7511-C158-E9BF-7B18AF5A9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27128F1-42D5-0B90-B1E6-EF244A0CD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17</a:t>
            </a:fld>
            <a:endParaRPr lang="en-GB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C994FCF-0877-A0C8-4FB1-F75953C8D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707" y="2876180"/>
            <a:ext cx="5010465" cy="3214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9EEECE6-842B-05A4-F7B1-6929D91B98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957744"/>
              </p:ext>
            </p:extLst>
          </p:nvPr>
        </p:nvGraphicFramePr>
        <p:xfrm>
          <a:off x="6711707" y="2018026"/>
          <a:ext cx="2367014" cy="649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34960" imgH="393480" progId="Equation.3">
                  <p:embed/>
                </p:oleObj>
              </mc:Choice>
              <mc:Fallback>
                <p:oleObj name="Equation" r:id="rId3" imgW="1434960" imgH="39348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1707" y="2018026"/>
                        <a:ext cx="2367014" cy="64976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7103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1B71F-5BE6-AA0F-1D48-3FB1FE42C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Tides (and not only) measurements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55A28-51ED-3A61-E521-98569DAC39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Orbit measurements vs model</a:t>
            </a:r>
            <a:endParaRPr lang="en-GB" sz="1600" dirty="0"/>
          </a:p>
        </p:txBody>
      </p:sp>
      <p:pic>
        <p:nvPicPr>
          <p:cNvPr id="12" name="Content Placeholder 11" descr="A graph with a line&#10;&#10;AI-generated content may be incorrect.">
            <a:extLst>
              <a:ext uri="{FF2B5EF4-FFF2-40B4-BE49-F238E27FC236}">
                <a16:creationId xmlns:a16="http://schemas.microsoft.com/office/drawing/2014/main" id="{C385E764-2E31-7473-A1A5-5E41D936175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341326" y="2871701"/>
            <a:ext cx="5114925" cy="2105025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E086A07-40C5-C088-C60F-730F523FA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079B24B-7843-BECE-68D7-857240FA4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18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B2E2E7-9EFA-7B96-19CA-CA578F8A790C}"/>
              </a:ext>
            </a:extLst>
          </p:cNvPr>
          <p:cNvSpPr txBox="1"/>
          <p:nvPr/>
        </p:nvSpPr>
        <p:spPr>
          <a:xfrm>
            <a:off x="6341326" y="5001573"/>
            <a:ext cx="50225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Pressure waves reached the LHC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Cause transient deformations of the tunnel → Change in circumference </a:t>
            </a:r>
            <a:r>
              <a:rPr lang="en-GB" dirty="0">
                <a:sym typeface="Wingdings" panose="05000000000000000000" pitchFamily="2" charset="2"/>
              </a:rPr>
              <a:t> Measured by BPMs!</a:t>
            </a:r>
            <a:endParaRPr lang="en-GB" dirty="0"/>
          </a:p>
        </p:txBody>
      </p:sp>
      <p:pic>
        <p:nvPicPr>
          <p:cNvPr id="18" name="Content Placeholder 9" descr="A graph showing the number of days and months&#10;&#10;AI-generated content may be incorrect.">
            <a:extLst>
              <a:ext uri="{FF2B5EF4-FFF2-40B4-BE49-F238E27FC236}">
                <a16:creationId xmlns:a16="http://schemas.microsoft.com/office/drawing/2014/main" id="{45507F8E-FDB5-AA75-060B-F09AC9416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839" y="3061016"/>
            <a:ext cx="4702175" cy="278811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00B5E15-A855-C6BF-72AE-9FD83D2D8B6D}"/>
              </a:ext>
            </a:extLst>
          </p:cNvPr>
          <p:cNvSpPr txBox="1"/>
          <p:nvPr/>
        </p:nvSpPr>
        <p:spPr>
          <a:xfrm>
            <a:off x="1150309" y="5001991"/>
            <a:ext cx="20136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212089"/>
                </a:solidFill>
              </a:rPr>
              <a:t>— MODEL</a:t>
            </a:r>
          </a:p>
          <a:p>
            <a:r>
              <a:rPr lang="en-US" sz="1100" b="1" dirty="0">
                <a:solidFill>
                  <a:srgbClr val="E27881"/>
                </a:solidFill>
              </a:rPr>
              <a:t>— ORBIT MEASUREMENT</a:t>
            </a:r>
            <a:endParaRPr lang="en-GB" sz="1100" b="1" dirty="0">
              <a:solidFill>
                <a:srgbClr val="E2788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DD7E35-DA39-A911-F47B-11E30F167BC7}"/>
              </a:ext>
            </a:extLst>
          </p:cNvPr>
          <p:cNvCxnSpPr>
            <a:cxnSpLocks/>
          </p:cNvCxnSpPr>
          <p:nvPr/>
        </p:nvCxnSpPr>
        <p:spPr>
          <a:xfrm>
            <a:off x="2907167" y="4386970"/>
            <a:ext cx="3328828" cy="0"/>
          </a:xfrm>
          <a:prstGeom prst="straightConnector1">
            <a:avLst/>
          </a:prstGeom>
          <a:ln w="38100">
            <a:solidFill>
              <a:srgbClr val="04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757D69A5-2248-A40A-C55F-FAB0A86D900B}"/>
              </a:ext>
            </a:extLst>
          </p:cNvPr>
          <p:cNvSpPr/>
          <p:nvPr/>
        </p:nvSpPr>
        <p:spPr>
          <a:xfrm>
            <a:off x="2631558" y="3600763"/>
            <a:ext cx="361507" cy="1041990"/>
          </a:xfrm>
          <a:prstGeom prst="ellipse">
            <a:avLst/>
          </a:prstGeom>
          <a:solidFill>
            <a:srgbClr val="04FFFF">
              <a:alpha val="38039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E988FC-108C-3978-8AFF-837692CA4743}"/>
              </a:ext>
            </a:extLst>
          </p:cNvPr>
          <p:cNvSpPr txBox="1"/>
          <p:nvPr/>
        </p:nvSpPr>
        <p:spPr>
          <a:xfrm>
            <a:off x="592838" y="2743438"/>
            <a:ext cx="4702175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i="1" kern="0" dirty="0">
                <a:solidFill>
                  <a:schemeClr val="bg1"/>
                </a:solidFill>
              </a:rPr>
              <a:t>Tide observations during the 2016 </a:t>
            </a:r>
            <a:r>
              <a:rPr lang="en-GB" sz="1400" i="1" kern="0" dirty="0" err="1">
                <a:solidFill>
                  <a:schemeClr val="bg1"/>
                </a:solidFill>
              </a:rPr>
              <a:t>pPb</a:t>
            </a:r>
            <a:r>
              <a:rPr lang="en-GB" sz="1400" i="1" kern="0" dirty="0">
                <a:solidFill>
                  <a:schemeClr val="bg1"/>
                </a:solidFill>
              </a:rPr>
              <a:t> run at 4 </a:t>
            </a:r>
            <a:r>
              <a:rPr lang="en-GB" sz="1400" i="1" kern="0" dirty="0" err="1">
                <a:solidFill>
                  <a:schemeClr val="bg1"/>
                </a:solidFill>
              </a:rPr>
              <a:t>TeV</a:t>
            </a:r>
            <a:endParaRPr lang="en-GB" sz="1400" i="1" kern="0" dirty="0">
              <a:solidFill>
                <a:schemeClr val="bg1"/>
              </a:solidFill>
            </a:endParaRPr>
          </a:p>
        </p:txBody>
      </p:sp>
      <p:pic>
        <p:nvPicPr>
          <p:cNvPr id="34" name="Picture 33">
            <a:hlinkClick r:id="rId4"/>
            <a:extLst>
              <a:ext uri="{FF2B5EF4-FFF2-40B4-BE49-F238E27FC236}">
                <a16:creationId xmlns:a16="http://schemas.microsoft.com/office/drawing/2014/main" id="{91AB16EF-6363-6773-9747-FD4E770195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1327" y="1317471"/>
            <a:ext cx="4404118" cy="129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44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5FCDD12-ED5D-D494-0A3E-ADF56979DB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99414" y="1051551"/>
            <a:ext cx="3565524" cy="2384898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Electron Cloud</a:t>
            </a:r>
            <a:endParaRPr lang="en-GB" dirty="0"/>
          </a:p>
        </p:txBody>
      </p:sp>
      <p:pic>
        <p:nvPicPr>
          <p:cNvPr id="16" name="Picture 15" descr="Geometric white clouds on a blue sky">
            <a:extLst>
              <a:ext uri="{FF2B5EF4-FFF2-40B4-BE49-F238E27FC236}">
                <a16:creationId xmlns:a16="http://schemas.microsoft.com/office/drawing/2014/main" id="{896664A7-5E54-5BE3-786E-B314386F3A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8500"/>
          <a:stretch>
            <a:fillRect/>
          </a:stretch>
        </p:blipFill>
        <p:spPr>
          <a:xfrm>
            <a:off x="20" y="10"/>
            <a:ext cx="7452340" cy="6857990"/>
          </a:xfrm>
          <a:prstGeom prst="rect">
            <a:avLst/>
          </a:prstGeom>
          <a:noFill/>
        </p:spPr>
      </p:pic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112909DC-031B-AF96-1DEB-4BAFB39749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01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6426E-F6F6-4A7C-9181-8C3090996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4436773" cy="1997855"/>
          </a:xfrm>
        </p:spPr>
        <p:txBody>
          <a:bodyPr rtlCol="0"/>
          <a:lstStyle/>
          <a:p>
            <a:pPr rtl="0"/>
            <a:r>
              <a:rPr lang="en-GB" dirty="0"/>
              <a:t>Contents</a:t>
            </a:r>
            <a:br>
              <a:rPr lang="en-GB" dirty="0"/>
            </a:b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Part 1 </a:t>
            </a:r>
            <a:r>
              <a:rPr lang="en-GB" sz="1800" dirty="0"/>
              <a:t>(General)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60D6F-4D0F-4D33-B2A7-159C8583F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677306"/>
            <a:ext cx="3565525" cy="3415519"/>
          </a:xfrm>
        </p:spPr>
        <p:txBody>
          <a:bodyPr rtlCol="0"/>
          <a:lstStyle/>
          <a:p>
            <a:pPr rtl="0"/>
            <a:r>
              <a:rPr lang="en-GB" dirty="0"/>
              <a:t>Introduction &amp; Accelerator basics</a:t>
            </a:r>
          </a:p>
          <a:p>
            <a:pPr rtl="0"/>
            <a:r>
              <a:rPr lang="en-GB" dirty="0"/>
              <a:t>Facility ‘Types’</a:t>
            </a:r>
          </a:p>
          <a:p>
            <a:pPr rtl="0"/>
            <a:r>
              <a:rPr lang="en-GB" dirty="0"/>
              <a:t>Operation</a:t>
            </a:r>
          </a:p>
          <a:p>
            <a:pPr rtl="0"/>
            <a:r>
              <a:rPr lang="en-GB" dirty="0"/>
              <a:t>Beam Diagnostics </a:t>
            </a:r>
          </a:p>
          <a:p>
            <a:pPr rtl="0"/>
            <a:r>
              <a:rPr lang="en-GB" dirty="0"/>
              <a:t>	Introduction</a:t>
            </a:r>
          </a:p>
          <a:p>
            <a:pPr rtl="0"/>
            <a:r>
              <a:rPr lang="en-GB" dirty="0"/>
              <a:t>	Methods (examples)</a:t>
            </a: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  <p:pic>
        <p:nvPicPr>
          <p:cNvPr id="8" name="Picture Placeholder 7" descr="Digital Data">
            <a:extLst>
              <a:ext uri="{FF2B5EF4-FFF2-40B4-BE49-F238E27FC236}">
                <a16:creationId xmlns:a16="http://schemas.microsoft.com/office/drawing/2014/main" id="{06D2324F-3B7B-45EF-9584-C8EADD2C8C0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08928" y="1596771"/>
            <a:ext cx="3448558" cy="3448558"/>
          </a:xfrm>
        </p:spPr>
      </p:pic>
      <p:pic>
        <p:nvPicPr>
          <p:cNvPr id="10" name="Picture Placeholder 9" descr="Data Points ">
            <a:extLst>
              <a:ext uri="{FF2B5EF4-FFF2-40B4-BE49-F238E27FC236}">
                <a16:creationId xmlns:a16="http://schemas.microsoft.com/office/drawing/2014/main" id="{71F862F9-0E8A-4DB9-8083-1C3AA6E5D7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18575" y="596392"/>
            <a:ext cx="2263776" cy="2263776"/>
          </a:xfrm>
        </p:spPr>
      </p:pic>
      <p:pic>
        <p:nvPicPr>
          <p:cNvPr id="12" name="Picture Placeholder 11" descr="Data Background">
            <a:extLst>
              <a:ext uri="{FF2B5EF4-FFF2-40B4-BE49-F238E27FC236}">
                <a16:creationId xmlns:a16="http://schemas.microsoft.com/office/drawing/2014/main" id="{A63F39B9-0715-40B5-8ECB-9B983F99C6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91612" y="3324733"/>
            <a:ext cx="2936876" cy="2936876"/>
          </a:xfrm>
        </p:spPr>
      </p:pic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01DF4D0-78BC-4C8C-9570-26F0B2254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 rtlCol="0"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B199C97-F175-437D-8311-DB662925C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en-GB" smtClean="0"/>
              <a:pPr rtl="0"/>
              <a:t>2</a:t>
            </a:fld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B1A2B62-53FE-AC7A-C87F-0C37282B4FC0}"/>
              </a:ext>
            </a:extLst>
          </p:cNvPr>
          <p:cNvSpPr txBox="1">
            <a:spLocks/>
          </p:cNvSpPr>
          <p:nvPr/>
        </p:nvSpPr>
        <p:spPr>
          <a:xfrm>
            <a:off x="4898645" y="3135750"/>
            <a:ext cx="3300220" cy="3415519"/>
          </a:xfrm>
          <a:prstGeom prst="rect">
            <a:avLst/>
          </a:prstGeom>
          <a:solidFill>
            <a:srgbClr val="1B192E"/>
          </a:solidFill>
        </p:spPr>
        <p:txBody>
          <a:bodyPr vert="horz" wrap="square" lIns="0" tIns="0" rIns="0" bIns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0"/>
            <a:r>
              <a:rPr lang="en-GB" dirty="0"/>
              <a:t>LINAC4 Phasing</a:t>
            </a:r>
          </a:p>
          <a:p>
            <a:pPr marL="540000"/>
            <a:r>
              <a:rPr lang="en-GB" dirty="0"/>
              <a:t>LHC Threading</a:t>
            </a:r>
          </a:p>
          <a:p>
            <a:pPr marL="540000"/>
            <a:r>
              <a:rPr lang="en-GB" dirty="0"/>
              <a:t>SPS-LHC Electron Cloud</a:t>
            </a:r>
          </a:p>
          <a:p>
            <a:pPr marL="540000"/>
            <a:r>
              <a:rPr lang="en-GB" dirty="0"/>
              <a:t>LHC Beam Dump System</a:t>
            </a:r>
          </a:p>
          <a:p>
            <a:pPr marL="540000"/>
            <a:r>
              <a:rPr lang="en-GB" dirty="0"/>
              <a:t>Some exotic/fun stuff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38E7BA-E893-CDB5-C686-B092ACC61745}"/>
              </a:ext>
            </a:extLst>
          </p:cNvPr>
          <p:cNvSpPr txBox="1"/>
          <p:nvPr/>
        </p:nvSpPr>
        <p:spPr>
          <a:xfrm>
            <a:off x="4839119" y="1922968"/>
            <a:ext cx="5211344" cy="830997"/>
          </a:xfrm>
          <a:prstGeom prst="rect">
            <a:avLst/>
          </a:prstGeom>
          <a:solidFill>
            <a:srgbClr val="1B192E"/>
          </a:solidFill>
        </p:spPr>
        <p:txBody>
          <a:bodyPr wrap="square">
            <a:spAutoFit/>
          </a:bodyPr>
          <a:lstStyle/>
          <a:p>
            <a:pPr marL="180000"/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Walbaum Display"/>
                <a:ea typeface="+mj-ea"/>
                <a:cs typeface="+mj-cs"/>
              </a:rPr>
              <a:t>Part 2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Walbaum Display"/>
                <a:ea typeface="+mj-ea"/>
                <a:cs typeface="+mj-cs"/>
              </a:rPr>
              <a:t>(Diagnostics use examples)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3234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0E8168-87F6-8FE4-0AF0-F0471C4DE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Cloud 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B0A2F99-998B-B77F-15B3-68F162D32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1456" y="1345921"/>
            <a:ext cx="3563936" cy="535354"/>
          </a:xfrm>
        </p:spPr>
        <p:txBody>
          <a:bodyPr/>
          <a:lstStyle/>
          <a:p>
            <a:r>
              <a:rPr lang="en-US" dirty="0"/>
              <a:t>CONCEPT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141B388-1D49-CD04-C007-9985EE598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7379" y="1986424"/>
            <a:ext cx="4330029" cy="1944131"/>
          </a:xfrm>
          <a:solidFill>
            <a:schemeClr val="tx1"/>
          </a:solidFill>
        </p:spPr>
        <p:txBody>
          <a:bodyPr/>
          <a:lstStyle/>
          <a:p>
            <a:pPr marL="252000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bg1"/>
                </a:solidFill>
              </a:rPr>
              <a:t>Accumulation of free electrons in the accelerator beam pipe.</a:t>
            </a:r>
          </a:p>
          <a:p>
            <a:pPr marL="234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bg1"/>
                </a:solidFill>
              </a:rPr>
              <a:t>ORIGIN:</a:t>
            </a:r>
          </a:p>
          <a:p>
            <a:pPr marL="252000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bg1"/>
                </a:solidFill>
              </a:rPr>
              <a:t>   Ionization of residual gas → primary electrons</a:t>
            </a:r>
          </a:p>
          <a:p>
            <a:pPr marL="252000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bg1"/>
                </a:solidFill>
              </a:rPr>
              <a:t>Synchrotron photons hitting walls → photoelectrons</a:t>
            </a:r>
          </a:p>
          <a:p>
            <a:pPr marL="252000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bg1"/>
                </a:solidFill>
              </a:rPr>
              <a:t>Beam—wall interaction →secondary electrons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BAB19D-1CA6-F542-BC8A-38C572E810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7379" y="4035704"/>
            <a:ext cx="3566160" cy="535354"/>
          </a:xfrm>
        </p:spPr>
        <p:txBody>
          <a:bodyPr/>
          <a:lstStyle/>
          <a:p>
            <a:r>
              <a:rPr lang="en-US" dirty="0"/>
              <a:t>EFFECT ON BEAM</a:t>
            </a:r>
            <a:endParaRPr lang="en-GB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F64FBCB-7139-0872-3EAC-58A7F5C14D1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6702" y="4689128"/>
            <a:ext cx="4550358" cy="1807723"/>
          </a:xfrm>
          <a:solidFill>
            <a:schemeClr val="tx1"/>
          </a:solidFill>
        </p:spPr>
        <p:txBody>
          <a:bodyPr/>
          <a:lstStyle/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solidFill>
                  <a:schemeClr val="bg1"/>
                </a:solidFill>
              </a:rPr>
              <a:t>Beam instabilities (single &amp; multi-bunch), instabilities that </a:t>
            </a:r>
            <a:r>
              <a:rPr lang="en-GB" b="1" dirty="0">
                <a:solidFill>
                  <a:schemeClr val="bg1"/>
                </a:solidFill>
              </a:rPr>
              <a:t>affect bunches differently along the train—typically degrading later bunches more severely</a:t>
            </a:r>
          </a:p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GB" b="1" dirty="0">
                <a:solidFill>
                  <a:schemeClr val="bg1"/>
                </a:solidFill>
              </a:rPr>
              <a:t>Emittance growth and losses</a:t>
            </a:r>
          </a:p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solidFill>
                  <a:schemeClr val="bg1"/>
                </a:solidFill>
              </a:rPr>
              <a:t>Thermal loads in cryo‑sections</a:t>
            </a:r>
          </a:p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solidFill>
                  <a:schemeClr val="bg1"/>
                </a:solidFill>
              </a:rPr>
              <a:t> Vacuum degradation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F06CBD7-5C76-42D9-5874-32C6E409DF7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8CFB93F-7586-F369-2AFF-669493F82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91B2E7-A93E-AF3A-C71B-A77D5E74B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20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1E3524-735B-330E-D418-A090AEC34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060" y="2167488"/>
            <a:ext cx="7435896" cy="3595256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E9248F-DAFD-F3F1-AEA7-87BC88240D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495688" y="4553881"/>
            <a:ext cx="1430319" cy="372234"/>
          </a:xfrm>
        </p:spPr>
        <p:txBody>
          <a:bodyPr/>
          <a:lstStyle/>
          <a:p>
            <a:r>
              <a:rPr lang="en-US" sz="1000" b="1" dirty="0" err="1">
                <a:solidFill>
                  <a:schemeClr val="bg1"/>
                </a:solidFill>
              </a:rPr>
              <a:t>Multipacting</a:t>
            </a:r>
            <a:endParaRPr lang="en-GB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175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A619F-445C-6136-AF6B-3B360446C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we measure bunch per bunch intensity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F43E5-450B-B4B8-700A-D69846E0A7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Remember the FBCT ?</a:t>
            </a:r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17CAD5F-5F33-49FD-7FFE-DC417A706D8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9317" y="2863313"/>
            <a:ext cx="3563938" cy="223742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FEC85A-56CF-2C0E-42B1-164F45C64B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Simulation</a:t>
            </a:r>
            <a:endParaRPr lang="en-GB" dirty="0"/>
          </a:p>
        </p:txBody>
      </p:sp>
      <p:pic>
        <p:nvPicPr>
          <p:cNvPr id="15" name="Content Placeholder 14" descr="A diagram of a graph showing the results of a sample&#10;&#10;AI-generated content may be incorrect.">
            <a:extLst>
              <a:ext uri="{FF2B5EF4-FFF2-40B4-BE49-F238E27FC236}">
                <a16:creationId xmlns:a16="http://schemas.microsoft.com/office/drawing/2014/main" id="{D84DC149-8878-8FC6-53B9-3E12241295A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114800" y="2863313"/>
            <a:ext cx="4205524" cy="2378690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167FA3-6A98-9D8C-8D41-BE49A7364F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measurement</a:t>
            </a:r>
            <a:endParaRPr lang="en-GB" dirty="0"/>
          </a:p>
        </p:txBody>
      </p:sp>
      <p:pic>
        <p:nvPicPr>
          <p:cNvPr id="13" name="Content Placeholder 12" descr="A graph showing a number of samples&#10;&#10;AI-generated content may be incorrect.">
            <a:extLst>
              <a:ext uri="{FF2B5EF4-FFF2-40B4-BE49-F238E27FC236}">
                <a16:creationId xmlns:a16="http://schemas.microsoft.com/office/drawing/2014/main" id="{77C71A66-DD19-0A4F-C119-0112320CF1B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8490167" y="2332799"/>
            <a:ext cx="2865143" cy="3516312"/>
          </a:xfr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9A51791-5DA4-7908-0383-FC01396B0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0A7A4A9-A38B-03D0-E426-059A28652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17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44FD3-E37C-EAB6-4830-D6387706C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we measure bunch per bunch beam size – e.g. to monitor e-cloud effects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92B8E22-1D51-7C61-BC64-90F1A3CAC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B558FBE-F0C7-103B-373B-D0A87EB85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22</a:t>
            </a:fld>
            <a:endParaRPr lang="en-GB"/>
          </a:p>
        </p:txBody>
      </p:sp>
      <p:pic>
        <p:nvPicPr>
          <p:cNvPr id="15" name="Picture 14" descr="A black sign with white text&#10;&#10;AI-generated content may be incorrect.">
            <a:extLst>
              <a:ext uri="{FF2B5EF4-FFF2-40B4-BE49-F238E27FC236}">
                <a16:creationId xmlns:a16="http://schemas.microsoft.com/office/drawing/2014/main" id="{ADA21462-D1FB-8D60-8951-E31445264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650" y="2008716"/>
            <a:ext cx="6254750" cy="416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7130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E1E18-2AE3-9135-C990-3CF1A9B912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Beam Gas Ionization Monitor (BGI)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72D00C7A-F495-B7F4-EB74-0E648E3C36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1514787"/>
          </a:xfrm>
        </p:spPr>
        <p:txBody>
          <a:bodyPr/>
          <a:lstStyle/>
          <a:p>
            <a:r>
              <a:rPr lang="en-US" dirty="0"/>
              <a:t>Recent version base on </a:t>
            </a:r>
            <a:r>
              <a:rPr lang="en-US" dirty="0" err="1"/>
              <a:t>Timepix</a:t>
            </a:r>
            <a:r>
              <a:rPr lang="en-US" dirty="0"/>
              <a:t> sensor</a:t>
            </a:r>
          </a:p>
          <a:p>
            <a:r>
              <a:rPr lang="en-US" dirty="0"/>
              <a:t>-in principle self calibrated , allows bunch per bunch</a:t>
            </a:r>
          </a:p>
          <a:p>
            <a:r>
              <a:rPr lang="en-US" dirty="0"/>
              <a:t>https://bgi.web.cern.ch/</a:t>
            </a:r>
          </a:p>
        </p:txBody>
      </p:sp>
      <p:pic>
        <p:nvPicPr>
          <p:cNvPr id="9" name="Picture 8" descr="A metal box with text on it&#10;&#10;AI-generated content may be incorrect.">
            <a:extLst>
              <a:ext uri="{FF2B5EF4-FFF2-40B4-BE49-F238E27FC236}">
                <a16:creationId xmlns:a16="http://schemas.microsoft.com/office/drawing/2014/main" id="{0581585B-770D-3584-AB0C-C3EDE45DE2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14" r="3" b="3"/>
          <a:stretch>
            <a:fillRect/>
          </a:stretch>
        </p:blipFill>
        <p:spPr>
          <a:xfrm>
            <a:off x="6548755" y="3429000"/>
            <a:ext cx="5084064" cy="2880360"/>
          </a:xfrm>
          <a:prstGeom prst="rect">
            <a:avLst/>
          </a:prstGeom>
          <a:noFill/>
        </p:spPr>
      </p:pic>
      <p:pic>
        <p:nvPicPr>
          <p:cNvPr id="7" name="Content Placeholder 6" descr="A diagram of an electron diagram&#10;&#10;AI-generated content may be incorrect.">
            <a:extLst>
              <a:ext uri="{FF2B5EF4-FFF2-40B4-BE49-F238E27FC236}">
                <a16:creationId xmlns:a16="http://schemas.microsoft.com/office/drawing/2014/main" id="{F775BABC-2498-F01B-99E3-10C4B5F1057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-1" t="865" r="-1" b="-1"/>
          <a:stretch/>
        </p:blipFill>
        <p:spPr>
          <a:xfrm>
            <a:off x="6557073" y="397095"/>
            <a:ext cx="5084064" cy="2986234"/>
          </a:xfr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8F0B3E-F5FC-3167-26F5-BB17B770F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 wrap="square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GB"/>
              <a:t>BI for OP @ Summer Student Lectures - F.R. - 2025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C73C46-07E3-C5A1-328E-1D1C00663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wrap="square" anchor="ctr">
            <a:normAutofit/>
          </a:bodyPr>
          <a:lstStyle/>
          <a:p>
            <a:pPr rtl="0">
              <a:spcAft>
                <a:spcPts val="600"/>
              </a:spcAft>
            </a:pPr>
            <a:fld id="{DBA1B0FB-D917-4C8C-928F-313BD683BF39}" type="slidenum">
              <a:rPr lang="en-GB" smtClean="0"/>
              <a:pPr rtl="0">
                <a:spcAft>
                  <a:spcPts val="600"/>
                </a:spcAft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698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E498CE0-07F8-9C6A-F1B5-2B1968C2B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BGI images during proton beam acceleration in PS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0B39D-C441-D104-8FAA-BB99C2649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C77867-2779-2131-4902-0AB9732A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24</a:t>
            </a:fld>
            <a:endParaRPr lang="en-GB"/>
          </a:p>
        </p:txBody>
      </p:sp>
      <p:pic>
        <p:nvPicPr>
          <p:cNvPr id="8" name="bgi">
            <a:hlinkClick r:id="" action="ppaction://media"/>
            <a:extLst>
              <a:ext uri="{FF2B5EF4-FFF2-40B4-BE49-F238E27FC236}">
                <a16:creationId xmlns:a16="http://schemas.microsoft.com/office/drawing/2014/main" id="{33543C16-DF0D-9216-2375-FB90B4840A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2670243"/>
            <a:ext cx="12192000" cy="30480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8647CB7-2637-A22D-A297-67A7492DE0D1}"/>
              </a:ext>
            </a:extLst>
          </p:cNvPr>
          <p:cNvCxnSpPr>
            <a:cxnSpLocks/>
          </p:cNvCxnSpPr>
          <p:nvPr/>
        </p:nvCxnSpPr>
        <p:spPr>
          <a:xfrm flipV="1">
            <a:off x="259307" y="2074460"/>
            <a:ext cx="0" cy="3799764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4A4981F-7891-595F-8D55-42BFF13A7C4F}"/>
              </a:ext>
            </a:extLst>
          </p:cNvPr>
          <p:cNvCxnSpPr>
            <a:cxnSpLocks/>
          </p:cNvCxnSpPr>
          <p:nvPr/>
        </p:nvCxnSpPr>
        <p:spPr>
          <a:xfrm>
            <a:off x="222439" y="5874224"/>
            <a:ext cx="3518848" cy="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84F280D-6F7C-AE06-6D77-B5E4974D8B59}"/>
              </a:ext>
            </a:extLst>
          </p:cNvPr>
          <p:cNvSpPr txBox="1"/>
          <p:nvPr/>
        </p:nvSpPr>
        <p:spPr>
          <a:xfrm>
            <a:off x="3185064" y="5981898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509888-2716-3988-0FD8-E8670A8A47D4}"/>
              </a:ext>
            </a:extLst>
          </p:cNvPr>
          <p:cNvSpPr txBox="1"/>
          <p:nvPr/>
        </p:nvSpPr>
        <p:spPr>
          <a:xfrm>
            <a:off x="338920" y="222292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35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CA53F78-7DC7-FE07-6AF2-E2C5A7FC3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48AE250-CE34-D209-E58D-994D22D38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25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1F597E0-79C1-F060-DC34-D88E9A787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069" y="346075"/>
            <a:ext cx="11091862" cy="1331913"/>
          </a:xfrm>
        </p:spPr>
        <p:txBody>
          <a:bodyPr/>
          <a:lstStyle/>
          <a:p>
            <a:r>
              <a:rPr lang="en-US" dirty="0"/>
              <a:t>Beam Wire Scanners</a:t>
            </a:r>
            <a:endParaRPr lang="en-GB" dirty="0"/>
          </a:p>
        </p:txBody>
      </p:sp>
      <p:pic>
        <p:nvPicPr>
          <p:cNvPr id="6" name="Online Media 5" title="CERN 04 CERN CONTROL CENTRE WIRE SCANNER OUTLINE">
            <a:hlinkClick r:id="" action="ppaction://media"/>
            <a:extLst>
              <a:ext uri="{FF2B5EF4-FFF2-40B4-BE49-F238E27FC236}">
                <a16:creationId xmlns:a16="http://schemas.microsoft.com/office/drawing/2014/main" id="{536BF409-9FF4-9FBB-EBD5-1FF5332BA7D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46200" y="1074638"/>
            <a:ext cx="9123363" cy="515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5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7070E-14DA-2161-83D7-B794E8204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Beam Wire Scanners – Latest Generation</a:t>
            </a:r>
            <a:endParaRPr lang="en-GB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D30C5B1-267A-2B17-8647-E3834F8E2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</p:spPr>
        <p:txBody>
          <a:bodyPr/>
          <a:lstStyle/>
          <a:p>
            <a:r>
              <a:rPr lang="en-US" dirty="0"/>
              <a:t>Kinematic unit</a:t>
            </a:r>
          </a:p>
        </p:txBody>
      </p:sp>
      <p:pic>
        <p:nvPicPr>
          <p:cNvPr id="7" name="Content Placeholder 6" descr="A diagram of a machine&#10;&#10;AI-generated content may be incorrect.">
            <a:extLst>
              <a:ext uri="{FF2B5EF4-FFF2-40B4-BE49-F238E27FC236}">
                <a16:creationId xmlns:a16="http://schemas.microsoft.com/office/drawing/2014/main" id="{AFD1C286-F05D-81D0-F178-56C759E4AAC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557" r="12577" b="2"/>
          <a:stretch>
            <a:fillRect/>
          </a:stretch>
        </p:blipFill>
        <p:spPr>
          <a:xfrm>
            <a:off x="550863" y="2427370"/>
            <a:ext cx="5429114" cy="3515555"/>
          </a:xfrm>
          <a:noFill/>
        </p:spPr>
      </p:pic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6D4419CA-1A17-1BBA-9AB8-8FBC598038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731375"/>
            <a:ext cx="5436392" cy="535354"/>
          </a:xfrm>
        </p:spPr>
        <p:txBody>
          <a:bodyPr/>
          <a:lstStyle/>
          <a:p>
            <a:r>
              <a:rPr lang="en-US" dirty="0"/>
              <a:t>System architecture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3FF790-0E09-580E-F4BC-54C7BC10022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027" r="7947" b="-2"/>
          <a:stretch>
            <a:fillRect/>
          </a:stretch>
        </p:blipFill>
        <p:spPr>
          <a:xfrm>
            <a:off x="6212023" y="2427370"/>
            <a:ext cx="5436391" cy="3515555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007386-D471-4E12-4D7F-424E700F5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 wrap="square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GB"/>
              <a:t>BI for OP @ Summer Student Lectures - F.R. - 2025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7F0718-830A-AB19-F95E-005927C0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wrap="square" anchor="ctr">
            <a:normAutofit/>
          </a:bodyPr>
          <a:lstStyle/>
          <a:p>
            <a:pPr rtl="0">
              <a:spcAft>
                <a:spcPts val="600"/>
              </a:spcAft>
            </a:pPr>
            <a:fld id="{DBA1B0FB-D917-4C8C-928F-313BD683BF39}" type="slidenum">
              <a:rPr lang="en-GB" smtClean="0"/>
              <a:pPr rtl="0">
                <a:spcAft>
                  <a:spcPts val="600"/>
                </a:spcAft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4816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54ED1-0719-88B2-9EE1-AC259265B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Wire Scanners – </a:t>
            </a:r>
            <a:r>
              <a:rPr lang="en-US" dirty="0" err="1"/>
              <a:t>BbB</a:t>
            </a:r>
            <a:r>
              <a:rPr lang="en-US" dirty="0"/>
              <a:t> </a:t>
            </a:r>
            <a:r>
              <a:rPr lang="en-US" dirty="0" err="1"/>
              <a:t>meas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3CBFF3-8E61-AECD-FF6D-B01F56F470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A875E59-081C-5ACC-06D6-AF817AE95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223" y="6433121"/>
            <a:ext cx="6379210" cy="302069"/>
          </a:xfrm>
        </p:spPr>
        <p:txBody>
          <a:bodyPr/>
          <a:lstStyle/>
          <a:p>
            <a:pPr rtl="0"/>
            <a:r>
              <a:rPr lang="en-GB" dirty="0"/>
              <a:t>BI for OP @ Summer Student Lectures - F.R. - 2025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C8E56F8-CC6D-E835-3D07-762B2DDAE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27</a:t>
            </a:fld>
            <a:endParaRPr lang="en-GB"/>
          </a:p>
        </p:txBody>
      </p:sp>
      <p:pic>
        <p:nvPicPr>
          <p:cNvPr id="20" name="Picture 19" descr="A graph showing a signal&#10;&#10;AI-generated content may be incorrect.">
            <a:extLst>
              <a:ext uri="{FF2B5EF4-FFF2-40B4-BE49-F238E27FC236}">
                <a16:creationId xmlns:a16="http://schemas.microsoft.com/office/drawing/2014/main" id="{CA5A800A-ED0B-580F-F8B0-C8241B3D8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210" y="1606692"/>
            <a:ext cx="4924580" cy="2880000"/>
          </a:xfrm>
          <a:prstGeom prst="rect">
            <a:avLst/>
          </a:prstGeom>
        </p:spPr>
      </p:pic>
      <p:pic>
        <p:nvPicPr>
          <p:cNvPr id="18" name="Picture 17" descr="A graph showing a sample of signal signals&#10;&#10;AI-generated content may be incorrect.">
            <a:extLst>
              <a:ext uri="{FF2B5EF4-FFF2-40B4-BE49-F238E27FC236}">
                <a16:creationId xmlns:a16="http://schemas.microsoft.com/office/drawing/2014/main" id="{43BD26DA-E0F4-F434-4940-180F4AD31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846" y="1606692"/>
            <a:ext cx="4804383" cy="2880000"/>
          </a:xfrm>
          <a:prstGeom prst="rect">
            <a:avLst/>
          </a:prstGeom>
        </p:spPr>
      </p:pic>
      <p:pic>
        <p:nvPicPr>
          <p:cNvPr id="16" name="Picture 15" descr="A graph showing a sample of signal signals&#10;&#10;AI-generated content may be incorrect.">
            <a:extLst>
              <a:ext uri="{FF2B5EF4-FFF2-40B4-BE49-F238E27FC236}">
                <a16:creationId xmlns:a16="http://schemas.microsoft.com/office/drawing/2014/main" id="{91F289A0-AC67-B419-6AB5-752B586C7D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33" y="1606692"/>
            <a:ext cx="4966439" cy="2880000"/>
          </a:xfrm>
          <a:prstGeom prst="rect">
            <a:avLst/>
          </a:prstGeom>
        </p:spPr>
      </p:pic>
      <p:pic>
        <p:nvPicPr>
          <p:cNvPr id="14" name="Picture 13" descr="A graph showing a signal&#10;&#10;AI-generated content may be incorrect.">
            <a:extLst>
              <a:ext uri="{FF2B5EF4-FFF2-40B4-BE49-F238E27FC236}">
                <a16:creationId xmlns:a16="http://schemas.microsoft.com/office/drawing/2014/main" id="{4454A8E0-A09F-1502-7999-CCA27FA980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302" y="1606692"/>
            <a:ext cx="4906993" cy="2880000"/>
          </a:xfrm>
          <a:prstGeom prst="rect">
            <a:avLst/>
          </a:prstGeom>
        </p:spPr>
      </p:pic>
      <p:pic>
        <p:nvPicPr>
          <p:cNvPr id="12" name="Content Placeholder 11" descr="A graph of a signal&#10;&#10;AI-generated content may be incorrect.">
            <a:extLst>
              <a:ext uri="{FF2B5EF4-FFF2-40B4-BE49-F238E27FC236}">
                <a16:creationId xmlns:a16="http://schemas.microsoft.com/office/drawing/2014/main" id="{5D78F12B-9737-BC5B-AF3B-09AA1B8AE97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6"/>
          <a:stretch>
            <a:fillRect/>
          </a:stretch>
        </p:blipFill>
        <p:spPr>
          <a:xfrm>
            <a:off x="493456" y="1606693"/>
            <a:ext cx="5033314" cy="2880000"/>
          </a:xfr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0A2DAE-9794-14C1-AD23-C052F9131883}"/>
              </a:ext>
            </a:extLst>
          </p:cNvPr>
          <p:cNvCxnSpPr>
            <a:cxnSpLocks/>
          </p:cNvCxnSpPr>
          <p:nvPr/>
        </p:nvCxnSpPr>
        <p:spPr>
          <a:xfrm>
            <a:off x="580302" y="4759842"/>
            <a:ext cx="4946468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5CCAD1E-1275-8D9B-B8EA-909727D367A9}"/>
              </a:ext>
            </a:extLst>
          </p:cNvPr>
          <p:cNvSpPr txBox="1"/>
          <p:nvPr/>
        </p:nvSpPr>
        <p:spPr>
          <a:xfrm>
            <a:off x="0" y="1234550"/>
            <a:ext cx="5988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PMT signal during wire flight: every turn wire intercepts N  bunches (here  = 8)  </a:t>
            </a:r>
            <a:endParaRPr lang="en-GB" sz="1400" dirty="0"/>
          </a:p>
        </p:txBody>
      </p:sp>
      <p:pic>
        <p:nvPicPr>
          <p:cNvPr id="27" name="Picture 26" descr="A close-up of several graphs&#10;&#10;AI-generated content may be incorrect.">
            <a:extLst>
              <a:ext uri="{FF2B5EF4-FFF2-40B4-BE49-F238E27FC236}">
                <a16:creationId xmlns:a16="http://schemas.microsoft.com/office/drawing/2014/main" id="{11170B25-A7DF-7749-15DD-2868726AB1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0577" y="1605343"/>
            <a:ext cx="6184986" cy="347091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29BF0E2-F77B-A934-E7E7-24F9EC43A0B1}"/>
              </a:ext>
            </a:extLst>
          </p:cNvPr>
          <p:cNvSpPr txBox="1"/>
          <p:nvPr/>
        </p:nvSpPr>
        <p:spPr>
          <a:xfrm>
            <a:off x="2333745" y="4452065"/>
            <a:ext cx="1528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Wire fly direction </a:t>
            </a:r>
            <a:endParaRPr lang="en-GB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D994AB-14BC-3363-C0AB-6FA0BAF00EC8}"/>
              </a:ext>
            </a:extLst>
          </p:cNvPr>
          <p:cNvSpPr txBox="1"/>
          <p:nvPr/>
        </p:nvSpPr>
        <p:spPr>
          <a:xfrm>
            <a:off x="7442200" y="5947655"/>
            <a:ext cx="4343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the end of the scan, N profiles (here 144)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EA94F29-0CC2-5CAF-F0DC-A8BE1EBCFEF6}"/>
              </a:ext>
            </a:extLst>
          </p:cNvPr>
          <p:cNvSpPr txBox="1"/>
          <p:nvPr/>
        </p:nvSpPr>
        <p:spPr>
          <a:xfrm>
            <a:off x="493456" y="5144307"/>
            <a:ext cx="5126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Electronics is integrating the signal for every bunch and publishing one amplitude and one wire position point per bunch per turn</a:t>
            </a:r>
            <a:endParaRPr lang="en-GB" sz="2000" dirty="0"/>
          </a:p>
        </p:txBody>
      </p: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85EE628E-7AF9-B99C-D725-A1891ABBAC58}"/>
              </a:ext>
            </a:extLst>
          </p:cNvPr>
          <p:cNvCxnSpPr>
            <a:cxnSpLocks/>
          </p:cNvCxnSpPr>
          <p:nvPr/>
        </p:nvCxnSpPr>
        <p:spPr>
          <a:xfrm flipV="1">
            <a:off x="5619750" y="5076253"/>
            <a:ext cx="3511550" cy="715479"/>
          </a:xfrm>
          <a:prstGeom prst="bentConnector3">
            <a:avLst>
              <a:gd name="adj1" fmla="val 99729"/>
            </a:avLst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93BFFC8-15CC-E1D6-D9CC-584E59E3ED9B}"/>
              </a:ext>
            </a:extLst>
          </p:cNvPr>
          <p:cNvGrpSpPr/>
          <p:nvPr/>
        </p:nvGrpSpPr>
        <p:grpSpPr>
          <a:xfrm>
            <a:off x="618780" y="1637864"/>
            <a:ext cx="579005" cy="615553"/>
            <a:chOff x="3862433" y="6202031"/>
            <a:chExt cx="579005" cy="615553"/>
          </a:xfrm>
          <a:solidFill>
            <a:schemeClr val="bg1"/>
          </a:solidFill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82C7E32-CE4B-91AF-9E09-6A4724E0B7C3}"/>
                </a:ext>
              </a:extLst>
            </p:cNvPr>
            <p:cNvSpPr txBox="1"/>
            <p:nvPr/>
          </p:nvSpPr>
          <p:spPr>
            <a:xfrm>
              <a:off x="3862433" y="6202031"/>
              <a:ext cx="579005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ZOOM</a:t>
              </a:r>
              <a:endParaRPr lang="en-GB" sz="1000" dirty="0"/>
            </a:p>
          </p:txBody>
        </p:sp>
        <p:pic>
          <p:nvPicPr>
            <p:cNvPr id="42" name="Graphic 41" descr="Zoom in with solid fill">
              <a:extLst>
                <a:ext uri="{FF2B5EF4-FFF2-40B4-BE49-F238E27FC236}">
                  <a16:creationId xmlns:a16="http://schemas.microsoft.com/office/drawing/2014/main" id="{39F7B1F3-56AA-082D-820F-0CC99F6CB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967269" y="6448252"/>
              <a:ext cx="369332" cy="369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756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16B21-E04F-DB97-BB55-955D2990E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03F01-1FC8-B587-493E-83D312AC4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electron cloud – Real Measurements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75658A-DEF6-8B81-1B41-B7A85B3F3E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8EACF1-1265-8B68-829C-D515409CEBB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AE15C5-CB0C-B910-0FF5-6A0C6CDA07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EE066C-CA08-ECE9-D43F-E5E1C3FCB7F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6FCE5CB-0131-BDBA-D81C-99A8D74C27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D4DD297-6A54-58D8-C61A-5172402D0B2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5617148-6A3E-813D-6E7E-0F3772BD9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E3C3678-1B0C-4AB6-24AF-862139438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28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98DA37-96F7-B535-CF45-180DCBB14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5043" y="1999052"/>
            <a:ext cx="4540776" cy="40579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606A33-07BE-D0C9-AB74-A5E4B1AB6E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80" y="1999053"/>
            <a:ext cx="6751537" cy="40579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D1223CA-7425-19ED-2039-1065C1CEDE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6361" y="196900"/>
            <a:ext cx="3343174" cy="123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145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F9D46-699F-2DCB-1E89-B84398593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Scrubbing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1DFD06-8BA9-C642-25A7-716B8EC9D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04771" y="1357386"/>
            <a:ext cx="4637566" cy="535354"/>
          </a:xfrm>
        </p:spPr>
        <p:txBody>
          <a:bodyPr/>
          <a:lstStyle/>
          <a:p>
            <a:r>
              <a:rPr lang="en-US" dirty="0"/>
              <a:t>Beam Size after scrubbing (-- after 2H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ok)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7FB078-2244-97E7-1B69-39EAD1218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3586" y="1524255"/>
            <a:ext cx="4123663" cy="219755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Scrubbing = Controlled beam-induced conditioning of vacuum chamber surfaces to reduce Secondary Electron Yield (SEY).</a:t>
            </a:r>
          </a:p>
        </p:txBody>
      </p:sp>
      <p:pic>
        <p:nvPicPr>
          <p:cNvPr id="12" name="Content Placeholder 11" descr="A graph of different types of data&#10;&#10;AI-generated content may be incorrect.">
            <a:extLst>
              <a:ext uri="{FF2B5EF4-FFF2-40B4-BE49-F238E27FC236}">
                <a16:creationId xmlns:a16="http://schemas.microsoft.com/office/drawing/2014/main" id="{EB593EE2-3DB3-4D3B-1E50-4BA1D8DB760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r="35618" b="18547"/>
          <a:stretch/>
        </p:blipFill>
        <p:spPr>
          <a:xfrm>
            <a:off x="543586" y="3443986"/>
            <a:ext cx="3908018" cy="2781083"/>
          </a:xfr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9FC583B-3657-1691-4C35-41C78D77A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0D8D981-527A-24FA-7433-DCCD58D31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29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941BE04-FF67-FA73-EDCF-1071ACDFA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4771" y="2174883"/>
            <a:ext cx="4637566" cy="405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254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 b="1">
                <a:solidFill>
                  <a:srgbClr val="FFFFFF"/>
                </a:solidFill>
              </a:defRPr>
            </a:pPr>
            <a:r>
              <a:rPr dirty="0"/>
              <a:t>Take-away Messages — Part 1: Diagnostics Foundations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4825" y="1453902"/>
            <a:ext cx="10525125" cy="45499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endParaRPr dirty="0"/>
          </a:p>
          <a:p>
            <a:pPr>
              <a:spcBef>
                <a:spcPts val="600"/>
              </a:spcBef>
              <a:spcAft>
                <a:spcPts val="1000"/>
              </a:spcAft>
              <a:defRPr sz="2000">
                <a:solidFill>
                  <a:srgbClr val="FFFFFF"/>
                </a:solidFill>
              </a:defRPr>
            </a:pPr>
            <a:r>
              <a:rPr dirty="0"/>
              <a:t>👁️ Beam diagnostics are the accelerator’s eyes – without them, operators would be flying blind.</a:t>
            </a:r>
          </a:p>
          <a:p>
            <a:pPr>
              <a:spcBef>
                <a:spcPts val="600"/>
              </a:spcBef>
              <a:spcAft>
                <a:spcPts val="1000"/>
              </a:spcAft>
              <a:defRPr sz="2000">
                <a:solidFill>
                  <a:srgbClr val="FFFFFF"/>
                </a:solidFill>
              </a:defRPr>
            </a:pPr>
            <a:r>
              <a:rPr dirty="0"/>
              <a:t>📈 A few essential observables drive performance: position, current, size, losses, longitudinal profile and, ultimately, luminosity.</a:t>
            </a:r>
          </a:p>
          <a:p>
            <a:pPr>
              <a:spcBef>
                <a:spcPts val="600"/>
              </a:spcBef>
              <a:spcAft>
                <a:spcPts val="1000"/>
              </a:spcAft>
              <a:defRPr sz="2000">
                <a:solidFill>
                  <a:srgbClr val="FFFFFF"/>
                </a:solidFill>
              </a:defRPr>
            </a:pPr>
            <a:r>
              <a:rPr dirty="0"/>
              <a:t>⚙️ Intrusive (</a:t>
            </a:r>
            <a:r>
              <a:rPr lang="en-US" dirty="0"/>
              <a:t>e.g. </a:t>
            </a:r>
            <a:r>
              <a:rPr dirty="0"/>
              <a:t>screens, wire-scanners) and non-intrusive (</a:t>
            </a:r>
            <a:r>
              <a:rPr lang="en-US" dirty="0"/>
              <a:t>e.g. </a:t>
            </a:r>
            <a:r>
              <a:rPr dirty="0"/>
              <a:t>BPMs, BCTs, synchrotron-light) monitors are chosen according to beam power and required resolution.</a:t>
            </a:r>
          </a:p>
          <a:p>
            <a:pPr>
              <a:spcBef>
                <a:spcPts val="600"/>
              </a:spcBef>
              <a:spcAft>
                <a:spcPts val="1000"/>
              </a:spcAft>
              <a:defRPr sz="2000">
                <a:solidFill>
                  <a:srgbClr val="FFFFFF"/>
                </a:solidFill>
              </a:defRPr>
            </a:pPr>
            <a:r>
              <a:rPr dirty="0"/>
              <a:t>💡 Accurate instrumentation needs multidisciplinary know-how: detector physics, fast electronics, real-time data processing and beam dynamics all meet here.</a:t>
            </a:r>
          </a:p>
          <a:p>
            <a:pPr>
              <a:spcBef>
                <a:spcPts val="600"/>
              </a:spcBef>
              <a:spcAft>
                <a:spcPts val="1000"/>
              </a:spcAft>
              <a:defRPr sz="2000">
                <a:solidFill>
                  <a:srgbClr val="FFFFFF"/>
                </a:solidFill>
              </a:defRPr>
            </a:pPr>
            <a:r>
              <a:rPr dirty="0"/>
              <a:t>🛡️ Diagnostics integration lets CERN span </a:t>
            </a:r>
            <a:r>
              <a:rPr lang="en-US" dirty="0"/>
              <a:t>many</a:t>
            </a:r>
            <a:r>
              <a:rPr dirty="0"/>
              <a:t> orders of magnitude in beam intensity</a:t>
            </a:r>
            <a:r>
              <a:rPr lang="en-US" dirty="0"/>
              <a:t>, it </a:t>
            </a:r>
            <a:r>
              <a:rPr dirty="0"/>
              <a:t>still</a:t>
            </a:r>
            <a:r>
              <a:rPr lang="en-US" dirty="0"/>
              <a:t> need to </a:t>
            </a:r>
            <a:r>
              <a:rPr dirty="0"/>
              <a:t> protect both people and hardware.</a:t>
            </a:r>
          </a:p>
          <a:p>
            <a:pPr>
              <a:spcBef>
                <a:spcPts val="600"/>
              </a:spcBef>
              <a:spcAft>
                <a:spcPts val="1000"/>
              </a:spcAft>
              <a:defRPr sz="2000"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6073B0-CB14-04C1-CE31-AB2C2AFE2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9500" y="5881687"/>
            <a:ext cx="702228" cy="702228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A6B7989-00DB-D6CC-1FB6-28018BBB03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99414" y="1051551"/>
            <a:ext cx="3565524" cy="2384898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Dumping the Beams</a:t>
            </a:r>
            <a:endParaRPr lang="en-GB" dirty="0"/>
          </a:p>
        </p:txBody>
      </p:sp>
      <p:pic>
        <p:nvPicPr>
          <p:cNvPr id="6" name="Picture Placeholder 5" descr="A sign on the road&#10;&#10;AI-generated content may be incorrect.">
            <a:extLst>
              <a:ext uri="{FF2B5EF4-FFF2-40B4-BE49-F238E27FC236}">
                <a16:creationId xmlns:a16="http://schemas.microsoft.com/office/drawing/2014/main" id="{2AA3FE1A-C604-154D-F53A-E3F64EC15E1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3984" b="3984"/>
          <a:stretch/>
        </p:blipFill>
        <p:spPr>
          <a:xfrm>
            <a:off x="302" y="0"/>
            <a:ext cx="7451756" cy="6858000"/>
          </a:xfrm>
          <a:noFill/>
        </p:spPr>
      </p:pic>
    </p:spTree>
    <p:extLst>
      <p:ext uri="{BB962C8B-B14F-4D97-AF65-F5344CB8AC3E}">
        <p14:creationId xmlns:p14="http://schemas.microsoft.com/office/powerpoint/2010/main" val="42729073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C5ED0AB-2B9C-93FD-C2B7-9C240DDFB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714334"/>
            <a:ext cx="5437187" cy="786230"/>
          </a:xfrm>
        </p:spPr>
        <p:txBody>
          <a:bodyPr/>
          <a:lstStyle/>
          <a:p>
            <a:r>
              <a:rPr lang="en-US" dirty="0"/>
              <a:t>LHC Beam Dumping System</a:t>
            </a:r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147133D6-07FB-EAE2-1136-140086E1CD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88050" y="354149"/>
            <a:ext cx="6186821" cy="6316580"/>
          </a:xfrm>
        </p:spPr>
        <p:txBody>
          <a:bodyPr/>
          <a:lstStyle/>
          <a:p>
            <a:pPr marL="216000">
              <a:spcBef>
                <a:spcPts val="0"/>
              </a:spcBef>
              <a:buNone/>
            </a:pPr>
            <a:r>
              <a:rPr lang="en-GB" sz="1600" b="1" dirty="0">
                <a:solidFill>
                  <a:srgbClr val="FFFFFF"/>
                </a:solidFill>
              </a:rPr>
              <a:t>🔹 How does it work?</a:t>
            </a:r>
            <a:endParaRPr lang="en-GB" sz="1600" dirty="0">
              <a:solidFill>
                <a:srgbClr val="FFFFFF"/>
              </a:solidFill>
            </a:endParaRPr>
          </a:p>
          <a:p>
            <a:pPr marL="216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FF"/>
                </a:solidFill>
              </a:rPr>
              <a:t>When a beam dump is triggered, </a:t>
            </a:r>
            <a:r>
              <a:rPr lang="en-GB" sz="1600" b="1" dirty="0">
                <a:solidFill>
                  <a:srgbClr val="FFFFFF"/>
                </a:solidFill>
              </a:rPr>
              <a:t>fast kicker magnets</a:t>
            </a:r>
            <a:r>
              <a:rPr lang="en-GB" sz="1600" dirty="0">
                <a:solidFill>
                  <a:srgbClr val="FFFFFF"/>
                </a:solidFill>
              </a:rPr>
              <a:t> (MKD) deflect the beam vertically into the extraction channel.</a:t>
            </a:r>
          </a:p>
          <a:p>
            <a:pPr marL="216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FF"/>
                </a:solidFill>
              </a:rPr>
              <a:t>The beam is then passed through a </a:t>
            </a:r>
            <a:r>
              <a:rPr lang="en-GB" sz="1600" b="1" dirty="0">
                <a:solidFill>
                  <a:srgbClr val="FFFFFF"/>
                </a:solidFill>
              </a:rPr>
              <a:t>dilution kicker system</a:t>
            </a:r>
            <a:r>
              <a:rPr lang="en-GB" sz="1600" dirty="0">
                <a:solidFill>
                  <a:srgbClr val="FFFFFF"/>
                </a:solidFill>
              </a:rPr>
              <a:t> (MKB) that spreads the beam transversely in a spiral pattern.</a:t>
            </a:r>
          </a:p>
          <a:p>
            <a:pPr marL="216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FF"/>
                </a:solidFill>
              </a:rPr>
              <a:t>Finally, it reaches the </a:t>
            </a:r>
            <a:r>
              <a:rPr lang="en-GB" sz="1600" b="1" dirty="0">
                <a:solidFill>
                  <a:srgbClr val="FFFFFF"/>
                </a:solidFill>
              </a:rPr>
              <a:t>TDE (Target Dump External)</a:t>
            </a:r>
            <a:r>
              <a:rPr lang="en-GB" sz="1600" dirty="0">
                <a:solidFill>
                  <a:srgbClr val="FFFFFF"/>
                </a:solidFill>
              </a:rPr>
              <a:t> – a graphite core dump block designed to absorb the energy safely.</a:t>
            </a:r>
          </a:p>
          <a:p>
            <a:pPr marL="216000">
              <a:spcBef>
                <a:spcPts val="0"/>
              </a:spcBef>
              <a:buNone/>
            </a:pPr>
            <a:r>
              <a:rPr lang="en-GB" sz="1600" b="1" dirty="0">
                <a:solidFill>
                  <a:srgbClr val="FFFFFF"/>
                </a:solidFill>
              </a:rPr>
              <a:t>🔹 Principle of Dilution</a:t>
            </a:r>
            <a:endParaRPr lang="en-GB" sz="1600" dirty="0">
              <a:solidFill>
                <a:srgbClr val="FFFFFF"/>
              </a:solidFill>
            </a:endParaRPr>
          </a:p>
          <a:p>
            <a:pPr marL="216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FF"/>
                </a:solidFill>
              </a:rPr>
              <a:t>Without dilution, the energy would be deposited in a tiny area and destroy the dump block.</a:t>
            </a:r>
          </a:p>
          <a:p>
            <a:pPr marL="216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FF"/>
                </a:solidFill>
              </a:rPr>
              <a:t>The </a:t>
            </a:r>
            <a:r>
              <a:rPr lang="en-GB" sz="1600" b="1" dirty="0">
                <a:solidFill>
                  <a:srgbClr val="FFFFFF"/>
                </a:solidFill>
              </a:rPr>
              <a:t>dilution kickers</a:t>
            </a:r>
            <a:r>
              <a:rPr lang="en-GB" sz="1600" dirty="0">
                <a:solidFill>
                  <a:srgbClr val="FFFFFF"/>
                </a:solidFill>
              </a:rPr>
              <a:t> oscillate in time to sweep the beam in a 2D spiral over the dump face, spreading energy deposition.</a:t>
            </a:r>
          </a:p>
          <a:p>
            <a:pPr marL="216000">
              <a:spcBef>
                <a:spcPts val="0"/>
              </a:spcBef>
              <a:buNone/>
            </a:pPr>
            <a:r>
              <a:rPr lang="en-GB" sz="1600" b="1" dirty="0">
                <a:solidFill>
                  <a:srgbClr val="FFFFFF"/>
                </a:solidFill>
              </a:rPr>
              <a:t>🔹 How is dilution measured?</a:t>
            </a:r>
            <a:endParaRPr lang="en-GB" sz="1600" dirty="0">
              <a:solidFill>
                <a:srgbClr val="FFFFFF"/>
              </a:solidFill>
            </a:endParaRPr>
          </a:p>
          <a:p>
            <a:pPr marL="216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FFFF"/>
                </a:solidFill>
              </a:rPr>
              <a:t>Beam imaging monitors </a:t>
            </a:r>
            <a:r>
              <a:rPr lang="en-GB" sz="1600" dirty="0">
                <a:solidFill>
                  <a:srgbClr val="FFFFFF"/>
                </a:solidFill>
              </a:rPr>
              <a:t>along the extraction line and at the dump measure the footprint.</a:t>
            </a:r>
          </a:p>
          <a:p>
            <a:pPr marL="216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FF"/>
                </a:solidFill>
              </a:rPr>
              <a:t>The </a:t>
            </a:r>
            <a:r>
              <a:rPr lang="en-GB" sz="1600" b="1" dirty="0">
                <a:solidFill>
                  <a:srgbClr val="FFFFFF"/>
                </a:solidFill>
              </a:rPr>
              <a:t>transverse sweep pattern</a:t>
            </a:r>
            <a:r>
              <a:rPr lang="en-GB" sz="1600" dirty="0">
                <a:solidFill>
                  <a:srgbClr val="FFFFFF"/>
                </a:solidFill>
              </a:rPr>
              <a:t> is reconstructed from these diagnostics to verify the dilution amplitude and frequency.</a:t>
            </a:r>
          </a:p>
          <a:p>
            <a:pPr marL="216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FFFF"/>
                </a:solidFill>
              </a:rPr>
              <a:t>Parameters like </a:t>
            </a:r>
            <a:r>
              <a:rPr lang="en-GB" sz="1600" b="1" dirty="0">
                <a:solidFill>
                  <a:srgbClr val="FFFFFF"/>
                </a:solidFill>
              </a:rPr>
              <a:t>sweep radius</a:t>
            </a:r>
            <a:r>
              <a:rPr lang="en-GB" sz="1600" dirty="0">
                <a:solidFill>
                  <a:srgbClr val="FFFFFF"/>
                </a:solidFill>
              </a:rPr>
              <a:t>, </a:t>
            </a:r>
            <a:r>
              <a:rPr lang="en-GB" sz="1600" b="1" dirty="0">
                <a:solidFill>
                  <a:srgbClr val="FFFFFF"/>
                </a:solidFill>
              </a:rPr>
              <a:t>number of revolutions</a:t>
            </a:r>
            <a:r>
              <a:rPr lang="en-GB" sz="1600" dirty="0">
                <a:solidFill>
                  <a:srgbClr val="FFFFFF"/>
                </a:solidFill>
              </a:rPr>
              <a:t>, and </a:t>
            </a:r>
            <a:r>
              <a:rPr lang="en-GB" sz="1600" b="1" dirty="0">
                <a:solidFill>
                  <a:srgbClr val="FFFFFF"/>
                </a:solidFill>
              </a:rPr>
              <a:t>homogeneity</a:t>
            </a:r>
            <a:r>
              <a:rPr lang="en-GB" sz="1600" dirty="0">
                <a:solidFill>
                  <a:srgbClr val="FFFFFF"/>
                </a:solidFill>
              </a:rPr>
              <a:t> are key metrics.</a:t>
            </a:r>
          </a:p>
          <a:p>
            <a:pPr marL="216000">
              <a:spcBef>
                <a:spcPts val="0"/>
              </a:spcBef>
            </a:pPr>
            <a:endParaRPr lang="en-GB" sz="1600" dirty="0">
              <a:solidFill>
                <a:srgbClr val="FFFFFF"/>
              </a:solidFill>
            </a:endParaRP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92E7D16-A72E-D750-8E6A-3DA584C9F5B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7511" b="7511"/>
          <a:stretch>
            <a:fillRect/>
          </a:stretch>
        </p:blipFill>
        <p:spPr>
          <a:xfrm>
            <a:off x="251828" y="3423571"/>
            <a:ext cx="5437187" cy="30802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5C73841-4D16-3835-AF18-F0EB7B62F72A}"/>
              </a:ext>
            </a:extLst>
          </p:cNvPr>
          <p:cNvSpPr txBox="1"/>
          <p:nvPr/>
        </p:nvSpPr>
        <p:spPr>
          <a:xfrm>
            <a:off x="336049" y="1665624"/>
            <a:ext cx="5352966" cy="1427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600" b="1" dirty="0"/>
              <a:t>🔹 Why a Beam Dump System?</a:t>
            </a:r>
            <a:br>
              <a:rPr lang="en-GB" sz="1600" dirty="0"/>
            </a:br>
            <a:r>
              <a:rPr lang="en-GB" sz="1600" dirty="0"/>
              <a:t>The LHC stores beams with hundreds of megajoules of energy.  An uncontrolled loss could severely damage accelerator components. A reliable and safe dump system is essential.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36849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9BD6A-7885-75E3-B92D-94B1CF266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Takeaway from previous (too wordy) slide</a:t>
            </a:r>
            <a:endParaRPr lang="en-GB" dirty="0"/>
          </a:p>
        </p:txBody>
      </p:sp>
      <p:pic>
        <p:nvPicPr>
          <p:cNvPr id="11" name="Picture Placeholder 10" descr="A diagram of a distillation process&#10;&#10;AI-generated content may be incorrect.">
            <a:extLst>
              <a:ext uri="{FF2B5EF4-FFF2-40B4-BE49-F238E27FC236}">
                <a16:creationId xmlns:a16="http://schemas.microsoft.com/office/drawing/2014/main" id="{BA8A3E53-D3DF-A5C1-C5BD-9877222B563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359150" y="2240641"/>
            <a:ext cx="5702963" cy="3806728"/>
          </a:xfrm>
          <a:noFill/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93AAE-7EB8-722C-1B62-2779BEC09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 wrap="square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GB"/>
              <a:t>BI for OP @ Summer Student Lectures - F.R. - 2025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5B4E81-C6E2-8BFC-8D76-3C9B6E0D0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wrap="square" anchor="ctr">
            <a:normAutofit/>
          </a:bodyPr>
          <a:lstStyle/>
          <a:p>
            <a:pPr rtl="0">
              <a:spcAft>
                <a:spcPts val="600"/>
              </a:spcAft>
            </a:pPr>
            <a:fld id="{DBA1B0FB-D917-4C8C-928F-313BD683BF39}" type="slidenum">
              <a:rPr lang="en-GB" smtClean="0"/>
              <a:pPr rtl="0">
                <a:spcAft>
                  <a:spcPts val="600"/>
                </a:spcAft>
              </a:pPr>
              <a:t>32</a:t>
            </a:fld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429A77-7E71-43CC-0C9B-ABFC288F1193}"/>
              </a:ext>
            </a:extLst>
          </p:cNvPr>
          <p:cNvSpPr txBox="1"/>
          <p:nvPr/>
        </p:nvSpPr>
        <p:spPr>
          <a:xfrm>
            <a:off x="4307763" y="1353072"/>
            <a:ext cx="41075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We need to paint !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955695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6C759-CA4E-8533-A09D-F54587526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GB" sz="3200" b="1" dirty="0"/>
              <a:t>What is the Abort Gap?</a:t>
            </a:r>
            <a:endParaRPr lang="en-GB" sz="320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276A643-B779-B7FD-AF0D-88E2F4B3E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679" y="1440343"/>
            <a:ext cx="10998953" cy="5066869"/>
          </a:xfrm>
        </p:spPr>
        <p:txBody>
          <a:bodyPr/>
          <a:lstStyle/>
          <a:p>
            <a:pPr marL="265113" indent="180975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</a:t>
            </a:r>
            <a:r>
              <a:rPr lang="en-GB" sz="2000" b="1" dirty="0"/>
              <a:t>abort gap</a:t>
            </a:r>
            <a:r>
              <a:rPr lang="en-GB" sz="2000" dirty="0"/>
              <a:t> is a beam-free time window (~3 µs ) in the LHC beam structure.</a:t>
            </a:r>
          </a:p>
          <a:p>
            <a:pPr marL="265113" indent="180975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It ensures the </a:t>
            </a:r>
            <a:r>
              <a:rPr lang="en-GB" sz="2000" b="1" dirty="0"/>
              <a:t>kicker magnets</a:t>
            </a:r>
            <a:r>
              <a:rPr lang="en-GB" sz="2000" dirty="0"/>
              <a:t> do not interact with any beam bunch during their rise time.</a:t>
            </a:r>
          </a:p>
          <a:p>
            <a:pPr marL="28800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GB" sz="2000" b="1" dirty="0"/>
              <a:t>🔹 Why is it critical?</a:t>
            </a:r>
            <a:endParaRPr lang="en-GB" sz="2000" dirty="0"/>
          </a:p>
          <a:p>
            <a:pPr marL="265113" indent="180975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If particles are present in the abort gap, they get </a:t>
            </a:r>
            <a:r>
              <a:rPr lang="en-GB" sz="2000" b="1" dirty="0"/>
              <a:t>partially kicked</a:t>
            </a:r>
            <a:r>
              <a:rPr lang="en-GB" sz="2000" dirty="0"/>
              <a:t> and can hit sensitive components at high energy.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dirty="0"/>
              <a:t>This can lead to </a:t>
            </a:r>
            <a:r>
              <a:rPr lang="en-GB" sz="2000" b="1" dirty="0"/>
              <a:t>quenches</a:t>
            </a:r>
            <a:r>
              <a:rPr lang="en-GB" sz="2000" dirty="0"/>
              <a:t>, damage, or uncontrolled beam losses.</a:t>
            </a:r>
          </a:p>
          <a:p>
            <a:pPr marL="28800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GB" sz="2000" b="1" dirty="0"/>
              <a:t>🔹 How do we monitor it?</a:t>
            </a:r>
            <a:endParaRPr lang="en-GB" sz="2000" dirty="0"/>
          </a:p>
          <a:p>
            <a:pPr marL="265113" indent="180975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</a:t>
            </a:r>
            <a:r>
              <a:rPr lang="en-GB" sz="2000" b="1" dirty="0">
                <a:solidFill>
                  <a:srgbClr val="FFFF00">
                    <a:alpha val="60000"/>
                  </a:srgbClr>
                </a:solidFill>
              </a:rPr>
              <a:t>Abort Gap Monitor</a:t>
            </a:r>
            <a:r>
              <a:rPr lang="en-GB" sz="2000" dirty="0">
                <a:solidFill>
                  <a:srgbClr val="FFFF00">
                    <a:alpha val="60000"/>
                  </a:srgbClr>
                </a:solidFill>
              </a:rPr>
              <a:t> </a:t>
            </a:r>
            <a:r>
              <a:rPr lang="en-GB" sz="2000" dirty="0"/>
              <a:t>uses </a:t>
            </a:r>
            <a:r>
              <a:rPr lang="en-GB" sz="2000" dirty="0">
                <a:solidFill>
                  <a:srgbClr val="FFFF00">
                    <a:alpha val="60000"/>
                  </a:srgbClr>
                </a:solidFill>
              </a:rPr>
              <a:t>synchrotron radiation </a:t>
            </a:r>
            <a:r>
              <a:rPr lang="en-GB" sz="2000" dirty="0"/>
              <a:t>to detect particles circulating in the abort gap.</a:t>
            </a:r>
          </a:p>
          <a:p>
            <a:pPr marL="265113" indent="180975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 </a:t>
            </a:r>
            <a:r>
              <a:rPr lang="en-GB" sz="2000" b="1" dirty="0"/>
              <a:t>fast photomultiplier</a:t>
            </a:r>
            <a:r>
              <a:rPr lang="en-GB" sz="2000" dirty="0"/>
              <a:t> records the light intensity from gap regions</a:t>
            </a:r>
          </a:p>
          <a:p>
            <a:pPr marL="265113" indent="180975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monitor also  provides: </a:t>
            </a:r>
            <a:r>
              <a:rPr lang="en-GB" sz="2000" b="1" dirty="0"/>
              <a:t>Threshold alarms</a:t>
            </a:r>
            <a:r>
              <a:rPr lang="en-GB" sz="2000" dirty="0"/>
              <a:t> when excessive charge is detected</a:t>
            </a:r>
          </a:p>
          <a:p>
            <a:pPr marL="265113" indent="180975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Data helps operators trigger a beam dump before the situation becomes unsafe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A303BE3-D031-73B3-C33A-F3EF00384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FD75F7-4DB4-6F87-EDD2-B8C338162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267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4FEE63-FF07-F952-1663-704E2C2A7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824DF-3D08-FCAB-CF47-788654882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Takeaway from previous (too wordy) slide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EFE1F0-57A1-EBF1-847E-02A7B4279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 wrap="square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GB"/>
              <a:t>BI for OP @ Summer Student Lectures - F.R. - 2025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EB36A6-E5B3-FE37-9B27-4A88794F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wrap="square" anchor="ctr">
            <a:normAutofit/>
          </a:bodyPr>
          <a:lstStyle/>
          <a:p>
            <a:pPr rtl="0">
              <a:spcAft>
                <a:spcPts val="600"/>
              </a:spcAft>
            </a:pPr>
            <a:fld id="{DBA1B0FB-D917-4C8C-928F-313BD683BF39}" type="slidenum">
              <a:rPr lang="en-GB" smtClean="0"/>
              <a:pPr rtl="0">
                <a:spcAft>
                  <a:spcPts val="600"/>
                </a:spcAft>
              </a:pPr>
              <a:t>34</a:t>
            </a:fld>
            <a:endParaRPr lang="en-GB"/>
          </a:p>
        </p:txBody>
      </p:sp>
      <p:pic>
        <p:nvPicPr>
          <p:cNvPr id="15" name="Picture 14" descr="A graph of a pulse&#10;&#10;AI-generated content may be incorrect.">
            <a:extLst>
              <a:ext uri="{FF2B5EF4-FFF2-40B4-BE49-F238E27FC236}">
                <a16:creationId xmlns:a16="http://schemas.microsoft.com/office/drawing/2014/main" id="{D5A87126-D55A-DA3F-D7B1-6E89E3735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948" y="2597824"/>
            <a:ext cx="5799072" cy="289953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29398B9-8F32-14A9-1B1B-C01CCA576C9D}"/>
              </a:ext>
            </a:extLst>
          </p:cNvPr>
          <p:cNvSpPr txBox="1"/>
          <p:nvPr/>
        </p:nvSpPr>
        <p:spPr>
          <a:xfrm>
            <a:off x="455329" y="1365892"/>
            <a:ext cx="37066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We need a Gap !</a:t>
            </a:r>
            <a:endParaRPr lang="en-GB" sz="4000" dirty="0"/>
          </a:p>
        </p:txBody>
      </p:sp>
      <p:pic>
        <p:nvPicPr>
          <p:cNvPr id="20" name="Picture 19" descr="Person standing in front of gap in wall">
            <a:extLst>
              <a:ext uri="{FF2B5EF4-FFF2-40B4-BE49-F238E27FC236}">
                <a16:creationId xmlns:a16="http://schemas.microsoft.com/office/drawing/2014/main" id="{F5F9720C-F35F-FA8E-E8B3-1B04A24E78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80" y="2388512"/>
            <a:ext cx="5293161" cy="348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2873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E9D0F-E0AE-1617-7392-D110ED0E6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396" y="372643"/>
            <a:ext cx="6922742" cy="984885"/>
          </a:xfrm>
        </p:spPr>
        <p:txBody>
          <a:bodyPr/>
          <a:lstStyle/>
          <a:p>
            <a:r>
              <a:rPr lang="en-US" dirty="0"/>
              <a:t>Beam Synchrotron Radiation for the Abort Gap Monitoring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8C66C-9976-4263-9445-EB485245A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1F6E24-AD87-5A06-95C2-5BA60DAF1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35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4E3FBA-B7E1-9D33-F53C-B97BDE235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396" y="1499869"/>
            <a:ext cx="2402032" cy="325554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E11B80-8F6C-5BB1-C74A-945C35C88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92" y="4470166"/>
            <a:ext cx="7211105" cy="20713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7FCAFD-8D77-18B0-45C6-E5A68E145F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92" y="262195"/>
            <a:ext cx="4218407" cy="40340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18DC70-7592-5392-DA1B-276B2E286F2A}"/>
              </a:ext>
            </a:extLst>
          </p:cNvPr>
          <p:cNvSpPr txBox="1"/>
          <p:nvPr/>
        </p:nvSpPr>
        <p:spPr>
          <a:xfrm>
            <a:off x="8220525" y="1754756"/>
            <a:ext cx="37991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Gated and Intensified Photo Multiplier</a:t>
            </a:r>
            <a:endParaRPr lang="en-GB" sz="2800" dirty="0"/>
          </a:p>
        </p:txBody>
      </p:sp>
      <p:pic>
        <p:nvPicPr>
          <p:cNvPr id="11" name="Picture 10" descr="Diagram of a photolumpilation process&#10;&#10;AI-generated content may be incorrect.">
            <a:extLst>
              <a:ext uri="{FF2B5EF4-FFF2-40B4-BE49-F238E27FC236}">
                <a16:creationId xmlns:a16="http://schemas.microsoft.com/office/drawing/2014/main" id="{0BD742EB-01F0-8976-E087-62D8BF4238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8802" y="2708863"/>
            <a:ext cx="3522606" cy="3522606"/>
          </a:xfrm>
          <a:prstGeom prst="rect">
            <a:avLst/>
          </a:prstGeom>
        </p:spPr>
      </p:pic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4693D13B-0088-6003-09D1-B0508B2B351F}"/>
              </a:ext>
            </a:extLst>
          </p:cNvPr>
          <p:cNvCxnSpPr>
            <a:cxnSpLocks/>
            <a:stCxn id="11" idx="1"/>
          </p:cNvCxnSpPr>
          <p:nvPr/>
        </p:nvCxnSpPr>
        <p:spPr>
          <a:xfrm rot="10800000" flipV="1">
            <a:off x="7483050" y="4470166"/>
            <a:ext cx="875752" cy="703948"/>
          </a:xfrm>
          <a:prstGeom prst="bentConnector3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1D85001-504B-9F5F-885A-EABBF0BCEF3D}"/>
              </a:ext>
            </a:extLst>
          </p:cNvPr>
          <p:cNvCxnSpPr>
            <a:cxnSpLocks/>
          </p:cNvCxnSpPr>
          <p:nvPr/>
        </p:nvCxnSpPr>
        <p:spPr>
          <a:xfrm>
            <a:off x="1897039" y="3264120"/>
            <a:ext cx="1462111" cy="0"/>
          </a:xfrm>
          <a:prstGeom prst="straightConnector1">
            <a:avLst/>
          </a:prstGeom>
          <a:ln w="57150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607C2EF-D9AC-BB95-0424-AE502FF7E440}"/>
              </a:ext>
            </a:extLst>
          </p:cNvPr>
          <p:cNvSpPr txBox="1"/>
          <p:nvPr/>
        </p:nvSpPr>
        <p:spPr>
          <a:xfrm>
            <a:off x="2419795" y="2819508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3us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Speech Bubble: Oval 22">
            <a:extLst>
              <a:ext uri="{FF2B5EF4-FFF2-40B4-BE49-F238E27FC236}">
                <a16:creationId xmlns:a16="http://schemas.microsoft.com/office/drawing/2014/main" id="{ED644B61-D265-6274-A39D-B5F4D551352F}"/>
              </a:ext>
            </a:extLst>
          </p:cNvPr>
          <p:cNvSpPr/>
          <p:nvPr/>
        </p:nvSpPr>
        <p:spPr>
          <a:xfrm rot="9425709">
            <a:off x="161178" y="4573932"/>
            <a:ext cx="2859723" cy="1024131"/>
          </a:xfrm>
          <a:prstGeom prst="wedgeEllipseCallout">
            <a:avLst>
              <a:gd name="adj1" fmla="val -3942"/>
              <a:gd name="adj2" fmla="val 80981"/>
            </a:avLst>
          </a:prstGeom>
          <a:solidFill>
            <a:srgbClr val="13BE89">
              <a:alpha val="67059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3D992A4-D93D-B5E2-28C7-B33F43017140}"/>
              </a:ext>
            </a:extLst>
          </p:cNvPr>
          <p:cNvSpPr txBox="1"/>
          <p:nvPr/>
        </p:nvSpPr>
        <p:spPr>
          <a:xfrm rot="20024813">
            <a:off x="422417" y="4877540"/>
            <a:ext cx="2337243" cy="369332"/>
          </a:xfrm>
          <a:prstGeom prst="rect">
            <a:avLst/>
          </a:prstGeom>
          <a:solidFill>
            <a:srgbClr val="13BE89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5.4e7 p 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we are safe!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44EB682A-1C7C-E11C-E871-078B033A75DC}"/>
              </a:ext>
            </a:extLst>
          </p:cNvPr>
          <p:cNvSpPr/>
          <p:nvPr/>
        </p:nvSpPr>
        <p:spPr>
          <a:xfrm>
            <a:off x="652344" y="3829202"/>
            <a:ext cx="1476145" cy="457200"/>
          </a:xfrm>
          <a:prstGeom prst="flowChartConnector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4510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4E16D-F3C5-747A-9DC8-B4F616BFA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measure the beam dilution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5AF571-D399-4E1A-9E09-B0C505DCBA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 YOU REMEMBER the imaging systems ?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5310D2-6C6B-6630-15CB-4D668D2EAF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252554-BA9C-0235-C8BF-C73DE3C5D3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@LBDS WE put a big one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D4E55DB-46FD-AA88-3213-5EA769AA50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And it works !</a:t>
            </a:r>
            <a:endParaRPr lang="en-GB" dirty="0"/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B2EC313C-C52B-F8C5-15AA-02DA01CF96B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8195857" y="2628764"/>
            <a:ext cx="3872752" cy="2891117"/>
          </a:xfr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660F401-274F-FA19-6768-E06945926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DF47DBC-4CCD-1E89-36FE-1B5DEF834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36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F4EA68B-5C8B-9DC3-FA7B-09A3B9D436DA}"/>
              </a:ext>
            </a:extLst>
          </p:cNvPr>
          <p:cNvGrpSpPr/>
          <p:nvPr/>
        </p:nvGrpSpPr>
        <p:grpSpPr>
          <a:xfrm>
            <a:off x="341075" y="2640257"/>
            <a:ext cx="3329681" cy="3107972"/>
            <a:chOff x="550862" y="2392055"/>
            <a:chExt cx="4115157" cy="411515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F736AF1-A810-93A6-DCF5-F3A2749FED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0862" y="2392055"/>
              <a:ext cx="4115157" cy="411515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47701D4-9364-DE73-56E5-BDA723211199}"/>
                </a:ext>
              </a:extLst>
            </p:cNvPr>
            <p:cNvSpPr txBox="1"/>
            <p:nvPr/>
          </p:nvSpPr>
          <p:spPr>
            <a:xfrm>
              <a:off x="924528" y="2669839"/>
              <a:ext cx="94478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CAMERA</a:t>
              </a:r>
              <a:endParaRPr lang="en-GB" sz="12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29C3A48-6E8F-3CF7-C18A-60B936AC244E}"/>
                </a:ext>
              </a:extLst>
            </p:cNvPr>
            <p:cNvSpPr txBox="1"/>
            <p:nvPr/>
          </p:nvSpPr>
          <p:spPr>
            <a:xfrm rot="1237911">
              <a:off x="1638871" y="5109054"/>
              <a:ext cx="77802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rgbClr val="FFFF00"/>
                  </a:solidFill>
                  <a:latin typeface="Arial Black" panose="020B0A04020102020204" pitchFamily="34" charset="0"/>
                </a:rPr>
                <a:t>SCREEN</a:t>
              </a:r>
              <a:endParaRPr lang="en-GB" sz="1000" dirty="0">
                <a:solidFill>
                  <a:srgbClr val="FFFF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B8EC1F3-DE9A-792A-2806-077B394804FD}"/>
                </a:ext>
              </a:extLst>
            </p:cNvPr>
            <p:cNvSpPr txBox="1"/>
            <p:nvPr/>
          </p:nvSpPr>
          <p:spPr>
            <a:xfrm rot="19855368">
              <a:off x="935328" y="4924792"/>
              <a:ext cx="77802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 Black" panose="020B0A04020102020204" pitchFamily="34" charset="0"/>
                </a:rPr>
                <a:t>BEAM</a:t>
              </a:r>
              <a:endParaRPr lang="en-GB" sz="1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43CAEFA1-4C19-9F4B-A3AC-B7CB701CE54A}"/>
                </a:ext>
              </a:extLst>
            </p:cNvPr>
            <p:cNvSpPr/>
            <p:nvPr/>
          </p:nvSpPr>
          <p:spPr>
            <a:xfrm rot="11187596">
              <a:off x="1945714" y="4241742"/>
              <a:ext cx="438688" cy="486373"/>
            </a:xfrm>
            <a:prstGeom prst="trapezoid">
              <a:avLst>
                <a:gd name="adj" fmla="val 45886"/>
              </a:avLst>
            </a:prstGeom>
            <a:solidFill>
              <a:srgbClr val="FFFF00">
                <a:alpha val="36863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80A90D-4A3F-BD05-153B-3FF4E09CCDD9}"/>
                </a:ext>
              </a:extLst>
            </p:cNvPr>
            <p:cNvSpPr/>
            <p:nvPr/>
          </p:nvSpPr>
          <p:spPr>
            <a:xfrm>
              <a:off x="2406316" y="2538935"/>
              <a:ext cx="2015538" cy="2779023"/>
            </a:xfrm>
            <a:custGeom>
              <a:avLst/>
              <a:gdLst>
                <a:gd name="connsiteX0" fmla="*/ 0 w 2015538"/>
                <a:gd name="connsiteY0" fmla="*/ 23791 h 2779023"/>
                <a:gd name="connsiteX1" fmla="*/ 878305 w 2015538"/>
                <a:gd name="connsiteY1" fmla="*/ 59886 h 2779023"/>
                <a:gd name="connsiteX2" fmla="*/ 1864895 w 2015538"/>
                <a:gd name="connsiteY2" fmla="*/ 541149 h 2779023"/>
                <a:gd name="connsiteX3" fmla="*/ 2009273 w 2015538"/>
                <a:gd name="connsiteY3" fmla="*/ 2538391 h 2779023"/>
                <a:gd name="connsiteX4" fmla="*/ 1840831 w 2015538"/>
                <a:gd name="connsiteY4" fmla="*/ 2694802 h 2779023"/>
                <a:gd name="connsiteX5" fmla="*/ 1768642 w 2015538"/>
                <a:gd name="connsiteY5" fmla="*/ 2779023 h 277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5538" h="2779023">
                  <a:moveTo>
                    <a:pt x="0" y="23791"/>
                  </a:moveTo>
                  <a:cubicBezTo>
                    <a:pt x="283744" y="-1275"/>
                    <a:pt x="567489" y="-26340"/>
                    <a:pt x="878305" y="59886"/>
                  </a:cubicBezTo>
                  <a:cubicBezTo>
                    <a:pt x="1189121" y="146112"/>
                    <a:pt x="1676400" y="128065"/>
                    <a:pt x="1864895" y="541149"/>
                  </a:cubicBezTo>
                  <a:cubicBezTo>
                    <a:pt x="2053390" y="954233"/>
                    <a:pt x="2013284" y="2179449"/>
                    <a:pt x="2009273" y="2538391"/>
                  </a:cubicBezTo>
                  <a:cubicBezTo>
                    <a:pt x="2005262" y="2897333"/>
                    <a:pt x="1880936" y="2654697"/>
                    <a:pt x="1840831" y="2694802"/>
                  </a:cubicBezTo>
                  <a:cubicBezTo>
                    <a:pt x="1800726" y="2734907"/>
                    <a:pt x="1784684" y="2756965"/>
                    <a:pt x="1768642" y="2779023"/>
                  </a:cubicBezTo>
                </a:path>
              </a:pathLst>
            </a:cu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42" name="Picture 2">
            <a:extLst>
              <a:ext uri="{FF2B5EF4-FFF2-40B4-BE49-F238E27FC236}">
                <a16:creationId xmlns:a16="http://schemas.microsoft.com/office/drawing/2014/main" id="{975204AC-6756-56FB-40D2-A774C61ED191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624" y="2751188"/>
            <a:ext cx="3872752" cy="258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0578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2BD53-FA68-A25A-6990-3F7274987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Slide – Machine Learning for LBDS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9DA6C81-652E-A889-AB0D-E7E3D75AE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878FB5D-215D-A3D4-4E37-6EB99A35A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37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BC985A-3157-EFA6-4D8C-C0913411F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480" y="3510946"/>
            <a:ext cx="4611165" cy="31501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73820A-8C90-26D8-FF93-A8AB5295C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6932" y="1183805"/>
            <a:ext cx="6434168" cy="20779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00DC79-553A-2C95-723C-EE50A9A0803E}"/>
              </a:ext>
            </a:extLst>
          </p:cNvPr>
          <p:cNvSpPr txBox="1"/>
          <p:nvPr/>
        </p:nvSpPr>
        <p:spPr>
          <a:xfrm>
            <a:off x="550862" y="3261737"/>
            <a:ext cx="41760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Train models to correlate BTVDD images  to ‘</a:t>
            </a:r>
            <a:r>
              <a:rPr lang="en-US" sz="2400" dirty="0" err="1"/>
              <a:t>normal’and</a:t>
            </a:r>
            <a:r>
              <a:rPr lang="en-US" sz="2400" dirty="0"/>
              <a:t> ‘faulty’’ LBDS extraction and </a:t>
            </a:r>
            <a:r>
              <a:rPr lang="en-US" sz="2400" dirty="0" err="1"/>
              <a:t>di;lution</a:t>
            </a:r>
            <a:r>
              <a:rPr lang="en-US" sz="2400" dirty="0"/>
              <a:t> magnets system with the aim of anticipating future failure</a:t>
            </a:r>
          </a:p>
          <a:p>
            <a:endParaRPr lang="en-US" sz="2400" dirty="0"/>
          </a:p>
          <a:p>
            <a:r>
              <a:rPr lang="en-US" sz="2400" dirty="0"/>
              <a:t>-</a:t>
            </a:r>
            <a:r>
              <a:rPr lang="en-US" sz="2400" dirty="0" err="1"/>
              <a:t>F.M.Velotti</a:t>
            </a:r>
            <a:r>
              <a:rPr lang="en-US" sz="2400" dirty="0"/>
              <a:t>, </a:t>
            </a:r>
            <a:r>
              <a:rPr lang="en-US" sz="2400" dirty="0" err="1"/>
              <a:t>B.Goddard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73513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C06E-501A-4510-CEE3-245582386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Bonus Slide: Imaging via single optical fiber assisted by machine learning</a:t>
            </a:r>
            <a:endParaRPr lang="en-GB" dirty="0"/>
          </a:p>
        </p:txBody>
      </p:sp>
      <p:pic>
        <p:nvPicPr>
          <p:cNvPr id="20" name="Content Placeholder 19" descr="Diagram of a calibration system&#10;&#10;AI-generated content may be incorrect.">
            <a:extLst>
              <a:ext uri="{FF2B5EF4-FFF2-40B4-BE49-F238E27FC236}">
                <a16:creationId xmlns:a16="http://schemas.microsoft.com/office/drawing/2014/main" id="{CFFF062C-08AE-9C5E-FFEC-FA9BE5A73D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-2" b="15537"/>
          <a:stretch>
            <a:fillRect/>
          </a:stretch>
        </p:blipFill>
        <p:spPr>
          <a:xfrm>
            <a:off x="5261927" y="1750060"/>
            <a:ext cx="6662724" cy="3939172"/>
          </a:xfrm>
          <a:noFill/>
        </p:spPr>
      </p:pic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4DEB795B-5024-EA04-7F0B-98723E499E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8208" y="1755457"/>
            <a:ext cx="4598653" cy="4342765"/>
          </a:xfrm>
          <a:solidFill>
            <a:schemeClr val="tx1"/>
          </a:solidFill>
        </p:spPr>
        <p:txBody>
          <a:bodyPr/>
          <a:lstStyle/>
          <a:p>
            <a:pPr marL="108000">
              <a:buNone/>
            </a:pPr>
            <a:r>
              <a:rPr lang="en-GB" b="1" dirty="0">
                <a:solidFill>
                  <a:schemeClr val="bg1">
                    <a:alpha val="60000"/>
                  </a:schemeClr>
                </a:solidFill>
              </a:rPr>
              <a:t>Motivation for Optical Fiber Imaging in Radiation-Harsh Environments</a:t>
            </a:r>
          </a:p>
          <a:p>
            <a:pPr marL="1080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>
                    <a:alpha val="60000"/>
                  </a:schemeClr>
                </a:solidFill>
              </a:rPr>
              <a:t>VIDICON &amp; CCD cameras</a:t>
            </a:r>
            <a:r>
              <a:rPr lang="en-GB" dirty="0">
                <a:solidFill>
                  <a:schemeClr val="bg1">
                    <a:alpha val="60000"/>
                  </a:schemeClr>
                </a:solidFill>
              </a:rPr>
              <a:t> (used in CERN’s Beam TV) are being phased out → </a:t>
            </a:r>
            <a:r>
              <a:rPr lang="en-GB" b="1" dirty="0">
                <a:solidFill>
                  <a:schemeClr val="bg1">
                    <a:alpha val="60000"/>
                  </a:schemeClr>
                </a:solidFill>
              </a:rPr>
              <a:t>need for alternatives in high-radiation areas</a:t>
            </a:r>
            <a:endParaRPr lang="en-GB" dirty="0">
              <a:solidFill>
                <a:schemeClr val="bg1">
                  <a:alpha val="60000"/>
                </a:schemeClr>
              </a:solidFill>
            </a:endParaRPr>
          </a:p>
          <a:p>
            <a:pPr marL="1080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>
                    <a:alpha val="60000"/>
                  </a:schemeClr>
                </a:solidFill>
              </a:rPr>
              <a:t>Concept</a:t>
            </a:r>
            <a:r>
              <a:rPr lang="en-GB" dirty="0">
                <a:solidFill>
                  <a:schemeClr val="bg1">
                    <a:alpha val="60000"/>
                  </a:schemeClr>
                </a:solidFill>
              </a:rPr>
              <a:t>: Use radiation-tolerant </a:t>
            </a:r>
            <a:r>
              <a:rPr lang="en-GB" b="1" dirty="0">
                <a:solidFill>
                  <a:schemeClr val="bg1">
                    <a:alpha val="60000"/>
                  </a:schemeClr>
                </a:solidFill>
              </a:rPr>
              <a:t>optical </a:t>
            </a:r>
            <a:r>
              <a:rPr lang="en-GB" b="1" dirty="0" err="1">
                <a:solidFill>
                  <a:schemeClr val="bg1">
                    <a:alpha val="60000"/>
                  </a:schemeClr>
                </a:solidFill>
              </a:rPr>
              <a:t>fibers</a:t>
            </a:r>
            <a:r>
              <a:rPr lang="en-GB" dirty="0">
                <a:solidFill>
                  <a:schemeClr val="bg1">
                    <a:alpha val="60000"/>
                  </a:schemeClr>
                </a:solidFill>
              </a:rPr>
              <a:t> to transport images away from radiation zones</a:t>
            </a:r>
          </a:p>
          <a:p>
            <a:pPr marL="1080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>
                    <a:alpha val="60000"/>
                  </a:schemeClr>
                </a:solidFill>
              </a:rPr>
              <a:t>Tested</a:t>
            </a:r>
            <a:r>
              <a:rPr lang="en-GB" dirty="0">
                <a:solidFill>
                  <a:schemeClr val="bg1">
                    <a:alpha val="60000"/>
                  </a:schemeClr>
                </a:solidFill>
              </a:rPr>
              <a:t>: Fiber bundles → limited resolution (cross-talk) &amp; high cost</a:t>
            </a:r>
          </a:p>
          <a:p>
            <a:pPr marL="1080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>
                    <a:alpha val="60000"/>
                  </a:schemeClr>
                </a:solidFill>
              </a:rPr>
              <a:t>Under study</a:t>
            </a:r>
            <a:r>
              <a:rPr lang="en-GB" dirty="0">
                <a:solidFill>
                  <a:schemeClr val="bg1">
                    <a:alpha val="60000"/>
                  </a:schemeClr>
                </a:solidFill>
              </a:rPr>
              <a:t>: </a:t>
            </a:r>
            <a:r>
              <a:rPr lang="en-GB" b="1" dirty="0">
                <a:solidFill>
                  <a:schemeClr val="bg1">
                    <a:alpha val="60000"/>
                  </a:schemeClr>
                </a:solidFill>
              </a:rPr>
              <a:t>Single-</a:t>
            </a:r>
            <a:r>
              <a:rPr lang="en-GB" b="1" dirty="0" err="1">
                <a:solidFill>
                  <a:schemeClr val="bg1">
                    <a:alpha val="60000"/>
                  </a:schemeClr>
                </a:solidFill>
              </a:rPr>
              <a:t>fiber</a:t>
            </a:r>
            <a:r>
              <a:rPr lang="en-GB" b="1" dirty="0">
                <a:solidFill>
                  <a:schemeClr val="bg1">
                    <a:alpha val="60000"/>
                  </a:schemeClr>
                </a:solidFill>
              </a:rPr>
              <a:t> imaging</a:t>
            </a:r>
            <a:r>
              <a:rPr lang="en-GB" dirty="0">
                <a:solidFill>
                  <a:schemeClr val="bg1">
                    <a:alpha val="60000"/>
                  </a:schemeClr>
                </a:solidFill>
              </a:rPr>
              <a:t> with </a:t>
            </a:r>
            <a:r>
              <a:rPr lang="en-GB" b="1" dirty="0">
                <a:solidFill>
                  <a:schemeClr val="bg1">
                    <a:alpha val="60000"/>
                  </a:schemeClr>
                </a:solidFill>
              </a:rPr>
              <a:t>neural networks / ML</a:t>
            </a:r>
            <a:r>
              <a:rPr lang="en-GB" dirty="0">
                <a:solidFill>
                  <a:schemeClr val="bg1">
                    <a:alpha val="60000"/>
                  </a:schemeClr>
                </a:solidFill>
              </a:rPr>
              <a:t> to reconstruct images</a:t>
            </a:r>
          </a:p>
          <a:p>
            <a:pPr marL="108000"/>
            <a:endParaRPr lang="en-US" dirty="0">
              <a:solidFill>
                <a:schemeClr val="bg1">
                  <a:alpha val="60000"/>
                </a:schemeClr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3EF6384-9ADE-8094-014A-6F6EFC87D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 wrap="square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GB"/>
              <a:t>BI for OP @ Summer Student Lectures - F.R. - 2025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1ED2454-8893-38E5-B6EB-8D88EC717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wrap="square" anchor="ctr">
            <a:normAutofit/>
          </a:bodyPr>
          <a:lstStyle/>
          <a:p>
            <a:pPr rtl="0">
              <a:spcAft>
                <a:spcPts val="600"/>
              </a:spcAft>
            </a:pPr>
            <a:fld id="{DBA1B0FB-D917-4C8C-928F-313BD683BF39}" type="slidenum">
              <a:rPr lang="en-GB" smtClean="0"/>
              <a:pPr rtl="0">
                <a:spcAft>
                  <a:spcPts val="600"/>
                </a:spcAft>
              </a:pPr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0508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2B93F78-B042-2FE0-29D4-2576DFD3B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BE1BF66-31C6-5001-697F-A6DAF62CF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39</a:t>
            </a:fld>
            <a:endParaRPr lang="en-GB"/>
          </a:p>
        </p:txBody>
      </p:sp>
      <p:pic>
        <p:nvPicPr>
          <p:cNvPr id="11" name="optfiber_imag_720p">
            <a:hlinkClick r:id="" action="ppaction://media"/>
            <a:extLst>
              <a:ext uri="{FF2B5EF4-FFF2-40B4-BE49-F238E27FC236}">
                <a16:creationId xmlns:a16="http://schemas.microsoft.com/office/drawing/2014/main" id="{E3FB332C-7513-F8E6-E596-60F7EC174BE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8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24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B201B-A7CB-228F-E924-A07175C2E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376743"/>
            <a:ext cx="11090275" cy="1333057"/>
          </a:xfrm>
        </p:spPr>
        <p:txBody>
          <a:bodyPr/>
          <a:lstStyle/>
          <a:p>
            <a:r>
              <a:rPr lang="en-GB" dirty="0"/>
              <a:t>Take-away Messages — Part 1: Celebrations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441B5E-538D-5F4E-6783-16F667276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23E8A8-1631-3827-BEEB-F3B82B151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 descr="Cartoon characters in a store&#10;&#10;AI-generated content may be incorrect.">
            <a:extLst>
              <a:ext uri="{FF2B5EF4-FFF2-40B4-BE49-F238E27FC236}">
                <a16:creationId xmlns:a16="http://schemas.microsoft.com/office/drawing/2014/main" id="{AFD4890C-FD6E-D2E5-DF88-DD22FA576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600" y="1490157"/>
            <a:ext cx="4597400" cy="459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30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Wrap-Up &amp; Final Thoughts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706" y="1262299"/>
            <a:ext cx="11545887" cy="5316301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dirty="0"/>
              <a:t>🔍 Diagnostics in Action</a:t>
            </a:r>
          </a:p>
          <a:p>
            <a:pPr>
              <a:spcBef>
                <a:spcPts val="600"/>
              </a:spcBef>
            </a:pPr>
            <a:r>
              <a:rPr dirty="0"/>
              <a:t>From LINAC4 phasing to LHC beam dumps and electron cloud mitigation, real-time instrumentation is vital to accelerator safety and performance.</a:t>
            </a:r>
          </a:p>
          <a:p>
            <a:pPr marL="0" indent="0">
              <a:spcBef>
                <a:spcPts val="600"/>
              </a:spcBef>
              <a:buNone/>
            </a:pPr>
            <a:r>
              <a:rPr dirty="0"/>
              <a:t>💡 Instrumentation is Multidisciplinary</a:t>
            </a:r>
          </a:p>
          <a:p>
            <a:pPr>
              <a:spcBef>
                <a:spcPts val="600"/>
              </a:spcBef>
            </a:pPr>
            <a:r>
              <a:rPr dirty="0"/>
              <a:t>Detector physics, signal processing, accelerator physics, and systems engineering all play a role in successful beam diagnostics.</a:t>
            </a:r>
          </a:p>
          <a:p>
            <a:pPr marL="0" indent="0">
              <a:spcBef>
                <a:spcPts val="600"/>
              </a:spcBef>
              <a:buNone/>
            </a:pPr>
            <a:r>
              <a:rPr dirty="0"/>
              <a:t>📊 From Theory to Reality</a:t>
            </a:r>
          </a:p>
          <a:p>
            <a:pPr>
              <a:spcBef>
                <a:spcPts val="600"/>
              </a:spcBef>
            </a:pPr>
            <a:r>
              <a:rPr dirty="0"/>
              <a:t>We’ve seen how Beam Position Monitors, Abort Gap Monitors, Wire Scanners, and BGIs translate physical processes into actionable operational data.</a:t>
            </a:r>
          </a:p>
          <a:p>
            <a:pPr marL="0" indent="0">
              <a:spcBef>
                <a:spcPts val="600"/>
              </a:spcBef>
              <a:buNone/>
            </a:pPr>
            <a:r>
              <a:rPr dirty="0"/>
              <a:t>🚀 Looking Forward</a:t>
            </a:r>
          </a:p>
          <a:p>
            <a:pPr>
              <a:spcBef>
                <a:spcPts val="600"/>
              </a:spcBef>
            </a:pPr>
            <a:r>
              <a:rPr dirty="0"/>
              <a:t>New technologies like machine learning and radiation-tolerant imaging are shaping the future of diagnostics and control.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4" y="1103549"/>
            <a:ext cx="11090274" cy="2863527"/>
          </a:xfrm>
        </p:spPr>
        <p:txBody>
          <a:bodyPr/>
          <a:lstStyle/>
          <a:p>
            <a:pPr marL="0" indent="0">
              <a:buNone/>
            </a:pPr>
            <a:endParaRPr sz="2800" dirty="0"/>
          </a:p>
          <a:p>
            <a:pPr marL="0" indent="0">
              <a:buNone/>
            </a:pPr>
            <a:r>
              <a:rPr sz="2800" dirty="0"/>
              <a:t>📬 Questions? </a:t>
            </a:r>
            <a:r>
              <a:rPr sz="2800" dirty="0" err="1"/>
              <a:t>Commen</a:t>
            </a:r>
            <a:r>
              <a:rPr lang="en-GB" sz="2800" dirty="0" err="1"/>
              <a:t>ts</a:t>
            </a:r>
            <a:r>
              <a:rPr lang="en-GB" sz="2800" dirty="0"/>
              <a:t>? Always welcome!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Now or @  👨‍🏫 Federico.Roncarolo@cern.ch</a:t>
            </a:r>
          </a:p>
          <a:p>
            <a:pPr marL="0" indent="0">
              <a:buNone/>
            </a:pPr>
            <a:endParaRPr lang="en-GB" sz="2800" dirty="0"/>
          </a:p>
        </p:txBody>
      </p:sp>
      <p:pic>
        <p:nvPicPr>
          <p:cNvPr id="5" name="Picture 4" descr="A blue and white door with a purple square&#10;&#10;AI-generated content may be incorrect.">
            <a:extLst>
              <a:ext uri="{FF2B5EF4-FFF2-40B4-BE49-F238E27FC236}">
                <a16:creationId xmlns:a16="http://schemas.microsoft.com/office/drawing/2014/main" id="{83C2E6EC-189C-0815-2413-0405BB63A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133" y="4019549"/>
            <a:ext cx="3105741" cy="26320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14A814-D0C0-8C23-ECCA-6F7C6BA743B6}"/>
              </a:ext>
            </a:extLst>
          </p:cNvPr>
          <p:cNvSpPr txBox="1"/>
          <p:nvPr/>
        </p:nvSpPr>
        <p:spPr>
          <a:xfrm>
            <a:off x="2927350" y="5012420"/>
            <a:ext cx="4185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Feel free to come here and see secondary </a:t>
            </a:r>
          </a:p>
          <a:p>
            <a:r>
              <a:rPr lang="en-US" dirty="0"/>
              <a:t>emission wire grids samples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6B9CD12-40A8-1E77-5921-8293701330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075FD2-8402-7000-E1FB-0227DFFD79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950" y="3521368"/>
            <a:ext cx="6640285" cy="3300719"/>
          </a:xfrm>
        </p:spPr>
        <p:txBody>
          <a:bodyPr/>
          <a:lstStyle/>
          <a:p>
            <a:pPr marL="2160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LINAC trajectory and energy measurements via BPMs</a:t>
            </a:r>
          </a:p>
          <a:p>
            <a:pPr marL="2160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LHC  Threading</a:t>
            </a:r>
          </a:p>
          <a:p>
            <a:pPr marL="2160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Electron Cloud</a:t>
            </a:r>
          </a:p>
          <a:p>
            <a:pPr marL="2160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LHC Beam Dump System</a:t>
            </a:r>
            <a:br>
              <a:rPr lang="en-US" dirty="0"/>
            </a:br>
            <a:r>
              <a:rPr lang="en-US" dirty="0"/>
              <a:t>Wrap up + Wire Grids for inspection on the desk) </a:t>
            </a:r>
          </a:p>
          <a:p>
            <a:pPr marL="2160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6C5B22-DF8D-D940-9268-8F1B65D61C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0601011" cy="3535509"/>
          </a:xfrm>
        </p:spPr>
        <p:txBody>
          <a:bodyPr/>
          <a:lstStyle/>
          <a:p>
            <a:r>
              <a:rPr lang="en-US" dirty="0"/>
              <a:t>Use of beam instrumentation - Examples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004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F8FF4-EB82-5DF8-E3A0-56CFB6541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106" y="356240"/>
            <a:ext cx="4190352" cy="619120"/>
          </a:xfrm>
        </p:spPr>
        <p:txBody>
          <a:bodyPr/>
          <a:lstStyle/>
          <a:p>
            <a:r>
              <a:rPr lang="en-US" dirty="0" err="1"/>
              <a:t>Stripline</a:t>
            </a:r>
            <a:r>
              <a:rPr lang="en-US" dirty="0"/>
              <a:t> BPM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E0C5A1-E0C1-72CA-7712-54C6299CDA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85011" y="356240"/>
            <a:ext cx="5436391" cy="6227916"/>
          </a:xfrm>
          <a:solidFill>
            <a:schemeClr val="tx1"/>
          </a:solidFill>
        </p:spPr>
        <p:txBody>
          <a:bodyPr/>
          <a:lstStyle/>
          <a:p>
            <a:pPr marL="0" indent="0">
              <a:buNone/>
            </a:pPr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Electrostatic BPM (yesterday):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 Uses capacitive coupling between the beam and electrodes (typically 2 or 4 pickup electrodes).The beam induces an image charge on the electrodes; the voltage difference between electrodes is proportional to the beam's position.</a:t>
            </a:r>
          </a:p>
          <a:p>
            <a:pPr marL="0" indent="0">
              <a:buNone/>
            </a:pPr>
            <a:r>
              <a:rPr lang="en-GB" sz="1800" b="1" dirty="0" err="1">
                <a:solidFill>
                  <a:schemeClr val="accent6">
                    <a:lumMod val="75000"/>
                  </a:schemeClr>
                </a:solidFill>
              </a:rPr>
              <a:t>Stripline</a:t>
            </a:r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BPM: Uses transmission lines (</a:t>
            </a:r>
            <a:r>
              <a:rPr lang="en-GB" sz="1800" dirty="0" err="1">
                <a:solidFill>
                  <a:schemeClr val="accent6">
                    <a:lumMod val="75000"/>
                  </a:schemeClr>
                </a:solidFill>
              </a:rPr>
              <a:t>striplines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) with matched impedance. The beam induces a traveling signal that propagates down the </a:t>
            </a:r>
            <a:r>
              <a:rPr lang="en-GB" sz="1800" dirty="0" err="1">
                <a:solidFill>
                  <a:schemeClr val="accent6">
                    <a:lumMod val="75000"/>
                  </a:schemeClr>
                </a:solidFill>
              </a:rPr>
              <a:t>stripline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 and is picked up at the downstream end.</a:t>
            </a:r>
          </a:p>
          <a:p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Position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: x ∝ (Vₐ - V</a:t>
            </a:r>
            <a:r>
              <a:rPr lang="el-GR" sz="1800" dirty="0">
                <a:solidFill>
                  <a:schemeClr val="accent6">
                    <a:lumMod val="75000"/>
                  </a:schemeClr>
                </a:solidFill>
              </a:rPr>
              <a:t>ᵦ) / (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Vₐ + V</a:t>
            </a:r>
            <a:r>
              <a:rPr lang="el-GR" sz="1800" dirty="0">
                <a:solidFill>
                  <a:schemeClr val="accent6">
                    <a:lumMod val="75000"/>
                  </a:schemeClr>
                </a:solidFill>
              </a:rPr>
              <a:t>ᵦ) — 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signal difference shows offset.</a:t>
            </a:r>
          </a:p>
          <a:p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Phase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: compare signal phase to RF reference → </a:t>
            </a:r>
            <a:r>
              <a:rPr lang="el-GR" sz="1800" dirty="0">
                <a:solidFill>
                  <a:schemeClr val="accent6">
                    <a:lumMod val="75000"/>
                  </a:schemeClr>
                </a:solidFill>
              </a:rPr>
              <a:t>φ = φ_</a:t>
            </a:r>
            <a:r>
              <a:rPr lang="en-GB" sz="1800" dirty="0" err="1">
                <a:solidFill>
                  <a:schemeClr val="accent6">
                    <a:lumMod val="75000"/>
                  </a:schemeClr>
                </a:solidFill>
              </a:rPr>
              <a:t>meas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el-GR" sz="1800" dirty="0">
                <a:solidFill>
                  <a:schemeClr val="accent6">
                    <a:lumMod val="75000"/>
                  </a:schemeClr>
                </a:solidFill>
              </a:rPr>
              <a:t>φ_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LO.</a:t>
            </a:r>
          </a:p>
          <a:p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Time-of-Flight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: compare phase at two BPMs → beam velocity → energy.</a:t>
            </a:r>
          </a:p>
          <a:p>
            <a:endParaRPr lang="en-GB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DDD297-80CD-0394-6764-BFD33156D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DF54BDB-142B-D411-ADD1-79692A151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6</a:t>
            </a:fld>
            <a:endParaRPr lang="en-GB"/>
          </a:p>
        </p:txBody>
      </p:sp>
      <p:pic>
        <p:nvPicPr>
          <p:cNvPr id="9" name="Picture 2" descr="C:\My Documents\CERN\Linac 4\BPM\PU Meas Line\PICS\PU6\DSCN5379.JPG">
            <a:extLst>
              <a:ext uri="{FF2B5EF4-FFF2-40B4-BE49-F238E27FC236}">
                <a16:creationId xmlns:a16="http://schemas.microsoft.com/office/drawing/2014/main" id="{AA2F9228-7548-3D96-61E1-7772878F8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4662456"/>
            <a:ext cx="2568307" cy="192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My Documents\CERN\Linac 4\BPM\PU Meas Line\PICS\PU8\DSC_0327.JPG">
            <a:extLst>
              <a:ext uri="{FF2B5EF4-FFF2-40B4-BE49-F238E27FC236}">
                <a16:creationId xmlns:a16="http://schemas.microsoft.com/office/drawing/2014/main" id="{D64F27A2-5459-5061-517A-8D6594FDA4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3" r="6972"/>
          <a:stretch/>
        </p:blipFill>
        <p:spPr bwMode="auto">
          <a:xfrm>
            <a:off x="3133311" y="4662457"/>
            <a:ext cx="3069094" cy="174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79BB56-E221-47B2-ABF7-81385A92C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386" y="1418763"/>
            <a:ext cx="3968179" cy="264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979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F3B7A22-A21F-06DD-4BB2-F5AA54835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 induced on a </a:t>
            </a:r>
            <a:r>
              <a:rPr lang="en-US" dirty="0" err="1"/>
              <a:t>stripline</a:t>
            </a:r>
            <a:r>
              <a:rPr lang="en-US" dirty="0"/>
              <a:t> BPM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C2CCF48-75DC-475E-4835-757ABC683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E35C9E-2044-0E85-00AF-68CFF926C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7</a:t>
            </a:fld>
            <a:endParaRPr lang="en-GB"/>
          </a:p>
        </p:txBody>
      </p:sp>
      <p:pic>
        <p:nvPicPr>
          <p:cNvPr id="145" name="Picture 144">
            <a:extLst>
              <a:ext uri="{FF2B5EF4-FFF2-40B4-BE49-F238E27FC236}">
                <a16:creationId xmlns:a16="http://schemas.microsoft.com/office/drawing/2014/main" id="{50EDEEDC-3A13-8672-2906-8FD3013EE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08" y="1460183"/>
            <a:ext cx="9346533" cy="529007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A7B4CFA8-FD12-0471-A8DC-8ADC2836E63B}"/>
                  </a:ext>
                </a:extLst>
              </p:cNvPr>
              <p:cNvSpPr txBox="1"/>
              <p:nvPr/>
            </p:nvSpPr>
            <p:spPr>
              <a:xfrm>
                <a:off x="9189296" y="2370241"/>
                <a:ext cx="2855096" cy="382541"/>
              </a:xfrm>
              <a:prstGeom prst="rect">
                <a:avLst/>
              </a:prstGeom>
              <a:solidFill>
                <a:srgbClr val="1B192E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solidFill>
                      <a:schemeClr val="tx1"/>
                    </a:solidFill>
                  </a:rPr>
                  <a:t>Intensity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</m:ctrlPr>
                      </m:sSubPr>
                      <m:e>
                        <m:r>
                          <a:rPr lang="de-CH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 ~</m:t>
                        </m:r>
                        <m:r>
                          <a:rPr lang="de-CH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  </m:t>
                        </m:r>
                        <m:r>
                          <a:rPr lang="de-CH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𝜮</m:t>
                        </m:r>
                        <m:r>
                          <a:rPr lang="de-CH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=</m:t>
                        </m:r>
                        <m:r>
                          <a:rPr lang="de-CH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(</m:t>
                        </m:r>
                        <m:r>
                          <a:rPr lang="de-CH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𝑰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𝑼</m:t>
                        </m:r>
                      </m:sub>
                    </m:sSub>
                    <m:r>
                      <a:rPr lang="de-CH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Prop BT" panose="05050102010607020607" pitchFamily="18" charset="2"/>
                      </a:rPr>
                      <m:t>+</m:t>
                    </m:r>
                    <m:sSub>
                      <m:sSubPr>
                        <m:ctrlPr>
                          <a:rPr lang="de-CH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</m:ctrlPr>
                      </m:sSubPr>
                      <m:e>
                        <m:r>
                          <a:rPr lang="de-CH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𝑰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𝑫</m:t>
                        </m:r>
                      </m:sub>
                    </m:sSub>
                    <m:r>
                      <a:rPr lang="de-CH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Prop BT" panose="05050102010607020607" pitchFamily="18" charset="2"/>
                      </a:rPr>
                      <m:t>)</m:t>
                    </m:r>
                  </m:oMath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A7B4CFA8-FD12-0471-A8DC-8ADC2836E6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9296" y="2370241"/>
                <a:ext cx="2855096" cy="382541"/>
              </a:xfrm>
              <a:prstGeom prst="rect">
                <a:avLst/>
              </a:prstGeom>
              <a:blipFill>
                <a:blip r:embed="rId3"/>
                <a:stretch>
                  <a:fillRect l="-1706" t="-9524" b="-206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D00A7719-E80B-EC38-9B0F-0ECCCEA10B3C}"/>
                  </a:ext>
                </a:extLst>
              </p:cNvPr>
              <p:cNvSpPr txBox="1"/>
              <p:nvPr/>
            </p:nvSpPr>
            <p:spPr>
              <a:xfrm>
                <a:off x="9189296" y="3150152"/>
                <a:ext cx="2958763" cy="955067"/>
              </a:xfrm>
              <a:prstGeom prst="rect">
                <a:avLst/>
              </a:prstGeom>
              <a:solidFill>
                <a:srgbClr val="1B192E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solidFill>
                      <a:schemeClr val="tx1"/>
                    </a:solidFill>
                    <a:sym typeface="SymbolProp BT" panose="05050102010607020607" pitchFamily="18" charset="2"/>
                  </a:rPr>
                  <a:t>Position </a:t>
                </a:r>
                <a:r>
                  <a:rPr lang="de-CH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CH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Prop BT" panose="05050102010607020607" pitchFamily="18" charset="2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Prop BT" panose="05050102010607020607" pitchFamily="18" charset="2"/>
                      </a:rPr>
                      <m:t>~</m:t>
                    </m:r>
                    <m:f>
                      <m:fPr>
                        <m:ctrlPr>
                          <a:rPr lang="de-CH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Prop BT" panose="05050102010607020607" pitchFamily="18" charset="2"/>
                          </a:rPr>
                        </m:ctrlPr>
                      </m:fPr>
                      <m:num>
                        <m:r>
                          <a:rPr lang="de-CH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∆</m:t>
                        </m:r>
                      </m:num>
                      <m:den>
                        <m:r>
                          <a:rPr lang="de-CH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𝚺</m:t>
                        </m:r>
                      </m:den>
                    </m:f>
                    <m:r>
                      <a:rPr lang="en-GB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Prop BT" panose="05050102010607020607" pitchFamily="18" charset="2"/>
                      </a:rPr>
                      <m:t>=</m:t>
                    </m:r>
                    <m:f>
                      <m:fPr>
                        <m:ctrlPr>
                          <a:rPr lang="de-CH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Prop BT" panose="05050102010607020607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</m:ctrlPr>
                          </m:sSubPr>
                          <m:e>
                            <m:r>
                              <a:rPr lang="de-CH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𝑰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𝑼</m:t>
                            </m:r>
                          </m:sub>
                        </m:sSub>
                        <m:r>
                          <a:rPr lang="de-CH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Prop BT" panose="05050102010607020607" pitchFamily="18" charset="2"/>
                          </a:rPr>
                          <m:t>−</m:t>
                        </m:r>
                        <m:sSub>
                          <m:sSubPr>
                            <m:ctrlPr>
                              <a:rPr lang="de-CH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</m:ctrlPr>
                          </m:sSubPr>
                          <m:e>
                            <m:r>
                              <a:rPr lang="de-CH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𝑰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𝑫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CH" sz="2400" b="1" i="1"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</m:ctrlPr>
                          </m:sSubPr>
                          <m:e>
                            <m:r>
                              <a:rPr lang="de-CH" sz="2400" b="1" i="1"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𝑰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𝑼</m:t>
                            </m:r>
                          </m:sub>
                        </m:sSub>
                        <m:r>
                          <a:rPr lang="en-US" sz="2400" b="1" i="1" smtClean="0">
                            <a:latin typeface="Cambria Math" panose="02040503050406030204" pitchFamily="18" charset="0"/>
                            <a:sym typeface="SymbolProp BT" panose="05050102010607020607" pitchFamily="18" charset="2"/>
                          </a:rPr>
                          <m:t>+</m:t>
                        </m:r>
                        <m:sSub>
                          <m:sSubPr>
                            <m:ctrlPr>
                              <a:rPr lang="de-CH" sz="2400" b="1" i="1"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</m:ctrlPr>
                          </m:sSubPr>
                          <m:e>
                            <m:r>
                              <a:rPr lang="de-CH" sz="2400" b="1" i="1"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𝑰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𝑫</m:t>
                            </m:r>
                          </m:sub>
                        </m:sSub>
                      </m:den>
                    </m:f>
                  </m:oMath>
                </a14:m>
                <a:endParaRPr lang="de-CH" sz="2400" b="1" dirty="0">
                  <a:solidFill>
                    <a:schemeClr val="tx1"/>
                  </a:solidFill>
                  <a:sym typeface="SymbolProp BT" panose="05050102010607020607" pitchFamily="18" charset="2"/>
                </a:endParaRPr>
              </a:p>
              <a:p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D00A7719-E80B-EC38-9B0F-0ECCCEA10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9296" y="3150152"/>
                <a:ext cx="2958763" cy="955067"/>
              </a:xfrm>
              <a:prstGeom prst="rect">
                <a:avLst/>
              </a:prstGeom>
              <a:blipFill>
                <a:blip r:embed="rId4"/>
                <a:stretch>
                  <a:fillRect l="-1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1418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/>
      <p:bldP spid="1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54D73-00E8-A8CF-8D53-B6C3EA7E2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73990-91C9-2A7D-A67E-CF7B6AB6D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 Acceleration and Cavity Phasing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1269B4-C6EE-694B-1BC3-5DD36D592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2791" y="1215275"/>
            <a:ext cx="5437186" cy="274312"/>
          </a:xfrm>
        </p:spPr>
        <p:txBody>
          <a:bodyPr/>
          <a:lstStyle/>
          <a:p>
            <a:pPr>
              <a:buNone/>
            </a:pPr>
            <a:r>
              <a:rPr lang="en-GB" sz="1400" b="1" dirty="0"/>
              <a:t>RF Cavity and Acceleration - Reminder</a:t>
            </a:r>
            <a:endParaRPr lang="en-GB" sz="1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490D6C-0459-E7CD-521E-61A5E6D114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2791" y="1685236"/>
            <a:ext cx="5429114" cy="3680584"/>
          </a:xfrm>
          <a:solidFill>
            <a:schemeClr val="tx1"/>
          </a:solidFill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2F2C4E"/>
                </a:solidFill>
              </a:rPr>
              <a:t>The </a:t>
            </a:r>
            <a:r>
              <a:rPr lang="en-GB" sz="1800" b="1" dirty="0">
                <a:solidFill>
                  <a:srgbClr val="2F2C4E"/>
                </a:solidFill>
              </a:rPr>
              <a:t>synchronous particle</a:t>
            </a:r>
            <a:r>
              <a:rPr lang="en-GB" sz="1800" dirty="0">
                <a:solidFill>
                  <a:srgbClr val="2F2C4E"/>
                </a:solidFill>
              </a:rPr>
              <a:t> is accelerated at the </a:t>
            </a:r>
            <a:r>
              <a:rPr lang="en-GB" sz="1800" i="1" dirty="0">
                <a:solidFill>
                  <a:srgbClr val="2F2C4E"/>
                </a:solidFill>
              </a:rPr>
              <a:t>nominal</a:t>
            </a:r>
            <a:r>
              <a:rPr lang="en-GB" sz="1800" dirty="0">
                <a:solidFill>
                  <a:srgbClr val="2F2C4E"/>
                </a:solidFill>
              </a:rPr>
              <a:t> energy.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2F2C4E"/>
                </a:solidFill>
              </a:rPr>
              <a:t>Particles arriving late</a:t>
            </a:r>
            <a:r>
              <a:rPr lang="en-GB" sz="1800" dirty="0">
                <a:solidFill>
                  <a:srgbClr val="2F2C4E"/>
                </a:solidFill>
              </a:rPr>
              <a:t> relative to the synchronous phase receive a </a:t>
            </a:r>
            <a:r>
              <a:rPr lang="en-GB" sz="1800" b="1" dirty="0">
                <a:solidFill>
                  <a:srgbClr val="2F2C4E"/>
                </a:solidFill>
              </a:rPr>
              <a:t>larger energy gain</a:t>
            </a:r>
            <a:r>
              <a:rPr lang="en-GB" sz="1800" dirty="0">
                <a:solidFill>
                  <a:srgbClr val="2F2C4E"/>
                </a:solidFill>
              </a:rPr>
              <a:t> than the synchronous particle.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2F2C4E"/>
                </a:solidFill>
              </a:rPr>
              <a:t>Particles arriving early</a:t>
            </a:r>
            <a:r>
              <a:rPr lang="en-GB" sz="1800" dirty="0">
                <a:solidFill>
                  <a:srgbClr val="2F2C4E"/>
                </a:solidFill>
              </a:rPr>
              <a:t> receive a </a:t>
            </a:r>
            <a:r>
              <a:rPr lang="en-GB" sz="1800" b="1" dirty="0">
                <a:solidFill>
                  <a:srgbClr val="2F2C4E"/>
                </a:solidFill>
              </a:rPr>
              <a:t>smaller energy gain</a:t>
            </a:r>
            <a:r>
              <a:rPr lang="en-GB" sz="1800" dirty="0">
                <a:solidFill>
                  <a:srgbClr val="2F2C4E"/>
                </a:solidFill>
              </a:rPr>
              <a:t> than the synchronous particle.</a:t>
            </a:r>
            <a:br>
              <a:rPr lang="en-GB" sz="1800" dirty="0">
                <a:solidFill>
                  <a:srgbClr val="2F2C4E"/>
                </a:solidFill>
              </a:rPr>
            </a:br>
            <a:r>
              <a:rPr lang="en-GB" sz="1800" dirty="0">
                <a:solidFill>
                  <a:srgbClr val="2F2C4E"/>
                </a:solidFill>
              </a:rPr>
              <a:t>→ This leads to </a:t>
            </a:r>
            <a:r>
              <a:rPr lang="en-GB" sz="1800" b="1" dirty="0">
                <a:solidFill>
                  <a:srgbClr val="2F2C4E"/>
                </a:solidFill>
              </a:rPr>
              <a:t>acceleration and longitudinal focusing (bunching)</a:t>
            </a:r>
            <a:r>
              <a:rPr lang="en-GB" sz="1800" dirty="0">
                <a:solidFill>
                  <a:srgbClr val="2F2C4E"/>
                </a:solidFill>
              </a:rPr>
              <a:t>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3919CF-5F00-9238-181E-DC753B770E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2791" y="5611190"/>
            <a:ext cx="11304382" cy="4599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set-up and check acceleration : Time of Flight (TOF) via </a:t>
            </a:r>
            <a:r>
              <a:rPr lang="en-US" b="1" dirty="0"/>
              <a:t>Beam Position Monitors </a:t>
            </a:r>
            <a:endParaRPr lang="en-GB" b="1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D86F790-EB09-F98B-3CE9-E43026D84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AFE9A4-D630-815A-3ABC-8BEF4D9A9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8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5873063-6F92-1685-5087-6F42A937C8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F80E2-A62F-4ACE-F79D-C5A50FB07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4982" y="1901296"/>
            <a:ext cx="5742460" cy="324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13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DE581-42FA-F354-B188-4FEF751FA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measurement via Time Of Flight between BPMs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538118-8CE5-7FC4-49B4-CD300DB30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/>
              <a:t>BI for OP @ Summer Student Lectures - F.R. - 2025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0DC007-71F2-E1DD-3BEC-CD7B25EC1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en-GB" smtClean="0"/>
              <a:t>9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7A16D3-A24C-B273-000E-91EE5F8FDD48}"/>
              </a:ext>
            </a:extLst>
          </p:cNvPr>
          <p:cNvSpPr txBox="1"/>
          <p:nvPr/>
        </p:nvSpPr>
        <p:spPr>
          <a:xfrm>
            <a:off x="454431" y="2141916"/>
            <a:ext cx="609432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1" dirty="0"/>
              <a:t>🧪 Inferring Beam Energy from Time of Flight (TOF)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By measuring how long a particle bunch takes to travel between two beam position monitors (BPMs) a known distance apart, we can calculate its velocity. Since velocity is directly related to energy, this </a:t>
            </a:r>
            <a:r>
              <a:rPr lang="en-GB" b="1" dirty="0"/>
              <a:t>Time-of-Flight</a:t>
            </a:r>
            <a:r>
              <a:rPr lang="en-GB" dirty="0"/>
              <a:t> method allows us to determine the beam energy without intercepting the beam.</a:t>
            </a:r>
          </a:p>
          <a:p>
            <a:endParaRPr lang="en-GB" b="1" dirty="0"/>
          </a:p>
          <a:p>
            <a:pPr/>
            <a:r>
              <a:rPr lang="en-GB" b="1" dirty="0"/>
              <a:t>Key idea:</a:t>
            </a:r>
            <a:br>
              <a:rPr lang="en-GB" dirty="0"/>
            </a:b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1A42E0-8CDF-FE5A-225C-81376A8FF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214" y="4893961"/>
            <a:ext cx="4525872" cy="1332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83B8C7-2CB2-0F5D-73F6-ECADC2008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6351" y="2831595"/>
            <a:ext cx="4504786" cy="224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140616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4515124.tgt.Office_50301378_TF33713516_Win32_OJ112196127" id="{EDFFA481-CE53-4409-8D36-2ECF03B6BBD6}" vid="{001D13DB-0C6A-47B8-A3F5-ADC4851DB2E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4751AB-E840-446F-8D49-E697067EC8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811A92-D464-4AC4-A396-BA73B10CEEA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DE4876F9-7AE1-498D-B8FE-1E3AD703D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{108CDB65-F1F9-4EB3-A66B-3F08A8C67BE6}tf33713516_win32</Template>
  <TotalTime>25283</TotalTime>
  <Words>2636</Words>
  <Application>Microsoft Office PowerPoint</Application>
  <PresentationFormat>Widescreen</PresentationFormat>
  <Paragraphs>291</Paragraphs>
  <Slides>41</Slides>
  <Notes>2</Notes>
  <HiddenSlides>0</HiddenSlides>
  <MMClips>5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Arial</vt:lpstr>
      <vt:lpstr>Arial Black</vt:lpstr>
      <vt:lpstr>Calibri</vt:lpstr>
      <vt:lpstr>Cambria Math</vt:lpstr>
      <vt:lpstr>Gill Sans MT</vt:lpstr>
      <vt:lpstr>SymbolProp BT</vt:lpstr>
      <vt:lpstr>Walbaum Display</vt:lpstr>
      <vt:lpstr>Wingdings</vt:lpstr>
      <vt:lpstr>3DFloatVTI</vt:lpstr>
      <vt:lpstr>Equation</vt:lpstr>
      <vt:lpstr>Accelerator Operation and Diagnostics</vt:lpstr>
      <vt:lpstr>Contents   Part 1 (General)</vt:lpstr>
      <vt:lpstr>Take-away Messages — Part 1: Diagnostics Foundations</vt:lpstr>
      <vt:lpstr>Take-away Messages — Part 1: Celebrations</vt:lpstr>
      <vt:lpstr>Use of beam instrumentation - Examples</vt:lpstr>
      <vt:lpstr>Stripline BPM</vt:lpstr>
      <vt:lpstr>Signals induced on a stripline BPM</vt:lpstr>
      <vt:lpstr>LINAC Acceleration and Cavity Phasing</vt:lpstr>
      <vt:lpstr>Energy measurement via Time Of Flight between BPMs</vt:lpstr>
      <vt:lpstr>Energy measurement via Time Of Flight between BPMs</vt:lpstr>
      <vt:lpstr>RF Cavity Phasing - Procedure</vt:lpstr>
      <vt:lpstr>LINAC Energy Measurement -Results</vt:lpstr>
      <vt:lpstr>BPMs used  to inject for the first time in the LHC</vt:lpstr>
      <vt:lpstr>LHC Day 1: ‘Threading’</vt:lpstr>
      <vt:lpstr>BPMs used  to track the moon</vt:lpstr>
      <vt:lpstr>Knowing the LHC circumference for measuring beam energy</vt:lpstr>
      <vt:lpstr>Tides Modulate LHC Circumference</vt:lpstr>
      <vt:lpstr>Tides (and not only) measurements</vt:lpstr>
      <vt:lpstr>Electron Cloud</vt:lpstr>
      <vt:lpstr>Electron Cloud </vt:lpstr>
      <vt:lpstr>How we measure bunch per bunch intensity</vt:lpstr>
      <vt:lpstr>How we measure bunch per bunch beam size – e.g. to monitor e-cloud effects</vt:lpstr>
      <vt:lpstr>Beam Gas Ionization Monitor (BGI)</vt:lpstr>
      <vt:lpstr>BGI images during proton beam acceleration in PS</vt:lpstr>
      <vt:lpstr>Beam Wire Scanners</vt:lpstr>
      <vt:lpstr>Beam Wire Scanners – Latest Generation</vt:lpstr>
      <vt:lpstr>Beam Wire Scanners – BbB meas</vt:lpstr>
      <vt:lpstr>Effect of electron cloud – Real Measurements</vt:lpstr>
      <vt:lpstr>Scrubbing</vt:lpstr>
      <vt:lpstr>Dumping the Beams</vt:lpstr>
      <vt:lpstr>LHC Beam Dumping System</vt:lpstr>
      <vt:lpstr>Takeaway from previous (too wordy) slide</vt:lpstr>
      <vt:lpstr>What is the Abort Gap?</vt:lpstr>
      <vt:lpstr>Takeaway from previous (too wordy) slide</vt:lpstr>
      <vt:lpstr>Beam Synchrotron Radiation for the Abort Gap Monitoring</vt:lpstr>
      <vt:lpstr>How do we measure the beam dilution</vt:lpstr>
      <vt:lpstr>Bonus Slide – Machine Learning for LBDS</vt:lpstr>
      <vt:lpstr>Bonus Slide: Imaging via single optical fiber assisted by machine learning</vt:lpstr>
      <vt:lpstr>PowerPoint Presentation</vt:lpstr>
      <vt:lpstr>Wrap-Up &amp; Final Thoughts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Marco RONCAROLO CHAMIZO</dc:creator>
  <cp:lastModifiedBy>Federico Roncarolo</cp:lastModifiedBy>
  <cp:revision>288</cp:revision>
  <dcterms:created xsi:type="dcterms:W3CDTF">2025-06-23T09:53:30Z</dcterms:created>
  <dcterms:modified xsi:type="dcterms:W3CDTF">2025-07-11T08:53:12Z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