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9"/>
  </p:notesMasterIdLst>
  <p:sldIdLst>
    <p:sldId id="801" r:id="rId2"/>
    <p:sldId id="819" r:id="rId3"/>
    <p:sldId id="257" r:id="rId4"/>
    <p:sldId id="849" r:id="rId5"/>
    <p:sldId id="802" r:id="rId6"/>
    <p:sldId id="803" r:id="rId7"/>
    <p:sldId id="782" r:id="rId8"/>
    <p:sldId id="784" r:id="rId9"/>
    <p:sldId id="799" r:id="rId10"/>
    <p:sldId id="820" r:id="rId11"/>
    <p:sldId id="821" r:id="rId12"/>
    <p:sldId id="822" r:id="rId13"/>
    <p:sldId id="823" r:id="rId14"/>
    <p:sldId id="824" r:id="rId15"/>
    <p:sldId id="825" r:id="rId16"/>
    <p:sldId id="826" r:id="rId17"/>
    <p:sldId id="783" r:id="rId18"/>
    <p:sldId id="828" r:id="rId19"/>
    <p:sldId id="829" r:id="rId20"/>
    <p:sldId id="830" r:id="rId21"/>
    <p:sldId id="832" r:id="rId22"/>
    <p:sldId id="833" r:id="rId23"/>
    <p:sldId id="834" r:id="rId24"/>
    <p:sldId id="785" r:id="rId25"/>
    <p:sldId id="835" r:id="rId26"/>
    <p:sldId id="836" r:id="rId27"/>
    <p:sldId id="838" r:id="rId28"/>
    <p:sldId id="837" r:id="rId29"/>
    <p:sldId id="787" r:id="rId30"/>
    <p:sldId id="786" r:id="rId31"/>
    <p:sldId id="839" r:id="rId32"/>
    <p:sldId id="840" r:id="rId33"/>
    <p:sldId id="843" r:id="rId34"/>
    <p:sldId id="844" r:id="rId35"/>
    <p:sldId id="847" r:id="rId36"/>
    <p:sldId id="846" r:id="rId37"/>
    <p:sldId id="848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241D0"/>
    <a:srgbClr val="FFFFFF"/>
    <a:srgbClr val="93318A"/>
    <a:srgbClr val="008000"/>
    <a:srgbClr val="FF0000"/>
    <a:srgbClr val="6D75B6"/>
    <a:srgbClr val="0000FF"/>
    <a:srgbClr val="B30000"/>
    <a:srgbClr val="00B7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8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18A06-653E-45B0-94E0-6DF409FE9A7F}" type="datetimeFigureOut">
              <a:rPr lang="en-GB" smtClean="0"/>
              <a:t>15/07/2025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DA6C5-8D3B-441F-9F19-873B0755D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684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22000">
              <a:srgbClr val="F9FCFE"/>
            </a:gs>
            <a:gs pos="29000">
              <a:schemeClr val="bg1"/>
            </a:gs>
            <a:gs pos="26000">
              <a:srgbClr val="1F4E79"/>
            </a:gs>
            <a:gs pos="4000">
              <a:schemeClr val="bg1"/>
            </a:gs>
            <a:gs pos="93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2296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55574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6308-A013-4901-9855-AF2873ABF26B}" type="datetime1">
              <a:rPr lang="en-GB" smtClean="0"/>
              <a:t>15/07/2025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" y="314287"/>
            <a:ext cx="1164657" cy="1139513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6060205" y="692669"/>
            <a:ext cx="6137710" cy="761131"/>
          </a:xfrm>
        </p:spPr>
        <p:txBody>
          <a:bodyPr>
            <a:normAutofit/>
          </a:bodyPr>
          <a:lstStyle>
            <a:lvl1pPr marL="0" indent="0" algn="ctr">
              <a:buNone/>
              <a:defRPr sz="2200" i="1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57880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9" y="-171450"/>
            <a:ext cx="11001291" cy="1207008"/>
          </a:xfrm>
        </p:spPr>
        <p:txBody>
          <a:bodyPr anchor="b">
            <a:normAutofit/>
          </a:bodyPr>
          <a:lstStyle>
            <a:lvl1pPr>
              <a:lnSpc>
                <a:spcPct val="200000"/>
              </a:lnSpc>
              <a:defRPr sz="4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4500" y="141093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5408" y="187588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0538F-AAF9-42C3-8C22-EFD111C0B056}" type="datetime1">
              <a:rPr lang="en-GB" smtClean="0"/>
              <a:t>15/07/2025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632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D883F-EB01-45FE-9E50-34F68DCF1B85}" type="datetime1">
              <a:rPr lang="en-GB" smtClean="0"/>
              <a:t>15/07/2025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135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7927-DC05-4B6A-899D-9983B6B49766}" type="datetime1">
              <a:rPr lang="en-GB" smtClean="0"/>
              <a:t>15/07/2025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37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836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496499"/>
            <a:ext cx="2743200" cy="365125"/>
          </a:xfrm>
        </p:spPr>
        <p:txBody>
          <a:bodyPr/>
          <a:lstStyle/>
          <a:p>
            <a:fld id="{C221C5E4-E344-42A3-80D5-13EC20D0E8AB}" type="datetime1">
              <a:rPr lang="en-GB" smtClean="0"/>
              <a:t>15/07/2025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496499"/>
            <a:ext cx="4114800" cy="365125"/>
          </a:xfrm>
        </p:spPr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496499"/>
            <a:ext cx="2743200" cy="365125"/>
          </a:xfrm>
        </p:spPr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954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006DF-2CE5-4162-8AB5-C4D6D202E024}" type="datetime1">
              <a:rPr lang="en-GB" smtClean="0"/>
              <a:t>15/07/2025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C357812-70AD-A339-6C12-A7DE358B7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8566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69288-59F5-4412-83CE-A81260B6062C}" type="datetime1">
              <a:rPr lang="en-GB" smtClean="0"/>
              <a:t>15/07/2025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701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B480-2EEC-4CE8-BAFC-774D09C97678}" type="datetime1">
              <a:rPr lang="en-GB" smtClean="0"/>
              <a:t>15/07/2025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426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BC7D9-BAD5-4583-A55F-53428A6D5869}" type="datetime1">
              <a:rPr lang="en-GB" smtClean="0"/>
              <a:t>15/07/2025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73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C5E0B-6551-4231-A69A-A519CC6C1A1F}" type="datetime1">
              <a:rPr lang="en-GB" smtClean="0"/>
              <a:t>15/07/2025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184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6DDE-B410-46D9-9BE3-CBECE28D709F}" type="datetime1">
              <a:rPr lang="en-GB" smtClean="0"/>
              <a:t>15/07/2025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779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703" y="-135907"/>
            <a:ext cx="11076997" cy="1206850"/>
          </a:xfrm>
        </p:spPr>
        <p:txBody>
          <a:bodyPr anchor="b">
            <a:normAutofit/>
          </a:bodyPr>
          <a:lstStyle>
            <a:lvl1pPr>
              <a:lnSpc>
                <a:spcPct val="200000"/>
              </a:lnSpc>
              <a:defRPr sz="4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4500" y="1410937"/>
            <a:ext cx="6172200" cy="4873625"/>
          </a:xfrm>
        </p:spPr>
        <p:txBody>
          <a:bodyPr/>
          <a:lstStyle>
            <a:lvl1pPr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03" y="1893577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BFDA5-E6AF-4340-B495-2AED1DA7BAD7}" type="datetime1">
              <a:rPr lang="en-GB" smtClean="0"/>
              <a:t>15/07/2025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888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13000">
              <a:srgbClr val="F9FCFE"/>
            </a:gs>
            <a:gs pos="15000">
              <a:schemeClr val="accent1">
                <a:lumMod val="50000"/>
              </a:schemeClr>
            </a:gs>
            <a:gs pos="17000">
              <a:schemeClr val="bg1"/>
            </a:gs>
            <a:gs pos="4000">
              <a:schemeClr val="bg1"/>
            </a:gs>
            <a:gs pos="95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970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8399148D-1060-484B-9EC1-DF66F4749CA5}" type="datetime1">
              <a:rPr lang="en-GB" smtClean="0"/>
              <a:t>15/07/2025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9702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/>
              <a:t>F. Asvesta | Introduction to Accelerators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970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56ADE9D-B7B0-42A4-A452-5DAF54DCF1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25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ov"/><Relationship Id="rId1" Type="http://schemas.microsoft.com/office/2007/relationships/media" Target="../media/media4.mov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357A2-B665-9430-664B-4E73F8069D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Particle Accelerators and Beam Dynamics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F8E297-2173-55CD-C40D-71D3DDF780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/>
              <a:t>Foteini Asvesta</a:t>
            </a:r>
          </a:p>
          <a:p>
            <a:endParaRPr lang="en-US" dirty="0"/>
          </a:p>
          <a:p>
            <a:r>
              <a:rPr lang="en-US" dirty="0"/>
              <a:t>Summer Student </a:t>
            </a:r>
            <a:r>
              <a:rPr lang="en-US"/>
              <a:t>Lectures 2025</a:t>
            </a:r>
            <a:endParaRPr lang="en-GB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201191C7-2FD2-7872-BED5-AEC598020D1F}"/>
              </a:ext>
            </a:extLst>
          </p:cNvPr>
          <p:cNvSpPr txBox="1">
            <a:spLocks/>
          </p:cNvSpPr>
          <p:nvPr/>
        </p:nvSpPr>
        <p:spPr>
          <a:xfrm>
            <a:off x="6054290" y="324092"/>
            <a:ext cx="6137710" cy="11501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i="1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Accelerator &amp; Technology Sector</a:t>
            </a:r>
          </a:p>
          <a:p>
            <a:pPr algn="r"/>
            <a:r>
              <a:rPr lang="en-US" dirty="0"/>
              <a:t>Beams Department </a:t>
            </a:r>
          </a:p>
          <a:p>
            <a:pPr algn="r"/>
            <a:r>
              <a:rPr lang="en-US" dirty="0"/>
              <a:t>Accelerator Beam Physics Group</a:t>
            </a:r>
          </a:p>
        </p:txBody>
      </p:sp>
    </p:spTree>
    <p:extLst>
      <p:ext uri="{BB962C8B-B14F-4D97-AF65-F5344CB8AC3E}">
        <p14:creationId xmlns:p14="http://schemas.microsoft.com/office/powerpoint/2010/main" val="2394683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PSB – Space Charge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10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1B358F-027B-8E1B-44F2-62424ABCDB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6"/>
          <a:stretch/>
        </p:blipFill>
        <p:spPr>
          <a:xfrm>
            <a:off x="43697" y="1390907"/>
            <a:ext cx="2655751" cy="44158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BBD089-3CC7-0E4D-F798-861C592CB56A}"/>
              </a:ext>
            </a:extLst>
          </p:cNvPr>
          <p:cNvSpPr txBox="1"/>
          <p:nvPr/>
        </p:nvSpPr>
        <p:spPr>
          <a:xfrm>
            <a:off x="3190427" y="1362720"/>
            <a:ext cx="2232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">
              <a:buClr>
                <a:srgbClr val="203864"/>
              </a:buClr>
            </a:pPr>
            <a:r>
              <a:rPr lang="en-US" sz="2400" b="1" i="1" u="sng" dirty="0">
                <a:solidFill>
                  <a:srgbClr val="008000"/>
                </a:solidFill>
              </a:rPr>
              <a:t>SPACE CHARGE</a:t>
            </a:r>
            <a:endParaRPr lang="en-US" sz="2000" u="sng" dirty="0">
              <a:latin typeface="Helvetica Neue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B4B630-CB17-A387-8ED1-B1C28D07BA2C}"/>
              </a:ext>
            </a:extLst>
          </p:cNvPr>
          <p:cNvSpPr/>
          <p:nvPr/>
        </p:nvSpPr>
        <p:spPr>
          <a:xfrm>
            <a:off x="6800427" y="1365771"/>
            <a:ext cx="53915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">
              <a:buClr>
                <a:srgbClr val="203864"/>
              </a:buClr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Coulomb forces between the moving particles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21ABD4-C5E2-E5AA-F9F6-50EE851F599E}"/>
              </a:ext>
            </a:extLst>
          </p:cNvPr>
          <p:cNvSpPr/>
          <p:nvPr/>
        </p:nvSpPr>
        <p:spPr>
          <a:xfrm>
            <a:off x="7665690" y="2234953"/>
            <a:ext cx="43800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">
              <a:buClr>
                <a:srgbClr val="203864"/>
              </a:buClr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Self-fields that move with the beam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FCEA968-F1BB-D7D3-1D13-E201F2F10A6F}"/>
              </a:ext>
            </a:extLst>
          </p:cNvPr>
          <p:cNvSpPr/>
          <p:nvPr/>
        </p:nvSpPr>
        <p:spPr>
          <a:xfrm>
            <a:off x="2422444" y="2263661"/>
            <a:ext cx="36867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">
              <a:buClr>
                <a:srgbClr val="203864"/>
              </a:buClr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Non-Linear continuous kick</a:t>
            </a: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E9F89EA7-D7ED-563C-7634-545D127D4C80}"/>
              </a:ext>
            </a:extLst>
          </p:cNvPr>
          <p:cNvSpPr/>
          <p:nvPr/>
        </p:nvSpPr>
        <p:spPr>
          <a:xfrm>
            <a:off x="9906555" y="1818524"/>
            <a:ext cx="457200" cy="400110"/>
          </a:xfrm>
          <a:prstGeom prst="downArrow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77EB7C24-5375-BDAA-C563-ABA55D903466}"/>
              </a:ext>
            </a:extLst>
          </p:cNvPr>
          <p:cNvSpPr/>
          <p:nvPr/>
        </p:nvSpPr>
        <p:spPr>
          <a:xfrm rot="16200000">
            <a:off x="6142962" y="1161558"/>
            <a:ext cx="457200" cy="914400"/>
          </a:xfrm>
          <a:prstGeom prst="downArrow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sp>
        <p:nvSpPr>
          <p:cNvPr id="17" name="Down Arrow 15">
            <a:extLst>
              <a:ext uri="{FF2B5EF4-FFF2-40B4-BE49-F238E27FC236}">
                <a16:creationId xmlns:a16="http://schemas.microsoft.com/office/drawing/2014/main" id="{6E740DB2-8AE0-11FC-9054-F0BA8DB6D3FE}"/>
              </a:ext>
            </a:extLst>
          </p:cNvPr>
          <p:cNvSpPr/>
          <p:nvPr/>
        </p:nvSpPr>
        <p:spPr>
          <a:xfrm rot="5400000">
            <a:off x="6196306" y="2019667"/>
            <a:ext cx="457200" cy="914400"/>
          </a:xfrm>
          <a:prstGeom prst="downArrow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E96D38A-6DB4-37CA-13C8-2FA68B4CFC5C}"/>
              </a:ext>
            </a:extLst>
          </p:cNvPr>
          <p:cNvSpPr/>
          <p:nvPr/>
        </p:nvSpPr>
        <p:spPr>
          <a:xfrm>
            <a:off x="2896805" y="4312063"/>
            <a:ext cx="30175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639704">
              <a:buClr>
                <a:srgbClr val="203864"/>
              </a:buClr>
            </a:pPr>
            <a:r>
              <a:rPr lang="en-US" sz="2000" b="1" u="sng" spc="-1" dirty="0">
                <a:solidFill>
                  <a:srgbClr val="FF0000"/>
                </a:solidFill>
                <a:latin typeface="Helvetica Neue"/>
              </a:rPr>
              <a:t>Incoherent tune spread</a:t>
            </a:r>
          </a:p>
        </p:txBody>
      </p:sp>
      <p:sp>
        <p:nvSpPr>
          <p:cNvPr id="23" name="Down Arrow 28">
            <a:extLst>
              <a:ext uri="{FF2B5EF4-FFF2-40B4-BE49-F238E27FC236}">
                <a16:creationId xmlns:a16="http://schemas.microsoft.com/office/drawing/2014/main" id="{0834258E-1D96-D470-D969-8AD1B2D1F48F}"/>
              </a:ext>
            </a:extLst>
          </p:cNvPr>
          <p:cNvSpPr/>
          <p:nvPr/>
        </p:nvSpPr>
        <p:spPr>
          <a:xfrm>
            <a:off x="3930254" y="2973855"/>
            <a:ext cx="457200" cy="914400"/>
          </a:xfrm>
          <a:prstGeom prst="downArrow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D0437BD-D44E-2E4E-96A4-0FFA7670D9C4}"/>
              </a:ext>
            </a:extLst>
          </p:cNvPr>
          <p:cNvSpPr/>
          <p:nvPr/>
        </p:nvSpPr>
        <p:spPr>
          <a:xfrm>
            <a:off x="7190937" y="2916500"/>
            <a:ext cx="410229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260" indent="-342900">
              <a:buClr>
                <a:srgbClr val="203864"/>
              </a:buClr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The </a:t>
            </a:r>
            <a:r>
              <a:rPr lang="en-US" sz="2000" b="1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frequency of the </a:t>
            </a:r>
            <a:r>
              <a:rPr lang="en-US" sz="2000" b="1" i="1" spc="-1" dirty="0" err="1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betatron</a:t>
            </a:r>
            <a:r>
              <a:rPr lang="en-US" sz="2000" b="1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 motion 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changes</a:t>
            </a:r>
          </a:p>
          <a:p>
            <a:pPr marL="343260" indent="-342900">
              <a:buClr>
                <a:srgbClr val="203864"/>
              </a:buClr>
              <a:buFont typeface="Arial" panose="020B0604020202020204" pitchFamily="34" charset="0"/>
              <a:buChar char="•"/>
            </a:pPr>
            <a:r>
              <a:rPr lang="en-US" sz="2000" b="1" i="1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Different particles 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Helvetica Neue"/>
              </a:rPr>
              <a:t>in the same bunch will have a different tune depending on:</a:t>
            </a:r>
          </a:p>
          <a:p>
            <a:pPr marL="800091" lvl="1" indent="-342891">
              <a:buFont typeface="+mj-lt"/>
              <a:buAutoNum type="arabicPeriod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Helvetica Neue"/>
              </a:rPr>
              <a:t>Transverse Amplitude</a:t>
            </a:r>
          </a:p>
          <a:p>
            <a:pPr marL="800091" lvl="1" indent="-342891">
              <a:buFont typeface="+mj-lt"/>
              <a:buAutoNum type="arabicPeriod"/>
            </a:pPr>
            <a:r>
              <a:rPr lang="en-US" sz="2000" dirty="0">
                <a:solidFill>
                  <a:srgbClr val="00B050"/>
                </a:solidFill>
                <a:latin typeface="Helvetica Neue"/>
              </a:rPr>
              <a:t>Energy</a:t>
            </a:r>
            <a:endParaRPr lang="en-US" sz="2000" dirty="0">
              <a:solidFill>
                <a:srgbClr val="C00000"/>
              </a:solidFill>
              <a:latin typeface="Helvetica Neue"/>
            </a:endParaRPr>
          </a:p>
          <a:p>
            <a:pPr marL="800091" lvl="1" indent="-342891">
              <a:buFont typeface="+mj-lt"/>
              <a:buAutoNum type="arabicPeriod"/>
            </a:pPr>
            <a:r>
              <a:rPr lang="en-US" sz="2000" dirty="0">
                <a:solidFill>
                  <a:srgbClr val="7030A0"/>
                </a:solidFill>
                <a:latin typeface="Helvetica Neue"/>
              </a:rPr>
              <a:t>Transverse Beam Size</a:t>
            </a:r>
          </a:p>
          <a:p>
            <a:pPr marL="800091" lvl="1" indent="-342891">
              <a:buFont typeface="+mj-lt"/>
              <a:buAutoNum type="arabicPeriod"/>
            </a:pPr>
            <a:r>
              <a:rPr lang="en-US" sz="2000" dirty="0">
                <a:solidFill>
                  <a:srgbClr val="C00000"/>
                </a:solidFill>
                <a:latin typeface="Helvetica Neue"/>
              </a:rPr>
              <a:t>Bunch Intensity</a:t>
            </a:r>
          </a:p>
          <a:p>
            <a:pPr marL="800091" lvl="1" indent="-342891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  <a:latin typeface="Helvetica Neue"/>
              </a:rPr>
              <a:t>Longitudinal Parameters</a:t>
            </a:r>
            <a:endParaRPr lang="en-US" sz="2000" dirty="0">
              <a:solidFill>
                <a:srgbClr val="C00000"/>
              </a:solidFill>
              <a:latin typeface="Helvetica Neue"/>
            </a:endParaRPr>
          </a:p>
          <a:p>
            <a:pPr marL="343260" indent="-342900">
              <a:buClr>
                <a:srgbClr val="203864"/>
              </a:buClr>
              <a:buFont typeface="Arial" panose="020B0604020202020204" pitchFamily="34" charset="0"/>
              <a:buChar char="•"/>
            </a:pPr>
            <a:endParaRPr lang="en-US" sz="2000" spc="-1" dirty="0">
              <a:solidFill>
                <a:schemeClr val="accent5">
                  <a:lumMod val="50000"/>
                </a:schemeClr>
              </a:solidFill>
              <a:uFill>
                <a:solidFill>
                  <a:srgbClr val="FFFFFF"/>
                </a:solidFill>
              </a:uFill>
              <a:latin typeface="Helvetica Neue"/>
            </a:endParaRPr>
          </a:p>
        </p:txBody>
      </p:sp>
      <p:sp>
        <p:nvSpPr>
          <p:cNvPr id="35" name="Down Arrow 28">
            <a:extLst>
              <a:ext uri="{FF2B5EF4-FFF2-40B4-BE49-F238E27FC236}">
                <a16:creationId xmlns:a16="http://schemas.microsoft.com/office/drawing/2014/main" id="{07A872A6-3A69-6185-093E-CF5E49899E7C}"/>
              </a:ext>
            </a:extLst>
          </p:cNvPr>
          <p:cNvSpPr/>
          <p:nvPr/>
        </p:nvSpPr>
        <p:spPr>
          <a:xfrm rot="15030986">
            <a:off x="6146240" y="3886971"/>
            <a:ext cx="457200" cy="914400"/>
          </a:xfrm>
          <a:prstGeom prst="downArrow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30898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 animBg="1"/>
      <p:bldP spid="15" grpId="0" animBg="1"/>
      <p:bldP spid="17" grpId="0" animBg="1"/>
      <p:bldP spid="18" grpId="0"/>
      <p:bldP spid="23" grpId="0" animBg="1"/>
      <p:bldP spid="34" grpId="0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PSB – Space Charge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11</a:t>
            </a:fld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D95069-70E2-7CBD-FCE1-EBD126946D7A}"/>
              </a:ext>
            </a:extLst>
          </p:cNvPr>
          <p:cNvSpPr/>
          <p:nvPr/>
        </p:nvSpPr>
        <p:spPr>
          <a:xfrm>
            <a:off x="838201" y="1360145"/>
            <a:ext cx="36988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buFont typeface="+mj-lt"/>
              <a:buAutoNum type="arabicPeriod"/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Helvetica Neue"/>
              </a:rPr>
              <a:t>Transverse Amplitude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111146-A5A7-A6E1-9FBC-590FF2B63C82}"/>
              </a:ext>
            </a:extLst>
          </p:cNvPr>
          <p:cNvSpPr/>
          <p:nvPr/>
        </p:nvSpPr>
        <p:spPr>
          <a:xfrm>
            <a:off x="5693561" y="1257023"/>
            <a:ext cx="44246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The closer to the center of the bunch 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the larger the detuning</a:t>
            </a:r>
          </a:p>
        </p:txBody>
      </p:sp>
      <p:sp>
        <p:nvSpPr>
          <p:cNvPr id="10" name="Right Arrow 6">
            <a:extLst>
              <a:ext uri="{FF2B5EF4-FFF2-40B4-BE49-F238E27FC236}">
                <a16:creationId xmlns:a16="http://schemas.microsoft.com/office/drawing/2014/main" id="{CC131313-B085-4D97-FF77-3EBFAC769473}"/>
              </a:ext>
            </a:extLst>
          </p:cNvPr>
          <p:cNvSpPr/>
          <p:nvPr/>
        </p:nvSpPr>
        <p:spPr>
          <a:xfrm>
            <a:off x="4782026" y="1423023"/>
            <a:ext cx="593538" cy="321940"/>
          </a:xfrm>
          <a:prstGeom prst="rightArrow">
            <a:avLst/>
          </a:prstGeom>
          <a:noFill/>
          <a:ln>
            <a:solidFill>
              <a:srgbClr val="843C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DE55CCF0-1B0F-0F86-8ECA-0DECBBA09F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598" y="2069017"/>
            <a:ext cx="5760000" cy="4320000"/>
          </a:xfrm>
          <a:prstGeom prst="rect">
            <a:avLst/>
          </a:prstGeom>
        </p:spPr>
      </p:pic>
      <p:pic>
        <p:nvPicPr>
          <p:cNvPr id="20" name="Picture 19" descr="Chart, radar chart&#10;&#10;Description automatically generated">
            <a:extLst>
              <a:ext uri="{FF2B5EF4-FFF2-40B4-BE49-F238E27FC236}">
                <a16:creationId xmlns:a16="http://schemas.microsoft.com/office/drawing/2014/main" id="{204DC09D-564B-1220-9736-9BCF056704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27" y="2069017"/>
            <a:ext cx="576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466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PSB – Space Charge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12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111146-A5A7-A6E1-9FBC-590FF2B63C82}"/>
              </a:ext>
            </a:extLst>
          </p:cNvPr>
          <p:cNvSpPr/>
          <p:nvPr/>
        </p:nvSpPr>
        <p:spPr>
          <a:xfrm>
            <a:off x="5693561" y="1257023"/>
            <a:ext cx="27478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The lower the energy  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the larger the detuning</a:t>
            </a:r>
          </a:p>
        </p:txBody>
      </p:sp>
      <p:sp>
        <p:nvSpPr>
          <p:cNvPr id="10" name="Right Arrow 6">
            <a:extLst>
              <a:ext uri="{FF2B5EF4-FFF2-40B4-BE49-F238E27FC236}">
                <a16:creationId xmlns:a16="http://schemas.microsoft.com/office/drawing/2014/main" id="{CC131313-B085-4D97-FF77-3EBFAC769473}"/>
              </a:ext>
            </a:extLst>
          </p:cNvPr>
          <p:cNvSpPr/>
          <p:nvPr/>
        </p:nvSpPr>
        <p:spPr>
          <a:xfrm>
            <a:off x="4599710" y="1405744"/>
            <a:ext cx="638971" cy="410444"/>
          </a:xfrm>
          <a:prstGeom prst="righ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303931-DBED-46E7-35C5-BCA4681C9F1F}"/>
              </a:ext>
            </a:extLst>
          </p:cNvPr>
          <p:cNvSpPr/>
          <p:nvPr/>
        </p:nvSpPr>
        <p:spPr>
          <a:xfrm>
            <a:off x="838200" y="1449241"/>
            <a:ext cx="16225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buFont typeface="+mj-lt"/>
              <a:buAutoNum type="arabicPeriod" startAt="2"/>
            </a:pPr>
            <a:r>
              <a:rPr lang="en-US" sz="2400" dirty="0">
                <a:solidFill>
                  <a:srgbClr val="00B050"/>
                </a:solidFill>
                <a:latin typeface="Helvetica Neue"/>
              </a:rPr>
              <a:t>Energy</a:t>
            </a:r>
            <a:endParaRPr lang="en-US" sz="2400" dirty="0">
              <a:latin typeface="Helvetica Neue"/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3C2F59E-1476-A463-8E44-AB0BF5B4D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0704"/>
            <a:ext cx="6106008" cy="4320000"/>
          </a:xfrm>
          <a:prstGeom prst="rect">
            <a:avLst/>
          </a:prstGeom>
        </p:spPr>
      </p:pic>
      <p:pic>
        <p:nvPicPr>
          <p:cNvPr id="11" name="Picture 10" descr="Chart, line chart, histogram&#10;&#10;Description automatically generated">
            <a:extLst>
              <a:ext uri="{FF2B5EF4-FFF2-40B4-BE49-F238E27FC236}">
                <a16:creationId xmlns:a16="http://schemas.microsoft.com/office/drawing/2014/main" id="{04BE38A2-45C7-3ECD-39F6-173461EB54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719" y="1924498"/>
            <a:ext cx="6096001" cy="457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85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PSB – Space Charge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13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111146-A5A7-A6E1-9FBC-590FF2B63C82}"/>
              </a:ext>
            </a:extLst>
          </p:cNvPr>
          <p:cNvSpPr/>
          <p:nvPr/>
        </p:nvSpPr>
        <p:spPr>
          <a:xfrm>
            <a:off x="6779466" y="1269215"/>
            <a:ext cx="31325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The smaller the emittance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the larger the detuning</a:t>
            </a:r>
          </a:p>
        </p:txBody>
      </p:sp>
      <p:sp>
        <p:nvSpPr>
          <p:cNvPr id="10" name="Right Arrow 6">
            <a:extLst>
              <a:ext uri="{FF2B5EF4-FFF2-40B4-BE49-F238E27FC236}">
                <a16:creationId xmlns:a16="http://schemas.microsoft.com/office/drawing/2014/main" id="{CC131313-B085-4D97-FF77-3EBFAC769473}"/>
              </a:ext>
            </a:extLst>
          </p:cNvPr>
          <p:cNvSpPr/>
          <p:nvPr/>
        </p:nvSpPr>
        <p:spPr>
          <a:xfrm>
            <a:off x="5441426" y="1392326"/>
            <a:ext cx="654573" cy="347285"/>
          </a:xfrm>
          <a:prstGeom prst="right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C9E5A8A8-F66D-652D-91E7-48075FA99B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8" y="1745704"/>
            <a:ext cx="6462192" cy="4572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2314295-0242-0795-13F4-C4291A43AC91}"/>
              </a:ext>
            </a:extLst>
          </p:cNvPr>
          <p:cNvSpPr/>
          <p:nvPr/>
        </p:nvSpPr>
        <p:spPr>
          <a:xfrm>
            <a:off x="838200" y="1392326"/>
            <a:ext cx="37495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buFont typeface="+mj-lt"/>
              <a:buAutoNum type="arabicPeriod" startAt="3"/>
            </a:pPr>
            <a:r>
              <a:rPr lang="en-US" sz="2400" dirty="0">
                <a:solidFill>
                  <a:srgbClr val="7030A0"/>
                </a:solidFill>
                <a:latin typeface="Helvetica Neue"/>
              </a:rPr>
              <a:t>Transverse Beam Size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016BF5B-F302-39A1-476C-1AF7303A8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911032"/>
              </p:ext>
            </p:extLst>
          </p:nvPr>
        </p:nvGraphicFramePr>
        <p:xfrm>
          <a:off x="7433469" y="2715807"/>
          <a:ext cx="3715352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7676">
                  <a:extLst>
                    <a:ext uri="{9D8B030D-6E8A-4147-A177-3AD203B41FA5}">
                      <a16:colId xmlns:a16="http://schemas.microsoft.com/office/drawing/2014/main" val="3523274475"/>
                    </a:ext>
                  </a:extLst>
                </a:gridCol>
                <a:gridCol w="1857676">
                  <a:extLst>
                    <a:ext uri="{9D8B030D-6E8A-4147-A177-3AD203B41FA5}">
                      <a16:colId xmlns:a16="http://schemas.microsoft.com/office/drawing/2014/main" val="4266190340"/>
                    </a:ext>
                  </a:extLst>
                </a:gridCol>
              </a:tblGrid>
              <a:tr h="9042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Emittance x</a:t>
                      </a: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(mm </a:t>
                      </a:r>
                      <a:r>
                        <a:rPr lang="en-US" sz="2700" b="1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mrad</a:t>
                      </a: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en-US" sz="27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Emittance y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mm </a:t>
                      </a:r>
                      <a:r>
                        <a:rPr lang="en-US" sz="2700" b="1" baseline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mrad</a:t>
                      </a:r>
                      <a:r>
                        <a:rPr lang="en-US" sz="27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7041661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1659939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612915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729388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74894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1519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PSB – Space Charge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14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111146-A5A7-A6E1-9FBC-590FF2B63C82}"/>
              </a:ext>
            </a:extLst>
          </p:cNvPr>
          <p:cNvSpPr/>
          <p:nvPr/>
        </p:nvSpPr>
        <p:spPr>
          <a:xfrm>
            <a:off x="6779466" y="1269215"/>
            <a:ext cx="28184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The larger the intensity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the larger the detuning</a:t>
            </a:r>
          </a:p>
        </p:txBody>
      </p:sp>
      <p:sp>
        <p:nvSpPr>
          <p:cNvPr id="10" name="Right Arrow 6">
            <a:extLst>
              <a:ext uri="{FF2B5EF4-FFF2-40B4-BE49-F238E27FC236}">
                <a16:creationId xmlns:a16="http://schemas.microsoft.com/office/drawing/2014/main" id="{CC131313-B085-4D97-FF77-3EBFAC769473}"/>
              </a:ext>
            </a:extLst>
          </p:cNvPr>
          <p:cNvSpPr/>
          <p:nvPr/>
        </p:nvSpPr>
        <p:spPr>
          <a:xfrm>
            <a:off x="4996873" y="1433485"/>
            <a:ext cx="641408" cy="300120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pic>
        <p:nvPicPr>
          <p:cNvPr id="4" name="Picture 3" descr="Chart, diagram, radar chart&#10;&#10;Description automatically generated">
            <a:extLst>
              <a:ext uri="{FF2B5EF4-FFF2-40B4-BE49-F238E27FC236}">
                <a16:creationId xmlns:a16="http://schemas.microsoft.com/office/drawing/2014/main" id="{B5DF72CF-167A-97E8-57C5-2C484480B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5581"/>
            <a:ext cx="6462192" cy="4572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6ACF39A-3764-0238-D179-9F529CC4E9F7}"/>
              </a:ext>
            </a:extLst>
          </p:cNvPr>
          <p:cNvSpPr/>
          <p:nvPr/>
        </p:nvSpPr>
        <p:spPr>
          <a:xfrm>
            <a:off x="768627" y="1401508"/>
            <a:ext cx="27510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indent="-457189">
              <a:buFont typeface="+mj-lt"/>
              <a:buAutoNum type="arabicPeriod" startAt="4"/>
            </a:pPr>
            <a:r>
              <a:rPr lang="en-US" sz="2400" dirty="0">
                <a:solidFill>
                  <a:srgbClr val="C00000"/>
                </a:solidFill>
                <a:latin typeface="Helvetica Neue"/>
              </a:rPr>
              <a:t>Bunch Intensity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1A19329-12D2-6879-4F5F-F99F3E8B27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52869"/>
              </p:ext>
            </p:extLst>
          </p:nvPr>
        </p:nvGraphicFramePr>
        <p:xfrm>
          <a:off x="7262649" y="2857955"/>
          <a:ext cx="3426372" cy="21061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6372">
                  <a:extLst>
                    <a:ext uri="{9D8B030D-6E8A-4147-A177-3AD203B41FA5}">
                      <a16:colId xmlns:a16="http://schemas.microsoft.com/office/drawing/2014/main" val="3523274475"/>
                    </a:ext>
                  </a:extLst>
                </a:gridCol>
              </a:tblGrid>
              <a:tr h="5744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Intensity </a:t>
                      </a: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(10</a:t>
                      </a:r>
                      <a:r>
                        <a:rPr lang="en-US" sz="2700" b="1" baseline="300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 </a:t>
                      </a:r>
                      <a:r>
                        <a:rPr lang="en-US" sz="2700" b="1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ppb)</a:t>
                      </a:r>
                      <a:endParaRPr lang="en-US" sz="27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7041661"/>
                  </a:ext>
                </a:extLst>
              </a:tr>
              <a:tr h="510556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chemeClr val="tx1"/>
                          </a:solidFill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1659939"/>
                  </a:ext>
                </a:extLst>
              </a:tr>
              <a:tr h="510556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612915"/>
                  </a:ext>
                </a:extLst>
              </a:tr>
              <a:tr h="510556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>
                          <a:solidFill>
                            <a:srgbClr val="FF0000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7293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4964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018520" cy="1325563"/>
          </a:xfrm>
        </p:spPr>
        <p:txBody>
          <a:bodyPr/>
          <a:lstStyle/>
          <a:p>
            <a:r>
              <a:rPr lang="en-US" dirty="0"/>
              <a:t>PSB – Space Charge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15</a:t>
            </a:fld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6096C0-C461-F10B-8674-404FE7FE926A}"/>
              </a:ext>
            </a:extLst>
          </p:cNvPr>
          <p:cNvSpPr/>
          <p:nvPr/>
        </p:nvSpPr>
        <p:spPr>
          <a:xfrm>
            <a:off x="838202" y="1185459"/>
            <a:ext cx="35076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189" indent="-457189">
              <a:buFont typeface="+mj-lt"/>
              <a:buAutoNum type="arabicPeriod" startAt="5"/>
            </a:pPr>
            <a:r>
              <a:rPr lang="en-US" sz="2400" dirty="0">
                <a:solidFill>
                  <a:srgbClr val="0070C0"/>
                </a:solidFill>
                <a:latin typeface="Helvetica Neue"/>
              </a:rPr>
              <a:t>Longitudinal Settings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C01602-7D81-9D7A-5168-230E65F180D5}"/>
              </a:ext>
            </a:extLst>
          </p:cNvPr>
          <p:cNvSpPr/>
          <p:nvPr/>
        </p:nvSpPr>
        <p:spPr>
          <a:xfrm>
            <a:off x="5287642" y="1237951"/>
            <a:ext cx="49343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Helvetica Neue"/>
              </a:rPr>
              <a:t>Smaller bunch length – larger detuning</a:t>
            </a:r>
          </a:p>
        </p:txBody>
      </p:sp>
      <p:sp>
        <p:nvSpPr>
          <p:cNvPr id="15" name="Right Arrow 10">
            <a:extLst>
              <a:ext uri="{FF2B5EF4-FFF2-40B4-BE49-F238E27FC236}">
                <a16:creationId xmlns:a16="http://schemas.microsoft.com/office/drawing/2014/main" id="{334CF8E2-0736-C44E-D1C9-064998F493F5}"/>
              </a:ext>
            </a:extLst>
          </p:cNvPr>
          <p:cNvSpPr/>
          <p:nvPr/>
        </p:nvSpPr>
        <p:spPr>
          <a:xfrm>
            <a:off x="4521092" y="1237951"/>
            <a:ext cx="591352" cy="344555"/>
          </a:xfrm>
          <a:prstGeom prst="rightArrow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 Neue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01C1AD-BCD8-E8DB-CE12-2DB4E83198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609" y="2441343"/>
            <a:ext cx="4320000" cy="324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21A3CE-BB94-FEE0-9562-109741B501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0406"/>
            <a:ext cx="4320000" cy="32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A5742E-3BD6-FE25-A263-3B7AAAE9F76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7698"/>
          <a:stretch/>
        </p:blipFill>
        <p:spPr>
          <a:xfrm>
            <a:off x="8479353" y="2437421"/>
            <a:ext cx="3555465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448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1352"/>
            <a:ext cx="11018520" cy="1325563"/>
          </a:xfrm>
        </p:spPr>
        <p:txBody>
          <a:bodyPr/>
          <a:lstStyle/>
          <a:p>
            <a:r>
              <a:rPr lang="en-US" dirty="0"/>
              <a:t>PSB – Space Charge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16</a:t>
            </a:fld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B70C35-A0F6-427E-6968-3C91485A6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528" y="1292277"/>
            <a:ext cx="6612376" cy="31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Since space charge is caused by the beam itself it cannot be avoided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Some “mitigation” strategies: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Starting the acceleration right after injecting the beam – 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minimize the time at low energy </a:t>
            </a:r>
            <a:r>
              <a:rPr lang="en-GB" sz="2400" i="1" dirty="0">
                <a:solidFill>
                  <a:schemeClr val="accent5">
                    <a:lumMod val="50000"/>
                  </a:schemeClr>
                </a:solidFill>
              </a:rPr>
              <a:t>(also increased injection energy </a:t>
            </a:r>
            <a:r>
              <a:rPr lang="en-GB" sz="2400" i="1" dirty="0">
                <a:solidFill>
                  <a:schemeClr val="accent5">
                    <a:lumMod val="50000"/>
                  </a:schemeClr>
                </a:solidFill>
                <a:sym typeface="Wingdings" panose="05000000000000000000" pitchFamily="2" charset="2"/>
              </a:rPr>
              <a:t> L4 &amp; PSB</a:t>
            </a:r>
            <a:r>
              <a:rPr lang="en-GB" sz="2400" i="1" dirty="0">
                <a:solidFill>
                  <a:schemeClr val="accent5">
                    <a:lumMod val="50000"/>
                  </a:schemeClr>
                </a:solidFill>
              </a:rPr>
              <a:t>!)</a:t>
            </a:r>
            <a:endParaRPr lang="en-GB" sz="2400" b="1" i="1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Use nonlinear magnets (</a:t>
            </a:r>
            <a:r>
              <a:rPr lang="en-GB" sz="2400" dirty="0" err="1">
                <a:solidFill>
                  <a:schemeClr val="accent5">
                    <a:lumMod val="50000"/>
                  </a:schemeClr>
                </a:solidFill>
              </a:rPr>
              <a:t>sextupoles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&amp; octupoles) to mitigate resonances – 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minimize effects on losses &amp; emittance blow-up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Use an 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additional RF system 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pulsing on a 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higher harmonic 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to reduce the longitudinal line density &amp; elongate the bunches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4746DE-20DF-F1AA-D9F3-429E2B1EAA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6042" y="1823816"/>
            <a:ext cx="5091430" cy="396000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D96B250D-B574-1995-2F29-5EC869F2FEDD}"/>
              </a:ext>
            </a:extLst>
          </p:cNvPr>
          <p:cNvGrpSpPr/>
          <p:nvPr/>
        </p:nvGrpSpPr>
        <p:grpSpPr>
          <a:xfrm>
            <a:off x="6737228" y="1905355"/>
            <a:ext cx="5329382" cy="3960000"/>
            <a:chOff x="6862618" y="1748738"/>
            <a:chExt cx="5329382" cy="3960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21B6ADC-FF76-3316-CABB-B0C16F847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62618" y="1748738"/>
              <a:ext cx="5329382" cy="39600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C6FC167-16F5-84B8-4813-B93AA579055F}"/>
                </a:ext>
              </a:extLst>
            </p:cNvPr>
            <p:cNvSpPr txBox="1"/>
            <p:nvPr/>
          </p:nvSpPr>
          <p:spPr>
            <a:xfrm>
              <a:off x="9825183" y="4396210"/>
              <a:ext cx="189576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Extra magnets</a:t>
              </a:r>
              <a:endParaRPr lang="en-GB" dirty="0"/>
            </a:p>
          </p:txBody>
        </p:sp>
      </p:grpSp>
      <p:pic>
        <p:nvPicPr>
          <p:cNvPr id="3" name="Picture 2" descr="A diagram of a single double triple&#10;&#10;AI-generated content may be incorrect.">
            <a:extLst>
              <a:ext uri="{FF2B5EF4-FFF2-40B4-BE49-F238E27FC236}">
                <a16:creationId xmlns:a16="http://schemas.microsoft.com/office/drawing/2014/main" id="{B6BD7CA3-29B4-1DF4-0D7C-D2D1097F65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904" y="1904962"/>
            <a:ext cx="52493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43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 – PS </a:t>
            </a:r>
          </a:p>
        </p:txBody>
      </p:sp>
      <p:pic>
        <p:nvPicPr>
          <p:cNvPr id="17" name="Picture 8">
            <a:extLst>
              <a:ext uri="{FF2B5EF4-FFF2-40B4-BE49-F238E27FC236}">
                <a16:creationId xmlns:a16="http://schemas.microsoft.com/office/drawing/2014/main" id="{2DEE4622-2C14-B494-7283-0D249BC8BA7A}"/>
              </a:ext>
            </a:extLst>
          </p:cNvPr>
          <p:cNvPicPr/>
          <p:nvPr/>
        </p:nvPicPr>
        <p:blipFill>
          <a:blip r:embed="rId2"/>
          <a:srcRect t="15297"/>
          <a:stretch/>
        </p:blipFill>
        <p:spPr>
          <a:xfrm>
            <a:off x="5865167" y="1407912"/>
            <a:ext cx="3738684" cy="2290430"/>
          </a:xfrm>
          <a:prstGeom prst="rect">
            <a:avLst/>
          </a:prstGeom>
          <a:ln>
            <a:noFill/>
          </a:ln>
        </p:spPr>
      </p:pic>
      <p:sp>
        <p:nvSpPr>
          <p:cNvPr id="21" name="CustomShape 3">
            <a:extLst>
              <a:ext uri="{FF2B5EF4-FFF2-40B4-BE49-F238E27FC236}">
                <a16:creationId xmlns:a16="http://schemas.microsoft.com/office/drawing/2014/main" id="{92F79B93-6C67-AA54-560F-B0289A26BC36}"/>
              </a:ext>
            </a:extLst>
          </p:cNvPr>
          <p:cNvSpPr/>
          <p:nvPr/>
        </p:nvSpPr>
        <p:spPr>
          <a:xfrm>
            <a:off x="8948463" y="1443180"/>
            <a:ext cx="573424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>
                <a:solidFill>
                  <a:srgbClr val="FFFFFF"/>
                </a:solidFill>
                <a:latin typeface="Arial"/>
                <a:ea typeface="DejaVu Sans"/>
              </a:rPr>
              <a:t>PS</a:t>
            </a:r>
            <a:endParaRPr lang="en-US" sz="1633" spc="-1"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D8518A-707C-D60F-B8D1-1499EC853D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167" y="3781527"/>
            <a:ext cx="5526315" cy="2520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6D934C5-E7BD-49AC-9DCD-6C81F4D6C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452" y="1324727"/>
            <a:ext cx="483339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PS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Proton Synchrotron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CERN’s first accelerator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run: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l-GR" sz="2400" b="1" i="1" dirty="0">
                <a:solidFill>
                  <a:srgbClr val="FF0000"/>
                </a:solidFill>
              </a:rPr>
              <a:t>1959</a:t>
            </a:r>
            <a:endParaRPr lang="en-US" sz="2400" b="1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Even today it accelerates beams (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protons and ions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) for the LHC and other CERN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The bunches and their spacing is defined in the PS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F23E03-35BC-CFE6-C42C-C1B02AD3FF6C}"/>
              </a:ext>
            </a:extLst>
          </p:cNvPr>
          <p:cNvSpPr txBox="1"/>
          <p:nvPr/>
        </p:nvSpPr>
        <p:spPr>
          <a:xfrm>
            <a:off x="330327" y="4529939"/>
            <a:ext cx="522247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Consists of 100 combined function magnets</a:t>
            </a:r>
          </a:p>
          <a:p>
            <a:pPr marL="342900" indent="-342900">
              <a:buFont typeface="Calibri" panose="020F0502020204030204" pitchFamily="34" charset="0"/>
              <a:buChar char="→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The same magnet bends and focuses the beam!</a:t>
            </a:r>
            <a:endParaRPr lang="el-GR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319939-CEEE-C451-D1B4-E063754A5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8DEA-E4D6-42B3-8779-8757EA58192F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432DA2-2FED-A802-620C-B02EABAE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D7AEF-5DE5-8CC0-A118-3DE9242E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41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690"/>
            <a:ext cx="11018520" cy="1325563"/>
          </a:xfrm>
        </p:spPr>
        <p:txBody>
          <a:bodyPr/>
          <a:lstStyle/>
          <a:p>
            <a:r>
              <a:rPr lang="en-US" dirty="0"/>
              <a:t>PS – Tailoring of bunches</a:t>
            </a:r>
          </a:p>
        </p:txBody>
      </p:sp>
      <p:pic>
        <p:nvPicPr>
          <p:cNvPr id="17" name="Picture 8">
            <a:extLst>
              <a:ext uri="{FF2B5EF4-FFF2-40B4-BE49-F238E27FC236}">
                <a16:creationId xmlns:a16="http://schemas.microsoft.com/office/drawing/2014/main" id="{2DEE4622-2C14-B494-7283-0D249BC8BA7A}"/>
              </a:ext>
            </a:extLst>
          </p:cNvPr>
          <p:cNvPicPr/>
          <p:nvPr/>
        </p:nvPicPr>
        <p:blipFill>
          <a:blip r:embed="rId2"/>
          <a:srcRect t="15297"/>
          <a:stretch/>
        </p:blipFill>
        <p:spPr>
          <a:xfrm>
            <a:off x="8118036" y="1324727"/>
            <a:ext cx="3738684" cy="2290430"/>
          </a:xfrm>
          <a:prstGeom prst="rect">
            <a:avLst/>
          </a:prstGeom>
          <a:ln>
            <a:noFill/>
          </a:ln>
        </p:spPr>
      </p:pic>
      <p:sp>
        <p:nvSpPr>
          <p:cNvPr id="21" name="CustomShape 3">
            <a:extLst>
              <a:ext uri="{FF2B5EF4-FFF2-40B4-BE49-F238E27FC236}">
                <a16:creationId xmlns:a16="http://schemas.microsoft.com/office/drawing/2014/main" id="{92F79B93-6C67-AA54-560F-B0289A26BC36}"/>
              </a:ext>
            </a:extLst>
          </p:cNvPr>
          <p:cNvSpPr/>
          <p:nvPr/>
        </p:nvSpPr>
        <p:spPr>
          <a:xfrm>
            <a:off x="11201332" y="1359995"/>
            <a:ext cx="573424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>
                <a:solidFill>
                  <a:srgbClr val="FFFFFF"/>
                </a:solidFill>
                <a:latin typeface="Arial"/>
                <a:ea typeface="DejaVu Sans"/>
              </a:rPr>
              <a:t>PS</a:t>
            </a:r>
            <a:endParaRPr lang="en-US" sz="1633" spc="-1">
              <a:latin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D934C5-E7BD-49AC-9DCD-6C81F4D6C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452" y="1324727"/>
            <a:ext cx="704523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PS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Proton Synchrotron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The bunches and their spacing is defined in the PS</a:t>
            </a:r>
            <a:endParaRPr lang="en-US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319939-CEEE-C451-D1B4-E063754A5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8DEA-E4D6-42B3-8779-8757EA58192F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432DA2-2FED-A802-620C-B02EABAE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D7AEF-5DE5-8CC0-A118-3DE9242E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18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0BC928-266A-E846-45B7-82601D090B0C}"/>
              </a:ext>
            </a:extLst>
          </p:cNvPr>
          <p:cNvSpPr txBox="1"/>
          <p:nvPr/>
        </p:nvSpPr>
        <p:spPr>
          <a:xfrm>
            <a:off x="1591368" y="2598003"/>
            <a:ext cx="4965193" cy="8309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How can we change the number of bunches &amp; the space between them?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861127-7218-F3F5-57AF-3FEE5EF7F490}"/>
              </a:ext>
            </a:extLst>
          </p:cNvPr>
          <p:cNvSpPr txBox="1"/>
          <p:nvPr/>
        </p:nvSpPr>
        <p:spPr>
          <a:xfrm>
            <a:off x="400840" y="3979247"/>
            <a:ext cx="11791160" cy="230832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Calibri" panose="020F0502020204030204" pitchFamily="34" charset="0"/>
              <a:buChar char="→"/>
            </a:pP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We need more RF systems so that we can have additional “harmonics” </a:t>
            </a:r>
            <a:r>
              <a:rPr lang="en-US" sz="2400" i="1" dirty="0">
                <a:solidFill>
                  <a:schemeClr val="accent5">
                    <a:lumMod val="50000"/>
                  </a:schemeClr>
                </a:solidFill>
              </a:rPr>
              <a:t>(similar to the PSB case shown before)</a:t>
            </a:r>
            <a:endParaRPr lang="en-US" sz="2400" b="1" i="1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Calibri" panose="020F0502020204030204" pitchFamily="34" charset="0"/>
              <a:buChar char="→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Changing the voltage ratios and the phase of the different systems:</a:t>
            </a:r>
          </a:p>
          <a:p>
            <a:pPr marL="1257300" lvl="2" indent="-342900">
              <a:buFont typeface="Calibri" panose="020F0502020204030204" pitchFamily="34" charset="0"/>
              <a:buChar char="→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Merge bunches</a:t>
            </a:r>
          </a:p>
          <a:p>
            <a:pPr marL="1257300" lvl="2" indent="-342900">
              <a:buFont typeface="Calibri" panose="020F0502020204030204" pitchFamily="34" charset="0"/>
              <a:buChar char="→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Split bunches</a:t>
            </a:r>
          </a:p>
          <a:p>
            <a:pPr marL="1257300" lvl="2" indent="-342900">
              <a:buFont typeface="Calibri" panose="020F0502020204030204" pitchFamily="34" charset="0"/>
              <a:buChar char="→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Rotate bunches</a:t>
            </a:r>
          </a:p>
        </p:txBody>
      </p:sp>
    </p:spTree>
    <p:extLst>
      <p:ext uri="{BB962C8B-B14F-4D97-AF65-F5344CB8AC3E}">
        <p14:creationId xmlns:p14="http://schemas.microsoft.com/office/powerpoint/2010/main" val="1210632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690"/>
            <a:ext cx="11018520" cy="1325563"/>
          </a:xfrm>
        </p:spPr>
        <p:txBody>
          <a:bodyPr/>
          <a:lstStyle/>
          <a:p>
            <a:r>
              <a:rPr lang="en-US" dirty="0"/>
              <a:t>PS – Tailoring of bunches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319939-CEEE-C451-D1B4-E063754A5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8DEA-E4D6-42B3-8779-8757EA58192F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432DA2-2FED-A802-620C-B02EABAE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D7AEF-5DE5-8CC0-A118-3DE9242E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19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861127-7218-F3F5-57AF-3FEE5EF7F490}"/>
              </a:ext>
            </a:extLst>
          </p:cNvPr>
          <p:cNvSpPr txBox="1"/>
          <p:nvPr/>
        </p:nvSpPr>
        <p:spPr>
          <a:xfrm>
            <a:off x="131547" y="1568001"/>
            <a:ext cx="5259841" cy="415498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Calibri" panose="020F0502020204030204" pitchFamily="34" charset="0"/>
              <a:buChar char="→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Changing the voltage ratios (also adjusting phases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etc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) of the different systems we can change the shape of the bunch (&amp; the longitudinal profile)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We start with a single RF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We include a second RF system at h</a:t>
            </a:r>
            <a:r>
              <a:rPr lang="en-US" sz="2200" baseline="-25000" dirty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=2h</a:t>
            </a:r>
            <a:r>
              <a:rPr lang="en-US" sz="2200" baseline="-250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and we start changing the contribution of the 2 systems (voltage)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If we keep changing the contributions of the two systems we can fully separate the bunches!</a:t>
            </a:r>
          </a:p>
        </p:txBody>
      </p:sp>
      <p:pic>
        <p:nvPicPr>
          <p:cNvPr id="5" name="Picture 4" descr="A graph of a single harmonious line&#10;&#10;Description automatically generated">
            <a:extLst>
              <a:ext uri="{FF2B5EF4-FFF2-40B4-BE49-F238E27FC236}">
                <a16:creationId xmlns:a16="http://schemas.microsoft.com/office/drawing/2014/main" id="{967E5C2B-3FDD-C240-8A1F-00B685F0EB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440000"/>
            <a:ext cx="6240000" cy="4680000"/>
          </a:xfrm>
          <a:prstGeom prst="rect">
            <a:avLst/>
          </a:prstGeom>
        </p:spPr>
      </p:pic>
      <p:pic>
        <p:nvPicPr>
          <p:cNvPr id="22" name="Picture 21" descr="A graph of a graph&#10;&#10;Description automatically generated">
            <a:extLst>
              <a:ext uri="{FF2B5EF4-FFF2-40B4-BE49-F238E27FC236}">
                <a16:creationId xmlns:a16="http://schemas.microsoft.com/office/drawing/2014/main" id="{551D32EB-8A09-F7FF-172D-3179CAA6EE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440000"/>
            <a:ext cx="6240000" cy="4680000"/>
          </a:xfrm>
          <a:prstGeom prst="rect">
            <a:avLst/>
          </a:prstGeom>
        </p:spPr>
      </p:pic>
      <p:pic>
        <p:nvPicPr>
          <p:cNvPr id="19" name="Picture 18" descr="A graph of a graph&#10;&#10;Description automatically generated">
            <a:extLst>
              <a:ext uri="{FF2B5EF4-FFF2-40B4-BE49-F238E27FC236}">
                <a16:creationId xmlns:a16="http://schemas.microsoft.com/office/drawing/2014/main" id="{C0F2DEC2-66BD-47C4-2D33-B2BD228EEE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440000"/>
            <a:ext cx="6240000" cy="4680000"/>
          </a:xfrm>
          <a:prstGeom prst="rect">
            <a:avLst/>
          </a:prstGeom>
        </p:spPr>
      </p:pic>
      <p:pic>
        <p:nvPicPr>
          <p:cNvPr id="24" name="Picture 23" descr="A graph of a graph&#10;&#10;Description automatically generated">
            <a:extLst>
              <a:ext uri="{FF2B5EF4-FFF2-40B4-BE49-F238E27FC236}">
                <a16:creationId xmlns:a16="http://schemas.microsoft.com/office/drawing/2014/main" id="{D38E7491-CDD9-E0E8-DE99-F4F1619D75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440000"/>
            <a:ext cx="6240000" cy="4680000"/>
          </a:xfrm>
          <a:prstGeom prst="rect">
            <a:avLst/>
          </a:prstGeom>
        </p:spPr>
      </p:pic>
      <p:pic>
        <p:nvPicPr>
          <p:cNvPr id="26" name="Picture 25" descr="A graph of a graph&#10;&#10;Description automatically generated">
            <a:extLst>
              <a:ext uri="{FF2B5EF4-FFF2-40B4-BE49-F238E27FC236}">
                <a16:creationId xmlns:a16="http://schemas.microsoft.com/office/drawing/2014/main" id="{75BF029D-7849-387E-E893-C3462DB3CE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440000"/>
            <a:ext cx="6240000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95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1D93-F23F-1D7F-55B2-226D297BB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/>
              <a:t>Disclaimer</a:t>
            </a:r>
            <a:endParaRPr lang="en-GB" b="1" i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DBEE05-4686-D887-0C14-4F81E8573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399" y="1233199"/>
            <a:ext cx="11039764" cy="562480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Based on:</a:t>
            </a:r>
          </a:p>
          <a:p>
            <a:r>
              <a:rPr lang="en-US" sz="2100" dirty="0"/>
              <a:t>K. </a:t>
            </a:r>
            <a:r>
              <a:rPr lang="en-US" sz="2100" dirty="0" err="1"/>
              <a:t>Schindl</a:t>
            </a:r>
            <a:r>
              <a:rPr lang="en-US" sz="2100" dirty="0"/>
              <a:t>: “Space charge”</a:t>
            </a:r>
          </a:p>
          <a:p>
            <a:r>
              <a:rPr lang="en-US" sz="2100" dirty="0"/>
              <a:t>S. Albright: “</a:t>
            </a:r>
            <a:r>
              <a:rPr lang="en-GB" sz="2100" dirty="0"/>
              <a:t>Longitudinal Optimisations for Space Charge Reduction in the CERN PSB</a:t>
            </a:r>
            <a:r>
              <a:rPr lang="en-US" sz="2100" dirty="0"/>
              <a:t>”</a:t>
            </a:r>
          </a:p>
          <a:p>
            <a:r>
              <a:rPr lang="en-US" sz="2100" dirty="0"/>
              <a:t>Y. </a:t>
            </a:r>
            <a:r>
              <a:rPr lang="en-US" sz="2100" dirty="0" err="1"/>
              <a:t>Papaphilippou</a:t>
            </a:r>
            <a:r>
              <a:rPr lang="en-US" sz="2100" dirty="0"/>
              <a:t> : “Introduction to Accelerators”</a:t>
            </a:r>
          </a:p>
          <a:p>
            <a:r>
              <a:rPr lang="en-US" sz="2100" u="sng" dirty="0"/>
              <a:t>Summer student lectures:</a:t>
            </a:r>
          </a:p>
          <a:p>
            <a:pPr lvl="1"/>
            <a:r>
              <a:rPr lang="en-US" sz="2100" dirty="0"/>
              <a:t>B. Holzer,  V. Kain, and M. </a:t>
            </a:r>
            <a:r>
              <a:rPr lang="en-US" sz="2100" dirty="0" err="1"/>
              <a:t>Schaumann</a:t>
            </a:r>
            <a:endParaRPr lang="en-US" sz="2100" dirty="0"/>
          </a:p>
          <a:p>
            <a:r>
              <a:rPr lang="en-US" sz="2100" u="sng" dirty="0"/>
              <a:t>CERN accelerator school (CAS):</a:t>
            </a:r>
          </a:p>
          <a:p>
            <a:pPr lvl="1"/>
            <a:r>
              <a:rPr lang="en-US" sz="2100" dirty="0"/>
              <a:t>F. </a:t>
            </a:r>
            <a:r>
              <a:rPr lang="en-US" sz="2100" dirty="0" err="1"/>
              <a:t>Tecker</a:t>
            </a:r>
            <a:r>
              <a:rPr lang="en-US" sz="2100" dirty="0"/>
              <a:t>: “</a:t>
            </a:r>
            <a:r>
              <a:rPr lang="en-US" sz="2100" i="1" dirty="0"/>
              <a:t>Longitudinal beam dynamics”</a:t>
            </a:r>
          </a:p>
          <a:p>
            <a:pPr lvl="1"/>
            <a:r>
              <a:rPr lang="en-US" sz="2100" dirty="0"/>
              <a:t>G. Rumolo, </a:t>
            </a:r>
            <a:r>
              <a:rPr lang="en-US" sz="2100" dirty="0" err="1"/>
              <a:t>K.Li</a:t>
            </a:r>
            <a:r>
              <a:rPr lang="en-US" sz="2100" dirty="0"/>
              <a:t> : </a:t>
            </a:r>
            <a:r>
              <a:rPr lang="en-US" sz="2100" i="1" dirty="0"/>
              <a:t>“Instabilities Part I: Introduction – multiparticle systems, macroparticle models and wake functions”</a:t>
            </a:r>
          </a:p>
          <a:p>
            <a:pPr lvl="1"/>
            <a:r>
              <a:rPr lang="en-US" sz="2100" dirty="0"/>
              <a:t>X. </a:t>
            </a:r>
            <a:r>
              <a:rPr lang="en-US" sz="2100" dirty="0" err="1"/>
              <a:t>Buffat</a:t>
            </a:r>
            <a:r>
              <a:rPr lang="en-US" sz="2100" dirty="0"/>
              <a:t> and T. </a:t>
            </a:r>
            <a:r>
              <a:rPr lang="en-US" sz="2100" dirty="0" err="1"/>
              <a:t>Pieloni</a:t>
            </a:r>
            <a:r>
              <a:rPr lang="en-US" sz="2100" dirty="0"/>
              <a:t>: </a:t>
            </a:r>
            <a:r>
              <a:rPr lang="en-US" sz="2100" i="1" dirty="0"/>
              <a:t>“Beam-beam effects”</a:t>
            </a:r>
          </a:p>
          <a:p>
            <a:r>
              <a:rPr lang="en-US" sz="2100" u="sng" dirty="0"/>
              <a:t>Joint Universities Accelerator School (JUAS):</a:t>
            </a:r>
          </a:p>
          <a:p>
            <a:pPr lvl="1"/>
            <a:r>
              <a:rPr lang="en-US" sz="2100" dirty="0"/>
              <a:t>F. Antoniou, H. Bartosik and Y. </a:t>
            </a:r>
            <a:r>
              <a:rPr lang="en-US" sz="2100" dirty="0" err="1"/>
              <a:t>Papaphilippou</a:t>
            </a:r>
            <a:r>
              <a:rPr lang="en-US" sz="2100" i="1" dirty="0"/>
              <a:t>: “Linear imperfections” </a:t>
            </a:r>
            <a:r>
              <a:rPr lang="en-US" sz="2100" dirty="0"/>
              <a:t>and</a:t>
            </a:r>
            <a:r>
              <a:rPr lang="en-US" sz="2100" i="1" dirty="0"/>
              <a:t> “nonlinear dynamics” </a:t>
            </a:r>
          </a:p>
          <a:p>
            <a:r>
              <a:rPr lang="en-US" sz="2100" u="sng" dirty="0"/>
              <a:t>Books:</a:t>
            </a:r>
          </a:p>
          <a:p>
            <a:pPr lvl="1"/>
            <a:r>
              <a:rPr lang="en-US" sz="2100" dirty="0"/>
              <a:t>K. Wille: “</a:t>
            </a:r>
            <a:r>
              <a:rPr lang="en-US" sz="2100" i="1" dirty="0"/>
              <a:t>The Physics of Particle Accelerators”</a:t>
            </a:r>
          </a:p>
          <a:p>
            <a:pPr lvl="1"/>
            <a:r>
              <a:rPr lang="en-US" sz="2100" dirty="0"/>
              <a:t>S.Y. Lee: </a:t>
            </a:r>
            <a:r>
              <a:rPr lang="en-US" sz="2100" i="1" dirty="0"/>
              <a:t>“Accelerator Physics”</a:t>
            </a:r>
          </a:p>
          <a:p>
            <a:pPr lvl="1"/>
            <a:r>
              <a:rPr lang="en-GB" sz="2100" dirty="0"/>
              <a:t>A. Wolski: </a:t>
            </a:r>
            <a:r>
              <a:rPr lang="en-GB" sz="2100" i="1" dirty="0"/>
              <a:t>“Beam Dynamics in High Energy Particle Accelerators”</a:t>
            </a:r>
          </a:p>
          <a:p>
            <a:pPr lvl="1"/>
            <a:r>
              <a:rPr lang="en-GB" sz="2100" dirty="0"/>
              <a:t>H. Wiedemann: “Particle Accelerator Physics”</a:t>
            </a:r>
          </a:p>
          <a:p>
            <a:pPr marL="0" indent="0">
              <a:buNone/>
            </a:pPr>
            <a:r>
              <a:rPr lang="en-US" sz="2100" dirty="0"/>
              <a:t>Images: cds.cern.ch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A07A8-8DEE-FA72-4659-82ABE378F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4492-E6D6-48F0-9C93-73F28B26864E}" type="datetime1">
              <a:rPr lang="en-GB" smtClean="0"/>
              <a:t>15/07/2025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11FBB6-3D4F-58E7-5637-11A41A408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800260-933D-A0F0-53EE-17367CF06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298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690"/>
            <a:ext cx="11018520" cy="1325563"/>
          </a:xfrm>
        </p:spPr>
        <p:txBody>
          <a:bodyPr/>
          <a:lstStyle/>
          <a:p>
            <a:r>
              <a:rPr lang="en-US" dirty="0"/>
              <a:t>PS – Tailoring of bunches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319939-CEEE-C451-D1B4-E063754A5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8DEA-E4D6-42B3-8779-8757EA58192F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432DA2-2FED-A802-620C-B02EABAE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D7AEF-5DE5-8CC0-A118-3DE9242E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20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861127-7218-F3F5-57AF-3FEE5EF7F490}"/>
              </a:ext>
            </a:extLst>
          </p:cNvPr>
          <p:cNvSpPr txBox="1"/>
          <p:nvPr/>
        </p:nvSpPr>
        <p:spPr>
          <a:xfrm>
            <a:off x="151174" y="1477123"/>
            <a:ext cx="3992981" cy="4493538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LHC bunches in the 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The PSB can provide 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up to 4 bunches per injection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(one out of each ring)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Two injections in the PS (4+2)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chemeClr val="accent5">
                    <a:lumMod val="50000"/>
                  </a:schemeClr>
                </a:solidFill>
              </a:rPr>
              <a:t>One bucket is kept empty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Each </a:t>
            </a: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bucket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is split in three after the second injection</a:t>
            </a:r>
            <a:endParaRPr lang="en-US" sz="2200" b="1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 Box 7">
            <a:extLst>
              <a:ext uri="{FF2B5EF4-FFF2-40B4-BE49-F238E27FC236}">
                <a16:creationId xmlns:a16="http://schemas.microsoft.com/office/drawing/2014/main" id="{3625A02D-D540-3C4C-9EAB-5B20F69AC6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565" y="1080248"/>
            <a:ext cx="5956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Calibri "/>
              </a:rPr>
              <a:t>1. Inject four bunches (h=7)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FA1CBAFB-C518-99F0-7664-A07470C34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565" y="2635937"/>
            <a:ext cx="43623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  Wait 1.2 s for second injection</a:t>
            </a:r>
          </a:p>
        </p:txBody>
      </p:sp>
      <p:pic>
        <p:nvPicPr>
          <p:cNvPr id="12" name="Picture 17" descr="4BunchesH7">
            <a:extLst>
              <a:ext uri="{FF2B5EF4-FFF2-40B4-BE49-F238E27FC236}">
                <a16:creationId xmlns:a16="http://schemas.microsoft.com/office/drawing/2014/main" id="{7BC9C137-DC33-8C2F-CAF6-6A096E2C2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491" y="1507285"/>
            <a:ext cx="7504234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0">
            <a:extLst>
              <a:ext uri="{FF2B5EF4-FFF2-40B4-BE49-F238E27FC236}">
                <a16:creationId xmlns:a16="http://schemas.microsoft.com/office/drawing/2014/main" id="{1902D91D-B348-E2EA-26B6-FD96A6F14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565" y="3077677"/>
            <a:ext cx="40690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2. Inject two more bunches </a:t>
            </a:r>
            <a:r>
              <a:rPr lang="en-US" sz="2000" b="1" dirty="0">
                <a:solidFill>
                  <a:srgbClr val="4472C4">
                    <a:lumMod val="50000"/>
                  </a:srgbClr>
                </a:solidFill>
                <a:latin typeface="Calibri "/>
                <a:ea typeface="+mn-ea"/>
                <a:cs typeface="+mn-cs"/>
              </a:rPr>
              <a:t>(h=7)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+mn-lt"/>
              <a:cs typeface="Times New Roman" charset="0"/>
            </a:endParaRPr>
          </a:p>
        </p:txBody>
      </p:sp>
      <p:pic>
        <p:nvPicPr>
          <p:cNvPr id="15" name="Picture 18" descr="6BunchesH7">
            <a:extLst>
              <a:ext uri="{FF2B5EF4-FFF2-40B4-BE49-F238E27FC236}">
                <a16:creationId xmlns:a16="http://schemas.microsoft.com/office/drawing/2014/main" id="{6595BEB3-CFB1-CFAF-6E37-F28DAB9AD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219" y="3526509"/>
            <a:ext cx="7504234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11">
            <a:extLst>
              <a:ext uri="{FF2B5EF4-FFF2-40B4-BE49-F238E27FC236}">
                <a16:creationId xmlns:a16="http://schemas.microsoft.com/office/drawing/2014/main" id="{A1B6B47B-FE60-9223-8B55-1AB183A0C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564" y="4809539"/>
            <a:ext cx="54152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Calibri "/>
              </a:rPr>
              <a:t>3. Triple split after second injection (h=21)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Calibri "/>
              <a:cs typeface="Times New Roman" charset="0"/>
            </a:endParaRPr>
          </a:p>
        </p:txBody>
      </p:sp>
      <p:pic>
        <p:nvPicPr>
          <p:cNvPr id="18" name="Picture 19" descr="18BunchesH21">
            <a:extLst>
              <a:ext uri="{FF2B5EF4-FFF2-40B4-BE49-F238E27FC236}">
                <a16:creationId xmlns:a16="http://schemas.microsoft.com/office/drawing/2014/main" id="{ADFAAEDC-EF84-60FE-219F-3E3F84A9D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565" y="5190538"/>
            <a:ext cx="7504234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Line 20">
            <a:extLst>
              <a:ext uri="{FF2B5EF4-FFF2-40B4-BE49-F238E27FC236}">
                <a16:creationId xmlns:a16="http://schemas.microsoft.com/office/drawing/2014/main" id="{2C6F69B5-2BC4-ECD5-6241-23DFB6C7A4DC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9372937" y="4657138"/>
            <a:ext cx="0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21">
            <a:extLst>
              <a:ext uri="{FF2B5EF4-FFF2-40B4-BE49-F238E27FC236}">
                <a16:creationId xmlns:a16="http://schemas.microsoft.com/office/drawing/2014/main" id="{F1348BF8-744C-C3A9-D7DC-2883AFA717F1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9021245" y="4657138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22">
            <a:extLst>
              <a:ext uri="{FF2B5EF4-FFF2-40B4-BE49-F238E27FC236}">
                <a16:creationId xmlns:a16="http://schemas.microsoft.com/office/drawing/2014/main" id="{1FF50587-6F36-A5FC-562D-0D29B54FD02D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9372937" y="4657138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24">
            <a:extLst>
              <a:ext uri="{FF2B5EF4-FFF2-40B4-BE49-F238E27FC236}">
                <a16:creationId xmlns:a16="http://schemas.microsoft.com/office/drawing/2014/main" id="{8B7E38F6-53C4-1432-7F61-CA3A51343849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1513864" y="4657138"/>
            <a:ext cx="0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25">
            <a:extLst>
              <a:ext uri="{FF2B5EF4-FFF2-40B4-BE49-F238E27FC236}">
                <a16:creationId xmlns:a16="http://schemas.microsoft.com/office/drawing/2014/main" id="{C4E02800-E0B4-1D70-2151-19908313CA1F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1162172" y="4657138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26">
            <a:extLst>
              <a:ext uri="{FF2B5EF4-FFF2-40B4-BE49-F238E27FC236}">
                <a16:creationId xmlns:a16="http://schemas.microsoft.com/office/drawing/2014/main" id="{D12A26C7-8AAB-096E-F2B1-3C9FA382AE35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1513864" y="4657138"/>
            <a:ext cx="351692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078F22B-033E-33A9-9669-BDB4CD8FB014}"/>
              </a:ext>
            </a:extLst>
          </p:cNvPr>
          <p:cNvSpPr txBox="1"/>
          <p:nvPr/>
        </p:nvSpPr>
        <p:spPr>
          <a:xfrm>
            <a:off x="0" y="6141640"/>
            <a:ext cx="6890801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Tecker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“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Longitudinal beam dynamics” (CAS)</a:t>
            </a:r>
          </a:p>
        </p:txBody>
      </p:sp>
      <p:pic>
        <p:nvPicPr>
          <p:cNvPr id="33" name="Picture 3" descr="LHC25Inj2AllBunches">
            <a:extLst>
              <a:ext uri="{FF2B5EF4-FFF2-40B4-BE49-F238E27FC236}">
                <a16:creationId xmlns:a16="http://schemas.microsoft.com/office/drawing/2014/main" id="{8B00C792-0303-BA0C-4405-930EAA65F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049" y="1305873"/>
            <a:ext cx="2845777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7922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3" grpId="0"/>
      <p:bldP spid="17" grpId="0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690"/>
            <a:ext cx="11018520" cy="1325563"/>
          </a:xfrm>
        </p:spPr>
        <p:txBody>
          <a:bodyPr/>
          <a:lstStyle/>
          <a:p>
            <a:r>
              <a:rPr lang="en-US" dirty="0"/>
              <a:t>PS – Tailoring of bunches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319939-CEEE-C451-D1B4-E063754A5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8DEA-E4D6-42B3-8779-8757EA58192F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432DA2-2FED-A802-620C-B02EABAE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D7AEF-5DE5-8CC0-A118-3DE9242E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21</a:t>
            </a:fld>
            <a:endParaRPr lang="en-GB"/>
          </a:p>
        </p:txBody>
      </p:sp>
      <p:pic>
        <p:nvPicPr>
          <p:cNvPr id="18" name="Picture 19" descr="18BunchesH21">
            <a:extLst>
              <a:ext uri="{FF2B5EF4-FFF2-40B4-BE49-F238E27FC236}">
                <a16:creationId xmlns:a16="http://schemas.microsoft.com/office/drawing/2014/main" id="{ADFAAEDC-EF84-60FE-219F-3E3F84A9D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592" y="1476852"/>
            <a:ext cx="7504234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078F22B-033E-33A9-9669-BDB4CD8FB014}"/>
              </a:ext>
            </a:extLst>
          </p:cNvPr>
          <p:cNvSpPr txBox="1"/>
          <p:nvPr/>
        </p:nvSpPr>
        <p:spPr>
          <a:xfrm>
            <a:off x="0" y="6141640"/>
            <a:ext cx="6890801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Tecker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“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Longitudinal beam dynamics” (CAS)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8A5D70-4A37-E9CD-865D-318F24FD302E}"/>
              </a:ext>
            </a:extLst>
          </p:cNvPr>
          <p:cNvSpPr txBox="1"/>
          <p:nvPr/>
        </p:nvSpPr>
        <p:spPr>
          <a:xfrm>
            <a:off x="151174" y="1296321"/>
            <a:ext cx="3992981" cy="5170646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LHC bunches in the 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The PSB can provide 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up to 4 bunches per injection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(one out of each ring)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Two injections in the PS (4+2) </a:t>
            </a:r>
            <a:endParaRPr lang="en-US" sz="22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chemeClr val="accent5">
                    <a:lumMod val="50000"/>
                  </a:schemeClr>
                </a:solidFill>
              </a:rPr>
              <a:t>One bucket is kept empty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Each </a:t>
            </a: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bucket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is split in three after the second injection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Two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times a 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double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splitting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chemeClr val="accent5">
                    <a:lumMod val="50000"/>
                  </a:schemeClr>
                </a:solidFill>
              </a:rPr>
              <a:t>Bunch rotation 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before extraction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Picture 19" descr="36BunchesH42">
            <a:extLst>
              <a:ext uri="{FF2B5EF4-FFF2-40B4-BE49-F238E27FC236}">
                <a16:creationId xmlns:a16="http://schemas.microsoft.com/office/drawing/2014/main" id="{B08F9BF7-41D7-82EB-CC0F-1FB734DB3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247" y="3101066"/>
            <a:ext cx="7504234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3">
            <a:extLst>
              <a:ext uri="{FF2B5EF4-FFF2-40B4-BE49-F238E27FC236}">
                <a16:creationId xmlns:a16="http://schemas.microsoft.com/office/drawing/2014/main" id="{7A9E2F5E-FC1F-4D12-B888-E8F4E9D4C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6592" y="2643866"/>
            <a:ext cx="75188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6. Double split (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h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42)</a:t>
            </a:r>
          </a:p>
        </p:txBody>
      </p:sp>
      <p:sp>
        <p:nvSpPr>
          <p:cNvPr id="14" name="Line 25">
            <a:extLst>
              <a:ext uri="{FF2B5EF4-FFF2-40B4-BE49-F238E27FC236}">
                <a16:creationId xmlns:a16="http://schemas.microsoft.com/office/drawing/2014/main" id="{031D4775-BB5B-7067-2CA0-823C01DB6E36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0811371" y="2567666"/>
            <a:ext cx="79131" cy="5318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26">
            <a:extLst>
              <a:ext uri="{FF2B5EF4-FFF2-40B4-BE49-F238E27FC236}">
                <a16:creationId xmlns:a16="http://schemas.microsoft.com/office/drawing/2014/main" id="{614D959C-C563-5999-2C21-DC2E4885A44E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0708794" y="2567664"/>
            <a:ext cx="102577" cy="52863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27">
            <a:extLst>
              <a:ext uri="{FF2B5EF4-FFF2-40B4-BE49-F238E27FC236}">
                <a16:creationId xmlns:a16="http://schemas.microsoft.com/office/drawing/2014/main" id="{A9D88BAE-393C-5290-6B83-3A7460D07241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1529409" y="2569252"/>
            <a:ext cx="79131" cy="53181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28">
            <a:extLst>
              <a:ext uri="{FF2B5EF4-FFF2-40B4-BE49-F238E27FC236}">
                <a16:creationId xmlns:a16="http://schemas.microsoft.com/office/drawing/2014/main" id="{32FADC1F-6D36-C589-995B-0A48C4E4CBBE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1426832" y="2569254"/>
            <a:ext cx="102577" cy="52863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7" name="Picture 20" descr="72BunchesH84">
            <a:extLst>
              <a:ext uri="{FF2B5EF4-FFF2-40B4-BE49-F238E27FC236}">
                <a16:creationId xmlns:a16="http://schemas.microsoft.com/office/drawing/2014/main" id="{83C6AE27-0E35-1B86-00DD-B42ADCB91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592" y="4728193"/>
            <a:ext cx="7504234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24">
            <a:extLst>
              <a:ext uri="{FF2B5EF4-FFF2-40B4-BE49-F238E27FC236}">
                <a16:creationId xmlns:a16="http://schemas.microsoft.com/office/drawing/2014/main" id="{171D0B48-CDD8-AF7B-63C7-4D5BB80869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1937" y="4270995"/>
            <a:ext cx="75188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Calibri "/>
              </a:rPr>
              <a:t>7. Double split (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latin typeface="Calibri "/>
              </a:rPr>
              <a:t>h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Calibri "/>
              </a:rPr>
              <a:t>42 → 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latin typeface="Calibri "/>
              </a:rPr>
              <a:t>h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Calibri "/>
              </a:rPr>
              <a:t>84)</a:t>
            </a:r>
          </a:p>
        </p:txBody>
      </p:sp>
      <p:sp>
        <p:nvSpPr>
          <p:cNvPr id="29" name="Line 30">
            <a:extLst>
              <a:ext uri="{FF2B5EF4-FFF2-40B4-BE49-F238E27FC236}">
                <a16:creationId xmlns:a16="http://schemas.microsoft.com/office/drawing/2014/main" id="{654C6056-F790-A597-8C20-18C8F01BF37E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0881707" y="4177331"/>
            <a:ext cx="42496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31">
            <a:extLst>
              <a:ext uri="{FF2B5EF4-FFF2-40B4-BE49-F238E27FC236}">
                <a16:creationId xmlns:a16="http://schemas.microsoft.com/office/drawing/2014/main" id="{2554570F-D330-179C-44E4-96558E576EE8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0834814" y="4185270"/>
            <a:ext cx="45426" cy="544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32">
            <a:extLst>
              <a:ext uri="{FF2B5EF4-FFF2-40B4-BE49-F238E27FC236}">
                <a16:creationId xmlns:a16="http://schemas.microsoft.com/office/drawing/2014/main" id="{3A566D7E-4440-DF69-3851-832BA20B2092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0699999" y="4177331"/>
            <a:ext cx="42496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33">
            <a:extLst>
              <a:ext uri="{FF2B5EF4-FFF2-40B4-BE49-F238E27FC236}">
                <a16:creationId xmlns:a16="http://schemas.microsoft.com/office/drawing/2014/main" id="{98DB1D49-27F1-9E0F-A1FE-0E2961F5B785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0653107" y="4185270"/>
            <a:ext cx="45426" cy="544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34">
            <a:extLst>
              <a:ext uri="{FF2B5EF4-FFF2-40B4-BE49-F238E27FC236}">
                <a16:creationId xmlns:a16="http://schemas.microsoft.com/office/drawing/2014/main" id="{8D466D73-19F4-9AE7-95F4-7FBFF5744227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1412176" y="4177331"/>
            <a:ext cx="42496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35">
            <a:extLst>
              <a:ext uri="{FF2B5EF4-FFF2-40B4-BE49-F238E27FC236}">
                <a16:creationId xmlns:a16="http://schemas.microsoft.com/office/drawing/2014/main" id="{E1056C35-C6FF-C7A6-E72F-2F0D479BFD50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1365284" y="4185270"/>
            <a:ext cx="45426" cy="5445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36">
            <a:extLst>
              <a:ext uri="{FF2B5EF4-FFF2-40B4-BE49-F238E27FC236}">
                <a16:creationId xmlns:a16="http://schemas.microsoft.com/office/drawing/2014/main" id="{4F4B24EF-8D3F-735D-ECF3-C68313065E79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1592418" y="4177331"/>
            <a:ext cx="42497" cy="552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37">
            <a:extLst>
              <a:ext uri="{FF2B5EF4-FFF2-40B4-BE49-F238E27FC236}">
                <a16:creationId xmlns:a16="http://schemas.microsoft.com/office/drawing/2014/main" id="{C8C00C18-6858-0110-F6D9-7FF9BE6B3788}"/>
              </a:ext>
            </a:extLst>
          </p:cNvPr>
          <p:cNvSpPr>
            <a:spLocks noChangeShapeType="1"/>
          </p:cNvSpPr>
          <p:nvPr/>
        </p:nvSpPr>
        <p:spPr bwMode="auto">
          <a:xfrm rot="10800000" flipV="1">
            <a:off x="11545527" y="4186856"/>
            <a:ext cx="45427" cy="54451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9" name="Picture 2" descr="LHC25FourSplit">
            <a:extLst>
              <a:ext uri="{FF2B5EF4-FFF2-40B4-BE49-F238E27FC236}">
                <a16:creationId xmlns:a16="http://schemas.microsoft.com/office/drawing/2014/main" id="{679BC34A-02F2-4A7D-DDE3-0B00AE8896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9798" y="1746078"/>
            <a:ext cx="2941027" cy="284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58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  <p:bldP spid="16" grpId="0" animBg="1"/>
      <p:bldP spid="19" grpId="0" animBg="1"/>
      <p:bldP spid="22" grpId="0" animBg="1"/>
      <p:bldP spid="28" grpId="0"/>
      <p:bldP spid="29" grpId="0" animBg="1"/>
      <p:bldP spid="30" grpId="0" animBg="1"/>
      <p:bldP spid="31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690"/>
            <a:ext cx="11018520" cy="1325563"/>
          </a:xfrm>
        </p:spPr>
        <p:txBody>
          <a:bodyPr/>
          <a:lstStyle/>
          <a:p>
            <a:r>
              <a:rPr lang="en-US" dirty="0"/>
              <a:t>PS – Tailoring of bunches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319939-CEEE-C451-D1B4-E063754A5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8DEA-E4D6-42B3-8779-8757EA58192F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432DA2-2FED-A802-620C-B02EABAE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D7AEF-5DE5-8CC0-A118-3DE9242E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22</a:t>
            </a:fld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078F22B-033E-33A9-9669-BDB4CD8FB014}"/>
              </a:ext>
            </a:extLst>
          </p:cNvPr>
          <p:cNvSpPr txBox="1"/>
          <p:nvPr/>
        </p:nvSpPr>
        <p:spPr>
          <a:xfrm>
            <a:off x="0" y="6141640"/>
            <a:ext cx="6890801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Tecker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“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Longitudinal beam dynamics” (CAS)</a:t>
            </a:r>
          </a:p>
        </p:txBody>
      </p:sp>
      <p:sp>
        <p:nvSpPr>
          <p:cNvPr id="17" name="Line 3">
            <a:extLst>
              <a:ext uri="{FF2B5EF4-FFF2-40B4-BE49-F238E27FC236}">
                <a16:creationId xmlns:a16="http://schemas.microsoft.com/office/drawing/2014/main" id="{1B2FC42E-560C-8288-57AE-A2A248EBEE0E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3673" y="1845482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" name="LHCTripleSplitting_compressed.avi">
            <a:hlinkClick r:id="" action="ppaction://media"/>
            <a:extLst>
              <a:ext uri="{FF2B5EF4-FFF2-40B4-BE49-F238E27FC236}">
                <a16:creationId xmlns:a16="http://schemas.microsoft.com/office/drawing/2014/main" id="{3B5478C2-1657-870C-28C7-1C92699DF24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42473" y="1751270"/>
            <a:ext cx="8451280" cy="316482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46FF700-34AA-ED63-3309-3390A797CC4C}"/>
              </a:ext>
            </a:extLst>
          </p:cNvPr>
          <p:cNvSpPr txBox="1"/>
          <p:nvPr/>
        </p:nvSpPr>
        <p:spPr>
          <a:xfrm>
            <a:off x="7426036" y="1990604"/>
            <a:ext cx="905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h=7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FC7096-FAEE-B645-3570-B7435123EF06}"/>
              </a:ext>
            </a:extLst>
          </p:cNvPr>
          <p:cNvSpPr txBox="1"/>
          <p:nvPr/>
        </p:nvSpPr>
        <p:spPr>
          <a:xfrm>
            <a:off x="8257309" y="1814650"/>
            <a:ext cx="1103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293664"/>
                </a:solidFill>
              </a:rPr>
              <a:t>h=14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F0FB64-DE3E-10EE-CB55-53D9F79C36BC}"/>
              </a:ext>
            </a:extLst>
          </p:cNvPr>
          <p:cNvSpPr txBox="1"/>
          <p:nvPr/>
        </p:nvSpPr>
        <p:spPr>
          <a:xfrm>
            <a:off x="9409437" y="1814650"/>
            <a:ext cx="1103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ED00FF"/>
                </a:solidFill>
              </a:rPr>
              <a:t>h=21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7414AE-BFA9-9C57-4A42-11F502F95E81}"/>
              </a:ext>
            </a:extLst>
          </p:cNvPr>
          <p:cNvSpPr txBox="1"/>
          <p:nvPr/>
        </p:nvSpPr>
        <p:spPr>
          <a:xfrm>
            <a:off x="4038600" y="5139835"/>
            <a:ext cx="3266281" cy="76944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Triple splitting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15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66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1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690"/>
            <a:ext cx="11018520" cy="1325563"/>
          </a:xfrm>
        </p:spPr>
        <p:txBody>
          <a:bodyPr/>
          <a:lstStyle/>
          <a:p>
            <a:r>
              <a:rPr lang="en-US" dirty="0"/>
              <a:t>PS – Tailoring of bunches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319939-CEEE-C451-D1B4-E063754A5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8DEA-E4D6-42B3-8779-8757EA58192F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432DA2-2FED-A802-620C-B02EABAE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D7AEF-5DE5-8CC0-A118-3DE9242EC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23</a:t>
            </a:fld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078F22B-033E-33A9-9669-BDB4CD8FB014}"/>
              </a:ext>
            </a:extLst>
          </p:cNvPr>
          <p:cNvSpPr txBox="1"/>
          <p:nvPr/>
        </p:nvSpPr>
        <p:spPr>
          <a:xfrm>
            <a:off x="0" y="6141640"/>
            <a:ext cx="6890801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Tecker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“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Longitudinal beam dynamics” (CAS)</a:t>
            </a:r>
          </a:p>
        </p:txBody>
      </p:sp>
      <p:sp>
        <p:nvSpPr>
          <p:cNvPr id="17" name="Line 3">
            <a:extLst>
              <a:ext uri="{FF2B5EF4-FFF2-40B4-BE49-F238E27FC236}">
                <a16:creationId xmlns:a16="http://schemas.microsoft.com/office/drawing/2014/main" id="{1B2FC42E-560C-8288-57AE-A2A248EBEE0E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3673" y="1845482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7414AE-BFA9-9C57-4A42-11F502F95E81}"/>
              </a:ext>
            </a:extLst>
          </p:cNvPr>
          <p:cNvSpPr txBox="1"/>
          <p:nvPr/>
        </p:nvSpPr>
        <p:spPr>
          <a:xfrm>
            <a:off x="3265596" y="5201655"/>
            <a:ext cx="5660808" cy="76944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chemeClr val="accent5">
                    <a:lumMod val="50000"/>
                  </a:schemeClr>
                </a:solidFill>
              </a:rPr>
              <a:t>Two times double splitting and bunch rotation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Line 3">
            <a:extLst>
              <a:ext uri="{FF2B5EF4-FFF2-40B4-BE49-F238E27FC236}">
                <a16:creationId xmlns:a16="http://schemas.microsoft.com/office/drawing/2014/main" id="{C0607C42-02FD-6F03-A71C-90A88643D72B}"/>
              </a:ext>
            </a:extLst>
          </p:cNvPr>
          <p:cNvSpPr>
            <a:spLocks noChangeShapeType="1"/>
          </p:cNvSpPr>
          <p:nvPr/>
        </p:nvSpPr>
        <p:spPr bwMode="auto">
          <a:xfrm>
            <a:off x="3403600" y="1605559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LHC25FlatTopManipulations.avi">
            <a:hlinkClick r:id="" action="ppaction://media"/>
            <a:extLst>
              <a:ext uri="{FF2B5EF4-FFF2-40B4-BE49-F238E27FC236}">
                <a16:creationId xmlns:a16="http://schemas.microsoft.com/office/drawing/2014/main" id="{003D94E2-1846-45EA-96D6-7AB23351776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58912" y="1602111"/>
            <a:ext cx="9144000" cy="3429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8CB920C-D93A-E67A-23D9-85DCFC2BC772}"/>
              </a:ext>
            </a:extLst>
          </p:cNvPr>
          <p:cNvSpPr txBox="1"/>
          <p:nvPr/>
        </p:nvSpPr>
        <p:spPr>
          <a:xfrm>
            <a:off x="7866609" y="3734967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h=21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B4AC92-C524-5DC7-EE0B-1ED1A9EA0094}"/>
              </a:ext>
            </a:extLst>
          </p:cNvPr>
          <p:cNvSpPr txBox="1"/>
          <p:nvPr/>
        </p:nvSpPr>
        <p:spPr>
          <a:xfrm>
            <a:off x="8818026" y="3622889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293664"/>
                </a:solidFill>
              </a:rPr>
              <a:t>h=42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60D308-CC79-D68D-136C-F6B60BDDC049}"/>
              </a:ext>
            </a:extLst>
          </p:cNvPr>
          <p:cNvSpPr txBox="1"/>
          <p:nvPr/>
        </p:nvSpPr>
        <p:spPr>
          <a:xfrm>
            <a:off x="9594801" y="3046825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ED00FF"/>
                </a:solidFill>
              </a:rPr>
              <a:t>h=84</a:t>
            </a:r>
          </a:p>
        </p:txBody>
      </p:sp>
    </p:spTree>
    <p:extLst>
      <p:ext uri="{BB962C8B-B14F-4D97-AF65-F5344CB8AC3E}">
        <p14:creationId xmlns:p14="http://schemas.microsoft.com/office/powerpoint/2010/main" val="2941440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 – SPS </a:t>
            </a:r>
          </a:p>
        </p:txBody>
      </p:sp>
      <p:pic>
        <p:nvPicPr>
          <p:cNvPr id="18" name="Picture 9">
            <a:extLst>
              <a:ext uri="{FF2B5EF4-FFF2-40B4-BE49-F238E27FC236}">
                <a16:creationId xmlns:a16="http://schemas.microsoft.com/office/drawing/2014/main" id="{2A209274-4ED0-5890-91CE-643A9E38F9A7}"/>
              </a:ext>
            </a:extLst>
          </p:cNvPr>
          <p:cNvPicPr/>
          <p:nvPr/>
        </p:nvPicPr>
        <p:blipFill>
          <a:blip r:embed="rId2"/>
          <a:srcRect t="10526" b="7898"/>
          <a:stretch/>
        </p:blipFill>
        <p:spPr>
          <a:xfrm>
            <a:off x="2154893" y="3696711"/>
            <a:ext cx="3715173" cy="2331575"/>
          </a:xfrm>
          <a:prstGeom prst="rect">
            <a:avLst/>
          </a:prstGeom>
          <a:ln>
            <a:noFill/>
          </a:ln>
        </p:spPr>
      </p:pic>
      <p:sp>
        <p:nvSpPr>
          <p:cNvPr id="22" name="CustomShape 4">
            <a:extLst>
              <a:ext uri="{FF2B5EF4-FFF2-40B4-BE49-F238E27FC236}">
                <a16:creationId xmlns:a16="http://schemas.microsoft.com/office/drawing/2014/main" id="{FB4F8E21-38C7-F3FD-AE24-82C5830BCE02}"/>
              </a:ext>
            </a:extLst>
          </p:cNvPr>
          <p:cNvSpPr/>
          <p:nvPr/>
        </p:nvSpPr>
        <p:spPr>
          <a:xfrm>
            <a:off x="4979961" y="5576440"/>
            <a:ext cx="835896" cy="309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SPS</a:t>
            </a:r>
            <a:endParaRPr lang="en-US" sz="1633" spc="-1" dirty="0">
              <a:latin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7299B2-CCF6-7768-5727-F0D1D43946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7018" y="1522178"/>
            <a:ext cx="518970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SPS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Super Proton Synchrotron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2</a:t>
            </a:r>
            <a:r>
              <a:rPr lang="en-US" sz="2400" baseline="30000" dirty="0">
                <a:solidFill>
                  <a:schemeClr val="accent5">
                    <a:lumMod val="50000"/>
                  </a:schemeClr>
                </a:solidFill>
              </a:rPr>
              <a:t>nd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larger accelerator at CERN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with a circumference of 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7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km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run: </a:t>
            </a:r>
            <a:r>
              <a:rPr lang="el-GR" sz="2400" b="1" i="1" dirty="0">
                <a:solidFill>
                  <a:srgbClr val="FF0000"/>
                </a:solidFill>
              </a:rPr>
              <a:t>1976</a:t>
            </a:r>
            <a:endParaRPr lang="en-US" sz="2400" b="1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Discovery of the W and Z bosons during its operation as a collider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331A1F-C97A-1BA6-4129-D692EB77C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017" y="1158239"/>
            <a:ext cx="3777049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BB73EA-DA19-203E-0967-0E835A87E871}"/>
              </a:ext>
            </a:extLst>
          </p:cNvPr>
          <p:cNvSpPr txBox="1"/>
          <p:nvPr/>
        </p:nvSpPr>
        <p:spPr>
          <a:xfrm>
            <a:off x="6832851" y="4090852"/>
            <a:ext cx="535914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Today it operates as an accelerator producing beams (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protons and ions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) for the LHC and other CERN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For the LHC, it accumulates short high intensity bunches for several injections 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5B6F87-9DE9-9068-97F6-36953D06D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A4A2-0328-4C13-9320-55B6D8D8DFF6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2EC8CB-A524-9EEB-0FF6-296ADF0B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A95DDC-C78E-54A0-DA06-36EEFA68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00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SPS – Instabilities </a:t>
            </a:r>
          </a:p>
        </p:txBody>
      </p:sp>
      <p:pic>
        <p:nvPicPr>
          <p:cNvPr id="18" name="Picture 9">
            <a:extLst>
              <a:ext uri="{FF2B5EF4-FFF2-40B4-BE49-F238E27FC236}">
                <a16:creationId xmlns:a16="http://schemas.microsoft.com/office/drawing/2014/main" id="{2A209274-4ED0-5890-91CE-643A9E38F9A7}"/>
              </a:ext>
            </a:extLst>
          </p:cNvPr>
          <p:cNvPicPr/>
          <p:nvPr/>
        </p:nvPicPr>
        <p:blipFill>
          <a:blip r:embed="rId2"/>
          <a:srcRect t="10526" b="7898"/>
          <a:stretch/>
        </p:blipFill>
        <p:spPr>
          <a:xfrm>
            <a:off x="67474" y="1258311"/>
            <a:ext cx="3715173" cy="2331575"/>
          </a:xfrm>
          <a:prstGeom prst="rect">
            <a:avLst/>
          </a:prstGeom>
          <a:ln>
            <a:noFill/>
          </a:ln>
        </p:spPr>
      </p:pic>
      <p:sp>
        <p:nvSpPr>
          <p:cNvPr id="22" name="CustomShape 4">
            <a:extLst>
              <a:ext uri="{FF2B5EF4-FFF2-40B4-BE49-F238E27FC236}">
                <a16:creationId xmlns:a16="http://schemas.microsoft.com/office/drawing/2014/main" id="{FB4F8E21-38C7-F3FD-AE24-82C5830BCE02}"/>
              </a:ext>
            </a:extLst>
          </p:cNvPr>
          <p:cNvSpPr/>
          <p:nvPr/>
        </p:nvSpPr>
        <p:spPr>
          <a:xfrm>
            <a:off x="2892542" y="3138040"/>
            <a:ext cx="835896" cy="309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SPS</a:t>
            </a:r>
            <a:endParaRPr lang="en-US" sz="1633" spc="-1" dirty="0">
              <a:latin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7299B2-CCF6-7768-5727-F0D1D43946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1636" y="1258311"/>
            <a:ext cx="7885084" cy="1688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SPS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: Super Proton Synchrotron</a:t>
            </a:r>
            <a:endParaRPr lang="el-GR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For the LHC, it accumulates short high intensity bunches for several injections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Injecting 4 * 72 bunches in the SPS we start observing beam losses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Looking more carefully in the intensity evolution of each bunch – </a:t>
            </a: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losses mainly for the later bunches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5B6F87-9DE9-9068-97F6-36953D06D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A4A2-0328-4C13-9320-55B6D8D8DFF6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2EC8CB-A524-9EEB-0FF6-296ADF0B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A95DDC-C78E-54A0-DA06-36EEFA68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25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9C411B-909C-5EF0-FC3D-A04C984128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3" t="37748" r="52146" b="31836"/>
          <a:stretch/>
        </p:blipFill>
        <p:spPr>
          <a:xfrm>
            <a:off x="789709" y="3925495"/>
            <a:ext cx="3960000" cy="24287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7DDAF1-7A6F-6636-BEA4-82FE21588B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35" t="37853" r="9062" b="32462"/>
          <a:stretch/>
        </p:blipFill>
        <p:spPr>
          <a:xfrm>
            <a:off x="6730100" y="3474223"/>
            <a:ext cx="4623700" cy="288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5035BB9-1B9A-F3F4-34FF-B1E95AFFBFDA}"/>
              </a:ext>
            </a:extLst>
          </p:cNvPr>
          <p:cNvSpPr txBox="1"/>
          <p:nvPr/>
        </p:nvSpPr>
        <p:spPr>
          <a:xfrm>
            <a:off x="3969236" y="3329381"/>
            <a:ext cx="4606961" cy="830997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Could we have an effect from the first bunches to the other ones?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FB01D6-AF75-235C-5432-B4DBF3E23CAF}"/>
              </a:ext>
            </a:extLst>
          </p:cNvPr>
          <p:cNvSpPr txBox="1"/>
          <p:nvPr/>
        </p:nvSpPr>
        <p:spPr>
          <a:xfrm>
            <a:off x="0" y="6234196"/>
            <a:ext cx="11044382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G. Rumolo,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K.Li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: “Instabilities Part I: Introduction – multiparticle systems, macroparticle models and wake functions”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1973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SPS – Instabilities </a:t>
            </a:r>
          </a:p>
        </p:txBody>
      </p:sp>
      <p:sp>
        <p:nvSpPr>
          <p:cNvPr id="22" name="CustomShape 4">
            <a:extLst>
              <a:ext uri="{FF2B5EF4-FFF2-40B4-BE49-F238E27FC236}">
                <a16:creationId xmlns:a16="http://schemas.microsoft.com/office/drawing/2014/main" id="{FB4F8E21-38C7-F3FD-AE24-82C5830BCE02}"/>
              </a:ext>
            </a:extLst>
          </p:cNvPr>
          <p:cNvSpPr/>
          <p:nvPr/>
        </p:nvSpPr>
        <p:spPr>
          <a:xfrm>
            <a:off x="2892542" y="3138040"/>
            <a:ext cx="835896" cy="309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SPS</a:t>
            </a:r>
            <a:endParaRPr lang="en-US" sz="1633" spc="-1" dirty="0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5B6F87-9DE9-9068-97F6-36953D06D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A4A2-0328-4C13-9320-55B6D8D8DFF6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2EC8CB-A524-9EEB-0FF6-296ADF0B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A95DDC-C78E-54A0-DA06-36EEFA68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26</a:t>
            </a:fld>
            <a:endParaRPr lang="en-GB"/>
          </a:p>
        </p:txBody>
      </p:sp>
      <p:pic>
        <p:nvPicPr>
          <p:cNvPr id="4" name="mke-s-2.mov">
            <a:hlinkClick r:id="" action="ppaction://media"/>
            <a:extLst>
              <a:ext uri="{FF2B5EF4-FFF2-40B4-BE49-F238E27FC236}">
                <a16:creationId xmlns:a16="http://schemas.microsoft.com/office/drawing/2014/main" id="{7122A6FF-215A-02B2-9AD2-9F436038A85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405377" y="1650918"/>
            <a:ext cx="7496046" cy="351897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4390A67-E27C-18C5-D2D3-B9FF58A30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058" y="1604736"/>
            <a:ext cx="4012047" cy="378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In fact, the bunches can interact with the environment in the accelerator (vacuum pipe, cavities, instrumentation devices etc)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As the bunches move on the s direction, they can create fields: “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Wakefield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</a:rPr>
              <a:t>wakefield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 depends on the distribution of our bunches and can cause a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collective response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B265BB-E28F-CF7E-5E73-8BD050C3237A}"/>
              </a:ext>
            </a:extLst>
          </p:cNvPr>
          <p:cNvSpPr txBox="1"/>
          <p:nvPr/>
        </p:nvSpPr>
        <p:spPr>
          <a:xfrm>
            <a:off x="0" y="6234196"/>
            <a:ext cx="11044382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G. Rumolo,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K.Li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: “Instabilities Part I: Introduction – multiparticle systems, macroparticle models and wake functions”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273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39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731AEDE-DDE7-4E58-A61C-B8E2EF6B70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4641" y="3723426"/>
            <a:ext cx="3548733" cy="25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SPS – Instabilities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5B6F87-9DE9-9068-97F6-36953D06D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A4A2-0328-4C13-9320-55B6D8D8DFF6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2EC8CB-A524-9EEB-0FF6-296ADF0B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A95DDC-C78E-54A0-DA06-36EEFA68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27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390A67-E27C-18C5-D2D3-B9FF58A30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144" y="1637743"/>
            <a:ext cx="4012047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This collective response can result in “</a:t>
            </a: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intra-bunch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” motion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The amplitude of this motion can increase in time leading to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large losses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In case of multiple bunches in a ring, 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</a:rPr>
              <a:t>“bunch-by-bunch”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motion, some of them can be affected more than others</a:t>
            </a: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B265BB-E28F-CF7E-5E73-8BD050C3237A}"/>
              </a:ext>
            </a:extLst>
          </p:cNvPr>
          <p:cNvSpPr txBox="1"/>
          <p:nvPr/>
        </p:nvSpPr>
        <p:spPr>
          <a:xfrm>
            <a:off x="0" y="5777328"/>
            <a:ext cx="6834909" cy="719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</a:rPr>
              <a:t>I. Mases</a:t>
            </a:r>
            <a:r>
              <a:rPr lang="en-US" sz="1200" dirty="0">
                <a:solidFill>
                  <a:srgbClr val="4472C4">
                    <a:lumMod val="50000"/>
                  </a:srgbClr>
                </a:solidFill>
              </a:rPr>
              <a:t> et al.: “</a:t>
            </a:r>
            <a:r>
              <a:rPr lang="en-GB" sz="1200" dirty="0">
                <a:solidFill>
                  <a:srgbClr val="4472C4">
                    <a:lumMod val="50000"/>
                  </a:srgbClr>
                </a:solidFill>
              </a:rPr>
              <a:t>Transverse beam stability and MKP-S heating test</a:t>
            </a:r>
            <a:r>
              <a:rPr lang="en-US" sz="1200" dirty="0">
                <a:solidFill>
                  <a:srgbClr val="4472C4">
                    <a:lumMod val="50000"/>
                  </a:srgbClr>
                </a:solidFill>
              </a:rPr>
              <a:t>”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</a:rPr>
              <a:t>H. Bartosik: “</a:t>
            </a:r>
            <a:r>
              <a:rPr lang="en-GB" sz="1200" dirty="0">
                <a:solidFill>
                  <a:srgbClr val="4472C4">
                    <a:lumMod val="50000"/>
                  </a:srgbClr>
                </a:solidFill>
              </a:rPr>
              <a:t>Beam dynamics and optics studies for the LHC injectors upgrade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</a:rPr>
              <a:t>”</a:t>
            </a:r>
          </a:p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lang="en-US" sz="12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E. </a:t>
            </a:r>
            <a:r>
              <a:rPr lang="en-US" sz="1200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Koukovini</a:t>
            </a:r>
            <a:r>
              <a:rPr lang="en-US" sz="12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-Platia et al.: “</a:t>
            </a:r>
            <a:r>
              <a:rPr lang="en-GB" sz="1200" dirty="0">
                <a:solidFill>
                  <a:srgbClr val="4472C4">
                    <a:lumMod val="50000"/>
                  </a:srgbClr>
                </a:solidFill>
              </a:rPr>
              <a:t>Source of horizontal instability at the CERN Proton Synchrotron Booster</a:t>
            </a:r>
            <a:r>
              <a:rPr lang="en-US" sz="12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”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F9F6195-B789-0A96-9FAB-3D4E6E4FE9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980" y="1237372"/>
            <a:ext cx="3164057" cy="2520000"/>
          </a:xfrm>
          <a:prstGeom prst="rect">
            <a:avLst/>
          </a:prstGeom>
        </p:spPr>
      </p:pic>
      <p:pic>
        <p:nvPicPr>
          <p:cNvPr id="3" name="Marcador de contenido 7">
            <a:extLst>
              <a:ext uri="{FF2B5EF4-FFF2-40B4-BE49-F238E27FC236}">
                <a16:creationId xmlns:a16="http://schemas.microsoft.com/office/drawing/2014/main" id="{3C6242CF-A3E8-E415-8162-7A7053B359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445763" y="1253965"/>
            <a:ext cx="3527093" cy="5087407"/>
          </a:xfrm>
        </p:spPr>
      </p:pic>
    </p:spTree>
    <p:extLst>
      <p:ext uri="{BB962C8B-B14F-4D97-AF65-F5344CB8AC3E}">
        <p14:creationId xmlns:p14="http://schemas.microsoft.com/office/powerpoint/2010/main" val="105458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SPS – Instabilities </a:t>
            </a:r>
          </a:p>
        </p:txBody>
      </p:sp>
      <p:sp>
        <p:nvSpPr>
          <p:cNvPr id="22" name="CustomShape 4">
            <a:extLst>
              <a:ext uri="{FF2B5EF4-FFF2-40B4-BE49-F238E27FC236}">
                <a16:creationId xmlns:a16="http://schemas.microsoft.com/office/drawing/2014/main" id="{FB4F8E21-38C7-F3FD-AE24-82C5830BCE02}"/>
              </a:ext>
            </a:extLst>
          </p:cNvPr>
          <p:cNvSpPr/>
          <p:nvPr/>
        </p:nvSpPr>
        <p:spPr>
          <a:xfrm>
            <a:off x="2892542" y="3138040"/>
            <a:ext cx="835896" cy="309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SPS</a:t>
            </a:r>
            <a:endParaRPr lang="en-US" sz="1633" spc="-1" dirty="0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5B6F87-9DE9-9068-97F6-36953D06D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A4A2-0328-4C13-9320-55B6D8D8DFF6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2EC8CB-A524-9EEB-0FF6-296ADF0B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A95DDC-C78E-54A0-DA06-36EEFA68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28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390A67-E27C-18C5-D2D3-B9FF58A30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877" y="1324727"/>
            <a:ext cx="6113286" cy="378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Curing Instabilities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Careful </a:t>
            </a: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modelling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of the electromagnetic properties of our equipment allows for predictions of certain instabilities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Changes in the design or the materials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of a piece of equipment could suppress this response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Changes in our working conditions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to avoid the instability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Feedback systems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– observe the bunch motion and apply “kicks” to cancel any deviations from the desired state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Introduce nonlinear elements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– they can change the incoherent tune spread and help damping the coherent instability</a:t>
            </a:r>
          </a:p>
          <a:p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D3EAC87-B256-191C-3325-E09F5AC4DB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40"/>
          <a:stretch/>
        </p:blipFill>
        <p:spPr>
          <a:xfrm>
            <a:off x="6764781" y="2577535"/>
            <a:ext cx="4971892" cy="252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0EB556A-4F04-812C-7960-4C9C359D4623}"/>
              </a:ext>
            </a:extLst>
          </p:cNvPr>
          <p:cNvSpPr txBox="1"/>
          <p:nvPr/>
        </p:nvSpPr>
        <p:spPr>
          <a:xfrm>
            <a:off x="0" y="5941502"/>
            <a:ext cx="6382327" cy="4888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Koukovini-Platia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al: “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Source of horizontal instability at the CERN Proton Synchrotron Booster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”</a:t>
            </a:r>
          </a:p>
          <a:p>
            <a:pPr lvl="0">
              <a:lnSpc>
                <a:spcPct val="90000"/>
              </a:lnSpc>
              <a:spcBef>
                <a:spcPts val="500"/>
              </a:spcBef>
              <a:defRPr/>
            </a:pPr>
            <a:r>
              <a:rPr lang="en-US" sz="12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C. </a:t>
            </a:r>
            <a:r>
              <a:rPr lang="en-US" sz="1200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Zannini</a:t>
            </a:r>
            <a:r>
              <a:rPr lang="en-US" sz="12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 et al: “</a:t>
            </a:r>
            <a:r>
              <a:rPr lang="en-GB" sz="1200" dirty="0">
                <a:solidFill>
                  <a:srgbClr val="4472C4">
                    <a:lumMod val="50000"/>
                  </a:srgbClr>
                </a:solidFill>
              </a:rPr>
              <a:t>The SPS transverse instabilities at injection”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1DCD35-29B6-35D5-E6DD-A4885F378308}"/>
              </a:ext>
            </a:extLst>
          </p:cNvPr>
          <p:cNvGrpSpPr/>
          <p:nvPr/>
        </p:nvGrpSpPr>
        <p:grpSpPr>
          <a:xfrm>
            <a:off x="6812932" y="2288219"/>
            <a:ext cx="4875590" cy="3381307"/>
            <a:chOff x="6579639" y="2050473"/>
            <a:chExt cx="4875590" cy="338130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3000D4A-426F-C601-E3B5-3608111707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71"/>
            <a:stretch/>
          </p:blipFill>
          <p:spPr>
            <a:xfrm>
              <a:off x="6579639" y="2050473"/>
              <a:ext cx="4875590" cy="331662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4FD36CE-688C-8425-20C4-E8AA5DE08BC9}"/>
                </a:ext>
              </a:extLst>
            </p:cNvPr>
            <p:cNvSpPr txBox="1"/>
            <p:nvPr/>
          </p:nvSpPr>
          <p:spPr>
            <a:xfrm>
              <a:off x="7352145" y="2595418"/>
              <a:ext cx="184728" cy="18842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65A2527-164E-F8DE-C34F-6B379E757129}"/>
                </a:ext>
              </a:extLst>
            </p:cNvPr>
            <p:cNvSpPr txBox="1"/>
            <p:nvPr/>
          </p:nvSpPr>
          <p:spPr>
            <a:xfrm rot="5400000">
              <a:off x="8518236" y="1328629"/>
              <a:ext cx="184728" cy="18842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6600EFE-B45B-0E22-611C-8AF9BB5F1B6B}"/>
                </a:ext>
              </a:extLst>
            </p:cNvPr>
            <p:cNvSpPr txBox="1"/>
            <p:nvPr/>
          </p:nvSpPr>
          <p:spPr>
            <a:xfrm rot="16200000">
              <a:off x="6146623" y="3383638"/>
              <a:ext cx="123536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octupoles</a:t>
              </a:r>
              <a:endParaRPr lang="en-GB" sz="14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D67B907-0581-F65B-AA56-C8CB742E1A2C}"/>
                </a:ext>
              </a:extLst>
            </p:cNvPr>
            <p:cNvSpPr txBox="1"/>
            <p:nvPr/>
          </p:nvSpPr>
          <p:spPr>
            <a:xfrm rot="5400000">
              <a:off x="9029699" y="4335783"/>
              <a:ext cx="184728" cy="18842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552EE11-C4D4-D946-CABB-8A6147B9E385}"/>
                </a:ext>
              </a:extLst>
            </p:cNvPr>
            <p:cNvSpPr txBox="1"/>
            <p:nvPr/>
          </p:nvSpPr>
          <p:spPr>
            <a:xfrm>
              <a:off x="8746836" y="5124003"/>
              <a:ext cx="12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Sextupoles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7507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 – LHC </a:t>
            </a:r>
          </a:p>
        </p:txBody>
      </p:sp>
      <p:pic>
        <p:nvPicPr>
          <p:cNvPr id="19" name="Picture 10">
            <a:extLst>
              <a:ext uri="{FF2B5EF4-FFF2-40B4-BE49-F238E27FC236}">
                <a16:creationId xmlns:a16="http://schemas.microsoft.com/office/drawing/2014/main" id="{AC77E1E9-7E5A-CA46-A6D5-7C622A0EF038}"/>
              </a:ext>
            </a:extLst>
          </p:cNvPr>
          <p:cNvPicPr/>
          <p:nvPr/>
        </p:nvPicPr>
        <p:blipFill>
          <a:blip r:embed="rId2"/>
          <a:srcRect t="8830" r="19169"/>
          <a:stretch/>
        </p:blipFill>
        <p:spPr>
          <a:xfrm>
            <a:off x="5865167" y="3696711"/>
            <a:ext cx="3738684" cy="2331575"/>
          </a:xfrm>
          <a:prstGeom prst="rect">
            <a:avLst/>
          </a:prstGeom>
          <a:ln>
            <a:noFill/>
          </a:ln>
        </p:spPr>
      </p:pic>
      <p:sp>
        <p:nvSpPr>
          <p:cNvPr id="23" name="CustomShape 5">
            <a:extLst>
              <a:ext uri="{FF2B5EF4-FFF2-40B4-BE49-F238E27FC236}">
                <a16:creationId xmlns:a16="http://schemas.microsoft.com/office/drawing/2014/main" id="{C046666C-1E68-F866-EB7E-6F20513CFE29}"/>
              </a:ext>
            </a:extLst>
          </p:cNvPr>
          <p:cNvSpPr/>
          <p:nvPr/>
        </p:nvSpPr>
        <p:spPr>
          <a:xfrm>
            <a:off x="8789912" y="5576766"/>
            <a:ext cx="721678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LHC</a:t>
            </a:r>
            <a:endParaRPr lang="en-US" sz="1633" spc="-1" dirty="0"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E3CAD5-8BF5-8978-86B1-98C413F74DBD}"/>
              </a:ext>
            </a:extLst>
          </p:cNvPr>
          <p:cNvSpPr txBox="1"/>
          <p:nvPr/>
        </p:nvSpPr>
        <p:spPr>
          <a:xfrm>
            <a:off x="253391" y="1483338"/>
            <a:ext cx="515247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LHC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Large Hadron Collider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largest accelerator at CERN with a circumference of </a:t>
            </a:r>
            <a:r>
              <a:rPr lang="el-GR" sz="2400" b="1" dirty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6.7km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: </a:t>
            </a:r>
            <a:r>
              <a:rPr lang="el-GR" sz="2400" b="1" i="1" dirty="0">
                <a:solidFill>
                  <a:srgbClr val="FF0000"/>
                </a:solidFill>
              </a:rPr>
              <a:t>2008</a:t>
            </a:r>
            <a:endParaRPr lang="en-US" sz="2400" b="1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Two beams circulate in opposite directions driven by 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1232 superconducting dipoles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, 14.3m long with up to 8T field in temperatures of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cs typeface="Times New Roman"/>
              </a:rPr>
              <a:t>1.9 K</a:t>
            </a:r>
            <a:endParaRPr lang="el-GR" sz="2400" dirty="0">
              <a:solidFill>
                <a:schemeClr val="accent5">
                  <a:lumMod val="50000"/>
                </a:schemeClr>
              </a:solidFill>
              <a:cs typeface="Times New Roman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Operates with protons and ions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l-GR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</p:txBody>
      </p:sp>
      <p:graphicFrame>
        <p:nvGraphicFramePr>
          <p:cNvPr id="6" name="Object 2">
            <a:extLst>
              <a:ext uri="{FF2B5EF4-FFF2-40B4-BE49-F238E27FC236}">
                <a16:creationId xmlns:a16="http://schemas.microsoft.com/office/drawing/2014/main" id="{726A5821-C6CC-9613-18AD-8005452E32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8421082"/>
              </p:ext>
            </p:extLst>
          </p:nvPr>
        </p:nvGraphicFramePr>
        <p:xfrm>
          <a:off x="5863068" y="1153561"/>
          <a:ext cx="4340000" cy="25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3" imgW="3977985" imgH="3977985" progId="">
                  <p:embed/>
                </p:oleObj>
              </mc:Choice>
              <mc:Fallback>
                <p:oleObj name="Photo Editor Photo" r:id="rId3" imgW="3977985" imgH="3977985" progId="">
                  <p:embed/>
                  <p:pic>
                    <p:nvPicPr>
                      <p:cNvPr id="7" name="Object 2">
                        <a:extLst>
                          <a:ext uri="{FF2B5EF4-FFF2-40B4-BE49-F238E27FC236}">
                            <a16:creationId xmlns:a16="http://schemas.microsoft.com/office/drawing/2014/main" id="{C31C1138-D3C1-504F-A1C2-45D0FA74931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3068" y="1153561"/>
                        <a:ext cx="4340000" cy="25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358805-04AD-001E-7F05-540C96769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24ABA-23A2-46C0-A148-DC048FF8017B}" type="datetime1">
              <a:rPr lang="en-GB" smtClean="0"/>
              <a:t>15/07/2025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7304C2-5958-BD87-ECBE-A57FD2874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7D627C-0491-3D9F-4D5B-E0C9D6FB0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16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1D93-F23F-1D7F-55B2-226D297BB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DBEE05-4686-D887-0C14-4F81E8573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399" y="1233199"/>
            <a:ext cx="11039764" cy="5093710"/>
          </a:xfrm>
        </p:spPr>
        <p:txBody>
          <a:bodyPr>
            <a:normAutofit fontScale="92500" lnSpcReduction="2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sz="3200" dirty="0"/>
              <a:t>Introduction to Accelerators</a:t>
            </a:r>
          </a:p>
          <a:p>
            <a:pPr marL="0" indent="0">
              <a:buNone/>
            </a:pPr>
            <a:endParaRPr lang="en-US" sz="3200" dirty="0"/>
          </a:p>
          <a:p>
            <a:pPr marL="571500" indent="-571500">
              <a:buFont typeface="+mj-lt"/>
              <a:buAutoNum type="romanUcPeriod" startAt="2"/>
            </a:pPr>
            <a:r>
              <a:rPr lang="en-US" sz="3200" dirty="0"/>
              <a:t>Accelerator beam dynamics</a:t>
            </a:r>
          </a:p>
          <a:p>
            <a:pPr marL="0" indent="0">
              <a:buNone/>
            </a:pPr>
            <a:endParaRPr lang="en-US" sz="3200" dirty="0"/>
          </a:p>
          <a:p>
            <a:pPr marL="571500" indent="-571500">
              <a:buFont typeface="+mj-lt"/>
              <a:buAutoNum type="romanUcPeriod" startAt="3"/>
            </a:pPr>
            <a:r>
              <a:rPr lang="en-US" sz="3200" dirty="0"/>
              <a:t>CERN accelerator complex</a:t>
            </a:r>
          </a:p>
          <a:p>
            <a:pPr lvl="1"/>
            <a:r>
              <a:rPr lang="en-US" sz="2800" dirty="0"/>
              <a:t>Proton Synchrotron Booster</a:t>
            </a:r>
          </a:p>
          <a:p>
            <a:pPr lvl="2"/>
            <a:r>
              <a:rPr lang="en-US" sz="2400" dirty="0"/>
              <a:t>Space charge</a:t>
            </a:r>
          </a:p>
          <a:p>
            <a:pPr lvl="1"/>
            <a:r>
              <a:rPr lang="en-US" sz="2800" dirty="0"/>
              <a:t>Proton Synchrotron</a:t>
            </a:r>
          </a:p>
          <a:p>
            <a:pPr lvl="2"/>
            <a:r>
              <a:rPr lang="en-US" sz="2400" dirty="0"/>
              <a:t>Tailoring of bunches</a:t>
            </a:r>
          </a:p>
          <a:p>
            <a:pPr lvl="1"/>
            <a:r>
              <a:rPr lang="en-US" sz="2800" dirty="0"/>
              <a:t>Super Proton Synchrotron</a:t>
            </a:r>
          </a:p>
          <a:p>
            <a:pPr lvl="2"/>
            <a:r>
              <a:rPr lang="en-US" sz="2400" dirty="0"/>
              <a:t>Instabilities </a:t>
            </a:r>
          </a:p>
          <a:p>
            <a:pPr lvl="1"/>
            <a:r>
              <a:rPr lang="en-US" sz="2800" dirty="0"/>
              <a:t>Large Hadron Collider</a:t>
            </a:r>
          </a:p>
          <a:p>
            <a:pPr lvl="2"/>
            <a:r>
              <a:rPr lang="en-US" sz="2400" dirty="0"/>
              <a:t>Beam-beam effects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A07A8-8DEE-FA72-4659-82ABE378F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F4492-E6D6-48F0-9C93-73F28B26864E}" type="datetime1">
              <a:rPr lang="en-GB" smtClean="0"/>
              <a:t>15/07/2025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11FBB6-3D4F-58E7-5637-11A41A408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Particle Accelerators &amp; Beam Dynamics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800260-933D-A0F0-53EE-17367CF06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16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 – LHC </a:t>
            </a:r>
          </a:p>
        </p:txBody>
      </p:sp>
      <p:pic>
        <p:nvPicPr>
          <p:cNvPr id="19" name="Picture 10">
            <a:extLst>
              <a:ext uri="{FF2B5EF4-FFF2-40B4-BE49-F238E27FC236}">
                <a16:creationId xmlns:a16="http://schemas.microsoft.com/office/drawing/2014/main" id="{AC77E1E9-7E5A-CA46-A6D5-7C622A0EF038}"/>
              </a:ext>
            </a:extLst>
          </p:cNvPr>
          <p:cNvPicPr/>
          <p:nvPr/>
        </p:nvPicPr>
        <p:blipFill>
          <a:blip r:embed="rId2"/>
          <a:srcRect t="8830" r="19169"/>
          <a:stretch/>
        </p:blipFill>
        <p:spPr>
          <a:xfrm>
            <a:off x="5865167" y="3696711"/>
            <a:ext cx="3738684" cy="2331575"/>
          </a:xfrm>
          <a:prstGeom prst="rect">
            <a:avLst/>
          </a:prstGeom>
          <a:ln>
            <a:noFill/>
          </a:ln>
        </p:spPr>
      </p:pic>
      <p:sp>
        <p:nvSpPr>
          <p:cNvPr id="23" name="CustomShape 5">
            <a:extLst>
              <a:ext uri="{FF2B5EF4-FFF2-40B4-BE49-F238E27FC236}">
                <a16:creationId xmlns:a16="http://schemas.microsoft.com/office/drawing/2014/main" id="{C046666C-1E68-F866-EB7E-6F20513CFE29}"/>
              </a:ext>
            </a:extLst>
          </p:cNvPr>
          <p:cNvSpPr/>
          <p:nvPr/>
        </p:nvSpPr>
        <p:spPr>
          <a:xfrm>
            <a:off x="8789912" y="5576766"/>
            <a:ext cx="721678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LHC</a:t>
            </a:r>
            <a:endParaRPr lang="en-US" sz="1633" spc="-1" dirty="0">
              <a:latin typeface="Arial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FE92E466-51D0-B135-E66A-ED6D2D9015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634" y="1341515"/>
            <a:ext cx="5498361" cy="33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There are 8 interaction points, in 4 of which the detectors of the main experiments (</a:t>
            </a: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ATLAS, CMS, ALICE, LHC-B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) are placed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The main purpose: push the high energy regime 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production, detection and study of 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Higgs boson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82CDCB6B-4703-2699-0FBF-F5DD2AF0DD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t="7456"/>
          <a:stretch/>
        </p:blipFill>
        <p:spPr bwMode="auto">
          <a:xfrm>
            <a:off x="5853592" y="1176711"/>
            <a:ext cx="3918644" cy="2520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5C8206-678C-7AD0-6F5A-C8900BE6D5C0}"/>
              </a:ext>
            </a:extLst>
          </p:cNvPr>
          <p:cNvSpPr txBox="1"/>
          <p:nvPr/>
        </p:nvSpPr>
        <p:spPr>
          <a:xfrm>
            <a:off x="107841" y="4344162"/>
            <a:ext cx="496061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Ongoing works for its upgrade until 2029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chemeClr val="accent5">
                    <a:lumMod val="50000"/>
                  </a:schemeClr>
                </a:solidFill>
              </a:rPr>
              <a:t>High Luminosity LHC (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HL-LHC</a:t>
            </a:r>
            <a:r>
              <a:rPr lang="en-GB" sz="2400" i="1" dirty="0">
                <a:solidFill>
                  <a:schemeClr val="accent5">
                    <a:lumMod val="50000"/>
                  </a:schemeClr>
                </a:solidFill>
              </a:rPr>
              <a:t>) to increase LHC performance (~x10)</a:t>
            </a:r>
            <a:endParaRPr lang="en-US" sz="24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1D26F59-3A94-C950-6804-8A641ED164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8"/>
          <a:stretch/>
        </p:blipFill>
        <p:spPr bwMode="auto">
          <a:xfrm>
            <a:off x="7815532" y="1176711"/>
            <a:ext cx="4329327" cy="384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F7F2E7-9A85-A57E-A8F1-1BFD79CE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3E8B-7A60-4D05-83E4-F1547CE6DBA3}" type="datetime1">
              <a:rPr lang="en-GB" smtClean="0"/>
              <a:t>15/07/2025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B95BD-1A67-F4FA-D770-42231768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F18D9-423D-0F22-E6B1-29E29C42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019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LHC – Beam-beam</a:t>
            </a:r>
          </a:p>
        </p:txBody>
      </p:sp>
      <p:pic>
        <p:nvPicPr>
          <p:cNvPr id="19" name="Picture 10">
            <a:extLst>
              <a:ext uri="{FF2B5EF4-FFF2-40B4-BE49-F238E27FC236}">
                <a16:creationId xmlns:a16="http://schemas.microsoft.com/office/drawing/2014/main" id="{AC77E1E9-7E5A-CA46-A6D5-7C622A0EF038}"/>
              </a:ext>
            </a:extLst>
          </p:cNvPr>
          <p:cNvPicPr/>
          <p:nvPr/>
        </p:nvPicPr>
        <p:blipFill>
          <a:blip r:embed="rId2"/>
          <a:srcRect t="8830" r="19169"/>
          <a:stretch/>
        </p:blipFill>
        <p:spPr>
          <a:xfrm>
            <a:off x="8349748" y="1324727"/>
            <a:ext cx="3738684" cy="2331575"/>
          </a:xfrm>
          <a:prstGeom prst="rect">
            <a:avLst/>
          </a:prstGeom>
          <a:ln>
            <a:noFill/>
          </a:ln>
        </p:spPr>
      </p:pic>
      <p:sp>
        <p:nvSpPr>
          <p:cNvPr id="23" name="CustomShape 5">
            <a:extLst>
              <a:ext uri="{FF2B5EF4-FFF2-40B4-BE49-F238E27FC236}">
                <a16:creationId xmlns:a16="http://schemas.microsoft.com/office/drawing/2014/main" id="{C046666C-1E68-F866-EB7E-6F20513CFE29}"/>
              </a:ext>
            </a:extLst>
          </p:cNvPr>
          <p:cNvSpPr/>
          <p:nvPr/>
        </p:nvSpPr>
        <p:spPr>
          <a:xfrm>
            <a:off x="11274493" y="3204782"/>
            <a:ext cx="721678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LHC</a:t>
            </a:r>
            <a:endParaRPr lang="en-US" sz="1633" spc="-1" dirty="0">
              <a:latin typeface="Arial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F7F2E7-9A85-A57E-A8F1-1BFD79CE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3E8B-7A60-4D05-83E4-F1547CE6DBA3}" type="datetime1">
              <a:rPr lang="en-GB" smtClean="0"/>
              <a:t>15/07/2025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B95BD-1A67-F4FA-D770-42231768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F18D9-423D-0F22-E6B1-29E29C42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31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A577DE-6A44-490F-6E00-E126F87919C9}"/>
              </a:ext>
            </a:extLst>
          </p:cNvPr>
          <p:cNvSpPr txBox="1"/>
          <p:nvPr/>
        </p:nvSpPr>
        <p:spPr>
          <a:xfrm>
            <a:off x="336517" y="1490008"/>
            <a:ext cx="681242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LHC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Large Hadron Collides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Two beams circulate in opposite directions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There are 8 interaction points 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(4 collision points)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l-GR" sz="2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25181B9-5764-0547-AC2A-C50FB0DC0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28" y="3057973"/>
            <a:ext cx="7267050" cy="320400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120873A-5A46-E62D-9E10-4CD0C0BFCFCE}"/>
              </a:ext>
            </a:extLst>
          </p:cNvPr>
          <p:cNvSpPr txBox="1"/>
          <p:nvPr/>
        </p:nvSpPr>
        <p:spPr>
          <a:xfrm>
            <a:off x="7669543" y="4563084"/>
            <a:ext cx="4114800" cy="8309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Does the interaction affect the dynamics of the system?</a:t>
            </a:r>
            <a:endParaRPr lang="en-GB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23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LHC – Beam-beam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F7F2E7-9A85-A57E-A8F1-1BFD79CE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3E8B-7A60-4D05-83E4-F1547CE6DBA3}" type="datetime1">
              <a:rPr lang="en-GB" smtClean="0"/>
              <a:t>15/07/2025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B95BD-1A67-F4FA-D770-42231768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F18D9-423D-0F22-E6B1-29E29C42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6E7408-1EE2-2702-94B3-19805C8A0E02}"/>
              </a:ext>
            </a:extLst>
          </p:cNvPr>
          <p:cNvSpPr txBox="1"/>
          <p:nvPr/>
        </p:nvSpPr>
        <p:spPr>
          <a:xfrm>
            <a:off x="75045" y="1389923"/>
            <a:ext cx="7012709" cy="452431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Does the interaction affect the dynamics of the system?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400" b="1" i="1" dirty="0">
                <a:solidFill>
                  <a:srgbClr val="C00000"/>
                </a:solidFill>
              </a:rPr>
              <a:t>Of course!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Even the </a:t>
            </a: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optics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change drastically to accommodate the need for squeezing down the </a:t>
            </a:r>
            <a:r>
              <a:rPr lang="en-GB" sz="2400" dirty="0" err="1">
                <a:solidFill>
                  <a:schemeClr val="accent5">
                    <a:lumMod val="50000"/>
                  </a:schemeClr>
                </a:solidFill>
              </a:rPr>
              <a:t>beamsize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To minimize the beta functions for the collision – 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huge increase of the beta functions in the close vicinity of the interaction point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The interaction of the two beams is </a:t>
            </a: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the strongest nonlinearity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in the accelerator</a:t>
            </a:r>
            <a:endParaRPr lang="en-GB" sz="2400" b="1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i="1" dirty="0">
                <a:solidFill>
                  <a:schemeClr val="accent5">
                    <a:lumMod val="50000"/>
                  </a:schemeClr>
                </a:solidFill>
              </a:rPr>
              <a:t>We will only consider part of these effects</a:t>
            </a:r>
          </a:p>
        </p:txBody>
      </p:sp>
      <p:pic>
        <p:nvPicPr>
          <p:cNvPr id="2050" name="Picture 2" descr="Figure 3">
            <a:extLst>
              <a:ext uri="{FF2B5EF4-FFF2-40B4-BE49-F238E27FC236}">
                <a16:creationId xmlns:a16="http://schemas.microsoft.com/office/drawing/2014/main" id="{6C75FB9D-E3AD-5B27-2F3C-747E522ABD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093" y="1856645"/>
            <a:ext cx="4762500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B5FCB52-820F-D8D9-F50E-688B05DF9CE1}"/>
              </a:ext>
            </a:extLst>
          </p:cNvPr>
          <p:cNvSpPr txBox="1"/>
          <p:nvPr/>
        </p:nvSpPr>
        <p:spPr>
          <a:xfrm>
            <a:off x="4103255" y="6237966"/>
            <a:ext cx="8088745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spcBef>
                <a:spcPts val="500"/>
              </a:spcBef>
              <a:defRPr/>
            </a:pPr>
            <a:r>
              <a:rPr lang="en-US" sz="12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F. </a:t>
            </a:r>
            <a:r>
              <a:rPr lang="en-US" sz="1200" dirty="0" err="1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Soubelet</a:t>
            </a:r>
            <a:r>
              <a:rPr lang="en-US" sz="12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 et al: “</a:t>
            </a:r>
            <a:r>
              <a:rPr lang="en-GB" sz="1200" dirty="0">
                <a:solidFill>
                  <a:srgbClr val="4472C4">
                    <a:lumMod val="50000"/>
                  </a:srgbClr>
                </a:solidFill>
              </a:rPr>
              <a:t>Rigid waist shift: A new method for local coupling corrections in the LHC interaction regions</a:t>
            </a:r>
            <a:r>
              <a:rPr lang="en-US" sz="12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”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314EF5-FA0E-396E-590F-3116DB7CD111}"/>
              </a:ext>
            </a:extLst>
          </p:cNvPr>
          <p:cNvSpPr txBox="1"/>
          <p:nvPr/>
        </p:nvSpPr>
        <p:spPr>
          <a:xfrm>
            <a:off x="7145482" y="1930400"/>
            <a:ext cx="372918" cy="12007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DE7048-1BE1-1BE6-592E-405D6A0A0CE0}"/>
              </a:ext>
            </a:extLst>
          </p:cNvPr>
          <p:cNvSpPr txBox="1"/>
          <p:nvPr/>
        </p:nvSpPr>
        <p:spPr>
          <a:xfrm>
            <a:off x="11525828" y="1847993"/>
            <a:ext cx="372918" cy="12007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B4060D-8470-B1CB-23AF-01CEB6B2702F}"/>
              </a:ext>
            </a:extLst>
          </p:cNvPr>
          <p:cNvSpPr txBox="1"/>
          <p:nvPr/>
        </p:nvSpPr>
        <p:spPr>
          <a:xfrm>
            <a:off x="7145482" y="1939052"/>
            <a:ext cx="372918" cy="12007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A10F32-A190-5A61-59D0-2D286C39EB64}"/>
              </a:ext>
            </a:extLst>
          </p:cNvPr>
          <p:cNvSpPr txBox="1"/>
          <p:nvPr/>
        </p:nvSpPr>
        <p:spPr>
          <a:xfrm>
            <a:off x="11525828" y="1856645"/>
            <a:ext cx="372918" cy="12007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388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 animBg="1"/>
      <p:bldP spid="2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LHC – Beam-beam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F7F2E7-9A85-A57E-A8F1-1BFD79CE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3E8B-7A60-4D05-83E4-F1547CE6DBA3}" type="datetime1">
              <a:rPr lang="en-GB" smtClean="0"/>
              <a:t>15/07/2025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B95BD-1A67-F4FA-D770-42231768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F18D9-423D-0F22-E6B1-29E29C42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33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B9D124-37C6-17B3-C5E6-A7B3F0040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8234" y="2255532"/>
            <a:ext cx="7267050" cy="32040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D47E00-FF6E-D76D-83A3-89BC42256C18}"/>
              </a:ext>
            </a:extLst>
          </p:cNvPr>
          <p:cNvSpPr txBox="1"/>
          <p:nvPr/>
        </p:nvSpPr>
        <p:spPr>
          <a:xfrm>
            <a:off x="166716" y="1944988"/>
            <a:ext cx="4897582" cy="415498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We can define two different regimes for the beam-beam force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interaction for the colliding bunches – </a:t>
            </a:r>
            <a:r>
              <a:rPr lang="en-US" sz="2400" b="1" i="1" dirty="0">
                <a:solidFill>
                  <a:schemeClr val="accent6">
                    <a:lumMod val="75000"/>
                  </a:schemeClr>
                </a:solidFill>
              </a:rPr>
              <a:t>Head 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interaction for the non-colliding bunches – </a:t>
            </a: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</a:rPr>
              <a:t>Long Range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i="1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Both strongly nonlinear </a:t>
            </a:r>
          </a:p>
          <a:p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→ Tune spread!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700C719-08F2-B843-DE3B-1802028FB899}"/>
              </a:ext>
            </a:extLst>
          </p:cNvPr>
          <p:cNvSpPr/>
          <p:nvPr/>
        </p:nvSpPr>
        <p:spPr>
          <a:xfrm>
            <a:off x="5292436" y="2885240"/>
            <a:ext cx="1288010" cy="2680453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0C1BB7D-2E45-CFA0-37E4-C03BADE87C5C}"/>
              </a:ext>
            </a:extLst>
          </p:cNvPr>
          <p:cNvSpPr/>
          <p:nvPr/>
        </p:nvSpPr>
        <p:spPr>
          <a:xfrm>
            <a:off x="7741226" y="3640310"/>
            <a:ext cx="1385454" cy="1237673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41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LHC – Beam-beam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F7F2E7-9A85-A57E-A8F1-1BFD79CE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3E8B-7A60-4D05-83E4-F1547CE6DBA3}" type="datetime1">
              <a:rPr lang="en-GB" smtClean="0"/>
              <a:t>15/07/2025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B95BD-1A67-F4FA-D770-42231768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F18D9-423D-0F22-E6B1-29E29C42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D47E00-FF6E-D76D-83A3-89BC42256C18}"/>
              </a:ext>
            </a:extLst>
          </p:cNvPr>
          <p:cNvSpPr txBox="1"/>
          <p:nvPr/>
        </p:nvSpPr>
        <p:spPr>
          <a:xfrm>
            <a:off x="406134" y="1757265"/>
            <a:ext cx="5560556" cy="415498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contribution of the </a:t>
            </a:r>
            <a:r>
              <a:rPr lang="en-US" sz="2400" b="1" i="1" dirty="0">
                <a:solidFill>
                  <a:srgbClr val="C00000"/>
                </a:solidFill>
              </a:rPr>
              <a:t>Head On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and the </a:t>
            </a:r>
            <a:r>
              <a:rPr lang="en-US" sz="2400" b="1" i="1" dirty="0">
                <a:solidFill>
                  <a:srgbClr val="2241D0"/>
                </a:solidFill>
              </a:rPr>
              <a:t>Long Range</a:t>
            </a:r>
            <a:r>
              <a:rPr lang="en-US" sz="2400" dirty="0">
                <a:solidFill>
                  <a:srgbClr val="002060"/>
                </a:solidFill>
              </a:rPr>
              <a:t> on the spread are very different.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rgbClr val="002060"/>
                </a:solidFill>
              </a:rPr>
              <a:t>Reminder: </a:t>
            </a:r>
            <a:r>
              <a:rPr lang="en-US" sz="2400" dirty="0">
                <a:solidFill>
                  <a:srgbClr val="002060"/>
                </a:solidFill>
              </a:rPr>
              <a:t>the tune spread coming from space charge looks very similar to the head-on!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In reality, during collisions, the two contributions are combined!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2060"/>
              </a:solidFill>
            </a:endParaRPr>
          </a:p>
          <a:p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→ Dangerous resonances are overlapped!</a:t>
            </a:r>
          </a:p>
          <a:p>
            <a:endParaRPr lang="en-US" sz="2400" dirty="0">
              <a:solidFill>
                <a:srgbClr val="00206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FBE378E-51F1-7094-F0C0-ABF8A796878C}"/>
              </a:ext>
            </a:extLst>
          </p:cNvPr>
          <p:cNvGrpSpPr/>
          <p:nvPr/>
        </p:nvGrpSpPr>
        <p:grpSpPr>
          <a:xfrm>
            <a:off x="7051796" y="1728005"/>
            <a:ext cx="4161415" cy="4213505"/>
            <a:chOff x="7051796" y="1728005"/>
            <a:chExt cx="4161415" cy="421350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F5E86F6-F17B-0D62-F161-763E3994E0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51796" y="1728005"/>
              <a:ext cx="4161415" cy="421350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FD3B296-A308-28FA-6822-E27F7773600B}"/>
                </a:ext>
              </a:extLst>
            </p:cNvPr>
            <p:cNvSpPr txBox="1"/>
            <p:nvPr/>
          </p:nvSpPr>
          <p:spPr>
            <a:xfrm>
              <a:off x="9716655" y="2115128"/>
              <a:ext cx="1228433" cy="766618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9121D186-8C2C-5FF5-F703-DC366091A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3754" y="1594077"/>
            <a:ext cx="4753062" cy="404010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F7BFBD1-25BF-B895-30D0-4BD4537AAE3A}"/>
              </a:ext>
            </a:extLst>
          </p:cNvPr>
          <p:cNvSpPr txBox="1"/>
          <p:nvPr/>
        </p:nvSpPr>
        <p:spPr>
          <a:xfrm>
            <a:off x="8395854" y="6020948"/>
            <a:ext cx="36704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US" sz="1800" kern="0" dirty="0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S. </a:t>
            </a:r>
            <a:r>
              <a:rPr lang="en-US" sz="1800" kern="0" dirty="0" err="1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Fartoukh</a:t>
            </a:r>
            <a:r>
              <a:rPr lang="en-US" sz="1800" kern="0" dirty="0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 et al., PRSTAB, 2015</a:t>
            </a:r>
            <a:endParaRPr lang="en-US" sz="1800" dirty="0">
              <a:solidFill>
                <a:srgbClr val="00206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835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LHC – Beam-beam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F7F2E7-9A85-A57E-A8F1-1BFD79CE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3E8B-7A60-4D05-83E4-F1547CE6DBA3}" type="datetime1">
              <a:rPr lang="en-GB" smtClean="0"/>
              <a:t>15/07/2025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B95BD-1A67-F4FA-D770-42231768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F18D9-423D-0F22-E6B1-29E29C42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35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D47E00-FF6E-D76D-83A3-89BC42256C18}"/>
              </a:ext>
            </a:extLst>
          </p:cNvPr>
          <p:cNvSpPr txBox="1"/>
          <p:nvPr/>
        </p:nvSpPr>
        <p:spPr>
          <a:xfrm>
            <a:off x="21099" y="1138237"/>
            <a:ext cx="7120602" cy="378565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Mitigation strategies: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The contribution of the </a:t>
            </a:r>
            <a:r>
              <a:rPr lang="en-US" sz="2400" dirty="0">
                <a:solidFill>
                  <a:srgbClr val="002060"/>
                </a:solidFill>
              </a:rPr>
              <a:t>long-range interaction is very similar to that of a wire in the vicinity of the beam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rgbClr val="002060"/>
                </a:solidFill>
              </a:rPr>
              <a:t>Attempting compensation with a wire – </a:t>
            </a:r>
            <a:r>
              <a:rPr lang="en-US" sz="2400" b="1" i="1" dirty="0">
                <a:solidFill>
                  <a:srgbClr val="002060"/>
                </a:solidFill>
              </a:rPr>
              <a:t>tunespread shape dominated by the head on contribution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To avoid losses from strong resonances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careful tune choice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apply corrections using dedicated elements (up to </a:t>
            </a:r>
            <a:r>
              <a:rPr lang="en-US" sz="2400" dirty="0" err="1">
                <a:solidFill>
                  <a:srgbClr val="002060"/>
                </a:solidFill>
              </a:rPr>
              <a:t>dodecapole</a:t>
            </a:r>
            <a:r>
              <a:rPr lang="en-US" sz="2400" dirty="0">
                <a:solidFill>
                  <a:srgbClr val="002060"/>
                </a:solidFill>
              </a:rPr>
              <a:t> correctors installed in the LHC!)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F7BFBD1-25BF-B895-30D0-4BD4537AAE3A}"/>
              </a:ext>
            </a:extLst>
          </p:cNvPr>
          <p:cNvSpPr txBox="1"/>
          <p:nvPr/>
        </p:nvSpPr>
        <p:spPr>
          <a:xfrm>
            <a:off x="8395854" y="6020948"/>
            <a:ext cx="36704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en-US" sz="1800" kern="0" dirty="0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S. </a:t>
            </a:r>
            <a:r>
              <a:rPr lang="en-US" sz="1800" kern="0" dirty="0" err="1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Fartoukh</a:t>
            </a:r>
            <a:r>
              <a:rPr lang="en-US" sz="1800" kern="0" dirty="0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 et al., PRSTAB, 2015</a:t>
            </a:r>
            <a:endParaRPr lang="en-US" sz="1800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EB39C9-CE98-730E-D05B-2A94472397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9606" y="1584037"/>
            <a:ext cx="4744015" cy="40324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B7FD77-C91C-C598-7770-9CDE6FCF9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237" y="4896447"/>
            <a:ext cx="4694173" cy="144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E0FFA7F-B7FD-0683-2E9F-CA7FDC53454C}"/>
              </a:ext>
            </a:extLst>
          </p:cNvPr>
          <p:cNvSpPr txBox="1"/>
          <p:nvPr/>
        </p:nvSpPr>
        <p:spPr>
          <a:xfrm>
            <a:off x="912237" y="6231807"/>
            <a:ext cx="61330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kern="0" dirty="0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P. Belanger et al</a:t>
            </a:r>
            <a:r>
              <a:rPr lang="en-US" sz="1400" i="1" kern="0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., HL LHC </a:t>
            </a:r>
            <a:r>
              <a:rPr lang="en-US" sz="1400" i="1" kern="0" dirty="0">
                <a:solidFill>
                  <a:srgbClr val="002060"/>
                </a:solidFill>
                <a:latin typeface="Arial"/>
                <a:ea typeface="ＭＳ Ｐゴシック" pitchFamily="22" charset="-128"/>
                <a:cs typeface="Arial"/>
              </a:rPr>
              <a:t>collaboration meeting 2023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55932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2364"/>
            <a:ext cx="11018520" cy="1325563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F7F2E7-9A85-A57E-A8F1-1BFD79CE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3E8B-7A60-4D05-83E4-F1547CE6DBA3}" type="datetime1">
              <a:rPr lang="en-GB" smtClean="0"/>
              <a:t>15/07/2025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B95BD-1A67-F4FA-D770-42231768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F18D9-423D-0F22-E6B1-29E29C42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36</a:t>
            </a:fld>
            <a:endParaRPr lang="en-GB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6210B4C4-5351-6F29-3B10-4101CF628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399" y="1233199"/>
            <a:ext cx="11039764" cy="5093710"/>
          </a:xfrm>
        </p:spPr>
        <p:txBody>
          <a:bodyPr>
            <a:normAutofit/>
          </a:bodyPr>
          <a:lstStyle/>
          <a:p>
            <a:r>
              <a:rPr lang="en-US" sz="2400" dirty="0"/>
              <a:t>Delivering high Luminosity for the LHC experiments can be very challenging </a:t>
            </a:r>
          </a:p>
          <a:p>
            <a:r>
              <a:rPr lang="en-US" sz="2400" dirty="0"/>
              <a:t>The various accelerators at CERN work together to produce high quality beams</a:t>
            </a:r>
          </a:p>
          <a:p>
            <a:pPr lvl="1"/>
            <a:r>
              <a:rPr lang="en-US" i="1" dirty="0"/>
              <a:t>Some since 1959!</a:t>
            </a:r>
          </a:p>
          <a:p>
            <a:r>
              <a:rPr lang="en-US" sz="2400" dirty="0"/>
              <a:t>Each accelerator has different characteristics that can lead to very different dynamics!</a:t>
            </a:r>
          </a:p>
          <a:p>
            <a:r>
              <a:rPr lang="en-US" sz="2400" b="1" i="1" dirty="0"/>
              <a:t>We tried giving a single (partial!) example of some effects</a:t>
            </a:r>
            <a:r>
              <a:rPr lang="en-US" sz="2400" i="1" dirty="0"/>
              <a:t>, </a:t>
            </a:r>
            <a:r>
              <a:rPr lang="en-US" sz="2400" b="1" i="1" dirty="0">
                <a:solidFill>
                  <a:srgbClr val="C00000"/>
                </a:solidFill>
              </a:rPr>
              <a:t>but</a:t>
            </a:r>
            <a:r>
              <a:rPr lang="en-US" sz="2400" i="1" dirty="0"/>
              <a:t> </a:t>
            </a:r>
            <a:r>
              <a:rPr lang="en-US" sz="2400" dirty="0"/>
              <a:t>In most cases multiple of these are </a:t>
            </a:r>
            <a:r>
              <a:rPr lang="en-US" sz="2400" b="1" dirty="0">
                <a:solidFill>
                  <a:srgbClr val="C00000"/>
                </a:solidFill>
              </a:rPr>
              <a:t>co-existing</a:t>
            </a:r>
            <a:r>
              <a:rPr lang="en-US" sz="2400" dirty="0"/>
              <a:t>!</a:t>
            </a:r>
          </a:p>
          <a:p>
            <a:pPr lvl="1"/>
            <a:r>
              <a:rPr lang="en-US" dirty="0"/>
              <a:t>PSB: space charge + instabilities + bunch splitting (not for LHC)</a:t>
            </a:r>
          </a:p>
          <a:p>
            <a:pPr lvl="1"/>
            <a:r>
              <a:rPr lang="en-US" dirty="0"/>
              <a:t>PS: bunch tailoring +  space charge + instabilities + transition crossing </a:t>
            </a:r>
          </a:p>
          <a:p>
            <a:pPr lvl="1"/>
            <a:r>
              <a:rPr lang="en-US" dirty="0"/>
              <a:t>SPS: instabilities + space charge + transition crossing (not for LHC p+) </a:t>
            </a:r>
          </a:p>
          <a:p>
            <a:pPr lvl="1"/>
            <a:r>
              <a:rPr lang="en-US" dirty="0"/>
              <a:t>LHC: </a:t>
            </a:r>
            <a:r>
              <a:rPr lang="en-GB" dirty="0"/>
              <a:t>beam-beam + instabilities + optics perturbations …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i="1" dirty="0"/>
              <a:t>In our continuous efforts to improve our beams for all the CERN experiments we end up with more challenges that we need to overcome!</a:t>
            </a:r>
          </a:p>
        </p:txBody>
      </p:sp>
    </p:spTree>
    <p:extLst>
      <p:ext uri="{BB962C8B-B14F-4D97-AF65-F5344CB8AC3E}">
        <p14:creationId xmlns:p14="http://schemas.microsoft.com/office/powerpoint/2010/main" val="405298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Hi-Lumi LHC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F7F2E7-9A85-A57E-A8F1-1BFD79CE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3E8B-7A60-4D05-83E4-F1547CE6DBA3}" type="datetime1">
              <a:rPr lang="en-GB" smtClean="0"/>
              <a:t>15/07/2025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EB95BD-1A67-F4FA-D770-42231768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5F18D9-423D-0F22-E6B1-29E29C42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37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51658A-B7AA-05AF-5568-C9FC5F23B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806" y="1883378"/>
            <a:ext cx="6125802" cy="4216594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26796EC8-6FC4-ED79-A575-66ECCB1B1D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8"/>
          <a:stretch/>
        </p:blipFill>
        <p:spPr bwMode="auto">
          <a:xfrm>
            <a:off x="267419" y="1721254"/>
            <a:ext cx="4329327" cy="384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708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b="1" i="1" dirty="0"/>
              <a:t>Reminder</a:t>
            </a:r>
            <a:r>
              <a:rPr lang="en-US" dirty="0"/>
              <a:t>: CERN Accelerator Complex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E8403A-2137-B99D-88D4-3BE2ADED0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9841" y="1169115"/>
            <a:ext cx="5852159" cy="568888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800" b="1" i="1" u="sng" dirty="0"/>
              <a:t>CERN Proton chain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b="1" dirty="0">
                <a:solidFill>
                  <a:srgbClr val="93318A"/>
                </a:solidFill>
              </a:rPr>
              <a:t>LINAC-4</a:t>
            </a:r>
            <a:r>
              <a:rPr lang="en-US" sz="2800" dirty="0"/>
              <a:t> 160MeV (H-)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CA94C7"/>
                </a:solidFill>
              </a:rPr>
              <a:t>Proton Synchrotron Booster</a:t>
            </a:r>
            <a:r>
              <a:rPr lang="en-US" sz="2800" b="1" dirty="0"/>
              <a:t> </a:t>
            </a:r>
            <a:r>
              <a:rPr lang="en-US" sz="2800" dirty="0"/>
              <a:t>2GeV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C40C8A"/>
                </a:solidFill>
              </a:rPr>
              <a:t>Proton </a:t>
            </a:r>
            <a:r>
              <a:rPr lang="en-US" sz="2800" b="1" dirty="0" err="1">
                <a:solidFill>
                  <a:srgbClr val="C40C8A"/>
                </a:solidFill>
              </a:rPr>
              <a:t>Synchtrotron</a:t>
            </a:r>
            <a:r>
              <a:rPr lang="en-US" sz="2800" b="1" dirty="0">
                <a:solidFill>
                  <a:srgbClr val="C40C8A"/>
                </a:solidFill>
              </a:rPr>
              <a:t> </a:t>
            </a:r>
            <a:r>
              <a:rPr lang="en-US" sz="2800" dirty="0"/>
              <a:t>26GeV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5F82BC"/>
                </a:solidFill>
              </a:rPr>
              <a:t>Super Proton Synchrotron</a:t>
            </a:r>
            <a:r>
              <a:rPr lang="en-US" sz="2800" dirty="0"/>
              <a:t> 450 GeV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 </a:t>
            </a:r>
            <a:r>
              <a:rPr lang="en-US" sz="2800" b="1" dirty="0">
                <a:solidFill>
                  <a:srgbClr val="4A597A"/>
                </a:solidFill>
              </a:rPr>
              <a:t>Large Hadron Collider </a:t>
            </a:r>
            <a:r>
              <a:rPr lang="en-US" sz="2800" dirty="0"/>
              <a:t>7Tev</a:t>
            </a:r>
          </a:p>
          <a:p>
            <a:pPr marL="0" indent="0">
              <a:buNone/>
            </a:pPr>
            <a:r>
              <a:rPr lang="en-US" sz="2600" b="1" i="1" u="sng" dirty="0"/>
              <a:t>CERN Ion chain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600" b="1" dirty="0">
                <a:solidFill>
                  <a:srgbClr val="6D75B6"/>
                </a:solidFill>
              </a:rPr>
              <a:t>LINAC-3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6D75B6"/>
                </a:solidFill>
              </a:rPr>
              <a:t>Low Energy Ion Ring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C40C8A"/>
                </a:solidFill>
              </a:rPr>
              <a:t>Proton </a:t>
            </a:r>
            <a:r>
              <a:rPr lang="en-US" sz="2600" b="1" dirty="0" err="1">
                <a:solidFill>
                  <a:srgbClr val="C40C8A"/>
                </a:solidFill>
              </a:rPr>
              <a:t>Synchtrotron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5F82BC"/>
                </a:solidFill>
              </a:rPr>
              <a:t>Super Proton Synchrotron</a:t>
            </a:r>
            <a:r>
              <a:rPr lang="en-US" sz="2600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600" b="1" dirty="0">
                <a:solidFill>
                  <a:srgbClr val="4A597A"/>
                </a:solidFill>
              </a:rPr>
              <a:t>Large Hadron Collider </a:t>
            </a:r>
          </a:p>
          <a:p>
            <a:pPr marL="0" indent="0">
              <a:buNone/>
            </a:pPr>
            <a:r>
              <a:rPr lang="en-US" sz="2600" b="1" i="1" u="sng" dirty="0"/>
              <a:t>Other facilities &amp; experiments</a:t>
            </a:r>
            <a:r>
              <a:rPr lang="en-US" sz="2600" u="sng" dirty="0"/>
              <a:t>:</a:t>
            </a:r>
            <a:r>
              <a:rPr lang="en-US" sz="2600" dirty="0"/>
              <a:t> </a:t>
            </a:r>
            <a:r>
              <a:rPr lang="en-US" sz="2600" dirty="0" err="1"/>
              <a:t>n_TOF</a:t>
            </a:r>
            <a:r>
              <a:rPr lang="en-US" sz="2600" dirty="0"/>
              <a:t>, ISOLDE, East Area, North Area, HiRadMat, AWAKE, CLEAR (electrons), AD &amp; ELENA (Antiprotons)</a:t>
            </a:r>
          </a:p>
        </p:txBody>
      </p:sp>
      <p:sp>
        <p:nvSpPr>
          <p:cNvPr id="3" name="CustomShape 1">
            <a:extLst>
              <a:ext uri="{FF2B5EF4-FFF2-40B4-BE49-F238E27FC236}">
                <a16:creationId xmlns:a16="http://schemas.microsoft.com/office/drawing/2014/main" id="{66EEBC64-8D3C-4CFC-842D-9A0192E2CA25}"/>
              </a:ext>
            </a:extLst>
          </p:cNvPr>
          <p:cNvSpPr>
            <a:spLocks noChangeAspect="1"/>
          </p:cNvSpPr>
          <p:nvPr/>
        </p:nvSpPr>
        <p:spPr>
          <a:xfrm>
            <a:off x="0" y="1185509"/>
            <a:ext cx="6238239" cy="5280818"/>
          </a:xfrm>
          <a:prstGeom prst="rect">
            <a:avLst/>
          </a:prstGeom>
          <a:blipFill rotWithShape="0">
            <a:blip r:embed="rId2"/>
            <a:stretch>
              <a:fillRect t="-13962" b="-3724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 anchor="ctr"/>
          <a:lstStyle/>
          <a:p>
            <a:pPr algn="ctr">
              <a:lnSpc>
                <a:spcPct val="100000"/>
              </a:lnSpc>
            </a:pPr>
            <a:r>
              <a:rPr lang="en-US" sz="1633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633" spc="-1" dirty="0">
              <a:latin typeface="Arial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4F6736D-38A7-9814-ACF0-4E15D6005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4DA92-FAE6-475C-A680-A7A84B73F4FB}" type="datetime1">
              <a:rPr lang="en-GB" smtClean="0"/>
              <a:t>15/07/2025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E12FCDE-E7CA-5BD2-7728-038217ADE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4615521-CE5C-0AEF-1E76-4CDDFE2A3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4</a:t>
            </a:fld>
            <a:endParaRPr lang="en-GB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164DD62-09C7-760B-B521-773BBAF83AEE}"/>
              </a:ext>
            </a:extLst>
          </p:cNvPr>
          <p:cNvSpPr txBox="1">
            <a:spLocks/>
          </p:cNvSpPr>
          <p:nvPr/>
        </p:nvSpPr>
        <p:spPr>
          <a:xfrm>
            <a:off x="6342782" y="1169115"/>
            <a:ext cx="5852159" cy="568888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i="1" u="sng" dirty="0"/>
              <a:t>CERN </a:t>
            </a:r>
            <a:r>
              <a:rPr lang="en-US" b="1" i="1" u="sng" dirty="0">
                <a:solidFill>
                  <a:srgbClr val="FF0000"/>
                </a:solidFill>
              </a:rPr>
              <a:t>Proton</a:t>
            </a:r>
            <a:r>
              <a:rPr lang="en-US" b="1" i="1" u="sng" dirty="0"/>
              <a:t> chain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rgbClr val="93318A"/>
                </a:solidFill>
              </a:rPr>
              <a:t>LINAC-4</a:t>
            </a:r>
            <a:r>
              <a:rPr lang="en-US" dirty="0"/>
              <a:t> 160MeV (</a:t>
            </a:r>
            <a:r>
              <a:rPr lang="en-US" b="1" dirty="0">
                <a:solidFill>
                  <a:srgbClr val="FF0000"/>
                </a:solidFill>
              </a:rPr>
              <a:t>H-</a:t>
            </a:r>
            <a:r>
              <a:rPr lang="en-US" dirty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rgbClr val="CA94C7"/>
                </a:solidFill>
              </a:rPr>
              <a:t>Proton Synchrotron Booster</a:t>
            </a:r>
            <a:r>
              <a:rPr lang="en-US" b="1" dirty="0"/>
              <a:t> </a:t>
            </a:r>
            <a:r>
              <a:rPr lang="en-US" dirty="0"/>
              <a:t>2GeV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rgbClr val="C40C8A"/>
                </a:solidFill>
              </a:rPr>
              <a:t>Proton </a:t>
            </a:r>
            <a:r>
              <a:rPr lang="en-US" b="1" dirty="0" err="1">
                <a:solidFill>
                  <a:srgbClr val="C40C8A"/>
                </a:solidFill>
              </a:rPr>
              <a:t>Synchtrotron</a:t>
            </a:r>
            <a:r>
              <a:rPr lang="en-US" b="1" dirty="0">
                <a:solidFill>
                  <a:srgbClr val="C40C8A"/>
                </a:solidFill>
              </a:rPr>
              <a:t> </a:t>
            </a:r>
            <a:r>
              <a:rPr lang="en-US" dirty="0"/>
              <a:t>26GeV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rgbClr val="5F82BC"/>
                </a:solidFill>
              </a:rPr>
              <a:t>Super Proton Synchrotron</a:t>
            </a:r>
            <a:r>
              <a:rPr lang="en-US" dirty="0"/>
              <a:t> 450 GeV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rgbClr val="4A597A"/>
                </a:solidFill>
              </a:rPr>
              <a:t>Large Hadron Collider </a:t>
            </a:r>
            <a:r>
              <a:rPr lang="en-US" dirty="0"/>
              <a:t>7Tev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600" b="1" i="1" u="sng" dirty="0"/>
              <a:t>CERN Ion chain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600" b="1" dirty="0">
                <a:solidFill>
                  <a:srgbClr val="6D75B6"/>
                </a:solidFill>
              </a:rPr>
              <a:t>LINAC-3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6D75B6"/>
                </a:solidFill>
              </a:rPr>
              <a:t>Low Energy Ion Ring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C40C8A"/>
                </a:solidFill>
              </a:rPr>
              <a:t>Proton </a:t>
            </a:r>
            <a:r>
              <a:rPr lang="en-US" sz="2600" b="1" dirty="0" err="1">
                <a:solidFill>
                  <a:srgbClr val="C40C8A"/>
                </a:solidFill>
              </a:rPr>
              <a:t>Synchtrotron</a:t>
            </a:r>
            <a:endParaRPr lang="en-US" sz="2600" dirty="0"/>
          </a:p>
          <a:p>
            <a:pPr marL="342900" indent="-342900">
              <a:buFont typeface="+mj-lt"/>
              <a:buAutoNum type="arabicPeriod"/>
            </a:pPr>
            <a:r>
              <a:rPr lang="en-US" sz="2600" dirty="0"/>
              <a:t> </a:t>
            </a:r>
            <a:r>
              <a:rPr lang="en-US" sz="2600" b="1" dirty="0">
                <a:solidFill>
                  <a:srgbClr val="5F82BC"/>
                </a:solidFill>
              </a:rPr>
              <a:t>Super Proton Synchrotron</a:t>
            </a:r>
            <a:r>
              <a:rPr lang="en-US" sz="2600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600" b="1" dirty="0">
                <a:solidFill>
                  <a:srgbClr val="4A597A"/>
                </a:solidFill>
              </a:rPr>
              <a:t>Large Hadron Collider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600" b="1" i="1" u="sng" dirty="0"/>
              <a:t>Other facilities &amp; experiments</a:t>
            </a:r>
            <a:r>
              <a:rPr lang="en-US" sz="2600" u="sng" dirty="0"/>
              <a:t>:</a:t>
            </a:r>
            <a:r>
              <a:rPr lang="en-US" sz="2600" dirty="0"/>
              <a:t> </a:t>
            </a:r>
            <a:r>
              <a:rPr lang="en-US" sz="2600" dirty="0" err="1"/>
              <a:t>n_TOF</a:t>
            </a:r>
            <a:r>
              <a:rPr lang="en-US" sz="2600" dirty="0"/>
              <a:t>, ISOLDE, East Area, North Area, HiRadMat, AWAKE, CLEAR (electrons), AD &amp; ELENA (Antiprotons)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5E2E4F-B81D-E0AB-F5AE-046CC9218FC7}"/>
              </a:ext>
            </a:extLst>
          </p:cNvPr>
          <p:cNvSpPr txBox="1"/>
          <p:nvPr/>
        </p:nvSpPr>
        <p:spPr>
          <a:xfrm>
            <a:off x="6339841" y="3825918"/>
            <a:ext cx="5778268" cy="252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B81742-F2E1-CA26-6AD3-4415A2C924A9}"/>
              </a:ext>
            </a:extLst>
          </p:cNvPr>
          <p:cNvSpPr txBox="1"/>
          <p:nvPr/>
        </p:nvSpPr>
        <p:spPr>
          <a:xfrm>
            <a:off x="6578138" y="3951324"/>
            <a:ext cx="54198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We’ll focus on the </a:t>
            </a:r>
            <a:r>
              <a:rPr lang="en-US" sz="2400" b="1" i="1" dirty="0">
                <a:solidFill>
                  <a:srgbClr val="FF0000"/>
                </a:solidFill>
              </a:rPr>
              <a:t>proton</a:t>
            </a: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 beams towards the LHC</a:t>
            </a:r>
          </a:p>
        </p:txBody>
      </p:sp>
    </p:spTree>
    <p:extLst>
      <p:ext uri="{BB962C8B-B14F-4D97-AF65-F5344CB8AC3E}">
        <p14:creationId xmlns:p14="http://schemas.microsoft.com/office/powerpoint/2010/main" val="3598928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 – Linac 4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87BB-349E-45BA-BD79-D8A16EAB1B48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5</a:t>
            </a:fld>
            <a:endParaRPr lang="en-GB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D5788D92-2F58-7FBC-B49D-8E3A9A082E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" b="6405"/>
          <a:stretch/>
        </p:blipFill>
        <p:spPr bwMode="auto">
          <a:xfrm>
            <a:off x="1662730" y="1203776"/>
            <a:ext cx="4222653" cy="265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stomShape 5">
            <a:extLst>
              <a:ext uri="{FF2B5EF4-FFF2-40B4-BE49-F238E27FC236}">
                <a16:creationId xmlns:a16="http://schemas.microsoft.com/office/drawing/2014/main" id="{197F4222-952C-3E04-AA61-8FFA813F4BD3}"/>
              </a:ext>
            </a:extLst>
          </p:cNvPr>
          <p:cNvSpPr/>
          <p:nvPr/>
        </p:nvSpPr>
        <p:spPr>
          <a:xfrm>
            <a:off x="1675146" y="1203623"/>
            <a:ext cx="1178889" cy="4300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FFFFFF"/>
                </a:solidFill>
                <a:latin typeface="Arial"/>
                <a:ea typeface="DejaVu Sans"/>
              </a:rPr>
              <a:t>Linac 4</a:t>
            </a:r>
            <a:endParaRPr lang="en-US" sz="2000" spc="-1" dirty="0">
              <a:latin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EBC944-3A0D-3693-4744-21563B9AA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4490" y="1199882"/>
            <a:ext cx="5462230" cy="31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Linac 4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Linear Accelerator 4</a:t>
            </a:r>
          </a:p>
          <a:p>
            <a:r>
              <a:rPr lang="en-US" i="1" dirty="0">
                <a:solidFill>
                  <a:schemeClr val="accent5">
                    <a:lumMod val="50000"/>
                  </a:schemeClr>
                </a:solidFill>
                <a:sym typeface="Wingdings" panose="05000000000000000000" pitchFamily="2" charset="2"/>
              </a:rPr>
              <a:t> Note how most complexes start on a linac, beams goes through multiple accelerating stages fast!</a:t>
            </a:r>
            <a:endParaRPr lang="el-GR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CERN’s newest accelerator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run: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l-GR" sz="2400" b="1" i="1" dirty="0">
                <a:solidFill>
                  <a:srgbClr val="FF0000"/>
                </a:solidFill>
              </a:rPr>
              <a:t>2</a:t>
            </a:r>
            <a:r>
              <a:rPr lang="en-US" sz="2400" b="1" i="1" dirty="0">
                <a:solidFill>
                  <a:srgbClr val="FF0000"/>
                </a:solidFill>
              </a:rPr>
              <a:t>019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Main purpose: to increase the injection energy of the PSB to 160 MeV.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63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 – Linac 4 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6FD87E7-3842-52D8-86C4-22DAFB7FF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4490" y="1199882"/>
            <a:ext cx="5462230" cy="31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Linac 4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Linear Accelerator 4</a:t>
            </a:r>
          </a:p>
          <a:p>
            <a:r>
              <a:rPr lang="en-US" i="1" dirty="0">
                <a:solidFill>
                  <a:schemeClr val="accent5">
                    <a:lumMod val="50000"/>
                  </a:schemeClr>
                </a:solidFill>
                <a:sym typeface="Wingdings" panose="05000000000000000000" pitchFamily="2" charset="2"/>
              </a:rPr>
              <a:t> Note how most complexes start on a linac, beams goes through multiple accelerating stages fast!</a:t>
            </a:r>
            <a:endParaRPr lang="el-GR" i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CERN’s newest accelerator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run: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l-GR" sz="2400" b="1" i="1" dirty="0">
                <a:solidFill>
                  <a:srgbClr val="FF0000"/>
                </a:solidFill>
              </a:rPr>
              <a:t>2</a:t>
            </a:r>
            <a:r>
              <a:rPr lang="en-US" sz="2400" b="1" i="1" dirty="0">
                <a:solidFill>
                  <a:srgbClr val="FF0000"/>
                </a:solidFill>
              </a:rPr>
              <a:t>019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Main purpose: to increase the injection energy of the PSB to 160 MeV.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10787B-205D-46BE-1026-BE3CA689C15F}"/>
              </a:ext>
            </a:extLst>
          </p:cNvPr>
          <p:cNvSpPr txBox="1"/>
          <p:nvPr/>
        </p:nvSpPr>
        <p:spPr>
          <a:xfrm>
            <a:off x="6347460" y="4141220"/>
            <a:ext cx="557713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It accelerates negative hydrogen ions, H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, to 160 MeV.</a:t>
            </a:r>
          </a:p>
          <a:p>
            <a:pPr marL="342900" indent="-342900">
              <a:buFont typeface="Calibri" panose="020F0502020204030204" pitchFamily="34" charset="0"/>
              <a:buChar char="→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H</a:t>
            </a:r>
            <a:r>
              <a:rPr lang="en-GB" sz="2400" b="1" i="1" baseline="30000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 beam guided through a stripping foil at PSB injection to produce the protons: “Charge exchange injection”.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DE8A1-4DBC-4335-A13A-F00E925C7D49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6</a:t>
            </a:fld>
            <a:endParaRPr lang="en-GB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D5788D92-2F58-7FBC-B49D-8E3A9A082E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" b="6405"/>
          <a:stretch/>
        </p:blipFill>
        <p:spPr bwMode="auto">
          <a:xfrm>
            <a:off x="1662730" y="1203776"/>
            <a:ext cx="4222653" cy="265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stomShape 5">
            <a:extLst>
              <a:ext uri="{FF2B5EF4-FFF2-40B4-BE49-F238E27FC236}">
                <a16:creationId xmlns:a16="http://schemas.microsoft.com/office/drawing/2014/main" id="{197F4222-952C-3E04-AA61-8FFA813F4BD3}"/>
              </a:ext>
            </a:extLst>
          </p:cNvPr>
          <p:cNvSpPr/>
          <p:nvPr/>
        </p:nvSpPr>
        <p:spPr>
          <a:xfrm>
            <a:off x="1675146" y="1203623"/>
            <a:ext cx="1178889" cy="4300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2000" b="1" spc="-1" dirty="0">
                <a:solidFill>
                  <a:srgbClr val="FFFFFF"/>
                </a:solidFill>
                <a:latin typeface="Arial"/>
                <a:ea typeface="DejaVu Sans"/>
              </a:rPr>
              <a:t>Linac 4</a:t>
            </a:r>
            <a:endParaRPr lang="en-US" sz="2000" spc="-1" dirty="0">
              <a:latin typeface="Arial"/>
            </a:endParaRPr>
          </a:p>
        </p:txBody>
      </p:sp>
      <p:pic>
        <p:nvPicPr>
          <p:cNvPr id="12" name="Foildeformation_nolight.mp4">
            <a:hlinkClick r:id="" action="ppaction://media"/>
            <a:extLst>
              <a:ext uri="{FF2B5EF4-FFF2-40B4-BE49-F238E27FC236}">
                <a16:creationId xmlns:a16="http://schemas.microsoft.com/office/drawing/2014/main" id="{A2B29EB8-F079-D793-7CD4-E4E5CA592B3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836297" y="4020680"/>
            <a:ext cx="3875518" cy="218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09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6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</a:t>
            </a:r>
          </a:p>
        </p:txBody>
      </p:sp>
      <p:pic>
        <p:nvPicPr>
          <p:cNvPr id="16" name="Picture 7">
            <a:extLst>
              <a:ext uri="{FF2B5EF4-FFF2-40B4-BE49-F238E27FC236}">
                <a16:creationId xmlns:a16="http://schemas.microsoft.com/office/drawing/2014/main" id="{BD6A8380-D8F1-8750-0473-5FCD6513B506}"/>
              </a:ext>
            </a:extLst>
          </p:cNvPr>
          <p:cNvPicPr/>
          <p:nvPr/>
        </p:nvPicPr>
        <p:blipFill>
          <a:blip r:embed="rId2"/>
          <a:srcRect l="907" t="9383" b="16077"/>
          <a:stretch/>
        </p:blipFill>
        <p:spPr>
          <a:xfrm>
            <a:off x="2154893" y="1407912"/>
            <a:ext cx="3704723" cy="2283246"/>
          </a:xfrm>
          <a:prstGeom prst="rect">
            <a:avLst/>
          </a:prstGeom>
          <a:ln>
            <a:noFill/>
          </a:ln>
        </p:spPr>
      </p:pic>
      <p:pic>
        <p:nvPicPr>
          <p:cNvPr id="17" name="Picture 8">
            <a:extLst>
              <a:ext uri="{FF2B5EF4-FFF2-40B4-BE49-F238E27FC236}">
                <a16:creationId xmlns:a16="http://schemas.microsoft.com/office/drawing/2014/main" id="{2DEE4622-2C14-B494-7283-0D249BC8BA7A}"/>
              </a:ext>
            </a:extLst>
          </p:cNvPr>
          <p:cNvPicPr/>
          <p:nvPr/>
        </p:nvPicPr>
        <p:blipFill>
          <a:blip r:embed="rId3"/>
          <a:srcRect t="15297"/>
          <a:stretch/>
        </p:blipFill>
        <p:spPr>
          <a:xfrm>
            <a:off x="5865167" y="1407912"/>
            <a:ext cx="3738684" cy="2290430"/>
          </a:xfrm>
          <a:prstGeom prst="rect">
            <a:avLst/>
          </a:prstGeom>
          <a:ln>
            <a:noFill/>
          </a:ln>
        </p:spPr>
      </p:pic>
      <p:pic>
        <p:nvPicPr>
          <p:cNvPr id="18" name="Picture 9">
            <a:extLst>
              <a:ext uri="{FF2B5EF4-FFF2-40B4-BE49-F238E27FC236}">
                <a16:creationId xmlns:a16="http://schemas.microsoft.com/office/drawing/2014/main" id="{2A209274-4ED0-5890-91CE-643A9E38F9A7}"/>
              </a:ext>
            </a:extLst>
          </p:cNvPr>
          <p:cNvPicPr/>
          <p:nvPr/>
        </p:nvPicPr>
        <p:blipFill>
          <a:blip r:embed="rId4"/>
          <a:srcRect t="10526" b="7898"/>
          <a:stretch/>
        </p:blipFill>
        <p:spPr>
          <a:xfrm>
            <a:off x="2154893" y="3696711"/>
            <a:ext cx="3715173" cy="2331575"/>
          </a:xfrm>
          <a:prstGeom prst="rect">
            <a:avLst/>
          </a:prstGeom>
          <a:ln>
            <a:noFill/>
          </a:ln>
        </p:spPr>
      </p:pic>
      <p:pic>
        <p:nvPicPr>
          <p:cNvPr id="19" name="Picture 10">
            <a:extLst>
              <a:ext uri="{FF2B5EF4-FFF2-40B4-BE49-F238E27FC236}">
                <a16:creationId xmlns:a16="http://schemas.microsoft.com/office/drawing/2014/main" id="{AC77E1E9-7E5A-CA46-A6D5-7C622A0EF038}"/>
              </a:ext>
            </a:extLst>
          </p:cNvPr>
          <p:cNvPicPr/>
          <p:nvPr/>
        </p:nvPicPr>
        <p:blipFill>
          <a:blip r:embed="rId5"/>
          <a:srcRect t="8830" r="19169"/>
          <a:stretch/>
        </p:blipFill>
        <p:spPr>
          <a:xfrm>
            <a:off x="5865167" y="3696711"/>
            <a:ext cx="3738684" cy="2331575"/>
          </a:xfrm>
          <a:prstGeom prst="rect">
            <a:avLst/>
          </a:prstGeom>
          <a:ln>
            <a:noFill/>
          </a:ln>
        </p:spPr>
      </p:pic>
      <p:sp>
        <p:nvSpPr>
          <p:cNvPr id="20" name="CustomShape 2">
            <a:extLst>
              <a:ext uri="{FF2B5EF4-FFF2-40B4-BE49-F238E27FC236}">
                <a16:creationId xmlns:a16="http://schemas.microsoft.com/office/drawing/2014/main" id="{124A07C2-0D70-9633-BE02-BBAA9DC4EE92}"/>
              </a:ext>
            </a:extLst>
          </p:cNvPr>
          <p:cNvSpPr/>
          <p:nvPr/>
        </p:nvSpPr>
        <p:spPr>
          <a:xfrm>
            <a:off x="4879543" y="1409545"/>
            <a:ext cx="936314" cy="34287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PSB</a:t>
            </a:r>
            <a:endParaRPr lang="en-US" sz="1633" spc="-1" dirty="0">
              <a:latin typeface="Arial"/>
            </a:endParaRPr>
          </a:p>
        </p:txBody>
      </p:sp>
      <p:sp>
        <p:nvSpPr>
          <p:cNvPr id="21" name="CustomShape 3">
            <a:extLst>
              <a:ext uri="{FF2B5EF4-FFF2-40B4-BE49-F238E27FC236}">
                <a16:creationId xmlns:a16="http://schemas.microsoft.com/office/drawing/2014/main" id="{92F79B93-6C67-AA54-560F-B0289A26BC36}"/>
              </a:ext>
            </a:extLst>
          </p:cNvPr>
          <p:cNvSpPr/>
          <p:nvPr/>
        </p:nvSpPr>
        <p:spPr>
          <a:xfrm>
            <a:off x="8948463" y="1443180"/>
            <a:ext cx="573424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>
                <a:solidFill>
                  <a:srgbClr val="FFFFFF"/>
                </a:solidFill>
                <a:latin typeface="Arial"/>
                <a:ea typeface="DejaVu Sans"/>
              </a:rPr>
              <a:t>PS</a:t>
            </a:r>
            <a:endParaRPr lang="en-US" sz="1633" spc="-1">
              <a:latin typeface="Arial"/>
            </a:endParaRPr>
          </a:p>
        </p:txBody>
      </p:sp>
      <p:sp>
        <p:nvSpPr>
          <p:cNvPr id="22" name="CustomShape 4">
            <a:extLst>
              <a:ext uri="{FF2B5EF4-FFF2-40B4-BE49-F238E27FC236}">
                <a16:creationId xmlns:a16="http://schemas.microsoft.com/office/drawing/2014/main" id="{FB4F8E21-38C7-F3FD-AE24-82C5830BCE02}"/>
              </a:ext>
            </a:extLst>
          </p:cNvPr>
          <p:cNvSpPr/>
          <p:nvPr/>
        </p:nvSpPr>
        <p:spPr>
          <a:xfrm>
            <a:off x="4979961" y="5576440"/>
            <a:ext cx="835896" cy="309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SPS</a:t>
            </a:r>
            <a:endParaRPr lang="en-US" sz="1633" spc="-1" dirty="0">
              <a:latin typeface="Arial"/>
            </a:endParaRPr>
          </a:p>
        </p:txBody>
      </p:sp>
      <p:sp>
        <p:nvSpPr>
          <p:cNvPr id="23" name="CustomShape 5">
            <a:extLst>
              <a:ext uri="{FF2B5EF4-FFF2-40B4-BE49-F238E27FC236}">
                <a16:creationId xmlns:a16="http://schemas.microsoft.com/office/drawing/2014/main" id="{C046666C-1E68-F866-EB7E-6F20513CFE29}"/>
              </a:ext>
            </a:extLst>
          </p:cNvPr>
          <p:cNvSpPr/>
          <p:nvPr/>
        </p:nvSpPr>
        <p:spPr>
          <a:xfrm>
            <a:off x="8789912" y="5576766"/>
            <a:ext cx="721678" cy="3092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LHC</a:t>
            </a:r>
            <a:endParaRPr lang="en-US" sz="1633" spc="-1" dirty="0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F041E64-014E-9493-6861-2E1FC868E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F4FC-2F0D-4045-85D8-524A66494780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1576CF9-A60E-0737-2090-28973DFF1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6CE4BB1-C6C6-6A5C-26D8-ECC32E764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404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CERN Accelerator Complex – PSB </a:t>
            </a:r>
          </a:p>
        </p:txBody>
      </p:sp>
      <p:pic>
        <p:nvPicPr>
          <p:cNvPr id="16" name="Picture 7">
            <a:extLst>
              <a:ext uri="{FF2B5EF4-FFF2-40B4-BE49-F238E27FC236}">
                <a16:creationId xmlns:a16="http://schemas.microsoft.com/office/drawing/2014/main" id="{BD6A8380-D8F1-8750-0473-5FCD6513B506}"/>
              </a:ext>
            </a:extLst>
          </p:cNvPr>
          <p:cNvPicPr/>
          <p:nvPr/>
        </p:nvPicPr>
        <p:blipFill>
          <a:blip r:embed="rId2"/>
          <a:srcRect l="907" t="9383" b="16077"/>
          <a:stretch/>
        </p:blipFill>
        <p:spPr>
          <a:xfrm>
            <a:off x="2154893" y="1407912"/>
            <a:ext cx="3704723" cy="2283246"/>
          </a:xfrm>
          <a:prstGeom prst="rect">
            <a:avLst/>
          </a:prstGeom>
          <a:ln>
            <a:noFill/>
          </a:ln>
        </p:spPr>
      </p:pic>
      <p:sp>
        <p:nvSpPr>
          <p:cNvPr id="20" name="CustomShape 2">
            <a:extLst>
              <a:ext uri="{FF2B5EF4-FFF2-40B4-BE49-F238E27FC236}">
                <a16:creationId xmlns:a16="http://schemas.microsoft.com/office/drawing/2014/main" id="{124A07C2-0D70-9633-BE02-BBAA9DC4EE92}"/>
              </a:ext>
            </a:extLst>
          </p:cNvPr>
          <p:cNvSpPr/>
          <p:nvPr/>
        </p:nvSpPr>
        <p:spPr>
          <a:xfrm>
            <a:off x="4879543" y="1409545"/>
            <a:ext cx="936314" cy="34287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PSB</a:t>
            </a:r>
            <a:endParaRPr lang="en-US" sz="1633" spc="-1" dirty="0">
              <a:latin typeface="Arial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6FD87E7-3842-52D8-86C4-22DAFB7FF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6906" y="1324726"/>
            <a:ext cx="5237225" cy="31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PS</a:t>
            </a:r>
            <a:r>
              <a:rPr lang="el-GR" sz="2400" b="1" dirty="0">
                <a:solidFill>
                  <a:schemeClr val="accent5">
                    <a:lumMod val="50000"/>
                  </a:schemeClr>
                </a:solidFill>
              </a:rPr>
              <a:t>Β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Proton Synchrotron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Booster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The first circular accelerator of the Complex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en-GB" sz="2400" baseline="30000" dirty="0">
                <a:solidFill>
                  <a:schemeClr val="accent5">
                    <a:lumMod val="50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run: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l-GR" sz="2400" b="1" i="1" dirty="0">
                <a:solidFill>
                  <a:srgbClr val="FF0000"/>
                </a:solidFill>
              </a:rPr>
              <a:t>1972</a:t>
            </a:r>
            <a:endParaRPr lang="en-US" sz="2400" b="1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Main purpose: to increase the number of protons that PS can accelerate.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53EF16-FA04-86FF-320E-B22AC15C32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2" r="25217"/>
          <a:stretch/>
        </p:blipFill>
        <p:spPr>
          <a:xfrm rot="16200000">
            <a:off x="3009630" y="3845633"/>
            <a:ext cx="2345154" cy="252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C10787B-205D-46BE-1026-BE3CA689C15F}"/>
              </a:ext>
            </a:extLst>
          </p:cNvPr>
          <p:cNvSpPr txBox="1"/>
          <p:nvPr/>
        </p:nvSpPr>
        <p:spPr>
          <a:xfrm>
            <a:off x="6279584" y="4320802"/>
            <a:ext cx="557713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It comprises 4 superposed rings</a:t>
            </a:r>
          </a:p>
          <a:p>
            <a:pPr marL="342900" indent="-342900">
              <a:buFont typeface="Calibri" panose="020F0502020204030204" pitchFamily="34" charset="0"/>
              <a:buChar char="→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Essentially, they are 4 different synchrotrons with common characteristics (magnets, etc.)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61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530F-B862-D1DC-9073-B6224D342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36"/>
            <a:ext cx="11018520" cy="1325563"/>
          </a:xfrm>
        </p:spPr>
        <p:txBody>
          <a:bodyPr/>
          <a:lstStyle/>
          <a:p>
            <a:r>
              <a:rPr lang="en-US" dirty="0"/>
              <a:t>PSB – Space Charge</a:t>
            </a:r>
          </a:p>
        </p:txBody>
      </p:sp>
      <p:pic>
        <p:nvPicPr>
          <p:cNvPr id="16" name="Picture 7">
            <a:extLst>
              <a:ext uri="{FF2B5EF4-FFF2-40B4-BE49-F238E27FC236}">
                <a16:creationId xmlns:a16="http://schemas.microsoft.com/office/drawing/2014/main" id="{BD6A8380-D8F1-8750-0473-5FCD6513B506}"/>
              </a:ext>
            </a:extLst>
          </p:cNvPr>
          <p:cNvPicPr/>
          <p:nvPr/>
        </p:nvPicPr>
        <p:blipFill>
          <a:blip r:embed="rId2"/>
          <a:srcRect l="907" t="9383" b="16077"/>
          <a:stretch/>
        </p:blipFill>
        <p:spPr>
          <a:xfrm>
            <a:off x="333877" y="1324726"/>
            <a:ext cx="3704723" cy="2283246"/>
          </a:xfrm>
          <a:prstGeom prst="rect">
            <a:avLst/>
          </a:prstGeom>
          <a:ln>
            <a:noFill/>
          </a:ln>
        </p:spPr>
      </p:pic>
      <p:sp>
        <p:nvSpPr>
          <p:cNvPr id="20" name="CustomShape 2">
            <a:extLst>
              <a:ext uri="{FF2B5EF4-FFF2-40B4-BE49-F238E27FC236}">
                <a16:creationId xmlns:a16="http://schemas.microsoft.com/office/drawing/2014/main" id="{124A07C2-0D70-9633-BE02-BBAA9DC4EE92}"/>
              </a:ext>
            </a:extLst>
          </p:cNvPr>
          <p:cNvSpPr/>
          <p:nvPr/>
        </p:nvSpPr>
        <p:spPr>
          <a:xfrm>
            <a:off x="3058527" y="1326359"/>
            <a:ext cx="936314" cy="34287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8" tIns="40819" rIns="81638" bIns="40819"/>
          <a:lstStyle/>
          <a:p>
            <a:pPr>
              <a:lnSpc>
                <a:spcPct val="100000"/>
              </a:lnSpc>
            </a:pPr>
            <a:r>
              <a:rPr lang="en-US" sz="1633" b="1" spc="-1" dirty="0">
                <a:solidFill>
                  <a:srgbClr val="FFFFFF"/>
                </a:solidFill>
                <a:latin typeface="Arial"/>
                <a:ea typeface="DejaVu Sans"/>
              </a:rPr>
              <a:t>PSB</a:t>
            </a:r>
            <a:endParaRPr lang="en-US" sz="1633" spc="-1" dirty="0">
              <a:latin typeface="Arial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6FD87E7-3842-52D8-86C4-22DAFB7FF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9487" y="1328652"/>
            <a:ext cx="7715495" cy="31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PS</a:t>
            </a:r>
            <a:r>
              <a:rPr lang="el-GR" sz="2400" b="1" dirty="0">
                <a:solidFill>
                  <a:schemeClr val="accent5">
                    <a:lumMod val="50000"/>
                  </a:schemeClr>
                </a:solidFill>
              </a:rPr>
              <a:t>Β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: Proton Synchrotron</a:t>
            </a:r>
            <a:r>
              <a:rPr lang="el-GR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Booster</a:t>
            </a:r>
            <a:endParaRPr lang="el-GR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The first circular accelerator of the Complex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i="1" dirty="0">
                <a:solidFill>
                  <a:schemeClr val="accent5">
                    <a:lumMod val="50000"/>
                  </a:schemeClr>
                </a:solidFill>
              </a:rPr>
              <a:t>Main purpose: to increase the number of protons that PS can accelerate.</a:t>
            </a:r>
            <a:endParaRPr lang="en-US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5C31C5-ADB8-42AF-EF86-A811A95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BE939-939F-4557-BD0E-9292C5847CF2}" type="datetime1">
              <a:rPr lang="en-GB" smtClean="0"/>
              <a:t>15/07/2025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3EFF9A-226D-37ED-D382-7B9361F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Asvesta | Introduction to Accelerators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2F46ED-1F05-09B2-A0DE-6B48D658F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ADE9D-B7B0-42A4-A452-5DAF54DCF116}" type="slidenum">
              <a:rPr lang="en-GB" smtClean="0"/>
              <a:t>9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34FCF8-CE75-8F82-AB09-B1FAD626C128}"/>
              </a:ext>
            </a:extLst>
          </p:cNvPr>
          <p:cNvSpPr txBox="1"/>
          <p:nvPr/>
        </p:nvSpPr>
        <p:spPr>
          <a:xfrm>
            <a:off x="5481134" y="3057236"/>
            <a:ext cx="4965193" cy="8309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Why did we need a new accelerator to increase the number of protons???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F66B35-903A-6DC9-EBAC-BF32E7995FB2}"/>
              </a:ext>
            </a:extLst>
          </p:cNvPr>
          <p:cNvSpPr txBox="1"/>
          <p:nvPr/>
        </p:nvSpPr>
        <p:spPr>
          <a:xfrm>
            <a:off x="78011" y="4045794"/>
            <a:ext cx="11791160" cy="230832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Calibri" panose="020F0502020204030204" pitchFamily="34" charset="0"/>
              <a:buChar char="→"/>
            </a:pPr>
            <a:r>
              <a:rPr lang="en-US" sz="2400" b="1" i="1" dirty="0">
                <a:solidFill>
                  <a:schemeClr val="accent5">
                    <a:lumMod val="50000"/>
                  </a:schemeClr>
                </a:solidFill>
              </a:rPr>
              <a:t>We wanted to increase the number of protons while maintaining a small emittance </a:t>
            </a:r>
          </a:p>
          <a:p>
            <a:pPr marL="800100" lvl="1" indent="-342900">
              <a:buFont typeface="Calibri" panose="020F0502020204030204" pitchFamily="34" charset="0"/>
              <a:buChar char="→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Emittance defines the beam size –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larger emittance would require a larger aperture</a:t>
            </a:r>
          </a:p>
          <a:p>
            <a:pPr marL="800100" lvl="1" indent="-342900">
              <a:buFont typeface="Calibri" panose="020F0502020204030204" pitchFamily="34" charset="0"/>
              <a:buChar char="→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Emittance cannot decrease along the chain –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luminosity depends on the emittance “set” in the injectors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At low energies, the coulomb forces developing within the bunch dominate the dynamics – </a:t>
            </a:r>
            <a:r>
              <a:rPr lang="en-US" sz="2400" b="1" i="1" dirty="0">
                <a:solidFill>
                  <a:srgbClr val="008000"/>
                </a:solidFill>
              </a:rPr>
              <a:t>SPACE CHARGE</a:t>
            </a:r>
            <a:endParaRPr lang="en-GB" sz="2400" b="1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372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theme/theme1.xml><?xml version="1.0" encoding="utf-8"?>
<a:theme xmlns:a="http://schemas.openxmlformats.org/drawingml/2006/main" name="myTheme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Theme2" id="{34139507-CDB0-4649-A014-D6F00AE66937}" vid="{2734512D-15AD-4692-A77B-74E2DFDDFE6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myTheme2</Template>
  <TotalTime>12815</TotalTime>
  <Words>2798</Words>
  <Application>Microsoft Office PowerPoint</Application>
  <PresentationFormat>Widescreen</PresentationFormat>
  <Paragraphs>448</Paragraphs>
  <Slides>37</Slides>
  <Notes>0</Notes>
  <HiddenSlides>0</HiddenSlides>
  <MMClips>4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Calibri</vt:lpstr>
      <vt:lpstr>Calibri </vt:lpstr>
      <vt:lpstr>Calibri Light</vt:lpstr>
      <vt:lpstr>Helvetica Neue</vt:lpstr>
      <vt:lpstr>Times New Roman</vt:lpstr>
      <vt:lpstr>Wingdings</vt:lpstr>
      <vt:lpstr>myTheme2</vt:lpstr>
      <vt:lpstr>Photo Editor Photo</vt:lpstr>
      <vt:lpstr>Particle Accelerators and Beam Dynamics</vt:lpstr>
      <vt:lpstr>Disclaimer</vt:lpstr>
      <vt:lpstr>Overview</vt:lpstr>
      <vt:lpstr>Reminder: CERN Accelerator Complex</vt:lpstr>
      <vt:lpstr>CERN Accelerator Complex – Linac 4 </vt:lpstr>
      <vt:lpstr>CERN Accelerator Complex – Linac 4 </vt:lpstr>
      <vt:lpstr>CERN Accelerator Complex</vt:lpstr>
      <vt:lpstr>CERN Accelerator Complex – PSB </vt:lpstr>
      <vt:lpstr>PSB – Space Charge</vt:lpstr>
      <vt:lpstr>PSB – Space Charge</vt:lpstr>
      <vt:lpstr>PSB – Space Charge</vt:lpstr>
      <vt:lpstr>PSB – Space Charge</vt:lpstr>
      <vt:lpstr>PSB – Space Charge</vt:lpstr>
      <vt:lpstr>PSB – Space Charge</vt:lpstr>
      <vt:lpstr>PSB – Space Charge</vt:lpstr>
      <vt:lpstr>PSB – Space Charge</vt:lpstr>
      <vt:lpstr>CERN Accelerator Complex – PS </vt:lpstr>
      <vt:lpstr>PS – Tailoring of bunches</vt:lpstr>
      <vt:lpstr>PS – Tailoring of bunches</vt:lpstr>
      <vt:lpstr>PS – Tailoring of bunches</vt:lpstr>
      <vt:lpstr>PS – Tailoring of bunches</vt:lpstr>
      <vt:lpstr>PS – Tailoring of bunches</vt:lpstr>
      <vt:lpstr>PS – Tailoring of bunches</vt:lpstr>
      <vt:lpstr>CERN Accelerator Complex – SPS </vt:lpstr>
      <vt:lpstr>SPS – Instabilities </vt:lpstr>
      <vt:lpstr>SPS – Instabilities </vt:lpstr>
      <vt:lpstr>SPS – Instabilities </vt:lpstr>
      <vt:lpstr>SPS – Instabilities </vt:lpstr>
      <vt:lpstr>CERN Accelerator Complex – LHC </vt:lpstr>
      <vt:lpstr>CERN Accelerator Complex – LHC </vt:lpstr>
      <vt:lpstr>LHC – Beam-beam</vt:lpstr>
      <vt:lpstr>LHC – Beam-beam</vt:lpstr>
      <vt:lpstr>LHC – Beam-beam</vt:lpstr>
      <vt:lpstr>LHC – Beam-beam</vt:lpstr>
      <vt:lpstr>LHC – Beam-beam</vt:lpstr>
      <vt:lpstr>Summary</vt:lpstr>
      <vt:lpstr>Hi-Lumi LHC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Accelerators</dc:title>
  <dc:creator>Foteini Asvesta</dc:creator>
  <cp:lastModifiedBy>fotini as</cp:lastModifiedBy>
  <cp:revision>92</cp:revision>
  <dcterms:created xsi:type="dcterms:W3CDTF">2023-05-24T11:02:13Z</dcterms:created>
  <dcterms:modified xsi:type="dcterms:W3CDTF">2025-07-15T09:19:40Z</dcterms:modified>
</cp:coreProperties>
</file>