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54"/>
  </p:notesMasterIdLst>
  <p:sldIdLst>
    <p:sldId id="427" r:id="rId5"/>
    <p:sldId id="424" r:id="rId6"/>
    <p:sldId id="290" r:id="rId7"/>
    <p:sldId id="300" r:id="rId8"/>
    <p:sldId id="315" r:id="rId9"/>
    <p:sldId id="301" r:id="rId10"/>
    <p:sldId id="288" r:id="rId11"/>
    <p:sldId id="309" r:id="rId12"/>
    <p:sldId id="415" r:id="rId13"/>
    <p:sldId id="316" r:id="rId14"/>
    <p:sldId id="352" r:id="rId15"/>
    <p:sldId id="305" r:id="rId16"/>
    <p:sldId id="312" r:id="rId17"/>
    <p:sldId id="291" r:id="rId18"/>
    <p:sldId id="457" r:id="rId19"/>
    <p:sldId id="458" r:id="rId20"/>
    <p:sldId id="460" r:id="rId21"/>
    <p:sldId id="459" r:id="rId22"/>
    <p:sldId id="461" r:id="rId23"/>
    <p:sldId id="347" r:id="rId24"/>
    <p:sldId id="438" r:id="rId25"/>
    <p:sldId id="464" r:id="rId26"/>
    <p:sldId id="350" r:id="rId27"/>
    <p:sldId id="353" r:id="rId28"/>
    <p:sldId id="430" r:id="rId29"/>
    <p:sldId id="356" r:id="rId30"/>
    <p:sldId id="354" r:id="rId31"/>
    <p:sldId id="359" r:id="rId32"/>
    <p:sldId id="391" r:id="rId33"/>
    <p:sldId id="442" r:id="rId34"/>
    <p:sldId id="443" r:id="rId35"/>
    <p:sldId id="446" r:id="rId36"/>
    <p:sldId id="444" r:id="rId37"/>
    <p:sldId id="447" r:id="rId38"/>
    <p:sldId id="462" r:id="rId39"/>
    <p:sldId id="450" r:id="rId40"/>
    <p:sldId id="453" r:id="rId41"/>
    <p:sldId id="454" r:id="rId42"/>
    <p:sldId id="455" r:id="rId43"/>
    <p:sldId id="456" r:id="rId44"/>
    <p:sldId id="368" r:id="rId45"/>
    <p:sldId id="433" r:id="rId46"/>
    <p:sldId id="441" r:id="rId47"/>
    <p:sldId id="434" r:id="rId48"/>
    <p:sldId id="437" r:id="rId49"/>
    <p:sldId id="435" r:id="rId50"/>
    <p:sldId id="463" r:id="rId51"/>
    <p:sldId id="416" r:id="rId52"/>
    <p:sldId id="417" r:id="rId5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97BF7B-71E3-B380-5A24-C64E67CED40B}" v="1686" dt="2024-07-18T21:01:38.946"/>
    <p1510:client id="{2559CA23-85A7-4B92-9E5B-920A568F8346}" v="651" dt="2024-07-19T08:06:23.152"/>
    <p1510:client id="{6644568F-FFDF-16AD-3B5E-E93582CF5563}" v="387" dt="2024-07-19T07:38:08.7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-120" y="-6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61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45A35-EBAF-4E96-8FED-0D2117FC84C8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98E55-8C0F-476F-8969-16D27F1D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9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50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40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Yearly consumption about 1.9 </a:t>
            </a:r>
            <a:r>
              <a:rPr lang="en-US" err="1"/>
              <a:t>TWh</a:t>
            </a:r>
            <a:r>
              <a:rPr lang="en-US"/>
              <a:t> (compare 1.2 </a:t>
            </a:r>
            <a:r>
              <a:rPr lang="en-US" err="1"/>
              <a:t>TWh</a:t>
            </a:r>
            <a:r>
              <a:rPr lang="en-US"/>
              <a:t> for CERN in 2016)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31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Laser ablation surface engineering (LASE), or laser-engineered surface structures (LESS) are techniques that can be applied to the beam-facing surfaces of the </a:t>
            </a:r>
            <a:r>
              <a:rPr lang="en-US" err="1"/>
              <a:t>beamscreen</a:t>
            </a:r>
            <a:r>
              <a:rPr lang="en-US"/>
              <a:t> in order to mitigate the electron cloud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80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5 </a:t>
            </a:r>
            <a:r>
              <a:rPr lang="en-US" dirty="0" err="1"/>
              <a:t>TeV</a:t>
            </a:r>
            <a:r>
              <a:rPr lang="en-US" dirty="0"/>
              <a:t>, gamma = 47322, mean lifetime is 95 </a:t>
            </a:r>
            <a:r>
              <a:rPr lang="en-US" dirty="0" err="1"/>
              <a:t>ms</a:t>
            </a:r>
            <a:endParaRPr lang="en-US" dirty="0"/>
          </a:p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should last about 1000 turns in main ring, I.e. ~30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ms.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Lifetime at top energy is 95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for 5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beams (10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CMS) 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2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236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62C9-0D1F-488B-8772-166ED749C570}" type="datetime1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0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202D-2F46-4058-B942-C7FE1DFB055E}" type="datetime1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9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4AB69-60E3-4705-9A97-2C4B3A7453AA}" type="datetime1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0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2D461905-A3B3-4625-B265-285313B4814D}" type="datetime1">
              <a:rPr lang="en-US" smtClean="0"/>
              <a:pPr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782183"/>
            <a:ext cx="2895600" cy="273844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21"/>
            <a:ext cx="8229600" cy="43729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197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D852-1C1A-44A7-B004-DAFB4B24BF0F}" type="datetime1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6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29102-CD83-43B9-9B45-949DD563D0A3}" type="datetime1">
              <a:rPr lang="en-US" smtClean="0"/>
              <a:t>7/17/2025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0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7D97E-8540-4400-8CD8-6284644F0FB4}" type="datetime1">
              <a:rPr lang="en-US" smtClean="0"/>
              <a:t>7/17/2025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1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7B67-FB22-4E34-B54D-32FB6A26FED9}" type="datetime1">
              <a:rPr lang="en-US" smtClean="0"/>
              <a:t>7/17/2025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0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D165-C5C1-4780-8394-9FBD3955FB4B}" type="datetime1">
              <a:rPr lang="en-US" smtClean="0"/>
              <a:t>7/17/2025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33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69F7-9F50-4217-8B4A-C4FC844419AB}" type="datetime1">
              <a:rPr lang="en-US" smtClean="0"/>
              <a:t>7/17/2025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07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8637D-34E3-46F7-B487-5F63A8C7B708}" type="datetime1">
              <a:rPr lang="en-US" smtClean="0"/>
              <a:t>7/17/2025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9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9B389-949F-4156-B034-D04CE04FF401}" type="datetime1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9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8.png"/><Relationship Id="rId4" Type="http://schemas.openxmlformats.org/officeDocument/2006/relationships/image" Target="../media/image3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928194?ln=fr" TargetMode="External"/><Relationship Id="rId13" Type="http://schemas.openxmlformats.org/officeDocument/2006/relationships/image" Target="../media/image48.png"/><Relationship Id="rId3" Type="http://schemas.openxmlformats.org/officeDocument/2006/relationships/hyperlink" Target="https://link.springer.com/article/10.1140/epjst/e2019-900045-4" TargetMode="External"/><Relationship Id="rId7" Type="http://schemas.openxmlformats.org/officeDocument/2006/relationships/hyperlink" Target="https://cds.cern.ch/record/2928793" TargetMode="External"/><Relationship Id="rId12" Type="http://schemas.openxmlformats.org/officeDocument/2006/relationships/image" Target="../media/image47.png"/><Relationship Id="rId2" Type="http://schemas.openxmlformats.org/officeDocument/2006/relationships/hyperlink" Target="https://link.springer.com/article/10.1140/epjc/s10052-019-6904-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928193" TargetMode="External"/><Relationship Id="rId11" Type="http://schemas.openxmlformats.org/officeDocument/2006/relationships/image" Target="../media/image46.png"/><Relationship Id="rId5" Type="http://schemas.openxmlformats.org/officeDocument/2006/relationships/hyperlink" Target="https://link.springer.com/article/10.1140/epjst/e2019-900088-6" TargetMode="External"/><Relationship Id="rId10" Type="http://schemas.openxmlformats.org/officeDocument/2006/relationships/image" Target="../media/image45.tiff"/><Relationship Id="rId4" Type="http://schemas.openxmlformats.org/officeDocument/2006/relationships/hyperlink" Target="https://link.springer.com/article/10.1140/epjst/e2019-900087-0" TargetMode="External"/><Relationship Id="rId9" Type="http://schemas.openxmlformats.org/officeDocument/2006/relationships/hyperlink" Target="https://cds.cern.ch/record/292819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57.jpeg"/><Relationship Id="rId12" Type="http://schemas.openxmlformats.org/officeDocument/2006/relationships/image" Target="../media/image6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microsoft.com/office/2007/relationships/hdphoto" Target="../media/hdphoto1.wdp"/><Relationship Id="rId5" Type="http://schemas.openxmlformats.org/officeDocument/2006/relationships/image" Target="../media/image59.png"/><Relationship Id="rId10" Type="http://schemas.openxmlformats.org/officeDocument/2006/relationships/image" Target="../media/image62.png"/><Relationship Id="rId4" Type="http://schemas.openxmlformats.org/officeDocument/2006/relationships/image" Target="../media/image58.png"/><Relationship Id="rId9" Type="http://schemas.openxmlformats.org/officeDocument/2006/relationships/image" Target="../media/image6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tiff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eg"/><Relationship Id="rId4" Type="http://schemas.openxmlformats.org/officeDocument/2006/relationships/hyperlink" Target="https://arxiv.org/abs/2312.14363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hyperlink" Target="https://arxiv.org/abs/1809.00285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3.png"/><Relationship Id="rId5" Type="http://schemas.openxmlformats.org/officeDocument/2006/relationships/image" Target="../media/image37.emf"/><Relationship Id="rId4" Type="http://schemas.openxmlformats.org/officeDocument/2006/relationships/oleObject" Target="../embeddings/oleObject4.bin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62406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23478"/>
            <a:ext cx="8458200" cy="1102519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High-Energy Collider Projects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3568" y="1257300"/>
            <a:ext cx="6400800" cy="1314450"/>
          </a:xfrm>
        </p:spPr>
        <p:txBody>
          <a:bodyPr>
            <a:normAutofit/>
          </a:bodyPr>
          <a:lstStyle/>
          <a:p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2</a:t>
            </a:r>
          </a:p>
          <a:p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Roderik</a:t>
            </a: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Bruce</a:t>
            </a:r>
          </a:p>
          <a:p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8198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HL-LHC interaction region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131590"/>
            <a:ext cx="7206149" cy="330693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555526"/>
            <a:ext cx="8418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For smaller </a:t>
            </a:r>
            <a:r>
              <a:rPr lang="el-GR"/>
              <a:t>β</a:t>
            </a:r>
            <a:r>
              <a:rPr lang="en-US"/>
              <a:t>*: need new triplet</a:t>
            </a:r>
          </a:p>
          <a:p>
            <a:r>
              <a:rPr lang="en-US"/>
              <a:t>All magnets and other equipment in IR1 and IR5 to be completely exchanged for HL-LHC</a:t>
            </a:r>
          </a:p>
        </p:txBody>
      </p:sp>
    </p:spTree>
    <p:extLst>
      <p:ext uri="{BB962C8B-B14F-4D97-AF65-F5344CB8AC3E}">
        <p14:creationId xmlns:p14="http://schemas.microsoft.com/office/powerpoint/2010/main" val="2404758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Comparison: LHC triplets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FF30F1C-5E85-7247-AA4C-F1F58D0CC7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206" t="50000" r="-717"/>
          <a:stretch/>
        </p:blipFill>
        <p:spPr>
          <a:xfrm>
            <a:off x="1475656" y="515462"/>
            <a:ext cx="6187042" cy="417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337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Luminosity leveling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179512" y="555526"/>
            <a:ext cx="3898776" cy="439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/>
              <a:t>Experiments can only cope with a certain maximum event rate before saturating</a:t>
            </a:r>
          </a:p>
          <a:p>
            <a:pPr marL="285750" indent="-285750">
              <a:buFont typeface="Arial"/>
              <a:buChar char="•"/>
            </a:pPr>
            <a:endParaRPr lang="en-US" sz="1800" dirty="0"/>
          </a:p>
          <a:p>
            <a:pPr marL="285750" indent="-285750">
              <a:buFont typeface="Arial"/>
              <a:buChar char="•"/>
            </a:pPr>
            <a:r>
              <a:rPr lang="en-US" sz="1800" dirty="0"/>
              <a:t>In LHC and HL-LHC, the achievable peak luminosity gives a significantly higher rate</a:t>
            </a:r>
          </a:p>
          <a:p>
            <a:pPr marL="285750" indent="-285750">
              <a:buFont typeface="Arial"/>
              <a:buChar char="•"/>
            </a:pPr>
            <a:endParaRPr lang="en-US" sz="1800" dirty="0"/>
          </a:p>
          <a:p>
            <a:pPr marL="285750" indent="-285750">
              <a:buFont typeface="Arial"/>
              <a:buChar char="•"/>
            </a:pPr>
            <a:r>
              <a:rPr lang="en-US" sz="1800" dirty="0"/>
              <a:t>Solution: artificially reduce luminosity to stay within limit of experiments – </a:t>
            </a:r>
            <a:r>
              <a:rPr lang="en-US" sz="1800" b="1" dirty="0">
                <a:solidFill>
                  <a:srgbClr val="FF0000"/>
                </a:solidFill>
              </a:rPr>
              <a:t>”leveling”</a:t>
            </a:r>
          </a:p>
          <a:p>
            <a:pPr marL="685800" lvl="1">
              <a:buFont typeface="Arial"/>
              <a:buChar char="•"/>
            </a:pPr>
            <a:r>
              <a:rPr lang="en-US" sz="1600" dirty="0"/>
              <a:t>Can be done by changing offset between beams, </a:t>
            </a:r>
            <a:r>
              <a:rPr lang="el-GR" sz="1600" dirty="0"/>
              <a:t>β</a:t>
            </a:r>
            <a:r>
              <a:rPr lang="en-US" sz="1600" dirty="0"/>
              <a:t>* (beam size – chosen option in HL-LHC) or crossing angle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150" y="699542"/>
            <a:ext cx="2610148" cy="17426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75" b="28934"/>
          <a:stretch/>
        </p:blipFill>
        <p:spPr bwMode="auto">
          <a:xfrm rot="5400000">
            <a:off x="4303574" y="3959508"/>
            <a:ext cx="1586256" cy="67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88393" y="3075806"/>
            <a:ext cx="891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Separation </a:t>
            </a:r>
          </a:p>
          <a:p>
            <a:r>
              <a:rPr lang="en-US" sz="1200"/>
              <a:t>leveling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155925"/>
            <a:ext cx="1512168" cy="573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264" y="3219822"/>
            <a:ext cx="1586088" cy="86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48633" y="2798807"/>
            <a:ext cx="8683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/>
              <a:t>β</a:t>
            </a:r>
            <a:r>
              <a:rPr lang="en-US" sz="1200"/>
              <a:t>*-leveling</a:t>
            </a:r>
          </a:p>
        </p:txBody>
      </p:sp>
    </p:spTree>
    <p:extLst>
      <p:ext uri="{BB962C8B-B14F-4D97-AF65-F5344CB8AC3E}">
        <p14:creationId xmlns:p14="http://schemas.microsoft.com/office/powerpoint/2010/main" val="306338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9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114800" cy="396708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/>
              <a:t>Losses from the beam are inevitable, and could cause magnet quenches or even damage </a:t>
            </a:r>
            <a:endParaRPr lang="en-US">
              <a:cs typeface="Calibri"/>
            </a:endParaRPr>
          </a:p>
          <a:p>
            <a:endParaRPr lang="en-US"/>
          </a:p>
          <a:p>
            <a:r>
              <a:rPr lang="en-US"/>
              <a:t>With higher intensity in the HL-LHC, need to enforce machine protection</a:t>
            </a:r>
          </a:p>
          <a:p>
            <a:endParaRPr lang="en-US"/>
          </a:p>
          <a:p>
            <a:r>
              <a:rPr lang="en-US"/>
              <a:t>New collimators to be installed to better protect the machine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Collimation and machine protection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6" t="32254" r="39046" b="31810"/>
          <a:stretch/>
        </p:blipFill>
        <p:spPr>
          <a:xfrm>
            <a:off x="5180932" y="1458531"/>
            <a:ext cx="3096344" cy="13543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4048" y="627534"/>
            <a:ext cx="3450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680 MJ =</a:t>
            </a:r>
          </a:p>
          <a:p>
            <a:r>
              <a:rPr lang="en-US" sz="1600"/>
              <a:t>Total energy in one HL-LHC beam = </a:t>
            </a:r>
          </a:p>
          <a:p>
            <a:r>
              <a:rPr lang="en-US" sz="1600"/>
              <a:t>kinetic energy of TGV train at 215 km/h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807" y="2931790"/>
            <a:ext cx="2683688" cy="1879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66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/>
              <a:t>FCC-</a:t>
            </a:r>
            <a:r>
              <a:rPr lang="en-US" sz="8800" err="1"/>
              <a:t>ee</a:t>
            </a:r>
            <a:endParaRPr lang="en-US" sz="88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39702"/>
            <a:ext cx="1916348" cy="212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316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5089" y="964415"/>
            <a:ext cx="8440153" cy="306616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European strategy: “</a:t>
            </a:r>
            <a:r>
              <a:rPr lang="en-US" dirty="0">
                <a:solidFill>
                  <a:srgbClr val="0000FF"/>
                </a:solidFill>
              </a:rPr>
              <a:t>An electron-positron Higgs factory is the highest-priority next collider</a:t>
            </a:r>
            <a:r>
              <a:rPr lang="en-US" dirty="0"/>
              <a:t>”</a:t>
            </a:r>
          </a:p>
          <a:p>
            <a:endParaRPr lang="en-US" dirty="0" smtClean="0"/>
          </a:p>
          <a:p>
            <a:r>
              <a:rPr lang="en-US" dirty="0" smtClean="0"/>
              <a:t>European </a:t>
            </a:r>
            <a:r>
              <a:rPr lang="en-US" dirty="0"/>
              <a:t>strategy: “Europe, together with its international partners, should investigate the technical and financial feasibility of a </a:t>
            </a:r>
            <a:r>
              <a:rPr lang="en-US" dirty="0">
                <a:solidFill>
                  <a:srgbClr val="0000FF"/>
                </a:solidFill>
              </a:rPr>
              <a:t>future hadron collider at CERN with a </a:t>
            </a:r>
            <a:r>
              <a:rPr lang="en-US" dirty="0" err="1">
                <a:solidFill>
                  <a:srgbClr val="0000FF"/>
                </a:solidFill>
              </a:rPr>
              <a:t>centre</a:t>
            </a:r>
            <a:r>
              <a:rPr lang="en-US" dirty="0">
                <a:solidFill>
                  <a:srgbClr val="0000FF"/>
                </a:solidFill>
              </a:rPr>
              <a:t>-of-mass energy of at least 100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/>
              <a:t> and with an electron-positron Higgs and electroweak factory as a possible first stage. </a:t>
            </a:r>
            <a:r>
              <a:rPr lang="en-US" dirty="0" smtClean="0"/>
              <a:t>“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European strategy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7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integrated program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080405" y="1837931"/>
            <a:ext cx="6299457" cy="2654968"/>
            <a:chOff x="1193008" y="2159230"/>
            <a:chExt cx="6299457" cy="2654968"/>
          </a:xfrm>
        </p:grpSpPr>
        <p:pic>
          <p:nvPicPr>
            <p:cNvPr id="7" name="Picture 6" descr="A diagram of a circular structure&#10;&#10;AI-generated content may be incorrect.">
              <a:extLst>
                <a:ext uri="{FF2B5EF4-FFF2-40B4-BE49-F238E27FC236}">
                  <a16:creationId xmlns:a16="http://schemas.microsoft.com/office/drawing/2014/main" xmlns="" id="{731C4497-776C-47B1-D2F0-A996510840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4562" y="2159230"/>
              <a:ext cx="3157903" cy="2570386"/>
            </a:xfrm>
            <a:prstGeom prst="rect">
              <a:avLst/>
            </a:prstGeom>
          </p:spPr>
        </p:pic>
        <p:pic>
          <p:nvPicPr>
            <p:cNvPr id="8" name="Picture 7" descr="A diagram of a circular object with text&#10;&#10;AI-generated content may be incorrect.">
              <a:extLst>
                <a:ext uri="{FF2B5EF4-FFF2-40B4-BE49-F238E27FC236}">
                  <a16:creationId xmlns:a16="http://schemas.microsoft.com/office/drawing/2014/main" xmlns="" id="{7A1A6BC6-8C36-3537-38CB-62B75B4782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008" y="2189925"/>
              <a:ext cx="3175257" cy="2624273"/>
            </a:xfrm>
            <a:prstGeom prst="rect">
              <a:avLst/>
            </a:prstGeom>
          </p:spPr>
        </p:pic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xmlns="" id="{EFDEECD8-F008-F265-0B6D-5C2552DADCA9}"/>
                </a:ext>
              </a:extLst>
            </p:cNvPr>
            <p:cNvSpPr txBox="1">
              <a:spLocks/>
            </p:cNvSpPr>
            <p:nvPr/>
          </p:nvSpPr>
          <p:spPr>
            <a:xfrm>
              <a:off x="2349720" y="2865529"/>
              <a:ext cx="1134126" cy="563678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7431" indent="0" defTabSz="685783">
                <a:spcBef>
                  <a:spcPts val="750"/>
                </a:spcBef>
                <a:buClr>
                  <a:srgbClr val="0C377B"/>
                </a:buClr>
                <a:buNone/>
                <a:defRPr/>
              </a:pPr>
              <a:r>
                <a:rPr lang="fr" sz="1500" b="1" dirty="0">
                  <a:solidFill>
                    <a:srgbClr val="FF0000"/>
                  </a:solidFill>
                  <a:latin typeface="Arial"/>
                </a:rPr>
                <a:t>FCC-ee</a:t>
              </a:r>
              <a:endParaRPr lang="fr" sz="150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xmlns="" id="{2AE08D69-87CD-8F4C-0A88-9630B07B2ECD}"/>
                </a:ext>
              </a:extLst>
            </p:cNvPr>
            <p:cNvSpPr txBox="1">
              <a:spLocks/>
            </p:cNvSpPr>
            <p:nvPr/>
          </p:nvSpPr>
          <p:spPr>
            <a:xfrm>
              <a:off x="5310831" y="2919099"/>
              <a:ext cx="1134126" cy="54611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7431" indent="0" defTabSz="685783">
                <a:spcBef>
                  <a:spcPts val="750"/>
                </a:spcBef>
                <a:buClr>
                  <a:srgbClr val="0C377B"/>
                </a:buClr>
                <a:buNone/>
                <a:defRPr/>
              </a:pPr>
              <a:r>
                <a:rPr lang="fr" sz="1500" b="1" dirty="0">
                  <a:solidFill>
                    <a:srgbClr val="FF0000"/>
                  </a:solidFill>
                  <a:latin typeface="Arial"/>
                </a:rPr>
                <a:t>FCC-hh</a:t>
              </a:r>
              <a:endParaRPr lang="fr" sz="1500" dirty="0">
                <a:solidFill>
                  <a:srgbClr val="FF0000"/>
                </a:solidFill>
                <a:latin typeface="Arial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088580" y="543872"/>
            <a:ext cx="293786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spcBef>
                <a:spcPts val="300"/>
              </a:spcBef>
              <a:defRPr/>
            </a:pPr>
            <a:r>
              <a:rPr lang="en-GB" b="1" dirty="0">
                <a:solidFill>
                  <a:srgbClr val="3333FF"/>
                </a:solidFill>
                <a:latin typeface="Arial"/>
              </a:rPr>
              <a:t>stage 1: FCC-</a:t>
            </a:r>
            <a:r>
              <a:rPr lang="en-GB" b="1" dirty="0" err="1">
                <a:solidFill>
                  <a:srgbClr val="3333FF"/>
                </a:solidFill>
                <a:latin typeface="Arial"/>
              </a:rPr>
              <a:t>ee</a:t>
            </a:r>
            <a:r>
              <a:rPr lang="en-GB" b="1" dirty="0">
                <a:solidFill>
                  <a:srgbClr val="3333FF"/>
                </a:solidFill>
                <a:latin typeface="Arial"/>
              </a:rPr>
              <a:t> </a:t>
            </a:r>
            <a:r>
              <a:rPr lang="en-GB" b="1" dirty="0" smtClean="0">
                <a:solidFill>
                  <a:srgbClr val="3333FF"/>
                </a:solidFill>
                <a:latin typeface="Arial"/>
              </a:rPr>
              <a:t/>
            </a:r>
            <a:br>
              <a:rPr lang="en-GB" b="1" dirty="0" smtClean="0">
                <a:solidFill>
                  <a:srgbClr val="3333FF"/>
                </a:solidFill>
                <a:latin typeface="Arial"/>
              </a:rPr>
            </a:br>
            <a:r>
              <a:rPr lang="en-GB" sz="1600" dirty="0" smtClean="0">
                <a:solidFill>
                  <a:srgbClr val="3333FF"/>
                </a:solidFill>
                <a:latin typeface="Arial"/>
              </a:rPr>
              <a:t>circular </a:t>
            </a:r>
            <a:r>
              <a:rPr lang="en-GB" sz="1600" dirty="0" err="1" smtClean="0">
                <a:solidFill>
                  <a:srgbClr val="3333FF"/>
                </a:solidFill>
                <a:latin typeface="Arial"/>
              </a:rPr>
              <a:t>e+e</a:t>
            </a:r>
            <a:r>
              <a:rPr lang="en-GB" sz="1600" dirty="0" smtClean="0">
                <a:solidFill>
                  <a:srgbClr val="3333FF"/>
                </a:solidFill>
                <a:latin typeface="Arial"/>
              </a:rPr>
              <a:t>- collider</a:t>
            </a:r>
            <a:r>
              <a:rPr lang="en-GB" sz="1600" b="1" dirty="0" smtClean="0">
                <a:solidFill>
                  <a:srgbClr val="3333FF"/>
                </a:solidFill>
                <a:latin typeface="Arial"/>
              </a:rPr>
              <a:t/>
            </a:r>
            <a:br>
              <a:rPr lang="en-GB" sz="1600" b="1" dirty="0" smtClean="0">
                <a:solidFill>
                  <a:srgbClr val="3333FF"/>
                </a:solidFill>
                <a:latin typeface="Arial"/>
              </a:rPr>
            </a:br>
            <a:r>
              <a:rPr lang="en-GB" sz="1600" dirty="0" smtClean="0">
                <a:solidFill>
                  <a:srgbClr val="3333FF"/>
                </a:solidFill>
                <a:latin typeface="Arial"/>
              </a:rPr>
              <a:t>Higgs factory, but several other operational energies for different physics programs</a:t>
            </a:r>
            <a:endParaRPr lang="en-GB" dirty="0">
              <a:solidFill>
                <a:srgbClr val="3333FF"/>
              </a:solidFill>
              <a:latin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51621" y="543872"/>
            <a:ext cx="297781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3333FF"/>
                </a:solidFill>
                <a:latin typeface="Arial"/>
              </a:rPr>
              <a:t>stage 2: FCC-</a:t>
            </a:r>
            <a:r>
              <a:rPr lang="en-GB" b="1" dirty="0" err="1">
                <a:solidFill>
                  <a:srgbClr val="3333FF"/>
                </a:solidFill>
                <a:latin typeface="Arial"/>
              </a:rPr>
              <a:t>hh</a:t>
            </a:r>
            <a:r>
              <a:rPr lang="en-GB" b="1" dirty="0">
                <a:solidFill>
                  <a:srgbClr val="3333FF"/>
                </a:solidFill>
                <a:latin typeface="Arial"/>
              </a:rPr>
              <a:t> </a:t>
            </a:r>
            <a:r>
              <a:rPr lang="en-GB" b="1" dirty="0" smtClean="0">
                <a:solidFill>
                  <a:srgbClr val="3333FF"/>
                </a:solidFill>
                <a:latin typeface="Arial"/>
              </a:rPr>
              <a:t/>
            </a:r>
            <a:br>
              <a:rPr lang="en-GB" b="1" dirty="0" smtClean="0">
                <a:solidFill>
                  <a:srgbClr val="3333FF"/>
                </a:solidFill>
                <a:latin typeface="Arial"/>
              </a:rPr>
            </a:br>
            <a:r>
              <a:rPr lang="en-GB" dirty="0" smtClean="0">
                <a:solidFill>
                  <a:srgbClr val="3333FF"/>
                </a:solidFill>
                <a:latin typeface="Arial"/>
              </a:rPr>
              <a:t>circular hadron collider </a:t>
            </a:r>
            <a:r>
              <a:rPr lang="en-GB" sz="1600" dirty="0" smtClean="0">
                <a:solidFill>
                  <a:srgbClr val="3333FF"/>
                </a:solidFill>
                <a:latin typeface="Arial"/>
              </a:rPr>
              <a:t>(~</a:t>
            </a:r>
            <a:r>
              <a:rPr lang="en-GB" sz="1600" dirty="0">
                <a:solidFill>
                  <a:srgbClr val="3333FF"/>
                </a:solidFill>
                <a:latin typeface="Arial"/>
              </a:rPr>
              <a:t>100 </a:t>
            </a:r>
            <a:r>
              <a:rPr lang="en-GB" sz="1600" dirty="0" err="1">
                <a:solidFill>
                  <a:srgbClr val="3333FF"/>
                </a:solidFill>
                <a:latin typeface="Arial"/>
              </a:rPr>
              <a:t>TeV</a:t>
            </a:r>
            <a:r>
              <a:rPr lang="en-GB" sz="1600" dirty="0">
                <a:solidFill>
                  <a:srgbClr val="3333FF"/>
                </a:solidFill>
                <a:latin typeface="Arial"/>
              </a:rPr>
              <a:t>) as natural continuation at energy frontier, </a:t>
            </a:r>
            <a:r>
              <a:rPr lang="en-GB" sz="1600" dirty="0" smtClean="0">
                <a:solidFill>
                  <a:srgbClr val="3333FF"/>
                </a:solidFill>
                <a:latin typeface="Arial"/>
              </a:rPr>
              <a:t>proton and ion collisions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02380" y="4415583"/>
            <a:ext cx="700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Re-use the same civil engineering, build on CERN’s existing infrastructure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83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1683" y="1158341"/>
            <a:ext cx="5049189" cy="2390455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US"/>
              <a:t>Overall layout and placement </a:t>
            </a:r>
            <a:r>
              <a:rPr lang="en-US" err="1"/>
              <a:t>optimisation</a:t>
            </a:r>
            <a:r>
              <a:rPr lang="en-US"/>
              <a:t> process: Many options being studied</a:t>
            </a:r>
          </a:p>
          <a:p>
            <a:endParaRPr lang="en-US"/>
          </a:p>
          <a:p>
            <a:r>
              <a:rPr lang="en-US"/>
              <a:t>Current baseline position based on:</a:t>
            </a:r>
            <a:endParaRPr lang="en-US">
              <a:cs typeface="Calibri"/>
            </a:endParaRPr>
          </a:p>
          <a:p>
            <a:pPr lvl="1"/>
            <a:r>
              <a:rPr lang="en-US"/>
              <a:t>lowest risk for construction, fastest and cheapest construction </a:t>
            </a:r>
            <a:endParaRPr lang="en-US">
              <a:cs typeface="Calibri"/>
            </a:endParaRPr>
          </a:p>
          <a:p>
            <a:pPr lvl="1"/>
            <a:r>
              <a:rPr lang="en-US"/>
              <a:t>feasible positions for large span caverns (most challenging structures)</a:t>
            </a:r>
            <a:endParaRPr lang="en-US">
              <a:cs typeface="Calibri"/>
            </a:endParaRPr>
          </a:p>
          <a:p>
            <a:pPr lvl="1"/>
            <a:r>
              <a:rPr lang="en-US"/>
              <a:t>Total length is 90.7 km</a:t>
            </a:r>
          </a:p>
          <a:p>
            <a:pPr lvl="1"/>
            <a:r>
              <a:rPr lang="en-US"/>
              <a:t>8 surface sites with few ha area each</a:t>
            </a:r>
            <a:endParaRPr lang="en-US">
              <a:cs typeface="Calibri"/>
            </a:endParaRP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working hypothesis on FCC placement</a:t>
            </a:r>
          </a:p>
        </p:txBody>
      </p:sp>
      <p:pic>
        <p:nvPicPr>
          <p:cNvPr id="8" name="Picture 7" descr="A map with a number of surface measurements&#10;&#10;Description automatically generated">
            <a:extLst>
              <a:ext uri="{FF2B5EF4-FFF2-40B4-BE49-F238E27FC236}">
                <a16:creationId xmlns:a16="http://schemas.microsoft.com/office/drawing/2014/main" xmlns="" id="{C0348C5A-ECE1-955E-1BC4-9F7C33CA6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947" y="657616"/>
            <a:ext cx="3667838" cy="361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85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2047" y="1346804"/>
            <a:ext cx="3603457" cy="216131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Double </a:t>
            </a:r>
            <a:r>
              <a:rPr lang="en-US" dirty="0"/>
              <a:t>ring </a:t>
            </a:r>
            <a:r>
              <a:rPr lang="en-US" dirty="0" smtClean="0"/>
              <a:t>collider with 8 straight sections</a:t>
            </a:r>
          </a:p>
          <a:p>
            <a:pPr lvl="1"/>
            <a:r>
              <a:rPr lang="en-US" dirty="0" smtClean="0"/>
              <a:t>4 </a:t>
            </a:r>
            <a:r>
              <a:rPr lang="en-US" dirty="0"/>
              <a:t>collision points</a:t>
            </a:r>
          </a:p>
          <a:p>
            <a:pPr lvl="1"/>
            <a:r>
              <a:rPr lang="en-US" dirty="0" smtClean="0"/>
              <a:t>4 technical insertions for RF, beam dump, collimation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layout</a:t>
            </a:r>
            <a:endParaRPr lang="en-US" dirty="0"/>
          </a:p>
        </p:txBody>
      </p:sp>
      <p:pic>
        <p:nvPicPr>
          <p:cNvPr id="6" name="Picture 5" descr="A diagram of a circular object with text&#10;&#10;AI-generated content may be incorrect.">
            <a:extLst>
              <a:ext uri="{FF2B5EF4-FFF2-40B4-BE49-F238E27FC236}">
                <a16:creationId xmlns:a16="http://schemas.microsoft.com/office/drawing/2014/main" xmlns="" id="{7A1A6BC6-8C36-3537-38CB-62B75B478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044" y="685977"/>
            <a:ext cx="4214237" cy="348296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EFDEECD8-F008-F265-0B6D-5C2552DADCA9}"/>
              </a:ext>
            </a:extLst>
          </p:cNvPr>
          <p:cNvSpPr txBox="1">
            <a:spLocks/>
          </p:cNvSpPr>
          <p:nvPr/>
        </p:nvSpPr>
        <p:spPr>
          <a:xfrm>
            <a:off x="6255341" y="1597103"/>
            <a:ext cx="1375452" cy="74812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1" indent="0" defTabSz="685783">
              <a:spcBef>
                <a:spcPts val="750"/>
              </a:spcBef>
              <a:buClr>
                <a:srgbClr val="0C377B"/>
              </a:buClr>
              <a:buNone/>
              <a:defRPr/>
            </a:pPr>
            <a:r>
              <a:rPr lang="fr" sz="1500" b="1" dirty="0">
                <a:solidFill>
                  <a:srgbClr val="FF0000"/>
                </a:solidFill>
                <a:latin typeface="Arial"/>
              </a:rPr>
              <a:t>FCC-ee</a:t>
            </a:r>
            <a:endParaRPr lang="fr" sz="150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792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91" y="613680"/>
            <a:ext cx="8735291" cy="1734666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Injector </a:t>
            </a:r>
            <a:r>
              <a:rPr lang="en-US" b="1" dirty="0" smtClean="0"/>
              <a:t>complex</a:t>
            </a:r>
            <a:endParaRPr lang="en-US" b="1" dirty="0"/>
          </a:p>
          <a:p>
            <a:pPr lvl="1"/>
            <a:r>
              <a:rPr lang="en-US" dirty="0"/>
              <a:t>Electron &amp; positron source, </a:t>
            </a:r>
            <a:r>
              <a:rPr lang="en-US" dirty="0" err="1"/>
              <a:t>linacs</a:t>
            </a:r>
            <a:r>
              <a:rPr lang="en-US" dirty="0"/>
              <a:t> for e- and e+, damping ring, high-energy </a:t>
            </a:r>
            <a:r>
              <a:rPr lang="en-US" dirty="0" err="1"/>
              <a:t>linac</a:t>
            </a:r>
            <a:r>
              <a:rPr lang="en-US" dirty="0"/>
              <a:t> to 20 </a:t>
            </a:r>
            <a:r>
              <a:rPr lang="en-US" dirty="0" err="1"/>
              <a:t>GeV</a:t>
            </a:r>
            <a:r>
              <a:rPr lang="en-US" dirty="0"/>
              <a:t>.</a:t>
            </a:r>
          </a:p>
          <a:p>
            <a:pPr lvl="1"/>
            <a:r>
              <a:rPr lang="en-US" dirty="0" smtClean="0"/>
              <a:t>On </a:t>
            </a:r>
            <a:r>
              <a:rPr lang="en-US" dirty="0"/>
              <a:t>CERN </a:t>
            </a:r>
            <a:r>
              <a:rPr lang="en-US" dirty="0" err="1"/>
              <a:t>Prevessin</a:t>
            </a:r>
            <a:r>
              <a:rPr lang="en-US" dirty="0"/>
              <a:t> </a:t>
            </a:r>
            <a:r>
              <a:rPr lang="en-US" dirty="0" smtClean="0"/>
              <a:t>site</a:t>
            </a:r>
            <a:endParaRPr lang="en-US" dirty="0"/>
          </a:p>
          <a:p>
            <a:r>
              <a:rPr lang="en-US" b="1" dirty="0"/>
              <a:t>High Energy Booster (HEB</a:t>
            </a:r>
            <a:r>
              <a:rPr lang="en-US" b="1" dirty="0" smtClean="0"/>
              <a:t>)</a:t>
            </a:r>
            <a:endParaRPr lang="en-US" b="1" dirty="0"/>
          </a:p>
          <a:p>
            <a:pPr lvl="1"/>
            <a:r>
              <a:rPr lang="en-US" dirty="0" smtClean="0"/>
              <a:t>Additional ring installed </a:t>
            </a:r>
            <a:r>
              <a:rPr lang="en-US" dirty="0"/>
              <a:t>on top of the </a:t>
            </a:r>
            <a:r>
              <a:rPr lang="en-US" dirty="0" smtClean="0"/>
              <a:t>collider with same circumference, </a:t>
            </a:r>
            <a:r>
              <a:rPr lang="en-US" dirty="0"/>
              <a:t>1.03 m vertical separation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 smtClean="0"/>
              <a:t>Collider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accelerator complex</a:t>
            </a:r>
            <a:endParaRPr lang="en-US" dirty="0"/>
          </a:p>
        </p:txBody>
      </p:sp>
      <p:sp>
        <p:nvSpPr>
          <p:cNvPr id="39" name="ZoneTexte 3">
            <a:extLst>
              <a:ext uri="{FF2B5EF4-FFF2-40B4-BE49-F238E27FC236}">
                <a16:creationId xmlns:a16="http://schemas.microsoft.com/office/drawing/2014/main" xmlns="" id="{42200DB2-BC67-A8EC-C3D6-821CAEDA941A}"/>
              </a:ext>
            </a:extLst>
          </p:cNvPr>
          <p:cNvSpPr txBox="1"/>
          <p:nvPr/>
        </p:nvSpPr>
        <p:spPr>
          <a:xfrm>
            <a:off x="6194826" y="3692257"/>
            <a:ext cx="2214883" cy="45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88"/>
              </a:lnSpc>
            </a:pPr>
            <a:r>
              <a:rPr lang="fr-FR" sz="1500" b="1" dirty="0">
                <a:solidFill>
                  <a:srgbClr val="FF0000"/>
                </a:solidFill>
              </a:rPr>
              <a:t>2025 </a:t>
            </a:r>
            <a:r>
              <a:rPr lang="fr-FR" sz="1500" b="1" dirty="0" smtClean="0">
                <a:solidFill>
                  <a:srgbClr val="FF0000"/>
                </a:solidFill>
              </a:rPr>
              <a:t>DESIGN</a:t>
            </a:r>
          </a:p>
          <a:p>
            <a:pPr>
              <a:lnSpc>
                <a:spcPts val="1388"/>
              </a:lnSpc>
            </a:pPr>
            <a:r>
              <a:rPr lang="fr-FR" sz="1500" i="1" dirty="0" smtClean="0">
                <a:solidFill>
                  <a:srgbClr val="FF0000"/>
                </a:solidFill>
              </a:rPr>
              <a:t>F. Carra et al.</a:t>
            </a:r>
            <a:endParaRPr lang="en-GB" sz="1500" i="1" dirty="0">
              <a:solidFill>
                <a:srgbClr val="FF0000"/>
              </a:solidFill>
            </a:endParaRPr>
          </a:p>
        </p:txBody>
      </p:sp>
      <p:pic>
        <p:nvPicPr>
          <p:cNvPr id="40" name="Image 14">
            <a:extLst>
              <a:ext uri="{FF2B5EF4-FFF2-40B4-BE49-F238E27FC236}">
                <a16:creationId xmlns:a16="http://schemas.microsoft.com/office/drawing/2014/main" xmlns="" id="{001C16CF-DBEE-90A9-90C3-271A76F04DC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4946" y="2158000"/>
            <a:ext cx="7002153" cy="2822711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4735" y="4149562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Collider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4735" y="3131253"/>
            <a:ext cx="910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Booster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2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5615" y="552053"/>
            <a:ext cx="7315606" cy="4428310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/>
              <a:t>Introduction</a:t>
            </a:r>
          </a:p>
          <a:p>
            <a:pPr lvl="1"/>
            <a:r>
              <a:rPr lang="en-US" dirty="0"/>
              <a:t>Considerations for collider design: particle type, energy, circular/linear…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Limitations for future colliders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European strategy for particle physics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ILC </a:t>
            </a:r>
            <a:r>
              <a:rPr lang="en-US" sz="1800" dirty="0"/>
              <a:t>(International Linear Collider)</a:t>
            </a:r>
            <a:endParaRPr lang="en-US" sz="2600" dirty="0"/>
          </a:p>
          <a:p>
            <a:r>
              <a:rPr lang="en-US" dirty="0"/>
              <a:t>CLIC </a:t>
            </a:r>
            <a:r>
              <a:rPr lang="en-US" sz="1800" dirty="0"/>
              <a:t>(Compact Linear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HL-LHC </a:t>
            </a:r>
            <a:r>
              <a:rPr lang="en-US" sz="1800" dirty="0"/>
              <a:t>(High-Luminosity Large Hadron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</a:t>
            </a:r>
            <a:r>
              <a:rPr lang="en-US" sz="1800" dirty="0"/>
              <a:t>(Future Circular collider, hadrons)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</a:t>
            </a:r>
            <a:r>
              <a:rPr lang="en-US" sz="1800" dirty="0"/>
              <a:t>(Future Circular collider, </a:t>
            </a:r>
            <a:r>
              <a:rPr lang="en-US" sz="1800" dirty="0" err="1"/>
              <a:t>e+e</a:t>
            </a:r>
            <a:r>
              <a:rPr lang="en-US" sz="1800" dirty="0"/>
              <a:t>-)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CEPC/</a:t>
            </a:r>
            <a:r>
              <a:rPr lang="en-US" dirty="0" err="1"/>
              <a:t>SppC</a:t>
            </a:r>
            <a:r>
              <a:rPr lang="en-US" dirty="0"/>
              <a:t> </a:t>
            </a:r>
            <a:r>
              <a:rPr lang="en-US" sz="1800" dirty="0" smtClean="0"/>
              <a:t>(Circular Electron-Positron </a:t>
            </a:r>
            <a:r>
              <a:rPr lang="en-US" sz="1800" dirty="0"/>
              <a:t>Collider / </a:t>
            </a:r>
            <a:br>
              <a:rPr lang="en-US" sz="1800" dirty="0"/>
            </a:br>
            <a:r>
              <a:rPr lang="en-US" sz="1800" dirty="0"/>
              <a:t>Super proton-proton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 err="1">
                <a:ea typeface="Calibri"/>
                <a:cs typeface="Calibri"/>
              </a:rPr>
              <a:t>Muon</a:t>
            </a:r>
            <a:r>
              <a:rPr lang="en-US" dirty="0">
                <a:ea typeface="Calibri"/>
                <a:cs typeface="Calibri"/>
              </a:rPr>
              <a:t> collider</a:t>
            </a:r>
          </a:p>
          <a:p>
            <a:endParaRPr lang="en-US" dirty="0"/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8369"/>
            <a:ext cx="8229600" cy="437295"/>
          </a:xfrm>
        </p:spPr>
        <p:txBody>
          <a:bodyPr>
            <a:noAutofit/>
          </a:bodyPr>
          <a:lstStyle/>
          <a:p>
            <a:r>
              <a:rPr lang="en-US"/>
              <a:t>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868447"/>
            <a:ext cx="2895600" cy="273844"/>
          </a:xfrm>
        </p:spPr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53527"/>
            <a:ext cx="2133600" cy="273844"/>
          </a:xfrm>
        </p:spPr>
        <p:txBody>
          <a:bodyPr/>
          <a:lstStyle/>
          <a:p>
            <a:fld id="{BC8291BA-05D0-43F0-B4B0-79AA4A408B04}" type="slidenum">
              <a:rPr lang="en-US" smtClean="0"/>
              <a:t>2</a:t>
            </a:fld>
            <a:endParaRPr lang="en-US"/>
          </a:p>
        </p:txBody>
      </p:sp>
      <p:sp>
        <p:nvSpPr>
          <p:cNvPr id="4" name="Right Brace 3"/>
          <p:cNvSpPr/>
          <p:nvPr/>
        </p:nvSpPr>
        <p:spPr>
          <a:xfrm rot="10800000">
            <a:off x="601707" y="525561"/>
            <a:ext cx="568236" cy="2225152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210657" y="1538599"/>
            <a:ext cx="1293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First lecture</a:t>
            </a:r>
          </a:p>
        </p:txBody>
      </p:sp>
      <p:sp>
        <p:nvSpPr>
          <p:cNvPr id="8" name="Right Brace 7"/>
          <p:cNvSpPr/>
          <p:nvPr/>
        </p:nvSpPr>
        <p:spPr>
          <a:xfrm rot="10800000">
            <a:off x="651343" y="2842907"/>
            <a:ext cx="544645" cy="1848401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352458" y="3485865"/>
            <a:ext cx="1577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Second lecture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7596336" y="2370109"/>
            <a:ext cx="360040" cy="53664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7611135" y="2978759"/>
            <a:ext cx="360040" cy="165618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991528" y="2402695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Linear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91528" y="3617539"/>
            <a:ext cx="900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Circular</a:t>
            </a:r>
          </a:p>
        </p:txBody>
      </p:sp>
    </p:spTree>
    <p:extLst>
      <p:ext uri="{BB962C8B-B14F-4D97-AF65-F5344CB8AC3E}">
        <p14:creationId xmlns:p14="http://schemas.microsoft.com/office/powerpoint/2010/main" val="51291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9232" y="699655"/>
            <a:ext cx="3519237" cy="3622963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buNone/>
            </a:pPr>
            <a:endParaRPr lang="en-US" dirty="0">
              <a:cs typeface="Calibri"/>
            </a:endParaRPr>
          </a:p>
          <a:p>
            <a:r>
              <a:rPr lang="en-US" dirty="0"/>
              <a:t>4 different operational energies are foreseen to perform </a:t>
            </a:r>
            <a:r>
              <a:rPr lang="en-US" dirty="0">
                <a:solidFill>
                  <a:srgbClr val="0000FF"/>
                </a:solidFill>
              </a:rPr>
              <a:t>precision measurements of </a:t>
            </a:r>
            <a:r>
              <a:rPr lang="en-US" b="1" dirty="0">
                <a:solidFill>
                  <a:srgbClr val="0000FF"/>
                </a:solidFill>
              </a:rPr>
              <a:t>Z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b="1" dirty="0">
                <a:solidFill>
                  <a:srgbClr val="0000FF"/>
                </a:solidFill>
              </a:rPr>
              <a:t>W</a:t>
            </a:r>
            <a:r>
              <a:rPr lang="en-US" dirty="0">
                <a:solidFill>
                  <a:srgbClr val="0000FF"/>
                </a:solidFill>
              </a:rPr>
              <a:t> and </a:t>
            </a:r>
            <a:r>
              <a:rPr lang="en-US" b="1" dirty="0">
                <a:solidFill>
                  <a:srgbClr val="0000FF"/>
                </a:solidFill>
              </a:rPr>
              <a:t>H</a:t>
            </a:r>
            <a:r>
              <a:rPr lang="en-US" dirty="0">
                <a:solidFill>
                  <a:srgbClr val="0000FF"/>
                </a:solidFill>
              </a:rPr>
              <a:t> bosons and the </a:t>
            </a:r>
            <a:r>
              <a:rPr lang="en-US" b="1" dirty="0">
                <a:solidFill>
                  <a:srgbClr val="0000FF"/>
                </a:solidFill>
              </a:rPr>
              <a:t>top quark</a:t>
            </a:r>
          </a:p>
          <a:p>
            <a:pPr lvl="1"/>
            <a:r>
              <a:rPr lang="x-none" smtClean="0"/>
              <a:t>Z-pole</a:t>
            </a:r>
            <a:r>
              <a:rPr lang="x-none"/>
              <a:t>: 45.6 GeV</a:t>
            </a:r>
          </a:p>
          <a:p>
            <a:pPr lvl="1"/>
            <a:r>
              <a:rPr lang="x-none"/>
              <a:t>WW pair production threshold: 80 GeV</a:t>
            </a:r>
          </a:p>
          <a:p>
            <a:pPr lvl="1"/>
            <a:r>
              <a:rPr lang="x-none"/>
              <a:t>ZH production peak: 120 GeV</a:t>
            </a:r>
          </a:p>
          <a:p>
            <a:pPr lvl="1"/>
            <a:r>
              <a:rPr lang="en-GB" dirty="0"/>
              <a:t>t</a:t>
            </a:r>
            <a:r>
              <a:rPr lang="x-none"/>
              <a:t>tbar production threshold: 182.5 GeV</a:t>
            </a:r>
          </a:p>
          <a:p>
            <a:pPr marL="457200" lvl="1" indent="0">
              <a:buNone/>
            </a:pPr>
            <a:endParaRPr lang="en-US" dirty="0">
              <a:cs typeface="Calibri"/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operation modes</a:t>
            </a:r>
            <a:endParaRPr lang="en-US" dirty="0"/>
          </a:p>
        </p:txBody>
      </p:sp>
      <p:pic>
        <p:nvPicPr>
          <p:cNvPr id="24578" name="Picture 2" descr="Z boson | The Particle Zo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55526"/>
            <a:ext cx="190965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s://cdn.shopify.com/s/files/1/1708/0909/products/HiggsBoson_1024x1024.jpg?v=14900730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016" y="2774595"/>
            <a:ext cx="2160240" cy="167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https://cdn.shopify.com/s/files/1/1708/0909/products/W_boson_front_1024x1024.jpg?v=149007379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5796"/>
            <a:ext cx="2241851" cy="207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 descr="https://cdn.shopify.com/s/files/1/1708/0909/products/top_quark_1024x1024.jpg?v=149007368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27734"/>
            <a:ext cx="1775808" cy="196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69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BACBA0B-CB12-1AC1-CA48-E89D2FA91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82F7FFC-6B55-9E4C-097C-FA7AC9DA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00203264-11D5-4863-B335-7B2D26123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FCC-</a:t>
            </a:r>
            <a:r>
              <a:rPr lang="en-US" err="1">
                <a:cs typeface="Calibri"/>
              </a:rPr>
              <a:t>ee</a:t>
            </a:r>
            <a:r>
              <a:rPr lang="en-US">
                <a:cs typeface="Calibri"/>
              </a:rPr>
              <a:t> parameter table</a:t>
            </a:r>
            <a:endParaRPr lang="en-US"/>
          </a:p>
        </p:txBody>
      </p:sp>
      <p:pic>
        <p:nvPicPr>
          <p:cNvPr id="7" name="Picture 6" descr="https://cdn.shopify.com/s/files/1/1708/0909/products/HiggsBoson_1024x1024.jpg?v=1490073035">
            <a:extLst>
              <a:ext uri="{FF2B5EF4-FFF2-40B4-BE49-F238E27FC236}">
                <a16:creationId xmlns:a16="http://schemas.microsoft.com/office/drawing/2014/main" xmlns="" id="{2935BF32-AF61-B97E-7962-94F37CF20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6432" y="532067"/>
            <a:ext cx="416124" cy="317303"/>
          </a:xfrm>
          <a:prstGeom prst="rect">
            <a:avLst/>
          </a:prstGeom>
        </p:spPr>
      </p:pic>
      <p:pic>
        <p:nvPicPr>
          <p:cNvPr id="8" name="Picture 7" descr="https://cdn.shopify.com/s/files/1/1708/0909/products/top_quark_1024x1024.jpg?v=1490073683">
            <a:extLst>
              <a:ext uri="{FF2B5EF4-FFF2-40B4-BE49-F238E27FC236}">
                <a16:creationId xmlns:a16="http://schemas.microsoft.com/office/drawing/2014/main" xmlns="" id="{F1D4EFE1-C961-C1AE-764A-383DBE297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5672" y="532069"/>
            <a:ext cx="333078" cy="323851"/>
          </a:xfrm>
          <a:prstGeom prst="rect">
            <a:avLst/>
          </a:prstGeom>
        </p:spPr>
      </p:pic>
      <p:pic>
        <p:nvPicPr>
          <p:cNvPr id="9" name="Picture 8" descr="https://cdn.shopify.com/s/files/1/1708/0909/products/W_boson_front_1024x1024.jpg?v=1490073792">
            <a:extLst>
              <a:ext uri="{FF2B5EF4-FFF2-40B4-BE49-F238E27FC236}">
                <a16:creationId xmlns:a16="http://schemas.microsoft.com/office/drawing/2014/main" xmlns="" id="{6CE62790-B001-509B-27D4-E734643F8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106" y="536533"/>
            <a:ext cx="344686" cy="319386"/>
          </a:xfrm>
          <a:prstGeom prst="rect">
            <a:avLst/>
          </a:prstGeom>
        </p:spPr>
      </p:pic>
      <p:pic>
        <p:nvPicPr>
          <p:cNvPr id="10" name="Picture 9" descr="Z boson | The Particle Zoo">
            <a:extLst>
              <a:ext uri="{FF2B5EF4-FFF2-40B4-BE49-F238E27FC236}">
                <a16:creationId xmlns:a16="http://schemas.microsoft.com/office/drawing/2014/main" xmlns="" id="{322EE13B-39E9-2F98-AB80-203A694C66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0656" y="532068"/>
            <a:ext cx="339924" cy="3259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Content Placeholder 14">
                <a:extLst>
                  <a:ext uri="{FF2B5EF4-FFF2-40B4-BE49-F238E27FC236}">
                    <a16:creationId xmlns:a16="http://schemas.microsoft.com/office/drawing/2014/main" xmlns="" id="{C36C0E2A-7DD8-130C-0F47-3DA3DBBF09DA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91707513"/>
                  </p:ext>
                </p:extLst>
              </p:nvPr>
            </p:nvGraphicFramePr>
            <p:xfrm>
              <a:off x="457200" y="939895"/>
              <a:ext cx="8168201" cy="3323949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337104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917155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986800">
                      <a:extLst>
                        <a:ext uri="{9D8B030D-6E8A-4147-A177-3AD203B41FA5}">
                          <a16:colId xmlns:a16="http://schemas.microsoft.com/office/drawing/2014/main" xmlns="" val="20004"/>
                        </a:ext>
                      </a:extLst>
                    </a:gridCol>
                    <a:gridCol w="1035544">
                      <a:extLst>
                        <a:ext uri="{9D8B030D-6E8A-4147-A177-3AD203B41FA5}">
                          <a16:colId xmlns:a16="http://schemas.microsoft.com/office/drawing/2014/main" xmlns="" val="20005"/>
                        </a:ext>
                      </a:extLst>
                    </a:gridCol>
                    <a:gridCol w="902051">
                      <a:extLst>
                        <a:ext uri="{9D8B030D-6E8A-4147-A177-3AD203B41FA5}">
                          <a16:colId xmlns:a16="http://schemas.microsoft.com/office/drawing/2014/main" xmlns="" val="818795718"/>
                        </a:ext>
                      </a:extLst>
                    </a:gridCol>
                    <a:gridCol w="989547">
                      <a:extLst>
                        <a:ext uri="{9D8B030D-6E8A-4147-A177-3AD203B41FA5}">
                          <a16:colId xmlns:a16="http://schemas.microsoft.com/office/drawing/2014/main" xmlns="" val="2232381764"/>
                        </a:ext>
                      </a:extLst>
                    </a:gridCol>
                  </a:tblGrid>
                  <a:tr h="35385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GB" sz="1400" b="1" dirty="0">
                              <a:solidFill>
                                <a:schemeClr val="bg1"/>
                              </a:solidFill>
                            </a:rPr>
                            <a:t>parameter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>
                          <a:noFill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mpd="sng">
                          <a:solidFill>
                            <a:srgbClr val="A26B2D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400" b="1" dirty="0">
                              <a:solidFill>
                                <a:schemeClr val="bg1"/>
                              </a:solidFill>
                            </a:rPr>
                            <a:t>Z</a:t>
                          </a:r>
                        </a:p>
                      </a:txBody>
                      <a:tcPr marL="51435" marR="51435" marT="25718" marB="25718" anchor="ctr">
                        <a:lnL>
                          <a:noFill/>
                        </a:lnL>
                        <a:lnR>
                          <a:noFill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mpd="sng">
                          <a:solidFill>
                            <a:srgbClr val="A26B2D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400" b="1" dirty="0">
                              <a:solidFill>
                                <a:schemeClr val="bg1"/>
                              </a:solidFill>
                            </a:rPr>
                            <a:t>WW</a:t>
                          </a:r>
                        </a:p>
                      </a:txBody>
                      <a:tcPr marL="51435" marR="51435" marT="25718" marB="25718" anchor="ctr">
                        <a:lnL>
                          <a:noFill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AT" sz="1400" b="1" dirty="0">
                              <a:solidFill>
                                <a:schemeClr val="bg1"/>
                              </a:solidFill>
                            </a:rPr>
                            <a:t>H</a:t>
                          </a:r>
                          <a:r>
                            <a:rPr lang="de-AT" sz="1400" b="1" baseline="0" dirty="0">
                              <a:solidFill>
                                <a:schemeClr val="bg1"/>
                              </a:solidFill>
                            </a:rPr>
                            <a:t> (ZH)</a:t>
                          </a:r>
                          <a:endParaRPr lang="de-AT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 gridSpan="2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 b="1" i="0" dirty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400" b="1" i="1" dirty="0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400" b="1" i="0" dirty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de-AT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de-AT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2571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Collision energy √s  [GeV]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mpd="sng">
                          <a:solidFill>
                            <a:srgbClr val="A26B2D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88, 91, 94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157, 163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240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340-350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365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257175">
                    <a:tc>
                      <a:txBody>
                        <a:bodyPr/>
                        <a:lstStyle/>
                        <a:p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synchrotron radiation/beam [MW]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4203968920"/>
                      </a:ext>
                    </a:extLst>
                  </a:tr>
                  <a:tr h="2571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beam current [mA]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1294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135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26.8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6.0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5.1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2571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number bunches / beam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11200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1852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300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70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64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963286293"/>
                      </a:ext>
                    </a:extLst>
                  </a:tr>
                  <a:tr h="2571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total RF voltage 400 / 800 MHz [GV]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0.08 / 0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1.0 / 0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2.1 / 0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2.1 / 7.4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2.1 / 9.2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962529601"/>
                      </a:ext>
                    </a:extLst>
                  </a:tr>
                  <a:tr h="2571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luminosity / IP [10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34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 cm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-2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s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-1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]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144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20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7.5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1.8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1.4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594538425"/>
                      </a:ext>
                    </a:extLst>
                  </a:tr>
                  <a:tr h="257175"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luminosity / year [ab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68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9.6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3.6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0.83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0.67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440437566"/>
                      </a:ext>
                    </a:extLst>
                  </a:tr>
                  <a:tr h="257175"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run time (including </a:t>
                          </a:r>
                          <a:r>
                            <a:rPr kumimoji="0" lang="en-GB" sz="1200" b="1" kern="1200" dirty="0" err="1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lumi</a:t>
                          </a: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ramp-up) [years]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67799703"/>
                      </a:ext>
                    </a:extLst>
                  </a:tr>
                  <a:tr h="31261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total integrated luminosity [ab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-1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]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205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prstClr val="black"/>
                          </a:solidFill>
                          <a:prstDash val="soli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19.2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prstClr val="black"/>
                          </a:solidFill>
                          <a:prstDash val="soli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10.8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0.4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2.7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513034531"/>
                      </a:ext>
                    </a:extLst>
                  </a:tr>
                  <a:tr h="26358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total number of events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6 10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12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 Z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prstClr val="black"/>
                          </a:solidFill>
                          <a:prstDash val="soli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2.4 10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8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 WW</a:t>
                          </a:r>
                        </a:p>
                        <a:p>
                          <a:pPr algn="ctr"/>
                          <a:r>
                            <a:rPr kumimoji="0" lang="en-US" sz="1200" b="0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(incl. WW at higher </a:t>
                          </a:r>
                          <a:r>
                            <a:rPr kumimoji="0" lang="en-GB" sz="1200" b="0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√s</a:t>
                          </a:r>
                          <a:r>
                            <a:rPr kumimoji="0" lang="en-US" sz="1200" b="0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)</a:t>
                          </a:r>
                          <a:endParaRPr kumimoji="0" lang="en-GB" sz="1200" b="0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prstClr val="black"/>
                          </a:solidFill>
                          <a:prstDash val="soli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2.2 10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 ZH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65k WW → H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2 10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sz="1200" b="1" i="0" dirty="0" smtClean="0">
                                  <a:solidFill>
                                    <a:schemeClr val="tx1">
                                      <a:lumMod val="90000"/>
                                      <a:lumOff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200" b="1" i="1" dirty="0" smtClean="0">
                                      <a:solidFill>
                                        <a:schemeClr val="tx1">
                                          <a:lumMod val="90000"/>
                                          <a:lumOff val="1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nor/>
                                    </m:rPr>
                                    <a:rPr lang="en-US" sz="1200" b="1" i="0" dirty="0" smtClean="0">
                                      <a:solidFill>
                                        <a:schemeClr val="tx1">
                                          <a:lumMod val="90000"/>
                                          <a:lumOff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</m:acc>
                            </m:oMath>
                          </a14:m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  +  370k ZH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+  92k WW → H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406201553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Content Placeholder 1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36C0E2A-7DD8-130C-0F47-3DA3DBBF09DA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91707513"/>
                  </p:ext>
                </p:extLst>
              </p:nvPr>
            </p:nvGraphicFramePr>
            <p:xfrm>
              <a:off x="457200" y="939895"/>
              <a:ext cx="8168201" cy="3323949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337104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91715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  <a:gridCol w="9868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4"/>
                        </a:ext>
                      </a:extLst>
                    </a:gridCol>
                    <a:gridCol w="1035544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5"/>
                        </a:ext>
                      </a:extLst>
                    </a:gridCol>
                    <a:gridCol w="90205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818795718"/>
                        </a:ext>
                      </a:extLst>
                    </a:gridCol>
                    <a:gridCol w="989547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232381764"/>
                        </a:ext>
                      </a:extLst>
                    </a:gridCol>
                  </a:tblGrid>
                  <a:tr h="353857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GB" sz="1400" b="1" dirty="0">
                              <a:solidFill>
                                <a:schemeClr val="bg1"/>
                              </a:solidFill>
                            </a:rPr>
                            <a:t>parameter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>
                          <a:noFill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mpd="sng">
                          <a:solidFill>
                            <a:srgbClr val="A26B2D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400" b="1" dirty="0">
                              <a:solidFill>
                                <a:schemeClr val="bg1"/>
                              </a:solidFill>
                            </a:rPr>
                            <a:t>Z</a:t>
                          </a:r>
                        </a:p>
                      </a:txBody>
                      <a:tcPr marL="51435" marR="51435" marT="25718" marB="25718" anchor="ctr">
                        <a:lnL>
                          <a:noFill/>
                        </a:lnL>
                        <a:lnR>
                          <a:noFill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mpd="sng">
                          <a:solidFill>
                            <a:srgbClr val="A26B2D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400" b="1" dirty="0">
                              <a:solidFill>
                                <a:schemeClr val="bg1"/>
                              </a:solidFill>
                            </a:rPr>
                            <a:t>WW</a:t>
                          </a:r>
                        </a:p>
                      </a:txBody>
                      <a:tcPr marL="51435" marR="51435" marT="25718" marB="25718" anchor="ctr">
                        <a:lnL>
                          <a:noFill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AT" sz="1400" b="1" dirty="0">
                              <a:solidFill>
                                <a:schemeClr val="bg1"/>
                              </a:solidFill>
                            </a:rPr>
                            <a:t>H</a:t>
                          </a:r>
                          <a:r>
                            <a:rPr lang="de-AT" sz="1400" b="1" baseline="0" dirty="0">
                              <a:solidFill>
                                <a:schemeClr val="bg1"/>
                              </a:solidFill>
                            </a:rPr>
                            <a:t> (ZH)</a:t>
                          </a:r>
                          <a:endParaRPr lang="de-AT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435" marR="51435" marT="25718" marB="25718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6"/>
                          <a:stretch>
                            <a:fillRect l="-332258" b="-85862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de-AT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  <a:tr h="2571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Collision energy √s  [GeV]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mpd="sng">
                          <a:solidFill>
                            <a:srgbClr val="A26B2D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88, 91, 94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157, 163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240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340-350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365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257175">
                    <a:tc>
                      <a:txBody>
                        <a:bodyPr/>
                        <a:lstStyle/>
                        <a:p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synchrotron radiation/beam [MW]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4203968920"/>
                      </a:ext>
                    </a:extLst>
                  </a:tr>
                  <a:tr h="2571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beam current [mA]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1294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135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26.8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6.0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5.1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5"/>
                      </a:ext>
                    </a:extLst>
                  </a:tr>
                  <a:tr h="2571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number bunches / beam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11200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1852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300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70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de-AT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64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963286293"/>
                      </a:ext>
                    </a:extLst>
                  </a:tr>
                  <a:tr h="2571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total RF voltage 400 / 800 MHz [GV]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0.08 / 0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1.0 / 0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2.1 / 0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2.1 / 7.4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2.1 / 9.2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962529601"/>
                      </a:ext>
                    </a:extLst>
                  </a:tr>
                  <a:tr h="2571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luminosity / IP [10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34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 cm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-2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s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-1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]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144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20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7.5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1.8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1.4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594538425"/>
                      </a:ext>
                    </a:extLst>
                  </a:tr>
                  <a:tr h="257175"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luminosity / year [ab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68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9.6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3.6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0.83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0.67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440437566"/>
                      </a:ext>
                    </a:extLst>
                  </a:tr>
                  <a:tr h="257175"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run time (including </a:t>
                          </a:r>
                          <a:r>
                            <a:rPr kumimoji="0" lang="en-GB" sz="1200" b="1" kern="1200" dirty="0" err="1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lumi</a:t>
                          </a:r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ramp-up) [years]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prstClr val="black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3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67799703"/>
                      </a:ext>
                    </a:extLst>
                  </a:tr>
                  <a:tr h="31261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total integrated luminosity [ab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-1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]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205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prstClr val="black"/>
                          </a:solidFill>
                          <a:prstDash val="soli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19.2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prstClr val="black"/>
                          </a:solidFill>
                          <a:prstDash val="soli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10.8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0.4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kumimoji="0" lang="en-GB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2.7</a:t>
                          </a: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513034531"/>
                      </a:ext>
                    </a:extLst>
                  </a:tr>
                  <a:tr h="60007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total number of events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srgbClr val="A26B2D"/>
                          </a:solidFill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6 10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12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 Z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prstClr val="black"/>
                          </a:solidFill>
                          <a:prstDash val="soli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2.4 10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8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 WW</a:t>
                          </a:r>
                        </a:p>
                        <a:p>
                          <a:pPr algn="ctr"/>
                          <a:r>
                            <a:rPr kumimoji="0" lang="en-US" sz="1200" b="0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(incl. WW at higher </a:t>
                          </a:r>
                          <a:r>
                            <a:rPr kumimoji="0" lang="en-GB" sz="1200" b="0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√s</a:t>
                          </a:r>
                          <a:r>
                            <a:rPr kumimoji="0" lang="en-US" sz="1200" b="0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)</a:t>
                          </a:r>
                          <a:endParaRPr kumimoji="0" lang="en-GB" sz="1200" b="0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solidFill>
                            <a:prstClr val="black"/>
                          </a:solidFill>
                          <a:prstDash val="soli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2.2 10</a:t>
                          </a:r>
                          <a:r>
                            <a:rPr kumimoji="0" lang="en-US" sz="1200" b="1" kern="1200" baseline="300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</a:t>
                          </a: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 ZH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kern="1200" dirty="0">
                              <a:solidFill>
                                <a:schemeClr val="tx1">
                                  <a:lumMod val="90000"/>
                                  <a:lumOff val="10000"/>
                                </a:schemeClr>
                              </a:solidFill>
                              <a:latin typeface="Arial"/>
                              <a:ea typeface="+mn-ea"/>
                              <a:cs typeface="+mn-cs"/>
                            </a:rPr>
                            <a:t>65k WW → H</a:t>
                          </a:r>
                          <a:endParaRPr kumimoji="0" lang="en-GB" sz="1200" b="1" kern="1200" dirty="0">
                            <a:solidFill>
                              <a:schemeClr val="tx1">
                                <a:lumMod val="90000"/>
                                <a:lumOff val="10000"/>
                              </a:schemeClr>
                            </a:solidFill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6"/>
                          <a:stretch>
                            <a:fillRect l="-332258" t="-456122" b="-1122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51435" marR="51435" marT="25718" marB="25718"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406201553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6" name="Rectangle 15"/>
          <p:cNvSpPr/>
          <p:nvPr/>
        </p:nvSpPr>
        <p:spPr>
          <a:xfrm>
            <a:off x="7150785" y="4317592"/>
            <a:ext cx="35283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i="1" dirty="0" smtClean="0"/>
              <a:t>M. </a:t>
            </a:r>
            <a:r>
              <a:rPr lang="en-US" sz="1050" i="1" dirty="0" err="1" smtClean="0"/>
              <a:t>Benedikt</a:t>
            </a:r>
            <a:endParaRPr lang="en-US" sz="1050" i="1" dirty="0"/>
          </a:p>
        </p:txBody>
      </p:sp>
    </p:spTree>
    <p:extLst>
      <p:ext uri="{BB962C8B-B14F-4D97-AF65-F5344CB8AC3E}">
        <p14:creationId xmlns:p14="http://schemas.microsoft.com/office/powerpoint/2010/main" val="126036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operational sequence</a:t>
            </a:r>
            <a:endParaRPr lang="en-US" dirty="0"/>
          </a:p>
        </p:txBody>
      </p:sp>
      <p:pic>
        <p:nvPicPr>
          <p:cNvPr id="6" name="Picture 5" descr="A screen shot of a computer&#10;&#10;AI-generated content may be incorrect.">
            <a:extLst>
              <a:ext uri="{FF2B5EF4-FFF2-40B4-BE49-F238E27FC236}">
                <a16:creationId xmlns:a16="http://schemas.microsoft.com/office/drawing/2014/main" xmlns="" id="{4AA4E7EA-3A07-BA32-D612-67A3BCF56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48" y="826838"/>
            <a:ext cx="7726066" cy="36664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A64EF50-8CB5-C725-4B72-3AACFD298C5A}"/>
              </a:ext>
            </a:extLst>
          </p:cNvPr>
          <p:cNvSpPr txBox="1"/>
          <p:nvPr/>
        </p:nvSpPr>
        <p:spPr>
          <a:xfrm>
            <a:off x="3405809" y="688338"/>
            <a:ext cx="21519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C377B"/>
                </a:solidFill>
                <a:latin typeface="Arial"/>
              </a:rPr>
              <a:t>Flexible sequence Z – W - H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9048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898776" cy="1944216"/>
          </a:xfrm>
        </p:spPr>
        <p:txBody>
          <a:bodyPr>
            <a:normAutofit fontScale="55000" lnSpcReduction="20000"/>
          </a:bodyPr>
          <a:lstStyle/>
          <a:p>
            <a:r>
              <a:rPr lang="en-US"/>
              <a:t>To reach the physics goals, need to significantly increase luminosity w.r.t. previous lepton colliders</a:t>
            </a:r>
          </a:p>
          <a:p>
            <a:endParaRPr lang="en-US"/>
          </a:p>
          <a:p>
            <a:r>
              <a:rPr lang="en-US"/>
              <a:t>Can reach higher luminosity than linear colliders at lower energy</a:t>
            </a:r>
          </a:p>
          <a:p>
            <a:pPr lvl="1"/>
            <a:r>
              <a:rPr lang="en-US"/>
              <a:t>The higher the energy, the more severe limitations from synchrotron radiation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Luminosity comparison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" t="3213"/>
          <a:stretch/>
        </p:blipFill>
        <p:spPr>
          <a:xfrm>
            <a:off x="4788024" y="987574"/>
            <a:ext cx="4260873" cy="3168352"/>
          </a:xfrm>
          <a:prstGeom prst="rect">
            <a:avLst/>
          </a:prstGeom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7734"/>
            <a:ext cx="3600400" cy="244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907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4176" y="583047"/>
            <a:ext cx="3779912" cy="4349171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US" dirty="0"/>
              <a:t>Design choice: </a:t>
            </a:r>
            <a:r>
              <a:rPr lang="en-US" dirty="0">
                <a:solidFill>
                  <a:srgbClr val="FF0000"/>
                </a:solidFill>
              </a:rPr>
              <a:t>limit radiation power to 50 MW per beam </a:t>
            </a:r>
            <a:r>
              <a:rPr lang="en-US" dirty="0"/>
              <a:t>(still huge!)</a:t>
            </a:r>
          </a:p>
          <a:p>
            <a:pPr lvl="1"/>
            <a:r>
              <a:rPr lang="en-US" dirty="0"/>
              <a:t>RF cavities have a certain (in)efficiency </a:t>
            </a:r>
            <a:r>
              <a:rPr lang="en-US" dirty="0">
                <a:sym typeface="Wingdings" pitchFamily="2" charset="2"/>
              </a:rPr>
              <a:t> total RF power consumption for both beams up to about 160 MW</a:t>
            </a:r>
            <a:endParaRPr lang="en-US" dirty="0"/>
          </a:p>
          <a:p>
            <a:pPr lvl="1"/>
            <a:r>
              <a:rPr lang="en-US" dirty="0"/>
              <a:t>Lower intensity at higher energy =&gt; </a:t>
            </a:r>
            <a:br>
              <a:rPr lang="en-US" dirty="0"/>
            </a:br>
            <a:r>
              <a:rPr lang="en-US" i="1" dirty="0"/>
              <a:t>lower luminosity</a:t>
            </a:r>
            <a:endParaRPr lang="en-US" i="1" dirty="0">
              <a:cs typeface="Calibri"/>
            </a:endParaRPr>
          </a:p>
          <a:p>
            <a:pPr lvl="1"/>
            <a:r>
              <a:rPr lang="en-US" dirty="0"/>
              <a:t>Not critical for cooling – normal-conducting magnets</a:t>
            </a:r>
            <a:endParaRPr lang="en-US" dirty="0">
              <a:cs typeface="Calibri"/>
            </a:endParaRPr>
          </a:p>
          <a:p>
            <a:pPr lvl="1"/>
            <a:endParaRPr lang="en-US" dirty="0"/>
          </a:p>
          <a:p>
            <a:endParaRPr lang="en-US" dirty="0">
              <a:cs typeface="Calibri"/>
            </a:endParaRPr>
          </a:p>
          <a:p>
            <a:r>
              <a:rPr lang="en-US" dirty="0">
                <a:solidFill>
                  <a:srgbClr val="FF0000"/>
                </a:solidFill>
              </a:rPr>
              <a:t>At highest energy, 182.5 </a:t>
            </a:r>
            <a:r>
              <a:rPr lang="en-US" dirty="0" err="1">
                <a:solidFill>
                  <a:srgbClr val="FF0000"/>
                </a:solidFill>
              </a:rPr>
              <a:t>GeV</a:t>
            </a:r>
            <a:r>
              <a:rPr lang="en-US" dirty="0">
                <a:solidFill>
                  <a:srgbClr val="FF0000"/>
                </a:solidFill>
              </a:rPr>
              <a:t>, loss of 9 </a:t>
            </a:r>
            <a:r>
              <a:rPr lang="en-US" dirty="0" err="1">
                <a:solidFill>
                  <a:srgbClr val="FF0000"/>
                </a:solidFill>
              </a:rPr>
              <a:t>GeV</a:t>
            </a:r>
            <a:r>
              <a:rPr lang="en-US" dirty="0">
                <a:solidFill>
                  <a:srgbClr val="FF0000"/>
                </a:solidFill>
              </a:rPr>
              <a:t> or ~5% per turn</a:t>
            </a:r>
            <a:endParaRPr lang="en-US" dirty="0">
              <a:solidFill>
                <a:srgbClr val="FF0000"/>
              </a:solidFill>
              <a:cs typeface="Calibri"/>
            </a:endParaRPr>
          </a:p>
          <a:p>
            <a:pPr lvl="1"/>
            <a:r>
              <a:rPr lang="en-US" dirty="0">
                <a:sym typeface="Wingdings" pitchFamily="2" charset="2"/>
              </a:rPr>
              <a:t>Also: particles that have lost energy are </a:t>
            </a:r>
            <a:r>
              <a:rPr lang="en-US" dirty="0" err="1">
                <a:sym typeface="Wingdings" pitchFamily="2" charset="2"/>
              </a:rPr>
              <a:t>overbent</a:t>
            </a:r>
            <a:r>
              <a:rPr lang="en-US" dirty="0">
                <a:sym typeface="Wingdings" pitchFamily="2" charset="2"/>
              </a:rPr>
              <a:t> by the dipoles =&gt; accumulate large transverse offsets, “saw tooth” orbit if nothing is done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Synchrotron radiation in FCC-</a:t>
            </a:r>
            <a:r>
              <a:rPr lang="en-US" err="1"/>
              <a:t>ee</a:t>
            </a:r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361162"/>
              </p:ext>
            </p:extLst>
          </p:nvPr>
        </p:nvGraphicFramePr>
        <p:xfrm>
          <a:off x="5844183" y="968730"/>
          <a:ext cx="1417637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Equation" r:id="rId3" imgW="914040" imgH="420480" progId="Equation.3">
                  <p:embed/>
                </p:oleObj>
              </mc:Choice>
              <mc:Fallback>
                <p:oleObj name="Equation" r:id="rId3" imgW="914040" imgH="42048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4183" y="968730"/>
                        <a:ext cx="1417637" cy="630238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99618"/>
            <a:ext cx="3743348" cy="203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580112" y="2227610"/>
            <a:ext cx="2635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Example horizontal orbit with radiation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148857" y="4211047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i="1"/>
              <a:t> B. </a:t>
            </a:r>
            <a:r>
              <a:rPr lang="en-US" sz="1050" i="1" err="1"/>
              <a:t>Härer</a:t>
            </a:r>
            <a:r>
              <a:rPr lang="en-US" sz="1050" i="1"/>
              <a:t>, A. </a:t>
            </a:r>
            <a:r>
              <a:rPr lang="en-US" sz="1050" i="1" err="1"/>
              <a:t>Doblhammer</a:t>
            </a:r>
            <a:r>
              <a:rPr lang="en-US" sz="1050" i="1"/>
              <a:t>, and B.J. </a:t>
            </a:r>
            <a:r>
              <a:rPr lang="en-US" sz="1050" i="1" err="1"/>
              <a:t>Holzer</a:t>
            </a:r>
            <a:r>
              <a:rPr lang="en-US" sz="1050" i="1"/>
              <a:t>, IPAC16, THPOR003</a:t>
            </a:r>
          </a:p>
        </p:txBody>
      </p:sp>
    </p:spTree>
    <p:extLst>
      <p:ext uri="{BB962C8B-B14F-4D97-AF65-F5344CB8AC3E}">
        <p14:creationId xmlns:p14="http://schemas.microsoft.com/office/powerpoint/2010/main" val="68197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2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23950" y="1268884"/>
            <a:ext cx="2746648" cy="2900288"/>
          </a:xfrm>
        </p:spPr>
        <p:txBody>
          <a:bodyPr>
            <a:normAutofit fontScale="850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>
                <a:sym typeface="Wingdings" pitchFamily="2" charset="2"/>
              </a:rPr>
              <a:t>To avoid large transverse offsets due to over-bending: “Tapering scheme”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>
              <a:sym typeface="Wingdings" pitchFamily="2" charset="2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>
                <a:sym typeface="Wingdings" pitchFamily="2" charset="2"/>
              </a:rPr>
              <a:t>Vary magnetic strengths along the ring, so that we always match the beam energy</a:t>
            </a: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Tapering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788024" y="604065"/>
            <a:ext cx="3528392" cy="2111701"/>
            <a:chOff x="4642155" y="662862"/>
            <a:chExt cx="3528392" cy="2111701"/>
          </a:xfrm>
        </p:grpSpPr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662862"/>
              <a:ext cx="3367231" cy="9838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1618542"/>
              <a:ext cx="3382523" cy="9872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793205" y="1358647"/>
              <a:ext cx="27412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>
                  <a:solidFill>
                    <a:schemeClr val="bg1"/>
                  </a:solidFill>
                </a:rPr>
                <a:t>No tapering (note: positive energy offset)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93205" y="2366759"/>
              <a:ext cx="33071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>
                  <a:solidFill>
                    <a:schemeClr val="bg1"/>
                  </a:solidFill>
                </a:rPr>
                <a:t>Tapering: adjusting magnetic field to beam energy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642155" y="2512953"/>
              <a:ext cx="352839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i="1" dirty="0"/>
                <a:t> B. </a:t>
              </a:r>
              <a:r>
                <a:rPr lang="en-US" sz="1050" i="1" dirty="0" err="1"/>
                <a:t>Härer</a:t>
              </a:r>
              <a:r>
                <a:rPr lang="en-US" sz="1050" i="1" dirty="0"/>
                <a:t>, A. </a:t>
              </a:r>
              <a:r>
                <a:rPr lang="en-US" sz="1050" i="1" dirty="0" err="1"/>
                <a:t>Doblhammer</a:t>
              </a:r>
              <a:r>
                <a:rPr lang="en-US" sz="1050" i="1" dirty="0"/>
                <a:t>, and B.J. </a:t>
              </a:r>
              <a:r>
                <a:rPr lang="en-US" sz="1050" i="1" dirty="0" err="1"/>
                <a:t>Holzer</a:t>
              </a:r>
              <a:r>
                <a:rPr lang="en-US" sz="1050" i="1" dirty="0"/>
                <a:t>, IPAC16, THPOR003</a:t>
              </a:r>
            </a:p>
          </p:txBody>
        </p:sp>
      </p:grp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515" y="2759324"/>
            <a:ext cx="2392067" cy="197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656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604" y="555526"/>
            <a:ext cx="3962332" cy="4362928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>
                <a:solidFill>
                  <a:srgbClr val="FF0000"/>
                </a:solidFill>
              </a:rPr>
              <a:t>Particles radiate </a:t>
            </a:r>
            <a:r>
              <a:rPr lang="en-US"/>
              <a:t>not only in magnets, but also </a:t>
            </a:r>
            <a:r>
              <a:rPr lang="en-US">
                <a:solidFill>
                  <a:srgbClr val="FF0000"/>
                </a:solidFill>
              </a:rPr>
              <a:t>due to electromagnetic field of opposing beam: “</a:t>
            </a:r>
            <a:r>
              <a:rPr lang="en-US" err="1">
                <a:solidFill>
                  <a:srgbClr val="FF0000"/>
                </a:solidFill>
              </a:rPr>
              <a:t>beamstrahlung</a:t>
            </a:r>
            <a:r>
              <a:rPr lang="en-US">
                <a:solidFill>
                  <a:srgbClr val="FF0000"/>
                </a:solidFill>
              </a:rPr>
              <a:t>”</a:t>
            </a:r>
          </a:p>
          <a:p>
            <a:pPr lvl="1"/>
            <a:endParaRPr lang="en-US"/>
          </a:p>
          <a:p>
            <a:r>
              <a:rPr lang="en-US"/>
              <a:t>FCC-</a:t>
            </a:r>
            <a:r>
              <a:rPr lang="en-US" err="1"/>
              <a:t>ee</a:t>
            </a:r>
            <a:r>
              <a:rPr lang="en-US"/>
              <a:t> will be the first collider where </a:t>
            </a:r>
            <a:r>
              <a:rPr lang="en-US" err="1"/>
              <a:t>beamstrahlung</a:t>
            </a:r>
            <a:r>
              <a:rPr lang="en-US"/>
              <a:t> plays a significant role in beam dynamics</a:t>
            </a:r>
            <a:endParaRPr lang="en-US">
              <a:cs typeface="Calibri"/>
            </a:endParaRPr>
          </a:p>
          <a:p>
            <a:pPr lvl="1"/>
            <a:r>
              <a:rPr lang="en-US">
                <a:solidFill>
                  <a:srgbClr val="FF0000"/>
                </a:solidFill>
              </a:rPr>
              <a:t>Collider must have sufficiently large momentum acceptance </a:t>
            </a:r>
            <a:r>
              <a:rPr lang="en-US"/>
              <a:t>to hold a particle that loses its energy in a single photon emission due to </a:t>
            </a:r>
            <a:r>
              <a:rPr lang="en-US" err="1"/>
              <a:t>beamstrahlung</a:t>
            </a:r>
            <a:r>
              <a:rPr lang="en-US"/>
              <a:t>. </a:t>
            </a:r>
            <a:endParaRPr lang="en-US">
              <a:cs typeface="Calibri"/>
            </a:endParaRPr>
          </a:p>
          <a:p>
            <a:pPr lvl="2"/>
            <a:r>
              <a:rPr lang="en-US"/>
              <a:t>A particle with 2% momentum deviation must still stay within the beampipe without touching it</a:t>
            </a:r>
            <a:endParaRPr lang="en-US">
              <a:cs typeface="Calibri"/>
            </a:endParaRPr>
          </a:p>
          <a:p>
            <a:pPr lvl="1"/>
            <a:endParaRPr lang="en-US"/>
          </a:p>
          <a:p>
            <a:r>
              <a:rPr lang="en-US">
                <a:solidFill>
                  <a:srgbClr val="FF0000"/>
                </a:solidFill>
              </a:rPr>
              <a:t>Power of radiated photons reaches </a:t>
            </a:r>
            <a:r>
              <a:rPr lang="en-US"/>
              <a:t/>
            </a:r>
            <a:br>
              <a:rPr lang="en-US"/>
            </a:br>
            <a:r>
              <a:rPr lang="en-US">
                <a:solidFill>
                  <a:srgbClr val="FF0000"/>
                </a:solidFill>
              </a:rPr>
              <a:t>almost 400 kW – big engineering challenge!</a:t>
            </a:r>
          </a:p>
          <a:p>
            <a:pPr lvl="1"/>
            <a:r>
              <a:rPr lang="en-US"/>
              <a:t>Photons hit downstream vacuum chamber in localized spot – engineering challenge to dispose of heat without material damage</a:t>
            </a:r>
            <a:endParaRPr lang="en-US">
              <a:cs typeface="Calibri"/>
            </a:endParaRPr>
          </a:p>
          <a:p>
            <a:pPr lvl="1"/>
            <a:r>
              <a:rPr lang="en-US">
                <a:cs typeface="Calibri"/>
              </a:rPr>
              <a:t>Different solutions under study: solid graphite absorber (might break), absorber with flowing liquid Pb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Beamstrahlung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995936" y="699542"/>
            <a:ext cx="5112568" cy="1152128"/>
            <a:chOff x="1043608" y="627534"/>
            <a:chExt cx="7632848" cy="1667792"/>
          </a:xfrm>
        </p:grpSpPr>
        <p:pic>
          <p:nvPicPr>
            <p:cNvPr id="296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627534"/>
              <a:ext cx="7632848" cy="15926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8172400" y="1707654"/>
              <a:ext cx="504056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rot="4745154">
              <a:off x="8288914" y="1924521"/>
              <a:ext cx="597594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`</a:t>
              </a:r>
            </a:p>
          </p:txBody>
        </p:sp>
      </p:grp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073" y="2142153"/>
            <a:ext cx="2331687" cy="681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A diagram of a structure&#10;&#10;Description automatically generated">
            <a:extLst>
              <a:ext uri="{FF2B5EF4-FFF2-40B4-BE49-F238E27FC236}">
                <a16:creationId xmlns:a16="http://schemas.microsoft.com/office/drawing/2014/main" xmlns="" id="{D727E7C9-D092-9DDC-17F1-765477B569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518" y="2735811"/>
            <a:ext cx="4972050" cy="20859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A5F3251-736A-2878-1C73-AE8EE3056E1E}"/>
              </a:ext>
            </a:extLst>
          </p:cNvPr>
          <p:cNvSpPr txBox="1"/>
          <p:nvPr/>
        </p:nvSpPr>
        <p:spPr>
          <a:xfrm>
            <a:off x="7838417" y="2901840"/>
            <a:ext cx="2743200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i="1">
                <a:cs typeface="Calibri"/>
              </a:rPr>
              <a:t>M. </a:t>
            </a:r>
            <a:r>
              <a:rPr lang="en-US" sz="1100" i="1" err="1">
                <a:cs typeface="Calibri"/>
              </a:rPr>
              <a:t>Calviani</a:t>
            </a:r>
            <a:r>
              <a:rPr lang="en-US" sz="1100" i="1">
                <a:cs typeface="Calibri"/>
              </a:rPr>
              <a:t> et al.</a:t>
            </a:r>
            <a:endParaRPr lang="en-US" sz="1100" i="1"/>
          </a:p>
        </p:txBody>
      </p:sp>
    </p:spTree>
    <p:extLst>
      <p:ext uri="{BB962C8B-B14F-4D97-AF65-F5344CB8AC3E}">
        <p14:creationId xmlns:p14="http://schemas.microsoft.com/office/powerpoint/2010/main" val="316716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FCC-</a:t>
            </a:r>
            <a:r>
              <a:rPr lang="en-US" err="1"/>
              <a:t>ee</a:t>
            </a:r>
            <a:r>
              <a:rPr lang="en-US"/>
              <a:t> power consumption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DEBBA2CC-8867-36F3-7D5C-2E5CF50668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513579"/>
              </p:ext>
            </p:extLst>
          </p:nvPr>
        </p:nvGraphicFramePr>
        <p:xfrm>
          <a:off x="1177636" y="698814"/>
          <a:ext cx="6961910" cy="17880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3198">
                  <a:extLst>
                    <a:ext uri="{9D8B030D-6E8A-4147-A177-3AD203B41FA5}">
                      <a16:colId xmlns:a16="http://schemas.microsoft.com/office/drawing/2014/main" xmlns="" val="3739024669"/>
                    </a:ext>
                  </a:extLst>
                </a:gridCol>
                <a:gridCol w="700987">
                  <a:extLst>
                    <a:ext uri="{9D8B030D-6E8A-4147-A177-3AD203B41FA5}">
                      <a16:colId xmlns:a16="http://schemas.microsoft.com/office/drawing/2014/main" xmlns="" val="594381988"/>
                    </a:ext>
                  </a:extLst>
                </a:gridCol>
                <a:gridCol w="695973">
                  <a:extLst>
                    <a:ext uri="{9D8B030D-6E8A-4147-A177-3AD203B41FA5}">
                      <a16:colId xmlns:a16="http://schemas.microsoft.com/office/drawing/2014/main" xmlns="" val="724643562"/>
                    </a:ext>
                  </a:extLst>
                </a:gridCol>
                <a:gridCol w="730876">
                  <a:extLst>
                    <a:ext uri="{9D8B030D-6E8A-4147-A177-3AD203B41FA5}">
                      <a16:colId xmlns:a16="http://schemas.microsoft.com/office/drawing/2014/main" xmlns="" val="4224909279"/>
                    </a:ext>
                  </a:extLst>
                </a:gridCol>
                <a:gridCol w="730876">
                  <a:extLst>
                    <a:ext uri="{9D8B030D-6E8A-4147-A177-3AD203B41FA5}">
                      <a16:colId xmlns:a16="http://schemas.microsoft.com/office/drawing/2014/main" xmlns="" val="2027212560"/>
                    </a:ext>
                  </a:extLst>
                </a:gridCol>
              </a:tblGrid>
              <a:tr h="485549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b="1" u="none" strike="noStrike" dirty="0">
                          <a:effectLst/>
                        </a:rPr>
                        <a:t>FCC-</a:t>
                      </a:r>
                      <a:r>
                        <a:rPr lang="de-AT" sz="1800" b="1" u="none" strike="noStrike" dirty="0" err="1">
                          <a:effectLst/>
                        </a:rPr>
                        <a:t>ee</a:t>
                      </a:r>
                      <a:r>
                        <a:rPr lang="de-AT" sz="1800" b="1" u="none" strike="noStrike" dirty="0">
                          <a:effectLst/>
                        </a:rPr>
                        <a:t> </a:t>
                      </a:r>
                      <a:r>
                        <a:rPr lang="de-AT" sz="1800" b="1" u="none" strike="noStrike" dirty="0" err="1">
                          <a:effectLst/>
                        </a:rPr>
                        <a:t>elecrtical</a:t>
                      </a:r>
                      <a:r>
                        <a:rPr lang="de-AT" sz="1800" b="1" u="none" strike="noStrike" dirty="0">
                          <a:effectLst/>
                        </a:rPr>
                        <a:t> </a:t>
                      </a:r>
                      <a:r>
                        <a:rPr lang="de-AT" sz="1800" b="1" u="none" strike="noStrike" dirty="0" err="1">
                          <a:effectLst/>
                        </a:rPr>
                        <a:t>energy</a:t>
                      </a:r>
                      <a:r>
                        <a:rPr lang="de-AT" sz="1800" b="1" u="none" strike="noStrike" dirty="0">
                          <a:effectLst/>
                        </a:rPr>
                        <a:t> consumption</a:t>
                      </a:r>
                      <a:endParaRPr lang="de-A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u="none" strike="noStrike">
                          <a:effectLst/>
                        </a:rPr>
                        <a:t>Z</a:t>
                      </a:r>
                      <a:endParaRPr lang="de-AT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u="none" strike="noStrike">
                          <a:effectLst/>
                        </a:rPr>
                        <a:t>W</a:t>
                      </a:r>
                      <a:endParaRPr lang="de-AT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u="none" strike="noStrike">
                          <a:effectLst/>
                        </a:rPr>
                        <a:t>H</a:t>
                      </a:r>
                      <a:endParaRPr lang="de-AT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u="none" strike="noStrike" dirty="0">
                          <a:effectLst/>
                        </a:rPr>
                        <a:t>TT</a:t>
                      </a:r>
                      <a:endParaRPr lang="de-A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xmlns="" val="802171131"/>
                  </a:ext>
                </a:extLst>
              </a:tr>
              <a:tr h="416610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u="none" strike="noStrike" dirty="0">
                          <a:effectLst/>
                        </a:rPr>
                        <a:t>Beam </a:t>
                      </a:r>
                      <a:r>
                        <a:rPr lang="de-AT" sz="1800" u="none" strike="noStrike" dirty="0" err="1">
                          <a:effectLst/>
                        </a:rPr>
                        <a:t>energy</a:t>
                      </a:r>
                      <a:r>
                        <a:rPr lang="de-AT" sz="1800" u="none" strike="noStrike" dirty="0">
                          <a:effectLst/>
                        </a:rPr>
                        <a:t> [</a:t>
                      </a:r>
                      <a:r>
                        <a:rPr lang="de-AT" sz="1800" u="none" strike="noStrike" dirty="0" err="1">
                          <a:effectLst/>
                        </a:rPr>
                        <a:t>GeV</a:t>
                      </a:r>
                      <a:r>
                        <a:rPr lang="de-A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u="none" strike="noStrike">
                          <a:effectLst/>
                        </a:rPr>
                        <a:t>45.6</a:t>
                      </a:r>
                      <a:endParaRPr lang="x-non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u="none" strike="noStrike">
                          <a:effectLst/>
                        </a:rPr>
                        <a:t>80</a:t>
                      </a:r>
                      <a:endParaRPr lang="x-non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u="none" strike="noStrike">
                          <a:effectLst/>
                        </a:rPr>
                        <a:t>120</a:t>
                      </a:r>
                      <a:endParaRPr lang="x-non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u="none" strike="noStrike" dirty="0">
                          <a:effectLst/>
                        </a:rPr>
                        <a:t>182.5</a:t>
                      </a:r>
                      <a:endParaRPr lang="x-non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xmlns="" val="4139886776"/>
                  </a:ext>
                </a:extLst>
              </a:tr>
              <a:tr h="4166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Peak power during beam operation [MW]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r>
                        <a:rPr lang="fr-CH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50</a:t>
                      </a:r>
                      <a:endParaRPr lang="x-none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r>
                        <a:rPr lang="fr-CH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75</a:t>
                      </a:r>
                      <a:endParaRPr lang="x-none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r>
                        <a:rPr lang="fr-CH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97</a:t>
                      </a:r>
                      <a:endParaRPr lang="x-none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</a:t>
                      </a:r>
                      <a:r>
                        <a:rPr lang="fr-CH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81</a:t>
                      </a:r>
                      <a:endParaRPr lang="x-none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xmlns="" val="1695260182"/>
                  </a:ext>
                </a:extLst>
              </a:tr>
              <a:tr h="469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Total FCC-ee yearly consumption [TWh]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1.</a:t>
                      </a:r>
                      <a:r>
                        <a:rPr lang="fr-CH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x-none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1.</a:t>
                      </a:r>
                      <a:r>
                        <a:rPr lang="fr-CH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</a:t>
                      </a:r>
                      <a:endParaRPr lang="x-none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1.</a:t>
                      </a:r>
                      <a:r>
                        <a:rPr lang="fr-CH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4</a:t>
                      </a:r>
                      <a:endParaRPr lang="x-none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1.</a:t>
                      </a:r>
                      <a:r>
                        <a:rPr lang="fr-CH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85</a:t>
                      </a:r>
                      <a:endParaRPr lang="x-none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xmlns="" val="1710733630"/>
                  </a:ext>
                </a:extLst>
              </a:tr>
            </a:tbl>
          </a:graphicData>
        </a:graphic>
      </p:graphicFrame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75036" y="2729346"/>
            <a:ext cx="8571091" cy="1981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Power consumption dominated by RF</a:t>
            </a:r>
          </a:p>
          <a:p>
            <a:endParaRPr lang="en-US" dirty="0" smtClean="0"/>
          </a:p>
          <a:p>
            <a:r>
              <a:rPr lang="en-US" dirty="0" smtClean="0"/>
              <a:t>Total increase of power usage compared to LHC</a:t>
            </a:r>
          </a:p>
          <a:p>
            <a:endParaRPr lang="en-US" dirty="0" smtClean="0"/>
          </a:p>
          <a:p>
            <a:r>
              <a:rPr lang="en-US" dirty="0" smtClean="0"/>
              <a:t>Load to be distributed on three main sub-stations – concept confirmed with French electricity grid operator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29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96504"/>
            <a:ext cx="8229600" cy="96515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Foreseen FCC timeline spans several </a:t>
            </a:r>
            <a:r>
              <a:rPr lang="en-US" dirty="0" smtClean="0"/>
              <a:t>decades</a:t>
            </a:r>
            <a:endParaRPr lang="en-US" dirty="0"/>
          </a:p>
          <a:p>
            <a:r>
              <a:rPr lang="en-US" dirty="0"/>
              <a:t>Remember: it took ~25 years from the start of the LHC design to the start of operation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Overall FCC timeline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F48877F-BCA7-3312-405B-D096C57D5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602823"/>
            <a:ext cx="7924800" cy="3017520"/>
          </a:xfrm>
          <a:prstGeom prst="rect">
            <a:avLst/>
          </a:prstGeom>
        </p:spPr>
      </p:pic>
      <p:cxnSp>
        <p:nvCxnSpPr>
          <p:cNvPr id="8" name="Straight Arrow Connector 7"/>
          <p:cNvCxnSpPr>
            <a:endCxn id="9" idx="1"/>
          </p:cNvCxnSpPr>
          <p:nvPr/>
        </p:nvCxnSpPr>
        <p:spPr>
          <a:xfrm>
            <a:off x="8188036" y="2154381"/>
            <a:ext cx="353291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541327" y="2000492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2100?</a:t>
            </a:r>
            <a:endParaRPr 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34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FCC documentation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3799522" y="582602"/>
            <a:ext cx="5259960" cy="1923113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FCC-Conceptual Design Reports (completed in 2018):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600" b="1" dirty="0" err="1"/>
              <a:t>Vol</a:t>
            </a:r>
            <a:r>
              <a:rPr lang="en-US" sz="1600" b="1" dirty="0"/>
              <a:t> 1 Physics, </a:t>
            </a:r>
            <a:r>
              <a:rPr lang="en-US" sz="1600" b="1" dirty="0" err="1"/>
              <a:t>Vol</a:t>
            </a:r>
            <a:r>
              <a:rPr lang="en-US" sz="1600" b="1" dirty="0"/>
              <a:t> 2 FCC-</a:t>
            </a:r>
            <a:r>
              <a:rPr lang="en-US" sz="1600" b="1" dirty="0" err="1"/>
              <a:t>ee</a:t>
            </a:r>
            <a:r>
              <a:rPr lang="en-US" sz="1600" b="1" dirty="0"/>
              <a:t>, </a:t>
            </a:r>
            <a:r>
              <a:rPr lang="en-US" sz="1600" b="1" dirty="0" err="1"/>
              <a:t>Vol</a:t>
            </a:r>
            <a:r>
              <a:rPr lang="en-US" sz="1600" b="1" dirty="0"/>
              <a:t> 3 FCC-</a:t>
            </a:r>
            <a:r>
              <a:rPr lang="en-US" sz="1600" b="1" dirty="0" err="1"/>
              <a:t>hh</a:t>
            </a:r>
            <a:r>
              <a:rPr lang="en-US" sz="1600" b="1" dirty="0"/>
              <a:t>, </a:t>
            </a:r>
            <a:r>
              <a:rPr lang="en-US" sz="1600" b="1" dirty="0" err="1"/>
              <a:t>Vol</a:t>
            </a:r>
            <a:r>
              <a:rPr lang="en-US" sz="1600" b="1" dirty="0"/>
              <a:t> 4 HE-LHC</a:t>
            </a:r>
            <a:endParaRPr lang="en-US" sz="1600" b="1" dirty="0">
              <a:cs typeface="Calibri"/>
            </a:endParaRP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ysClr val="windowText" lastClr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EPJ </a:t>
            </a:r>
            <a:r>
              <a:rPr lang="en-US" sz="1400" dirty="0">
                <a:solidFill>
                  <a:sysClr val="windowText" lastClr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 79, 6 (2019) 474</a:t>
            </a:r>
            <a:r>
              <a:rPr lang="en-US" sz="1400" dirty="0">
                <a:solidFill>
                  <a:sysClr val="windowText" lastClr="000000"/>
                </a:solidFill>
              </a:rPr>
              <a:t>  , </a:t>
            </a:r>
            <a:r>
              <a:rPr lang="en-US" sz="1400" dirty="0">
                <a:solidFill>
                  <a:sysClr val="windowText" lastClr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EPJ ST 228, 2 (2019) 261-623 </a:t>
            </a:r>
            <a:r>
              <a:rPr lang="en-US" sz="1400" dirty="0">
                <a:solidFill>
                  <a:sysClr val="windowText" lastClr="000000"/>
                </a:solidFill>
              </a:rPr>
              <a:t>, </a:t>
            </a:r>
            <a:r>
              <a:rPr lang="en-US" sz="1400" dirty="0">
                <a:solidFill>
                  <a:sysClr val="windowText" lastClr="0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EPJ ST 228, 4 (2019) 755-1107</a:t>
            </a:r>
            <a:r>
              <a:rPr lang="en-US" sz="1400" dirty="0">
                <a:solidFill>
                  <a:sysClr val="windowText" lastClr="000000"/>
                </a:solidFill>
              </a:rPr>
              <a:t>  , </a:t>
            </a:r>
            <a:r>
              <a:rPr lang="en-US" sz="1400" dirty="0">
                <a:solidFill>
                  <a:sysClr val="windowText" lastClr="00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EPJ ST 228, 5 (2019) 1109-1382</a:t>
            </a:r>
            <a:r>
              <a:rPr lang="en-US" sz="1400" dirty="0">
                <a:solidFill>
                  <a:sysClr val="windowText" lastClr="000000"/>
                </a:solidFill>
              </a:rPr>
              <a:t> </a:t>
            </a:r>
            <a:endParaRPr lang="en-US" sz="1400" dirty="0">
              <a:solidFill>
                <a:sysClr val="windowText" lastClr="000000"/>
              </a:solidFill>
              <a:cs typeface="Calibri"/>
            </a:endParaRPr>
          </a:p>
          <a:p>
            <a:pPr>
              <a:spcBef>
                <a:spcPts val="900"/>
              </a:spcBef>
              <a:buClr>
                <a:srgbClr val="0C377B"/>
              </a:buClr>
            </a:pPr>
            <a:r>
              <a:rPr lang="en-GB" sz="2000" b="1" dirty="0" smtClean="0">
                <a:solidFill>
                  <a:srgbClr val="0000FF"/>
                </a:solidFill>
                <a:cs typeface="Calibri"/>
              </a:rPr>
              <a:t>Feasibility </a:t>
            </a:r>
            <a:r>
              <a:rPr lang="en-GB" sz="2000" b="1" dirty="0">
                <a:solidFill>
                  <a:srgbClr val="0000FF"/>
                </a:solidFill>
                <a:cs typeface="Calibri"/>
              </a:rPr>
              <a:t>study report</a:t>
            </a:r>
            <a:r>
              <a:rPr lang="en-GB" sz="2000" dirty="0">
                <a:cs typeface="Calibri"/>
              </a:rPr>
              <a:t> </a:t>
            </a:r>
            <a:r>
              <a:rPr lang="en-GB" sz="2000" dirty="0" smtClean="0">
                <a:cs typeface="Calibri"/>
              </a:rPr>
              <a:t>prepared </a:t>
            </a:r>
            <a:r>
              <a:rPr lang="en-GB" sz="2000" dirty="0">
                <a:cs typeface="Calibri"/>
              </a:rPr>
              <a:t>for </a:t>
            </a:r>
            <a:r>
              <a:rPr lang="en-GB" sz="2000" dirty="0" smtClean="0">
                <a:cs typeface="Calibri"/>
              </a:rPr>
              <a:t>2025, as input to European strategy</a:t>
            </a:r>
          </a:p>
          <a:p>
            <a:pPr lvl="1">
              <a:spcBef>
                <a:spcPts val="900"/>
              </a:spcBef>
              <a:buClr>
                <a:srgbClr val="0C377B"/>
              </a:buClr>
            </a:pPr>
            <a:r>
              <a:rPr lang="en-US" sz="1600" i="1" dirty="0"/>
              <a:t>Volume 1: Physics and Experiments</a:t>
            </a:r>
            <a:r>
              <a:rPr lang="en-US" sz="1600" dirty="0"/>
              <a:t> is </a:t>
            </a:r>
            <a:r>
              <a:rPr lang="en-US" sz="1600" dirty="0">
                <a:hlinkClick r:id="rId6"/>
              </a:rPr>
              <a:t>here</a:t>
            </a:r>
            <a:r>
              <a:rPr lang="en-US" sz="1600" dirty="0"/>
              <a:t> </a:t>
            </a:r>
            <a:endParaRPr lang="en-US" sz="1600" dirty="0" smtClean="0"/>
          </a:p>
          <a:p>
            <a:pPr lvl="1">
              <a:spcBef>
                <a:spcPts val="900"/>
              </a:spcBef>
              <a:buClr>
                <a:srgbClr val="0C377B"/>
              </a:buClr>
            </a:pPr>
            <a:r>
              <a:rPr lang="en-US" sz="1600" i="1" dirty="0"/>
              <a:t>Volume 2: Accelerators, technical infrastructure and safety</a:t>
            </a:r>
            <a:r>
              <a:rPr lang="en-US" sz="1600" dirty="0"/>
              <a:t> is </a:t>
            </a:r>
            <a:r>
              <a:rPr lang="en-US" sz="1600" dirty="0">
                <a:hlinkClick r:id="rId7"/>
              </a:rPr>
              <a:t>here</a:t>
            </a:r>
            <a:r>
              <a:rPr lang="en-US" sz="1600" dirty="0"/>
              <a:t> </a:t>
            </a:r>
            <a:endParaRPr lang="en-US" sz="1600" dirty="0" smtClean="0"/>
          </a:p>
          <a:p>
            <a:pPr lvl="1">
              <a:spcBef>
                <a:spcPts val="900"/>
              </a:spcBef>
              <a:buClr>
                <a:srgbClr val="0C377B"/>
              </a:buClr>
            </a:pPr>
            <a:r>
              <a:rPr lang="en-US" sz="1600" i="1" dirty="0"/>
              <a:t>Volume 3: Civil Engineering, Implementation and Sustainability </a:t>
            </a:r>
            <a:r>
              <a:rPr lang="en-US" sz="1600" dirty="0"/>
              <a:t>is </a:t>
            </a:r>
            <a:r>
              <a:rPr lang="en-US" sz="1600" dirty="0">
                <a:hlinkClick r:id="rId8"/>
              </a:rPr>
              <a:t>here</a:t>
            </a:r>
            <a:r>
              <a:rPr lang="en-US" sz="1600" dirty="0">
                <a:hlinkClick r:id="rId9"/>
              </a:rPr>
              <a:t> </a:t>
            </a:r>
            <a:r>
              <a:rPr lang="en-US" sz="1600" dirty="0"/>
              <a:t> </a:t>
            </a:r>
            <a:endParaRPr lang="en-GB" sz="1600" dirty="0" smtClean="0">
              <a:cs typeface="Calibri"/>
            </a:endParaRPr>
          </a:p>
          <a:p>
            <a:pPr lvl="1">
              <a:spcBef>
                <a:spcPts val="900"/>
              </a:spcBef>
              <a:buClr>
                <a:srgbClr val="0C377B"/>
              </a:buClr>
            </a:pPr>
            <a:endParaRPr lang="en-GB" sz="1600" dirty="0">
              <a:cs typeface="Calibri"/>
            </a:endParaRPr>
          </a:p>
          <a:p>
            <a:pPr>
              <a:spcBef>
                <a:spcPts val="900"/>
              </a:spcBef>
              <a:buClr>
                <a:srgbClr val="0C377B"/>
              </a:buClr>
            </a:pPr>
            <a:endParaRPr lang="en-US" sz="900" dirty="0"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1916761" y="579426"/>
            <a:ext cx="1883908" cy="20167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098" y="563381"/>
            <a:ext cx="1890982" cy="18923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889" y="2406340"/>
            <a:ext cx="2039431" cy="22440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09687" y="2406340"/>
            <a:ext cx="1978558" cy="221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92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/>
              <a:t>HL-LHC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2" descr="Berkeley Lab News Center Feature Story: Firing Up the LH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39702"/>
            <a:ext cx="2197252" cy="219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933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/>
              <a:t>FCC-</a:t>
            </a:r>
            <a:r>
              <a:rPr lang="en-US" sz="8800" err="1"/>
              <a:t>hh</a:t>
            </a:r>
            <a:endParaRPr lang="en-US" sz="88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211710"/>
            <a:ext cx="1916348" cy="212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61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483518"/>
            <a:ext cx="4032448" cy="4536504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/>
              <a:t>European strategy: “Europe, together with its international partners, should investigate the technical and financial feasibility of a </a:t>
            </a:r>
            <a:r>
              <a:rPr lang="en-US" dirty="0">
                <a:solidFill>
                  <a:srgbClr val="0000FF"/>
                </a:solidFill>
              </a:rPr>
              <a:t>future hadron collider at CERN with a </a:t>
            </a:r>
            <a:r>
              <a:rPr lang="en-US" dirty="0" err="1">
                <a:solidFill>
                  <a:srgbClr val="0000FF"/>
                </a:solidFill>
              </a:rPr>
              <a:t>centre</a:t>
            </a:r>
            <a:r>
              <a:rPr lang="en-US" dirty="0">
                <a:solidFill>
                  <a:srgbClr val="0000FF"/>
                </a:solidFill>
              </a:rPr>
              <a:t>-of-mass energy of at least 100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/>
              <a:t> and with an electron-positron Higgs and electroweak factory as a possible first stage. “</a:t>
            </a:r>
          </a:p>
          <a:p>
            <a:endParaRPr lang="en-US" dirty="0"/>
          </a:p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: collide </a:t>
            </a:r>
            <a:r>
              <a:rPr lang="en-US" dirty="0" smtClean="0">
                <a:solidFill>
                  <a:srgbClr val="0000FF"/>
                </a:solidFill>
              </a:rPr>
              <a:t>42 (or up to 60)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 protons </a:t>
            </a:r>
            <a:r>
              <a:rPr lang="en-US" dirty="0"/>
              <a:t>(or heavy ions of equivalent magnetic </a:t>
            </a:r>
            <a:r>
              <a:rPr lang="en-US" dirty="0" smtClean="0"/>
              <a:t>rigidity)</a:t>
            </a:r>
          </a:p>
          <a:p>
            <a:pPr lvl="1"/>
            <a:r>
              <a:rPr lang="en-US" dirty="0" smtClean="0"/>
              <a:t>Factor </a:t>
            </a:r>
            <a:r>
              <a:rPr lang="en-US" dirty="0"/>
              <a:t>~6-8.5 higher energy than LHC, factor ~3 longer tunnel</a:t>
            </a:r>
            <a:endParaRPr lang="en-US" dirty="0">
              <a:cs typeface="Calibri"/>
            </a:endParaRPr>
          </a:p>
          <a:p>
            <a:pPr lvl="1"/>
            <a:r>
              <a:rPr lang="en-GB" dirty="0"/>
              <a:t>International FCC collaboration </a:t>
            </a:r>
            <a:br>
              <a:rPr lang="en-GB" dirty="0"/>
            </a:br>
            <a:r>
              <a:rPr lang="en-GB" dirty="0"/>
              <a:t>(CERN as host lab)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More than an order of magnitude higher peak luminosity than LHC; factor 6 higher than HL-LHC</a:t>
            </a:r>
            <a:endParaRPr lang="en-US" dirty="0">
              <a:cs typeface="Calibri"/>
            </a:endParaRPr>
          </a:p>
          <a:p>
            <a:endParaRPr lang="en-US" dirty="0"/>
          </a:p>
          <a:p>
            <a:r>
              <a:rPr lang="en-US" dirty="0"/>
              <a:t>Goal: Achieve integrated luminosity of </a:t>
            </a:r>
            <a:br>
              <a:rPr lang="en-US" dirty="0"/>
            </a:br>
            <a:r>
              <a:rPr lang="en-US" b="1" dirty="0">
                <a:solidFill>
                  <a:srgbClr val="FF0000"/>
                </a:solidFill>
              </a:rPr>
              <a:t>20 000 fb</a:t>
            </a:r>
            <a:r>
              <a:rPr lang="en-US" b="1" baseline="30000" dirty="0">
                <a:solidFill>
                  <a:srgbClr val="FF0000"/>
                </a:solidFill>
              </a:rPr>
              <a:t>-1</a:t>
            </a:r>
            <a:r>
              <a:rPr lang="en-US" b="1" dirty="0">
                <a:solidFill>
                  <a:srgbClr val="FF0000"/>
                </a:solidFill>
              </a:rPr>
              <a:t> per experiment collected over 25 years </a:t>
            </a:r>
            <a:r>
              <a:rPr lang="en-US" dirty="0"/>
              <a:t>of operation (vs 3000 fb</a:t>
            </a:r>
            <a:r>
              <a:rPr lang="en-US" baseline="30000" dirty="0"/>
              <a:t>-1</a:t>
            </a:r>
            <a:r>
              <a:rPr lang="en-US" dirty="0"/>
              <a:t> for HL-LHC)</a:t>
            </a:r>
            <a:endParaRPr lang="en-US" dirty="0">
              <a:cs typeface="Calibri"/>
            </a:endParaRP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FCC-</a:t>
            </a:r>
            <a:r>
              <a:rPr lang="en-US" err="1"/>
              <a:t>hh</a:t>
            </a:r>
            <a:r>
              <a:rPr lang="en-US"/>
              <a:t> general goals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27734"/>
            <a:ext cx="4426844" cy="230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038" y="699542"/>
            <a:ext cx="1430767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981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5762" y="951384"/>
            <a:ext cx="4114800" cy="3567038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>
              <a:buFont typeface="Arial"/>
              <a:buChar char="•"/>
            </a:pPr>
            <a:r>
              <a:rPr lang="en-GB" dirty="0"/>
              <a:t>Insertions in FCC-</a:t>
            </a:r>
            <a:r>
              <a:rPr lang="en-GB" dirty="0" err="1"/>
              <a:t>hh</a:t>
            </a:r>
            <a:endParaRPr lang="en-GB" dirty="0"/>
          </a:p>
          <a:p>
            <a:pPr lvl="1">
              <a:buFont typeface="Arial"/>
              <a:buChar char="•"/>
            </a:pPr>
            <a:r>
              <a:rPr lang="en-GB" dirty="0"/>
              <a:t>Two </a:t>
            </a:r>
            <a:r>
              <a:rPr lang="en-GB" dirty="0">
                <a:solidFill>
                  <a:srgbClr val="0000FF"/>
                </a:solidFill>
              </a:rPr>
              <a:t>high-luminosity experiments </a:t>
            </a:r>
            <a:r>
              <a:rPr lang="en-GB" dirty="0"/>
              <a:t>(A and G)</a:t>
            </a:r>
          </a:p>
          <a:p>
            <a:pPr lvl="1">
              <a:buFont typeface="Arial"/>
              <a:buChar char="•"/>
            </a:pPr>
            <a:r>
              <a:rPr lang="en-GB" dirty="0"/>
              <a:t>Two </a:t>
            </a:r>
            <a:r>
              <a:rPr lang="en-GB" dirty="0">
                <a:solidFill>
                  <a:srgbClr val="0000FF"/>
                </a:solidFill>
              </a:rPr>
              <a:t>other experiments </a:t>
            </a:r>
            <a:r>
              <a:rPr lang="en-GB" dirty="0"/>
              <a:t>(D and J)</a:t>
            </a:r>
          </a:p>
          <a:p>
            <a:pPr lvl="1">
              <a:buFont typeface="Arial"/>
              <a:buChar char="•"/>
            </a:pPr>
            <a:r>
              <a:rPr lang="en-GB" dirty="0"/>
              <a:t>Two </a:t>
            </a:r>
            <a:r>
              <a:rPr lang="en-GB" dirty="0">
                <a:solidFill>
                  <a:srgbClr val="0000FF"/>
                </a:solidFill>
              </a:rPr>
              <a:t>collimation insertions </a:t>
            </a:r>
            <a:r>
              <a:rPr lang="en-GB" dirty="0"/>
              <a:t>(F and H)</a:t>
            </a:r>
            <a:endParaRPr lang="en-GB" dirty="0">
              <a:cs typeface="Calibri"/>
            </a:endParaRPr>
          </a:p>
          <a:p>
            <a:pPr lvl="1">
              <a:buFont typeface="Arial"/>
              <a:buChar char="•"/>
            </a:pPr>
            <a:r>
              <a:rPr lang="en-GB" dirty="0"/>
              <a:t>One </a:t>
            </a:r>
            <a:r>
              <a:rPr lang="en-GB" dirty="0">
                <a:solidFill>
                  <a:srgbClr val="0000FF"/>
                </a:solidFill>
              </a:rPr>
              <a:t>extraction insertion </a:t>
            </a:r>
            <a:r>
              <a:rPr lang="en-GB" dirty="0"/>
              <a:t>(B)</a:t>
            </a:r>
            <a:endParaRPr lang="en-GB" dirty="0">
              <a:cs typeface="Calibri"/>
            </a:endParaRPr>
          </a:p>
          <a:p>
            <a:pPr lvl="1">
              <a:buFont typeface="Arial"/>
              <a:buChar char="•"/>
            </a:pPr>
            <a:r>
              <a:rPr lang="en-GB" dirty="0"/>
              <a:t>One </a:t>
            </a:r>
            <a:r>
              <a:rPr lang="en-GB" dirty="0">
                <a:solidFill>
                  <a:srgbClr val="0000FF"/>
                </a:solidFill>
              </a:rPr>
              <a:t>RF insertion </a:t>
            </a:r>
            <a:r>
              <a:rPr lang="en-GB" dirty="0"/>
              <a:t>(H)</a:t>
            </a:r>
            <a:endParaRPr lang="en-GB" dirty="0">
              <a:cs typeface="Calibri"/>
            </a:endParaRPr>
          </a:p>
          <a:p>
            <a:pPr>
              <a:buFont typeface="Arial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r>
              <a:rPr lang="en-US" dirty="0" smtClean="0"/>
              <a:t>Considered injector options</a:t>
            </a:r>
          </a:p>
          <a:p>
            <a:pPr lvl="1"/>
            <a:r>
              <a:rPr lang="en-US" dirty="0" smtClean="0"/>
              <a:t>New superconducting </a:t>
            </a:r>
            <a:r>
              <a:rPr lang="en-US" dirty="0"/>
              <a:t>machine in the SPS </a:t>
            </a:r>
            <a:r>
              <a:rPr lang="en-US" dirty="0" smtClean="0"/>
              <a:t>tunnel</a:t>
            </a:r>
            <a:endParaRPr lang="en-US" dirty="0"/>
          </a:p>
          <a:p>
            <a:pPr lvl="1"/>
            <a:r>
              <a:rPr lang="en-US" dirty="0"/>
              <a:t>modified faster-ramping LHC </a:t>
            </a:r>
          </a:p>
          <a:p>
            <a:pPr lvl="1"/>
            <a:r>
              <a:rPr lang="en-US" dirty="0"/>
              <a:t>new 4 T machine in the LHC tunnel </a:t>
            </a:r>
          </a:p>
          <a:p>
            <a:pPr lvl="1"/>
            <a:r>
              <a:rPr lang="en-US" dirty="0" smtClean="0"/>
              <a:t>new 2 </a:t>
            </a:r>
            <a:r>
              <a:rPr lang="en-US" dirty="0"/>
              <a:t>T </a:t>
            </a:r>
            <a:r>
              <a:rPr lang="en-US" dirty="0" err="1"/>
              <a:t>superferric</a:t>
            </a:r>
            <a:r>
              <a:rPr lang="en-US" dirty="0"/>
              <a:t> machine in the LHC </a:t>
            </a:r>
            <a:r>
              <a:rPr lang="en-US" dirty="0" smtClean="0"/>
              <a:t>tunnel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FCC-</a:t>
            </a:r>
            <a:r>
              <a:rPr lang="en-US" err="1"/>
              <a:t>hh</a:t>
            </a:r>
            <a:r>
              <a:rPr lang="en-US"/>
              <a:t> layout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273" y="631658"/>
            <a:ext cx="4425919" cy="3602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258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parameter comparison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573" y="873637"/>
            <a:ext cx="5735575" cy="3577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436" y="1186458"/>
            <a:ext cx="144304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12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3"/>
            <a:ext cx="3312368" cy="4408593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Need 14-20 T dipole magnets – not feasible with today’s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big challenge for technological development!</a:t>
            </a:r>
            <a:endParaRPr lang="en-US" dirty="0">
              <a:cs typeface="Calibri"/>
            </a:endParaRPr>
          </a:p>
          <a:p>
            <a:pPr lvl="1"/>
            <a:r>
              <a:rPr lang="en-US" dirty="0">
                <a:solidFill>
                  <a:srgbClr val="0000FF"/>
                </a:solidFill>
                <a:sym typeface="Wingdings" pitchFamily="2" charset="2"/>
              </a:rPr>
              <a:t>In LHC, 8.3 T</a:t>
            </a:r>
            <a:r>
              <a:rPr lang="en-US" dirty="0">
                <a:sym typeface="Wingdings" pitchFamily="2" charset="2"/>
              </a:rPr>
              <a:t>, with </a:t>
            </a:r>
            <a:r>
              <a:rPr lang="en-US" dirty="0" err="1">
                <a:sym typeface="Wingdings" pitchFamily="2" charset="2"/>
              </a:rPr>
              <a:t>NbTi</a:t>
            </a:r>
            <a:r>
              <a:rPr lang="en-US" dirty="0">
                <a:sym typeface="Wingdings" pitchFamily="2" charset="2"/>
              </a:rPr>
              <a:t> superconductors</a:t>
            </a:r>
            <a:endParaRPr lang="en-US" dirty="0">
              <a:cs typeface="Calibri"/>
            </a:endParaRPr>
          </a:p>
          <a:p>
            <a:pPr lvl="1"/>
            <a:r>
              <a:rPr lang="en-US" dirty="0">
                <a:sym typeface="Wingdings" pitchFamily="2" charset="2"/>
              </a:rPr>
              <a:t>Cannot </a:t>
            </a:r>
            <a:r>
              <a:rPr lang="en-US" dirty="0" smtClean="0">
                <a:sym typeface="Wingdings" pitchFamily="2" charset="2"/>
              </a:rPr>
              <a:t>to much </a:t>
            </a:r>
            <a:r>
              <a:rPr lang="en-US" dirty="0">
                <a:sym typeface="Wingdings" pitchFamily="2" charset="2"/>
              </a:rPr>
              <a:t>higher with </a:t>
            </a:r>
            <a:r>
              <a:rPr lang="en-US" dirty="0" err="1">
                <a:sym typeface="Wingdings" pitchFamily="2" charset="2"/>
              </a:rPr>
              <a:t>NbTi</a:t>
            </a:r>
            <a:r>
              <a:rPr lang="en-US" dirty="0">
                <a:sym typeface="Wingdings" pitchFamily="2" charset="2"/>
              </a:rPr>
              <a:t>: </a:t>
            </a:r>
            <a:r>
              <a:rPr lang="en-US" dirty="0" smtClean="0">
                <a:sym typeface="Wingdings" pitchFamily="2" charset="2"/>
              </a:rPr>
              <a:t>need </a:t>
            </a:r>
            <a:r>
              <a:rPr lang="en-US" dirty="0">
                <a:sym typeface="Wingdings" pitchFamily="2" charset="2"/>
              </a:rPr>
              <a:t>working point below “critical surface</a:t>
            </a:r>
            <a:r>
              <a:rPr lang="en-US" dirty="0" smtClean="0">
                <a:sym typeface="Wingdings" pitchFamily="2" charset="2"/>
              </a:rPr>
              <a:t>”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Rely on future developments of Nb3Sn superconductor technology</a:t>
            </a:r>
            <a:endParaRPr lang="en-US" dirty="0">
              <a:cs typeface="Calibri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Alternative: high-temperature superconductors</a:t>
            </a:r>
            <a:endParaRPr lang="en-US" dirty="0">
              <a:cs typeface="Calibri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Could achieve higher fields and lower power consumption</a:t>
            </a:r>
          </a:p>
          <a:p>
            <a:pPr lvl="1"/>
            <a:r>
              <a:rPr lang="en-US" dirty="0">
                <a:sym typeface="Wingdings" pitchFamily="2" charset="2"/>
              </a:rPr>
              <a:t>S</a:t>
            </a:r>
            <a:r>
              <a:rPr lang="en-US" dirty="0" smtClean="0">
                <a:sym typeface="Wingdings" pitchFamily="2" charset="2"/>
              </a:rPr>
              <a:t>ignificant </a:t>
            </a:r>
            <a:r>
              <a:rPr lang="en-US" dirty="0">
                <a:sym typeface="Wingdings" pitchFamily="2" charset="2"/>
              </a:rPr>
              <a:t>technology </a:t>
            </a:r>
            <a:r>
              <a:rPr lang="en-US" dirty="0" smtClean="0">
                <a:sym typeface="Wingdings" pitchFamily="2" charset="2"/>
              </a:rPr>
              <a:t>development </a:t>
            </a:r>
            <a:r>
              <a:rPr lang="en-US" dirty="0">
                <a:sym typeface="Wingdings" pitchFamily="2" charset="2"/>
              </a:rPr>
              <a:t>and cost reduction needed</a:t>
            </a:r>
            <a:endParaRPr lang="en-US" dirty="0"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FCC-</a:t>
            </a:r>
            <a:r>
              <a:rPr lang="en-US" err="1"/>
              <a:t>hh</a:t>
            </a:r>
            <a:r>
              <a:rPr lang="en-US"/>
              <a:t> magnets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5" t="5834" r="3727"/>
          <a:stretch/>
        </p:blipFill>
        <p:spPr bwMode="auto">
          <a:xfrm>
            <a:off x="3563889" y="1080380"/>
            <a:ext cx="2921242" cy="2871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341379" y="3939902"/>
            <a:ext cx="1454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Critical surface </a:t>
            </a:r>
          </a:p>
          <a:p>
            <a:r>
              <a:rPr lang="en-US" sz="1600"/>
              <a:t>for </a:t>
            </a:r>
            <a:r>
              <a:rPr lang="en-US" sz="1600" err="1"/>
              <a:t>NbTi</a:t>
            </a:r>
            <a:endParaRPr lang="en-US" sz="160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131" y="1238549"/>
            <a:ext cx="2636527" cy="269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09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High-field magnet research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F193661B-E928-4F66-7C25-4642C6079FA8}"/>
              </a:ext>
            </a:extLst>
          </p:cNvPr>
          <p:cNvGrpSpPr>
            <a:grpSpLocks noChangeAspect="1"/>
          </p:cNvGrpSpPr>
          <p:nvPr/>
        </p:nvGrpSpPr>
        <p:grpSpPr>
          <a:xfrm>
            <a:off x="265006" y="1830602"/>
            <a:ext cx="3067136" cy="2950009"/>
            <a:chOff x="235938" y="1060069"/>
            <a:chExt cx="4192046" cy="4031961"/>
          </a:xfrm>
        </p:grpSpPr>
        <p:pic>
          <p:nvPicPr>
            <p:cNvPr id="8" name="Picture 7" descr="A blue circle with red and white circles&#10;&#10;AI-generated content may be incorrect.">
              <a:extLst>
                <a:ext uri="{FF2B5EF4-FFF2-40B4-BE49-F238E27FC236}">
                  <a16:creationId xmlns:a16="http://schemas.microsoft.com/office/drawing/2014/main" xmlns="" id="{40795C82-3EC1-C8FC-FB34-DBC6DD801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9192"/>
            <a:stretch/>
          </p:blipFill>
          <p:spPr>
            <a:xfrm>
              <a:off x="867721" y="1060069"/>
              <a:ext cx="2831075" cy="1434816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4628398E-41C1-BD38-D162-3669E44513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4128" y="2495374"/>
              <a:ext cx="478993" cy="47899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4C6B3A84-658B-036A-E40D-18322B3139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01458" y="2515831"/>
              <a:ext cx="730687" cy="45853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96735D54-E1AF-496D-005E-CD1D5AD600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9781" y="2505426"/>
              <a:ext cx="478993" cy="478993"/>
            </a:xfrm>
            <a:prstGeom prst="rect">
              <a:avLst/>
            </a:prstGeom>
          </p:spPr>
        </p:pic>
        <p:pic>
          <p:nvPicPr>
            <p:cNvPr id="12" name="Picture 11" descr="A red square with white text&#10;&#10;Description automatically generated">
              <a:extLst>
                <a:ext uri="{FF2B5EF4-FFF2-40B4-BE49-F238E27FC236}">
                  <a16:creationId xmlns:a16="http://schemas.microsoft.com/office/drawing/2014/main" xmlns="" id="{F0D79E32-B9C1-5BC0-F0FB-7CB89BA32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55014" y="4481369"/>
              <a:ext cx="567570" cy="565579"/>
            </a:xfrm>
            <a:prstGeom prst="rect">
              <a:avLst/>
            </a:prstGeom>
          </p:spPr>
        </p:pic>
        <p:pic>
          <p:nvPicPr>
            <p:cNvPr id="13" name="Graphic 14">
              <a:extLst>
                <a:ext uri="{FF2B5EF4-FFF2-40B4-BE49-F238E27FC236}">
                  <a16:creationId xmlns:a16="http://schemas.microsoft.com/office/drawing/2014/main" xmlns="" id="{DC1CDD7D-A109-3C9E-68D0-045E31A6E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369107" y="4584407"/>
              <a:ext cx="868797" cy="35950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36783A99-EF84-65FA-172A-C2756BBBE4D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96596" y="4495936"/>
              <a:ext cx="1173559" cy="596094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BE64A372-E9D5-8384-396A-7CF1961D369F}"/>
                </a:ext>
              </a:extLst>
            </p:cNvPr>
            <p:cNvGrpSpPr/>
            <p:nvPr/>
          </p:nvGrpSpPr>
          <p:grpSpPr>
            <a:xfrm>
              <a:off x="3017312" y="3156625"/>
              <a:ext cx="1410672" cy="1401812"/>
              <a:chOff x="5616200" y="1229323"/>
              <a:chExt cx="1410672" cy="1401812"/>
            </a:xfrm>
          </p:grpSpPr>
          <p:pic>
            <p:nvPicPr>
              <p:cNvPr id="17" name="Picture 16" descr="DAISY_ASC24_CrossSection_V2.jpg">
                <a:extLst>
                  <a:ext uri="{FF2B5EF4-FFF2-40B4-BE49-F238E27FC236}">
                    <a16:creationId xmlns:a16="http://schemas.microsoft.com/office/drawing/2014/main" xmlns="" id="{96C67637-0E1B-7195-15FA-F13BA568B4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4636" b="97351" l="2640" r="97030">
                            <a14:foregroundMark x1="47525" y1="5960" x2="22442" y2="14570"/>
                            <a14:foregroundMark x1="22442" y1="14570" x2="5941" y2="37086"/>
                            <a14:foregroundMark x1="5941" y1="37086" x2="5281" y2="64238"/>
                            <a14:foregroundMark x1="5281" y1="64238" x2="21782" y2="87417"/>
                            <a14:foregroundMark x1="21782" y1="87417" x2="47525" y2="94371"/>
                            <a14:foregroundMark x1="47525" y1="94371" x2="74917" y2="89073"/>
                            <a14:foregroundMark x1="74917" y1="89073" x2="90759" y2="63907"/>
                            <a14:foregroundMark x1="90759" y1="63907" x2="95380" y2="36755"/>
                            <a14:foregroundMark x1="95380" y1="36755" x2="79538" y2="15894"/>
                            <a14:foregroundMark x1="79538" y1="15894" x2="56106" y2="4636"/>
                            <a14:foregroundMark x1="56106" y1="4636" x2="40924" y2="4636"/>
                            <a14:foregroundMark x1="3630" y1="36093" x2="3630" y2="62914"/>
                            <a14:foregroundMark x1="3630" y1="62914" x2="7591" y2="33444"/>
                            <a14:foregroundMark x1="7591" y1="33444" x2="3630" y2="60596"/>
                            <a14:foregroundMark x1="3630" y1="60596" x2="5281" y2="70199"/>
                            <a14:foregroundMark x1="30693" y1="96026" x2="57756" y2="95033"/>
                            <a14:foregroundMark x1="57756" y1="95033" x2="31023" y2="92384"/>
                            <a14:foregroundMark x1="31023" y1="92384" x2="59736" y2="98013"/>
                            <a14:foregroundMark x1="59736" y1="98013" x2="67987" y2="93709"/>
                            <a14:foregroundMark x1="92739" y1="63907" x2="91419" y2="37086"/>
                            <a14:foregroundMark x1="91419" y1="37086" x2="95710" y2="64238"/>
                            <a14:foregroundMark x1="95710" y1="64238" x2="94389" y2="38411"/>
                            <a14:foregroundMark x1="94389" y1="38411" x2="91419" y2="31126"/>
                            <a14:foregroundMark x1="95710" y1="45364" x2="97030" y2="6291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16200" y="1229323"/>
                <a:ext cx="1410672" cy="1401812"/>
              </a:xfrm>
              <a:prstGeom prst="rect">
                <a:avLst/>
              </a:prstGeom>
            </p:spPr>
          </p:pic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xmlns="" id="{B8EF6AD5-647F-4F18-51CB-537D7CBC4A30}"/>
                  </a:ext>
                </a:extLst>
              </p:cNvPr>
              <p:cNvSpPr/>
              <p:nvPr/>
            </p:nvSpPr>
            <p:spPr>
              <a:xfrm>
                <a:off x="5668435" y="1290912"/>
                <a:ext cx="1289568" cy="1289568"/>
              </a:xfrm>
              <a:prstGeom prst="ellipse">
                <a:avLst/>
              </a:prstGeom>
              <a:noFill/>
              <a:ln w="120650">
                <a:solidFill>
                  <a:srgbClr val="A5A5A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</p:grpSp>
        <p:pic>
          <p:nvPicPr>
            <p:cNvPr id="16" name="Picture 15" descr="A blue circle with red and white circles&#10;&#10;AI-generated content may be incorrect.">
              <a:extLst>
                <a:ext uri="{FF2B5EF4-FFF2-40B4-BE49-F238E27FC236}">
                  <a16:creationId xmlns:a16="http://schemas.microsoft.com/office/drawing/2014/main" xmlns="" id="{4732144F-C6B5-5307-9791-D48D28781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0671"/>
            <a:stretch/>
          </p:blipFill>
          <p:spPr>
            <a:xfrm>
              <a:off x="235938" y="3125766"/>
              <a:ext cx="2748660" cy="1434816"/>
            </a:xfrm>
            <a:prstGeom prst="rect">
              <a:avLst/>
            </a:prstGeom>
            <a:noFill/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FBA5D23-495F-BB3F-1468-58A3C312EA66}"/>
              </a:ext>
            </a:extLst>
          </p:cNvPr>
          <p:cNvSpPr txBox="1"/>
          <p:nvPr/>
        </p:nvSpPr>
        <p:spPr>
          <a:xfrm>
            <a:off x="4749966" y="686577"/>
            <a:ext cx="4683309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33"/>
              </a:lnSpc>
            </a:pPr>
            <a:r>
              <a:rPr lang="en-US" sz="2133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HTS </a:t>
            </a:r>
            <a:r>
              <a:rPr lang="en-US" sz="2133" dirty="0">
                <a:solidFill>
                  <a:schemeClr val="tx1">
                    <a:lumMod val="90000"/>
                    <a:lumOff val="10000"/>
                  </a:schemeClr>
                </a:solidFill>
              </a:rPr>
              <a:t>R&amp;D in various domains:</a:t>
            </a:r>
          </a:p>
          <a:p>
            <a:pPr marL="380990" indent="-380990">
              <a:lnSpc>
                <a:spcPts val="2533"/>
              </a:lnSpc>
              <a:buFont typeface="Arial" panose="020B0604020202020204" pitchFamily="34" charset="0"/>
              <a:buChar char="•"/>
            </a:pPr>
            <a:r>
              <a:rPr lang="en-US" sz="2133" dirty="0">
                <a:solidFill>
                  <a:schemeClr val="tx1">
                    <a:lumMod val="90000"/>
                    <a:lumOff val="10000"/>
                  </a:schemeClr>
                </a:solidFill>
              </a:rPr>
              <a:t>REBCO and IBS Conductor R&amp;D</a:t>
            </a:r>
          </a:p>
          <a:p>
            <a:pPr marL="380990" indent="-380990">
              <a:lnSpc>
                <a:spcPts val="2533"/>
              </a:lnSpc>
              <a:buFont typeface="Arial" panose="020B0604020202020204" pitchFamily="34" charset="0"/>
              <a:buChar char="•"/>
            </a:pPr>
            <a:r>
              <a:rPr lang="en-US" sz="2133" dirty="0">
                <a:solidFill>
                  <a:schemeClr val="tx1">
                    <a:lumMod val="90000"/>
                    <a:lumOff val="10000"/>
                  </a:schemeClr>
                </a:solidFill>
              </a:rPr>
              <a:t>racetrack coil developments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6E4822FB-7784-0D0A-E225-AD51DF132B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81799" y="2073222"/>
            <a:ext cx="4677403" cy="298958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013C397-1148-2F9D-13EC-CAB583525AE5}"/>
              </a:ext>
            </a:extLst>
          </p:cNvPr>
          <p:cNvSpPr txBox="1"/>
          <p:nvPr/>
        </p:nvSpPr>
        <p:spPr>
          <a:xfrm>
            <a:off x="113944" y="532204"/>
            <a:ext cx="4804145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33"/>
              </a:lnSpc>
            </a:pPr>
            <a:r>
              <a:rPr lang="en-US" sz="2133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Nb</a:t>
            </a:r>
            <a:r>
              <a:rPr lang="en-US" sz="2133" b="1" baseline="-25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3</a:t>
            </a:r>
            <a:r>
              <a:rPr lang="en-US" sz="2133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Sn: </a:t>
            </a:r>
          </a:p>
          <a:p>
            <a:pPr marL="380990" indent="-380990">
              <a:lnSpc>
                <a:spcPts val="2533"/>
              </a:lnSpc>
              <a:buFont typeface="Arial" panose="020B0604020202020204" pitchFamily="34" charset="0"/>
              <a:buChar char="•"/>
            </a:pPr>
            <a:r>
              <a:rPr lang="en-US" sz="2133" dirty="0">
                <a:solidFill>
                  <a:schemeClr val="tx1">
                    <a:lumMod val="90000"/>
                    <a:lumOff val="10000"/>
                  </a:schemeClr>
                </a:solidFill>
              </a:rPr>
              <a:t>12- and 14-T short demonstrators</a:t>
            </a:r>
          </a:p>
          <a:p>
            <a:pPr marL="380990" indent="-380990">
              <a:lnSpc>
                <a:spcPts val="2533"/>
              </a:lnSpc>
              <a:buFont typeface="Arial" panose="020B0604020202020204" pitchFamily="34" charset="0"/>
              <a:buChar char="•"/>
            </a:pPr>
            <a:r>
              <a:rPr lang="en-US" sz="2133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different coil geometries             </a:t>
            </a:r>
          </a:p>
          <a:p>
            <a:pPr marL="380990" indent="-380990">
              <a:lnSpc>
                <a:spcPts val="2533"/>
              </a:lnSpc>
              <a:buFont typeface="Arial" panose="020B0604020202020204" pitchFamily="34" charset="0"/>
              <a:buChar char="•"/>
            </a:pPr>
            <a:r>
              <a:rPr lang="en-US" sz="2133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tests scheduled for 2026</a:t>
            </a:r>
          </a:p>
        </p:txBody>
      </p:sp>
    </p:spTree>
    <p:extLst>
      <p:ext uri="{BB962C8B-B14F-4D97-AF65-F5344CB8AC3E}">
        <p14:creationId xmlns:p14="http://schemas.microsoft.com/office/powerpoint/2010/main" val="224660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challenge: FCC-</a:t>
            </a:r>
            <a:r>
              <a:rPr lang="en-US" err="1"/>
              <a:t>hh</a:t>
            </a:r>
            <a:r>
              <a:rPr lang="en-US"/>
              <a:t> machine protection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554346"/>
            <a:ext cx="3240360" cy="24302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6" t="32254" r="39046" b="31810"/>
          <a:stretch/>
        </p:blipFill>
        <p:spPr>
          <a:xfrm>
            <a:off x="-1096" y="1649281"/>
            <a:ext cx="4392488" cy="19212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496" y="649600"/>
            <a:ext cx="4680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/>
              <a:t>HL-LHC: total stored energy of beam = 680 MJ = kinetic energy of TGV train cruising at 215 km/h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39464" y="573244"/>
            <a:ext cx="5365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FCC-</a:t>
            </a:r>
            <a:r>
              <a:rPr lang="en-US" sz="1600" err="1"/>
              <a:t>hh</a:t>
            </a:r>
            <a:r>
              <a:rPr lang="en-US" sz="1600"/>
              <a:t>: : total stored energy of beam = 8.3 GJ =</a:t>
            </a:r>
            <a:br>
              <a:rPr lang="en-US" sz="1600"/>
            </a:br>
            <a:r>
              <a:rPr lang="en-US" sz="1600"/>
              <a:t>kinetic energy of Airbus A380 (empty) </a:t>
            </a:r>
            <a:br>
              <a:rPr lang="en-US" sz="1600"/>
            </a:br>
            <a:r>
              <a:rPr lang="en-US" sz="1600"/>
              <a:t>cruising at 880 km/h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04109" y="4087091"/>
            <a:ext cx="5577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Big challenge: Protect the machine against beam losses –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need very efficient collimation system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8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692894"/>
            <a:ext cx="3240360" cy="3967088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Need beam dump to safely extract and dispose of beam in case of any failure, or the remaining beam a the end of luminosity production</a:t>
            </a:r>
          </a:p>
          <a:p>
            <a:pPr lvl="1"/>
            <a:r>
              <a:rPr lang="en-US"/>
              <a:t>Extract beam in separate dump channel using very fast dipole magnets</a:t>
            </a:r>
          </a:p>
          <a:p>
            <a:endParaRPr lang="en-US"/>
          </a:p>
          <a:p>
            <a:r>
              <a:rPr lang="en-US"/>
              <a:t>Need to dispose of 8.3 GJ!</a:t>
            </a:r>
          </a:p>
          <a:p>
            <a:pPr lvl="1"/>
            <a:r>
              <a:rPr lang="en-US"/>
              <a:t>Enough to drill 300m long hole in copper</a:t>
            </a:r>
          </a:p>
          <a:p>
            <a:pPr lvl="1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dump</a:t>
            </a:r>
          </a:p>
        </p:txBody>
      </p:sp>
      <p:pic>
        <p:nvPicPr>
          <p:cNvPr id="6" name="Content Placeholder 6" descr="T3-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09" b="-9009"/>
          <a:stretch>
            <a:fillRect/>
          </a:stretch>
        </p:blipFill>
        <p:spPr>
          <a:xfrm>
            <a:off x="5004048" y="3088761"/>
            <a:ext cx="3225257" cy="1834977"/>
          </a:xfrm>
          <a:prstGeom prst="rect">
            <a:avLst/>
          </a:prstGeo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483" y="771550"/>
            <a:ext cx="4680385" cy="2042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909453" y="2366759"/>
            <a:ext cx="91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FCC-</a:t>
            </a:r>
            <a:r>
              <a:rPr lang="en-US" sz="1200" i="1" err="1"/>
              <a:t>hh</a:t>
            </a:r>
            <a:r>
              <a:rPr lang="en-US" sz="1200" i="1"/>
              <a:t> CDR</a:t>
            </a:r>
          </a:p>
        </p:txBody>
      </p:sp>
    </p:spTree>
    <p:extLst>
      <p:ext uri="{BB962C8B-B14F-4D97-AF65-F5344CB8AC3E}">
        <p14:creationId xmlns:p14="http://schemas.microsoft.com/office/powerpoint/2010/main" val="407096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5576" y="1022499"/>
            <a:ext cx="3585791" cy="3014692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/>
              <a:t>Solution: as for LHC, distribute (“paint”) beam transversely, but over much larger surface than in LHC</a:t>
            </a:r>
          </a:p>
          <a:p>
            <a:pPr lvl="1"/>
            <a:r>
              <a:rPr lang="en-US">
                <a:cs typeface="Calibri"/>
              </a:rPr>
              <a:t>Dynamically changing magnetic field while beam is passing</a:t>
            </a:r>
          </a:p>
          <a:p>
            <a:pPr lvl="1"/>
            <a:r>
              <a:rPr lang="en-US"/>
              <a:t>Beam-dump made of low-density graphite sheets, should not exceed 1500 </a:t>
            </a:r>
            <a:r>
              <a:rPr lang="en-US" err="1"/>
              <a:t>deg</a:t>
            </a:r>
            <a:r>
              <a:rPr lang="en-US"/>
              <a:t> C</a:t>
            </a: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dump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0995" y="3581730"/>
            <a:ext cx="1500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LHC pattern (same scale)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5766" t="20973" r="10551" b="29085"/>
          <a:stretch/>
        </p:blipFill>
        <p:spPr>
          <a:xfrm>
            <a:off x="5270769" y="843558"/>
            <a:ext cx="2778127" cy="262996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220072" y="3499540"/>
            <a:ext cx="283809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2007_nominalTDE_X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36" y="3548048"/>
            <a:ext cx="1409810" cy="9665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83400" y="3263709"/>
            <a:ext cx="700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72200" y="566559"/>
            <a:ext cx="16892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D. Schulte, W. </a:t>
            </a:r>
            <a:r>
              <a:rPr lang="en-US" sz="1200" i="1" err="1"/>
              <a:t>Bartmann</a:t>
            </a:r>
            <a:endParaRPr lang="en-US" sz="1200" i="1"/>
          </a:p>
        </p:txBody>
      </p:sp>
    </p:spTree>
    <p:extLst>
      <p:ext uri="{BB962C8B-B14F-4D97-AF65-F5344CB8AC3E}">
        <p14:creationId xmlns:p14="http://schemas.microsoft.com/office/powerpoint/2010/main" val="334577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721" y="856198"/>
            <a:ext cx="4608512" cy="3513519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first hadron collider where </a:t>
            </a:r>
            <a:r>
              <a:rPr lang="en-US" dirty="0">
                <a:solidFill>
                  <a:srgbClr val="FF0000"/>
                </a:solidFill>
              </a:rPr>
              <a:t>synchrotron radiation power has potentially limiting effects</a:t>
            </a:r>
          </a:p>
          <a:p>
            <a:pPr lvl="1"/>
            <a:r>
              <a:rPr lang="en-US" dirty="0"/>
              <a:t>About </a:t>
            </a:r>
            <a:r>
              <a:rPr lang="en-US" dirty="0">
                <a:solidFill>
                  <a:srgbClr val="FF0000"/>
                </a:solidFill>
              </a:rPr>
              <a:t>5 MW power loss </a:t>
            </a:r>
            <a:r>
              <a:rPr lang="en-US" dirty="0"/>
              <a:t>per beam, lost continuously around the ring!</a:t>
            </a:r>
            <a:endParaRPr lang="en-US" dirty="0">
              <a:cs typeface="Calibri"/>
            </a:endParaRPr>
          </a:p>
          <a:p>
            <a:pPr lvl="1"/>
            <a:endParaRPr lang="en-US" dirty="0"/>
          </a:p>
          <a:p>
            <a:r>
              <a:rPr lang="en-US" dirty="0"/>
              <a:t>Need about </a:t>
            </a:r>
            <a:r>
              <a:rPr lang="en-US" dirty="0">
                <a:solidFill>
                  <a:srgbClr val="FF0000"/>
                </a:solidFill>
              </a:rPr>
              <a:t>12 MW of RF power </a:t>
            </a:r>
            <a:r>
              <a:rPr lang="en-US" dirty="0"/>
              <a:t>per beam to replenish lost energy</a:t>
            </a:r>
            <a:endParaRPr lang="en-US" dirty="0">
              <a:cs typeface="Calibri"/>
            </a:endParaRPr>
          </a:p>
          <a:p>
            <a:pPr lvl="1"/>
            <a:endParaRPr lang="en-US" dirty="0"/>
          </a:p>
          <a:p>
            <a:r>
              <a:rPr lang="en-US" dirty="0"/>
              <a:t>Need to cool away the 5MW heating power of lost photons around the </a:t>
            </a:r>
            <a:r>
              <a:rPr lang="en-US" dirty="0" smtClean="0"/>
              <a:t>ring</a:t>
            </a:r>
            <a:endParaRPr lang="en-US" dirty="0">
              <a:cs typeface="Calibri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Special </a:t>
            </a:r>
            <a:r>
              <a:rPr lang="en-US" dirty="0">
                <a:sym typeface="Wingdings" pitchFamily="2" charset="2"/>
              </a:rPr>
              <a:t>beam screen design to intercept photons in a slit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Synchrotron radiation in FCC-</a:t>
            </a:r>
            <a:r>
              <a:rPr lang="en-US" err="1"/>
              <a:t>hh</a:t>
            </a:r>
            <a:endParaRPr lang="en-US"/>
          </a:p>
        </p:txBody>
      </p:sp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961" y="1100790"/>
            <a:ext cx="324036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458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771550"/>
            <a:ext cx="2520280" cy="3823072"/>
          </a:xfrm>
        </p:spPr>
        <p:txBody>
          <a:bodyPr>
            <a:normAutofit fontScale="55000" lnSpcReduction="20000"/>
          </a:bodyPr>
          <a:lstStyle/>
          <a:p>
            <a:r>
              <a:rPr lang="en-US"/>
              <a:t>27 km synchrotron, built to collide 7 </a:t>
            </a:r>
            <a:r>
              <a:rPr lang="en-US" err="1"/>
              <a:t>TeV</a:t>
            </a:r>
            <a:r>
              <a:rPr lang="en-US"/>
              <a:t> proton beams at 4 experiments</a:t>
            </a:r>
          </a:p>
          <a:p>
            <a:pPr lvl="1"/>
            <a:r>
              <a:rPr lang="en-US"/>
              <a:t>Largest collider and highest energy to date</a:t>
            </a:r>
          </a:p>
          <a:p>
            <a:endParaRPr lang="en-US"/>
          </a:p>
          <a:p>
            <a:r>
              <a:rPr lang="en-US"/>
              <a:t>About 1 month per year: heavy-ion collisions</a:t>
            </a:r>
          </a:p>
          <a:p>
            <a:endParaRPr lang="en-US"/>
          </a:p>
          <a:p>
            <a:r>
              <a:rPr lang="en-US"/>
              <a:t>About 1200 superconducting dipole magnets (</a:t>
            </a:r>
            <a:r>
              <a:rPr lang="en-US" err="1"/>
              <a:t>NbTi</a:t>
            </a:r>
            <a:r>
              <a:rPr lang="en-US"/>
              <a:t>) with 8.3 T field, operating at 1.9 K</a:t>
            </a:r>
          </a:p>
          <a:p>
            <a:pPr lvl="1"/>
            <a:r>
              <a:rPr lang="en-US"/>
              <a:t>In total, more than 9000 magnetic elements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Reminder: LHC</a:t>
            </a:r>
          </a:p>
        </p:txBody>
      </p:sp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00101"/>
            <a:ext cx="6300788" cy="373499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Freeform 7"/>
          <p:cNvSpPr>
            <a:spLocks/>
          </p:cNvSpPr>
          <p:nvPr/>
        </p:nvSpPr>
        <p:spPr bwMode="auto">
          <a:xfrm>
            <a:off x="3590926" y="1856184"/>
            <a:ext cx="860425" cy="157163"/>
          </a:xfrm>
          <a:custGeom>
            <a:avLst/>
            <a:gdLst>
              <a:gd name="T0" fmla="*/ 0 w 542"/>
              <a:gd name="T1" fmla="*/ 12 h 132"/>
              <a:gd name="T2" fmla="*/ 64 w 542"/>
              <a:gd name="T3" fmla="*/ 80 h 132"/>
              <a:gd name="T4" fmla="*/ 98 w 542"/>
              <a:gd name="T5" fmla="*/ 76 h 132"/>
              <a:gd name="T6" fmla="*/ 146 w 542"/>
              <a:gd name="T7" fmla="*/ 62 h 132"/>
              <a:gd name="T8" fmla="*/ 170 w 542"/>
              <a:gd name="T9" fmla="*/ 48 h 132"/>
              <a:gd name="T10" fmla="*/ 188 w 542"/>
              <a:gd name="T11" fmla="*/ 42 h 132"/>
              <a:gd name="T12" fmla="*/ 194 w 542"/>
              <a:gd name="T13" fmla="*/ 40 h 132"/>
              <a:gd name="T14" fmla="*/ 286 w 542"/>
              <a:gd name="T15" fmla="*/ 52 h 132"/>
              <a:gd name="T16" fmla="*/ 304 w 542"/>
              <a:gd name="T17" fmla="*/ 58 h 132"/>
              <a:gd name="T18" fmla="*/ 344 w 542"/>
              <a:gd name="T19" fmla="*/ 80 h 132"/>
              <a:gd name="T20" fmla="*/ 418 w 542"/>
              <a:gd name="T21" fmla="*/ 100 h 132"/>
              <a:gd name="T22" fmla="*/ 524 w 542"/>
              <a:gd name="T23" fmla="*/ 114 h 132"/>
              <a:gd name="T24" fmla="*/ 542 w 542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2" h="132">
                <a:moveTo>
                  <a:pt x="0" y="12"/>
                </a:moveTo>
                <a:cubicBezTo>
                  <a:pt x="80" y="15"/>
                  <a:pt x="61" y="0"/>
                  <a:pt x="64" y="80"/>
                </a:cubicBezTo>
                <a:cubicBezTo>
                  <a:pt x="75" y="78"/>
                  <a:pt x="87" y="78"/>
                  <a:pt x="98" y="76"/>
                </a:cubicBezTo>
                <a:cubicBezTo>
                  <a:pt x="114" y="73"/>
                  <a:pt x="128" y="64"/>
                  <a:pt x="146" y="62"/>
                </a:cubicBezTo>
                <a:cubicBezTo>
                  <a:pt x="155" y="59"/>
                  <a:pt x="161" y="51"/>
                  <a:pt x="170" y="48"/>
                </a:cubicBezTo>
                <a:cubicBezTo>
                  <a:pt x="176" y="46"/>
                  <a:pt x="182" y="44"/>
                  <a:pt x="188" y="42"/>
                </a:cubicBezTo>
                <a:cubicBezTo>
                  <a:pt x="190" y="41"/>
                  <a:pt x="194" y="40"/>
                  <a:pt x="194" y="40"/>
                </a:cubicBezTo>
                <a:cubicBezTo>
                  <a:pt x="231" y="44"/>
                  <a:pt x="245" y="50"/>
                  <a:pt x="286" y="52"/>
                </a:cubicBezTo>
                <a:cubicBezTo>
                  <a:pt x="292" y="54"/>
                  <a:pt x="304" y="58"/>
                  <a:pt x="304" y="58"/>
                </a:cubicBezTo>
                <a:cubicBezTo>
                  <a:pt x="312" y="81"/>
                  <a:pt x="322" y="78"/>
                  <a:pt x="344" y="80"/>
                </a:cubicBezTo>
                <a:cubicBezTo>
                  <a:pt x="377" y="91"/>
                  <a:pt x="378" y="98"/>
                  <a:pt x="418" y="100"/>
                </a:cubicBezTo>
                <a:cubicBezTo>
                  <a:pt x="471" y="113"/>
                  <a:pt x="436" y="112"/>
                  <a:pt x="524" y="114"/>
                </a:cubicBezTo>
                <a:cubicBezTo>
                  <a:pt x="530" y="118"/>
                  <a:pt x="539" y="125"/>
                  <a:pt x="542" y="132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Freeform 8"/>
          <p:cNvSpPr>
            <a:spLocks/>
          </p:cNvSpPr>
          <p:nvPr/>
        </p:nvSpPr>
        <p:spPr bwMode="auto">
          <a:xfrm>
            <a:off x="4102100" y="2013347"/>
            <a:ext cx="920750" cy="375047"/>
          </a:xfrm>
          <a:custGeom>
            <a:avLst/>
            <a:gdLst>
              <a:gd name="T0" fmla="*/ 224 w 580"/>
              <a:gd name="T1" fmla="*/ 0 h 315"/>
              <a:gd name="T2" fmla="*/ 198 w 580"/>
              <a:gd name="T3" fmla="*/ 10 h 315"/>
              <a:gd name="T4" fmla="*/ 180 w 580"/>
              <a:gd name="T5" fmla="*/ 16 h 315"/>
              <a:gd name="T6" fmla="*/ 174 w 580"/>
              <a:gd name="T7" fmla="*/ 18 h 315"/>
              <a:gd name="T8" fmla="*/ 162 w 580"/>
              <a:gd name="T9" fmla="*/ 28 h 315"/>
              <a:gd name="T10" fmla="*/ 150 w 580"/>
              <a:gd name="T11" fmla="*/ 32 h 315"/>
              <a:gd name="T12" fmla="*/ 76 w 580"/>
              <a:gd name="T13" fmla="*/ 70 h 315"/>
              <a:gd name="T14" fmla="*/ 58 w 580"/>
              <a:gd name="T15" fmla="*/ 82 h 315"/>
              <a:gd name="T16" fmla="*/ 20 w 580"/>
              <a:gd name="T17" fmla="*/ 90 h 315"/>
              <a:gd name="T18" fmla="*/ 8 w 580"/>
              <a:gd name="T19" fmla="*/ 98 h 315"/>
              <a:gd name="T20" fmla="*/ 6 w 580"/>
              <a:gd name="T21" fmla="*/ 124 h 315"/>
              <a:gd name="T22" fmla="*/ 18 w 580"/>
              <a:gd name="T23" fmla="*/ 128 h 315"/>
              <a:gd name="T24" fmla="*/ 44 w 580"/>
              <a:gd name="T25" fmla="*/ 118 h 315"/>
              <a:gd name="T26" fmla="*/ 58 w 580"/>
              <a:gd name="T27" fmla="*/ 120 h 315"/>
              <a:gd name="T28" fmla="*/ 60 w 580"/>
              <a:gd name="T29" fmla="*/ 132 h 315"/>
              <a:gd name="T30" fmla="*/ 66 w 580"/>
              <a:gd name="T31" fmla="*/ 134 h 315"/>
              <a:gd name="T32" fmla="*/ 280 w 580"/>
              <a:gd name="T33" fmla="*/ 128 h 315"/>
              <a:gd name="T34" fmla="*/ 354 w 580"/>
              <a:gd name="T35" fmla="*/ 130 h 315"/>
              <a:gd name="T36" fmla="*/ 370 w 580"/>
              <a:gd name="T37" fmla="*/ 142 h 315"/>
              <a:gd name="T38" fmla="*/ 400 w 580"/>
              <a:gd name="T39" fmla="*/ 146 h 315"/>
              <a:gd name="T40" fmla="*/ 452 w 580"/>
              <a:gd name="T41" fmla="*/ 154 h 315"/>
              <a:gd name="T42" fmla="*/ 528 w 580"/>
              <a:gd name="T43" fmla="*/ 162 h 315"/>
              <a:gd name="T44" fmla="*/ 546 w 580"/>
              <a:gd name="T45" fmla="*/ 172 h 315"/>
              <a:gd name="T46" fmla="*/ 536 w 580"/>
              <a:gd name="T47" fmla="*/ 206 h 315"/>
              <a:gd name="T48" fmla="*/ 516 w 580"/>
              <a:gd name="T49" fmla="*/ 220 h 315"/>
              <a:gd name="T50" fmla="*/ 498 w 580"/>
              <a:gd name="T51" fmla="*/ 232 h 315"/>
              <a:gd name="T52" fmla="*/ 462 w 580"/>
              <a:gd name="T53" fmla="*/ 270 h 315"/>
              <a:gd name="T54" fmla="*/ 464 w 580"/>
              <a:gd name="T55" fmla="*/ 286 h 315"/>
              <a:gd name="T56" fmla="*/ 488 w 580"/>
              <a:gd name="T57" fmla="*/ 292 h 315"/>
              <a:gd name="T58" fmla="*/ 500 w 580"/>
              <a:gd name="T59" fmla="*/ 312 h 315"/>
              <a:gd name="T60" fmla="*/ 544 w 580"/>
              <a:gd name="T61" fmla="*/ 296 h 315"/>
              <a:gd name="T62" fmla="*/ 580 w 580"/>
              <a:gd name="T63" fmla="*/ 296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" h="315">
                <a:moveTo>
                  <a:pt x="224" y="0"/>
                </a:moveTo>
                <a:cubicBezTo>
                  <a:pt x="208" y="11"/>
                  <a:pt x="217" y="7"/>
                  <a:pt x="198" y="10"/>
                </a:cubicBezTo>
                <a:cubicBezTo>
                  <a:pt x="192" y="12"/>
                  <a:pt x="186" y="14"/>
                  <a:pt x="180" y="16"/>
                </a:cubicBezTo>
                <a:cubicBezTo>
                  <a:pt x="178" y="17"/>
                  <a:pt x="174" y="18"/>
                  <a:pt x="174" y="18"/>
                </a:cubicBezTo>
                <a:cubicBezTo>
                  <a:pt x="170" y="22"/>
                  <a:pt x="167" y="26"/>
                  <a:pt x="162" y="28"/>
                </a:cubicBezTo>
                <a:cubicBezTo>
                  <a:pt x="158" y="30"/>
                  <a:pt x="150" y="32"/>
                  <a:pt x="150" y="32"/>
                </a:cubicBezTo>
                <a:cubicBezTo>
                  <a:pt x="132" y="59"/>
                  <a:pt x="100" y="54"/>
                  <a:pt x="76" y="70"/>
                </a:cubicBezTo>
                <a:cubicBezTo>
                  <a:pt x="70" y="74"/>
                  <a:pt x="65" y="81"/>
                  <a:pt x="58" y="82"/>
                </a:cubicBezTo>
                <a:cubicBezTo>
                  <a:pt x="45" y="84"/>
                  <a:pt x="33" y="86"/>
                  <a:pt x="20" y="90"/>
                </a:cubicBezTo>
                <a:cubicBezTo>
                  <a:pt x="15" y="92"/>
                  <a:pt x="8" y="98"/>
                  <a:pt x="8" y="98"/>
                </a:cubicBezTo>
                <a:cubicBezTo>
                  <a:pt x="6" y="105"/>
                  <a:pt x="0" y="116"/>
                  <a:pt x="6" y="124"/>
                </a:cubicBezTo>
                <a:cubicBezTo>
                  <a:pt x="9" y="127"/>
                  <a:pt x="18" y="128"/>
                  <a:pt x="18" y="128"/>
                </a:cubicBezTo>
                <a:cubicBezTo>
                  <a:pt x="28" y="126"/>
                  <a:pt x="35" y="121"/>
                  <a:pt x="44" y="118"/>
                </a:cubicBezTo>
                <a:cubicBezTo>
                  <a:pt x="49" y="119"/>
                  <a:pt x="54" y="117"/>
                  <a:pt x="58" y="120"/>
                </a:cubicBezTo>
                <a:cubicBezTo>
                  <a:pt x="61" y="123"/>
                  <a:pt x="58" y="128"/>
                  <a:pt x="60" y="132"/>
                </a:cubicBezTo>
                <a:cubicBezTo>
                  <a:pt x="61" y="134"/>
                  <a:pt x="64" y="133"/>
                  <a:pt x="66" y="134"/>
                </a:cubicBezTo>
                <a:cubicBezTo>
                  <a:pt x="139" y="132"/>
                  <a:pt x="206" y="129"/>
                  <a:pt x="280" y="128"/>
                </a:cubicBezTo>
                <a:cubicBezTo>
                  <a:pt x="305" y="129"/>
                  <a:pt x="329" y="129"/>
                  <a:pt x="354" y="130"/>
                </a:cubicBezTo>
                <a:cubicBezTo>
                  <a:pt x="362" y="130"/>
                  <a:pt x="363" y="139"/>
                  <a:pt x="370" y="142"/>
                </a:cubicBezTo>
                <a:cubicBezTo>
                  <a:pt x="378" y="146"/>
                  <a:pt x="395" y="146"/>
                  <a:pt x="400" y="146"/>
                </a:cubicBezTo>
                <a:cubicBezTo>
                  <a:pt x="423" y="154"/>
                  <a:pt x="422" y="152"/>
                  <a:pt x="452" y="154"/>
                </a:cubicBezTo>
                <a:cubicBezTo>
                  <a:pt x="474" y="161"/>
                  <a:pt x="507" y="161"/>
                  <a:pt x="528" y="162"/>
                </a:cubicBezTo>
                <a:cubicBezTo>
                  <a:pt x="537" y="164"/>
                  <a:pt x="541" y="164"/>
                  <a:pt x="546" y="172"/>
                </a:cubicBezTo>
                <a:cubicBezTo>
                  <a:pt x="550" y="186"/>
                  <a:pt x="548" y="198"/>
                  <a:pt x="536" y="206"/>
                </a:cubicBezTo>
                <a:cubicBezTo>
                  <a:pt x="530" y="215"/>
                  <a:pt x="527" y="218"/>
                  <a:pt x="516" y="220"/>
                </a:cubicBezTo>
                <a:cubicBezTo>
                  <a:pt x="510" y="224"/>
                  <a:pt x="498" y="232"/>
                  <a:pt x="498" y="232"/>
                </a:cubicBezTo>
                <a:cubicBezTo>
                  <a:pt x="488" y="246"/>
                  <a:pt x="472" y="255"/>
                  <a:pt x="462" y="270"/>
                </a:cubicBezTo>
                <a:cubicBezTo>
                  <a:pt x="463" y="275"/>
                  <a:pt x="459" y="283"/>
                  <a:pt x="464" y="286"/>
                </a:cubicBezTo>
                <a:cubicBezTo>
                  <a:pt x="483" y="297"/>
                  <a:pt x="505" y="280"/>
                  <a:pt x="488" y="292"/>
                </a:cubicBezTo>
                <a:cubicBezTo>
                  <a:pt x="478" y="307"/>
                  <a:pt x="485" y="307"/>
                  <a:pt x="500" y="312"/>
                </a:cubicBezTo>
                <a:cubicBezTo>
                  <a:pt x="526" y="310"/>
                  <a:pt x="531" y="315"/>
                  <a:pt x="544" y="296"/>
                </a:cubicBezTo>
                <a:cubicBezTo>
                  <a:pt x="551" y="286"/>
                  <a:pt x="568" y="296"/>
                  <a:pt x="580" y="29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Freeform 9"/>
          <p:cNvSpPr>
            <a:spLocks/>
          </p:cNvSpPr>
          <p:nvPr/>
        </p:nvSpPr>
        <p:spPr bwMode="auto">
          <a:xfrm>
            <a:off x="4873625" y="2394347"/>
            <a:ext cx="520700" cy="697706"/>
          </a:xfrm>
          <a:custGeom>
            <a:avLst/>
            <a:gdLst>
              <a:gd name="T0" fmla="*/ 98 w 328"/>
              <a:gd name="T1" fmla="*/ 0 h 586"/>
              <a:gd name="T2" fmla="*/ 168 w 328"/>
              <a:gd name="T3" fmla="*/ 14 h 586"/>
              <a:gd name="T4" fmla="*/ 174 w 328"/>
              <a:gd name="T5" fmla="*/ 18 h 586"/>
              <a:gd name="T6" fmla="*/ 176 w 328"/>
              <a:gd name="T7" fmla="*/ 24 h 586"/>
              <a:gd name="T8" fmla="*/ 218 w 328"/>
              <a:gd name="T9" fmla="*/ 32 h 586"/>
              <a:gd name="T10" fmla="*/ 234 w 328"/>
              <a:gd name="T11" fmla="*/ 46 h 586"/>
              <a:gd name="T12" fmla="*/ 266 w 328"/>
              <a:gd name="T13" fmla="*/ 68 h 586"/>
              <a:gd name="T14" fmla="*/ 308 w 328"/>
              <a:gd name="T15" fmla="*/ 70 h 586"/>
              <a:gd name="T16" fmla="*/ 302 w 328"/>
              <a:gd name="T17" fmla="*/ 92 h 586"/>
              <a:gd name="T18" fmla="*/ 298 w 328"/>
              <a:gd name="T19" fmla="*/ 104 h 586"/>
              <a:gd name="T20" fmla="*/ 316 w 328"/>
              <a:gd name="T21" fmla="*/ 118 h 586"/>
              <a:gd name="T22" fmla="*/ 328 w 328"/>
              <a:gd name="T23" fmla="*/ 134 h 586"/>
              <a:gd name="T24" fmla="*/ 308 w 328"/>
              <a:gd name="T25" fmla="*/ 160 h 586"/>
              <a:gd name="T26" fmla="*/ 296 w 328"/>
              <a:gd name="T27" fmla="*/ 164 h 586"/>
              <a:gd name="T28" fmla="*/ 284 w 328"/>
              <a:gd name="T29" fmla="*/ 188 h 586"/>
              <a:gd name="T30" fmla="*/ 248 w 328"/>
              <a:gd name="T31" fmla="*/ 212 h 586"/>
              <a:gd name="T32" fmla="*/ 202 w 328"/>
              <a:gd name="T33" fmla="*/ 228 h 586"/>
              <a:gd name="T34" fmla="*/ 208 w 328"/>
              <a:gd name="T35" fmla="*/ 242 h 586"/>
              <a:gd name="T36" fmla="*/ 206 w 328"/>
              <a:gd name="T37" fmla="*/ 260 h 586"/>
              <a:gd name="T38" fmla="*/ 194 w 328"/>
              <a:gd name="T39" fmla="*/ 268 h 586"/>
              <a:gd name="T40" fmla="*/ 178 w 328"/>
              <a:gd name="T41" fmla="*/ 280 h 586"/>
              <a:gd name="T42" fmla="*/ 160 w 328"/>
              <a:gd name="T43" fmla="*/ 298 h 586"/>
              <a:gd name="T44" fmla="*/ 140 w 328"/>
              <a:gd name="T45" fmla="*/ 316 h 586"/>
              <a:gd name="T46" fmla="*/ 104 w 328"/>
              <a:gd name="T47" fmla="*/ 330 h 586"/>
              <a:gd name="T48" fmla="*/ 50 w 328"/>
              <a:gd name="T49" fmla="*/ 402 h 586"/>
              <a:gd name="T50" fmla="*/ 24 w 328"/>
              <a:gd name="T51" fmla="*/ 436 h 586"/>
              <a:gd name="T52" fmla="*/ 0 w 328"/>
              <a:gd name="T53" fmla="*/ 466 h 586"/>
              <a:gd name="T54" fmla="*/ 72 w 328"/>
              <a:gd name="T55" fmla="*/ 476 h 586"/>
              <a:gd name="T56" fmla="*/ 108 w 328"/>
              <a:gd name="T57" fmla="*/ 492 h 586"/>
              <a:gd name="T58" fmla="*/ 198 w 328"/>
              <a:gd name="T59" fmla="*/ 506 h 586"/>
              <a:gd name="T60" fmla="*/ 222 w 328"/>
              <a:gd name="T61" fmla="*/ 516 h 586"/>
              <a:gd name="T62" fmla="*/ 234 w 328"/>
              <a:gd name="T63" fmla="*/ 524 h 586"/>
              <a:gd name="T64" fmla="*/ 212 w 328"/>
              <a:gd name="T65" fmla="*/ 546 h 586"/>
              <a:gd name="T66" fmla="*/ 190 w 328"/>
              <a:gd name="T67" fmla="*/ 586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8" h="586">
                <a:moveTo>
                  <a:pt x="98" y="0"/>
                </a:moveTo>
                <a:cubicBezTo>
                  <a:pt x="119" y="14"/>
                  <a:pt x="144" y="13"/>
                  <a:pt x="168" y="14"/>
                </a:cubicBezTo>
                <a:cubicBezTo>
                  <a:pt x="170" y="15"/>
                  <a:pt x="172" y="16"/>
                  <a:pt x="174" y="18"/>
                </a:cubicBezTo>
                <a:cubicBezTo>
                  <a:pt x="175" y="20"/>
                  <a:pt x="175" y="23"/>
                  <a:pt x="176" y="24"/>
                </a:cubicBezTo>
                <a:cubicBezTo>
                  <a:pt x="185" y="33"/>
                  <a:pt x="212" y="32"/>
                  <a:pt x="218" y="32"/>
                </a:cubicBezTo>
                <a:cubicBezTo>
                  <a:pt x="226" y="35"/>
                  <a:pt x="229" y="39"/>
                  <a:pt x="234" y="46"/>
                </a:cubicBezTo>
                <a:cubicBezTo>
                  <a:pt x="237" y="76"/>
                  <a:pt x="235" y="71"/>
                  <a:pt x="266" y="68"/>
                </a:cubicBezTo>
                <a:cubicBezTo>
                  <a:pt x="280" y="64"/>
                  <a:pt x="294" y="65"/>
                  <a:pt x="308" y="70"/>
                </a:cubicBezTo>
                <a:cubicBezTo>
                  <a:pt x="304" y="105"/>
                  <a:pt x="310" y="74"/>
                  <a:pt x="302" y="92"/>
                </a:cubicBezTo>
                <a:cubicBezTo>
                  <a:pt x="300" y="96"/>
                  <a:pt x="298" y="104"/>
                  <a:pt x="298" y="104"/>
                </a:cubicBezTo>
                <a:cubicBezTo>
                  <a:pt x="301" y="116"/>
                  <a:pt x="304" y="116"/>
                  <a:pt x="316" y="118"/>
                </a:cubicBezTo>
                <a:cubicBezTo>
                  <a:pt x="323" y="123"/>
                  <a:pt x="325" y="126"/>
                  <a:pt x="328" y="134"/>
                </a:cubicBezTo>
                <a:cubicBezTo>
                  <a:pt x="325" y="146"/>
                  <a:pt x="316" y="152"/>
                  <a:pt x="308" y="160"/>
                </a:cubicBezTo>
                <a:cubicBezTo>
                  <a:pt x="305" y="163"/>
                  <a:pt x="296" y="164"/>
                  <a:pt x="296" y="164"/>
                </a:cubicBezTo>
                <a:cubicBezTo>
                  <a:pt x="289" y="171"/>
                  <a:pt x="287" y="178"/>
                  <a:pt x="284" y="188"/>
                </a:cubicBezTo>
                <a:cubicBezTo>
                  <a:pt x="281" y="198"/>
                  <a:pt x="258" y="209"/>
                  <a:pt x="248" y="212"/>
                </a:cubicBezTo>
                <a:cubicBezTo>
                  <a:pt x="240" y="225"/>
                  <a:pt x="216" y="226"/>
                  <a:pt x="202" y="228"/>
                </a:cubicBezTo>
                <a:cubicBezTo>
                  <a:pt x="196" y="236"/>
                  <a:pt x="199" y="239"/>
                  <a:pt x="208" y="242"/>
                </a:cubicBezTo>
                <a:cubicBezTo>
                  <a:pt x="212" y="249"/>
                  <a:pt x="213" y="254"/>
                  <a:pt x="206" y="260"/>
                </a:cubicBezTo>
                <a:cubicBezTo>
                  <a:pt x="202" y="263"/>
                  <a:pt x="194" y="268"/>
                  <a:pt x="194" y="268"/>
                </a:cubicBezTo>
                <a:cubicBezTo>
                  <a:pt x="189" y="275"/>
                  <a:pt x="185" y="275"/>
                  <a:pt x="178" y="280"/>
                </a:cubicBezTo>
                <a:cubicBezTo>
                  <a:pt x="175" y="288"/>
                  <a:pt x="168" y="295"/>
                  <a:pt x="160" y="298"/>
                </a:cubicBezTo>
                <a:cubicBezTo>
                  <a:pt x="155" y="305"/>
                  <a:pt x="148" y="313"/>
                  <a:pt x="140" y="316"/>
                </a:cubicBezTo>
                <a:cubicBezTo>
                  <a:pt x="132" y="328"/>
                  <a:pt x="116" y="322"/>
                  <a:pt x="104" y="330"/>
                </a:cubicBezTo>
                <a:cubicBezTo>
                  <a:pt x="88" y="354"/>
                  <a:pt x="69" y="379"/>
                  <a:pt x="50" y="402"/>
                </a:cubicBezTo>
                <a:cubicBezTo>
                  <a:pt x="41" y="413"/>
                  <a:pt x="37" y="427"/>
                  <a:pt x="24" y="436"/>
                </a:cubicBezTo>
                <a:cubicBezTo>
                  <a:pt x="17" y="447"/>
                  <a:pt x="7" y="455"/>
                  <a:pt x="0" y="466"/>
                </a:cubicBezTo>
                <a:cubicBezTo>
                  <a:pt x="8" y="489"/>
                  <a:pt x="70" y="476"/>
                  <a:pt x="72" y="476"/>
                </a:cubicBezTo>
                <a:cubicBezTo>
                  <a:pt x="85" y="480"/>
                  <a:pt x="95" y="489"/>
                  <a:pt x="108" y="492"/>
                </a:cubicBezTo>
                <a:cubicBezTo>
                  <a:pt x="138" y="500"/>
                  <a:pt x="167" y="502"/>
                  <a:pt x="198" y="506"/>
                </a:cubicBezTo>
                <a:cubicBezTo>
                  <a:pt x="207" y="509"/>
                  <a:pt x="213" y="513"/>
                  <a:pt x="222" y="516"/>
                </a:cubicBezTo>
                <a:cubicBezTo>
                  <a:pt x="227" y="518"/>
                  <a:pt x="234" y="524"/>
                  <a:pt x="234" y="524"/>
                </a:cubicBezTo>
                <a:cubicBezTo>
                  <a:pt x="227" y="531"/>
                  <a:pt x="220" y="541"/>
                  <a:pt x="212" y="546"/>
                </a:cubicBezTo>
                <a:cubicBezTo>
                  <a:pt x="202" y="560"/>
                  <a:pt x="202" y="574"/>
                  <a:pt x="190" y="58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Freeform 10"/>
          <p:cNvSpPr>
            <a:spLocks/>
          </p:cNvSpPr>
          <p:nvPr/>
        </p:nvSpPr>
        <p:spPr bwMode="auto">
          <a:xfrm>
            <a:off x="5178426" y="2942034"/>
            <a:ext cx="2359025" cy="427435"/>
          </a:xfrm>
          <a:custGeom>
            <a:avLst/>
            <a:gdLst>
              <a:gd name="T0" fmla="*/ 0 w 1486"/>
              <a:gd name="T1" fmla="*/ 124 h 359"/>
              <a:gd name="T2" fmla="*/ 38 w 1486"/>
              <a:gd name="T3" fmla="*/ 130 h 359"/>
              <a:gd name="T4" fmla="*/ 56 w 1486"/>
              <a:gd name="T5" fmla="*/ 140 h 359"/>
              <a:gd name="T6" fmla="*/ 142 w 1486"/>
              <a:gd name="T7" fmla="*/ 168 h 359"/>
              <a:gd name="T8" fmla="*/ 218 w 1486"/>
              <a:gd name="T9" fmla="*/ 176 h 359"/>
              <a:gd name="T10" fmla="*/ 234 w 1486"/>
              <a:gd name="T11" fmla="*/ 188 h 359"/>
              <a:gd name="T12" fmla="*/ 268 w 1486"/>
              <a:gd name="T13" fmla="*/ 198 h 359"/>
              <a:gd name="T14" fmla="*/ 342 w 1486"/>
              <a:gd name="T15" fmla="*/ 216 h 359"/>
              <a:gd name="T16" fmla="*/ 426 w 1486"/>
              <a:gd name="T17" fmla="*/ 244 h 359"/>
              <a:gd name="T18" fmla="*/ 508 w 1486"/>
              <a:gd name="T19" fmla="*/ 270 h 359"/>
              <a:gd name="T20" fmla="*/ 554 w 1486"/>
              <a:gd name="T21" fmla="*/ 274 h 359"/>
              <a:gd name="T22" fmla="*/ 610 w 1486"/>
              <a:gd name="T23" fmla="*/ 298 h 359"/>
              <a:gd name="T24" fmla="*/ 628 w 1486"/>
              <a:gd name="T25" fmla="*/ 304 h 359"/>
              <a:gd name="T26" fmla="*/ 640 w 1486"/>
              <a:gd name="T27" fmla="*/ 308 h 359"/>
              <a:gd name="T28" fmla="*/ 748 w 1486"/>
              <a:gd name="T29" fmla="*/ 306 h 359"/>
              <a:gd name="T30" fmla="*/ 808 w 1486"/>
              <a:gd name="T31" fmla="*/ 316 h 359"/>
              <a:gd name="T32" fmla="*/ 870 w 1486"/>
              <a:gd name="T33" fmla="*/ 330 h 359"/>
              <a:gd name="T34" fmla="*/ 912 w 1486"/>
              <a:gd name="T35" fmla="*/ 350 h 359"/>
              <a:gd name="T36" fmla="*/ 974 w 1486"/>
              <a:gd name="T37" fmla="*/ 338 h 359"/>
              <a:gd name="T38" fmla="*/ 980 w 1486"/>
              <a:gd name="T39" fmla="*/ 316 h 359"/>
              <a:gd name="T40" fmla="*/ 986 w 1486"/>
              <a:gd name="T41" fmla="*/ 268 h 359"/>
              <a:gd name="T42" fmla="*/ 998 w 1486"/>
              <a:gd name="T43" fmla="*/ 244 h 359"/>
              <a:gd name="T44" fmla="*/ 1074 w 1486"/>
              <a:gd name="T45" fmla="*/ 198 h 359"/>
              <a:gd name="T46" fmla="*/ 1182 w 1486"/>
              <a:gd name="T47" fmla="*/ 206 h 359"/>
              <a:gd name="T48" fmla="*/ 1202 w 1486"/>
              <a:gd name="T49" fmla="*/ 200 h 359"/>
              <a:gd name="T50" fmla="*/ 1270 w 1486"/>
              <a:gd name="T51" fmla="*/ 168 h 359"/>
              <a:gd name="T52" fmla="*/ 1296 w 1486"/>
              <a:gd name="T53" fmla="*/ 82 h 359"/>
              <a:gd name="T54" fmla="*/ 1304 w 1486"/>
              <a:gd name="T55" fmla="*/ 58 h 359"/>
              <a:gd name="T56" fmla="*/ 1332 w 1486"/>
              <a:gd name="T57" fmla="*/ 50 h 359"/>
              <a:gd name="T58" fmla="*/ 1358 w 1486"/>
              <a:gd name="T59" fmla="*/ 54 h 359"/>
              <a:gd name="T60" fmla="*/ 1386 w 1486"/>
              <a:gd name="T61" fmla="*/ 0 h 359"/>
              <a:gd name="T62" fmla="*/ 1480 w 1486"/>
              <a:gd name="T63" fmla="*/ 16 h 359"/>
              <a:gd name="T64" fmla="*/ 1486 w 1486"/>
              <a:gd name="T65" fmla="*/ 26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6" h="359">
                <a:moveTo>
                  <a:pt x="0" y="124"/>
                </a:moveTo>
                <a:cubicBezTo>
                  <a:pt x="20" y="131"/>
                  <a:pt x="8" y="128"/>
                  <a:pt x="38" y="130"/>
                </a:cubicBezTo>
                <a:cubicBezTo>
                  <a:pt x="45" y="132"/>
                  <a:pt x="56" y="140"/>
                  <a:pt x="56" y="140"/>
                </a:cubicBezTo>
                <a:cubicBezTo>
                  <a:pt x="70" y="161"/>
                  <a:pt x="118" y="165"/>
                  <a:pt x="142" y="168"/>
                </a:cubicBezTo>
                <a:cubicBezTo>
                  <a:pt x="165" y="176"/>
                  <a:pt x="195" y="175"/>
                  <a:pt x="218" y="176"/>
                </a:cubicBezTo>
                <a:cubicBezTo>
                  <a:pt x="227" y="179"/>
                  <a:pt x="228" y="184"/>
                  <a:pt x="234" y="188"/>
                </a:cubicBezTo>
                <a:cubicBezTo>
                  <a:pt x="243" y="194"/>
                  <a:pt x="258" y="195"/>
                  <a:pt x="268" y="198"/>
                </a:cubicBezTo>
                <a:cubicBezTo>
                  <a:pt x="295" y="206"/>
                  <a:pt x="312" y="214"/>
                  <a:pt x="342" y="216"/>
                </a:cubicBezTo>
                <a:cubicBezTo>
                  <a:pt x="378" y="228"/>
                  <a:pt x="382" y="241"/>
                  <a:pt x="426" y="244"/>
                </a:cubicBezTo>
                <a:cubicBezTo>
                  <a:pt x="454" y="250"/>
                  <a:pt x="481" y="263"/>
                  <a:pt x="508" y="270"/>
                </a:cubicBezTo>
                <a:cubicBezTo>
                  <a:pt x="524" y="274"/>
                  <a:pt x="534" y="273"/>
                  <a:pt x="554" y="274"/>
                </a:cubicBezTo>
                <a:cubicBezTo>
                  <a:pt x="574" y="281"/>
                  <a:pt x="590" y="291"/>
                  <a:pt x="610" y="298"/>
                </a:cubicBezTo>
                <a:cubicBezTo>
                  <a:pt x="616" y="300"/>
                  <a:pt x="622" y="302"/>
                  <a:pt x="628" y="304"/>
                </a:cubicBezTo>
                <a:cubicBezTo>
                  <a:pt x="632" y="305"/>
                  <a:pt x="640" y="308"/>
                  <a:pt x="640" y="308"/>
                </a:cubicBezTo>
                <a:cubicBezTo>
                  <a:pt x="676" y="306"/>
                  <a:pt x="712" y="304"/>
                  <a:pt x="748" y="306"/>
                </a:cubicBezTo>
                <a:cubicBezTo>
                  <a:pt x="770" y="312"/>
                  <a:pt x="783" y="314"/>
                  <a:pt x="808" y="316"/>
                </a:cubicBezTo>
                <a:cubicBezTo>
                  <a:pt x="833" y="324"/>
                  <a:pt x="841" y="328"/>
                  <a:pt x="870" y="330"/>
                </a:cubicBezTo>
                <a:cubicBezTo>
                  <a:pt x="883" y="339"/>
                  <a:pt x="899" y="341"/>
                  <a:pt x="912" y="350"/>
                </a:cubicBezTo>
                <a:cubicBezTo>
                  <a:pt x="943" y="349"/>
                  <a:pt x="960" y="359"/>
                  <a:pt x="974" y="338"/>
                </a:cubicBezTo>
                <a:cubicBezTo>
                  <a:pt x="976" y="331"/>
                  <a:pt x="978" y="323"/>
                  <a:pt x="980" y="316"/>
                </a:cubicBezTo>
                <a:cubicBezTo>
                  <a:pt x="982" y="300"/>
                  <a:pt x="978" y="282"/>
                  <a:pt x="986" y="268"/>
                </a:cubicBezTo>
                <a:cubicBezTo>
                  <a:pt x="990" y="260"/>
                  <a:pt x="998" y="244"/>
                  <a:pt x="998" y="244"/>
                </a:cubicBezTo>
                <a:cubicBezTo>
                  <a:pt x="1002" y="194"/>
                  <a:pt x="1030" y="200"/>
                  <a:pt x="1074" y="198"/>
                </a:cubicBezTo>
                <a:cubicBezTo>
                  <a:pt x="1121" y="199"/>
                  <a:pt x="1143" y="202"/>
                  <a:pt x="1182" y="206"/>
                </a:cubicBezTo>
                <a:cubicBezTo>
                  <a:pt x="1191" y="209"/>
                  <a:pt x="1196" y="208"/>
                  <a:pt x="1202" y="200"/>
                </a:cubicBezTo>
                <a:cubicBezTo>
                  <a:pt x="1207" y="164"/>
                  <a:pt x="1238" y="169"/>
                  <a:pt x="1270" y="168"/>
                </a:cubicBezTo>
                <a:cubicBezTo>
                  <a:pt x="1280" y="139"/>
                  <a:pt x="1284" y="110"/>
                  <a:pt x="1296" y="82"/>
                </a:cubicBezTo>
                <a:cubicBezTo>
                  <a:pt x="1296" y="81"/>
                  <a:pt x="1301" y="60"/>
                  <a:pt x="1304" y="58"/>
                </a:cubicBezTo>
                <a:cubicBezTo>
                  <a:pt x="1313" y="52"/>
                  <a:pt x="1321" y="52"/>
                  <a:pt x="1332" y="50"/>
                </a:cubicBezTo>
                <a:cubicBezTo>
                  <a:pt x="1340" y="53"/>
                  <a:pt x="1349" y="56"/>
                  <a:pt x="1358" y="54"/>
                </a:cubicBezTo>
                <a:cubicBezTo>
                  <a:pt x="1371" y="51"/>
                  <a:pt x="1372" y="9"/>
                  <a:pt x="1386" y="0"/>
                </a:cubicBezTo>
                <a:cubicBezTo>
                  <a:pt x="1421" y="2"/>
                  <a:pt x="1445" y="14"/>
                  <a:pt x="1480" y="16"/>
                </a:cubicBezTo>
                <a:cubicBezTo>
                  <a:pt x="1485" y="23"/>
                  <a:pt x="1483" y="20"/>
                  <a:pt x="1486" y="2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Freeform 11"/>
          <p:cNvSpPr>
            <a:spLocks/>
          </p:cNvSpPr>
          <p:nvPr/>
        </p:nvSpPr>
        <p:spPr bwMode="auto">
          <a:xfrm>
            <a:off x="7521576" y="2381250"/>
            <a:ext cx="1527175" cy="617934"/>
          </a:xfrm>
          <a:custGeom>
            <a:avLst/>
            <a:gdLst>
              <a:gd name="T0" fmla="*/ 6 w 962"/>
              <a:gd name="T1" fmla="*/ 497 h 519"/>
              <a:gd name="T2" fmla="*/ 32 w 962"/>
              <a:gd name="T3" fmla="*/ 507 h 519"/>
              <a:gd name="T4" fmla="*/ 44 w 962"/>
              <a:gd name="T5" fmla="*/ 519 h 519"/>
              <a:gd name="T6" fmla="*/ 60 w 962"/>
              <a:gd name="T7" fmla="*/ 479 h 519"/>
              <a:gd name="T8" fmla="*/ 18 w 962"/>
              <a:gd name="T9" fmla="*/ 429 h 519"/>
              <a:gd name="T10" fmla="*/ 8 w 962"/>
              <a:gd name="T11" fmla="*/ 411 h 519"/>
              <a:gd name="T12" fmla="*/ 20 w 962"/>
              <a:gd name="T13" fmla="*/ 315 h 519"/>
              <a:gd name="T14" fmla="*/ 42 w 962"/>
              <a:gd name="T15" fmla="*/ 231 h 519"/>
              <a:gd name="T16" fmla="*/ 90 w 962"/>
              <a:gd name="T17" fmla="*/ 237 h 519"/>
              <a:gd name="T18" fmla="*/ 198 w 962"/>
              <a:gd name="T19" fmla="*/ 257 h 519"/>
              <a:gd name="T20" fmla="*/ 228 w 962"/>
              <a:gd name="T21" fmla="*/ 257 h 519"/>
              <a:gd name="T22" fmla="*/ 202 w 962"/>
              <a:gd name="T23" fmla="*/ 167 h 519"/>
              <a:gd name="T24" fmla="*/ 218 w 962"/>
              <a:gd name="T25" fmla="*/ 139 h 519"/>
              <a:gd name="T26" fmla="*/ 222 w 962"/>
              <a:gd name="T27" fmla="*/ 93 h 519"/>
              <a:gd name="T28" fmla="*/ 226 w 962"/>
              <a:gd name="T29" fmla="*/ 81 h 519"/>
              <a:gd name="T30" fmla="*/ 228 w 962"/>
              <a:gd name="T31" fmla="*/ 67 h 519"/>
              <a:gd name="T32" fmla="*/ 302 w 962"/>
              <a:gd name="T33" fmla="*/ 65 h 519"/>
              <a:gd name="T34" fmla="*/ 376 w 962"/>
              <a:gd name="T35" fmla="*/ 49 h 519"/>
              <a:gd name="T36" fmla="*/ 394 w 962"/>
              <a:gd name="T37" fmla="*/ 43 h 519"/>
              <a:gd name="T38" fmla="*/ 400 w 962"/>
              <a:gd name="T39" fmla="*/ 41 h 519"/>
              <a:gd name="T40" fmla="*/ 416 w 962"/>
              <a:gd name="T41" fmla="*/ 25 h 519"/>
              <a:gd name="T42" fmla="*/ 422 w 962"/>
              <a:gd name="T43" fmla="*/ 5 h 519"/>
              <a:gd name="T44" fmla="*/ 582 w 962"/>
              <a:gd name="T45" fmla="*/ 3 h 519"/>
              <a:gd name="T46" fmla="*/ 618 w 962"/>
              <a:gd name="T47" fmla="*/ 11 h 519"/>
              <a:gd name="T48" fmla="*/ 674 w 962"/>
              <a:gd name="T49" fmla="*/ 21 h 519"/>
              <a:gd name="T50" fmla="*/ 768 w 962"/>
              <a:gd name="T51" fmla="*/ 33 h 519"/>
              <a:gd name="T52" fmla="*/ 868 w 962"/>
              <a:gd name="T53" fmla="*/ 49 h 519"/>
              <a:gd name="T54" fmla="*/ 962 w 962"/>
              <a:gd name="T55" fmla="*/ 61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62" h="519">
                <a:moveTo>
                  <a:pt x="6" y="497"/>
                </a:moveTo>
                <a:cubicBezTo>
                  <a:pt x="15" y="499"/>
                  <a:pt x="25" y="501"/>
                  <a:pt x="32" y="507"/>
                </a:cubicBezTo>
                <a:cubicBezTo>
                  <a:pt x="36" y="511"/>
                  <a:pt x="44" y="519"/>
                  <a:pt x="44" y="519"/>
                </a:cubicBezTo>
                <a:cubicBezTo>
                  <a:pt x="73" y="516"/>
                  <a:pt x="70" y="509"/>
                  <a:pt x="60" y="479"/>
                </a:cubicBezTo>
                <a:cubicBezTo>
                  <a:pt x="56" y="452"/>
                  <a:pt x="46" y="434"/>
                  <a:pt x="18" y="429"/>
                </a:cubicBezTo>
                <a:cubicBezTo>
                  <a:pt x="13" y="414"/>
                  <a:pt x="17" y="420"/>
                  <a:pt x="8" y="411"/>
                </a:cubicBezTo>
                <a:cubicBezTo>
                  <a:pt x="0" y="387"/>
                  <a:pt x="5" y="338"/>
                  <a:pt x="20" y="315"/>
                </a:cubicBezTo>
                <a:cubicBezTo>
                  <a:pt x="23" y="287"/>
                  <a:pt x="9" y="242"/>
                  <a:pt x="42" y="231"/>
                </a:cubicBezTo>
                <a:cubicBezTo>
                  <a:pt x="65" y="232"/>
                  <a:pt x="72" y="233"/>
                  <a:pt x="90" y="237"/>
                </a:cubicBezTo>
                <a:cubicBezTo>
                  <a:pt x="123" y="259"/>
                  <a:pt x="158" y="255"/>
                  <a:pt x="198" y="257"/>
                </a:cubicBezTo>
                <a:cubicBezTo>
                  <a:pt x="205" y="258"/>
                  <a:pt x="224" y="263"/>
                  <a:pt x="228" y="257"/>
                </a:cubicBezTo>
                <a:cubicBezTo>
                  <a:pt x="241" y="234"/>
                  <a:pt x="209" y="188"/>
                  <a:pt x="202" y="167"/>
                </a:cubicBezTo>
                <a:cubicBezTo>
                  <a:pt x="204" y="155"/>
                  <a:pt x="210" y="147"/>
                  <a:pt x="218" y="139"/>
                </a:cubicBezTo>
                <a:cubicBezTo>
                  <a:pt x="225" y="118"/>
                  <a:pt x="216" y="148"/>
                  <a:pt x="222" y="93"/>
                </a:cubicBezTo>
                <a:cubicBezTo>
                  <a:pt x="222" y="89"/>
                  <a:pt x="226" y="81"/>
                  <a:pt x="226" y="81"/>
                </a:cubicBezTo>
                <a:cubicBezTo>
                  <a:pt x="227" y="76"/>
                  <a:pt x="223" y="68"/>
                  <a:pt x="228" y="67"/>
                </a:cubicBezTo>
                <a:cubicBezTo>
                  <a:pt x="252" y="62"/>
                  <a:pt x="277" y="66"/>
                  <a:pt x="302" y="65"/>
                </a:cubicBezTo>
                <a:cubicBezTo>
                  <a:pt x="326" y="64"/>
                  <a:pt x="351" y="52"/>
                  <a:pt x="376" y="49"/>
                </a:cubicBezTo>
                <a:cubicBezTo>
                  <a:pt x="382" y="47"/>
                  <a:pt x="388" y="45"/>
                  <a:pt x="394" y="43"/>
                </a:cubicBezTo>
                <a:cubicBezTo>
                  <a:pt x="396" y="42"/>
                  <a:pt x="400" y="41"/>
                  <a:pt x="400" y="41"/>
                </a:cubicBezTo>
                <a:cubicBezTo>
                  <a:pt x="406" y="35"/>
                  <a:pt x="409" y="30"/>
                  <a:pt x="416" y="25"/>
                </a:cubicBezTo>
                <a:cubicBezTo>
                  <a:pt x="419" y="15"/>
                  <a:pt x="408" y="0"/>
                  <a:pt x="422" y="5"/>
                </a:cubicBezTo>
                <a:cubicBezTo>
                  <a:pt x="494" y="2"/>
                  <a:pt x="492" y="1"/>
                  <a:pt x="582" y="3"/>
                </a:cubicBezTo>
                <a:cubicBezTo>
                  <a:pt x="598" y="8"/>
                  <a:pt x="594" y="9"/>
                  <a:pt x="618" y="11"/>
                </a:cubicBezTo>
                <a:cubicBezTo>
                  <a:pt x="637" y="15"/>
                  <a:pt x="654" y="19"/>
                  <a:pt x="674" y="21"/>
                </a:cubicBezTo>
                <a:cubicBezTo>
                  <a:pt x="709" y="33"/>
                  <a:pt x="727" y="32"/>
                  <a:pt x="768" y="33"/>
                </a:cubicBezTo>
                <a:cubicBezTo>
                  <a:pt x="805" y="45"/>
                  <a:pt x="822" y="47"/>
                  <a:pt x="868" y="49"/>
                </a:cubicBezTo>
                <a:cubicBezTo>
                  <a:pt x="898" y="59"/>
                  <a:pt x="931" y="61"/>
                  <a:pt x="962" y="61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Text Box 14"/>
          <p:cNvSpPr txBox="1">
            <a:spLocks noChangeArrowheads="1"/>
          </p:cNvSpPr>
          <p:nvPr/>
        </p:nvSpPr>
        <p:spPr bwMode="auto">
          <a:xfrm>
            <a:off x="2814638" y="1965721"/>
            <a:ext cx="1279517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C0C0C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Switzerland</a:t>
            </a:r>
          </a:p>
        </p:txBody>
      </p:sp>
      <p:sp>
        <p:nvSpPr>
          <p:cNvPr id="57" name="Text Box 15"/>
          <p:cNvSpPr txBox="1">
            <a:spLocks noChangeArrowheads="1"/>
          </p:cNvSpPr>
          <p:nvPr/>
        </p:nvSpPr>
        <p:spPr bwMode="auto">
          <a:xfrm>
            <a:off x="3751263" y="1534715"/>
            <a:ext cx="816249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C0C0C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France</a:t>
            </a:r>
          </a:p>
        </p:txBody>
      </p:sp>
      <p:sp>
        <p:nvSpPr>
          <p:cNvPr id="58" name="Freeform 18"/>
          <p:cNvSpPr>
            <a:spLocks/>
          </p:cNvSpPr>
          <p:nvPr/>
        </p:nvSpPr>
        <p:spPr bwMode="auto">
          <a:xfrm>
            <a:off x="4398964" y="2257426"/>
            <a:ext cx="2382837" cy="715565"/>
          </a:xfrm>
          <a:custGeom>
            <a:avLst/>
            <a:gdLst>
              <a:gd name="T0" fmla="*/ 4 w 1501"/>
              <a:gd name="T1" fmla="*/ 0 h 601"/>
              <a:gd name="T2" fmla="*/ 3 w 1501"/>
              <a:gd name="T3" fmla="*/ 33 h 601"/>
              <a:gd name="T4" fmla="*/ 6 w 1501"/>
              <a:gd name="T5" fmla="*/ 78 h 601"/>
              <a:gd name="T6" fmla="*/ 37 w 1501"/>
              <a:gd name="T7" fmla="*/ 163 h 601"/>
              <a:gd name="T8" fmla="*/ 117 w 1501"/>
              <a:gd name="T9" fmla="*/ 255 h 601"/>
              <a:gd name="T10" fmla="*/ 237 w 1501"/>
              <a:gd name="T11" fmla="*/ 342 h 601"/>
              <a:gd name="T12" fmla="*/ 400 w 1501"/>
              <a:gd name="T13" fmla="*/ 417 h 601"/>
              <a:gd name="T14" fmla="*/ 573 w 1501"/>
              <a:gd name="T15" fmla="*/ 480 h 601"/>
              <a:gd name="T16" fmla="*/ 757 w 1501"/>
              <a:gd name="T17" fmla="*/ 529 h 601"/>
              <a:gd name="T18" fmla="*/ 946 w 1501"/>
              <a:gd name="T19" fmla="*/ 567 h 601"/>
              <a:gd name="T20" fmla="*/ 1207 w 1501"/>
              <a:gd name="T21" fmla="*/ 594 h 601"/>
              <a:gd name="T22" fmla="*/ 1501 w 1501"/>
              <a:gd name="T23" fmla="*/ 601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01" h="601">
                <a:moveTo>
                  <a:pt x="4" y="0"/>
                </a:moveTo>
                <a:cubicBezTo>
                  <a:pt x="3" y="10"/>
                  <a:pt x="3" y="20"/>
                  <a:pt x="3" y="33"/>
                </a:cubicBezTo>
                <a:cubicBezTo>
                  <a:pt x="3" y="46"/>
                  <a:pt x="0" y="56"/>
                  <a:pt x="6" y="78"/>
                </a:cubicBezTo>
                <a:cubicBezTo>
                  <a:pt x="12" y="100"/>
                  <a:pt x="19" y="134"/>
                  <a:pt x="37" y="163"/>
                </a:cubicBezTo>
                <a:cubicBezTo>
                  <a:pt x="55" y="192"/>
                  <a:pt x="84" y="225"/>
                  <a:pt x="117" y="255"/>
                </a:cubicBezTo>
                <a:cubicBezTo>
                  <a:pt x="150" y="285"/>
                  <a:pt x="190" y="315"/>
                  <a:pt x="237" y="342"/>
                </a:cubicBezTo>
                <a:cubicBezTo>
                  <a:pt x="284" y="369"/>
                  <a:pt x="344" y="394"/>
                  <a:pt x="400" y="417"/>
                </a:cubicBezTo>
                <a:cubicBezTo>
                  <a:pt x="456" y="440"/>
                  <a:pt x="513" y="461"/>
                  <a:pt x="573" y="480"/>
                </a:cubicBezTo>
                <a:cubicBezTo>
                  <a:pt x="633" y="499"/>
                  <a:pt x="695" y="515"/>
                  <a:pt x="757" y="529"/>
                </a:cubicBezTo>
                <a:cubicBezTo>
                  <a:pt x="819" y="543"/>
                  <a:pt x="871" y="556"/>
                  <a:pt x="946" y="567"/>
                </a:cubicBezTo>
                <a:cubicBezTo>
                  <a:pt x="1021" y="578"/>
                  <a:pt x="1115" y="588"/>
                  <a:pt x="1207" y="594"/>
                </a:cubicBezTo>
                <a:cubicBezTo>
                  <a:pt x="1299" y="600"/>
                  <a:pt x="1448" y="601"/>
                  <a:pt x="1501" y="601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Freeform 19"/>
          <p:cNvSpPr>
            <a:spLocks/>
          </p:cNvSpPr>
          <p:nvPr/>
        </p:nvSpPr>
        <p:spPr bwMode="auto">
          <a:xfrm>
            <a:off x="6780213" y="1971676"/>
            <a:ext cx="2195512" cy="1001315"/>
          </a:xfrm>
          <a:custGeom>
            <a:avLst/>
            <a:gdLst>
              <a:gd name="T0" fmla="*/ 0 w 1383"/>
              <a:gd name="T1" fmla="*/ 841 h 841"/>
              <a:gd name="T2" fmla="*/ 49 w 1383"/>
              <a:gd name="T3" fmla="*/ 841 h 841"/>
              <a:gd name="T4" fmla="*/ 126 w 1383"/>
              <a:gd name="T5" fmla="*/ 841 h 841"/>
              <a:gd name="T6" fmla="*/ 250 w 1383"/>
              <a:gd name="T7" fmla="*/ 840 h 841"/>
              <a:gd name="T8" fmla="*/ 385 w 1383"/>
              <a:gd name="T9" fmla="*/ 837 h 841"/>
              <a:gd name="T10" fmla="*/ 556 w 1383"/>
              <a:gd name="T11" fmla="*/ 825 h 841"/>
              <a:gd name="T12" fmla="*/ 637 w 1383"/>
              <a:gd name="T13" fmla="*/ 819 h 841"/>
              <a:gd name="T14" fmla="*/ 772 w 1383"/>
              <a:gd name="T15" fmla="*/ 801 h 841"/>
              <a:gd name="T16" fmla="*/ 882 w 1383"/>
              <a:gd name="T17" fmla="*/ 784 h 841"/>
              <a:gd name="T18" fmla="*/ 984 w 1383"/>
              <a:gd name="T19" fmla="*/ 760 h 841"/>
              <a:gd name="T20" fmla="*/ 1063 w 1383"/>
              <a:gd name="T21" fmla="*/ 732 h 841"/>
              <a:gd name="T22" fmla="*/ 1143 w 1383"/>
              <a:gd name="T23" fmla="*/ 696 h 841"/>
              <a:gd name="T24" fmla="*/ 1231 w 1383"/>
              <a:gd name="T25" fmla="*/ 634 h 841"/>
              <a:gd name="T26" fmla="*/ 1296 w 1383"/>
              <a:gd name="T27" fmla="*/ 574 h 841"/>
              <a:gd name="T28" fmla="*/ 1318 w 1383"/>
              <a:gd name="T29" fmla="*/ 541 h 841"/>
              <a:gd name="T30" fmla="*/ 1348 w 1383"/>
              <a:gd name="T31" fmla="*/ 489 h 841"/>
              <a:gd name="T32" fmla="*/ 1369 w 1383"/>
              <a:gd name="T33" fmla="*/ 433 h 841"/>
              <a:gd name="T34" fmla="*/ 1381 w 1383"/>
              <a:gd name="T35" fmla="*/ 376 h 841"/>
              <a:gd name="T36" fmla="*/ 1381 w 1383"/>
              <a:gd name="T37" fmla="*/ 316 h 841"/>
              <a:gd name="T38" fmla="*/ 1377 w 1383"/>
              <a:gd name="T39" fmla="*/ 277 h 841"/>
              <a:gd name="T40" fmla="*/ 1362 w 1383"/>
              <a:gd name="T41" fmla="*/ 213 h 841"/>
              <a:gd name="T42" fmla="*/ 1336 w 1383"/>
              <a:gd name="T43" fmla="*/ 162 h 841"/>
              <a:gd name="T44" fmla="*/ 1288 w 1383"/>
              <a:gd name="T45" fmla="*/ 99 h 841"/>
              <a:gd name="T46" fmla="*/ 1237 w 1383"/>
              <a:gd name="T47" fmla="*/ 57 h 841"/>
              <a:gd name="T48" fmla="*/ 1177 w 1383"/>
              <a:gd name="T49" fmla="*/ 19 h 841"/>
              <a:gd name="T50" fmla="*/ 1146 w 1383"/>
              <a:gd name="T51" fmla="*/ 0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83" h="841">
                <a:moveTo>
                  <a:pt x="0" y="841"/>
                </a:moveTo>
                <a:cubicBezTo>
                  <a:pt x="14" y="841"/>
                  <a:pt x="28" y="841"/>
                  <a:pt x="49" y="841"/>
                </a:cubicBezTo>
                <a:cubicBezTo>
                  <a:pt x="70" y="841"/>
                  <a:pt x="93" y="841"/>
                  <a:pt x="126" y="841"/>
                </a:cubicBezTo>
                <a:cubicBezTo>
                  <a:pt x="159" y="841"/>
                  <a:pt x="207" y="841"/>
                  <a:pt x="250" y="840"/>
                </a:cubicBezTo>
                <a:cubicBezTo>
                  <a:pt x="293" y="839"/>
                  <a:pt x="334" y="839"/>
                  <a:pt x="385" y="837"/>
                </a:cubicBezTo>
                <a:cubicBezTo>
                  <a:pt x="436" y="835"/>
                  <a:pt x="514" y="828"/>
                  <a:pt x="556" y="825"/>
                </a:cubicBezTo>
                <a:cubicBezTo>
                  <a:pt x="598" y="822"/>
                  <a:pt x="601" y="823"/>
                  <a:pt x="637" y="819"/>
                </a:cubicBezTo>
                <a:cubicBezTo>
                  <a:pt x="673" y="815"/>
                  <a:pt x="731" y="807"/>
                  <a:pt x="772" y="801"/>
                </a:cubicBezTo>
                <a:cubicBezTo>
                  <a:pt x="813" y="795"/>
                  <a:pt x="847" y="791"/>
                  <a:pt x="882" y="784"/>
                </a:cubicBezTo>
                <a:cubicBezTo>
                  <a:pt x="917" y="777"/>
                  <a:pt x="954" y="769"/>
                  <a:pt x="984" y="760"/>
                </a:cubicBezTo>
                <a:cubicBezTo>
                  <a:pt x="1014" y="751"/>
                  <a:pt x="1037" y="743"/>
                  <a:pt x="1063" y="732"/>
                </a:cubicBezTo>
                <a:cubicBezTo>
                  <a:pt x="1089" y="721"/>
                  <a:pt x="1115" y="712"/>
                  <a:pt x="1143" y="696"/>
                </a:cubicBezTo>
                <a:cubicBezTo>
                  <a:pt x="1171" y="680"/>
                  <a:pt x="1206" y="654"/>
                  <a:pt x="1231" y="634"/>
                </a:cubicBezTo>
                <a:cubicBezTo>
                  <a:pt x="1256" y="614"/>
                  <a:pt x="1281" y="589"/>
                  <a:pt x="1296" y="574"/>
                </a:cubicBezTo>
                <a:cubicBezTo>
                  <a:pt x="1311" y="559"/>
                  <a:pt x="1309" y="555"/>
                  <a:pt x="1318" y="541"/>
                </a:cubicBezTo>
                <a:cubicBezTo>
                  <a:pt x="1327" y="527"/>
                  <a:pt x="1339" y="507"/>
                  <a:pt x="1348" y="489"/>
                </a:cubicBezTo>
                <a:cubicBezTo>
                  <a:pt x="1357" y="471"/>
                  <a:pt x="1364" y="452"/>
                  <a:pt x="1369" y="433"/>
                </a:cubicBezTo>
                <a:cubicBezTo>
                  <a:pt x="1374" y="414"/>
                  <a:pt x="1379" y="395"/>
                  <a:pt x="1381" y="376"/>
                </a:cubicBezTo>
                <a:cubicBezTo>
                  <a:pt x="1383" y="357"/>
                  <a:pt x="1382" y="332"/>
                  <a:pt x="1381" y="316"/>
                </a:cubicBezTo>
                <a:cubicBezTo>
                  <a:pt x="1380" y="300"/>
                  <a:pt x="1380" y="294"/>
                  <a:pt x="1377" y="277"/>
                </a:cubicBezTo>
                <a:cubicBezTo>
                  <a:pt x="1374" y="260"/>
                  <a:pt x="1369" y="232"/>
                  <a:pt x="1362" y="213"/>
                </a:cubicBezTo>
                <a:cubicBezTo>
                  <a:pt x="1355" y="194"/>
                  <a:pt x="1348" y="181"/>
                  <a:pt x="1336" y="162"/>
                </a:cubicBezTo>
                <a:cubicBezTo>
                  <a:pt x="1324" y="143"/>
                  <a:pt x="1305" y="117"/>
                  <a:pt x="1288" y="99"/>
                </a:cubicBezTo>
                <a:cubicBezTo>
                  <a:pt x="1271" y="81"/>
                  <a:pt x="1255" y="70"/>
                  <a:pt x="1237" y="57"/>
                </a:cubicBezTo>
                <a:cubicBezTo>
                  <a:pt x="1219" y="44"/>
                  <a:pt x="1192" y="29"/>
                  <a:pt x="1177" y="19"/>
                </a:cubicBezTo>
                <a:cubicBezTo>
                  <a:pt x="1162" y="9"/>
                  <a:pt x="1154" y="4"/>
                  <a:pt x="1146" y="0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Freeform 20"/>
          <p:cNvSpPr>
            <a:spLocks/>
          </p:cNvSpPr>
          <p:nvPr/>
        </p:nvSpPr>
        <p:spPr bwMode="auto">
          <a:xfrm>
            <a:off x="4405314" y="1660922"/>
            <a:ext cx="2460625" cy="592931"/>
          </a:xfrm>
          <a:custGeom>
            <a:avLst/>
            <a:gdLst>
              <a:gd name="T0" fmla="*/ 0 w 1550"/>
              <a:gd name="T1" fmla="*/ 498 h 498"/>
              <a:gd name="T2" fmla="*/ 6 w 1550"/>
              <a:gd name="T3" fmla="*/ 444 h 498"/>
              <a:gd name="T4" fmla="*/ 32 w 1550"/>
              <a:gd name="T5" fmla="*/ 385 h 498"/>
              <a:gd name="T6" fmla="*/ 71 w 1550"/>
              <a:gd name="T7" fmla="*/ 327 h 498"/>
              <a:gd name="T8" fmla="*/ 132 w 1550"/>
              <a:gd name="T9" fmla="*/ 277 h 498"/>
              <a:gd name="T10" fmla="*/ 201 w 1550"/>
              <a:gd name="T11" fmla="*/ 235 h 498"/>
              <a:gd name="T12" fmla="*/ 281 w 1550"/>
              <a:gd name="T13" fmla="*/ 195 h 498"/>
              <a:gd name="T14" fmla="*/ 359 w 1550"/>
              <a:gd name="T15" fmla="*/ 162 h 498"/>
              <a:gd name="T16" fmla="*/ 453 w 1550"/>
              <a:gd name="T17" fmla="*/ 127 h 498"/>
              <a:gd name="T18" fmla="*/ 620 w 1550"/>
              <a:gd name="T19" fmla="*/ 79 h 498"/>
              <a:gd name="T20" fmla="*/ 783 w 1550"/>
              <a:gd name="T21" fmla="*/ 46 h 498"/>
              <a:gd name="T22" fmla="*/ 954 w 1550"/>
              <a:gd name="T23" fmla="*/ 22 h 498"/>
              <a:gd name="T24" fmla="*/ 1152 w 1550"/>
              <a:gd name="T25" fmla="*/ 6 h 498"/>
              <a:gd name="T26" fmla="*/ 1289 w 1550"/>
              <a:gd name="T27" fmla="*/ 3 h 498"/>
              <a:gd name="T28" fmla="*/ 1416 w 1550"/>
              <a:gd name="T29" fmla="*/ 0 h 498"/>
              <a:gd name="T30" fmla="*/ 1550 w 1550"/>
              <a:gd name="T31" fmla="*/ 4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50" h="498">
                <a:moveTo>
                  <a:pt x="0" y="498"/>
                </a:moveTo>
                <a:cubicBezTo>
                  <a:pt x="0" y="480"/>
                  <a:pt x="1" y="463"/>
                  <a:pt x="6" y="444"/>
                </a:cubicBezTo>
                <a:cubicBezTo>
                  <a:pt x="11" y="425"/>
                  <a:pt x="21" y="405"/>
                  <a:pt x="32" y="385"/>
                </a:cubicBezTo>
                <a:cubicBezTo>
                  <a:pt x="43" y="365"/>
                  <a:pt x="54" y="345"/>
                  <a:pt x="71" y="327"/>
                </a:cubicBezTo>
                <a:cubicBezTo>
                  <a:pt x="88" y="309"/>
                  <a:pt x="110" y="292"/>
                  <a:pt x="132" y="277"/>
                </a:cubicBezTo>
                <a:cubicBezTo>
                  <a:pt x="154" y="262"/>
                  <a:pt x="176" y="249"/>
                  <a:pt x="201" y="235"/>
                </a:cubicBezTo>
                <a:cubicBezTo>
                  <a:pt x="226" y="221"/>
                  <a:pt x="255" y="207"/>
                  <a:pt x="281" y="195"/>
                </a:cubicBezTo>
                <a:cubicBezTo>
                  <a:pt x="307" y="183"/>
                  <a:pt x="330" y="173"/>
                  <a:pt x="359" y="162"/>
                </a:cubicBezTo>
                <a:cubicBezTo>
                  <a:pt x="388" y="151"/>
                  <a:pt x="410" y="141"/>
                  <a:pt x="453" y="127"/>
                </a:cubicBezTo>
                <a:cubicBezTo>
                  <a:pt x="496" y="113"/>
                  <a:pt x="565" y="92"/>
                  <a:pt x="620" y="79"/>
                </a:cubicBezTo>
                <a:cubicBezTo>
                  <a:pt x="675" y="66"/>
                  <a:pt x="727" y="56"/>
                  <a:pt x="783" y="46"/>
                </a:cubicBezTo>
                <a:cubicBezTo>
                  <a:pt x="839" y="36"/>
                  <a:pt x="893" y="29"/>
                  <a:pt x="954" y="22"/>
                </a:cubicBezTo>
                <a:cubicBezTo>
                  <a:pt x="1015" y="15"/>
                  <a:pt x="1096" y="9"/>
                  <a:pt x="1152" y="6"/>
                </a:cubicBezTo>
                <a:cubicBezTo>
                  <a:pt x="1208" y="3"/>
                  <a:pt x="1245" y="4"/>
                  <a:pt x="1289" y="3"/>
                </a:cubicBezTo>
                <a:cubicBezTo>
                  <a:pt x="1333" y="2"/>
                  <a:pt x="1373" y="0"/>
                  <a:pt x="1416" y="0"/>
                </a:cubicBezTo>
                <a:cubicBezTo>
                  <a:pt x="1459" y="0"/>
                  <a:pt x="1526" y="4"/>
                  <a:pt x="1550" y="4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Freeform 21"/>
          <p:cNvSpPr>
            <a:spLocks/>
          </p:cNvSpPr>
          <p:nvPr/>
        </p:nvSpPr>
        <p:spPr bwMode="auto">
          <a:xfrm>
            <a:off x="6867525" y="1660922"/>
            <a:ext cx="1727200" cy="307181"/>
          </a:xfrm>
          <a:custGeom>
            <a:avLst/>
            <a:gdLst>
              <a:gd name="T0" fmla="*/ 0 w 1088"/>
              <a:gd name="T1" fmla="*/ 0 h 258"/>
              <a:gd name="T2" fmla="*/ 206 w 1088"/>
              <a:gd name="T3" fmla="*/ 15 h 258"/>
              <a:gd name="T4" fmla="*/ 353 w 1088"/>
              <a:gd name="T5" fmla="*/ 30 h 258"/>
              <a:gd name="T6" fmla="*/ 432 w 1088"/>
              <a:gd name="T7" fmla="*/ 42 h 258"/>
              <a:gd name="T8" fmla="*/ 564 w 1088"/>
              <a:gd name="T9" fmla="*/ 67 h 258"/>
              <a:gd name="T10" fmla="*/ 674 w 1088"/>
              <a:gd name="T11" fmla="*/ 96 h 258"/>
              <a:gd name="T12" fmla="*/ 780 w 1088"/>
              <a:gd name="T13" fmla="*/ 129 h 258"/>
              <a:gd name="T14" fmla="*/ 882 w 1088"/>
              <a:gd name="T15" fmla="*/ 166 h 258"/>
              <a:gd name="T16" fmla="*/ 939 w 1088"/>
              <a:gd name="T17" fmla="*/ 192 h 258"/>
              <a:gd name="T18" fmla="*/ 1002 w 1088"/>
              <a:gd name="T19" fmla="*/ 219 h 258"/>
              <a:gd name="T20" fmla="*/ 1088 w 1088"/>
              <a:gd name="T21" fmla="*/ 25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8" h="258">
                <a:moveTo>
                  <a:pt x="0" y="0"/>
                </a:moveTo>
                <a:cubicBezTo>
                  <a:pt x="73" y="5"/>
                  <a:pt x="147" y="10"/>
                  <a:pt x="206" y="15"/>
                </a:cubicBezTo>
                <a:cubicBezTo>
                  <a:pt x="265" y="20"/>
                  <a:pt x="315" y="26"/>
                  <a:pt x="353" y="30"/>
                </a:cubicBezTo>
                <a:cubicBezTo>
                  <a:pt x="391" y="34"/>
                  <a:pt x="397" y="36"/>
                  <a:pt x="432" y="42"/>
                </a:cubicBezTo>
                <a:cubicBezTo>
                  <a:pt x="467" y="48"/>
                  <a:pt x="524" y="58"/>
                  <a:pt x="564" y="67"/>
                </a:cubicBezTo>
                <a:cubicBezTo>
                  <a:pt x="604" y="76"/>
                  <a:pt x="638" y="86"/>
                  <a:pt x="674" y="96"/>
                </a:cubicBezTo>
                <a:cubicBezTo>
                  <a:pt x="710" y="106"/>
                  <a:pt x="745" y="117"/>
                  <a:pt x="780" y="129"/>
                </a:cubicBezTo>
                <a:cubicBezTo>
                  <a:pt x="815" y="141"/>
                  <a:pt x="856" y="156"/>
                  <a:pt x="882" y="166"/>
                </a:cubicBezTo>
                <a:cubicBezTo>
                  <a:pt x="908" y="176"/>
                  <a:pt x="919" y="183"/>
                  <a:pt x="939" y="192"/>
                </a:cubicBezTo>
                <a:cubicBezTo>
                  <a:pt x="959" y="201"/>
                  <a:pt x="977" y="208"/>
                  <a:pt x="1002" y="219"/>
                </a:cubicBezTo>
                <a:cubicBezTo>
                  <a:pt x="1027" y="230"/>
                  <a:pt x="1072" y="246"/>
                  <a:pt x="1088" y="258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Text Box 22"/>
          <p:cNvSpPr txBox="1">
            <a:spLocks noChangeArrowheads="1"/>
          </p:cNvSpPr>
          <p:nvPr/>
        </p:nvSpPr>
        <p:spPr bwMode="auto">
          <a:xfrm>
            <a:off x="7578725" y="1415652"/>
            <a:ext cx="550151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C0C0C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800" b="0" i="0" u="none" strike="noStrike" kern="0" cap="none" spc="0" normalizeH="0" baseline="0" noProof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</a:rPr>
              <a:t>LHC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217774" y="21717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CMS</a:t>
            </a:r>
          </a:p>
        </p:txBody>
      </p:sp>
      <p:sp>
        <p:nvSpPr>
          <p:cNvPr id="64" name="Oval 63"/>
          <p:cNvSpPr/>
          <p:nvPr/>
        </p:nvSpPr>
        <p:spPr bwMode="auto">
          <a:xfrm>
            <a:off x="8915400" y="2375498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4978878" y="1809392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29201" y="1714500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ALICE</a:t>
            </a:r>
          </a:p>
        </p:txBody>
      </p:sp>
      <p:sp>
        <p:nvSpPr>
          <p:cNvPr id="67" name="Oval 66"/>
          <p:cNvSpPr/>
          <p:nvPr/>
        </p:nvSpPr>
        <p:spPr bwMode="auto">
          <a:xfrm>
            <a:off x="4386530" y="2133959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5029200" y="2743200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093574" y="26289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err="1">
                <a:solidFill>
                  <a:schemeClr val="bg1"/>
                </a:solidFill>
              </a:rPr>
              <a:t>LHCb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419601" y="2057400"/>
            <a:ext cx="748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345955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7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7534"/>
            <a:ext cx="4320480" cy="4320480"/>
          </a:xfrm>
        </p:spPr>
        <p:txBody>
          <a:bodyPr>
            <a:normAutofit fontScale="55000" lnSpcReduction="20000"/>
          </a:bodyPr>
          <a:lstStyle/>
          <a:p>
            <a:r>
              <a:rPr lang="sv-SE"/>
              <a:t>Electrons inside vacuum chamber accelerated by field from passing bunch</a:t>
            </a:r>
          </a:p>
          <a:p>
            <a:endParaRPr lang="sv-SE"/>
          </a:p>
          <a:p>
            <a:r>
              <a:rPr lang="sv-SE"/>
              <a:t>Electrons hit inside of vacuum chamber, releasing more electrons, in turn accelerated =&gt; ever increasing cascasde of electrons</a:t>
            </a:r>
          </a:p>
          <a:p>
            <a:endParaRPr lang="sv-SE"/>
          </a:p>
          <a:p>
            <a:r>
              <a:rPr lang="sv-SE"/>
              <a:t>Causes heating, potential beam instabilities, worse vacuum... </a:t>
            </a:r>
          </a:p>
          <a:p>
            <a:endParaRPr lang="sv-SE"/>
          </a:p>
          <a:p>
            <a:r>
              <a:rPr lang="sv-SE"/>
              <a:t>Big challenge for LHC, even more for FCC-hh</a:t>
            </a:r>
          </a:p>
          <a:p>
            <a:endParaRPr lang="sv-SE"/>
          </a:p>
          <a:p>
            <a:r>
              <a:rPr lang="sv-SE"/>
              <a:t>Mitigations: </a:t>
            </a:r>
          </a:p>
          <a:p>
            <a:pPr lvl="1"/>
            <a:r>
              <a:rPr lang="en-US"/>
              <a:t>Beam screen design, surface treatment, coatings</a:t>
            </a:r>
          </a:p>
          <a:p>
            <a:pPr lvl="1"/>
            <a:r>
              <a:rPr lang="en-US"/>
              <a:t>If nothing else helps: increase spacing between bunches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Electron cloud effects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9"/>
          <a:stretch/>
        </p:blipFill>
        <p:spPr bwMode="auto">
          <a:xfrm>
            <a:off x="4583112" y="483518"/>
            <a:ext cx="4560888" cy="1355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206809" y="2055046"/>
            <a:ext cx="1678499" cy="948752"/>
            <a:chOff x="1336435" y="3815191"/>
            <a:chExt cx="2909272" cy="2306582"/>
          </a:xfrm>
        </p:grpSpPr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6435" y="3893366"/>
              <a:ext cx="2909272" cy="2228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2490346" y="3815191"/>
              <a:ext cx="850752" cy="8979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anose="020F0502020204030204" pitchFamily="34" charset="0"/>
                </a:rPr>
                <a:t>a-C</a:t>
              </a:r>
              <a:endParaRPr lang="en-GB" b="1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48064" y="2067694"/>
            <a:ext cx="1795874" cy="942781"/>
            <a:chOff x="7351627" y="1706944"/>
            <a:chExt cx="2971209" cy="232342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1627" y="1801957"/>
              <a:ext cx="2971209" cy="222840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7982079" y="1706944"/>
              <a:ext cx="1541696" cy="9101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Calibri" panose="020F0502020204030204" pitchFamily="34" charset="0"/>
                </a:rPr>
                <a:t>LESS</a:t>
              </a:r>
            </a:p>
          </p:txBody>
        </p:sp>
      </p:grp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191" y="3075806"/>
            <a:ext cx="2485241" cy="1737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976977" y="1338322"/>
            <a:ext cx="875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G. </a:t>
            </a:r>
            <a:r>
              <a:rPr lang="en-US" sz="1200" i="1" err="1"/>
              <a:t>Iadarola</a:t>
            </a:r>
            <a:endParaRPr lang="en-US" sz="1200" i="1"/>
          </a:p>
        </p:txBody>
      </p:sp>
    </p:spTree>
    <p:extLst>
      <p:ext uri="{BB962C8B-B14F-4D97-AF65-F5344CB8AC3E}">
        <p14:creationId xmlns:p14="http://schemas.microsoft.com/office/powerpoint/2010/main" val="286991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/>
              <a:t>CEPC / </a:t>
            </a:r>
            <a:r>
              <a:rPr lang="en-US" sz="8800" err="1"/>
              <a:t>SppC</a:t>
            </a:r>
            <a:endParaRPr lang="en-US" sz="88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41</a:t>
            </a:fld>
            <a:endParaRPr lang="en-US"/>
          </a:p>
        </p:txBody>
      </p:sp>
      <p:pic>
        <p:nvPicPr>
          <p:cNvPr id="6" name="Picture 4" descr="http://cepc.ihep.ac.cn/marg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43707"/>
            <a:ext cx="6336704" cy="116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2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555526"/>
            <a:ext cx="4618856" cy="244889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>
              <a:buFont typeface="Arial"/>
              <a:buChar char="•"/>
            </a:pPr>
            <a:r>
              <a:rPr lang="en-US" sz="2000" dirty="0"/>
              <a:t>Chinese proposal for </a:t>
            </a:r>
            <a:r>
              <a:rPr lang="en-US" sz="2000" dirty="0" err="1"/>
              <a:t>e</a:t>
            </a:r>
            <a:r>
              <a:rPr lang="en-US" sz="2000" baseline="30000" dirty="0" err="1"/>
              <a:t>+</a:t>
            </a:r>
            <a:r>
              <a:rPr lang="en-US" sz="2000" dirty="0" err="1"/>
              <a:t>e</a:t>
            </a:r>
            <a:r>
              <a:rPr lang="en-US" sz="2000" baseline="30000" dirty="0"/>
              <a:t>- </a:t>
            </a:r>
            <a:r>
              <a:rPr lang="en-US" sz="2000" dirty="0"/>
              <a:t>collider 90-240 </a:t>
            </a:r>
            <a:r>
              <a:rPr lang="en-US" sz="2000" dirty="0" err="1"/>
              <a:t>GeV</a:t>
            </a:r>
            <a:r>
              <a:rPr lang="en-US" sz="2000" dirty="0"/>
              <a:t>, 100 km ring</a:t>
            </a:r>
            <a:endParaRPr lang="en-US" sz="2000" dirty="0">
              <a:cs typeface="Calibri"/>
            </a:endParaRPr>
          </a:p>
          <a:p>
            <a:pPr marL="285750">
              <a:buFont typeface="Arial"/>
              <a:buChar char="•"/>
            </a:pPr>
            <a:r>
              <a:rPr lang="en-US" sz="2000" dirty="0">
                <a:cs typeface="Calibri"/>
              </a:rPr>
              <a:t>Four operation modes: H, Z, WW, </a:t>
            </a:r>
            <a:r>
              <a:rPr lang="en-US" sz="2000" dirty="0" err="1">
                <a:cs typeface="Calibri"/>
              </a:rPr>
              <a:t>ttbar</a:t>
            </a:r>
            <a:endParaRPr lang="en-US" sz="2000" dirty="0"/>
          </a:p>
          <a:p>
            <a:pPr marL="285750">
              <a:buFont typeface="Arial"/>
              <a:buChar char="•"/>
            </a:pPr>
            <a:r>
              <a:rPr lang="en-US" sz="2000" dirty="0"/>
              <a:t>Two collision points, two RF insertions</a:t>
            </a:r>
            <a:endParaRPr lang="en-US" dirty="0"/>
          </a:p>
          <a:p>
            <a:pPr marL="285750">
              <a:buFont typeface="Arial"/>
              <a:buChar char="•"/>
            </a:pPr>
            <a:r>
              <a:rPr lang="en-US" sz="2000" dirty="0"/>
              <a:t>Limit synchrotron radiation power to 30 MW per ring, option to go to 50 MW</a:t>
            </a:r>
            <a:endParaRPr lang="en-US" sz="2000" dirty="0"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CEPC (Circular Electron Positron Collider)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645" y="2730587"/>
            <a:ext cx="3536429" cy="2232248"/>
          </a:xfrm>
          <a:prstGeom prst="rect">
            <a:avLst/>
          </a:prstGeom>
        </p:spPr>
      </p:pic>
      <p:pic>
        <p:nvPicPr>
          <p:cNvPr id="7" name="Picture 6" descr="A diagram of a circular object with text&#10;&#10;Description automatically generated">
            <a:extLst>
              <a:ext uri="{FF2B5EF4-FFF2-40B4-BE49-F238E27FC236}">
                <a16:creationId xmlns:a16="http://schemas.microsoft.com/office/drawing/2014/main" xmlns="" id="{B8114B58-53C7-2BA3-60E5-AC3C52A2E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148" y="648645"/>
            <a:ext cx="4283318" cy="384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35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table with numbers and symbols&#10;&#10;Description automatically generated">
            <a:extLst>
              <a:ext uri="{FF2B5EF4-FFF2-40B4-BE49-F238E27FC236}">
                <a16:creationId xmlns:a16="http://schemas.microsoft.com/office/drawing/2014/main" xmlns="" id="{ADE753C6-1681-5816-72C3-82D03830C9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5" t="5783" r="-299" b="547"/>
          <a:stretch/>
        </p:blipFill>
        <p:spPr>
          <a:xfrm>
            <a:off x="-312" y="472755"/>
            <a:ext cx="3999106" cy="463230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A1E248E-46B4-2053-95FC-4E209F04F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1704D65-8805-692B-2A65-9C88566C1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266818E2-3913-F6AB-C136-F8D13CA72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CEPC parameter table</a:t>
            </a:r>
            <a:endParaRPr lang="en-US"/>
          </a:p>
        </p:txBody>
      </p:sp>
      <p:pic>
        <p:nvPicPr>
          <p:cNvPr id="9" name="Picture 8" descr="A table with numbers and text&#10;&#10;Description automatically generated">
            <a:extLst>
              <a:ext uri="{FF2B5EF4-FFF2-40B4-BE49-F238E27FC236}">
                <a16:creationId xmlns:a16="http://schemas.microsoft.com/office/drawing/2014/main" xmlns="" id="{76FAF8A3-0F2E-A175-4C00-8FFE558DE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648" y="621506"/>
            <a:ext cx="5162550" cy="1495425"/>
          </a:xfrm>
          <a:prstGeom prst="rect">
            <a:avLst/>
          </a:prstGeom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xmlns="" id="{A94DD628-9637-BD4C-8564-5ADA7BC52CC7}"/>
              </a:ext>
            </a:extLst>
          </p:cNvPr>
          <p:cNvSpPr txBox="1"/>
          <p:nvPr/>
        </p:nvSpPr>
        <p:spPr>
          <a:xfrm>
            <a:off x="4569619" y="3039666"/>
            <a:ext cx="267771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More details </a:t>
            </a:r>
            <a:r>
              <a:rPr lang="en-US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technical design report </a:t>
            </a:r>
            <a:r>
              <a:rPr lang="en-US"/>
              <a:t>, 2023</a:t>
            </a:r>
          </a:p>
        </p:txBody>
      </p:sp>
      <p:pic>
        <p:nvPicPr>
          <p:cNvPr id="11" name="Picture 10" descr="A green cover with white text&#10;&#10;Description automatically generated">
            <a:extLst>
              <a:ext uri="{FF2B5EF4-FFF2-40B4-BE49-F238E27FC236}">
                <a16:creationId xmlns:a16="http://schemas.microsoft.com/office/drawing/2014/main" xmlns="" id="{83EBC964-8034-5DCB-2254-1BC5958C05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7594" y="2374106"/>
            <a:ext cx="1381125" cy="199072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4068055-A2B9-0CB3-444A-4A864462D172}"/>
              </a:ext>
            </a:extLst>
          </p:cNvPr>
          <p:cNvSpPr/>
          <p:nvPr/>
        </p:nvSpPr>
        <p:spPr>
          <a:xfrm>
            <a:off x="8293051" y="1371665"/>
            <a:ext cx="851099" cy="686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5735666-B665-15C7-382B-F7060027538F}"/>
              </a:ext>
            </a:extLst>
          </p:cNvPr>
          <p:cNvSpPr/>
          <p:nvPr/>
        </p:nvSpPr>
        <p:spPr>
          <a:xfrm>
            <a:off x="6923832" y="1371665"/>
            <a:ext cx="565350" cy="6922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76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258816" cy="3967088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/>
              <a:t>100 km hadron collider to later be installed in the same tunnel as CEPC</a:t>
            </a:r>
          </a:p>
          <a:p>
            <a:endParaRPr lang="en-US" dirty="0"/>
          </a:p>
          <a:p>
            <a:r>
              <a:rPr lang="en-US" dirty="0"/>
              <a:t>Design report scenario: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use 12 T high-temperature iron-based superconductors for high field dipole magnets =&gt; </a:t>
            </a:r>
            <a:r>
              <a:rPr lang="en-US" dirty="0" err="1"/>
              <a:t>centre</a:t>
            </a:r>
            <a:r>
              <a:rPr lang="en-US" dirty="0"/>
              <a:t> of mass energy of 75 TeV 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“ultimate” upgrade: 24T field, 150 TeV CMS energy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Operating at 4.2 K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Luminosity of 10</a:t>
            </a:r>
            <a:r>
              <a:rPr lang="en-US" baseline="30000" dirty="0"/>
              <a:t>35</a:t>
            </a:r>
            <a:r>
              <a:rPr lang="en-US" dirty="0"/>
              <a:t> cm</a:t>
            </a:r>
            <a:r>
              <a:rPr lang="en-US" baseline="30000" dirty="0"/>
              <a:t>–2</a:t>
            </a:r>
            <a:r>
              <a:rPr lang="en-US" dirty="0"/>
              <a:t> s</a:t>
            </a:r>
            <a:r>
              <a:rPr lang="en-US" baseline="30000" dirty="0"/>
              <a:t>–1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Baseline layout with 8 insertions for experiments, collimation, extraction, injection, RF</a:t>
            </a:r>
            <a:endParaRPr lang="en-US" dirty="0">
              <a:cs typeface="Calibri"/>
            </a:endParaRPr>
          </a:p>
          <a:p>
            <a:endParaRPr lang="en-US" dirty="0"/>
          </a:p>
          <a:p>
            <a:r>
              <a:rPr lang="en-US" dirty="0">
                <a:hlinkClick r:id="rId2"/>
              </a:rPr>
              <a:t>conceptual design report</a:t>
            </a:r>
            <a:r>
              <a:rPr lang="en-US" dirty="0"/>
              <a:t> in 2018</a:t>
            </a: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SppC</a:t>
            </a:r>
            <a:r>
              <a:rPr lang="en-US"/>
              <a:t> (Super proton-proton Collider)</a:t>
            </a:r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80436"/>
            <a:ext cx="3658280" cy="360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17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/>
              <a:t>Muon collider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45</a:t>
            </a:fld>
            <a:endParaRPr lang="en-US"/>
          </a:p>
        </p:txBody>
      </p:sp>
      <p:pic>
        <p:nvPicPr>
          <p:cNvPr id="6" name="Picture 5" descr="Diagram of a solar system&#10;&#10;Description automatically generated">
            <a:extLst>
              <a:ext uri="{FF2B5EF4-FFF2-40B4-BE49-F238E27FC236}">
                <a16:creationId xmlns:a16="http://schemas.microsoft.com/office/drawing/2014/main" xmlns="" id="{B8A096B6-605D-B89A-1F65-1CA8215DB3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027"/>
          <a:stretch/>
        </p:blipFill>
        <p:spPr>
          <a:xfrm>
            <a:off x="1917700" y="2409043"/>
            <a:ext cx="5302250" cy="111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19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30D468D9-79C6-4B83-8C34-949739587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01" y="627533"/>
            <a:ext cx="6674122" cy="4428493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/>
              <a:t>Could </a:t>
            </a:r>
            <a:r>
              <a:rPr lang="en-US">
                <a:solidFill>
                  <a:srgbClr val="0000FF"/>
                </a:solidFill>
              </a:rPr>
              <a:t>use heavier leptons than </a:t>
            </a:r>
            <a:r>
              <a:rPr lang="en-US" err="1">
                <a:solidFill>
                  <a:srgbClr val="0000FF"/>
                </a:solidFill>
              </a:rPr>
              <a:t>e+e</a:t>
            </a:r>
            <a:r>
              <a:rPr lang="en-US">
                <a:solidFill>
                  <a:srgbClr val="0000FF"/>
                </a:solidFill>
              </a:rPr>
              <a:t>- to minimize synchrotron</a:t>
            </a:r>
            <a:r>
              <a:rPr lang="en-US"/>
              <a:t> radiation in a circular lepton collider</a:t>
            </a:r>
          </a:p>
          <a:p>
            <a:pPr lvl="1"/>
            <a:r>
              <a:rPr lang="en-US"/>
              <a:t>Could reach much higher energy than with </a:t>
            </a:r>
            <a:r>
              <a:rPr lang="en-US" err="1"/>
              <a:t>e+e</a:t>
            </a:r>
            <a:r>
              <a:rPr lang="en-US"/>
              <a:t>- for the same radius, still with “cleaner” collisions than protons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Or reach similar energies with a much smaller machine </a:t>
            </a:r>
            <a:r>
              <a:rPr lang="en-US">
                <a:sym typeface="Wingdings" panose="05000000000000000000" pitchFamily="2" charset="2"/>
              </a:rPr>
              <a:t> </a:t>
            </a:r>
            <a:r>
              <a:rPr lang="en-US"/>
              <a:t>cost- and energy-efficient </a:t>
            </a:r>
            <a:endParaRPr lang="en-US">
              <a:ea typeface="Calibri"/>
              <a:cs typeface="Calibri"/>
            </a:endParaRPr>
          </a:p>
          <a:p>
            <a:endParaRPr lang="en-US"/>
          </a:p>
          <a:p>
            <a:r>
              <a:rPr lang="en-US">
                <a:solidFill>
                  <a:srgbClr val="0000FF"/>
                </a:solidFill>
              </a:rPr>
              <a:t>Use muons? </a:t>
            </a:r>
            <a:endParaRPr lang="en-US">
              <a:solidFill>
                <a:srgbClr val="0000FF"/>
              </a:solidFill>
              <a:ea typeface="Calibri"/>
              <a:cs typeface="Calibri"/>
            </a:endParaRPr>
          </a:p>
          <a:p>
            <a:pPr lvl="1"/>
            <a:r>
              <a:rPr lang="en-US"/>
              <a:t>mass = 106 MeV/c</a:t>
            </a:r>
            <a:r>
              <a:rPr lang="en-US" baseline="30000"/>
              <a:t>2</a:t>
            </a:r>
            <a:r>
              <a:rPr lang="en-US"/>
              <a:t> = 207 m</a:t>
            </a:r>
            <a:r>
              <a:rPr lang="en-US" baseline="-25000"/>
              <a:t>e</a:t>
            </a:r>
            <a:endParaRPr lang="en-US"/>
          </a:p>
          <a:p>
            <a:pPr lvl="1"/>
            <a:r>
              <a:rPr lang="en-US">
                <a:solidFill>
                  <a:srgbClr val="FF0000"/>
                </a:solidFill>
              </a:rPr>
              <a:t>Challenge 1: Unstable</a:t>
            </a:r>
            <a:r>
              <a:rPr lang="en-US"/>
              <a:t>, 2.2 </a:t>
            </a:r>
            <a:r>
              <a:rPr lang="el-GR"/>
              <a:t>μ</a:t>
            </a:r>
            <a:r>
              <a:rPr lang="en-US"/>
              <a:t>s mean lifetime</a:t>
            </a:r>
            <a:endParaRPr lang="en-US">
              <a:ea typeface="Calibri"/>
              <a:cs typeface="Calibri"/>
            </a:endParaRPr>
          </a:p>
          <a:p>
            <a:pPr lvl="2"/>
            <a:r>
              <a:rPr lang="en-US"/>
              <a:t>Need to very quickly accelerate them to high energy – with time dilation, factor </a:t>
            </a:r>
            <a:r>
              <a:rPr lang="el-GR"/>
              <a:t>γ</a:t>
            </a:r>
            <a:r>
              <a:rPr lang="en-US"/>
              <a:t> longer lifetime 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>
                <a:solidFill>
                  <a:srgbClr val="FF0000"/>
                </a:solidFill>
              </a:rPr>
              <a:t>Challenge 2: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experimental backgrounds </a:t>
            </a:r>
            <a:r>
              <a:rPr lang="en-US">
                <a:solidFill>
                  <a:srgbClr val="000000"/>
                </a:solidFill>
              </a:rPr>
              <a:t>due to </a:t>
            </a:r>
            <a:r>
              <a:rPr lang="en-US"/>
              <a:t>e+ and e- from muon decay</a:t>
            </a:r>
            <a:endParaRPr lang="en-US">
              <a:solidFill>
                <a:srgbClr val="000000"/>
              </a:solidFill>
              <a:ea typeface="Calibri"/>
              <a:cs typeface="Calibri"/>
            </a:endParaRPr>
          </a:p>
          <a:p>
            <a:pPr lvl="1"/>
            <a:r>
              <a:rPr lang="en-US">
                <a:solidFill>
                  <a:srgbClr val="FF0000"/>
                </a:solidFill>
              </a:rPr>
              <a:t>Challenge 3: abundant neutrinos </a:t>
            </a:r>
            <a:r>
              <a:rPr lang="en-US"/>
              <a:t>from muon decay could reach surface and interact, causing radiation</a:t>
            </a:r>
            <a:endParaRPr lang="en-US">
              <a:ea typeface="Calibri"/>
              <a:cs typeface="Calibri"/>
            </a:endParaRPr>
          </a:p>
          <a:p>
            <a:pPr lvl="1"/>
            <a:endParaRPr lang="en-US"/>
          </a:p>
          <a:p>
            <a:r>
              <a:rPr lang="en-US">
                <a:solidFill>
                  <a:srgbClr val="0000FF"/>
                </a:solidFill>
              </a:rPr>
              <a:t>Production of muons</a:t>
            </a:r>
            <a:r>
              <a:rPr lang="en-US"/>
              <a:t> – presently considered option: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Let high-power proton beam hit a target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Pions are produced, which later decay into muons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>
                <a:ea typeface="Calibri"/>
                <a:cs typeface="Calibri"/>
              </a:rPr>
              <a:t>Muons have relatively large transverse momentum spread </a:t>
            </a:r>
            <a:r>
              <a:rPr lang="en-US">
                <a:ea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en-US">
                <a:ea typeface="Calibri"/>
                <a:cs typeface="Calibri"/>
              </a:rPr>
              <a:t> </a:t>
            </a:r>
            <a:br>
              <a:rPr lang="en-US">
                <a:ea typeface="Calibri"/>
                <a:cs typeface="Calibri"/>
              </a:rPr>
            </a:br>
            <a:r>
              <a:rPr lang="en-US">
                <a:ea typeface="Calibri"/>
                <a:cs typeface="Calibri"/>
              </a:rPr>
              <a:t>need to very quickly "cool" them to achieve small beam size for </a:t>
            </a:r>
            <a:br>
              <a:rPr lang="en-US">
                <a:ea typeface="Calibri"/>
                <a:cs typeface="Calibri"/>
              </a:rPr>
            </a:br>
            <a:r>
              <a:rPr lang="en-US">
                <a:ea typeface="Calibri"/>
                <a:cs typeface="Calibri"/>
              </a:rPr>
              <a:t>higher luminosity</a:t>
            </a:r>
          </a:p>
          <a:p>
            <a:pPr lvl="2"/>
            <a:r>
              <a:rPr lang="en-US">
                <a:solidFill>
                  <a:srgbClr val="FF0000"/>
                </a:solidFill>
                <a:ea typeface="Calibri"/>
                <a:cs typeface="Calibri"/>
              </a:rPr>
              <a:t>Challenge 4: very fast cooling of muon beam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ED1265E-96CB-691F-475C-8EB293A0A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C881343-C539-E3C2-A7FD-F52E685A6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43D696A8-5332-3E25-A131-66FF45302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Muon collider study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xmlns="" id="{0731904B-5F1F-F447-23D1-0A19128CBBC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69170" y="728631"/>
          <a:ext cx="1417630" cy="629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Equation" r:id="rId4" imgW="914040" imgH="420480" progId="Equation.3">
                  <p:embed/>
                </p:oleObj>
              </mc:Choice>
              <mc:Fallback>
                <p:oleObj name="Equation" r:id="rId4" imgW="914040" imgH="420480" progId="Equation.3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xmlns="" id="{0731904B-5F1F-F447-23D1-0A19128CBBC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9170" y="728631"/>
                        <a:ext cx="1417630" cy="629402"/>
                      </a:xfrm>
                      <a:prstGeom prst="rect">
                        <a:avLst/>
                      </a:prstGeom>
                      <a:noFill/>
                      <a:ln w="222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3B637F0-9287-0CB8-AA5C-53C468843A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9497" y="2077425"/>
            <a:ext cx="1974503" cy="8648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D839788-BD14-9F98-45BF-0E7B9641BF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7395" y="3194923"/>
            <a:ext cx="1416605" cy="902195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xmlns="" id="{7F8434BB-7535-2CC1-5083-B98F20B4BEC0}"/>
              </a:ext>
            </a:extLst>
          </p:cNvPr>
          <p:cNvSpPr/>
          <p:nvPr/>
        </p:nvSpPr>
        <p:spPr>
          <a:xfrm>
            <a:off x="4860032" y="3651870"/>
            <a:ext cx="1152128" cy="57606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protons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A92B88B1-6795-1C0C-0570-BCF46F119FE8}"/>
              </a:ext>
            </a:extLst>
          </p:cNvPr>
          <p:cNvCxnSpPr/>
          <p:nvPr/>
        </p:nvCxnSpPr>
        <p:spPr>
          <a:xfrm flipV="1">
            <a:off x="6628589" y="3722966"/>
            <a:ext cx="426092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66CDD7CF-609B-5201-9DAF-E5BA789C2AD9}"/>
              </a:ext>
            </a:extLst>
          </p:cNvPr>
          <p:cNvCxnSpPr>
            <a:cxnSpLocks/>
          </p:cNvCxnSpPr>
          <p:nvPr/>
        </p:nvCxnSpPr>
        <p:spPr>
          <a:xfrm flipV="1">
            <a:off x="6553200" y="3920622"/>
            <a:ext cx="707738" cy="96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F832E67B-7300-DFC2-3AF3-630F3DC5EEA2}"/>
              </a:ext>
            </a:extLst>
          </p:cNvPr>
          <p:cNvCxnSpPr>
            <a:cxnSpLocks/>
          </p:cNvCxnSpPr>
          <p:nvPr/>
        </p:nvCxnSpPr>
        <p:spPr>
          <a:xfrm flipV="1">
            <a:off x="6575903" y="3820126"/>
            <a:ext cx="602089" cy="172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9BE9D126-C848-B2A9-075E-CC8A74F1EB8B}"/>
              </a:ext>
            </a:extLst>
          </p:cNvPr>
          <p:cNvCxnSpPr>
            <a:cxnSpLocks/>
          </p:cNvCxnSpPr>
          <p:nvPr/>
        </p:nvCxnSpPr>
        <p:spPr>
          <a:xfrm>
            <a:off x="6545033" y="3932138"/>
            <a:ext cx="552840" cy="92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1CA9CA5D-352F-743D-E922-08CD8DE8C537}"/>
              </a:ext>
            </a:extLst>
          </p:cNvPr>
          <p:cNvCxnSpPr>
            <a:cxnSpLocks/>
          </p:cNvCxnSpPr>
          <p:nvPr/>
        </p:nvCxnSpPr>
        <p:spPr>
          <a:xfrm flipV="1">
            <a:off x="6478617" y="3908231"/>
            <a:ext cx="901145" cy="24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7E23C11E-6146-F499-6B86-66076DDEBD99}"/>
              </a:ext>
            </a:extLst>
          </p:cNvPr>
          <p:cNvCxnSpPr>
            <a:cxnSpLocks/>
          </p:cNvCxnSpPr>
          <p:nvPr/>
        </p:nvCxnSpPr>
        <p:spPr>
          <a:xfrm>
            <a:off x="6588962" y="4000284"/>
            <a:ext cx="342071" cy="83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15FBC9F5-5F70-6B72-0A99-9EECE7EE862B}"/>
              </a:ext>
            </a:extLst>
          </p:cNvPr>
          <p:cNvCxnSpPr>
            <a:cxnSpLocks/>
          </p:cNvCxnSpPr>
          <p:nvPr/>
        </p:nvCxnSpPr>
        <p:spPr>
          <a:xfrm flipV="1">
            <a:off x="6567686" y="3812472"/>
            <a:ext cx="699915" cy="119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8883CFD-A8D9-D7DD-9BB1-0A20B0DE02D5}"/>
              </a:ext>
            </a:extLst>
          </p:cNvPr>
          <p:cNvSpPr/>
          <p:nvPr/>
        </p:nvSpPr>
        <p:spPr>
          <a:xfrm rot="16200000">
            <a:off x="5817554" y="3680289"/>
            <a:ext cx="1102291" cy="5690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target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401C2E3-1042-9FAE-6F17-3C9D67E19583}"/>
              </a:ext>
            </a:extLst>
          </p:cNvPr>
          <p:cNvSpPr txBox="1"/>
          <p:nvPr/>
        </p:nvSpPr>
        <p:spPr>
          <a:xfrm>
            <a:off x="6660232" y="4085659"/>
            <a:ext cx="1675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Many particles, </a:t>
            </a:r>
          </a:p>
          <a:p>
            <a:r>
              <a:rPr lang="en-US">
                <a:solidFill>
                  <a:schemeClr val="accent1"/>
                </a:solidFill>
              </a:rPr>
              <a:t>including </a:t>
            </a:r>
            <a:r>
              <a:rPr lang="el-GR">
                <a:solidFill>
                  <a:schemeClr val="accent1"/>
                </a:solidFill>
              </a:rPr>
              <a:t>π</a:t>
            </a:r>
            <a:r>
              <a:rPr lang="en-US">
                <a:solidFill>
                  <a:schemeClr val="accent1"/>
                </a:solidFill>
              </a:rPr>
              <a:t>+, </a:t>
            </a:r>
            <a:r>
              <a:rPr lang="el-GR">
                <a:solidFill>
                  <a:schemeClr val="accent1"/>
                </a:solidFill>
              </a:rPr>
              <a:t>π</a:t>
            </a:r>
            <a:r>
              <a:rPr lang="en-US">
                <a:solidFill>
                  <a:schemeClr val="accent1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91617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0" grpId="0" animBg="1"/>
      <p:bldP spid="9" grpId="0" animBg="1"/>
      <p:bldP spid="2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collider concept</a:t>
            </a:r>
            <a:endParaRPr lang="en-US" dirty="0"/>
          </a:p>
        </p:txBody>
      </p:sp>
      <p:grpSp>
        <p:nvGrpSpPr>
          <p:cNvPr id="6" name="Group 13">
            <a:extLst>
              <a:ext uri="{FF2B5EF4-FFF2-40B4-BE49-F238E27FC236}">
                <a16:creationId xmlns:a16="http://schemas.microsoft.com/office/drawing/2014/main" xmlns="" id="{D2CF8AFA-761B-C13A-E7F3-BAAA9DA6636D}"/>
              </a:ext>
            </a:extLst>
          </p:cNvPr>
          <p:cNvGrpSpPr/>
          <p:nvPr/>
        </p:nvGrpSpPr>
        <p:grpSpPr>
          <a:xfrm>
            <a:off x="365718" y="3952291"/>
            <a:ext cx="1253954" cy="523970"/>
            <a:chOff x="-15995" y="-28576"/>
            <a:chExt cx="3343877" cy="1397255"/>
          </a:xfrm>
        </p:grpSpPr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xmlns="" id="{73DB96C9-0C83-DDFF-CCE7-0A231155633A}"/>
                </a:ext>
              </a:extLst>
            </p:cNvPr>
            <p:cNvSpPr/>
            <p:nvPr/>
          </p:nvSpPr>
          <p:spPr>
            <a:xfrm>
              <a:off x="0" y="0"/>
              <a:ext cx="3327882" cy="1368679"/>
            </a:xfrm>
            <a:custGeom>
              <a:avLst/>
              <a:gdLst/>
              <a:ahLst/>
              <a:cxnLst/>
              <a:rect l="l" t="t" r="r" b="b"/>
              <a:pathLst>
                <a:path w="3327882" h="1368679">
                  <a:moveTo>
                    <a:pt x="0" y="0"/>
                  </a:moveTo>
                  <a:lnTo>
                    <a:pt x="3327882" y="0"/>
                  </a:lnTo>
                  <a:lnTo>
                    <a:pt x="3327882" y="1368679"/>
                  </a:lnTo>
                  <a:lnTo>
                    <a:pt x="0" y="1368679"/>
                  </a:lnTo>
                  <a:close/>
                </a:path>
              </a:pathLst>
            </a:custGeom>
            <a:solidFill>
              <a:srgbClr val="C3D7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15">
              <a:extLst>
                <a:ext uri="{FF2B5EF4-FFF2-40B4-BE49-F238E27FC236}">
                  <a16:creationId xmlns:a16="http://schemas.microsoft.com/office/drawing/2014/main" xmlns="" id="{A1D97207-7699-8AE1-EAA8-52CE15C2BFC6}"/>
                </a:ext>
              </a:extLst>
            </p:cNvPr>
            <p:cNvSpPr txBox="1"/>
            <p:nvPr/>
          </p:nvSpPr>
          <p:spPr>
            <a:xfrm>
              <a:off x="-15995" y="-28576"/>
              <a:ext cx="3327840" cy="1397228"/>
            </a:xfrm>
            <a:prstGeom prst="rect">
              <a:avLst/>
            </a:prstGeom>
          </p:spPr>
          <p:txBody>
            <a:bodyPr lIns="25400" tIns="25400" rIns="25400" bIns="25400" rtlCol="0" anchor="t"/>
            <a:lstStyle/>
            <a:p>
              <a:pPr algn="ctr">
                <a:lnSpc>
                  <a:spcPts val="1679"/>
                </a:lnSpc>
              </a:pPr>
              <a:r>
                <a:rPr lang="en-US" sz="1399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Short, intense proton bunch</a:t>
              </a:r>
            </a:p>
          </p:txBody>
        </p:sp>
      </p:grpSp>
      <p:grpSp>
        <p:nvGrpSpPr>
          <p:cNvPr id="9" name="Group 16">
            <a:extLst>
              <a:ext uri="{FF2B5EF4-FFF2-40B4-BE49-F238E27FC236}">
                <a16:creationId xmlns:a16="http://schemas.microsoft.com/office/drawing/2014/main" xmlns="" id="{7D3A4FF4-8FB3-EFCC-36EF-67D328048A0E}"/>
              </a:ext>
            </a:extLst>
          </p:cNvPr>
          <p:cNvGrpSpPr/>
          <p:nvPr/>
        </p:nvGrpSpPr>
        <p:grpSpPr>
          <a:xfrm>
            <a:off x="1907704" y="3778129"/>
            <a:ext cx="1656184" cy="933244"/>
            <a:chOff x="-6472" y="-192021"/>
            <a:chExt cx="4416491" cy="2488652"/>
          </a:xfrm>
        </p:grpSpPr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xmlns="" id="{B959CE6D-DC60-62BC-5E6F-F21051E13593}"/>
                </a:ext>
              </a:extLst>
            </p:cNvPr>
            <p:cNvSpPr/>
            <p:nvPr/>
          </p:nvSpPr>
          <p:spPr>
            <a:xfrm>
              <a:off x="-6472" y="-192021"/>
              <a:ext cx="4317802" cy="2460036"/>
            </a:xfrm>
            <a:custGeom>
              <a:avLst/>
              <a:gdLst/>
              <a:ahLst/>
              <a:cxnLst/>
              <a:rect l="l" t="t" r="r" b="b"/>
              <a:pathLst>
                <a:path w="4317803" h="2460036">
                  <a:moveTo>
                    <a:pt x="0" y="0"/>
                  </a:moveTo>
                  <a:lnTo>
                    <a:pt x="4317803" y="0"/>
                  </a:lnTo>
                  <a:lnTo>
                    <a:pt x="4317803" y="2460036"/>
                  </a:lnTo>
                  <a:lnTo>
                    <a:pt x="0" y="2460036"/>
                  </a:lnTo>
                  <a:close/>
                </a:path>
              </a:pathLst>
            </a:custGeom>
            <a:solidFill>
              <a:srgbClr val="CFCFE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8">
              <a:extLst>
                <a:ext uri="{FF2B5EF4-FFF2-40B4-BE49-F238E27FC236}">
                  <a16:creationId xmlns:a16="http://schemas.microsoft.com/office/drawing/2014/main" xmlns="" id="{DB0481CF-4EC7-1A01-DD39-E5514F210036}"/>
                </a:ext>
              </a:extLst>
            </p:cNvPr>
            <p:cNvSpPr txBox="1"/>
            <p:nvPr/>
          </p:nvSpPr>
          <p:spPr>
            <a:xfrm>
              <a:off x="92251" y="-192021"/>
              <a:ext cx="4317768" cy="2488652"/>
            </a:xfrm>
            <a:prstGeom prst="rect">
              <a:avLst/>
            </a:prstGeom>
          </p:spPr>
          <p:txBody>
            <a:bodyPr lIns="25400" tIns="25400" rIns="25400" bIns="25400" rtlCol="0" anchor="t"/>
            <a:lstStyle/>
            <a:p>
              <a:pPr algn="ctr">
                <a:lnSpc>
                  <a:spcPts val="1679"/>
                </a:lnSpc>
              </a:pPr>
              <a:r>
                <a:rPr lang="en-US" sz="1399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Protons produce </a:t>
              </a:r>
              <a:r>
                <a:rPr lang="en-US" sz="1399" dirty="0" err="1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pions</a:t>
              </a:r>
              <a:r>
                <a:rPr lang="en-US" sz="1399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which decay into muons which are captured</a:t>
              </a:r>
            </a:p>
          </p:txBody>
        </p:sp>
      </p:grpSp>
      <p:grpSp>
        <p:nvGrpSpPr>
          <p:cNvPr id="12" name="Group 19">
            <a:extLst>
              <a:ext uri="{FF2B5EF4-FFF2-40B4-BE49-F238E27FC236}">
                <a16:creationId xmlns:a16="http://schemas.microsoft.com/office/drawing/2014/main" xmlns="" id="{A0411E9D-B0AA-2910-1436-99CD06B16B33}"/>
              </a:ext>
            </a:extLst>
          </p:cNvPr>
          <p:cNvGrpSpPr/>
          <p:nvPr/>
        </p:nvGrpSpPr>
        <p:grpSpPr>
          <a:xfrm>
            <a:off x="4283968" y="3877114"/>
            <a:ext cx="1559803" cy="533764"/>
            <a:chOff x="-785043" y="-7533490"/>
            <a:chExt cx="4159475" cy="1423372"/>
          </a:xfrm>
        </p:grpSpPr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xmlns="" id="{8096FB5C-8BBA-F86C-EBC1-D42397BCDD0C}"/>
                </a:ext>
              </a:extLst>
            </p:cNvPr>
            <p:cNvSpPr/>
            <p:nvPr/>
          </p:nvSpPr>
          <p:spPr>
            <a:xfrm>
              <a:off x="-785043" y="-7478797"/>
              <a:ext cx="4159475" cy="1368679"/>
            </a:xfrm>
            <a:custGeom>
              <a:avLst/>
              <a:gdLst/>
              <a:ahLst/>
              <a:cxnLst/>
              <a:rect l="l" t="t" r="r" b="b"/>
              <a:pathLst>
                <a:path w="4159475" h="1368679">
                  <a:moveTo>
                    <a:pt x="0" y="0"/>
                  </a:moveTo>
                  <a:lnTo>
                    <a:pt x="4159475" y="0"/>
                  </a:lnTo>
                  <a:lnTo>
                    <a:pt x="4159475" y="1368679"/>
                  </a:lnTo>
                  <a:lnTo>
                    <a:pt x="0" y="1368679"/>
                  </a:lnTo>
                  <a:close/>
                </a:path>
              </a:pathLst>
            </a:custGeom>
            <a:solidFill>
              <a:srgbClr val="E7D2E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21">
              <a:extLst>
                <a:ext uri="{FF2B5EF4-FFF2-40B4-BE49-F238E27FC236}">
                  <a16:creationId xmlns:a16="http://schemas.microsoft.com/office/drawing/2014/main" xmlns="" id="{937B7285-197B-1128-0517-C8DDCA6F7404}"/>
                </a:ext>
              </a:extLst>
            </p:cNvPr>
            <p:cNvSpPr txBox="1"/>
            <p:nvPr/>
          </p:nvSpPr>
          <p:spPr>
            <a:xfrm>
              <a:off x="-784995" y="-7533490"/>
              <a:ext cx="4159427" cy="1397228"/>
            </a:xfrm>
            <a:prstGeom prst="rect">
              <a:avLst/>
            </a:prstGeom>
          </p:spPr>
          <p:txBody>
            <a:bodyPr lIns="25400" tIns="25400" rIns="25400" bIns="25400" rtlCol="0" anchor="t"/>
            <a:lstStyle/>
            <a:p>
              <a:pPr algn="ctr">
                <a:lnSpc>
                  <a:spcPts val="1679"/>
                </a:lnSpc>
              </a:pPr>
              <a:r>
                <a:rPr lang="en-US" sz="1399" dirty="0" err="1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Ionisation</a:t>
              </a:r>
              <a:r>
                <a:rPr lang="en-US" sz="1399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cooling of muon in matter</a:t>
              </a:r>
            </a:p>
          </p:txBody>
        </p:sp>
      </p:grpSp>
      <p:grpSp>
        <p:nvGrpSpPr>
          <p:cNvPr id="15" name="Group 22">
            <a:extLst>
              <a:ext uri="{FF2B5EF4-FFF2-40B4-BE49-F238E27FC236}">
                <a16:creationId xmlns:a16="http://schemas.microsoft.com/office/drawing/2014/main" xmlns="" id="{9E419C68-6633-6AE1-08FB-E9297C78EC16}"/>
              </a:ext>
            </a:extLst>
          </p:cNvPr>
          <p:cNvGrpSpPr/>
          <p:nvPr/>
        </p:nvGrpSpPr>
        <p:grpSpPr>
          <a:xfrm>
            <a:off x="6735367" y="3847277"/>
            <a:ext cx="1293017" cy="513244"/>
            <a:chOff x="0" y="0"/>
            <a:chExt cx="3448045" cy="1368651"/>
          </a:xfrm>
        </p:grpSpPr>
        <p:sp>
          <p:nvSpPr>
            <p:cNvPr id="16" name="Freeform 23">
              <a:extLst>
                <a:ext uri="{FF2B5EF4-FFF2-40B4-BE49-F238E27FC236}">
                  <a16:creationId xmlns:a16="http://schemas.microsoft.com/office/drawing/2014/main" xmlns="" id="{907D2919-DB0D-D086-4CA3-AC83069DD953}"/>
                </a:ext>
              </a:extLst>
            </p:cNvPr>
            <p:cNvSpPr/>
            <p:nvPr/>
          </p:nvSpPr>
          <p:spPr>
            <a:xfrm>
              <a:off x="0" y="0"/>
              <a:ext cx="3448017" cy="1368679"/>
            </a:xfrm>
            <a:custGeom>
              <a:avLst/>
              <a:gdLst/>
              <a:ahLst/>
              <a:cxnLst/>
              <a:rect l="l" t="t" r="r" b="b"/>
              <a:pathLst>
                <a:path w="3448017" h="1368679">
                  <a:moveTo>
                    <a:pt x="0" y="0"/>
                  </a:moveTo>
                  <a:lnTo>
                    <a:pt x="3448017" y="0"/>
                  </a:lnTo>
                  <a:lnTo>
                    <a:pt x="3448017" y="1368679"/>
                  </a:lnTo>
                  <a:lnTo>
                    <a:pt x="0" y="1368679"/>
                  </a:lnTo>
                  <a:close/>
                </a:path>
              </a:pathLst>
            </a:custGeom>
            <a:solidFill>
              <a:srgbClr val="EFCDD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24">
              <a:extLst>
                <a:ext uri="{FF2B5EF4-FFF2-40B4-BE49-F238E27FC236}">
                  <a16:creationId xmlns:a16="http://schemas.microsoft.com/office/drawing/2014/main" xmlns="" id="{AE7828BE-41DB-F2C0-A0CD-CFE3C159917E}"/>
                </a:ext>
              </a:extLst>
            </p:cNvPr>
            <p:cNvSpPr txBox="1"/>
            <p:nvPr/>
          </p:nvSpPr>
          <p:spPr>
            <a:xfrm>
              <a:off x="0" y="-28575"/>
              <a:ext cx="3448045" cy="1397226"/>
            </a:xfrm>
            <a:prstGeom prst="rect">
              <a:avLst/>
            </a:prstGeom>
          </p:spPr>
          <p:txBody>
            <a:bodyPr lIns="25400" tIns="25400" rIns="25400" bIns="25400" rtlCol="0" anchor="t"/>
            <a:lstStyle/>
            <a:p>
              <a:pPr algn="ctr">
                <a:lnSpc>
                  <a:spcPts val="1679"/>
                </a:lnSpc>
              </a:pPr>
              <a:r>
                <a:rPr lang="en-US" sz="1399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Acceleration to collision energy</a:t>
              </a:r>
            </a:p>
          </p:txBody>
        </p:sp>
      </p:grpSp>
      <p:grpSp>
        <p:nvGrpSpPr>
          <p:cNvPr id="18" name="Group 25">
            <a:extLst>
              <a:ext uri="{FF2B5EF4-FFF2-40B4-BE49-F238E27FC236}">
                <a16:creationId xmlns:a16="http://schemas.microsoft.com/office/drawing/2014/main" xmlns="" id="{0DAFCC3B-A9E1-450E-CB4F-312DF5ABFD46}"/>
              </a:ext>
            </a:extLst>
          </p:cNvPr>
          <p:cNvGrpSpPr/>
          <p:nvPr/>
        </p:nvGrpSpPr>
        <p:grpSpPr>
          <a:xfrm>
            <a:off x="8316416" y="3919285"/>
            <a:ext cx="757565" cy="307600"/>
            <a:chOff x="0" y="0"/>
            <a:chExt cx="2020174" cy="820266"/>
          </a:xfrm>
        </p:grpSpPr>
        <p:sp>
          <p:nvSpPr>
            <p:cNvPr id="19" name="Freeform 26">
              <a:extLst>
                <a:ext uri="{FF2B5EF4-FFF2-40B4-BE49-F238E27FC236}">
                  <a16:creationId xmlns:a16="http://schemas.microsoft.com/office/drawing/2014/main" xmlns="" id="{74254EB7-9904-0849-4AB3-A30D151348CA}"/>
                </a:ext>
              </a:extLst>
            </p:cNvPr>
            <p:cNvSpPr/>
            <p:nvPr/>
          </p:nvSpPr>
          <p:spPr>
            <a:xfrm>
              <a:off x="0" y="0"/>
              <a:ext cx="2020139" cy="820264"/>
            </a:xfrm>
            <a:custGeom>
              <a:avLst/>
              <a:gdLst/>
              <a:ahLst/>
              <a:cxnLst/>
              <a:rect l="l" t="t" r="r" b="b"/>
              <a:pathLst>
                <a:path w="2020139" h="820264">
                  <a:moveTo>
                    <a:pt x="0" y="0"/>
                  </a:moveTo>
                  <a:lnTo>
                    <a:pt x="2020139" y="0"/>
                  </a:lnTo>
                  <a:lnTo>
                    <a:pt x="2020139" y="820264"/>
                  </a:lnTo>
                  <a:lnTo>
                    <a:pt x="0" y="820264"/>
                  </a:lnTo>
                  <a:close/>
                </a:path>
              </a:pathLst>
            </a:custGeom>
            <a:solidFill>
              <a:srgbClr val="FFBDC1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7">
              <a:extLst>
                <a:ext uri="{FF2B5EF4-FFF2-40B4-BE49-F238E27FC236}">
                  <a16:creationId xmlns:a16="http://schemas.microsoft.com/office/drawing/2014/main" xmlns="" id="{290A0E5F-A87F-B322-70C5-2343F9B110EC}"/>
                </a:ext>
              </a:extLst>
            </p:cNvPr>
            <p:cNvSpPr txBox="1"/>
            <p:nvPr/>
          </p:nvSpPr>
          <p:spPr>
            <a:xfrm>
              <a:off x="0" y="-28575"/>
              <a:ext cx="2020174" cy="848841"/>
            </a:xfrm>
            <a:prstGeom prst="rect">
              <a:avLst/>
            </a:prstGeom>
          </p:spPr>
          <p:txBody>
            <a:bodyPr lIns="25400" tIns="25400" rIns="25400" bIns="25400" rtlCol="0" anchor="t"/>
            <a:lstStyle/>
            <a:p>
              <a:pPr algn="ctr">
                <a:lnSpc>
                  <a:spcPts val="1679"/>
                </a:lnSpc>
              </a:pPr>
              <a:r>
                <a:rPr lang="en-US" sz="1399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Collision</a:t>
              </a:r>
            </a:p>
          </p:txBody>
        </p:sp>
      </p:grpSp>
      <p:pic>
        <p:nvPicPr>
          <p:cNvPr id="21" name="Picture 20" descr="A diagram of a diagram&#10;&#10;AI-generated content may be incorrect.">
            <a:extLst>
              <a:ext uri="{FF2B5EF4-FFF2-40B4-BE49-F238E27FC236}">
                <a16:creationId xmlns:a16="http://schemas.microsoft.com/office/drawing/2014/main" xmlns="" id="{FF94186D-7113-37ED-3411-FEBDAA8E98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5"/>
          <a:stretch/>
        </p:blipFill>
        <p:spPr>
          <a:xfrm>
            <a:off x="960" y="1977866"/>
            <a:ext cx="9073008" cy="143736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755236" y="1697181"/>
            <a:ext cx="112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D. Schulte</a:t>
            </a:r>
            <a:endParaRPr lang="en-US" i="1" dirty="0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xmlns="" id="{B521B8E8-7F60-BD9B-69F1-C74FEC2E725D}"/>
              </a:ext>
            </a:extLst>
          </p:cNvPr>
          <p:cNvSpPr>
            <a:spLocks noGrp="1"/>
          </p:cNvSpPr>
          <p:nvPr/>
        </p:nvSpPr>
        <p:spPr>
          <a:xfrm>
            <a:off x="509802" y="546093"/>
            <a:ext cx="8010743" cy="9986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Muon collider design studies ongoing in international collaboration</a:t>
            </a:r>
          </a:p>
          <a:p>
            <a:r>
              <a:rPr lang="en-US" dirty="0"/>
              <a:t>A lot of advancement lately, </a:t>
            </a:r>
            <a:r>
              <a:rPr lang="en-US" dirty="0" smtClean="0"/>
              <a:t>many </a:t>
            </a:r>
            <a:r>
              <a:rPr lang="en-US" dirty="0"/>
              <a:t>challenges remain</a:t>
            </a:r>
          </a:p>
          <a:p>
            <a:pPr lvl="1"/>
            <a:endParaRPr lang="en-US" dirty="0">
              <a:ea typeface="Calibri"/>
              <a:cs typeface="Calibri"/>
            </a:endParaRPr>
          </a:p>
          <a:p>
            <a:pPr lvl="1"/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899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96280" y="497128"/>
            <a:ext cx="8512224" cy="4646371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LHC will be upgraded to </a:t>
            </a:r>
            <a:r>
              <a:rPr lang="en-US" b="1" dirty="0">
                <a:solidFill>
                  <a:srgbClr val="00B050"/>
                </a:solidFill>
              </a:rPr>
              <a:t>HL-LHC</a:t>
            </a:r>
            <a:r>
              <a:rPr lang="en-US" dirty="0"/>
              <a:t>, and operate to ~2041</a:t>
            </a:r>
          </a:p>
          <a:p>
            <a:pPr lvl="1"/>
            <a:r>
              <a:rPr lang="en-US" dirty="0"/>
              <a:t>Future collider projects on the table, but no decision yet</a:t>
            </a:r>
            <a:endParaRPr lang="en-US" dirty="0">
              <a:cs typeface="Calibri"/>
            </a:endParaRPr>
          </a:p>
          <a:p>
            <a:pPr lvl="1"/>
            <a:endParaRPr lang="en-US" dirty="0"/>
          </a:p>
          <a:p>
            <a:r>
              <a:rPr lang="en-US" dirty="0"/>
              <a:t>Main projects studied at CERN</a:t>
            </a:r>
            <a:endParaRPr lang="en-US" dirty="0">
              <a:cs typeface="Calibri"/>
            </a:endParaRP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FCC-</a:t>
            </a:r>
            <a:r>
              <a:rPr lang="en-US" b="1" dirty="0" err="1">
                <a:solidFill>
                  <a:srgbClr val="0000FF"/>
                </a:solidFill>
              </a:rPr>
              <a:t>ee</a:t>
            </a:r>
            <a:r>
              <a:rPr lang="en-US" dirty="0"/>
              <a:t>: circular </a:t>
            </a:r>
            <a:r>
              <a:rPr lang="en-US" dirty="0" err="1"/>
              <a:t>e+e</a:t>
            </a:r>
            <a:r>
              <a:rPr lang="en-US" dirty="0"/>
              <a:t>- collider </a:t>
            </a:r>
            <a:endParaRPr lang="en-US" dirty="0">
              <a:cs typeface="Calibri"/>
            </a:endParaRPr>
          </a:p>
          <a:p>
            <a:pPr lvl="2"/>
            <a:r>
              <a:rPr lang="en-US" dirty="0" err="1"/>
              <a:t>e+e</a:t>
            </a:r>
            <a:r>
              <a:rPr lang="en-US" dirty="0"/>
              <a:t>- Higgs factory is highest priority it European strategy</a:t>
            </a:r>
            <a:endParaRPr lang="en-US" dirty="0">
              <a:cs typeface="Calibri"/>
            </a:endParaRPr>
          </a:p>
          <a:p>
            <a:pPr lvl="2"/>
            <a:r>
              <a:rPr lang="en-US" dirty="0" smtClean="0"/>
              <a:t>Feasibility study report prepared as input </a:t>
            </a:r>
            <a:r>
              <a:rPr lang="en-US" dirty="0"/>
              <a:t>to next European strategy</a:t>
            </a:r>
            <a:endParaRPr lang="en-US" dirty="0">
              <a:cs typeface="Calibri"/>
            </a:endParaRP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FCC-</a:t>
            </a:r>
            <a:r>
              <a:rPr lang="en-US" b="1" dirty="0" err="1">
                <a:solidFill>
                  <a:srgbClr val="0000FF"/>
                </a:solidFill>
              </a:rPr>
              <a:t>hh</a:t>
            </a:r>
            <a:r>
              <a:rPr lang="en-US" dirty="0"/>
              <a:t>: circular </a:t>
            </a:r>
            <a:r>
              <a:rPr lang="en-US" dirty="0" err="1"/>
              <a:t>pp</a:t>
            </a:r>
            <a:r>
              <a:rPr lang="en-US" dirty="0"/>
              <a:t> collider with ion option</a:t>
            </a:r>
            <a:endParaRPr lang="en-US" dirty="0">
              <a:cs typeface="Calibri"/>
            </a:endParaRPr>
          </a:p>
          <a:p>
            <a:pPr lvl="2"/>
            <a:r>
              <a:rPr lang="en-US" dirty="0" smtClean="0"/>
              <a:t>Second stage after FCC-</a:t>
            </a:r>
            <a:r>
              <a:rPr lang="en-US" dirty="0" err="1" smtClean="0"/>
              <a:t>ee</a:t>
            </a:r>
            <a:endParaRPr lang="en-US" dirty="0">
              <a:cs typeface="Calibri"/>
            </a:endParaRP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CLIC</a:t>
            </a:r>
            <a:r>
              <a:rPr lang="en-US" dirty="0"/>
              <a:t>: Linear </a:t>
            </a:r>
            <a:r>
              <a:rPr lang="en-US" dirty="0" err="1"/>
              <a:t>e+e</a:t>
            </a:r>
            <a:r>
              <a:rPr lang="en-US" dirty="0"/>
              <a:t>- collider</a:t>
            </a:r>
            <a:endParaRPr lang="en-US" dirty="0">
              <a:cs typeface="Calibri"/>
            </a:endParaRPr>
          </a:p>
          <a:p>
            <a:pPr lvl="2"/>
            <a:r>
              <a:rPr lang="en-US" dirty="0"/>
              <a:t>Also fulfills priority on a Higgs factory in European strategy</a:t>
            </a:r>
            <a:endParaRPr lang="en-US" dirty="0">
              <a:cs typeface="Calibri"/>
            </a:endParaRPr>
          </a:p>
          <a:p>
            <a:pPr lvl="2"/>
            <a:r>
              <a:rPr lang="en-US" dirty="0"/>
              <a:t>Conceptual design report exists, technology and concept demonstrated</a:t>
            </a:r>
            <a:endParaRPr lang="en-US" dirty="0">
              <a:cs typeface="Calibri"/>
            </a:endParaRPr>
          </a:p>
          <a:p>
            <a:pPr lvl="1"/>
            <a:r>
              <a:rPr lang="en-US" b="1" dirty="0" err="1">
                <a:solidFill>
                  <a:srgbClr val="0000FF"/>
                </a:solidFill>
              </a:rPr>
              <a:t>Muon</a:t>
            </a:r>
            <a:r>
              <a:rPr lang="en-US" b="1" dirty="0">
                <a:solidFill>
                  <a:srgbClr val="0000FF"/>
                </a:solidFill>
              </a:rPr>
              <a:t> collider: </a:t>
            </a:r>
            <a:r>
              <a:rPr lang="en-US" dirty="0"/>
              <a:t>potential for high-energy circular lepton collider without radiation limitation, very </a:t>
            </a:r>
            <a:r>
              <a:rPr lang="en-US" dirty="0" smtClean="0"/>
              <a:t>challenging</a:t>
            </a:r>
          </a:p>
          <a:p>
            <a:pPr lvl="1"/>
            <a:r>
              <a:rPr lang="en-US" dirty="0" smtClean="0">
                <a:ea typeface="Calibri"/>
                <a:cs typeface="Calibri"/>
              </a:rPr>
              <a:t>Other projects: LEP3, </a:t>
            </a:r>
            <a:r>
              <a:rPr lang="en-US" dirty="0" err="1" smtClean="0">
                <a:ea typeface="Calibri"/>
                <a:cs typeface="Calibri"/>
              </a:rPr>
              <a:t>LHeC</a:t>
            </a:r>
            <a:r>
              <a:rPr lang="en-US" dirty="0" smtClean="0">
                <a:ea typeface="Calibri"/>
                <a:cs typeface="Calibri"/>
              </a:rPr>
              <a:t>, …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All machines have many interesting beam physics aspects and difficult challenges – I could cover only a few!</a:t>
            </a:r>
            <a:endParaRPr lang="en-US" dirty="0">
              <a:solidFill>
                <a:srgbClr val="FF0000"/>
              </a:solidFill>
              <a:ea typeface="Calibri"/>
              <a:cs typeface="Calibri"/>
            </a:endParaRPr>
          </a:p>
          <a:p>
            <a:pPr lvl="1"/>
            <a:endParaRPr lang="en-US" dirty="0"/>
          </a:p>
          <a:p>
            <a:r>
              <a:rPr lang="en-US" dirty="0"/>
              <a:t>Initiatives in other parts of the world</a:t>
            </a:r>
            <a:endParaRPr lang="en-US" dirty="0">
              <a:cs typeface="Calibri"/>
            </a:endParaRP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ILC</a:t>
            </a:r>
            <a:r>
              <a:rPr lang="en-US" dirty="0"/>
              <a:t>: Linear </a:t>
            </a:r>
            <a:r>
              <a:rPr lang="en-US" dirty="0" err="1"/>
              <a:t>e+e</a:t>
            </a:r>
            <a:r>
              <a:rPr lang="en-US" dirty="0"/>
              <a:t>- collider, possibly hosted by Japan</a:t>
            </a:r>
            <a:endParaRPr lang="en-US" dirty="0">
              <a:cs typeface="Calibri"/>
            </a:endParaRPr>
          </a:p>
          <a:p>
            <a:pPr lvl="2"/>
            <a:r>
              <a:rPr lang="en-US" dirty="0"/>
              <a:t>Mature design with technical design report; ready to be built. Awaiting political </a:t>
            </a:r>
            <a:r>
              <a:rPr lang="en-US" dirty="0" smtClean="0"/>
              <a:t>decisions</a:t>
            </a:r>
          </a:p>
          <a:p>
            <a:pPr lvl="2"/>
            <a:r>
              <a:rPr lang="en-US" dirty="0" smtClean="0">
                <a:cs typeface="Calibri"/>
              </a:rPr>
              <a:t>Alternative placement at CERN under study</a:t>
            </a:r>
            <a:endParaRPr lang="en-US" dirty="0">
              <a:cs typeface="Calibri"/>
            </a:endParaRP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CEPC / </a:t>
            </a:r>
            <a:r>
              <a:rPr lang="en-US" b="1" dirty="0" err="1">
                <a:solidFill>
                  <a:schemeClr val="accent2"/>
                </a:solidFill>
              </a:rPr>
              <a:t>SppC</a:t>
            </a:r>
            <a:r>
              <a:rPr lang="en-US" dirty="0"/>
              <a:t>: circular </a:t>
            </a:r>
            <a:r>
              <a:rPr lang="en-US" dirty="0" err="1"/>
              <a:t>e+e</a:t>
            </a:r>
            <a:r>
              <a:rPr lang="en-US" dirty="0"/>
              <a:t>- collider followed by hadron collider, Chinese initiative</a:t>
            </a:r>
            <a:endParaRPr lang="en-US" dirty="0">
              <a:cs typeface="Calibri"/>
            </a:endParaRPr>
          </a:p>
          <a:p>
            <a:pPr lvl="2"/>
            <a:r>
              <a:rPr lang="en-US" dirty="0"/>
              <a:t>Technical design report exists. China will decide</a:t>
            </a:r>
            <a:endParaRPr lang="en-US" dirty="0">
              <a:cs typeface="Calibri"/>
            </a:endParaRP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EIC</a:t>
            </a:r>
            <a:r>
              <a:rPr lang="en-US" dirty="0"/>
              <a:t>: circular electron-ion collider, to be built in the US</a:t>
            </a:r>
            <a:endParaRPr lang="en-US" dirty="0">
              <a:cs typeface="Calibri"/>
            </a:endParaRPr>
          </a:p>
          <a:p>
            <a:pPr lvl="2"/>
            <a:r>
              <a:rPr lang="en-US" dirty="0"/>
              <a:t>Approved project with conceptual design report</a:t>
            </a:r>
            <a:endParaRPr lang="en-US" dirty="0">
              <a:cs typeface="Calibri"/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0993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colliders?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6512" y="627534"/>
            <a:ext cx="313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Particle collisions 50 years ago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81053" y="627534"/>
            <a:ext cx="2487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Particle collisions today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28184" y="627534"/>
            <a:ext cx="296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Particle collisions in 50 years </a:t>
            </a:r>
          </a:p>
        </p:txBody>
      </p:sp>
      <p:pic>
        <p:nvPicPr>
          <p:cNvPr id="9" name="image35.jpeg" descr="http://www.symmetrymagazine.org/breaking/wp-content/uploads/2010/11/alicelead3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491880" y="3147814"/>
            <a:ext cx="2080104" cy="1584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2.gif" descr="http://aliweb.cern.ch/secure/system/files/images/alice-images/ALICE-SetUp-2008.gif"/>
          <p:cNvPicPr/>
          <p:nvPr/>
        </p:nvPicPr>
        <p:blipFill>
          <a:blip r:embed="rId4"/>
          <a:stretch>
            <a:fillRect/>
          </a:stretch>
        </p:blipFill>
        <p:spPr>
          <a:xfrm>
            <a:off x="3419872" y="1419622"/>
            <a:ext cx="2160240" cy="1512168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603"/>
          <p:cNvSpPr/>
          <p:nvPr/>
        </p:nvSpPr>
        <p:spPr>
          <a:xfrm>
            <a:off x="2209800" y="990599"/>
            <a:ext cx="4572000" cy="276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n-US" sz="1200">
                <a:solidFill>
                  <a:srgbClr val="0070C0"/>
                </a:solidFill>
              </a:rPr>
              <a:t>574 </a:t>
            </a:r>
            <a:r>
              <a:rPr lang="en-US" sz="1200" err="1">
                <a:solidFill>
                  <a:srgbClr val="0070C0"/>
                </a:solidFill>
              </a:rPr>
              <a:t>TeV</a:t>
            </a:r>
            <a:r>
              <a:rPr lang="en-US" sz="1200">
                <a:solidFill>
                  <a:srgbClr val="0070C0"/>
                </a:solidFill>
              </a:rPr>
              <a:t> </a:t>
            </a:r>
            <a:r>
              <a:rPr lang="en-US" sz="1200" err="1">
                <a:solidFill>
                  <a:srgbClr val="0070C0"/>
                </a:solidFill>
              </a:rPr>
              <a:t>Pb</a:t>
            </a:r>
            <a:r>
              <a:rPr lang="en-US" sz="1200">
                <a:solidFill>
                  <a:srgbClr val="0070C0"/>
                </a:solidFill>
              </a:rPr>
              <a:t> beams colliding at </a:t>
            </a:r>
            <a:r>
              <a:rPr sz="1200">
                <a:solidFill>
                  <a:srgbClr val="0070C0"/>
                </a:solidFill>
              </a:rPr>
              <a:t>ALICE</a:t>
            </a:r>
            <a:r>
              <a:rPr lang="en-US" sz="1200">
                <a:solidFill>
                  <a:srgbClr val="0070C0"/>
                </a:solidFill>
              </a:rPr>
              <a:t>, </a:t>
            </a:r>
            <a:r>
              <a:rPr sz="1200">
                <a:solidFill>
                  <a:srgbClr val="0070C0"/>
                </a:solidFill>
              </a:rPr>
              <a:t>LHC</a:t>
            </a:r>
          </a:p>
        </p:txBody>
      </p:sp>
      <p:pic>
        <p:nvPicPr>
          <p:cNvPr id="12" name="image33.jpeg" descr="http://www.universe-cluster.de/fileadmin/user_upload/Presse-Bildmaterial/bubble_chamber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533400" y="3067531"/>
            <a:ext cx="1950368" cy="17402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34.jpeg" descr="http://upload.wikimedia.org/wikipedia/commons/thumb/7/76/Liquid_hydrogen_bubblechamber.jpg/225px-Liquid_hydrogen_bubblechamber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1403648" y="1122745"/>
            <a:ext cx="1115144" cy="1646892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603"/>
          <p:cNvSpPr/>
          <p:nvPr/>
        </p:nvSpPr>
        <p:spPr>
          <a:xfrm>
            <a:off x="179512" y="1122745"/>
            <a:ext cx="1129680" cy="1200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n-US" sz="1200">
                <a:solidFill>
                  <a:srgbClr val="0070C0"/>
                </a:solidFill>
              </a:rPr>
              <a:t>32 cm bubble chamber with liquid hydrogen, 16 </a:t>
            </a:r>
            <a:r>
              <a:rPr lang="en-US" sz="1200" err="1">
                <a:solidFill>
                  <a:srgbClr val="0070C0"/>
                </a:solidFill>
              </a:rPr>
              <a:t>GeV</a:t>
            </a:r>
            <a:r>
              <a:rPr lang="en-US" sz="1200">
                <a:solidFill>
                  <a:srgbClr val="0070C0"/>
                </a:solidFill>
              </a:rPr>
              <a:t> pion interacting with proton</a:t>
            </a:r>
            <a:endParaRPr sz="1200">
              <a:solidFill>
                <a:srgbClr val="0070C0"/>
              </a:solidFill>
            </a:endParaRPr>
          </a:p>
        </p:txBody>
      </p:sp>
      <p:pic>
        <p:nvPicPr>
          <p:cNvPr id="77826" name="Picture 2" descr="What Self-Represented Litigants (Actually) Want - LawNow ...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491" y="1047632"/>
            <a:ext cx="1233637" cy="205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07504" y="4838114"/>
            <a:ext cx="15905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/>
              <a:t>https://cds.cern.ch/record/39474</a:t>
            </a:r>
          </a:p>
        </p:txBody>
      </p:sp>
      <p:pic>
        <p:nvPicPr>
          <p:cNvPr id="17" name="Picture 16" descr="https://www.annanuttall.com/wp-content/uploads/2014/03/needyou1.jpg">
            <a:extLst>
              <a:ext uri="{FF2B5EF4-FFF2-40B4-BE49-F238E27FC236}">
                <a16:creationId xmlns:a16="http://schemas.microsoft.com/office/drawing/2014/main" xmlns="" id="{1DBDBAB1-5891-ABB9-0CE6-162C0E0D90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13279" y="3356724"/>
            <a:ext cx="1373571" cy="98097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68D5781-D8A3-0E6C-6FA7-538E50F5851A}"/>
              </a:ext>
            </a:extLst>
          </p:cNvPr>
          <p:cNvSpPr txBox="1"/>
          <p:nvPr/>
        </p:nvSpPr>
        <p:spPr>
          <a:xfrm>
            <a:off x="5870407" y="3353801"/>
            <a:ext cx="1890963" cy="14157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cs typeface="Calibri"/>
              </a:rPr>
              <a:t>We know only that we will  need scientists and engineers to design, operate and optimize the machines, and  to analyze the data</a:t>
            </a:r>
          </a:p>
          <a:p>
            <a:pPr algn="l"/>
            <a:endParaRPr lang="en-US" sz="14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718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 animBg="1"/>
      <p:bldP spid="14" grpId="0" animBg="1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627534"/>
            <a:ext cx="3312368" cy="3967088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8 bent sections, arcs, and 8 straight sections, “insertion regions (IRs)”</a:t>
            </a:r>
          </a:p>
          <a:p>
            <a:endParaRPr lang="en-US"/>
          </a:p>
          <a:p>
            <a:r>
              <a:rPr lang="en-US"/>
              <a:t>4 experiments where beams collide (ATLAS – IR1, ALICE – IR2, CMS – IR5, </a:t>
            </a:r>
            <a:r>
              <a:rPr lang="en-US" err="1"/>
              <a:t>LHCb</a:t>
            </a:r>
            <a:r>
              <a:rPr lang="en-US"/>
              <a:t> – IR8)</a:t>
            </a:r>
          </a:p>
          <a:p>
            <a:endParaRPr lang="en-US"/>
          </a:p>
          <a:p>
            <a:r>
              <a:rPr lang="en-US"/>
              <a:t>2 IRs for beam cleaning (collimation), one for RF, one for beam extraction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LHC layout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99542"/>
            <a:ext cx="4261905" cy="3900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11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69526"/>
            <a:ext cx="8075240" cy="1191189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Design luminosity of 1×10</a:t>
            </a:r>
            <a:r>
              <a:rPr lang="en-US" baseline="30000" dirty="0">
                <a:solidFill>
                  <a:srgbClr val="FF0000"/>
                </a:solidFill>
              </a:rPr>
              <a:t>34</a:t>
            </a:r>
            <a:r>
              <a:rPr lang="en-US" dirty="0">
                <a:solidFill>
                  <a:srgbClr val="FF0000"/>
                </a:solidFill>
              </a:rPr>
              <a:t> cm</a:t>
            </a:r>
            <a:r>
              <a:rPr lang="en-US" baseline="30000" dirty="0">
                <a:solidFill>
                  <a:srgbClr val="FF0000"/>
                </a:solidFill>
              </a:rPr>
              <a:t>-2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surpassed by more than a factor 2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Collected in total more than </a:t>
            </a:r>
            <a:r>
              <a:rPr lang="en-US" dirty="0" smtClean="0">
                <a:solidFill>
                  <a:srgbClr val="FF0000"/>
                </a:solidFill>
              </a:rPr>
              <a:t>400 </a:t>
            </a:r>
            <a:r>
              <a:rPr lang="en-US" dirty="0">
                <a:solidFill>
                  <a:srgbClr val="FF0000"/>
                </a:solidFill>
              </a:rPr>
              <a:t>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 integrated luminosity at the high-luminosity experiments (ATLAS, CMS) </a:t>
            </a:r>
            <a:endParaRPr lang="en-US" dirty="0"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LHC main parameters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774084"/>
              </p:ext>
            </p:extLst>
          </p:nvPr>
        </p:nvGraphicFramePr>
        <p:xfrm>
          <a:off x="163854" y="572733"/>
          <a:ext cx="4010412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61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32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18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86865">
                <a:tc>
                  <a:txBody>
                    <a:bodyPr/>
                    <a:lstStyle/>
                    <a:p>
                      <a:r>
                        <a:rPr kumimoji="0" lang="en-US" sz="1400" b="0" kern="1200" dirty="0">
                          <a:solidFill>
                            <a:schemeClr val="bg1"/>
                          </a:solidFill>
                          <a:latin typeface="Calibri"/>
                          <a:ea typeface="+mn-ea"/>
                          <a:cs typeface="Calibri"/>
                        </a:rPr>
                        <a:t>Parameter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2025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alibri"/>
                          <a:cs typeface="Calibri"/>
                        </a:rPr>
                        <a:t>Design</a:t>
                      </a:r>
                      <a:endParaRPr lang="en-US" sz="1200" b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Energy</a:t>
                      </a:r>
                      <a:r>
                        <a:rPr lang="en-US" sz="1200" b="0">
                          <a:solidFill>
                            <a:schemeClr val="tx2"/>
                          </a:solidFill>
                          <a:latin typeface="Calibri"/>
                          <a:cs typeface="Calibri"/>
                        </a:rPr>
                        <a:t> [</a:t>
                      </a:r>
                      <a:r>
                        <a:rPr lang="en-US" sz="1200" b="0" err="1">
                          <a:solidFill>
                            <a:schemeClr val="tx2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r>
                        <a:rPr lang="en-US" sz="1200" b="0">
                          <a:solidFill>
                            <a:schemeClr val="tx2"/>
                          </a:solidFill>
                          <a:latin typeface="Calibri"/>
                          <a:cs typeface="Calibri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6.8</a:t>
                      </a: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7.0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 baseline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No. of</a:t>
                      </a:r>
                      <a:r>
                        <a:rPr lang="en-US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2460</a:t>
                      </a:r>
                      <a:endParaRPr lang="en-US" sz="1400" b="1" baseline="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2808</a:t>
                      </a:r>
                      <a:endParaRPr lang="en-US" sz="1200" b="0" baseline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 baseline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p/b</a:t>
                      </a:r>
                      <a:r>
                        <a:rPr lang="en-US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unch </a:t>
                      </a:r>
                      <a:r>
                        <a:rPr lang="en-US" sz="1200">
                          <a:latin typeface="Calibri"/>
                          <a:cs typeface="Calibri"/>
                        </a:rPr>
                        <a:t>(typical value) [10</a:t>
                      </a:r>
                      <a:r>
                        <a:rPr lang="en-US" sz="1200" baseline="30000">
                          <a:latin typeface="Calibri"/>
                          <a:cs typeface="Calibri"/>
                        </a:rPr>
                        <a:t>11</a:t>
                      </a:r>
                      <a:r>
                        <a:rPr lang="en-US" sz="1200" baseline="0">
                          <a:latin typeface="Calibri"/>
                          <a:cs typeface="Calibri"/>
                        </a:rPr>
                        <a:t>]</a:t>
                      </a:r>
                      <a:endParaRPr lang="en-US" sz="1200" b="0">
                        <a:solidFill>
                          <a:srgbClr val="008000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baseline="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1.6</a:t>
                      </a: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1.15</a:t>
                      </a:r>
                      <a:endParaRPr lang="en-US" sz="1200" b="0" baseline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Max. stored</a:t>
                      </a:r>
                      <a:r>
                        <a:rPr lang="en-US" sz="1200" b="1" baseline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energy </a:t>
                      </a:r>
                      <a:r>
                        <a:rPr lang="en-US" sz="1200" b="0" baseline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per beam (MJ)</a:t>
                      </a:r>
                      <a:endParaRPr lang="en-US" sz="1200" b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410</a:t>
                      </a:r>
                      <a:endParaRPr lang="en-US" sz="1400" b="1" baseline="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362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l-GR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  <a:r>
                        <a:rPr lang="en-US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*</a:t>
                      </a:r>
                      <a:r>
                        <a:rPr lang="en-US" sz="1200">
                          <a:latin typeface="Calibri"/>
                          <a:cs typeface="Calibri"/>
                        </a:rPr>
                        <a:t> [cm] </a:t>
                      </a:r>
                      <a:endParaRPr lang="en-US" sz="120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60/18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cs typeface="Calibri"/>
                        <a:sym typeface="Wingdings" pitchFamily="2" charset="2"/>
                      </a:endParaRP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55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>
                          <a:latin typeface="Calibri"/>
                          <a:cs typeface="Calibri"/>
                        </a:rPr>
                        <a:t>Typical normalized</a:t>
                      </a:r>
                      <a:r>
                        <a:rPr lang="en-US" sz="1200" baseline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200" b="1" baseline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mittance </a:t>
                      </a:r>
                      <a:r>
                        <a:rPr lang="en-US" sz="1200">
                          <a:latin typeface="Calibri"/>
                          <a:cs typeface="Calibri"/>
                        </a:rPr>
                        <a:t>[</a:t>
                      </a:r>
                      <a:r>
                        <a:rPr lang="el-GR" sz="1200">
                          <a:latin typeface="Calibri"/>
                          <a:cs typeface="Calibri"/>
                        </a:rPr>
                        <a:t>μ</a:t>
                      </a:r>
                      <a:r>
                        <a:rPr lang="en-US" sz="1200">
                          <a:latin typeface="Calibri"/>
                          <a:cs typeface="Calibri"/>
                        </a:rPr>
                        <a:t>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Calibri"/>
                        </a:rPr>
                        <a:t>~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Calibri"/>
                        </a:rPr>
                        <a:t>1.6</a:t>
                      </a:r>
                      <a:endParaRPr lang="en-US" sz="1400" b="1" kern="1200" baseline="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3.75</a:t>
                      </a:r>
                      <a:endParaRPr lang="en-US" sz="1200" b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6200">
                <a:tc>
                  <a:txBody>
                    <a:bodyPr/>
                    <a:lstStyle/>
                    <a:p>
                      <a:r>
                        <a:rPr lang="en-US" sz="1200">
                          <a:latin typeface="Calibri"/>
                          <a:cs typeface="Calibri"/>
                        </a:rPr>
                        <a:t>Peak </a:t>
                      </a:r>
                      <a:r>
                        <a:rPr lang="en-US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luminosity</a:t>
                      </a:r>
                      <a:r>
                        <a:rPr lang="en-US" sz="1200" baseline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200">
                          <a:latin typeface="Calibri"/>
                          <a:cs typeface="Calibri"/>
                        </a:rPr>
                        <a:t>[</a:t>
                      </a:r>
                      <a:r>
                        <a:rPr lang="en-US" sz="1200" baseline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200" baseline="30000">
                          <a:latin typeface="Calibri"/>
                          <a:cs typeface="Calibri"/>
                        </a:rPr>
                        <a:t>34 </a:t>
                      </a:r>
                      <a:r>
                        <a:rPr lang="en-US" sz="1200">
                          <a:latin typeface="Calibri"/>
                          <a:cs typeface="Calibri"/>
                        </a:rPr>
                        <a:t>cm</a:t>
                      </a:r>
                      <a:r>
                        <a:rPr lang="en-US" sz="1200" baseline="3000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20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200" baseline="30000">
                          <a:latin typeface="Calibri"/>
                          <a:cs typeface="Calibri"/>
                        </a:rPr>
                        <a:t>-1</a:t>
                      </a:r>
                      <a:r>
                        <a:rPr lang="en-US" sz="1200">
                          <a:latin typeface="Calibri"/>
                          <a:cs typeface="Calibri"/>
                        </a:rPr>
                        <a:t>]</a:t>
                      </a:r>
                      <a:endParaRPr lang="en-US" sz="1200" b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Calibri"/>
                        </a:rPr>
                        <a:t>2.2</a:t>
                      </a:r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Calibri"/>
                        </a:rPr>
                        <a:t> (</a:t>
                      </a:r>
                      <a:r>
                        <a:rPr lang="en-US" sz="1400" b="1" kern="1200" baseline="0" dirty="0" err="1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Calibri"/>
                        </a:rPr>
                        <a:t>lev.</a:t>
                      </a:r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Calibri"/>
                        </a:rPr>
                        <a:t>)</a:t>
                      </a:r>
                      <a:endParaRPr lang="en-US" sz="1400" b="1" kern="1200" baseline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1.0</a:t>
                      </a:r>
                      <a:endParaRPr lang="en-US" sz="1200" b="0" baseline="3000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60235" y="2776448"/>
            <a:ext cx="5029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year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7"/>
              <p:cNvSpPr txBox="1"/>
              <p:nvPr/>
            </p:nvSpPr>
            <p:spPr bwMode="auto">
              <a:xfrm>
                <a:off x="4166902" y="3053673"/>
                <a:ext cx="1785937" cy="7651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Object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66902" y="3053673"/>
                <a:ext cx="1785937" cy="7651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EF6243F-3464-FA51-BFF1-C22D87D0A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5924" y="3084225"/>
            <a:ext cx="1381255" cy="6430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824049C9-4A76-2F5E-2ECF-326E59E0197F}"/>
                  </a:ext>
                </a:extLst>
              </p:cNvPr>
              <p:cNvSpPr txBox="1"/>
              <p:nvPr/>
            </p:nvSpPr>
            <p:spPr>
              <a:xfrm>
                <a:off x="6927858" y="3089049"/>
                <a:ext cx="2014719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24049C9-4A76-2F5E-2ECF-326E59E019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7858" y="3089049"/>
                <a:ext cx="2014719" cy="7265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26E093A-6592-6057-00FB-C575C685DDC3}"/>
              </a:ext>
            </a:extLst>
          </p:cNvPr>
          <p:cNvSpPr txBox="1"/>
          <p:nvPr/>
        </p:nvSpPr>
        <p:spPr>
          <a:xfrm>
            <a:off x="6274450" y="3175847"/>
            <a:ext cx="771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Tot. no. </a:t>
            </a:r>
            <a:br>
              <a:rPr lang="en-US" sz="1400" dirty="0"/>
            </a:br>
            <a:r>
              <a:rPr lang="en-US" sz="1400" dirty="0"/>
              <a:t>events</a:t>
            </a:r>
          </a:p>
        </p:txBody>
      </p:sp>
      <p:sp>
        <p:nvSpPr>
          <p:cNvPr id="11" name="AutoShape 2" descr="https://op-instructions.docs.cern.ch/lhc-machine-coordination/images/intLumiRun123AllV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1" r="4249"/>
          <a:stretch/>
        </p:blipFill>
        <p:spPr bwMode="auto">
          <a:xfrm>
            <a:off x="4491716" y="547437"/>
            <a:ext cx="4450861" cy="2443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429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/>
      <p:bldP spid="8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483518"/>
            <a:ext cx="8229600" cy="1584176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High-luminosity LHC: Major upgrade of the LHC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Main goals: </a:t>
            </a:r>
            <a:endParaRPr lang="en-US" dirty="0">
              <a:cs typeface="Calibri"/>
            </a:endParaRPr>
          </a:p>
          <a:p>
            <a:pPr marL="742950" lvl="2" indent="-342900"/>
            <a:r>
              <a:rPr lang="en-US" dirty="0"/>
              <a:t>achieve a total integrated luminosity of </a:t>
            </a:r>
            <a:r>
              <a:rPr lang="en-US" dirty="0">
                <a:solidFill>
                  <a:srgbClr val="FF0000"/>
                </a:solidFill>
              </a:rPr>
              <a:t>3000 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/>
              <a:t>, a factor ~10 higher than what has been achieved so far since the start of the LHC</a:t>
            </a:r>
            <a:endParaRPr lang="en-US" dirty="0">
              <a:cs typeface="Calibri"/>
            </a:endParaRPr>
          </a:p>
          <a:p>
            <a:pPr marL="742950" lvl="2" indent="-342900"/>
            <a:r>
              <a:rPr lang="en-US" dirty="0"/>
              <a:t>Target an integrated luminosity of </a:t>
            </a:r>
            <a:r>
              <a:rPr lang="en-US" dirty="0">
                <a:solidFill>
                  <a:srgbClr val="FF0000"/>
                </a:solidFill>
              </a:rPr>
              <a:t>~250 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per year</a:t>
            </a:r>
            <a:endParaRPr lang="en-US" dirty="0">
              <a:solidFill>
                <a:srgbClr val="FF0000"/>
              </a:solidFill>
              <a:cs typeface="Calibri"/>
            </a:endParaRPr>
          </a:p>
          <a:p>
            <a:pPr marL="742950" lvl="2" indent="-342900"/>
            <a:r>
              <a:rPr lang="en-US" dirty="0"/>
              <a:t>Prepare machine for operation from </a:t>
            </a:r>
            <a:r>
              <a:rPr lang="en-US" dirty="0">
                <a:solidFill>
                  <a:srgbClr val="FF0000"/>
                </a:solidFill>
              </a:rPr>
              <a:t>2029 and into </a:t>
            </a:r>
            <a:r>
              <a:rPr lang="en-US" dirty="0" smtClean="0">
                <a:solidFill>
                  <a:srgbClr val="FF0000"/>
                </a:solidFill>
              </a:rPr>
              <a:t>the 2040's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HL-LHC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450722"/>
              </p:ext>
            </p:extLst>
          </p:nvPr>
        </p:nvGraphicFramePr>
        <p:xfrm>
          <a:off x="611560" y="2211708"/>
          <a:ext cx="7696200" cy="250126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882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039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039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93742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LHC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2025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HL-LHC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8000"/>
                          </a:solidFill>
                        </a:rPr>
                        <a:t>Proton</a:t>
                      </a:r>
                      <a:r>
                        <a:rPr lang="en-US" sz="1200" baseline="0">
                          <a:solidFill>
                            <a:srgbClr val="008000"/>
                          </a:solidFill>
                        </a:rPr>
                        <a:t>s per bunch</a:t>
                      </a:r>
                      <a:endParaRPr lang="en-US" sz="120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8000"/>
                          </a:solidFill>
                        </a:rPr>
                        <a:t>1.6</a:t>
                      </a:r>
                      <a:r>
                        <a:rPr lang="en-US" sz="1200" baseline="0">
                          <a:solidFill>
                            <a:srgbClr val="008000"/>
                          </a:solidFill>
                        </a:rPr>
                        <a:t> x 10</a:t>
                      </a:r>
                      <a:r>
                        <a:rPr lang="en-US" sz="1200" baseline="30000">
                          <a:solidFill>
                            <a:srgbClr val="008000"/>
                          </a:solidFill>
                        </a:rPr>
                        <a:t>11</a:t>
                      </a:r>
                      <a:endParaRPr lang="en-US" sz="120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8000"/>
                          </a:solidFill>
                        </a:rPr>
                        <a:t>2.2</a:t>
                      </a:r>
                      <a:r>
                        <a:rPr lang="en-US" sz="1200" baseline="0">
                          <a:solidFill>
                            <a:srgbClr val="008000"/>
                          </a:solidFill>
                        </a:rPr>
                        <a:t> x 10</a:t>
                      </a:r>
                      <a:r>
                        <a:rPr lang="en-US" sz="1200" baseline="30000">
                          <a:solidFill>
                            <a:srgbClr val="008000"/>
                          </a:solidFill>
                        </a:rPr>
                        <a:t>11</a:t>
                      </a:r>
                      <a:endParaRPr lang="en-US" sz="120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8000"/>
                          </a:solidFill>
                        </a:rPr>
                        <a:t>Number of bunches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2460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8000"/>
                          </a:solidFill>
                        </a:rPr>
                        <a:t>2750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8000"/>
                          </a:solidFill>
                        </a:rPr>
                        <a:t>Normalized</a:t>
                      </a:r>
                      <a:r>
                        <a:rPr lang="en-US" sz="1200" baseline="0">
                          <a:solidFill>
                            <a:srgbClr val="008000"/>
                          </a:solidFill>
                        </a:rPr>
                        <a:t> emittance</a:t>
                      </a:r>
                      <a:endParaRPr lang="en-US" sz="120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1.6 </a:t>
                      </a:r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micron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8000"/>
                          </a:solidFill>
                        </a:rPr>
                        <a:t>2.5 micron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8000"/>
                          </a:solidFill>
                        </a:rPr>
                        <a:t>Beta*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60/18 cm (flat)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8000"/>
                          </a:solidFill>
                        </a:rPr>
                        <a:t>15</a:t>
                      </a:r>
                      <a:r>
                        <a:rPr lang="en-US" sz="1200" baseline="0">
                          <a:solidFill>
                            <a:srgbClr val="008000"/>
                          </a:solidFill>
                        </a:rPr>
                        <a:t> cm</a:t>
                      </a:r>
                      <a:endParaRPr lang="en-US" sz="120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F0000"/>
                          </a:solidFill>
                        </a:rPr>
                        <a:t>Full crossing angle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320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microrad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F0000"/>
                          </a:solidFill>
                        </a:rPr>
                        <a:t>500 microrad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F0000"/>
                          </a:solidFill>
                        </a:rPr>
                        <a:t>Geometric</a:t>
                      </a:r>
                      <a:r>
                        <a:rPr lang="en-US" sz="1200" baseline="0">
                          <a:solidFill>
                            <a:srgbClr val="FF0000"/>
                          </a:solidFill>
                        </a:rPr>
                        <a:t> reduction factor F</a:t>
                      </a:r>
                      <a:endParaRPr lang="en-US" sz="120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0.6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F0000"/>
                          </a:solidFill>
                        </a:rPr>
                        <a:t>0.35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FF"/>
                          </a:solidFill>
                        </a:rPr>
                        <a:t>“Virtual” luminosity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4.2 x 10</a:t>
                      </a:r>
                      <a:r>
                        <a:rPr lang="en-US" sz="1200" b="0" i="0" u="none" strike="noStrike" baseline="30000" noProof="0">
                          <a:solidFill>
                            <a:schemeClr val="tx1"/>
                          </a:solidFill>
                          <a:latin typeface="Calibri"/>
                        </a:rPr>
                        <a:t>34</a:t>
                      </a:r>
                      <a:r>
                        <a:rPr lang="en-US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 cm</a:t>
                      </a:r>
                      <a:r>
                        <a:rPr lang="en-US" sz="800" b="0" i="0" u="none" strike="noStrike" baseline="30000" noProof="0">
                          <a:solidFill>
                            <a:schemeClr val="tx1"/>
                          </a:solidFill>
                          <a:latin typeface="Calibri"/>
                        </a:rPr>
                        <a:t>-2</a:t>
                      </a:r>
                      <a:r>
                        <a:rPr lang="en-US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s</a:t>
                      </a:r>
                      <a:r>
                        <a:rPr lang="en-US" sz="800" b="0" i="0" u="none" strike="noStrike" baseline="30000" noProof="0">
                          <a:solidFill>
                            <a:schemeClr val="tx1"/>
                          </a:solidFill>
                          <a:latin typeface="Calibri"/>
                        </a:rPr>
                        <a:t>-1</a:t>
                      </a:r>
                      <a:r>
                        <a:rPr lang="en-US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FF"/>
                          </a:solidFill>
                        </a:rPr>
                        <a:t>2.4</a:t>
                      </a:r>
                      <a:r>
                        <a:rPr lang="en-US" sz="1200" baseline="0">
                          <a:solidFill>
                            <a:srgbClr val="0000FF"/>
                          </a:solidFill>
                        </a:rPr>
                        <a:t> x 10</a:t>
                      </a:r>
                      <a:r>
                        <a:rPr lang="en-US" sz="1200" baseline="30000">
                          <a:solidFill>
                            <a:srgbClr val="0000FF"/>
                          </a:solidFill>
                        </a:rPr>
                        <a:t>35</a:t>
                      </a:r>
                      <a:r>
                        <a:rPr lang="en-US" sz="1200">
                          <a:solidFill>
                            <a:srgbClr val="0000FF"/>
                          </a:solidFill>
                        </a:rPr>
                        <a:t> cm</a:t>
                      </a:r>
                      <a:r>
                        <a:rPr lang="en-US" sz="1200" baseline="30000">
                          <a:solidFill>
                            <a:srgbClr val="0000FF"/>
                          </a:solidFill>
                        </a:rPr>
                        <a:t>-2</a:t>
                      </a:r>
                      <a:r>
                        <a:rPr lang="en-US" sz="1200">
                          <a:solidFill>
                            <a:srgbClr val="0000FF"/>
                          </a:solidFill>
                        </a:rPr>
                        <a:t>s</a:t>
                      </a:r>
                      <a:r>
                        <a:rPr lang="en-US" sz="1200" baseline="30000">
                          <a:solidFill>
                            <a:srgbClr val="0000FF"/>
                          </a:solidFill>
                        </a:rPr>
                        <a:t>-1</a:t>
                      </a:r>
                      <a:r>
                        <a:rPr lang="en-US" sz="1200">
                          <a:solidFill>
                            <a:srgbClr val="0000FF"/>
                          </a:solidFill>
                        </a:rPr>
                        <a:t> 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/>
                        <a:t>Levelled luminosity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2.1</a:t>
                      </a:r>
                      <a:r>
                        <a:rPr lang="en-US" sz="1200" baseline="0">
                          <a:solidFill>
                            <a:schemeClr val="tx1"/>
                          </a:solidFill>
                        </a:rPr>
                        <a:t> x 10</a:t>
                      </a:r>
                      <a:r>
                        <a:rPr lang="en-US" sz="1200" baseline="3000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1200" baseline="3000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200" baseline="3000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5</a:t>
                      </a:r>
                      <a:r>
                        <a:rPr lang="en-US" sz="1200" baseline="0"/>
                        <a:t> x 10</a:t>
                      </a:r>
                      <a:r>
                        <a:rPr lang="en-US" sz="1200" baseline="30000"/>
                        <a:t>34</a:t>
                      </a:r>
                      <a:r>
                        <a:rPr lang="en-US" sz="1200"/>
                        <a:t> cm</a:t>
                      </a:r>
                      <a:r>
                        <a:rPr lang="en-US" sz="1200" baseline="30000"/>
                        <a:t>-2</a:t>
                      </a:r>
                      <a:r>
                        <a:rPr lang="en-US" sz="1200"/>
                        <a:t>s</a:t>
                      </a:r>
                      <a:r>
                        <a:rPr lang="en-US" sz="1200" baseline="30000"/>
                        <a:t>-1</a:t>
                      </a:r>
                      <a:r>
                        <a:rPr lang="en-US" sz="1200"/>
                        <a:t> 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64952" y="2499742"/>
            <a:ext cx="777686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7110" y="3332088"/>
            <a:ext cx="7776864" cy="8238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9036894"/>
              </p:ext>
            </p:extLst>
          </p:nvPr>
        </p:nvGraphicFramePr>
        <p:xfrm>
          <a:off x="7452320" y="1383680"/>
          <a:ext cx="1561678" cy="802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4" imgW="939600" imgH="469800" progId="Equation.3">
                  <p:embed/>
                </p:oleObj>
              </mc:Choice>
              <mc:Fallback>
                <p:oleObj name="Equation" r:id="rId4" imgW="939600" imgH="4698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1383680"/>
                        <a:ext cx="1561678" cy="8028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135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114800" cy="3967088"/>
          </a:xfrm>
        </p:spPr>
        <p:txBody>
          <a:bodyPr>
            <a:normAutofit fontScale="55000" lnSpcReduction="20000"/>
          </a:bodyPr>
          <a:lstStyle/>
          <a:p>
            <a:r>
              <a:rPr lang="en-US">
                <a:solidFill>
                  <a:srgbClr val="FF0000"/>
                </a:solidFill>
              </a:rPr>
              <a:t>Bunches experience electromagnetic force from the opposing beam </a:t>
            </a:r>
            <a:r>
              <a:rPr lang="en-US"/>
              <a:t>at the collision point (</a:t>
            </a:r>
            <a:r>
              <a:rPr lang="en-US">
                <a:solidFill>
                  <a:srgbClr val="FF0000"/>
                </a:solidFill>
              </a:rPr>
              <a:t>head-on beam-beam</a:t>
            </a:r>
            <a:r>
              <a:rPr lang="en-US"/>
              <a:t>) or nearby in common beam pipe (</a:t>
            </a:r>
            <a:r>
              <a:rPr lang="en-US">
                <a:solidFill>
                  <a:srgbClr val="FF0000"/>
                </a:solidFill>
              </a:rPr>
              <a:t>long-range beam-beam</a:t>
            </a:r>
            <a:r>
              <a:rPr lang="en-US"/>
              <a:t>)</a:t>
            </a:r>
          </a:p>
          <a:p>
            <a:pPr lvl="1"/>
            <a:r>
              <a:rPr lang="en-US"/>
              <a:t>Need crossing angle, not only to avoid parasitic collisions</a:t>
            </a:r>
          </a:p>
          <a:p>
            <a:pPr lvl="1"/>
            <a:endParaRPr lang="en-US"/>
          </a:p>
          <a:p>
            <a:r>
              <a:rPr lang="en-US"/>
              <a:t>Crossing angle at HL-LHC must be larger than at LHC, due to higher intensity</a:t>
            </a:r>
          </a:p>
          <a:p>
            <a:pPr lvl="1"/>
            <a:r>
              <a:rPr lang="en-US"/>
              <a:t>Would cause very large loss in luminosity: F≈0.35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endParaRPr lang="en-US"/>
          </a:p>
          <a:p>
            <a:r>
              <a:rPr lang="en-US"/>
              <a:t>To compensate: use “crab cavities” that tilt the bunches longitudinally and ensure overlap at the collision point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Compensation of geometric reduction factor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427734"/>
            <a:ext cx="3550303" cy="23200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71550"/>
            <a:ext cx="430555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06483" y="1131590"/>
            <a:ext cx="1001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Long-range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1294656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Head-on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6769832"/>
              </p:ext>
            </p:extLst>
          </p:nvPr>
        </p:nvGraphicFramePr>
        <p:xfrm>
          <a:off x="1907704" y="2571750"/>
          <a:ext cx="1408658" cy="724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Equation" r:id="rId5" imgW="939600" imgH="469800" progId="Equation.3">
                  <p:embed/>
                </p:oleObj>
              </mc:Choice>
              <mc:Fallback>
                <p:oleObj name="Equation" r:id="rId5" imgW="939600" imgH="469800" progId="Equation.3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571750"/>
                        <a:ext cx="1408658" cy="7242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592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2025.07.18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Crab cavities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586467"/>
            <a:ext cx="6457800" cy="32687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555526"/>
            <a:ext cx="7826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/>
              <a:t>Create a oscillating transverse electric field</a:t>
            </a:r>
          </a:p>
          <a:p>
            <a:pPr marL="285750" indent="-285750">
              <a:buFont typeface="Arial"/>
              <a:buChar char="•"/>
            </a:pPr>
            <a:r>
              <a:rPr lang="en-US" sz="2000"/>
              <a:t>Kick head and tail of the bunch in opposite directions</a:t>
            </a:r>
          </a:p>
        </p:txBody>
      </p:sp>
    </p:spTree>
    <p:extLst>
      <p:ext uri="{BB962C8B-B14F-4D97-AF65-F5344CB8AC3E}">
        <p14:creationId xmlns:p14="http://schemas.microsoft.com/office/powerpoint/2010/main" val="234360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5ef4806-2bbf-45ef-b5e4-86f1973d42a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C35461CDCB0E43B6C365D74E28A912" ma:contentTypeVersion="6" ma:contentTypeDescription="Create a new document." ma:contentTypeScope="" ma:versionID="0e8becfe354e95f9f9162dde053dae9b">
  <xsd:schema xmlns:xsd="http://www.w3.org/2001/XMLSchema" xmlns:xs="http://www.w3.org/2001/XMLSchema" xmlns:p="http://schemas.microsoft.com/office/2006/metadata/properties" xmlns:ns3="05ef4806-2bbf-45ef-b5e4-86f1973d42a4" targetNamespace="http://schemas.microsoft.com/office/2006/metadata/properties" ma:root="true" ma:fieldsID="cf6d802aad22c053986f67545dfaa501" ns3:_="">
    <xsd:import namespace="05ef4806-2bbf-45ef-b5e4-86f1973d42a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_activity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ef4806-2bbf-45ef-b5e4-86f1973d42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7EE525-9AEF-44CA-8B03-93E98E0D39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4ED277-D770-43E7-9E83-3308DE513D0E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05ef4806-2bbf-45ef-b5e4-86f1973d42a4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B02BEDF-FE35-49C2-B5FA-AEB9F22DC888}">
  <ds:schemaRefs>
    <ds:schemaRef ds:uri="05ef4806-2bbf-45ef-b5e4-86f1973d42a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2370</TotalTime>
  <Words>2532</Words>
  <Application>Microsoft Office PowerPoint</Application>
  <PresentationFormat>On-screen Show (16:9)</PresentationFormat>
  <Paragraphs>609</Paragraphs>
  <Slides>49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Office Theme</vt:lpstr>
      <vt:lpstr>Equation</vt:lpstr>
      <vt:lpstr>Future High-Energy Collider Projects</vt:lpstr>
      <vt:lpstr>Outline</vt:lpstr>
      <vt:lpstr>PowerPoint Presentation</vt:lpstr>
      <vt:lpstr>Reminder: LHC</vt:lpstr>
      <vt:lpstr>LHC layout</vt:lpstr>
      <vt:lpstr>LHC main parameters</vt:lpstr>
      <vt:lpstr>HL-LHC</vt:lpstr>
      <vt:lpstr>Compensation of geometric reduction factor</vt:lpstr>
      <vt:lpstr>Crab cavities</vt:lpstr>
      <vt:lpstr>HL-LHC interaction region</vt:lpstr>
      <vt:lpstr>Comparison: LHC triplets</vt:lpstr>
      <vt:lpstr>Luminosity leveling</vt:lpstr>
      <vt:lpstr>Collimation and machine protection</vt:lpstr>
      <vt:lpstr>PowerPoint Presentation</vt:lpstr>
      <vt:lpstr>Reminder: European strategy 2020</vt:lpstr>
      <vt:lpstr>FCC integrated program</vt:lpstr>
      <vt:lpstr>Current working hypothesis on FCC placement</vt:lpstr>
      <vt:lpstr>FCC-ee layout</vt:lpstr>
      <vt:lpstr>FCC-ee accelerator complex</vt:lpstr>
      <vt:lpstr>FCC-ee operation modes</vt:lpstr>
      <vt:lpstr>FCC-ee parameter table</vt:lpstr>
      <vt:lpstr>FCC-ee operational sequence</vt:lpstr>
      <vt:lpstr>Luminosity comparison</vt:lpstr>
      <vt:lpstr>Synchrotron radiation in FCC-ee</vt:lpstr>
      <vt:lpstr>Tapering</vt:lpstr>
      <vt:lpstr>Beamstrahlung</vt:lpstr>
      <vt:lpstr>FCC-ee power consumption</vt:lpstr>
      <vt:lpstr>Overall FCC timeline</vt:lpstr>
      <vt:lpstr>FCC documentation</vt:lpstr>
      <vt:lpstr>PowerPoint Presentation</vt:lpstr>
      <vt:lpstr>FCC-hh general goals</vt:lpstr>
      <vt:lpstr>FCC-hh layout</vt:lpstr>
      <vt:lpstr>FCC-hh parameter comparison</vt:lpstr>
      <vt:lpstr>FCC-hh magnets</vt:lpstr>
      <vt:lpstr>High-field magnet research</vt:lpstr>
      <vt:lpstr>Next challenge: FCC-hh machine protection</vt:lpstr>
      <vt:lpstr>Beam dump</vt:lpstr>
      <vt:lpstr>Beam dump</vt:lpstr>
      <vt:lpstr>Synchrotron radiation in FCC-hh</vt:lpstr>
      <vt:lpstr>Electron cloud effects</vt:lpstr>
      <vt:lpstr>PowerPoint Presentation</vt:lpstr>
      <vt:lpstr>CEPC (Circular Electron Positron Collider)</vt:lpstr>
      <vt:lpstr>CEPC parameter table</vt:lpstr>
      <vt:lpstr>SppC (Super proton-proton Collider)</vt:lpstr>
      <vt:lpstr>PowerPoint Presentation</vt:lpstr>
      <vt:lpstr>Muon collider study</vt:lpstr>
      <vt:lpstr>Muon collider concept</vt:lpstr>
      <vt:lpstr>Summary</vt:lpstr>
      <vt:lpstr>Future colliders?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Heavy-ion operation in LHC Run 3 and HL-LHC</dc:title>
  <dc:creator>Roderik Bruce</dc:creator>
  <cp:lastModifiedBy>Roderik</cp:lastModifiedBy>
  <cp:revision>39</cp:revision>
  <dcterms:created xsi:type="dcterms:W3CDTF">2020-12-01T12:30:43Z</dcterms:created>
  <dcterms:modified xsi:type="dcterms:W3CDTF">2025-07-18T10:26:26Z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0x010100A4C35461CDCB0E43B6C365D74E28A912</vt:lpwstr>
  </property>
</Properties>
</file>