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59" r:id="rId7"/>
    <p:sldId id="279" r:id="rId8"/>
    <p:sldId id="269" r:id="rId9"/>
    <p:sldId id="281" r:id="rId10"/>
    <p:sldId id="282" r:id="rId11"/>
    <p:sldId id="283" r:id="rId12"/>
    <p:sldId id="290" r:id="rId13"/>
    <p:sldId id="287" r:id="rId14"/>
    <p:sldId id="288" r:id="rId15"/>
    <p:sldId id="270" r:id="rId16"/>
  </p:sldIdLst>
  <p:sldSz cx="18288000" cy="10287000"/>
  <p:notesSz cx="6858000" cy="9144000"/>
  <p:embeddedFontLst>
    <p:embeddedFont>
      <p:font typeface="Open Sans" panose="020B0604020202020204" charset="0"/>
      <p:regular r:id="rId18"/>
      <p:bold r:id="rId19"/>
      <p:italic r:id="rId20"/>
      <p:boldItalic r:id="rId21"/>
    </p:embeddedFont>
    <p:embeddedFont>
      <p:font typeface="Open Sans Bold" panose="020B0604020202020204" charset="0"/>
      <p:regular r:id="rId22"/>
      <p:bold r:id="rId23"/>
      <p:italic r:id="rId24"/>
      <p:boldItalic r:id="rId25"/>
    </p:embeddedFont>
    <p:embeddedFont>
      <p:font typeface="Open Sans Light" panose="020B0604020202020204" charset="0"/>
      <p:regular r:id="rId26"/>
      <p:italic r:id="rId27"/>
    </p:embeddedFont>
    <p:embeddedFont>
      <p:font typeface="Open Sans SemiBold" panose="020B0604020202020204" charset="0"/>
      <p:regular r:id="rId28"/>
      <p:bold r:id="rId29"/>
      <p:italic r:id="rId30"/>
      <p:boldItalic r:id="rId31"/>
    </p:embeddedFont>
    <p:embeddedFont>
      <p:font typeface="Open Sans Ultra-Bold" panose="020B060402020202020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52B"/>
    <a:srgbClr val="001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15" autoAdjust="0"/>
    <p:restoredTop sz="94718" autoAdjust="0"/>
  </p:normalViewPr>
  <p:slideViewPr>
    <p:cSldViewPr>
      <p:cViewPr varScale="1">
        <p:scale>
          <a:sx n="43" d="100"/>
          <a:sy n="43" d="100"/>
        </p:scale>
        <p:origin x="88" y="3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ableStyles" Target="tableStyle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C05B3-0EF6-B843-8D88-839FAE2E9A1A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23E2C-3113-4140-BD52-BA62ADC28F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19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F4F1A-3DF4-6741-AD8D-EDBE32A33213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5B32-8A79-9C46-BCE2-58AA0CBFAAA6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42D7D-9426-EC41-8AE5-DF985D422BCC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4DFA-6A1A-6847-9A42-3BF17D16A846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F511-6436-964C-8900-22E8E07EF700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232D-5C3C-F541-A25A-563A9BA6D7E2}" type="datetime1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72E86-C230-EA4C-BAF3-3305D7D097EF}" type="datetime1">
              <a:rPr lang="en-US" smtClean="0"/>
              <a:t>7/1/2025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A9E85-7F03-BD44-86BA-C5DD93680099}" type="datetime1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8CF4-EBFA-394A-A88F-8EF1152C722C}" type="datetime1">
              <a:rPr lang="en-US" smtClean="0"/>
              <a:t>7/1/2025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CED1-35D7-D549-9E9C-03F6C4EDFE4E}" type="datetime1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A051-C3DC-FD43-BD44-E109136A796E}" type="datetime1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3194F-159D-9040-B192-5ED357B134E7}" type="datetime1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80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category/19808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category/19125/" TargetMode="External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category/19808/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.jpe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7118722" y="1969725"/>
            <a:ext cx="4050556" cy="1255672"/>
          </a:xfrm>
          <a:custGeom>
            <a:avLst/>
            <a:gdLst/>
            <a:ahLst/>
            <a:cxnLst/>
            <a:rect l="l" t="t" r="r" b="b"/>
            <a:pathLst>
              <a:path w="4050556" h="1255672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5004251" y="4326577"/>
            <a:ext cx="8279498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5968" b="1" dirty="0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About CERN openlab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748054" y="6068958"/>
            <a:ext cx="8791892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88"/>
              </a:lnSpc>
            </a:pPr>
            <a:r>
              <a:rPr lang="en-US" sz="3147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Killian Verder, </a:t>
            </a:r>
            <a:r>
              <a:rPr lang="en-US" sz="3147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Mariana Velho, CERN openlab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FEE51-D875-1777-833D-7935A538A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6E4DE-F831-4AC7-38C4-817976EEA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ACFAAD6-3D73-C606-0FAD-F856E65864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41A5E15A-4A28-2CAA-93B5-4058497EE9D7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9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7F1073CD-17D1-EC94-867E-752D40A20E74}"/>
              </a:ext>
            </a:extLst>
          </p:cNvPr>
          <p:cNvSpPr txBox="1"/>
          <p:nvPr/>
        </p:nvSpPr>
        <p:spPr>
          <a:xfrm>
            <a:off x="1690427" y="895939"/>
            <a:ext cx="54864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Workshops</a:t>
            </a:r>
            <a:endParaRPr lang="en-US" sz="7396" dirty="0">
              <a:solidFill>
                <a:schemeClr val="accent6">
                  <a:lumMod val="7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Bold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C390C9-93B1-D834-31BB-358E65D8C0E8}"/>
              </a:ext>
            </a:extLst>
          </p:cNvPr>
          <p:cNvGrpSpPr/>
          <p:nvPr/>
        </p:nvGrpSpPr>
        <p:grpSpPr>
          <a:xfrm>
            <a:off x="2046550" y="2625987"/>
            <a:ext cx="5332003" cy="1457858"/>
            <a:chOff x="0" y="0"/>
            <a:chExt cx="1389600" cy="379940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3C666F4-B0A5-0D76-AE42-E1F958284EAD}"/>
                </a:ext>
              </a:extLst>
            </p:cNvPr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 anchor="ctr"/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ROOT Workshop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A8F802-1F2A-96D5-C938-49B7B395FFB9}"/>
                </a:ext>
              </a:extLst>
            </p:cNvPr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 sz="1400"/>
            </a:p>
          </p:txBody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id="{6D317A36-B4F6-C9D8-5778-0060BD6E23CC}"/>
              </a:ext>
            </a:extLst>
          </p:cNvPr>
          <p:cNvSpPr/>
          <p:nvPr/>
        </p:nvSpPr>
        <p:spPr>
          <a:xfrm>
            <a:off x="2958461" y="5242342"/>
            <a:ext cx="5332003" cy="1457858"/>
          </a:xfrm>
          <a:custGeom>
            <a:avLst/>
            <a:gdLst/>
            <a:ahLst/>
            <a:cxnLst/>
            <a:rect l="l" t="t" r="r" b="b"/>
            <a:pathLst>
              <a:path w="1389600" h="379940">
                <a:moveTo>
                  <a:pt x="29039" y="0"/>
                </a:moveTo>
                <a:lnTo>
                  <a:pt x="1360561" y="0"/>
                </a:lnTo>
                <a:cubicBezTo>
                  <a:pt x="1368263" y="0"/>
                  <a:pt x="1375649" y="3060"/>
                  <a:pt x="1381095" y="8505"/>
                </a:cubicBezTo>
                <a:cubicBezTo>
                  <a:pt x="1386541" y="13951"/>
                  <a:pt x="1389600" y="21338"/>
                  <a:pt x="1389600" y="29039"/>
                </a:cubicBezTo>
                <a:lnTo>
                  <a:pt x="1389600" y="350900"/>
                </a:lnTo>
                <a:cubicBezTo>
                  <a:pt x="1389600" y="366938"/>
                  <a:pt x="1376599" y="379940"/>
                  <a:pt x="1360561" y="379940"/>
                </a:cubicBezTo>
                <a:lnTo>
                  <a:pt x="29039" y="379940"/>
                </a:lnTo>
                <a:cubicBezTo>
                  <a:pt x="21338" y="379940"/>
                  <a:pt x="13951" y="376880"/>
                  <a:pt x="8505" y="371434"/>
                </a:cubicBezTo>
                <a:cubicBezTo>
                  <a:pt x="3060" y="365988"/>
                  <a:pt x="0" y="358602"/>
                  <a:pt x="0" y="350900"/>
                </a:cubicBezTo>
                <a:lnTo>
                  <a:pt x="0" y="29039"/>
                </a:lnTo>
                <a:cubicBezTo>
                  <a:pt x="0" y="21338"/>
                  <a:pt x="3060" y="13951"/>
                  <a:pt x="8505" y="8505"/>
                </a:cubicBezTo>
                <a:cubicBezTo>
                  <a:pt x="13951" y="3060"/>
                  <a:pt x="21338" y="0"/>
                  <a:pt x="29039" y="0"/>
                </a:cubicBezTo>
                <a:close/>
              </a:path>
            </a:pathLst>
          </a:custGeom>
          <a:solidFill>
            <a:srgbClr val="011542"/>
          </a:solidFill>
          <a:ln w="19050" cap="sq">
            <a:solidFill>
              <a:srgbClr val="FFFFFF"/>
            </a:solidFill>
            <a:prstDash val="solid"/>
            <a:miter/>
          </a:ln>
        </p:spPr>
        <p:txBody>
          <a:bodyPr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FPGA Programming with </a:t>
            </a:r>
            <a:r>
              <a:rPr lang="en-GB" sz="28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LABview</a:t>
            </a:r>
            <a:endParaRPr lang="en-GB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EE080C4-48E3-BD25-F110-C973837ED950}"/>
              </a:ext>
            </a:extLst>
          </p:cNvPr>
          <p:cNvSpPr/>
          <p:nvPr/>
        </p:nvSpPr>
        <p:spPr>
          <a:xfrm>
            <a:off x="1933502" y="7574915"/>
            <a:ext cx="5332003" cy="1457858"/>
          </a:xfrm>
          <a:custGeom>
            <a:avLst/>
            <a:gdLst/>
            <a:ahLst/>
            <a:cxnLst/>
            <a:rect l="l" t="t" r="r" b="b"/>
            <a:pathLst>
              <a:path w="1389600" h="379940">
                <a:moveTo>
                  <a:pt x="29039" y="0"/>
                </a:moveTo>
                <a:lnTo>
                  <a:pt x="1360561" y="0"/>
                </a:lnTo>
                <a:cubicBezTo>
                  <a:pt x="1368263" y="0"/>
                  <a:pt x="1375649" y="3060"/>
                  <a:pt x="1381095" y="8505"/>
                </a:cubicBezTo>
                <a:cubicBezTo>
                  <a:pt x="1386541" y="13951"/>
                  <a:pt x="1389600" y="21338"/>
                  <a:pt x="1389600" y="29039"/>
                </a:cubicBezTo>
                <a:lnTo>
                  <a:pt x="1389600" y="350900"/>
                </a:lnTo>
                <a:cubicBezTo>
                  <a:pt x="1389600" y="366938"/>
                  <a:pt x="1376599" y="379940"/>
                  <a:pt x="1360561" y="379940"/>
                </a:cubicBezTo>
                <a:lnTo>
                  <a:pt x="29039" y="379940"/>
                </a:lnTo>
                <a:cubicBezTo>
                  <a:pt x="21338" y="379940"/>
                  <a:pt x="13951" y="376880"/>
                  <a:pt x="8505" y="371434"/>
                </a:cubicBezTo>
                <a:cubicBezTo>
                  <a:pt x="3060" y="365988"/>
                  <a:pt x="0" y="358602"/>
                  <a:pt x="0" y="350900"/>
                </a:cubicBezTo>
                <a:lnTo>
                  <a:pt x="0" y="29039"/>
                </a:lnTo>
                <a:cubicBezTo>
                  <a:pt x="0" y="21338"/>
                  <a:pt x="3060" y="13951"/>
                  <a:pt x="8505" y="8505"/>
                </a:cubicBezTo>
                <a:cubicBezTo>
                  <a:pt x="13951" y="3060"/>
                  <a:pt x="21338" y="0"/>
                  <a:pt x="29039" y="0"/>
                </a:cubicBezTo>
                <a:close/>
              </a:path>
            </a:pathLst>
          </a:custGeom>
          <a:solidFill>
            <a:srgbClr val="011542"/>
          </a:solidFill>
          <a:ln w="19050" cap="sq">
            <a:solidFill>
              <a:srgbClr val="FFFFFF"/>
            </a:solidFill>
            <a:prstDash val="solid"/>
            <a:miter/>
          </a:ln>
        </p:spPr>
        <p:txBody>
          <a:bodyPr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Practices of Writing Code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793E131-FCF7-A456-5346-4110A59140D6}"/>
              </a:ext>
            </a:extLst>
          </p:cNvPr>
          <p:cNvSpPr/>
          <p:nvPr/>
        </p:nvSpPr>
        <p:spPr>
          <a:xfrm>
            <a:off x="10641452" y="3244186"/>
            <a:ext cx="5332003" cy="1457858"/>
          </a:xfrm>
          <a:custGeom>
            <a:avLst/>
            <a:gdLst/>
            <a:ahLst/>
            <a:cxnLst/>
            <a:rect l="l" t="t" r="r" b="b"/>
            <a:pathLst>
              <a:path w="1389600" h="379940">
                <a:moveTo>
                  <a:pt x="29039" y="0"/>
                </a:moveTo>
                <a:lnTo>
                  <a:pt x="1360561" y="0"/>
                </a:lnTo>
                <a:cubicBezTo>
                  <a:pt x="1368263" y="0"/>
                  <a:pt x="1375649" y="3060"/>
                  <a:pt x="1381095" y="8505"/>
                </a:cubicBezTo>
                <a:cubicBezTo>
                  <a:pt x="1386541" y="13951"/>
                  <a:pt x="1389600" y="21338"/>
                  <a:pt x="1389600" y="29039"/>
                </a:cubicBezTo>
                <a:lnTo>
                  <a:pt x="1389600" y="350900"/>
                </a:lnTo>
                <a:cubicBezTo>
                  <a:pt x="1389600" y="366938"/>
                  <a:pt x="1376599" y="379940"/>
                  <a:pt x="1360561" y="379940"/>
                </a:cubicBezTo>
                <a:lnTo>
                  <a:pt x="29039" y="379940"/>
                </a:lnTo>
                <a:cubicBezTo>
                  <a:pt x="21338" y="379940"/>
                  <a:pt x="13951" y="376880"/>
                  <a:pt x="8505" y="371434"/>
                </a:cubicBezTo>
                <a:cubicBezTo>
                  <a:pt x="3060" y="365988"/>
                  <a:pt x="0" y="358602"/>
                  <a:pt x="0" y="350900"/>
                </a:cubicBezTo>
                <a:lnTo>
                  <a:pt x="0" y="29039"/>
                </a:lnTo>
                <a:cubicBezTo>
                  <a:pt x="0" y="21338"/>
                  <a:pt x="3060" y="13951"/>
                  <a:pt x="8505" y="8505"/>
                </a:cubicBezTo>
                <a:cubicBezTo>
                  <a:pt x="13951" y="3060"/>
                  <a:pt x="21338" y="0"/>
                  <a:pt x="29039" y="0"/>
                </a:cubicBezTo>
                <a:close/>
              </a:path>
            </a:pathLst>
          </a:custGeom>
          <a:solidFill>
            <a:srgbClr val="011542"/>
          </a:solidFill>
          <a:ln w="19050" cap="sq">
            <a:solidFill>
              <a:srgbClr val="FFFFFF"/>
            </a:solidFill>
            <a:prstDash val="solid"/>
            <a:miter/>
          </a:ln>
        </p:spPr>
        <p:txBody>
          <a:bodyPr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NVIDIA Fundamentals of Deep Learning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CBC4856-156C-1DB3-1971-954A76ADCADD}"/>
              </a:ext>
            </a:extLst>
          </p:cNvPr>
          <p:cNvSpPr/>
          <p:nvPr/>
        </p:nvSpPr>
        <p:spPr>
          <a:xfrm>
            <a:off x="10641452" y="5971271"/>
            <a:ext cx="5332004" cy="1457858"/>
          </a:xfrm>
          <a:custGeom>
            <a:avLst/>
            <a:gdLst/>
            <a:ahLst/>
            <a:cxnLst/>
            <a:rect l="l" t="t" r="r" b="b"/>
            <a:pathLst>
              <a:path w="1389600" h="379940">
                <a:moveTo>
                  <a:pt x="29039" y="0"/>
                </a:moveTo>
                <a:lnTo>
                  <a:pt x="1360561" y="0"/>
                </a:lnTo>
                <a:cubicBezTo>
                  <a:pt x="1368263" y="0"/>
                  <a:pt x="1375649" y="3060"/>
                  <a:pt x="1381095" y="8505"/>
                </a:cubicBezTo>
                <a:cubicBezTo>
                  <a:pt x="1386541" y="13951"/>
                  <a:pt x="1389600" y="21338"/>
                  <a:pt x="1389600" y="29039"/>
                </a:cubicBezTo>
                <a:lnTo>
                  <a:pt x="1389600" y="350900"/>
                </a:lnTo>
                <a:cubicBezTo>
                  <a:pt x="1389600" y="366938"/>
                  <a:pt x="1376599" y="379940"/>
                  <a:pt x="1360561" y="379940"/>
                </a:cubicBezTo>
                <a:lnTo>
                  <a:pt x="29039" y="379940"/>
                </a:lnTo>
                <a:cubicBezTo>
                  <a:pt x="21338" y="379940"/>
                  <a:pt x="13951" y="376880"/>
                  <a:pt x="8505" y="371434"/>
                </a:cubicBezTo>
                <a:cubicBezTo>
                  <a:pt x="3060" y="365988"/>
                  <a:pt x="0" y="358602"/>
                  <a:pt x="0" y="350900"/>
                </a:cubicBezTo>
                <a:lnTo>
                  <a:pt x="0" y="29039"/>
                </a:lnTo>
                <a:cubicBezTo>
                  <a:pt x="0" y="21338"/>
                  <a:pt x="3060" y="13951"/>
                  <a:pt x="8505" y="8505"/>
                </a:cubicBezTo>
                <a:cubicBezTo>
                  <a:pt x="13951" y="3060"/>
                  <a:pt x="21338" y="0"/>
                  <a:pt x="29039" y="0"/>
                </a:cubicBezTo>
                <a:close/>
              </a:path>
            </a:pathLst>
          </a:custGeom>
          <a:solidFill>
            <a:srgbClr val="011542"/>
          </a:solidFill>
          <a:ln w="19050" cap="sq">
            <a:solidFill>
              <a:srgbClr val="FFFFFF"/>
            </a:solidFill>
            <a:prstDash val="solid"/>
            <a:miter/>
          </a:ln>
        </p:spPr>
        <p:txBody>
          <a:bodyPr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NVIDIA Fundamentals of Accelerated Computing with CUDA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9B2B0C0-6014-B52B-1FB8-BAF2FF1A824F}"/>
              </a:ext>
            </a:extLst>
          </p:cNvPr>
          <p:cNvSpPr/>
          <p:nvPr/>
        </p:nvSpPr>
        <p:spPr>
          <a:xfrm>
            <a:off x="14865286" y="884925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Thursday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31/07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8h30 to 17h30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337EA1-351F-12CF-34B6-67918247F149}"/>
              </a:ext>
            </a:extLst>
          </p:cNvPr>
          <p:cNvSpPr/>
          <p:nvPr/>
        </p:nvSpPr>
        <p:spPr>
          <a:xfrm>
            <a:off x="13903057" y="6972668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Wednesday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8h30 to 17h30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B2F4F6-6866-4395-D245-DFDC537133F4}"/>
              </a:ext>
            </a:extLst>
          </p:cNvPr>
          <p:cNvSpPr/>
          <p:nvPr/>
        </p:nvSpPr>
        <p:spPr>
          <a:xfrm>
            <a:off x="7023356" y="1557117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Wednesday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09/07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14h00 to 17h00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6002BB-D701-B88C-6812-07ECE82F0BC0}"/>
              </a:ext>
            </a:extLst>
          </p:cNvPr>
          <p:cNvSpPr/>
          <p:nvPr/>
        </p:nvSpPr>
        <p:spPr>
          <a:xfrm>
            <a:off x="444563" y="4400040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13h30 to 16h30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43856FD-DAED-BF89-93E0-C48A2B3792BE}"/>
              </a:ext>
            </a:extLst>
          </p:cNvPr>
          <p:cNvSpPr/>
          <p:nvPr/>
        </p:nvSpPr>
        <p:spPr>
          <a:xfrm>
            <a:off x="7006791" y="6972669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Wednesday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23/07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14h45 to 16h45</a:t>
            </a:r>
          </a:p>
        </p:txBody>
      </p:sp>
      <p:pic>
        <p:nvPicPr>
          <p:cNvPr id="17" name="Picture 16" descr="A white line drawing of people with lightbulbs&#10;&#10;AI-generated content may be incorrect.">
            <a:extLst>
              <a:ext uri="{FF2B5EF4-FFF2-40B4-BE49-F238E27FC236}">
                <a16:creationId xmlns:a16="http://schemas.microsoft.com/office/drawing/2014/main" id="{64B46968-9731-354E-147D-BC965D03D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099" y="687087"/>
            <a:ext cx="1450106" cy="142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47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A8323-0B56-B185-91F5-DBAB74D87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406C39E-DBAA-7D3B-5730-3FED62040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1223A000-B6FF-4FEF-5C47-76EADC1D812F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10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7E44A89F-FA51-9182-E6FF-2A859AA2FB09}"/>
              </a:ext>
            </a:extLst>
          </p:cNvPr>
          <p:cNvSpPr txBox="1"/>
          <p:nvPr/>
        </p:nvSpPr>
        <p:spPr>
          <a:xfrm>
            <a:off x="4343400" y="701258"/>
            <a:ext cx="96012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Computing Lectures</a:t>
            </a:r>
            <a:endParaRPr lang="en-US" sz="7396" dirty="0">
              <a:solidFill>
                <a:schemeClr val="accent6">
                  <a:lumMod val="7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Bold"/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DB3E362-7F22-E261-322B-40D32781E043}"/>
              </a:ext>
            </a:extLst>
          </p:cNvPr>
          <p:cNvSpPr txBox="1"/>
          <p:nvPr/>
        </p:nvSpPr>
        <p:spPr>
          <a:xfrm>
            <a:off x="1096574" y="9440167"/>
            <a:ext cx="15318604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Always check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indico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for the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most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up to date information: </a:t>
            </a:r>
            <a:r>
              <a:rPr lang="en-GB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https://indico.cern.ch/category/19808/</a:t>
            </a:r>
            <a:endParaRPr lang="en-GB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75DBA05-7978-2ED8-2C9A-A9EEA003DD6C}"/>
              </a:ext>
            </a:extLst>
          </p:cNvPr>
          <p:cNvGrpSpPr/>
          <p:nvPr/>
        </p:nvGrpSpPr>
        <p:grpSpPr>
          <a:xfrm>
            <a:off x="1096574" y="2198252"/>
            <a:ext cx="16094852" cy="6652914"/>
            <a:chOff x="1521725" y="2224386"/>
            <a:chExt cx="16094852" cy="665291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69BD686-F689-21E8-5BA3-579C79673A4D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2224386"/>
              <a:ext cx="0" cy="66529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69905F-207E-B598-1B2B-5757261DB0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3467100"/>
              <a:ext cx="1604202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FC19F5B6-4751-148B-AA36-801A8A1D0943}"/>
                </a:ext>
              </a:extLst>
            </p:cNvPr>
            <p:cNvSpPr txBox="1"/>
            <p:nvPr/>
          </p:nvSpPr>
          <p:spPr>
            <a:xfrm>
              <a:off x="2240447" y="2623303"/>
              <a:ext cx="6584455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Tackling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Computing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Challenges at CERN</a:t>
              </a:r>
            </a:p>
          </p:txBody>
        </p:sp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37C478AE-418D-A9A6-ACF5-0D072E730449}"/>
                </a:ext>
              </a:extLst>
            </p:cNvPr>
            <p:cNvSpPr txBox="1"/>
            <p:nvPr/>
          </p:nvSpPr>
          <p:spPr>
            <a:xfrm>
              <a:off x="2055605" y="3877143"/>
              <a:ext cx="6954138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Computer Security: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past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,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present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, future</a:t>
              </a:r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24A5AD3A-6854-D9CF-3518-2E8607BE5D64}"/>
                </a:ext>
              </a:extLst>
            </p:cNvPr>
            <p:cNvSpPr txBox="1"/>
            <p:nvPr/>
          </p:nvSpPr>
          <p:spPr>
            <a:xfrm>
              <a:off x="3284774" y="4990662"/>
              <a:ext cx="4495800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Data Centre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Nightmares</a:t>
              </a:r>
              <a:endPara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433FD6-9D16-9ACF-A9E8-10725E9EB8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4686300"/>
              <a:ext cx="1609257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CDCE6A9-D6B1-5893-FD55-3E318E94B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5741343"/>
              <a:ext cx="1604576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8BE9F208-EFCB-9D86-5DED-F06C7D0E7292}"/>
                </a:ext>
              </a:extLst>
            </p:cNvPr>
            <p:cNvSpPr txBox="1"/>
            <p:nvPr/>
          </p:nvSpPr>
          <p:spPr>
            <a:xfrm>
              <a:off x="3982170" y="5953608"/>
              <a:ext cx="3101008" cy="43088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DAQ-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filtering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data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086D546-DC92-6B21-C080-1B3955E47C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6591300"/>
              <a:ext cx="1601861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7">
              <a:extLst>
                <a:ext uri="{FF2B5EF4-FFF2-40B4-BE49-F238E27FC236}">
                  <a16:creationId xmlns:a16="http://schemas.microsoft.com/office/drawing/2014/main" id="{FCFB36E1-59C9-2394-24DE-261FB715FAA4}"/>
                </a:ext>
              </a:extLst>
            </p:cNvPr>
            <p:cNvSpPr txBox="1"/>
            <p:nvPr/>
          </p:nvSpPr>
          <p:spPr>
            <a:xfrm>
              <a:off x="2991570" y="6743700"/>
              <a:ext cx="5082208" cy="86177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Understanding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containers and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why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they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matter</a:t>
              </a:r>
              <a:endPara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648CC22-381D-8605-D595-302A94B3BD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7772137"/>
              <a:ext cx="80462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7">
              <a:extLst>
                <a:ext uri="{FF2B5EF4-FFF2-40B4-BE49-F238E27FC236}">
                  <a16:creationId xmlns:a16="http://schemas.microsoft.com/office/drawing/2014/main" id="{9286A060-90BA-B3ED-366E-74E655909C59}"/>
                </a:ext>
              </a:extLst>
            </p:cNvPr>
            <p:cNvSpPr txBox="1"/>
            <p:nvPr/>
          </p:nvSpPr>
          <p:spPr>
            <a:xfrm>
              <a:off x="2137689" y="8090262"/>
              <a:ext cx="6789971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Introduction to Quantum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Computing</a:t>
              </a:r>
              <a:endPara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53CA803-C7D8-B52A-6202-138B9885C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8877300"/>
              <a:ext cx="80462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2EB5CEA-CD4E-2AA3-B6E7-FC238B69FE44}"/>
                </a:ext>
              </a:extLst>
            </p:cNvPr>
            <p:cNvCxnSpPr>
              <a:cxnSpLocks/>
            </p:cNvCxnSpPr>
            <p:nvPr/>
          </p:nvCxnSpPr>
          <p:spPr>
            <a:xfrm>
              <a:off x="9570288" y="2224386"/>
              <a:ext cx="9634" cy="66529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7982C15B-CBBE-4474-6559-3E7B39A7C395}"/>
                </a:ext>
              </a:extLst>
            </p:cNvPr>
            <p:cNvSpPr txBox="1"/>
            <p:nvPr/>
          </p:nvSpPr>
          <p:spPr>
            <a:xfrm>
              <a:off x="11791597" y="2617750"/>
              <a:ext cx="3819346" cy="43088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Data Centre Hardware</a:t>
              </a:r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D1F55AB0-E0D5-F0FD-E296-71ABDA7D9B16}"/>
                </a:ext>
              </a:extLst>
            </p:cNvPr>
            <p:cNvSpPr txBox="1"/>
            <p:nvPr/>
          </p:nvSpPr>
          <p:spPr>
            <a:xfrm>
              <a:off x="11905897" y="3899364"/>
              <a:ext cx="3590746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Data Storage at CERN</a:t>
              </a: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19D16D26-608A-7A85-C4BE-D53836501467}"/>
                </a:ext>
              </a:extLst>
            </p:cNvPr>
            <p:cNvSpPr txBox="1"/>
            <p:nvPr/>
          </p:nvSpPr>
          <p:spPr>
            <a:xfrm>
              <a:off x="9753600" y="4755149"/>
              <a:ext cx="7724952" cy="86177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Best practices: the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theoretical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and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practical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underpinnings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of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writing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code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that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is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less</a:t>
              </a:r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bad</a:t>
              </a:r>
              <a:endPara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endParaRPr>
            </a:p>
          </p:txBody>
        </p:sp>
        <p:sp>
          <p:nvSpPr>
            <p:cNvPr id="26" name="TextBox 7">
              <a:extLst>
                <a:ext uri="{FF2B5EF4-FFF2-40B4-BE49-F238E27FC236}">
                  <a16:creationId xmlns:a16="http://schemas.microsoft.com/office/drawing/2014/main" id="{AA35BEA2-DA20-B350-E478-4157C9E48FB3}"/>
                </a:ext>
              </a:extLst>
            </p:cNvPr>
            <p:cNvSpPr txBox="1"/>
            <p:nvPr/>
          </p:nvSpPr>
          <p:spPr>
            <a:xfrm>
              <a:off x="12146095" y="5971492"/>
              <a:ext cx="3110350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GPU </a:t>
              </a:r>
              <a:r>
                <a:rPr lang="fr-FR" sz="2800" dirty="0" err="1">
                  <a:solidFill>
                    <a:schemeClr val="bg1"/>
                  </a:solidFill>
                  <a:latin typeface="Open Sans"/>
                  <a:ea typeface="Open Sans"/>
                  <a:cs typeface="Open Sans"/>
                </a:rPr>
                <a:t>programming</a:t>
              </a:r>
              <a:endParaRPr lang="en-GB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E1ADB23-2031-D38A-89C9-D12C7A3F62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1725" y="2224386"/>
              <a:ext cx="1604202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5D67431-9C6D-96C4-CD4D-15FC24D12744}"/>
                </a:ext>
              </a:extLst>
            </p:cNvPr>
            <p:cNvCxnSpPr>
              <a:cxnSpLocks/>
            </p:cNvCxnSpPr>
            <p:nvPr/>
          </p:nvCxnSpPr>
          <p:spPr>
            <a:xfrm>
              <a:off x="17549296" y="2224386"/>
              <a:ext cx="0" cy="43669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7758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89E51-B83C-9B7A-DE92-A46F2B703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397638A-1AF9-641C-B0B1-F885F04B755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5FE20D59-7D47-51CE-4667-F13EA8F88E76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11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A5173864-4BA5-653E-B7D8-B10BFD77B438}"/>
              </a:ext>
            </a:extLst>
          </p:cNvPr>
          <p:cNvSpPr txBox="1"/>
          <p:nvPr/>
        </p:nvSpPr>
        <p:spPr>
          <a:xfrm>
            <a:off x="4343400" y="701258"/>
            <a:ext cx="96012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AI/ML Lectures</a:t>
            </a:r>
            <a:endParaRPr lang="en-US" sz="7396" dirty="0">
              <a:solidFill>
                <a:schemeClr val="accent6">
                  <a:lumMod val="7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Bold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6A9D85-2BBD-46BA-228C-EDB34E7C85B1}"/>
              </a:ext>
            </a:extLst>
          </p:cNvPr>
          <p:cNvCxnSpPr>
            <a:cxnSpLocks/>
          </p:cNvCxnSpPr>
          <p:nvPr/>
        </p:nvCxnSpPr>
        <p:spPr>
          <a:xfrm flipH="1">
            <a:off x="1096574" y="2198252"/>
            <a:ext cx="2275" cy="68314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13802F-5090-94CD-0BD6-794C187E5786}"/>
              </a:ext>
            </a:extLst>
          </p:cNvPr>
          <p:cNvCxnSpPr>
            <a:cxnSpLocks/>
          </p:cNvCxnSpPr>
          <p:nvPr/>
        </p:nvCxnSpPr>
        <p:spPr>
          <a:xfrm flipH="1">
            <a:off x="1098849" y="3440966"/>
            <a:ext cx="805110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>
            <a:extLst>
              <a:ext uri="{FF2B5EF4-FFF2-40B4-BE49-F238E27FC236}">
                <a16:creationId xmlns:a16="http://schemas.microsoft.com/office/drawing/2014/main" id="{1530E244-B2FA-DAEA-8B2E-F5C1AE09EB40}"/>
              </a:ext>
            </a:extLst>
          </p:cNvPr>
          <p:cNvSpPr txBox="1"/>
          <p:nvPr/>
        </p:nvSpPr>
        <p:spPr>
          <a:xfrm>
            <a:off x="1937442" y="2419295"/>
            <a:ext cx="6584455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Introduction to Machine Learning and Deep Learning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E05A3432-3E64-AFD4-0234-C7B0B84BEAEA}"/>
              </a:ext>
            </a:extLst>
          </p:cNvPr>
          <p:cNvSpPr txBox="1"/>
          <p:nvPr/>
        </p:nvSpPr>
        <p:spPr>
          <a:xfrm>
            <a:off x="1752600" y="3695970"/>
            <a:ext cx="695413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Introduction to </a:t>
            </a:r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Reinforcement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Learning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059B76E0-00C0-20C7-1024-7721D040D161}"/>
              </a:ext>
            </a:extLst>
          </p:cNvPr>
          <p:cNvSpPr txBox="1"/>
          <p:nvPr/>
        </p:nvSpPr>
        <p:spPr>
          <a:xfrm>
            <a:off x="2237103" y="4446123"/>
            <a:ext cx="5985133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Hyperparameter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Optimisation for Deep Learning </a:t>
            </a:r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Models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using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HPC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C0D168C-B381-6221-4E77-EECD37357715}"/>
              </a:ext>
            </a:extLst>
          </p:cNvPr>
          <p:cNvCxnSpPr>
            <a:cxnSpLocks/>
          </p:cNvCxnSpPr>
          <p:nvPr/>
        </p:nvCxnSpPr>
        <p:spPr>
          <a:xfrm flipH="1">
            <a:off x="1098849" y="4305300"/>
            <a:ext cx="804401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730EF7-CED1-AC5B-E8B5-07EB52782710}"/>
              </a:ext>
            </a:extLst>
          </p:cNvPr>
          <p:cNvCxnSpPr>
            <a:cxnSpLocks/>
          </p:cNvCxnSpPr>
          <p:nvPr/>
        </p:nvCxnSpPr>
        <p:spPr>
          <a:xfrm flipH="1">
            <a:off x="1098849" y="5448300"/>
            <a:ext cx="805110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7">
            <a:extLst>
              <a:ext uri="{FF2B5EF4-FFF2-40B4-BE49-F238E27FC236}">
                <a16:creationId xmlns:a16="http://schemas.microsoft.com/office/drawing/2014/main" id="{BC1820D7-2E0B-239E-28AD-AB2014DE01DD}"/>
              </a:ext>
            </a:extLst>
          </p:cNvPr>
          <p:cNvSpPr txBox="1"/>
          <p:nvPr/>
        </p:nvSpPr>
        <p:spPr>
          <a:xfrm>
            <a:off x="2078340" y="5658895"/>
            <a:ext cx="6302659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ML for Trigger and Data Acquisition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10EEB30-CEC2-CB88-B6D5-9FCB8A71ADB6}"/>
              </a:ext>
            </a:extLst>
          </p:cNvPr>
          <p:cNvCxnSpPr>
            <a:cxnSpLocks/>
          </p:cNvCxnSpPr>
          <p:nvPr/>
        </p:nvCxnSpPr>
        <p:spPr>
          <a:xfrm flipH="1">
            <a:off x="1098849" y="6286500"/>
            <a:ext cx="805110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">
            <a:extLst>
              <a:ext uri="{FF2B5EF4-FFF2-40B4-BE49-F238E27FC236}">
                <a16:creationId xmlns:a16="http://schemas.microsoft.com/office/drawing/2014/main" id="{1372DC05-165E-151A-3070-7BDB8008393D}"/>
              </a:ext>
            </a:extLst>
          </p:cNvPr>
          <p:cNvSpPr txBox="1"/>
          <p:nvPr/>
        </p:nvSpPr>
        <p:spPr>
          <a:xfrm>
            <a:off x="2821997" y="6438900"/>
            <a:ext cx="4815345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interTwin: on </a:t>
            </a:r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distributed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ML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B737661-B617-C97E-CB2D-9FCCEA4F09C5}"/>
              </a:ext>
            </a:extLst>
          </p:cNvPr>
          <p:cNvCxnSpPr>
            <a:cxnSpLocks/>
          </p:cNvCxnSpPr>
          <p:nvPr/>
        </p:nvCxnSpPr>
        <p:spPr>
          <a:xfrm flipH="1">
            <a:off x="1097712" y="7048500"/>
            <a:ext cx="8046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7">
            <a:extLst>
              <a:ext uri="{FF2B5EF4-FFF2-40B4-BE49-F238E27FC236}">
                <a16:creationId xmlns:a16="http://schemas.microsoft.com/office/drawing/2014/main" id="{69365DBC-1EB6-2E9B-5617-5626212353A7}"/>
              </a:ext>
            </a:extLst>
          </p:cNvPr>
          <p:cNvSpPr txBox="1"/>
          <p:nvPr/>
        </p:nvSpPr>
        <p:spPr>
          <a:xfrm>
            <a:off x="3564274" y="7200900"/>
            <a:ext cx="3330791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Foundation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Models</a:t>
            </a:r>
            <a:endParaRPr lang="fr-FR" sz="2800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9367AC-B074-3180-337F-1C500E0BFF09}"/>
              </a:ext>
            </a:extLst>
          </p:cNvPr>
          <p:cNvCxnSpPr>
            <a:cxnSpLocks/>
          </p:cNvCxnSpPr>
          <p:nvPr/>
        </p:nvCxnSpPr>
        <p:spPr>
          <a:xfrm flipH="1">
            <a:off x="1096574" y="9029700"/>
            <a:ext cx="8046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4C3BB6-1BB8-99F5-711D-93BDD3D8139E}"/>
              </a:ext>
            </a:extLst>
          </p:cNvPr>
          <p:cNvCxnSpPr>
            <a:cxnSpLocks/>
          </p:cNvCxnSpPr>
          <p:nvPr/>
        </p:nvCxnSpPr>
        <p:spPr>
          <a:xfrm>
            <a:off x="9145137" y="2198252"/>
            <a:ext cx="0" cy="68314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BEFA4D-8FE7-9310-C255-5F6285ACC01B}"/>
              </a:ext>
            </a:extLst>
          </p:cNvPr>
          <p:cNvCxnSpPr>
            <a:cxnSpLocks/>
          </p:cNvCxnSpPr>
          <p:nvPr/>
        </p:nvCxnSpPr>
        <p:spPr>
          <a:xfrm flipH="1">
            <a:off x="1096574" y="2198252"/>
            <a:ext cx="8046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3C77446-8042-8CCC-B742-8AB451E124CB}"/>
              </a:ext>
            </a:extLst>
          </p:cNvPr>
          <p:cNvCxnSpPr>
            <a:cxnSpLocks/>
          </p:cNvCxnSpPr>
          <p:nvPr/>
        </p:nvCxnSpPr>
        <p:spPr>
          <a:xfrm flipH="1">
            <a:off x="1096574" y="7886700"/>
            <a:ext cx="8046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7">
            <a:extLst>
              <a:ext uri="{FF2B5EF4-FFF2-40B4-BE49-F238E27FC236}">
                <a16:creationId xmlns:a16="http://schemas.microsoft.com/office/drawing/2014/main" id="{6EF8D835-C042-D5EC-E843-B4AB105E67AF}"/>
              </a:ext>
            </a:extLst>
          </p:cNvPr>
          <p:cNvSpPr txBox="1"/>
          <p:nvPr/>
        </p:nvSpPr>
        <p:spPr>
          <a:xfrm>
            <a:off x="2123528" y="8039100"/>
            <a:ext cx="6212283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Nvidia</a:t>
            </a:r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Workshop: Fundamentals of Deep Learning</a:t>
            </a:r>
            <a:endParaRPr lang="en-GB" sz="2800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pic>
        <p:nvPicPr>
          <p:cNvPr id="32" name="Picture 31" descr="A blue glowing lines and dots&#10;&#10;AI-generated content may be incorrect.">
            <a:extLst>
              <a:ext uri="{FF2B5EF4-FFF2-40B4-BE49-F238E27FC236}">
                <a16:creationId xmlns:a16="http://schemas.microsoft.com/office/drawing/2014/main" id="{0F9BF0F6-F98F-7360-68B6-058D00CF4A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47" y="2574475"/>
            <a:ext cx="7772400" cy="5953658"/>
          </a:xfrm>
          <a:prstGeom prst="rect">
            <a:avLst/>
          </a:prstGeom>
        </p:spPr>
      </p:pic>
      <p:sp>
        <p:nvSpPr>
          <p:cNvPr id="34" name="TextBox 7">
            <a:extLst>
              <a:ext uri="{FF2B5EF4-FFF2-40B4-BE49-F238E27FC236}">
                <a16:creationId xmlns:a16="http://schemas.microsoft.com/office/drawing/2014/main" id="{15B58153-C1C7-289B-0196-7B3D6CD628CD}"/>
              </a:ext>
            </a:extLst>
          </p:cNvPr>
          <p:cNvSpPr txBox="1"/>
          <p:nvPr/>
        </p:nvSpPr>
        <p:spPr>
          <a:xfrm>
            <a:off x="1096574" y="9440167"/>
            <a:ext cx="15318604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Always check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indico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for the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most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up to date information: </a:t>
            </a:r>
            <a:r>
              <a:rPr lang="en-GB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https://indico.cern.ch/category/19808/</a:t>
            </a:r>
            <a:endParaRPr lang="en-GB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5D7BB1C-DAB0-687F-E20D-D7ACB9587EE2}"/>
              </a:ext>
            </a:extLst>
          </p:cNvPr>
          <p:cNvSpPr/>
          <p:nvPr/>
        </p:nvSpPr>
        <p:spPr>
          <a:xfrm>
            <a:off x="8701097" y="1818182"/>
            <a:ext cx="1928784" cy="1248342"/>
          </a:xfrm>
          <a:prstGeom prst="roundRect">
            <a:avLst/>
          </a:prstGeom>
          <a:solidFill>
            <a:srgbClr val="EE75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Council Chamber</a:t>
            </a:r>
            <a:br>
              <a:rPr lang="en-PT" sz="2400" dirty="0"/>
            </a:br>
            <a:r>
              <a:rPr lang="en-PT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503/1-001</a:t>
            </a:r>
            <a:endParaRPr lang="en-GB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391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1EF89-26D8-D2D7-04FA-733426961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22C542D-B2BD-BD2B-E71A-1B9CEFCCF3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2F39D472-CFF9-6965-28A7-333A72B2BC16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12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969AA3F1-7669-D5C7-7A02-419BFB719697}"/>
              </a:ext>
            </a:extLst>
          </p:cNvPr>
          <p:cNvSpPr txBox="1"/>
          <p:nvPr/>
        </p:nvSpPr>
        <p:spPr>
          <a:xfrm>
            <a:off x="4343400" y="701258"/>
            <a:ext cx="96012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Lightning Talks</a:t>
            </a:r>
            <a:endParaRPr lang="en-US" sz="7396" dirty="0">
              <a:solidFill>
                <a:schemeClr val="accent6">
                  <a:lumMod val="7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Bold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70B1321-C64D-6257-CD1D-46022B3C8A4F}"/>
              </a:ext>
            </a:extLst>
          </p:cNvPr>
          <p:cNvCxnSpPr>
            <a:cxnSpLocks/>
          </p:cNvCxnSpPr>
          <p:nvPr/>
        </p:nvCxnSpPr>
        <p:spPr>
          <a:xfrm>
            <a:off x="1524000" y="2476500"/>
            <a:ext cx="0" cy="269051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56106A-D688-C960-8D4F-44C14D9C1B5D}"/>
              </a:ext>
            </a:extLst>
          </p:cNvPr>
          <p:cNvCxnSpPr>
            <a:cxnSpLocks/>
          </p:cNvCxnSpPr>
          <p:nvPr/>
        </p:nvCxnSpPr>
        <p:spPr>
          <a:xfrm>
            <a:off x="5486400" y="2476500"/>
            <a:ext cx="0" cy="273861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50C012-883E-B88B-A66E-3AF390AE07AE}"/>
              </a:ext>
            </a:extLst>
          </p:cNvPr>
          <p:cNvCxnSpPr>
            <a:cxnSpLocks/>
          </p:cNvCxnSpPr>
          <p:nvPr/>
        </p:nvCxnSpPr>
        <p:spPr>
          <a:xfrm flipH="1">
            <a:off x="533400" y="3467100"/>
            <a:ext cx="8915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>
            <a:extLst>
              <a:ext uri="{FF2B5EF4-FFF2-40B4-BE49-F238E27FC236}">
                <a16:creationId xmlns:a16="http://schemas.microsoft.com/office/drawing/2014/main" id="{95BE833E-5E85-ABDC-4453-0F5A7AF6F798}"/>
              </a:ext>
            </a:extLst>
          </p:cNvPr>
          <p:cNvSpPr txBox="1"/>
          <p:nvPr/>
        </p:nvSpPr>
        <p:spPr>
          <a:xfrm>
            <a:off x="2133600" y="2691640"/>
            <a:ext cx="2819400" cy="429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Lightning Talk 1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9DAB3435-17AB-625B-41A2-90B10CFE41A9}"/>
              </a:ext>
            </a:extLst>
          </p:cNvPr>
          <p:cNvSpPr txBox="1"/>
          <p:nvPr/>
        </p:nvSpPr>
        <p:spPr>
          <a:xfrm>
            <a:off x="2209800" y="3788542"/>
            <a:ext cx="27432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Lightning Talk 2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A3B70C-166A-7AA3-A1A4-FDEC7B3F2C8D}"/>
              </a:ext>
            </a:extLst>
          </p:cNvPr>
          <p:cNvCxnSpPr>
            <a:cxnSpLocks/>
          </p:cNvCxnSpPr>
          <p:nvPr/>
        </p:nvCxnSpPr>
        <p:spPr>
          <a:xfrm flipH="1">
            <a:off x="533400" y="4516018"/>
            <a:ext cx="8915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7">
            <a:extLst>
              <a:ext uri="{FF2B5EF4-FFF2-40B4-BE49-F238E27FC236}">
                <a16:creationId xmlns:a16="http://schemas.microsoft.com/office/drawing/2014/main" id="{E50FBD52-FEDC-B565-CC7D-E4BEE0084417}"/>
              </a:ext>
            </a:extLst>
          </p:cNvPr>
          <p:cNvSpPr txBox="1"/>
          <p:nvPr/>
        </p:nvSpPr>
        <p:spPr>
          <a:xfrm>
            <a:off x="5884689" y="2691640"/>
            <a:ext cx="2955127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accent6">
                    <a:lumMod val="75000"/>
                  </a:schemeClr>
                </a:solidFill>
                <a:latin typeface="Open Sans"/>
                <a:ea typeface="Open Sans"/>
                <a:cs typeface="Open Sans"/>
              </a:rPr>
              <a:t>11th of August</a:t>
            </a:r>
          </a:p>
        </p:txBody>
      </p:sp>
      <p:sp>
        <p:nvSpPr>
          <p:cNvPr id="40" name="TextBox 7">
            <a:extLst>
              <a:ext uri="{FF2B5EF4-FFF2-40B4-BE49-F238E27FC236}">
                <a16:creationId xmlns:a16="http://schemas.microsoft.com/office/drawing/2014/main" id="{B258EDAF-EB25-03B3-914F-9CA023720434}"/>
              </a:ext>
            </a:extLst>
          </p:cNvPr>
          <p:cNvSpPr txBox="1"/>
          <p:nvPr/>
        </p:nvSpPr>
        <p:spPr>
          <a:xfrm>
            <a:off x="5914320" y="3758439"/>
            <a:ext cx="2955127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solidFill>
                  <a:schemeClr val="accent6">
                    <a:lumMod val="75000"/>
                  </a:schemeClr>
                </a:solidFill>
                <a:latin typeface="Open Sans"/>
                <a:ea typeface="Open Sans"/>
                <a:cs typeface="Open Sans"/>
              </a:rPr>
              <a:t>12th of August</a:t>
            </a:r>
          </a:p>
        </p:txBody>
      </p:sp>
      <p:pic>
        <p:nvPicPr>
          <p:cNvPr id="12" name="Picture 11" descr="A group of people in front of a screen&#10;&#10;AI-generated content may be incorrect.">
            <a:extLst>
              <a:ext uri="{FF2B5EF4-FFF2-40B4-BE49-F238E27FC236}">
                <a16:creationId xmlns:a16="http://schemas.microsoft.com/office/drawing/2014/main" id="{7A548D5D-5265-0499-4BEE-85F2B9E4B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25618" r="33397" b="11741"/>
          <a:stretch>
            <a:fillRect/>
          </a:stretch>
        </p:blipFill>
        <p:spPr>
          <a:xfrm>
            <a:off x="9975485" y="5839817"/>
            <a:ext cx="6095998" cy="3777399"/>
          </a:xfrm>
          <a:prstGeom prst="rect">
            <a:avLst/>
          </a:prstGeom>
        </p:spPr>
      </p:pic>
      <p:pic>
        <p:nvPicPr>
          <p:cNvPr id="15" name="Picture 1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0C425D6A-6D71-EF2F-1E69-8464D4929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0" r="21569"/>
          <a:stretch>
            <a:fillRect/>
          </a:stretch>
        </p:blipFill>
        <p:spPr>
          <a:xfrm>
            <a:off x="721979" y="6042279"/>
            <a:ext cx="8084867" cy="35683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3845BF9-BF01-7C37-9F26-BB6A9C4E53BE}"/>
              </a:ext>
            </a:extLst>
          </p:cNvPr>
          <p:cNvSpPr txBox="1"/>
          <p:nvPr/>
        </p:nvSpPr>
        <p:spPr>
          <a:xfrm>
            <a:off x="10058399" y="2479981"/>
            <a:ext cx="742453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 openlab summer students present brief overviews of their projects in five-minute 'lightning talks' series explaining the challenges, problems and solutions they found during their work. </a:t>
            </a:r>
            <a:endParaRPr lang="en-GB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981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76568-1332-1CAD-2E11-CFAC368E1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6CE32B1-69A4-A8D1-A374-D4B1E8C85F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FBE00CA0-F123-1254-1BC2-D0EC00A621EA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13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32D1AD23-D5B6-04AF-3F5B-7CB7F787E251}"/>
              </a:ext>
            </a:extLst>
          </p:cNvPr>
          <p:cNvSpPr txBox="1"/>
          <p:nvPr/>
        </p:nvSpPr>
        <p:spPr>
          <a:xfrm>
            <a:off x="4343400" y="1311546"/>
            <a:ext cx="96012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Movie Night</a:t>
            </a:r>
            <a:endParaRPr lang="en-US" sz="7396" dirty="0">
              <a:solidFill>
                <a:schemeClr val="accent6">
                  <a:lumMod val="7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Bold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5185DC8-F05E-AE8C-F318-BCF6EEC2912B}"/>
              </a:ext>
            </a:extLst>
          </p:cNvPr>
          <p:cNvSpPr/>
          <p:nvPr/>
        </p:nvSpPr>
        <p:spPr>
          <a:xfrm>
            <a:off x="1677398" y="5306123"/>
            <a:ext cx="5332003" cy="1457858"/>
          </a:xfrm>
          <a:custGeom>
            <a:avLst/>
            <a:gdLst/>
            <a:ahLst/>
            <a:cxnLst/>
            <a:rect l="l" t="t" r="r" b="b"/>
            <a:pathLst>
              <a:path w="1389600" h="379940">
                <a:moveTo>
                  <a:pt x="29039" y="0"/>
                </a:moveTo>
                <a:lnTo>
                  <a:pt x="1360561" y="0"/>
                </a:lnTo>
                <a:cubicBezTo>
                  <a:pt x="1368263" y="0"/>
                  <a:pt x="1375649" y="3060"/>
                  <a:pt x="1381095" y="8505"/>
                </a:cubicBezTo>
                <a:cubicBezTo>
                  <a:pt x="1386541" y="13951"/>
                  <a:pt x="1389600" y="21338"/>
                  <a:pt x="1389600" y="29039"/>
                </a:cubicBezTo>
                <a:lnTo>
                  <a:pt x="1389600" y="350900"/>
                </a:lnTo>
                <a:cubicBezTo>
                  <a:pt x="1389600" y="366938"/>
                  <a:pt x="1376599" y="379940"/>
                  <a:pt x="1360561" y="379940"/>
                </a:cubicBezTo>
                <a:lnTo>
                  <a:pt x="29039" y="379940"/>
                </a:lnTo>
                <a:cubicBezTo>
                  <a:pt x="21338" y="379940"/>
                  <a:pt x="13951" y="376880"/>
                  <a:pt x="8505" y="371434"/>
                </a:cubicBezTo>
                <a:cubicBezTo>
                  <a:pt x="3060" y="365988"/>
                  <a:pt x="0" y="358602"/>
                  <a:pt x="0" y="350900"/>
                </a:cubicBezTo>
                <a:lnTo>
                  <a:pt x="0" y="29039"/>
                </a:lnTo>
                <a:cubicBezTo>
                  <a:pt x="0" y="21338"/>
                  <a:pt x="3060" y="13951"/>
                  <a:pt x="8505" y="8505"/>
                </a:cubicBezTo>
                <a:cubicBezTo>
                  <a:pt x="13951" y="3060"/>
                  <a:pt x="21338" y="0"/>
                  <a:pt x="29039" y="0"/>
                </a:cubicBezTo>
                <a:close/>
              </a:path>
            </a:pathLst>
          </a:custGeom>
          <a:solidFill>
            <a:srgbClr val="011542"/>
          </a:solidFill>
          <a:ln w="19050" cap="sq">
            <a:solidFill>
              <a:srgbClr val="FFFFFF"/>
            </a:solidFill>
            <a:prstDash val="solid"/>
            <a:miter/>
          </a:ln>
        </p:spPr>
        <p:txBody>
          <a:bodyPr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Particle Fever by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Marc Levinson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352CEBF-2D31-D717-411A-3B232C645723}"/>
              </a:ext>
            </a:extLst>
          </p:cNvPr>
          <p:cNvSpPr/>
          <p:nvPr/>
        </p:nvSpPr>
        <p:spPr>
          <a:xfrm>
            <a:off x="6750687" y="4703877"/>
            <a:ext cx="2852530" cy="27453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Tuesday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15/07</a:t>
            </a:r>
          </a:p>
          <a:p>
            <a:pPr algn="ct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19h15 to 21h15</a:t>
            </a:r>
          </a:p>
        </p:txBody>
      </p:sp>
      <p:pic>
        <p:nvPicPr>
          <p:cNvPr id="12" name="Picture 11" descr="A orange and white camera&#10;&#10;AI-generated content may be incorrect.">
            <a:extLst>
              <a:ext uri="{FF2B5EF4-FFF2-40B4-BE49-F238E27FC236}">
                <a16:creationId xmlns:a16="http://schemas.microsoft.com/office/drawing/2014/main" id="{CFEB15AA-399C-8493-6456-7D95A8D242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0" y="713133"/>
            <a:ext cx="2501900" cy="2197100"/>
          </a:xfrm>
          <a:prstGeom prst="rect">
            <a:avLst/>
          </a:prstGeom>
        </p:spPr>
      </p:pic>
      <p:pic>
        <p:nvPicPr>
          <p:cNvPr id="13" name="Picture 4" descr="Amazon.com: Particle Fever : Marin Aleksa, Nima Arkani-Hamed, Savas  Dimopoulus, Monica Dunford, Fabiola Gianotti, Mike Lamont, Mark Levinson,  RO*CO Films International: Prime Video">
            <a:extLst>
              <a:ext uri="{FF2B5EF4-FFF2-40B4-BE49-F238E27FC236}">
                <a16:creationId xmlns:a16="http://schemas.microsoft.com/office/drawing/2014/main" id="{829C3555-44C7-FF35-443D-6AFBE27D2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507" y="4229100"/>
            <a:ext cx="6421162" cy="361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7">
            <a:extLst>
              <a:ext uri="{FF2B5EF4-FFF2-40B4-BE49-F238E27FC236}">
                <a16:creationId xmlns:a16="http://schemas.microsoft.com/office/drawing/2014/main" id="{D72D0775-2045-476C-E23C-7CF588E4A5C7}"/>
              </a:ext>
            </a:extLst>
          </p:cNvPr>
          <p:cNvSpPr txBox="1"/>
          <p:nvPr/>
        </p:nvSpPr>
        <p:spPr>
          <a:xfrm>
            <a:off x="1652065" y="8713421"/>
            <a:ext cx="15318604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Always check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indico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for the the 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most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up to date information: 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indico.cern.ch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fr-FR" sz="24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category</a:t>
            </a:r>
            <a:r>
              <a:rPr lang="fr-FR" sz="2400" dirty="0">
                <a:solidFill>
                  <a:schemeClr val="bg1"/>
                </a:solidFill>
                <a:latin typeface="Open Sans"/>
                <a:ea typeface="Open Sans"/>
                <a:cs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/19125/</a:t>
            </a:r>
            <a:endParaRPr lang="en-GB" sz="2400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5162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6295907" y="1418115"/>
            <a:ext cx="5696181" cy="1017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Thank you!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CAB9565-7E04-1EBA-C954-5C2900BBC9EB}"/>
              </a:ext>
            </a:extLst>
          </p:cNvPr>
          <p:cNvGrpSpPr/>
          <p:nvPr/>
        </p:nvGrpSpPr>
        <p:grpSpPr>
          <a:xfrm>
            <a:off x="2004740" y="3308087"/>
            <a:ext cx="11232654" cy="456426"/>
            <a:chOff x="2357580" y="3438510"/>
            <a:chExt cx="11232654" cy="456426"/>
          </a:xfrm>
        </p:grpSpPr>
        <p:sp>
          <p:nvSpPr>
            <p:cNvPr id="4" name="TextBox 4"/>
            <p:cNvSpPr txBox="1"/>
            <p:nvPr/>
          </p:nvSpPr>
          <p:spPr>
            <a:xfrm>
              <a:off x="2357580" y="3438510"/>
              <a:ext cx="7876654" cy="45642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717"/>
                </a:lnSpc>
                <a:spcBef>
                  <a:spcPct val="0"/>
                </a:spcBef>
              </a:pPr>
              <a:r>
                <a:rPr lang="en-US" sz="2655" b="1" spc="-29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Email | </a:t>
              </a:r>
              <a:r>
                <a:rPr lang="en-US" sz="2655" spc="-29" dirty="0" err="1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openlab-communications@cern.ch</a:t>
              </a:r>
              <a:endParaRPr lang="en-US" sz="2655" spc="-29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9887688" y="3438510"/>
              <a:ext cx="3702546" cy="4564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7"/>
                </a:lnSpc>
                <a:spcBef>
                  <a:spcPct val="0"/>
                </a:spcBef>
              </a:pPr>
              <a:r>
                <a:rPr lang="en-US" sz="2655" b="1" spc="-29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Website | </a:t>
              </a:r>
              <a:r>
                <a:rPr lang="en-US" sz="2655" spc="-29" dirty="0" err="1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openlab.cern</a:t>
              </a:r>
              <a:endParaRPr lang="en-US" sz="2655" spc="-29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6" name="Google Shape;332;g52c2c451b630341_271">
            <a:extLst>
              <a:ext uri="{FF2B5EF4-FFF2-40B4-BE49-F238E27FC236}">
                <a16:creationId xmlns:a16="http://schemas.microsoft.com/office/drawing/2014/main" id="{711D5EB6-AFA6-4E3C-7875-FF4FB120F7F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4740" y="5823280"/>
            <a:ext cx="2534369" cy="2534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qr code with circles&#10;&#10;Description automatically generated">
            <a:extLst>
              <a:ext uri="{FF2B5EF4-FFF2-40B4-BE49-F238E27FC236}">
                <a16:creationId xmlns:a16="http://schemas.microsoft.com/office/drawing/2014/main" id="{558E9D36-6053-E3BE-A68F-738B1D505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538" y="5823280"/>
            <a:ext cx="2535376" cy="2535376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C199BB7-F5E5-DDEB-1BAC-FBF03A93FB3B}"/>
              </a:ext>
            </a:extLst>
          </p:cNvPr>
          <p:cNvSpPr txBox="1"/>
          <p:nvPr/>
        </p:nvSpPr>
        <p:spPr>
          <a:xfrm>
            <a:off x="1420651" y="8677135"/>
            <a:ext cx="3702546" cy="456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Phase VIII Strategy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A544879-1E10-1ED1-3D29-F663F426FF14}"/>
              </a:ext>
            </a:extLst>
          </p:cNvPr>
          <p:cNvSpPr txBox="1"/>
          <p:nvPr/>
        </p:nvSpPr>
        <p:spPr>
          <a:xfrm>
            <a:off x="8121210" y="8677135"/>
            <a:ext cx="1866031" cy="4564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LinkedIn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65D9B3-27B9-D8CC-48E5-59D076C042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343" y="5823280"/>
            <a:ext cx="2553067" cy="2553067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2E87D466-2B5A-0309-CF2D-6657D47C8344}"/>
              </a:ext>
            </a:extLst>
          </p:cNvPr>
          <p:cNvSpPr txBox="1"/>
          <p:nvPr/>
        </p:nvSpPr>
        <p:spPr>
          <a:xfrm>
            <a:off x="12985254" y="8717152"/>
            <a:ext cx="3702546" cy="456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2024 Annual Report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67C7A9C-E9A2-B377-A2F6-ED6C18CF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675360F1-FEBE-AAA1-6127-F205FF69CD06}"/>
              </a:ext>
            </a:extLst>
          </p:cNvPr>
          <p:cNvSpPr txBox="1"/>
          <p:nvPr/>
        </p:nvSpPr>
        <p:spPr>
          <a:xfrm>
            <a:off x="2004740" y="3973802"/>
            <a:ext cx="7876654" cy="443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Lecture Programme | </a:t>
            </a:r>
            <a:r>
              <a:rPr lang="en-US" sz="2655" spc="-29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killian.verder@cern.ch</a:t>
            </a:r>
            <a:endParaRPr lang="en-US" sz="2655" spc="-29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AAA50569-C11A-17CF-C627-2EF7AE5ED05E}"/>
              </a:ext>
            </a:extLst>
          </p:cNvPr>
          <p:cNvSpPr txBox="1"/>
          <p:nvPr/>
        </p:nvSpPr>
        <p:spPr>
          <a:xfrm>
            <a:off x="9534848" y="3973802"/>
            <a:ext cx="7533952" cy="443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17"/>
              </a:lnSpc>
              <a:spcBef>
                <a:spcPct val="0"/>
              </a:spcBef>
            </a:pPr>
            <a:r>
              <a:rPr lang="en-US" sz="2655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Indico | </a:t>
            </a:r>
            <a:r>
              <a:rPr lang="en-US" sz="2655" spc="-29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https://indico.cern.ch/category/19808/</a:t>
            </a:r>
            <a:endParaRPr lang="en-US" sz="2655" spc="-29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 dirty="0"/>
          </a:p>
        </p:txBody>
      </p:sp>
      <p:grpSp>
        <p:nvGrpSpPr>
          <p:cNvPr id="3" name="Group 3"/>
          <p:cNvGrpSpPr/>
          <p:nvPr/>
        </p:nvGrpSpPr>
        <p:grpSpPr>
          <a:xfrm>
            <a:off x="1028700" y="4332895"/>
            <a:ext cx="5936634" cy="3240009"/>
            <a:chOff x="0" y="0"/>
            <a:chExt cx="1547176" cy="84439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547176" cy="844395"/>
            </a:xfrm>
            <a:custGeom>
              <a:avLst/>
              <a:gdLst/>
              <a:ahLst/>
              <a:cxnLst/>
              <a:rect l="l" t="t" r="r" b="b"/>
              <a:pathLst>
                <a:path w="1547176" h="844395">
                  <a:moveTo>
                    <a:pt x="26082" y="0"/>
                  </a:moveTo>
                  <a:lnTo>
                    <a:pt x="1521095" y="0"/>
                  </a:lnTo>
                  <a:cubicBezTo>
                    <a:pt x="1535499" y="0"/>
                    <a:pt x="1547176" y="11677"/>
                    <a:pt x="1547176" y="26082"/>
                  </a:cubicBezTo>
                  <a:lnTo>
                    <a:pt x="1547176" y="818313"/>
                  </a:lnTo>
                  <a:cubicBezTo>
                    <a:pt x="1547176" y="825231"/>
                    <a:pt x="1544429" y="831865"/>
                    <a:pt x="1539537" y="836756"/>
                  </a:cubicBezTo>
                  <a:cubicBezTo>
                    <a:pt x="1534646" y="841647"/>
                    <a:pt x="1528012" y="844395"/>
                    <a:pt x="1521095" y="844395"/>
                  </a:cubicBezTo>
                  <a:lnTo>
                    <a:pt x="26082" y="844395"/>
                  </a:lnTo>
                  <a:cubicBezTo>
                    <a:pt x="19165" y="844395"/>
                    <a:pt x="12530" y="841647"/>
                    <a:pt x="7639" y="836756"/>
                  </a:cubicBezTo>
                  <a:cubicBezTo>
                    <a:pt x="2748" y="831865"/>
                    <a:pt x="0" y="825231"/>
                    <a:pt x="0" y="818313"/>
                  </a:cubicBezTo>
                  <a:lnTo>
                    <a:pt x="0" y="26082"/>
                  </a:lnTo>
                  <a:cubicBezTo>
                    <a:pt x="0" y="19165"/>
                    <a:pt x="2748" y="12530"/>
                    <a:pt x="7639" y="7639"/>
                  </a:cubicBezTo>
                  <a:cubicBezTo>
                    <a:pt x="12530" y="2748"/>
                    <a:pt x="19165" y="0"/>
                    <a:pt x="26082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547176" cy="88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8672800" y="2687151"/>
            <a:ext cx="1329301" cy="1329301"/>
            <a:chOff x="0" y="0"/>
            <a:chExt cx="499808" cy="49980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8672800" y="4466626"/>
            <a:ext cx="1329301" cy="1329301"/>
            <a:chOff x="0" y="0"/>
            <a:chExt cx="499808" cy="49980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8672800" y="6243602"/>
            <a:ext cx="1329301" cy="1329301"/>
            <a:chOff x="0" y="0"/>
            <a:chExt cx="499808" cy="49980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72800" y="8020578"/>
            <a:ext cx="1329301" cy="1329301"/>
            <a:chOff x="0" y="0"/>
            <a:chExt cx="499808" cy="4998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806589" y="3050037"/>
            <a:ext cx="1063488" cy="603530"/>
          </a:xfrm>
          <a:custGeom>
            <a:avLst/>
            <a:gdLst/>
            <a:ahLst/>
            <a:cxnLst/>
            <a:rect l="l" t="t" r="r" b="b"/>
            <a:pathLst>
              <a:path w="1063488" h="603530">
                <a:moveTo>
                  <a:pt x="0" y="0"/>
                </a:moveTo>
                <a:lnTo>
                  <a:pt x="1063488" y="0"/>
                </a:lnTo>
                <a:lnTo>
                  <a:pt x="1063488" y="603529"/>
                </a:lnTo>
                <a:lnTo>
                  <a:pt x="0" y="6035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19"/>
          <p:cNvSpPr/>
          <p:nvPr/>
        </p:nvSpPr>
        <p:spPr>
          <a:xfrm>
            <a:off x="8859275" y="4690105"/>
            <a:ext cx="956352" cy="879843"/>
          </a:xfrm>
          <a:custGeom>
            <a:avLst/>
            <a:gdLst/>
            <a:ahLst/>
            <a:cxnLst/>
            <a:rect l="l" t="t" r="r" b="b"/>
            <a:pathLst>
              <a:path w="956352" h="879843">
                <a:moveTo>
                  <a:pt x="0" y="0"/>
                </a:moveTo>
                <a:lnTo>
                  <a:pt x="956351" y="0"/>
                </a:lnTo>
                <a:lnTo>
                  <a:pt x="956351" y="879844"/>
                </a:lnTo>
                <a:lnTo>
                  <a:pt x="0" y="8798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20"/>
          <p:cNvSpPr/>
          <p:nvPr/>
        </p:nvSpPr>
        <p:spPr>
          <a:xfrm>
            <a:off x="8828842" y="6472202"/>
            <a:ext cx="1041235" cy="879843"/>
          </a:xfrm>
          <a:custGeom>
            <a:avLst/>
            <a:gdLst/>
            <a:ahLst/>
            <a:cxnLst/>
            <a:rect l="l" t="t" r="r" b="b"/>
            <a:pathLst>
              <a:path w="1041235" h="879843">
                <a:moveTo>
                  <a:pt x="0" y="0"/>
                </a:moveTo>
                <a:lnTo>
                  <a:pt x="1041235" y="0"/>
                </a:lnTo>
                <a:lnTo>
                  <a:pt x="1041235" y="879843"/>
                </a:lnTo>
                <a:lnTo>
                  <a:pt x="0" y="87984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21"/>
          <p:cNvSpPr/>
          <p:nvPr/>
        </p:nvSpPr>
        <p:spPr>
          <a:xfrm>
            <a:off x="8896426" y="8245307"/>
            <a:ext cx="882049" cy="879843"/>
          </a:xfrm>
          <a:custGeom>
            <a:avLst/>
            <a:gdLst/>
            <a:ahLst/>
            <a:cxnLst/>
            <a:rect l="l" t="t" r="r" b="b"/>
            <a:pathLst>
              <a:path w="882049" h="879843">
                <a:moveTo>
                  <a:pt x="0" y="0"/>
                </a:moveTo>
                <a:lnTo>
                  <a:pt x="882049" y="0"/>
                </a:lnTo>
                <a:lnTo>
                  <a:pt x="882049" y="879844"/>
                </a:lnTo>
                <a:lnTo>
                  <a:pt x="0" y="87984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TextBox 22"/>
          <p:cNvSpPr txBox="1"/>
          <p:nvPr/>
        </p:nvSpPr>
        <p:spPr>
          <a:xfrm>
            <a:off x="1028700" y="1041895"/>
            <a:ext cx="6633978" cy="1995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About</a:t>
            </a:r>
          </a:p>
          <a:p>
            <a:pPr algn="l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672800" y="879970"/>
            <a:ext cx="8550633" cy="1312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88"/>
              </a:lnSpc>
            </a:pPr>
            <a:r>
              <a:rPr lang="en-US" sz="2373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Collaboration is the core of CERN openlab, where industry and scientific researchers co-develop innovative solutions. Together, we embark on </a:t>
            </a:r>
            <a:r>
              <a:rPr lang="en-US" sz="2373" b="1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four primary missions</a:t>
            </a:r>
            <a:r>
              <a:rPr lang="en-US" sz="2373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402151" y="2970322"/>
            <a:ext cx="6821282" cy="762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3"/>
              </a:lnSpc>
            </a:pPr>
            <a:r>
              <a:rPr lang="en-US" sz="2626" b="1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Establishing strategic industry collaborations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0402151" y="4935534"/>
            <a:ext cx="6821282" cy="39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3"/>
              </a:lnSpc>
            </a:pPr>
            <a:r>
              <a:rPr lang="en-US" sz="2626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Fuelling technological innovation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402151" y="6667343"/>
            <a:ext cx="6857149" cy="39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93"/>
              </a:lnSpc>
              <a:spcBef>
                <a:spcPct val="0"/>
              </a:spcBef>
            </a:pPr>
            <a:r>
              <a:rPr lang="en-US" sz="2626" b="1" u="none" strike="noStrike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Exposing technology to researchers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402151" y="8303749"/>
            <a:ext cx="6857149" cy="762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93"/>
              </a:lnSpc>
              <a:spcBef>
                <a:spcPct val="0"/>
              </a:spcBef>
            </a:pPr>
            <a:r>
              <a:rPr lang="en-US" sz="2626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Nurtur</a:t>
            </a:r>
            <a:r>
              <a:rPr lang="en-US" sz="2626" b="1" u="none" strike="noStrike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ing knowledge and growth in young STEM researchers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97614" y="4599173"/>
            <a:ext cx="5198806" cy="2693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2626" u="none" strike="noStrike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"/>
              </a:rPr>
              <a:t>For almost 25 years, CERN openlab has been the bedrock of partnership, providing a structured and collaborative framework for industry and research organisations to engage with CERN researchers.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13C3E7CD-4254-EB71-8D5D-00D5547E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004EF078-281E-DFD6-818F-5704E0573F45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10828" y="1738932"/>
            <a:ext cx="5332003" cy="1457858"/>
            <a:chOff x="0" y="0"/>
            <a:chExt cx="1389600" cy="3799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74155" y="347488"/>
            <a:ext cx="5030091" cy="909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R&amp;D Directions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680103" y="1400741"/>
            <a:ext cx="5579653" cy="3301406"/>
            <a:chOff x="0" y="0"/>
            <a:chExt cx="1454142" cy="86039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454142" cy="860396"/>
            </a:xfrm>
            <a:custGeom>
              <a:avLst/>
              <a:gdLst/>
              <a:ahLst/>
              <a:cxnLst/>
              <a:rect l="l" t="t" r="r" b="b"/>
              <a:pathLst>
                <a:path w="1454142" h="860396">
                  <a:moveTo>
                    <a:pt x="27751" y="0"/>
                  </a:moveTo>
                  <a:lnTo>
                    <a:pt x="1426391" y="0"/>
                  </a:lnTo>
                  <a:cubicBezTo>
                    <a:pt x="1441717" y="0"/>
                    <a:pt x="1454142" y="12424"/>
                    <a:pt x="1454142" y="27751"/>
                  </a:cubicBezTo>
                  <a:lnTo>
                    <a:pt x="1454142" y="832646"/>
                  </a:lnTo>
                  <a:cubicBezTo>
                    <a:pt x="1454142" y="847972"/>
                    <a:pt x="1441717" y="860396"/>
                    <a:pt x="1426391" y="860396"/>
                  </a:cubicBezTo>
                  <a:lnTo>
                    <a:pt x="27751" y="860396"/>
                  </a:lnTo>
                  <a:cubicBezTo>
                    <a:pt x="12424" y="860396"/>
                    <a:pt x="0" y="847972"/>
                    <a:pt x="0" y="832646"/>
                  </a:cubicBezTo>
                  <a:lnTo>
                    <a:pt x="0" y="27751"/>
                  </a:lnTo>
                  <a:cubicBezTo>
                    <a:pt x="0" y="12424"/>
                    <a:pt x="12424" y="0"/>
                    <a:pt x="27751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454142" cy="8984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982015" y="1720532"/>
            <a:ext cx="5030091" cy="2604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88"/>
              </a:lnSpc>
            </a:pPr>
            <a:r>
              <a:rPr lang="en-US" sz="2373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Projects within the CERN openlab framework are dedicated to accelerating computing for science, particularly under the R&amp;D directions of</a:t>
            </a:r>
            <a:r>
              <a:rPr lang="en-US" sz="2373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‘Sustainable Infrastructures’ </a:t>
            </a:r>
            <a:r>
              <a:rPr lang="en-US" sz="2373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and </a:t>
            </a:r>
            <a:r>
              <a:rPr lang="en-US" sz="2373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‘Emerging Technologies’</a:t>
            </a:r>
            <a:r>
              <a:rPr lang="en-US" sz="2373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808418" y="386738"/>
            <a:ext cx="3336823" cy="95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91"/>
              </a:lnSpc>
              <a:spcBef>
                <a:spcPct val="0"/>
              </a:spcBef>
            </a:pPr>
            <a:r>
              <a:rPr lang="en-US" sz="3325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Sustainable Infrastructures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6810828" y="3399086"/>
            <a:ext cx="5332003" cy="1457858"/>
            <a:chOff x="0" y="0"/>
            <a:chExt cx="1389600" cy="37994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3617677" y="384994"/>
            <a:ext cx="3336823" cy="95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91"/>
              </a:lnSpc>
              <a:spcBef>
                <a:spcPct val="0"/>
              </a:spcBef>
            </a:pPr>
            <a:r>
              <a:rPr lang="en-US" sz="3325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Emerging Technologies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113143" y="2015292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Heterogeneous Computing, Platforms and HPC systems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113143" y="3691621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Advanced Storage, Data Management and Networks 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6810828" y="8461454"/>
            <a:ext cx="5332003" cy="1457858"/>
            <a:chOff x="0" y="0"/>
            <a:chExt cx="1389600" cy="37994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620087" y="1737188"/>
            <a:ext cx="5332003" cy="1457858"/>
            <a:chOff x="0" y="0"/>
            <a:chExt cx="1389600" cy="37994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113143" y="8728154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Applications for Society and Environment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2925579" y="2013548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New Materials for</a:t>
            </a:r>
          </a:p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Long-Term Digital Storage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2620087" y="3397342"/>
            <a:ext cx="5332003" cy="1457858"/>
            <a:chOff x="0" y="0"/>
            <a:chExt cx="1389600" cy="37994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12925579" y="3899426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Digital Twins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6810828" y="5088539"/>
            <a:ext cx="5332003" cy="1457858"/>
            <a:chOff x="0" y="0"/>
            <a:chExt cx="1389600" cy="37994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7113143" y="5352244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Computing Architectures and Software Engineering 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6810828" y="6774997"/>
            <a:ext cx="5332003" cy="1457858"/>
            <a:chOff x="0" y="0"/>
            <a:chExt cx="1389600" cy="37994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7113143" y="7070272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Infrastructures and Techniques for Artificial Intelligence 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:a16="http://schemas.microsoft.com/office/drawing/2014/main" id="{45D2FA77-336C-5E2A-D0EC-A7959595E00E}"/>
              </a:ext>
            </a:extLst>
          </p:cNvPr>
          <p:cNvSpPr txBox="1"/>
          <p:nvPr/>
        </p:nvSpPr>
        <p:spPr>
          <a:xfrm>
            <a:off x="840712" y="5051655"/>
            <a:ext cx="5332003" cy="8826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4000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Strategic Objectives</a:t>
            </a:r>
          </a:p>
        </p:txBody>
      </p:sp>
      <p:grpSp>
        <p:nvGrpSpPr>
          <p:cNvPr id="43" name="Group 7">
            <a:extLst>
              <a:ext uri="{FF2B5EF4-FFF2-40B4-BE49-F238E27FC236}">
                <a16:creationId xmlns:a16="http://schemas.microsoft.com/office/drawing/2014/main" id="{56CF4D0F-E8B1-0874-A4D2-34FE284BA666}"/>
              </a:ext>
            </a:extLst>
          </p:cNvPr>
          <p:cNvGrpSpPr/>
          <p:nvPr/>
        </p:nvGrpSpPr>
        <p:grpSpPr>
          <a:xfrm>
            <a:off x="681170" y="5872014"/>
            <a:ext cx="5579653" cy="4091073"/>
            <a:chOff x="0" y="-38100"/>
            <a:chExt cx="1454142" cy="1066195"/>
          </a:xfrm>
        </p:grpSpPr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1E6CE508-71B8-DE89-2F91-4D76D2297791}"/>
                </a:ext>
              </a:extLst>
            </p:cNvPr>
            <p:cNvSpPr/>
            <p:nvPr/>
          </p:nvSpPr>
          <p:spPr>
            <a:xfrm>
              <a:off x="0" y="0"/>
              <a:ext cx="1454142" cy="1028095"/>
            </a:xfrm>
            <a:custGeom>
              <a:avLst/>
              <a:gdLst/>
              <a:ahLst/>
              <a:cxnLst/>
              <a:rect l="l" t="t" r="r" b="b"/>
              <a:pathLst>
                <a:path w="1454142" h="860396">
                  <a:moveTo>
                    <a:pt x="27751" y="0"/>
                  </a:moveTo>
                  <a:lnTo>
                    <a:pt x="1426391" y="0"/>
                  </a:lnTo>
                  <a:cubicBezTo>
                    <a:pt x="1441717" y="0"/>
                    <a:pt x="1454142" y="12424"/>
                    <a:pt x="1454142" y="27751"/>
                  </a:cubicBezTo>
                  <a:lnTo>
                    <a:pt x="1454142" y="832646"/>
                  </a:lnTo>
                  <a:cubicBezTo>
                    <a:pt x="1454142" y="847972"/>
                    <a:pt x="1441717" y="860396"/>
                    <a:pt x="1426391" y="860396"/>
                  </a:cubicBezTo>
                  <a:lnTo>
                    <a:pt x="27751" y="860396"/>
                  </a:lnTo>
                  <a:cubicBezTo>
                    <a:pt x="12424" y="860396"/>
                    <a:pt x="0" y="847972"/>
                    <a:pt x="0" y="832646"/>
                  </a:cubicBezTo>
                  <a:lnTo>
                    <a:pt x="0" y="27751"/>
                  </a:lnTo>
                  <a:cubicBezTo>
                    <a:pt x="0" y="12424"/>
                    <a:pt x="12424" y="0"/>
                    <a:pt x="27751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TextBox 9">
              <a:extLst>
                <a:ext uri="{FF2B5EF4-FFF2-40B4-BE49-F238E27FC236}">
                  <a16:creationId xmlns:a16="http://schemas.microsoft.com/office/drawing/2014/main" id="{06228A44-0143-11CC-3818-75C6FA5B8891}"/>
                </a:ext>
              </a:extLst>
            </p:cNvPr>
            <p:cNvSpPr txBox="1"/>
            <p:nvPr/>
          </p:nvSpPr>
          <p:spPr>
            <a:xfrm>
              <a:off x="0" y="-38100"/>
              <a:ext cx="1454142" cy="8984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46" name="TextBox 10">
            <a:extLst>
              <a:ext uri="{FF2B5EF4-FFF2-40B4-BE49-F238E27FC236}">
                <a16:creationId xmlns:a16="http://schemas.microsoft.com/office/drawing/2014/main" id="{3BF7048B-9A35-1903-B71E-421968FFA287}"/>
              </a:ext>
            </a:extLst>
          </p:cNvPr>
          <p:cNvSpPr txBox="1"/>
          <p:nvPr/>
        </p:nvSpPr>
        <p:spPr>
          <a:xfrm>
            <a:off x="842433" y="6163068"/>
            <a:ext cx="5272845" cy="35579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88"/>
              </a:lnSpc>
            </a:pPr>
            <a:r>
              <a:rPr lang="en-US" sz="2400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Pioneer sustainable and innovative computing and storage solutions</a:t>
            </a:r>
          </a:p>
          <a:p>
            <a:pPr algn="ctr">
              <a:lnSpc>
                <a:spcPts val="3488"/>
              </a:lnSpc>
            </a:pPr>
            <a:endParaRPr lang="en-US" sz="2400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algn="ctr">
              <a:lnSpc>
                <a:spcPts val="3488"/>
              </a:lnSpc>
            </a:pPr>
            <a:r>
              <a:rPr lang="en-US" sz="2400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Leverage HPC infrastructures and AI techniques for sustainable science</a:t>
            </a:r>
          </a:p>
          <a:p>
            <a:pPr algn="ctr">
              <a:lnSpc>
                <a:spcPts val="3488"/>
              </a:lnSpc>
            </a:pPr>
            <a:endParaRPr lang="en-US" sz="2400" dirty="0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algn="ctr">
              <a:lnSpc>
                <a:spcPts val="3488"/>
              </a:lnSpc>
            </a:pPr>
            <a:r>
              <a:rPr lang="en-US" sz="2400" dirty="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Foster collaboration between industry and science in ICT technologies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B01B42C7-A275-271F-6B0B-85B6325A3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id="{493B52B3-CD66-34D1-9C3A-5B4C039C3F2B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3073022" y="4285466"/>
            <a:ext cx="5579653" cy="4510291"/>
            <a:chOff x="0" y="-130746"/>
            <a:chExt cx="7439537" cy="6013721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2066838"/>
              <a:ext cx="7439537" cy="3816137"/>
              <a:chOff x="0" y="0"/>
              <a:chExt cx="1454142" cy="74590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454142" cy="745907"/>
              </a:xfrm>
              <a:custGeom>
                <a:avLst/>
                <a:gdLst/>
                <a:ahLst/>
                <a:cxnLst/>
                <a:rect l="l" t="t" r="r" b="b"/>
                <a:pathLst>
                  <a:path w="1454142" h="745907">
                    <a:moveTo>
                      <a:pt x="27751" y="0"/>
                    </a:moveTo>
                    <a:lnTo>
                      <a:pt x="1426391" y="0"/>
                    </a:lnTo>
                    <a:cubicBezTo>
                      <a:pt x="1441717" y="0"/>
                      <a:pt x="1454142" y="12424"/>
                      <a:pt x="1454142" y="27751"/>
                    </a:cubicBezTo>
                    <a:lnTo>
                      <a:pt x="1454142" y="718157"/>
                    </a:lnTo>
                    <a:cubicBezTo>
                      <a:pt x="1454142" y="733483"/>
                      <a:pt x="1441717" y="745907"/>
                      <a:pt x="1426391" y="745907"/>
                    </a:cubicBezTo>
                    <a:lnTo>
                      <a:pt x="27751" y="745907"/>
                    </a:lnTo>
                    <a:cubicBezTo>
                      <a:pt x="12424" y="745907"/>
                      <a:pt x="0" y="733483"/>
                      <a:pt x="0" y="718157"/>
                    </a:cubicBezTo>
                    <a:lnTo>
                      <a:pt x="0" y="27751"/>
                    </a:lnTo>
                    <a:cubicBezTo>
                      <a:pt x="0" y="12424"/>
                      <a:pt x="12424" y="0"/>
                      <a:pt x="27751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1454142" cy="78400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402550" y="2512276"/>
              <a:ext cx="6706787" cy="28696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Establishing a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managed portfolio of small to medium-size agile projects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with technology providers with clear impact on the CERN IT Technology Roadmap.</a:t>
              </a:r>
            </a:p>
          </p:txBody>
        </p:sp>
        <p:sp>
          <p:nvSpPr>
            <p:cNvPr id="8" name="Freeform 8"/>
            <p:cNvSpPr/>
            <p:nvPr/>
          </p:nvSpPr>
          <p:spPr>
            <a:xfrm>
              <a:off x="2825772" y="-130746"/>
              <a:ext cx="1787993" cy="1855245"/>
            </a:xfrm>
            <a:custGeom>
              <a:avLst/>
              <a:gdLst/>
              <a:ahLst/>
              <a:cxnLst/>
              <a:rect l="l" t="t" r="r" b="b"/>
              <a:pathLst>
                <a:path w="1787993" h="1855246">
                  <a:moveTo>
                    <a:pt x="0" y="0"/>
                  </a:moveTo>
                  <a:lnTo>
                    <a:pt x="1787993" y="0"/>
                  </a:lnTo>
                  <a:lnTo>
                    <a:pt x="1787993" y="1855246"/>
                  </a:lnTo>
                  <a:lnTo>
                    <a:pt x="0" y="18552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635325" y="4383526"/>
            <a:ext cx="5579653" cy="4874775"/>
            <a:chOff x="0" y="0"/>
            <a:chExt cx="7439537" cy="6499699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2097824"/>
              <a:ext cx="7439537" cy="4401875"/>
              <a:chOff x="0" y="0"/>
              <a:chExt cx="1454142" cy="860396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454142" cy="860396"/>
              </a:xfrm>
              <a:custGeom>
                <a:avLst/>
                <a:gdLst/>
                <a:ahLst/>
                <a:cxnLst/>
                <a:rect l="l" t="t" r="r" b="b"/>
                <a:pathLst>
                  <a:path w="1454142" h="860396">
                    <a:moveTo>
                      <a:pt x="27751" y="0"/>
                    </a:moveTo>
                    <a:lnTo>
                      <a:pt x="1426391" y="0"/>
                    </a:lnTo>
                    <a:cubicBezTo>
                      <a:pt x="1441717" y="0"/>
                      <a:pt x="1454142" y="12424"/>
                      <a:pt x="1454142" y="27751"/>
                    </a:cubicBezTo>
                    <a:lnTo>
                      <a:pt x="1454142" y="832646"/>
                    </a:lnTo>
                    <a:cubicBezTo>
                      <a:pt x="1454142" y="847972"/>
                      <a:pt x="1441717" y="860396"/>
                      <a:pt x="1426391" y="860396"/>
                    </a:cubicBezTo>
                    <a:lnTo>
                      <a:pt x="27751" y="860396"/>
                    </a:lnTo>
                    <a:cubicBezTo>
                      <a:pt x="12424" y="860396"/>
                      <a:pt x="0" y="847972"/>
                      <a:pt x="0" y="832646"/>
                    </a:cubicBezTo>
                    <a:lnTo>
                      <a:pt x="0" y="27751"/>
                    </a:lnTo>
                    <a:cubicBezTo>
                      <a:pt x="0" y="12424"/>
                      <a:pt x="12424" y="0"/>
                      <a:pt x="27751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38100"/>
                <a:ext cx="1454142" cy="8984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402551" y="2543262"/>
              <a:ext cx="6706786" cy="35458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Identifying a few collaborations, especially at the level of the computing infrastructures, of high potential impact and act as </a:t>
              </a:r>
              <a:r>
                <a:rPr lang="en-GB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</a:rPr>
                <a:t>an incubator for </a:t>
              </a:r>
              <a:r>
                <a:rPr lang="en-GB" sz="2373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strategic partnerships</a:t>
              </a:r>
              <a:r>
                <a:rPr lang="en-GB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</a:rPr>
                <a:t>.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2866685" y="0"/>
              <a:ext cx="1706167" cy="1701902"/>
            </a:xfrm>
            <a:custGeom>
              <a:avLst/>
              <a:gdLst/>
              <a:ahLst/>
              <a:cxnLst/>
              <a:rect l="l" t="t" r="r" b="b"/>
              <a:pathLst>
                <a:path w="1706167" h="1701902">
                  <a:moveTo>
                    <a:pt x="0" y="0"/>
                  </a:moveTo>
                  <a:lnTo>
                    <a:pt x="1706167" y="0"/>
                  </a:lnTo>
                  <a:lnTo>
                    <a:pt x="1706167" y="1701902"/>
                  </a:lnTo>
                  <a:lnTo>
                    <a:pt x="0" y="17019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255781" y="1133475"/>
            <a:ext cx="11776437" cy="2007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 phase VIII</a:t>
            </a:r>
          </a:p>
          <a:p>
            <a:pPr algn="ctr">
              <a:lnSpc>
                <a:spcPts val="7840"/>
              </a:lnSpc>
            </a:pPr>
            <a:r>
              <a:rPr lang="en-US" sz="739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Implementation Model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574107" y="3386933"/>
            <a:ext cx="11139785" cy="430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77"/>
              </a:lnSpc>
              <a:spcBef>
                <a:spcPct val="0"/>
              </a:spcBef>
            </a:pPr>
            <a:r>
              <a:rPr lang="en-US" sz="2555" spc="-2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CERN openlab implementation model relies on </a:t>
            </a:r>
            <a:r>
              <a:rPr lang="en-US" sz="2555" b="1" spc="-2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two main approaches</a:t>
            </a:r>
            <a:r>
              <a:rPr lang="en-US" sz="2555" spc="-2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A1553A2-5ACB-77E4-47C3-E84A1FB32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TextBox 26">
            <a:extLst>
              <a:ext uri="{FF2B5EF4-FFF2-40B4-BE49-F238E27FC236}">
                <a16:creationId xmlns:a16="http://schemas.microsoft.com/office/drawing/2014/main" id="{74F778D6-F016-ED24-54CC-50B663A31A9D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2901393" y="5402830"/>
            <a:ext cx="5751282" cy="1985803"/>
            <a:chOff x="0" y="0"/>
            <a:chExt cx="7668376" cy="2647737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7668376" cy="2647737"/>
              <a:chOff x="0" y="0"/>
              <a:chExt cx="1498871" cy="51753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498871" cy="517530"/>
              </a:xfrm>
              <a:custGeom>
                <a:avLst/>
                <a:gdLst/>
                <a:ahLst/>
                <a:cxnLst/>
                <a:rect l="l" t="t" r="r" b="b"/>
                <a:pathLst>
                  <a:path w="1498871" h="517530">
                    <a:moveTo>
                      <a:pt x="26922" y="0"/>
                    </a:moveTo>
                    <a:lnTo>
                      <a:pt x="1471948" y="0"/>
                    </a:lnTo>
                    <a:cubicBezTo>
                      <a:pt x="1479089" y="0"/>
                      <a:pt x="1485937" y="2836"/>
                      <a:pt x="1490985" y="7885"/>
                    </a:cubicBezTo>
                    <a:cubicBezTo>
                      <a:pt x="1496034" y="12934"/>
                      <a:pt x="1498871" y="19782"/>
                      <a:pt x="1498871" y="26922"/>
                    </a:cubicBezTo>
                    <a:lnTo>
                      <a:pt x="1498871" y="490608"/>
                    </a:lnTo>
                    <a:cubicBezTo>
                      <a:pt x="1498871" y="497748"/>
                      <a:pt x="1496034" y="504596"/>
                      <a:pt x="1490985" y="509645"/>
                    </a:cubicBezTo>
                    <a:cubicBezTo>
                      <a:pt x="1485937" y="514694"/>
                      <a:pt x="1479089" y="517530"/>
                      <a:pt x="1471948" y="517530"/>
                    </a:cubicBezTo>
                    <a:lnTo>
                      <a:pt x="26922" y="517530"/>
                    </a:lnTo>
                    <a:cubicBezTo>
                      <a:pt x="19782" y="517530"/>
                      <a:pt x="12934" y="514694"/>
                      <a:pt x="7885" y="509645"/>
                    </a:cubicBezTo>
                    <a:cubicBezTo>
                      <a:pt x="2836" y="504596"/>
                      <a:pt x="0" y="497748"/>
                      <a:pt x="0" y="490608"/>
                    </a:cubicBezTo>
                    <a:lnTo>
                      <a:pt x="0" y="26922"/>
                    </a:lnTo>
                    <a:cubicBezTo>
                      <a:pt x="0" y="19782"/>
                      <a:pt x="2836" y="12934"/>
                      <a:pt x="7885" y="7885"/>
                    </a:cubicBezTo>
                    <a:cubicBezTo>
                      <a:pt x="12934" y="2836"/>
                      <a:pt x="19782" y="0"/>
                      <a:pt x="26922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1498871" cy="5556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414932" y="445438"/>
              <a:ext cx="6913086" cy="17012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The science communities</a:t>
              </a:r>
            </a:p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(CERN departments and groups; R&amp;D teams at CERN; Research centres)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678985" y="5621328"/>
            <a:ext cx="5579653" cy="1548806"/>
            <a:chOff x="0" y="0"/>
            <a:chExt cx="7439537" cy="2065075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7439537" cy="2065075"/>
              <a:chOff x="0" y="0"/>
              <a:chExt cx="1454142" cy="40364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1454142" cy="403642"/>
              </a:xfrm>
              <a:custGeom>
                <a:avLst/>
                <a:gdLst/>
                <a:ahLst/>
                <a:cxnLst/>
                <a:rect l="l" t="t" r="r" b="b"/>
                <a:pathLst>
                  <a:path w="1454142" h="403642">
                    <a:moveTo>
                      <a:pt x="27751" y="0"/>
                    </a:moveTo>
                    <a:lnTo>
                      <a:pt x="1426391" y="0"/>
                    </a:lnTo>
                    <a:cubicBezTo>
                      <a:pt x="1441717" y="0"/>
                      <a:pt x="1454142" y="12424"/>
                      <a:pt x="1454142" y="27751"/>
                    </a:cubicBezTo>
                    <a:lnTo>
                      <a:pt x="1454142" y="375892"/>
                    </a:lnTo>
                    <a:cubicBezTo>
                      <a:pt x="1454142" y="391218"/>
                      <a:pt x="1441717" y="403642"/>
                      <a:pt x="1426391" y="403642"/>
                    </a:cubicBezTo>
                    <a:lnTo>
                      <a:pt x="27751" y="403642"/>
                    </a:lnTo>
                    <a:cubicBezTo>
                      <a:pt x="12424" y="403642"/>
                      <a:pt x="0" y="391218"/>
                      <a:pt x="0" y="375892"/>
                    </a:cubicBezTo>
                    <a:lnTo>
                      <a:pt x="0" y="27751"/>
                    </a:lnTo>
                    <a:cubicBezTo>
                      <a:pt x="0" y="12424"/>
                      <a:pt x="12424" y="0"/>
                      <a:pt x="27751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38100"/>
                <a:ext cx="1454142" cy="44174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02550" y="445438"/>
              <a:ext cx="6706787" cy="1117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Technology providers</a:t>
              </a:r>
            </a:p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(industry)</a:t>
              </a: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3255781" y="1133475"/>
            <a:ext cx="11776437" cy="2007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 phase VIII</a:t>
            </a:r>
          </a:p>
          <a:p>
            <a:pPr algn="ctr">
              <a:lnSpc>
                <a:spcPts val="7840"/>
              </a:lnSpc>
            </a:pPr>
            <a:r>
              <a:rPr lang="en-US" sz="739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Stakeholders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029362" y="3809276"/>
            <a:ext cx="12229276" cy="878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77"/>
              </a:lnSpc>
              <a:spcBef>
                <a:spcPct val="0"/>
              </a:spcBef>
            </a:pPr>
            <a:r>
              <a:rPr lang="en-US" sz="2555" spc="-2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CERN openlab’s primary role is to act as conduit and facilitator for collaboration in computing science and technology between </a:t>
            </a:r>
            <a:r>
              <a:rPr lang="en-US" sz="2555" b="1" spc="-2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two categories of stakeholders</a:t>
            </a:r>
            <a:r>
              <a:rPr lang="en-US" sz="2555" spc="-2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E98F54A-8965-31C4-D192-5AE6081C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4063A689-7332-EB2D-96D9-98993A740B62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5900753" y="989995"/>
            <a:ext cx="6486494" cy="1011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Our members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75936" y="3512721"/>
            <a:ext cx="17136128" cy="5745579"/>
            <a:chOff x="0" y="0"/>
            <a:chExt cx="22848171" cy="7660772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1597742"/>
              <a:ext cx="11517183" cy="6015901"/>
              <a:chOff x="0" y="0"/>
              <a:chExt cx="2251164" cy="1175876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2251164" cy="1175876"/>
              </a:xfrm>
              <a:custGeom>
                <a:avLst/>
                <a:gdLst/>
                <a:ahLst/>
                <a:cxnLst/>
                <a:rect l="l" t="t" r="r" b="b"/>
                <a:pathLst>
                  <a:path w="2251164" h="1175876">
                    <a:moveTo>
                      <a:pt x="17925" y="0"/>
                    </a:moveTo>
                    <a:lnTo>
                      <a:pt x="2233238" y="0"/>
                    </a:lnTo>
                    <a:cubicBezTo>
                      <a:pt x="2237992" y="0"/>
                      <a:pt x="2242552" y="1889"/>
                      <a:pt x="2245913" y="5250"/>
                    </a:cubicBezTo>
                    <a:cubicBezTo>
                      <a:pt x="2249275" y="8612"/>
                      <a:pt x="2251164" y="13171"/>
                      <a:pt x="2251164" y="17925"/>
                    </a:cubicBezTo>
                    <a:lnTo>
                      <a:pt x="2251164" y="1157950"/>
                    </a:lnTo>
                    <a:cubicBezTo>
                      <a:pt x="2251164" y="1167850"/>
                      <a:pt x="2243138" y="1175876"/>
                      <a:pt x="2233238" y="1175876"/>
                    </a:cubicBezTo>
                    <a:lnTo>
                      <a:pt x="17925" y="1175876"/>
                    </a:lnTo>
                    <a:cubicBezTo>
                      <a:pt x="8026" y="1175876"/>
                      <a:pt x="0" y="1167850"/>
                      <a:pt x="0" y="1157950"/>
                    </a:cubicBezTo>
                    <a:lnTo>
                      <a:pt x="0" y="17925"/>
                    </a:lnTo>
                    <a:cubicBezTo>
                      <a:pt x="0" y="8026"/>
                      <a:pt x="8026" y="0"/>
                      <a:pt x="179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0" y="-38100"/>
                <a:ext cx="2251164" cy="1213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8" name="Freeform 8"/>
            <p:cNvSpPr/>
            <p:nvPr/>
          </p:nvSpPr>
          <p:spPr>
            <a:xfrm>
              <a:off x="288624" y="2238200"/>
              <a:ext cx="2973141" cy="376750"/>
            </a:xfrm>
            <a:custGeom>
              <a:avLst/>
              <a:gdLst/>
              <a:ahLst/>
              <a:cxnLst/>
              <a:rect l="l" t="t" r="r" b="b"/>
              <a:pathLst>
                <a:path w="2973141" h="376750">
                  <a:moveTo>
                    <a:pt x="0" y="0"/>
                  </a:moveTo>
                  <a:lnTo>
                    <a:pt x="2973141" y="0"/>
                  </a:lnTo>
                  <a:lnTo>
                    <a:pt x="2973141" y="376750"/>
                  </a:lnTo>
                  <a:lnTo>
                    <a:pt x="0" y="3767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687" r="-68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9"/>
            <p:cNvSpPr/>
            <p:nvPr/>
          </p:nvSpPr>
          <p:spPr>
            <a:xfrm>
              <a:off x="3894951" y="2135957"/>
              <a:ext cx="2835292" cy="581235"/>
            </a:xfrm>
            <a:custGeom>
              <a:avLst/>
              <a:gdLst/>
              <a:ahLst/>
              <a:cxnLst/>
              <a:rect l="l" t="t" r="r" b="b"/>
              <a:pathLst>
                <a:path w="2835292" h="581235">
                  <a:moveTo>
                    <a:pt x="0" y="0"/>
                  </a:moveTo>
                  <a:lnTo>
                    <a:pt x="2835293" y="0"/>
                  </a:lnTo>
                  <a:lnTo>
                    <a:pt x="2835293" y="581235"/>
                  </a:lnTo>
                  <a:lnTo>
                    <a:pt x="0" y="5812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7365244" y="2135957"/>
              <a:ext cx="3863316" cy="711085"/>
            </a:xfrm>
            <a:custGeom>
              <a:avLst/>
              <a:gdLst/>
              <a:ahLst/>
              <a:cxnLst/>
              <a:rect l="l" t="t" r="r" b="b"/>
              <a:pathLst>
                <a:path w="3863316" h="711085">
                  <a:moveTo>
                    <a:pt x="0" y="0"/>
                  </a:moveTo>
                  <a:lnTo>
                    <a:pt x="3863315" y="0"/>
                  </a:lnTo>
                  <a:lnTo>
                    <a:pt x="3863315" y="711086"/>
                  </a:lnTo>
                  <a:lnTo>
                    <a:pt x="0" y="711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2588" r="-258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288624" y="3416532"/>
              <a:ext cx="3090274" cy="478992"/>
            </a:xfrm>
            <a:custGeom>
              <a:avLst/>
              <a:gdLst/>
              <a:ahLst/>
              <a:cxnLst/>
              <a:rect l="l" t="t" r="r" b="b"/>
              <a:pathLst>
                <a:path w="3090274" h="478992">
                  <a:moveTo>
                    <a:pt x="0" y="0"/>
                  </a:moveTo>
                  <a:lnTo>
                    <a:pt x="3090274" y="0"/>
                  </a:lnTo>
                  <a:lnTo>
                    <a:pt x="3090274" y="478992"/>
                  </a:lnTo>
                  <a:lnTo>
                    <a:pt x="0" y="4789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4013898" y="3391947"/>
              <a:ext cx="3768527" cy="528162"/>
            </a:xfrm>
            <a:custGeom>
              <a:avLst/>
              <a:gdLst/>
              <a:ahLst/>
              <a:cxnLst/>
              <a:rect l="l" t="t" r="r" b="b"/>
              <a:pathLst>
                <a:path w="3768527" h="528162">
                  <a:moveTo>
                    <a:pt x="0" y="0"/>
                  </a:moveTo>
                  <a:lnTo>
                    <a:pt x="3768527" y="0"/>
                  </a:lnTo>
                  <a:lnTo>
                    <a:pt x="3768527" y="528162"/>
                  </a:lnTo>
                  <a:lnTo>
                    <a:pt x="0" y="5281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t="-64155" b="-7487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8197681" y="3151843"/>
              <a:ext cx="2746401" cy="971267"/>
            </a:xfrm>
            <a:custGeom>
              <a:avLst/>
              <a:gdLst/>
              <a:ahLst/>
              <a:cxnLst/>
              <a:rect l="l" t="t" r="r" b="b"/>
              <a:pathLst>
                <a:path w="2746401" h="971267">
                  <a:moveTo>
                    <a:pt x="0" y="0"/>
                  </a:moveTo>
                  <a:lnTo>
                    <a:pt x="2746401" y="0"/>
                  </a:lnTo>
                  <a:lnTo>
                    <a:pt x="2746401" y="971267"/>
                  </a:lnTo>
                  <a:lnTo>
                    <a:pt x="0" y="9712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t="-19564" b="-1790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871350" y="4388813"/>
              <a:ext cx="1335218" cy="1335218"/>
            </a:xfrm>
            <a:custGeom>
              <a:avLst/>
              <a:gdLst/>
              <a:ahLst/>
              <a:cxnLst/>
              <a:rect l="l" t="t" r="r" b="b"/>
              <a:pathLst>
                <a:path w="1335218" h="1335218">
                  <a:moveTo>
                    <a:pt x="0" y="0"/>
                  </a:moveTo>
                  <a:lnTo>
                    <a:pt x="1335218" y="0"/>
                  </a:lnTo>
                  <a:lnTo>
                    <a:pt x="1335218" y="1335218"/>
                  </a:lnTo>
                  <a:lnTo>
                    <a:pt x="0" y="1335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978639" y="4746174"/>
              <a:ext cx="1603620" cy="620496"/>
            </a:xfrm>
            <a:custGeom>
              <a:avLst/>
              <a:gdLst/>
              <a:ahLst/>
              <a:cxnLst/>
              <a:rect l="l" t="t" r="r" b="b"/>
              <a:pathLst>
                <a:path w="1603620" h="620496">
                  <a:moveTo>
                    <a:pt x="0" y="0"/>
                  </a:moveTo>
                  <a:lnTo>
                    <a:pt x="1603620" y="0"/>
                  </a:lnTo>
                  <a:lnTo>
                    <a:pt x="1603620" y="620496"/>
                  </a:lnTo>
                  <a:lnTo>
                    <a:pt x="0" y="6204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5356959" y="4746174"/>
              <a:ext cx="2425466" cy="691258"/>
            </a:xfrm>
            <a:custGeom>
              <a:avLst/>
              <a:gdLst/>
              <a:ahLst/>
              <a:cxnLst/>
              <a:rect l="l" t="t" r="r" b="b"/>
              <a:pathLst>
                <a:path w="2425466" h="691258">
                  <a:moveTo>
                    <a:pt x="0" y="0"/>
                  </a:moveTo>
                  <a:lnTo>
                    <a:pt x="2425466" y="0"/>
                  </a:lnTo>
                  <a:lnTo>
                    <a:pt x="2425466" y="691258"/>
                  </a:lnTo>
                  <a:lnTo>
                    <a:pt x="0" y="6912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8400443" y="4750649"/>
              <a:ext cx="2543639" cy="686783"/>
            </a:xfrm>
            <a:custGeom>
              <a:avLst/>
              <a:gdLst/>
              <a:ahLst/>
              <a:cxnLst/>
              <a:rect l="l" t="t" r="r" b="b"/>
              <a:pathLst>
                <a:path w="2543639" h="686783">
                  <a:moveTo>
                    <a:pt x="0" y="0"/>
                  </a:moveTo>
                  <a:lnTo>
                    <a:pt x="2543639" y="0"/>
                  </a:lnTo>
                  <a:lnTo>
                    <a:pt x="2543639" y="686783"/>
                  </a:lnTo>
                  <a:lnTo>
                    <a:pt x="0" y="6867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656730" y="5983532"/>
              <a:ext cx="1791365" cy="904639"/>
            </a:xfrm>
            <a:custGeom>
              <a:avLst/>
              <a:gdLst/>
              <a:ahLst/>
              <a:cxnLst/>
              <a:rect l="l" t="t" r="r" b="b"/>
              <a:pathLst>
                <a:path w="1791365" h="904639">
                  <a:moveTo>
                    <a:pt x="0" y="0"/>
                  </a:moveTo>
                  <a:lnTo>
                    <a:pt x="1791365" y="0"/>
                  </a:lnTo>
                  <a:lnTo>
                    <a:pt x="1791365" y="904639"/>
                  </a:lnTo>
                  <a:lnTo>
                    <a:pt x="0" y="9046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5222795" y="5983532"/>
              <a:ext cx="3916798" cy="842112"/>
            </a:xfrm>
            <a:custGeom>
              <a:avLst/>
              <a:gdLst/>
              <a:ahLst/>
              <a:cxnLst/>
              <a:rect l="l" t="t" r="r" b="b"/>
              <a:pathLst>
                <a:path w="3916798" h="842112">
                  <a:moveTo>
                    <a:pt x="0" y="0"/>
                  </a:moveTo>
                  <a:lnTo>
                    <a:pt x="3916798" y="0"/>
                  </a:lnTo>
                  <a:lnTo>
                    <a:pt x="3916798" y="842111"/>
                  </a:lnTo>
                  <a:lnTo>
                    <a:pt x="0" y="8421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46376" y="563883"/>
              <a:ext cx="10882183" cy="538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Established Industry and Research Members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3422715" y="309883"/>
              <a:ext cx="8126069" cy="1046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Industry and Research Members</a:t>
              </a:r>
            </a:p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 Pre-Agreement Stage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4218070" y="4390873"/>
              <a:ext cx="6535358" cy="1046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Prospective Industry and</a:t>
              </a:r>
            </a:p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Research Members</a:t>
              </a:r>
            </a:p>
          </p:txBody>
        </p:sp>
        <p:grpSp>
          <p:nvGrpSpPr>
            <p:cNvPr id="23" name="Group 23"/>
            <p:cNvGrpSpPr/>
            <p:nvPr/>
          </p:nvGrpSpPr>
          <p:grpSpPr>
            <a:xfrm>
              <a:off x="12123328" y="1597742"/>
              <a:ext cx="10724843" cy="2326318"/>
              <a:chOff x="0" y="0"/>
              <a:chExt cx="2096292" cy="454705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096292" cy="454705"/>
              </a:xfrm>
              <a:custGeom>
                <a:avLst/>
                <a:gdLst/>
                <a:ahLst/>
                <a:cxnLst/>
                <a:rect l="l" t="t" r="r" b="b"/>
                <a:pathLst>
                  <a:path w="2096292" h="454705">
                    <a:moveTo>
                      <a:pt x="19250" y="0"/>
                    </a:moveTo>
                    <a:lnTo>
                      <a:pt x="2077042" y="0"/>
                    </a:lnTo>
                    <a:cubicBezTo>
                      <a:pt x="2082148" y="0"/>
                      <a:pt x="2087044" y="2028"/>
                      <a:pt x="2090654" y="5638"/>
                    </a:cubicBezTo>
                    <a:cubicBezTo>
                      <a:pt x="2094264" y="9248"/>
                      <a:pt x="2096292" y="14144"/>
                      <a:pt x="2096292" y="19250"/>
                    </a:cubicBezTo>
                    <a:lnTo>
                      <a:pt x="2096292" y="435455"/>
                    </a:lnTo>
                    <a:cubicBezTo>
                      <a:pt x="2096292" y="440561"/>
                      <a:pt x="2094264" y="445457"/>
                      <a:pt x="2090654" y="449067"/>
                    </a:cubicBezTo>
                    <a:cubicBezTo>
                      <a:pt x="2087044" y="452677"/>
                      <a:pt x="2082148" y="454705"/>
                      <a:pt x="2077042" y="454705"/>
                    </a:cubicBezTo>
                    <a:lnTo>
                      <a:pt x="19250" y="454705"/>
                    </a:lnTo>
                    <a:cubicBezTo>
                      <a:pt x="14144" y="454705"/>
                      <a:pt x="9248" y="452677"/>
                      <a:pt x="5638" y="449067"/>
                    </a:cubicBezTo>
                    <a:cubicBezTo>
                      <a:pt x="2028" y="445457"/>
                      <a:pt x="0" y="440561"/>
                      <a:pt x="0" y="435455"/>
                    </a:cubicBezTo>
                    <a:lnTo>
                      <a:pt x="0" y="19250"/>
                    </a:lnTo>
                    <a:cubicBezTo>
                      <a:pt x="0" y="14144"/>
                      <a:pt x="2028" y="9248"/>
                      <a:pt x="5638" y="5638"/>
                    </a:cubicBezTo>
                    <a:cubicBezTo>
                      <a:pt x="9248" y="2028"/>
                      <a:pt x="14144" y="0"/>
                      <a:pt x="192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0" y="-38100"/>
                <a:ext cx="2096292" cy="49280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26" name="Freeform 26"/>
            <p:cNvSpPr/>
            <p:nvPr/>
          </p:nvSpPr>
          <p:spPr>
            <a:xfrm>
              <a:off x="13422715" y="1996107"/>
              <a:ext cx="2110251" cy="697816"/>
            </a:xfrm>
            <a:custGeom>
              <a:avLst/>
              <a:gdLst/>
              <a:ahLst/>
              <a:cxnLst/>
              <a:rect l="l" t="t" r="r" b="b"/>
              <a:pathLst>
                <a:path w="2110251" h="697816">
                  <a:moveTo>
                    <a:pt x="0" y="0"/>
                  </a:moveTo>
                  <a:lnTo>
                    <a:pt x="2110251" y="0"/>
                  </a:lnTo>
                  <a:lnTo>
                    <a:pt x="2110251" y="697816"/>
                  </a:lnTo>
                  <a:lnTo>
                    <a:pt x="0" y="6978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 l="-3126" t="-40007" r="-2583" b="-3741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5960885" y="1929130"/>
              <a:ext cx="3533838" cy="831771"/>
            </a:xfrm>
            <a:custGeom>
              <a:avLst/>
              <a:gdLst/>
              <a:ahLst/>
              <a:cxnLst/>
              <a:rect l="l" t="t" r="r" b="b"/>
              <a:pathLst>
                <a:path w="3533838" h="831771">
                  <a:moveTo>
                    <a:pt x="0" y="0"/>
                  </a:moveTo>
                  <a:lnTo>
                    <a:pt x="3533838" y="0"/>
                  </a:lnTo>
                  <a:lnTo>
                    <a:pt x="3533838" y="831771"/>
                  </a:lnTo>
                  <a:lnTo>
                    <a:pt x="0" y="8317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 l="-8641" t="-87248" r="-8191" b="-9072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9922716" y="2051862"/>
              <a:ext cx="2116533" cy="709038"/>
            </a:xfrm>
            <a:custGeom>
              <a:avLst/>
              <a:gdLst/>
              <a:ahLst/>
              <a:cxnLst/>
              <a:rect l="l" t="t" r="r" b="b"/>
              <a:pathLst>
                <a:path w="2116533" h="709038">
                  <a:moveTo>
                    <a:pt x="0" y="0"/>
                  </a:moveTo>
                  <a:lnTo>
                    <a:pt x="2116532" y="0"/>
                  </a:lnTo>
                  <a:lnTo>
                    <a:pt x="2116532" y="709039"/>
                  </a:lnTo>
                  <a:lnTo>
                    <a:pt x="0" y="7090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2820921" y="3129201"/>
              <a:ext cx="4266421" cy="447974"/>
            </a:xfrm>
            <a:custGeom>
              <a:avLst/>
              <a:gdLst/>
              <a:ahLst/>
              <a:cxnLst/>
              <a:rect l="l" t="t" r="r" b="b"/>
              <a:pathLst>
                <a:path w="4266421" h="447974">
                  <a:moveTo>
                    <a:pt x="0" y="0"/>
                  </a:moveTo>
                  <a:lnTo>
                    <a:pt x="4266421" y="0"/>
                  </a:lnTo>
                  <a:lnTo>
                    <a:pt x="4266421" y="447974"/>
                  </a:lnTo>
                  <a:lnTo>
                    <a:pt x="0" y="4479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18674842" y="2847043"/>
              <a:ext cx="1713437" cy="889669"/>
            </a:xfrm>
            <a:custGeom>
              <a:avLst/>
              <a:gdLst/>
              <a:ahLst/>
              <a:cxnLst/>
              <a:rect l="l" t="t" r="r" b="b"/>
              <a:pathLst>
                <a:path w="1713437" h="889669">
                  <a:moveTo>
                    <a:pt x="0" y="0"/>
                  </a:moveTo>
                  <a:lnTo>
                    <a:pt x="1713437" y="0"/>
                  </a:lnTo>
                  <a:lnTo>
                    <a:pt x="1713437" y="889669"/>
                  </a:lnTo>
                  <a:lnTo>
                    <a:pt x="0" y="8896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" name="Group 31"/>
            <p:cNvGrpSpPr/>
            <p:nvPr/>
          </p:nvGrpSpPr>
          <p:grpSpPr>
            <a:xfrm>
              <a:off x="12123328" y="5732618"/>
              <a:ext cx="10724843" cy="1881024"/>
              <a:chOff x="0" y="0"/>
              <a:chExt cx="2096292" cy="367667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2096292" cy="367667"/>
              </a:xfrm>
              <a:custGeom>
                <a:avLst/>
                <a:gdLst/>
                <a:ahLst/>
                <a:cxnLst/>
                <a:rect l="l" t="t" r="r" b="b"/>
                <a:pathLst>
                  <a:path w="2096292" h="367667">
                    <a:moveTo>
                      <a:pt x="19250" y="0"/>
                    </a:moveTo>
                    <a:lnTo>
                      <a:pt x="2077042" y="0"/>
                    </a:lnTo>
                    <a:cubicBezTo>
                      <a:pt x="2082148" y="0"/>
                      <a:pt x="2087044" y="2028"/>
                      <a:pt x="2090654" y="5638"/>
                    </a:cubicBezTo>
                    <a:cubicBezTo>
                      <a:pt x="2094264" y="9248"/>
                      <a:pt x="2096292" y="14144"/>
                      <a:pt x="2096292" y="19250"/>
                    </a:cubicBezTo>
                    <a:lnTo>
                      <a:pt x="2096292" y="348418"/>
                    </a:lnTo>
                    <a:cubicBezTo>
                      <a:pt x="2096292" y="353523"/>
                      <a:pt x="2094264" y="358419"/>
                      <a:pt x="2090654" y="362029"/>
                    </a:cubicBezTo>
                    <a:cubicBezTo>
                      <a:pt x="2087044" y="365639"/>
                      <a:pt x="2082148" y="367667"/>
                      <a:pt x="2077042" y="367667"/>
                    </a:cubicBezTo>
                    <a:lnTo>
                      <a:pt x="19250" y="367667"/>
                    </a:lnTo>
                    <a:cubicBezTo>
                      <a:pt x="14144" y="367667"/>
                      <a:pt x="9248" y="365639"/>
                      <a:pt x="5638" y="362029"/>
                    </a:cubicBezTo>
                    <a:cubicBezTo>
                      <a:pt x="2028" y="358419"/>
                      <a:pt x="0" y="353523"/>
                      <a:pt x="0" y="348418"/>
                    </a:cubicBezTo>
                    <a:lnTo>
                      <a:pt x="0" y="19250"/>
                    </a:lnTo>
                    <a:cubicBezTo>
                      <a:pt x="0" y="14144"/>
                      <a:pt x="2028" y="9248"/>
                      <a:pt x="5638" y="5638"/>
                    </a:cubicBezTo>
                    <a:cubicBezTo>
                      <a:pt x="9248" y="2028"/>
                      <a:pt x="14144" y="0"/>
                      <a:pt x="192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2096292" cy="4057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34" name="Freeform 34"/>
            <p:cNvSpPr/>
            <p:nvPr/>
          </p:nvSpPr>
          <p:spPr>
            <a:xfrm>
              <a:off x="12758032" y="6105393"/>
              <a:ext cx="2196099" cy="1214079"/>
            </a:xfrm>
            <a:custGeom>
              <a:avLst/>
              <a:gdLst/>
              <a:ahLst/>
              <a:cxnLst/>
              <a:rect l="l" t="t" r="r" b="b"/>
              <a:pathLst>
                <a:path w="2196099" h="1214079">
                  <a:moveTo>
                    <a:pt x="0" y="0"/>
                  </a:moveTo>
                  <a:lnTo>
                    <a:pt x="2196099" y="0"/>
                  </a:lnTo>
                  <a:lnTo>
                    <a:pt x="2196099" y="1214078"/>
                  </a:lnTo>
                  <a:lnTo>
                    <a:pt x="0" y="12140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15204167" y="6105393"/>
              <a:ext cx="2457911" cy="1027330"/>
            </a:xfrm>
            <a:custGeom>
              <a:avLst/>
              <a:gdLst/>
              <a:ahLst/>
              <a:cxnLst/>
              <a:rect l="l" t="t" r="r" b="b"/>
              <a:pathLst>
                <a:path w="2457911" h="1027330">
                  <a:moveTo>
                    <a:pt x="0" y="0"/>
                  </a:moveTo>
                  <a:lnTo>
                    <a:pt x="2457911" y="0"/>
                  </a:lnTo>
                  <a:lnTo>
                    <a:pt x="2457911" y="1027330"/>
                  </a:lnTo>
                  <a:lnTo>
                    <a:pt x="0" y="1027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17916078" y="6269698"/>
              <a:ext cx="1757054" cy="806865"/>
            </a:xfrm>
            <a:custGeom>
              <a:avLst/>
              <a:gdLst/>
              <a:ahLst/>
              <a:cxnLst/>
              <a:rect l="l" t="t" r="r" b="b"/>
              <a:pathLst>
                <a:path w="1757054" h="806865">
                  <a:moveTo>
                    <a:pt x="0" y="0"/>
                  </a:moveTo>
                  <a:lnTo>
                    <a:pt x="1757054" y="0"/>
                  </a:lnTo>
                  <a:lnTo>
                    <a:pt x="1757054" y="806865"/>
                  </a:lnTo>
                  <a:lnTo>
                    <a:pt x="0" y="8068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20190566" y="6341262"/>
              <a:ext cx="2245455" cy="663737"/>
            </a:xfrm>
            <a:custGeom>
              <a:avLst/>
              <a:gdLst/>
              <a:ahLst/>
              <a:cxnLst/>
              <a:rect l="l" t="t" r="r" b="b"/>
              <a:pathLst>
                <a:path w="2245455" h="663737">
                  <a:moveTo>
                    <a:pt x="0" y="0"/>
                  </a:moveTo>
                  <a:lnTo>
                    <a:pt x="2245454" y="0"/>
                  </a:lnTo>
                  <a:lnTo>
                    <a:pt x="2245454" y="663737"/>
                  </a:lnTo>
                  <a:lnTo>
                    <a:pt x="0" y="6637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/>
              <a:stretch>
                <a:fillRect l="-16566" t="-54451" r="-14503" b="-44799"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8" name="Group 38"/>
            <p:cNvGrpSpPr/>
            <p:nvPr/>
          </p:nvGrpSpPr>
          <p:grpSpPr>
            <a:xfrm>
              <a:off x="0" y="0"/>
              <a:ext cx="11546059" cy="7613643"/>
              <a:chOff x="0" y="0"/>
              <a:chExt cx="2256808" cy="1488173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2256808" cy="1488173"/>
              </a:xfrm>
              <a:custGeom>
                <a:avLst/>
                <a:gdLst/>
                <a:ahLst/>
                <a:cxnLst/>
                <a:rect l="l" t="t" r="r" b="b"/>
                <a:pathLst>
                  <a:path w="2256808" h="1488173">
                    <a:moveTo>
                      <a:pt x="26821" y="0"/>
                    </a:moveTo>
                    <a:lnTo>
                      <a:pt x="2229987" y="0"/>
                    </a:lnTo>
                    <a:cubicBezTo>
                      <a:pt x="2237100" y="0"/>
                      <a:pt x="2243922" y="2826"/>
                      <a:pt x="2248952" y="7856"/>
                    </a:cubicBezTo>
                    <a:cubicBezTo>
                      <a:pt x="2253982" y="12886"/>
                      <a:pt x="2256808" y="19708"/>
                      <a:pt x="2256808" y="26821"/>
                    </a:cubicBezTo>
                    <a:lnTo>
                      <a:pt x="2256808" y="1461352"/>
                    </a:lnTo>
                    <a:cubicBezTo>
                      <a:pt x="2256808" y="1476164"/>
                      <a:pt x="2244800" y="1488173"/>
                      <a:pt x="2229987" y="1488173"/>
                    </a:cubicBezTo>
                    <a:lnTo>
                      <a:pt x="26821" y="1488173"/>
                    </a:lnTo>
                    <a:cubicBezTo>
                      <a:pt x="12008" y="1488173"/>
                      <a:pt x="0" y="1476164"/>
                      <a:pt x="0" y="1461352"/>
                    </a:cubicBezTo>
                    <a:lnTo>
                      <a:pt x="0" y="26821"/>
                    </a:lnTo>
                    <a:cubicBezTo>
                      <a:pt x="0" y="12008"/>
                      <a:pt x="12008" y="0"/>
                      <a:pt x="2682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0" y="-38100"/>
                <a:ext cx="2256808" cy="15262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12066759" y="0"/>
              <a:ext cx="10781412" cy="3924060"/>
              <a:chOff x="0" y="0"/>
              <a:chExt cx="2107349" cy="767002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2107349" cy="767002"/>
              </a:xfrm>
              <a:custGeom>
                <a:avLst/>
                <a:gdLst/>
                <a:ahLst/>
                <a:cxnLst/>
                <a:rect l="l" t="t" r="r" b="b"/>
                <a:pathLst>
                  <a:path w="2107349" h="767002">
                    <a:moveTo>
                      <a:pt x="28723" y="0"/>
                    </a:moveTo>
                    <a:lnTo>
                      <a:pt x="2078626" y="0"/>
                    </a:lnTo>
                    <a:cubicBezTo>
                      <a:pt x="2094489" y="0"/>
                      <a:pt x="2107349" y="12860"/>
                      <a:pt x="2107349" y="28723"/>
                    </a:cubicBezTo>
                    <a:lnTo>
                      <a:pt x="2107349" y="738279"/>
                    </a:lnTo>
                    <a:cubicBezTo>
                      <a:pt x="2107349" y="754142"/>
                      <a:pt x="2094489" y="767002"/>
                      <a:pt x="2078626" y="767002"/>
                    </a:cubicBezTo>
                    <a:lnTo>
                      <a:pt x="28723" y="767002"/>
                    </a:lnTo>
                    <a:cubicBezTo>
                      <a:pt x="12860" y="767002"/>
                      <a:pt x="0" y="754142"/>
                      <a:pt x="0" y="738279"/>
                    </a:cubicBezTo>
                    <a:lnTo>
                      <a:pt x="0" y="28723"/>
                    </a:lnTo>
                    <a:cubicBezTo>
                      <a:pt x="0" y="12860"/>
                      <a:pt x="12860" y="0"/>
                      <a:pt x="28723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0" y="-38100"/>
                <a:ext cx="2107349" cy="805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12066759" y="4165360"/>
              <a:ext cx="10781412" cy="3495412"/>
              <a:chOff x="0" y="0"/>
              <a:chExt cx="2107349" cy="683218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2107349" cy="683218"/>
              </a:xfrm>
              <a:custGeom>
                <a:avLst/>
                <a:gdLst/>
                <a:ahLst/>
                <a:cxnLst/>
                <a:rect l="l" t="t" r="r" b="b"/>
                <a:pathLst>
                  <a:path w="2107349" h="683218">
                    <a:moveTo>
                      <a:pt x="28723" y="0"/>
                    </a:moveTo>
                    <a:lnTo>
                      <a:pt x="2078626" y="0"/>
                    </a:lnTo>
                    <a:cubicBezTo>
                      <a:pt x="2094489" y="0"/>
                      <a:pt x="2107349" y="12860"/>
                      <a:pt x="2107349" y="28723"/>
                    </a:cubicBezTo>
                    <a:lnTo>
                      <a:pt x="2107349" y="654495"/>
                    </a:lnTo>
                    <a:cubicBezTo>
                      <a:pt x="2107349" y="670358"/>
                      <a:pt x="2094489" y="683218"/>
                      <a:pt x="2078626" y="683218"/>
                    </a:cubicBezTo>
                    <a:lnTo>
                      <a:pt x="28723" y="683218"/>
                    </a:lnTo>
                    <a:cubicBezTo>
                      <a:pt x="12860" y="683218"/>
                      <a:pt x="0" y="670358"/>
                      <a:pt x="0" y="654495"/>
                    </a:cubicBezTo>
                    <a:lnTo>
                      <a:pt x="0" y="28723"/>
                    </a:lnTo>
                    <a:cubicBezTo>
                      <a:pt x="0" y="12860"/>
                      <a:pt x="12860" y="0"/>
                      <a:pt x="28723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0" y="-38100"/>
                <a:ext cx="2107349" cy="72131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</p:grpSp>
      <p:sp>
        <p:nvSpPr>
          <p:cNvPr id="47" name="TextBox 47"/>
          <p:cNvSpPr txBox="1"/>
          <p:nvPr/>
        </p:nvSpPr>
        <p:spPr>
          <a:xfrm>
            <a:off x="1073051" y="2471718"/>
            <a:ext cx="16141898" cy="430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77"/>
              </a:lnSpc>
              <a:spcBef>
                <a:spcPct val="0"/>
              </a:spcBef>
            </a:pPr>
            <a:r>
              <a:rPr lang="en-US" sz="2555" spc="-2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 aim to enhance industry and research partnerships, in particular within Europe, leveraging on CERN ILOs. </a:t>
            </a:r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D1C878A3-B992-992E-67AF-793FE6A92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9" name="TextBox 26">
            <a:extLst>
              <a:ext uri="{FF2B5EF4-FFF2-40B4-BE49-F238E27FC236}">
                <a16:creationId xmlns:a16="http://schemas.microsoft.com/office/drawing/2014/main" id="{A45479DC-A96D-6808-EEF8-519FDF90BAAF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7" name="TextBox 7"/>
          <p:cNvSpPr txBox="1"/>
          <p:nvPr/>
        </p:nvSpPr>
        <p:spPr>
          <a:xfrm>
            <a:off x="4194214" y="952500"/>
            <a:ext cx="9899571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 Team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B2CF39F-5F44-117F-A929-77E27EFB7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TextBox 26">
            <a:extLst>
              <a:ext uri="{FF2B5EF4-FFF2-40B4-BE49-F238E27FC236}">
                <a16:creationId xmlns:a16="http://schemas.microsoft.com/office/drawing/2014/main" id="{2554C350-0B42-753F-185F-EF3A10E1D34B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6</a:t>
            </a:r>
          </a:p>
        </p:txBody>
      </p:sp>
      <p:pic>
        <p:nvPicPr>
          <p:cNvPr id="4" name="Picture 3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49D96525-FE10-5821-E0EC-0FB9DFCD95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1" y="2444750"/>
            <a:ext cx="2933700" cy="293370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F89D1510-4889-5DE8-434D-C7673D320E2E}"/>
              </a:ext>
            </a:extLst>
          </p:cNvPr>
          <p:cNvSpPr txBox="1"/>
          <p:nvPr/>
        </p:nvSpPr>
        <p:spPr>
          <a:xfrm>
            <a:off x="674576" y="5532595"/>
            <a:ext cx="2351249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Maria Girone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(Head of CERN openlab)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8" name="Picture 7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3202973A-ED02-765D-C715-777729A257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415" y="2463800"/>
            <a:ext cx="2933700" cy="2933700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829A266B-9821-BFFD-540E-D58ECA515879}"/>
              </a:ext>
            </a:extLst>
          </p:cNvPr>
          <p:cNvSpPr txBox="1"/>
          <p:nvPr/>
        </p:nvSpPr>
        <p:spPr>
          <a:xfrm>
            <a:off x="4049640" y="5532595"/>
            <a:ext cx="2351249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Luca Atzori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for Computing)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11" name="Picture 10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B61F0CFB-3686-4D8C-AA0E-095EA6C3CD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19" y="2463800"/>
            <a:ext cx="2933700" cy="2933700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3F3B74A5-78C2-14F8-9650-77E8638A4859}"/>
              </a:ext>
            </a:extLst>
          </p:cNvPr>
          <p:cNvSpPr txBox="1"/>
          <p:nvPr/>
        </p:nvSpPr>
        <p:spPr>
          <a:xfrm>
            <a:off x="7219859" y="5532595"/>
            <a:ext cx="333542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Antonio Nappi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for Platforms and Workflows)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16" name="Picture 15" descr="A person in a suit&#10;&#10;AI-generated content may be incorrect.">
            <a:extLst>
              <a:ext uri="{FF2B5EF4-FFF2-40B4-BE49-F238E27FC236}">
                <a16:creationId xmlns:a16="http://schemas.microsoft.com/office/drawing/2014/main" id="{5EAE7225-1083-B1FC-6AC6-8E7C8768E5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85" y="2463800"/>
            <a:ext cx="2933700" cy="2933700"/>
          </a:xfrm>
          <a:prstGeom prst="rect">
            <a:avLst/>
          </a:prstGeom>
        </p:spPr>
      </p:pic>
      <p:sp>
        <p:nvSpPr>
          <p:cNvPr id="17" name="TextBox 5">
            <a:extLst>
              <a:ext uri="{FF2B5EF4-FFF2-40B4-BE49-F238E27FC236}">
                <a16:creationId xmlns:a16="http://schemas.microsoft.com/office/drawing/2014/main" id="{78EA4114-6588-F722-C328-5A41DB015B12}"/>
              </a:ext>
            </a:extLst>
          </p:cNvPr>
          <p:cNvSpPr txBox="1"/>
          <p:nvPr/>
        </p:nvSpPr>
        <p:spPr>
          <a:xfrm>
            <a:off x="11560135" y="5532595"/>
            <a:ext cx="213360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Luca Mascetti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for Storage)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19" name="Picture 18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8A0A807C-062E-A429-EECA-BFED3F0902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042" y="2463800"/>
            <a:ext cx="2933700" cy="2933700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9DF9DC85-F82D-BE22-FE03-32A50FA5BFCC}"/>
              </a:ext>
            </a:extLst>
          </p:cNvPr>
          <p:cNvSpPr txBox="1"/>
          <p:nvPr/>
        </p:nvSpPr>
        <p:spPr>
          <a:xfrm>
            <a:off x="14921295" y="5532595"/>
            <a:ext cx="2755497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Thomas Owen James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for AI and Edge Devices)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22" name="Picture 21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BF539F75-4EA4-5F34-6345-93E11EA285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99200"/>
            <a:ext cx="2933700" cy="2933700"/>
          </a:xfrm>
          <a:prstGeom prst="rect">
            <a:avLst/>
          </a:prstGeom>
        </p:spPr>
      </p:pic>
      <p:sp>
        <p:nvSpPr>
          <p:cNvPr id="23" name="TextBox 5">
            <a:extLst>
              <a:ext uri="{FF2B5EF4-FFF2-40B4-BE49-F238E27FC236}">
                <a16:creationId xmlns:a16="http://schemas.microsoft.com/office/drawing/2014/main" id="{5FA49CAB-B068-64CB-E24B-AD6B75CF825D}"/>
              </a:ext>
            </a:extLst>
          </p:cNvPr>
          <p:cNvSpPr txBox="1"/>
          <p:nvPr/>
        </p:nvSpPr>
        <p:spPr>
          <a:xfrm>
            <a:off x="2424825" y="9345751"/>
            <a:ext cx="2351249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Eric Wulff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for AI on HPC)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25" name="Picture 24" descr="A person smiling in a server room&#10;&#10;AI-generated content may be incorrect.">
            <a:extLst>
              <a:ext uri="{FF2B5EF4-FFF2-40B4-BE49-F238E27FC236}">
                <a16:creationId xmlns:a16="http://schemas.microsoft.com/office/drawing/2014/main" id="{B8FA2AB0-62B0-1E25-9DAE-83B0B8E969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819" y="6299200"/>
            <a:ext cx="2933700" cy="2933700"/>
          </a:xfrm>
          <a:prstGeom prst="rect">
            <a:avLst/>
          </a:prstGeom>
        </p:spPr>
      </p:pic>
      <p:sp>
        <p:nvSpPr>
          <p:cNvPr id="26" name="TextBox 5">
            <a:extLst>
              <a:ext uri="{FF2B5EF4-FFF2-40B4-BE49-F238E27FC236}">
                <a16:creationId xmlns:a16="http://schemas.microsoft.com/office/drawing/2014/main" id="{87E6F8E5-B2F7-D9D4-349F-76F5144A79F4}"/>
              </a:ext>
            </a:extLst>
          </p:cNvPr>
          <p:cNvSpPr txBox="1"/>
          <p:nvPr/>
        </p:nvSpPr>
        <p:spPr>
          <a:xfrm>
            <a:off x="6171291" y="9345751"/>
            <a:ext cx="2460756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Mariana Velho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(Communication Manager)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28" name="Picture 27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531B2163-7A5E-426C-CEC2-F6696B03E69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0" y="6299200"/>
            <a:ext cx="2933700" cy="2933700"/>
          </a:xfrm>
          <a:prstGeom prst="rect">
            <a:avLst/>
          </a:prstGeom>
        </p:spPr>
      </p:pic>
      <p:sp>
        <p:nvSpPr>
          <p:cNvPr id="29" name="TextBox 5">
            <a:extLst>
              <a:ext uri="{FF2B5EF4-FFF2-40B4-BE49-F238E27FC236}">
                <a16:creationId xmlns:a16="http://schemas.microsoft.com/office/drawing/2014/main" id="{F8D7EE7D-3CBD-B67C-663A-614B234500E8}"/>
              </a:ext>
            </a:extLst>
          </p:cNvPr>
          <p:cNvSpPr txBox="1"/>
          <p:nvPr/>
        </p:nvSpPr>
        <p:spPr>
          <a:xfrm>
            <a:off x="9723372" y="9334500"/>
            <a:ext cx="2460756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Killian Verder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(CTO Office Administrative)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pic>
        <p:nvPicPr>
          <p:cNvPr id="31" name="Picture 30" descr="A person standing in a server room&#10;&#10;AI-generated content may be incorrect.">
            <a:extLst>
              <a:ext uri="{FF2B5EF4-FFF2-40B4-BE49-F238E27FC236}">
                <a16:creationId xmlns:a16="http://schemas.microsoft.com/office/drawing/2014/main" id="{45DCA838-EA43-2A81-2F76-5C45BF266DE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8980" y="6327031"/>
            <a:ext cx="2963019" cy="2963019"/>
          </a:xfrm>
          <a:prstGeom prst="rect">
            <a:avLst/>
          </a:prstGeom>
        </p:spPr>
      </p:pic>
      <p:sp>
        <p:nvSpPr>
          <p:cNvPr id="32" name="TextBox 5">
            <a:extLst>
              <a:ext uri="{FF2B5EF4-FFF2-40B4-BE49-F238E27FC236}">
                <a16:creationId xmlns:a16="http://schemas.microsoft.com/office/drawing/2014/main" id="{9B23B905-EC49-4B4F-878E-F3FD29E1857E}"/>
              </a:ext>
            </a:extLst>
          </p:cNvPr>
          <p:cNvSpPr txBox="1"/>
          <p:nvPr/>
        </p:nvSpPr>
        <p:spPr>
          <a:xfrm>
            <a:off x="13290111" y="9345751"/>
            <a:ext cx="2460756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600" b="1" spc="-29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Valentina Clavel</a:t>
            </a:r>
          </a:p>
          <a:p>
            <a:pPr algn="ctr">
              <a:spcBef>
                <a:spcPct val="0"/>
              </a:spcBef>
            </a:pPr>
            <a:r>
              <a:rPr lang="en-US" sz="1600" spc="-29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Bold"/>
              </a:rPr>
              <a:t>(Finance Manager)</a:t>
            </a:r>
            <a:endParaRPr lang="en-US" sz="1600" spc="-29" dirty="0">
              <a:solidFill>
                <a:srgbClr val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028700" y="3383465"/>
            <a:ext cx="8115300" cy="2667185"/>
            <a:chOff x="0" y="0"/>
            <a:chExt cx="10820400" cy="3556246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0820400" cy="3556246"/>
              <a:chOff x="0" y="0"/>
              <a:chExt cx="2114970" cy="695109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114970" cy="695109"/>
              </a:xfrm>
              <a:custGeom>
                <a:avLst/>
                <a:gdLst/>
                <a:ahLst/>
                <a:cxnLst/>
                <a:rect l="l" t="t" r="r" b="b"/>
                <a:pathLst>
                  <a:path w="2114970" h="695109">
                    <a:moveTo>
                      <a:pt x="19080" y="0"/>
                    </a:moveTo>
                    <a:lnTo>
                      <a:pt x="2095890" y="0"/>
                    </a:lnTo>
                    <a:cubicBezTo>
                      <a:pt x="2100950" y="0"/>
                      <a:pt x="2105803" y="2010"/>
                      <a:pt x="2109381" y="5588"/>
                    </a:cubicBezTo>
                    <a:cubicBezTo>
                      <a:pt x="2112960" y="9167"/>
                      <a:pt x="2114970" y="14020"/>
                      <a:pt x="2114970" y="19080"/>
                    </a:cubicBezTo>
                    <a:lnTo>
                      <a:pt x="2114970" y="676029"/>
                    </a:lnTo>
                    <a:cubicBezTo>
                      <a:pt x="2114970" y="686566"/>
                      <a:pt x="2106427" y="695109"/>
                      <a:pt x="2095890" y="695109"/>
                    </a:cubicBezTo>
                    <a:lnTo>
                      <a:pt x="19080" y="695109"/>
                    </a:lnTo>
                    <a:cubicBezTo>
                      <a:pt x="14020" y="695109"/>
                      <a:pt x="9167" y="693098"/>
                      <a:pt x="5588" y="689520"/>
                    </a:cubicBezTo>
                    <a:cubicBezTo>
                      <a:pt x="2010" y="685942"/>
                      <a:pt x="0" y="681089"/>
                      <a:pt x="0" y="676029"/>
                    </a:cubicBezTo>
                    <a:lnTo>
                      <a:pt x="0" y="19080"/>
                    </a:lnTo>
                    <a:cubicBezTo>
                      <a:pt x="0" y="8542"/>
                      <a:pt x="8542" y="0"/>
                      <a:pt x="19080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2114970" cy="73320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447974" y="314724"/>
              <a:ext cx="9924452" cy="28696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The CERN openlab summer student programme </a:t>
              </a:r>
              <a:r>
                <a:rPr lang="en-US" sz="2373" b="1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provides undergraduate and master’s level students with an opportunity to work on one of the R&amp;D projects for nine weeks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under experts’ supervision. 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28700" y="6292701"/>
            <a:ext cx="8115300" cy="3554909"/>
            <a:chOff x="0" y="0"/>
            <a:chExt cx="10820400" cy="4739878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20400" cy="4739878"/>
              <a:chOff x="0" y="0"/>
              <a:chExt cx="2114970" cy="926463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114970" cy="926463"/>
              </a:xfrm>
              <a:custGeom>
                <a:avLst/>
                <a:gdLst/>
                <a:ahLst/>
                <a:cxnLst/>
                <a:rect l="l" t="t" r="r" b="b"/>
                <a:pathLst>
                  <a:path w="2114970" h="926463">
                    <a:moveTo>
                      <a:pt x="19080" y="0"/>
                    </a:moveTo>
                    <a:lnTo>
                      <a:pt x="2095890" y="0"/>
                    </a:lnTo>
                    <a:cubicBezTo>
                      <a:pt x="2100950" y="0"/>
                      <a:pt x="2105803" y="2010"/>
                      <a:pt x="2109381" y="5588"/>
                    </a:cubicBezTo>
                    <a:cubicBezTo>
                      <a:pt x="2112960" y="9167"/>
                      <a:pt x="2114970" y="14020"/>
                      <a:pt x="2114970" y="19080"/>
                    </a:cubicBezTo>
                    <a:lnTo>
                      <a:pt x="2114970" y="907383"/>
                    </a:lnTo>
                    <a:cubicBezTo>
                      <a:pt x="2114970" y="917921"/>
                      <a:pt x="2106427" y="926463"/>
                      <a:pt x="2095890" y="926463"/>
                    </a:cubicBezTo>
                    <a:lnTo>
                      <a:pt x="19080" y="926463"/>
                    </a:lnTo>
                    <a:cubicBezTo>
                      <a:pt x="8542" y="926463"/>
                      <a:pt x="0" y="917921"/>
                      <a:pt x="0" y="907383"/>
                    </a:cubicBezTo>
                    <a:lnTo>
                      <a:pt x="0" y="19080"/>
                    </a:lnTo>
                    <a:cubicBezTo>
                      <a:pt x="0" y="8542"/>
                      <a:pt x="8542" y="0"/>
                      <a:pt x="19080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38100"/>
                <a:ext cx="2114970" cy="96456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47974" y="322340"/>
              <a:ext cx="9924452" cy="4038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CERN openlab joined forces with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ideas4HPC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to sponsor a CERN openlab Summer Student,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promoting the participation of women in high-performance computing research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.  CERN openlab is committed to improve girls’ participation in ICT and will continue championing for more women’s involvement in ICT.</a:t>
              </a:r>
            </a:p>
          </p:txBody>
        </p:sp>
      </p:grpSp>
      <p:sp>
        <p:nvSpPr>
          <p:cNvPr id="13" name="Freeform 13"/>
          <p:cNvSpPr/>
          <p:nvPr/>
        </p:nvSpPr>
        <p:spPr>
          <a:xfrm>
            <a:off x="9445373" y="3922752"/>
            <a:ext cx="8021423" cy="5335548"/>
          </a:xfrm>
          <a:custGeom>
            <a:avLst/>
            <a:gdLst/>
            <a:ahLst/>
            <a:cxnLst/>
            <a:rect l="l" t="t" r="r" b="b"/>
            <a:pathLst>
              <a:path w="8021423" h="5335548">
                <a:moveTo>
                  <a:pt x="0" y="0"/>
                </a:moveTo>
                <a:lnTo>
                  <a:pt x="8021423" y="0"/>
                </a:lnTo>
                <a:lnTo>
                  <a:pt x="8021423" y="5335548"/>
                </a:lnTo>
                <a:lnTo>
                  <a:pt x="0" y="53355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025" r="-8225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1028700" y="856814"/>
            <a:ext cx="16438096" cy="2007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</a:t>
            </a:r>
          </a:p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Summer Student Programme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D7A8F0E-4B21-0434-6F82-ACD018EB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EC2F3FB4-D51C-EB18-D15F-64519DCB481F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38307-F80E-085F-BB5E-6D709E7F9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77A4C37-BBB2-AB56-C2CB-C5BF977198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F3C2D4A5-BB67-FF65-C709-A7E91DAD9D15}"/>
              </a:ext>
            </a:extLst>
          </p:cNvPr>
          <p:cNvSpPr txBox="1"/>
          <p:nvPr/>
        </p:nvSpPr>
        <p:spPr>
          <a:xfrm>
            <a:off x="1752600" y="3355529"/>
            <a:ext cx="13868400" cy="30008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</a:t>
            </a:r>
          </a:p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Summer Student Programme </a:t>
            </a:r>
            <a:r>
              <a:rPr lang="en-US" sz="7396" dirty="0">
                <a:solidFill>
                  <a:schemeClr val="accent6">
                    <a:lumMod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 Bold"/>
              </a:rPr>
              <a:t>Lectures Programme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85FDCCB-DC09-06A3-F7F4-F8540BC40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F73098B6-6E2B-B605-3A5F-D75D58A5E2E8}"/>
              </a:ext>
            </a:extLst>
          </p:cNvPr>
          <p:cNvSpPr txBox="1"/>
          <p:nvPr/>
        </p:nvSpPr>
        <p:spPr>
          <a:xfrm>
            <a:off x="17233497" y="9496626"/>
            <a:ext cx="332524" cy="341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Semi-Bold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96637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866</Words>
  <Application>Microsoft Office PowerPoint</Application>
  <PresentationFormat>Custom</PresentationFormat>
  <Paragraphs>159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Open Sans SemiBold</vt:lpstr>
      <vt:lpstr>Open Sans Ultra-Bold</vt:lpstr>
      <vt:lpstr>Arial</vt:lpstr>
      <vt:lpstr>Open Sans</vt:lpstr>
      <vt:lpstr>Calibri</vt:lpstr>
      <vt:lpstr>Open Sans Bold</vt:lpstr>
      <vt:lpstr>Aptos</vt:lpstr>
      <vt:lpstr>Open Sans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 Layout</dc:title>
  <cp:lastModifiedBy>Killian Verder</cp:lastModifiedBy>
  <cp:revision>38</cp:revision>
  <dcterms:created xsi:type="dcterms:W3CDTF">2006-08-16T00:00:00Z</dcterms:created>
  <dcterms:modified xsi:type="dcterms:W3CDTF">2025-07-01T08:24:07Z</dcterms:modified>
  <dc:identifier>DAGfFX5zD5M</dc:identifier>
</cp:coreProperties>
</file>