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6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7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8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9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  <p:sldMasterId id="2147483817" r:id="rId7"/>
    <p:sldMasterId id="2147483832" r:id="rId8"/>
    <p:sldMasterId id="2147483960" r:id="rId9"/>
    <p:sldMasterId id="2147483975" r:id="rId10"/>
  </p:sldMasterIdLst>
  <p:notesMasterIdLst>
    <p:notesMasterId r:id="rId27"/>
  </p:notesMasterIdLst>
  <p:sldIdLst>
    <p:sldId id="405" r:id="rId11"/>
    <p:sldId id="357" r:id="rId12"/>
    <p:sldId id="432" r:id="rId13"/>
    <p:sldId id="2147196931" r:id="rId14"/>
    <p:sldId id="2147196930" r:id="rId15"/>
    <p:sldId id="2147196932" r:id="rId16"/>
    <p:sldId id="2147196934" r:id="rId17"/>
    <p:sldId id="2147196950" r:id="rId18"/>
    <p:sldId id="2142534204" r:id="rId19"/>
    <p:sldId id="2147196953" r:id="rId20"/>
    <p:sldId id="2147196954" r:id="rId21"/>
    <p:sldId id="2147196947" r:id="rId22"/>
    <p:sldId id="2147196948" r:id="rId23"/>
    <p:sldId id="2147196949" r:id="rId24"/>
    <p:sldId id="2147196945" r:id="rId25"/>
    <p:sldId id="2147196924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405"/>
            <p14:sldId id="357"/>
            <p14:sldId id="432"/>
          </p14:sldIdLst>
        </p14:section>
        <p14:section name="RESEARCH" id="{D670EF6F-A640-134A-9728-6F32167804A3}">
          <p14:sldIdLst>
            <p14:sldId id="2147196931"/>
            <p14:sldId id="2147196930"/>
            <p14:sldId id="2147196932"/>
            <p14:sldId id="2147196934"/>
            <p14:sldId id="2147196950"/>
            <p14:sldId id="2142534204"/>
            <p14:sldId id="2147196953"/>
            <p14:sldId id="2147196954"/>
            <p14:sldId id="2147196947"/>
            <p14:sldId id="2147196948"/>
            <p14:sldId id="2147196949"/>
            <p14:sldId id="2147196945"/>
            <p14:sldId id="2147196924"/>
          </p14:sldIdLst>
        </p14:section>
        <p14:section name="COLLABORATION" id="{AE6AABEC-8DEF-334F-ABD2-7401B5EFA072}">
          <p14:sldIdLst/>
        </p14:section>
        <p14:section name="INNOVATION" id="{8708DAF8-4BBA-D143-A938-48541F954A12}">
          <p14:sldIdLst/>
        </p14:section>
        <p14:section name="EDUCATION &amp; TRAINING" id="{6BA0A48C-AB07-3844-9D9C-C0393A66C610}">
          <p14:sldIdLst/>
        </p14:section>
        <p14:section name="Country" id="{3927369A-27B5-AC4A-B690-84FC9064CA3F}">
          <p14:sldIdLst/>
        </p14:section>
        <p14:section name="GENERAL_2" id="{624513C6-30EB-1C49-9807-988A4711516B}">
          <p14:sldIdLst/>
        </p14:section>
        <p14:section name="Additional / in question" id="{E70581A6-DEF2-5143-839C-17DB537A943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2C5D551-A4D8-FAD9-9B18-DF750FB03E0F}" name="Ewa Lopienska" initials="EL" userId="S::ewa.lopienska@cern.ch::26242e06-16ac-4066-9bc0-ef4c8b6824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3D8"/>
    <a:srgbClr val="0432FF"/>
    <a:srgbClr val="FFE75D"/>
    <a:srgbClr val="FF5301"/>
    <a:srgbClr val="1C446B"/>
    <a:srgbClr val="9AA6BB"/>
    <a:srgbClr val="23C2F1"/>
    <a:srgbClr val="C313D8"/>
    <a:srgbClr val="AD2FB3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3"/>
    <p:restoredTop sz="95345"/>
  </p:normalViewPr>
  <p:slideViewPr>
    <p:cSldViewPr snapToGrid="0" snapToObjects="1">
      <p:cViewPr varScale="1">
        <p:scale>
          <a:sx n="98" d="100"/>
          <a:sy n="98" d="100"/>
        </p:scale>
        <p:origin x="1288" y="192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-1304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Sheet1!$A$2:$A$92</c:f>
              <c:numCache>
                <c:formatCode>General</c:formatCode>
                <c:ptCount val="91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16</c:v>
                </c:pt>
                <c:pt idx="12">
                  <c:v>17</c:v>
                </c:pt>
                <c:pt idx="13">
                  <c:v>18</c:v>
                </c:pt>
                <c:pt idx="14">
                  <c:v>19</c:v>
                </c:pt>
                <c:pt idx="15">
                  <c:v>20</c:v>
                </c:pt>
                <c:pt idx="16">
                  <c:v>21</c:v>
                </c:pt>
                <c:pt idx="17">
                  <c:v>22</c:v>
                </c:pt>
                <c:pt idx="18">
                  <c:v>23</c:v>
                </c:pt>
                <c:pt idx="19">
                  <c:v>24</c:v>
                </c:pt>
                <c:pt idx="20">
                  <c:v>25</c:v>
                </c:pt>
                <c:pt idx="21">
                  <c:v>26</c:v>
                </c:pt>
                <c:pt idx="22">
                  <c:v>27</c:v>
                </c:pt>
                <c:pt idx="23">
                  <c:v>28</c:v>
                </c:pt>
                <c:pt idx="24">
                  <c:v>29</c:v>
                </c:pt>
                <c:pt idx="25">
                  <c:v>30</c:v>
                </c:pt>
                <c:pt idx="26">
                  <c:v>31</c:v>
                </c:pt>
                <c:pt idx="27">
                  <c:v>32</c:v>
                </c:pt>
                <c:pt idx="28">
                  <c:v>33</c:v>
                </c:pt>
                <c:pt idx="29">
                  <c:v>34</c:v>
                </c:pt>
                <c:pt idx="30">
                  <c:v>35</c:v>
                </c:pt>
                <c:pt idx="31">
                  <c:v>36</c:v>
                </c:pt>
                <c:pt idx="32">
                  <c:v>37</c:v>
                </c:pt>
                <c:pt idx="33">
                  <c:v>38</c:v>
                </c:pt>
                <c:pt idx="34">
                  <c:v>39</c:v>
                </c:pt>
                <c:pt idx="35">
                  <c:v>40</c:v>
                </c:pt>
                <c:pt idx="36">
                  <c:v>41</c:v>
                </c:pt>
                <c:pt idx="37">
                  <c:v>42</c:v>
                </c:pt>
                <c:pt idx="38">
                  <c:v>43</c:v>
                </c:pt>
                <c:pt idx="39">
                  <c:v>44</c:v>
                </c:pt>
                <c:pt idx="40">
                  <c:v>45</c:v>
                </c:pt>
                <c:pt idx="41">
                  <c:v>46</c:v>
                </c:pt>
                <c:pt idx="42">
                  <c:v>47</c:v>
                </c:pt>
                <c:pt idx="43">
                  <c:v>48</c:v>
                </c:pt>
                <c:pt idx="44">
                  <c:v>49</c:v>
                </c:pt>
                <c:pt idx="45">
                  <c:v>50</c:v>
                </c:pt>
                <c:pt idx="46">
                  <c:v>51</c:v>
                </c:pt>
                <c:pt idx="47">
                  <c:v>52</c:v>
                </c:pt>
                <c:pt idx="48">
                  <c:v>53</c:v>
                </c:pt>
                <c:pt idx="49">
                  <c:v>54</c:v>
                </c:pt>
                <c:pt idx="50">
                  <c:v>55</c:v>
                </c:pt>
                <c:pt idx="51">
                  <c:v>56</c:v>
                </c:pt>
                <c:pt idx="52">
                  <c:v>57</c:v>
                </c:pt>
                <c:pt idx="53">
                  <c:v>58</c:v>
                </c:pt>
                <c:pt idx="54">
                  <c:v>59</c:v>
                </c:pt>
                <c:pt idx="55">
                  <c:v>60</c:v>
                </c:pt>
                <c:pt idx="56">
                  <c:v>61</c:v>
                </c:pt>
                <c:pt idx="57">
                  <c:v>62</c:v>
                </c:pt>
                <c:pt idx="58">
                  <c:v>63</c:v>
                </c:pt>
                <c:pt idx="59">
                  <c:v>64</c:v>
                </c:pt>
                <c:pt idx="60">
                  <c:v>65</c:v>
                </c:pt>
                <c:pt idx="61">
                  <c:v>66</c:v>
                </c:pt>
                <c:pt idx="62">
                  <c:v>67</c:v>
                </c:pt>
                <c:pt idx="63">
                  <c:v>68</c:v>
                </c:pt>
                <c:pt idx="64">
                  <c:v>69</c:v>
                </c:pt>
                <c:pt idx="65">
                  <c:v>70</c:v>
                </c:pt>
                <c:pt idx="66">
                  <c:v>71</c:v>
                </c:pt>
                <c:pt idx="67">
                  <c:v>72</c:v>
                </c:pt>
                <c:pt idx="68">
                  <c:v>73</c:v>
                </c:pt>
                <c:pt idx="69">
                  <c:v>74</c:v>
                </c:pt>
                <c:pt idx="70">
                  <c:v>75</c:v>
                </c:pt>
                <c:pt idx="71">
                  <c:v>76</c:v>
                </c:pt>
                <c:pt idx="72">
                  <c:v>77</c:v>
                </c:pt>
                <c:pt idx="73">
                  <c:v>78</c:v>
                </c:pt>
                <c:pt idx="74">
                  <c:v>79</c:v>
                </c:pt>
                <c:pt idx="75">
                  <c:v>80</c:v>
                </c:pt>
                <c:pt idx="76">
                  <c:v>81</c:v>
                </c:pt>
                <c:pt idx="77">
                  <c:v>82</c:v>
                </c:pt>
                <c:pt idx="78">
                  <c:v>83</c:v>
                </c:pt>
                <c:pt idx="79">
                  <c:v>84</c:v>
                </c:pt>
                <c:pt idx="80">
                  <c:v>85</c:v>
                </c:pt>
                <c:pt idx="81">
                  <c:v>86</c:v>
                </c:pt>
                <c:pt idx="82">
                  <c:v>87</c:v>
                </c:pt>
                <c:pt idx="83">
                  <c:v>88</c:v>
                </c:pt>
                <c:pt idx="84">
                  <c:v>89</c:v>
                </c:pt>
                <c:pt idx="85">
                  <c:v>90</c:v>
                </c:pt>
                <c:pt idx="86">
                  <c:v>91</c:v>
                </c:pt>
                <c:pt idx="87">
                  <c:v>92</c:v>
                </c:pt>
                <c:pt idx="88">
                  <c:v>93</c:v>
                </c:pt>
                <c:pt idx="89">
                  <c:v>94</c:v>
                </c:pt>
                <c:pt idx="90">
                  <c:v>95</c:v>
                </c:pt>
              </c:numCache>
            </c:numRef>
          </c:cat>
          <c:val>
            <c:numRef>
              <c:f>Sheet1!$B$2:$B$92</c:f>
              <c:numCache>
                <c:formatCode>General</c:formatCode>
                <c:ptCount val="9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2</c:v>
                </c:pt>
                <c:pt idx="15">
                  <c:v>9</c:v>
                </c:pt>
                <c:pt idx="16">
                  <c:v>25</c:v>
                </c:pt>
                <c:pt idx="17">
                  <c:v>35</c:v>
                </c:pt>
                <c:pt idx="18">
                  <c:v>108</c:v>
                </c:pt>
                <c:pt idx="19">
                  <c:v>226</c:v>
                </c:pt>
                <c:pt idx="20">
                  <c:v>381</c:v>
                </c:pt>
                <c:pt idx="21">
                  <c:v>440</c:v>
                </c:pt>
                <c:pt idx="22">
                  <c:v>474</c:v>
                </c:pt>
                <c:pt idx="23">
                  <c:v>426</c:v>
                </c:pt>
                <c:pt idx="24">
                  <c:v>403</c:v>
                </c:pt>
                <c:pt idx="25">
                  <c:v>341</c:v>
                </c:pt>
                <c:pt idx="26">
                  <c:v>313</c:v>
                </c:pt>
                <c:pt idx="27">
                  <c:v>325</c:v>
                </c:pt>
                <c:pt idx="28">
                  <c:v>309</c:v>
                </c:pt>
                <c:pt idx="29">
                  <c:v>282</c:v>
                </c:pt>
                <c:pt idx="30">
                  <c:v>265</c:v>
                </c:pt>
                <c:pt idx="31">
                  <c:v>250</c:v>
                </c:pt>
                <c:pt idx="32">
                  <c:v>256</c:v>
                </c:pt>
                <c:pt idx="33">
                  <c:v>268</c:v>
                </c:pt>
                <c:pt idx="34">
                  <c:v>215</c:v>
                </c:pt>
                <c:pt idx="35">
                  <c:v>205</c:v>
                </c:pt>
                <c:pt idx="36">
                  <c:v>216</c:v>
                </c:pt>
                <c:pt idx="37">
                  <c:v>225</c:v>
                </c:pt>
                <c:pt idx="38">
                  <c:v>222</c:v>
                </c:pt>
                <c:pt idx="39">
                  <c:v>207</c:v>
                </c:pt>
                <c:pt idx="40">
                  <c:v>202</c:v>
                </c:pt>
                <c:pt idx="41">
                  <c:v>226</c:v>
                </c:pt>
                <c:pt idx="42">
                  <c:v>205</c:v>
                </c:pt>
                <c:pt idx="43">
                  <c:v>204</c:v>
                </c:pt>
                <c:pt idx="44">
                  <c:v>195</c:v>
                </c:pt>
                <c:pt idx="45">
                  <c:v>224</c:v>
                </c:pt>
                <c:pt idx="46">
                  <c:v>218</c:v>
                </c:pt>
                <c:pt idx="47">
                  <c:v>195</c:v>
                </c:pt>
                <c:pt idx="48">
                  <c:v>200</c:v>
                </c:pt>
                <c:pt idx="49">
                  <c:v>217</c:v>
                </c:pt>
                <c:pt idx="50">
                  <c:v>196</c:v>
                </c:pt>
                <c:pt idx="51">
                  <c:v>223</c:v>
                </c:pt>
                <c:pt idx="52">
                  <c:v>217</c:v>
                </c:pt>
                <c:pt idx="53">
                  <c:v>189</c:v>
                </c:pt>
                <c:pt idx="54">
                  <c:v>196</c:v>
                </c:pt>
                <c:pt idx="55">
                  <c:v>184</c:v>
                </c:pt>
                <c:pt idx="56">
                  <c:v>163</c:v>
                </c:pt>
                <c:pt idx="57">
                  <c:v>162</c:v>
                </c:pt>
                <c:pt idx="58">
                  <c:v>150</c:v>
                </c:pt>
                <c:pt idx="59">
                  <c:v>135</c:v>
                </c:pt>
                <c:pt idx="60">
                  <c:v>150</c:v>
                </c:pt>
                <c:pt idx="61">
                  <c:v>120</c:v>
                </c:pt>
                <c:pt idx="62">
                  <c:v>94</c:v>
                </c:pt>
                <c:pt idx="63">
                  <c:v>91</c:v>
                </c:pt>
                <c:pt idx="64">
                  <c:v>105</c:v>
                </c:pt>
                <c:pt idx="65">
                  <c:v>73</c:v>
                </c:pt>
                <c:pt idx="66">
                  <c:v>70</c:v>
                </c:pt>
                <c:pt idx="67">
                  <c:v>78</c:v>
                </c:pt>
                <c:pt idx="68">
                  <c:v>65</c:v>
                </c:pt>
                <c:pt idx="69">
                  <c:v>54</c:v>
                </c:pt>
                <c:pt idx="70">
                  <c:v>44</c:v>
                </c:pt>
                <c:pt idx="71">
                  <c:v>51</c:v>
                </c:pt>
                <c:pt idx="72">
                  <c:v>37</c:v>
                </c:pt>
                <c:pt idx="73">
                  <c:v>39</c:v>
                </c:pt>
                <c:pt idx="74">
                  <c:v>36</c:v>
                </c:pt>
                <c:pt idx="75">
                  <c:v>28</c:v>
                </c:pt>
                <c:pt idx="76">
                  <c:v>19</c:v>
                </c:pt>
                <c:pt idx="77">
                  <c:v>21</c:v>
                </c:pt>
                <c:pt idx="78">
                  <c:v>11</c:v>
                </c:pt>
                <c:pt idx="79">
                  <c:v>13</c:v>
                </c:pt>
                <c:pt idx="80">
                  <c:v>9</c:v>
                </c:pt>
                <c:pt idx="81">
                  <c:v>11</c:v>
                </c:pt>
                <c:pt idx="82">
                  <c:v>3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99-9D48-8788-06240B2079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1967056"/>
        <c:axId val="402043200"/>
      </c:areaChart>
      <c:catAx>
        <c:axId val="401967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043200"/>
        <c:crosses val="autoZero"/>
        <c:auto val="1"/>
        <c:lblAlgn val="ctr"/>
        <c:lblOffset val="100"/>
        <c:tickLblSkip val="5"/>
        <c:tickMarkSkip val="5"/>
        <c:noMultiLvlLbl val="0"/>
      </c:catAx>
      <c:valAx>
        <c:axId val="402043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19670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01/07/2025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WELCOME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this slide the speaker: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Introduces him/herself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 how this brief presentation aims to give an overview of CERN, as an introduction to the visit that will follow.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879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980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introduces the four pillars that underpin CERN’s mission: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perform world-class research in experimental and theoretical particle physics; and to provide the particle physics community a range of accelerators that enable that research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Collaboration: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unite people from all over the world in the common goal of advancing the frontiers of human knowledge, in a spirit of equal collaboration and openness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Innovation: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push the technology underpinning accelerators, detectors and computing, to drive innovation in order to transfer knowledge to other scientific and technological areas, for the benefit of society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Education and Training: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train future physicists and engineers, to promote careers in science and engineering, and to foster citizens’ engagement in particle physics and in fundamental research.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THIS POINT FORWARD, THE PRESENTATION IS DIVIDED INTO FOUR SECTIONS: ONE SECTION PER PILLAR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556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CFD85-8376-8DE8-E05B-ADB05A8DB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>
            <a:extLst>
              <a:ext uri="{FF2B5EF4-FFF2-40B4-BE49-F238E27FC236}">
                <a16:creationId xmlns:a16="http://schemas.microsoft.com/office/drawing/2014/main" id="{4181C040-0352-A4E2-8179-5C3C44A5B1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FCACCA56-1473-5839-FF1C-97ED4261C6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Possible complementary information (TIME PERMITTING)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At collision point, the energy density or temperature is equivalent to 10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after Big Bang (10</a:t>
            </a:r>
            <a:r>
              <a:rPr lang="en-US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 pitchFamily="2" charset="2"/>
              </a:rPr>
              <a:t>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C).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The two proton beams collide at a combined energy of 13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A flying mosquito has about 4 trillion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electronvolts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energy, so a collision in the LHC generates the energy of about 3 flying mosquitoes. But the energy is crammed into a space about 1 trillion times smaller across than the insect.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Nowhere else on Earth can we concentrate energy to that extent.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626305-DA06-3346-A334-6854BADD80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5941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42959-5AF6-9424-6AF2-CACD65E61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40279C-5A59-A646-2F3A-02863D68D4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280690-ED6E-1862-F965-66370AE7F8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speaker can highlight CERN’s second mission as stated when it was established: to foster peaceful collaborations between nations that had recently been at war.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(OPTIONAL)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40% of CERN’s budget is returned to industry through materials, utilities and services </a:t>
            </a:r>
          </a:p>
          <a:p>
            <a:endParaRPr lang="en-US" b="1" u="sn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523A88-7B79-0E27-DF40-4F2D685F75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7223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ED90A-E6D0-BA7C-01EC-248C58FD8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6C7ACCB-49F8-3C40-AECB-31F728E3FD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4EDBA5-1AEF-C219-075C-4C4CD5F1F2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WILL INCLUDE THE NUMBER OF MEMBERS OF PERSONNEL OF THE VISITORS’ COUNTRY OF ORIGIN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4C7C5-7241-DE52-2EDB-DC208A9913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6813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2B577-6234-1355-1D3E-52EE173E8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84386B-9D45-1C5C-AA21-111FE86216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D393A3-1A68-A02D-9A3E-536DB67940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CERN opens a world </a:t>
            </a:r>
            <a:r>
              <a:rPr lang="en-US" dirty="0">
                <a:solidFill>
                  <a:srgbClr val="0033A0"/>
                </a:solidFill>
              </a:rPr>
              <a:t>of</a:t>
            </a:r>
            <a:r>
              <a:rPr lang="en-US" dirty="0"/>
              <a:t> career opportunities</a:t>
            </a:r>
            <a:br>
              <a:rPr lang="en-US" dirty="0"/>
            </a:br>
            <a:r>
              <a:rPr lang="en-US" dirty="0"/>
              <a:t>for </a:t>
            </a:r>
            <a:r>
              <a:rPr lang="en-GB" b="0" i="0" u="none" strike="noStrike" dirty="0">
                <a:effectLst/>
                <a:latin typeface="+mn-lt"/>
              </a:rPr>
              <a:t>4 500 people?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8DC6C-87A6-46DB-4AFF-A2E1DCB745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5563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1A0E1-1A70-3D76-42DE-A99581A35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B8E1E3-DF95-47B5-5468-41343058C5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1B2D81-83B7-B890-E6CE-B793290E68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965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647803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088362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96344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76019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78573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175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</p:spTree>
    <p:extLst>
      <p:ext uri="{BB962C8B-B14F-4D97-AF65-F5344CB8AC3E}">
        <p14:creationId xmlns:p14="http://schemas.microsoft.com/office/powerpoint/2010/main" val="221388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5370379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4106794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783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2337111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2116987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5072367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80438035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84414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27823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77021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0143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46806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47790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14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81330146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1594303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916193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1595039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52726885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714305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85131655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8581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852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079597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36193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05359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306534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</p:spTree>
    <p:extLst>
      <p:ext uri="{BB962C8B-B14F-4D97-AF65-F5344CB8AC3E}">
        <p14:creationId xmlns:p14="http://schemas.microsoft.com/office/powerpoint/2010/main" val="316300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83704976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091781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1746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2256789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18591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0413113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48392613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683118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18604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404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A161BDC-449C-8E4A-8167-DD786E0F8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35040" y="1485210"/>
            <a:ext cx="1930400" cy="1928813"/>
          </a:xfrm>
          <a:prstGeom prst="ellipse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5" name="Picture Placeholder 23">
            <a:extLst>
              <a:ext uri="{FF2B5EF4-FFF2-40B4-BE49-F238E27FC236}">
                <a16:creationId xmlns:a16="http://schemas.microsoft.com/office/drawing/2014/main" id="{480DCBA8-E467-F249-AB2D-43164AA24C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8208" y="2528903"/>
            <a:ext cx="1930400" cy="1928813"/>
          </a:xfrm>
          <a:prstGeom prst="ellipse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6" name="Picture Placeholder 23">
            <a:extLst>
              <a:ext uri="{FF2B5EF4-FFF2-40B4-BE49-F238E27FC236}">
                <a16:creationId xmlns:a16="http://schemas.microsoft.com/office/drawing/2014/main" id="{4DB605E5-4F16-C440-9887-DF32D79D0C9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42175" y="2602059"/>
            <a:ext cx="1930400" cy="1928813"/>
          </a:xfrm>
          <a:prstGeom prst="ellipse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7" name="Picture Placeholder 23">
            <a:extLst>
              <a:ext uri="{FF2B5EF4-FFF2-40B4-BE49-F238E27FC236}">
                <a16:creationId xmlns:a16="http://schemas.microsoft.com/office/drawing/2014/main" id="{531E8F6C-6868-1A43-866E-01980C01E3A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323220" y="3873925"/>
            <a:ext cx="1930400" cy="1928813"/>
          </a:xfrm>
          <a:prstGeom prst="ellipse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F5E10CA5-E2F7-7E45-A335-7C9A3CB5E753}"/>
              </a:ext>
            </a:extLst>
          </p:cNvPr>
          <p:cNvSpPr>
            <a:spLocks/>
          </p:cNvSpPr>
          <p:nvPr userDrawn="1"/>
        </p:nvSpPr>
        <p:spPr bwMode="auto">
          <a:xfrm>
            <a:off x="3531662" y="2589229"/>
            <a:ext cx="1951425" cy="1954471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5CD49A34-51BE-F241-B177-3AC226F66E2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04494" y="3319816"/>
            <a:ext cx="2073826" cy="2072120"/>
          </a:xfrm>
          <a:custGeom>
            <a:avLst/>
            <a:gdLst>
              <a:gd name="connsiteX0" fmla="*/ 6 w 2073826"/>
              <a:gd name="connsiteY0" fmla="*/ 1035956 h 2072120"/>
              <a:gd name="connsiteX1" fmla="*/ 0 w 2073826"/>
              <a:gd name="connsiteY1" fmla="*/ 1036060 h 2072120"/>
              <a:gd name="connsiteX2" fmla="*/ 0 w 2073826"/>
              <a:gd name="connsiteY2" fmla="*/ 1036060 h 2072120"/>
              <a:gd name="connsiteX3" fmla="*/ 1036913 w 2073826"/>
              <a:gd name="connsiteY3" fmla="*/ 0 h 2072120"/>
              <a:gd name="connsiteX4" fmla="*/ 2073826 w 2073826"/>
              <a:gd name="connsiteY4" fmla="*/ 1036060 h 2072120"/>
              <a:gd name="connsiteX5" fmla="*/ 1036913 w 2073826"/>
              <a:gd name="connsiteY5" fmla="*/ 2072120 h 2072120"/>
              <a:gd name="connsiteX6" fmla="*/ 5354 w 2073826"/>
              <a:gd name="connsiteY6" fmla="*/ 1141991 h 2072120"/>
              <a:gd name="connsiteX7" fmla="*/ 5001 w 2073826"/>
              <a:gd name="connsiteY7" fmla="*/ 1135021 h 2072120"/>
              <a:gd name="connsiteX8" fmla="*/ 19218 w 2073826"/>
              <a:gd name="connsiteY8" fmla="*/ 1229684 h 2072120"/>
              <a:gd name="connsiteX9" fmla="*/ 949900 w 2073826"/>
              <a:gd name="connsiteY9" fmla="*/ 2013296 h 2072120"/>
              <a:gd name="connsiteX10" fmla="*/ 949900 w 2073826"/>
              <a:gd name="connsiteY10" fmla="*/ 1992614 h 2072120"/>
              <a:gd name="connsiteX11" fmla="*/ 1925612 w 2073826"/>
              <a:gd name="connsiteY11" fmla="*/ 1015378 h 2072120"/>
              <a:gd name="connsiteX12" fmla="*/ 1951425 w 2073826"/>
              <a:gd name="connsiteY12" fmla="*/ 1015378 h 2072120"/>
              <a:gd name="connsiteX13" fmla="*/ 975712 w 2073826"/>
              <a:gd name="connsiteY13" fmla="*/ 58825 h 2072120"/>
              <a:gd name="connsiteX14" fmla="*/ 19798 w 2073826"/>
              <a:gd name="connsiteY14" fmla="*/ 838938 h 2072120"/>
              <a:gd name="connsiteX15" fmla="*/ 5067 w 2073826"/>
              <a:gd name="connsiteY15" fmla="*/ 935809 h 2072120"/>
              <a:gd name="connsiteX16" fmla="*/ 5354 w 2073826"/>
              <a:gd name="connsiteY16" fmla="*/ 930129 h 2072120"/>
              <a:gd name="connsiteX17" fmla="*/ 1036913 w 2073826"/>
              <a:gd name="connsiteY17" fmla="*/ 0 h 207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73826" h="2072120">
                <a:moveTo>
                  <a:pt x="6" y="1035956"/>
                </a:moveTo>
                <a:lnTo>
                  <a:pt x="0" y="1036060"/>
                </a:lnTo>
                <a:lnTo>
                  <a:pt x="0" y="1036060"/>
                </a:lnTo>
                <a:close/>
                <a:moveTo>
                  <a:pt x="1036913" y="0"/>
                </a:moveTo>
                <a:cubicBezTo>
                  <a:pt x="1609584" y="0"/>
                  <a:pt x="2073826" y="463860"/>
                  <a:pt x="2073826" y="1036060"/>
                </a:cubicBezTo>
                <a:cubicBezTo>
                  <a:pt x="2073826" y="1608260"/>
                  <a:pt x="1609584" y="2072120"/>
                  <a:pt x="1036913" y="2072120"/>
                </a:cubicBezTo>
                <a:cubicBezTo>
                  <a:pt x="500034" y="2072120"/>
                  <a:pt x="58454" y="1664431"/>
                  <a:pt x="5354" y="1141991"/>
                </a:cubicBezTo>
                <a:lnTo>
                  <a:pt x="5001" y="1135021"/>
                </a:lnTo>
                <a:lnTo>
                  <a:pt x="19218" y="1229684"/>
                </a:lnTo>
                <a:cubicBezTo>
                  <a:pt x="107445" y="1668041"/>
                  <a:pt x="489147" y="2001986"/>
                  <a:pt x="949900" y="2013296"/>
                </a:cubicBezTo>
                <a:cubicBezTo>
                  <a:pt x="949900" y="2005540"/>
                  <a:pt x="949900" y="2000370"/>
                  <a:pt x="949900" y="1992614"/>
                </a:cubicBezTo>
                <a:cubicBezTo>
                  <a:pt x="949900" y="1454876"/>
                  <a:pt x="1386131" y="1015378"/>
                  <a:pt x="1925612" y="1015378"/>
                </a:cubicBezTo>
                <a:cubicBezTo>
                  <a:pt x="1933356" y="1015378"/>
                  <a:pt x="1943681" y="1015378"/>
                  <a:pt x="1951425" y="1015378"/>
                </a:cubicBezTo>
                <a:cubicBezTo>
                  <a:pt x="1941100" y="485396"/>
                  <a:pt x="1507450" y="58825"/>
                  <a:pt x="975712" y="58825"/>
                </a:cubicBezTo>
                <a:cubicBezTo>
                  <a:pt x="503666" y="58825"/>
                  <a:pt x="110671" y="393336"/>
                  <a:pt x="19798" y="838938"/>
                </a:cubicBezTo>
                <a:lnTo>
                  <a:pt x="5067" y="935809"/>
                </a:lnTo>
                <a:lnTo>
                  <a:pt x="5354" y="930129"/>
                </a:lnTo>
                <a:cubicBezTo>
                  <a:pt x="58454" y="407690"/>
                  <a:pt x="500034" y="0"/>
                  <a:pt x="1036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GB" dirty="0"/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id="{B5AFB0E0-7824-7D4C-BA46-EE702F46A422}"/>
              </a:ext>
            </a:extLst>
          </p:cNvPr>
          <p:cNvSpPr>
            <a:spLocks/>
          </p:cNvSpPr>
          <p:nvPr userDrawn="1"/>
        </p:nvSpPr>
        <p:spPr bwMode="auto">
          <a:xfrm>
            <a:off x="7818282" y="9761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552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54844" y="6069437"/>
            <a:ext cx="10882313" cy="324183"/>
          </a:xfrm>
          <a:prstGeom prst="rect">
            <a:avLst/>
          </a:prstGeom>
        </p:spPr>
        <p:txBody>
          <a:bodyPr anchor="b"/>
          <a:lstStyle>
            <a:lvl1pPr marL="0" indent="0" defTabSz="396226">
              <a:lnSpc>
                <a:spcPct val="100000"/>
              </a:lnSpc>
              <a:spcBef>
                <a:spcPts val="0"/>
              </a:spcBef>
              <a:buSzTx/>
              <a:buNone/>
              <a:defRPr sz="162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54254" y="1302758"/>
            <a:ext cx="10883492" cy="2321719"/>
          </a:xfrm>
          <a:prstGeom prst="rect">
            <a:avLst/>
          </a:prstGeom>
        </p:spPr>
        <p:txBody>
          <a:bodyPr anchor="b"/>
          <a:lstStyle>
            <a:lvl1pPr>
              <a:defRPr sz="5765" spc="-115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54844" y="3589735"/>
            <a:ext cx="10882313" cy="1013834"/>
          </a:xfrm>
          <a:prstGeom prst="rect">
            <a:avLst/>
          </a:prstGeom>
        </p:spPr>
        <p:txBody>
          <a:bodyPr/>
          <a:lstStyle>
            <a:lvl1pPr marL="0" indent="0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 b="1"/>
            </a:lvl1pPr>
            <a:lvl2pPr marL="0" indent="321457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 b="1"/>
            </a:lvl2pPr>
            <a:lvl3pPr marL="0" indent="642915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 b="1"/>
            </a:lvl3pPr>
            <a:lvl4pPr marL="0" indent="964372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 b="1"/>
            </a:lvl4pPr>
            <a:lvl5pPr marL="0" indent="1285829" defTabSz="412735">
              <a:lnSpc>
                <a:spcPct val="100000"/>
              </a:lnSpc>
              <a:spcBef>
                <a:spcPts val="0"/>
              </a:spcBef>
              <a:buSzTx/>
              <a:buNone/>
              <a:defRPr sz="2672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53124" y="6482953"/>
            <a:ext cx="279275" cy="20213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0911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30D6536-CC77-0B17-9F1B-826749277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3584" y="6318504"/>
            <a:ext cx="3608877" cy="365125"/>
          </a:xfrm>
        </p:spPr>
        <p:txBody>
          <a:bodyPr/>
          <a:lstStyle/>
          <a:p>
            <a:r>
              <a:rPr lang="fr-FR"/>
              <a:t>Fabiola Gianotti</a:t>
            </a:r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Fabiola Gianotti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Fabiola Gianotti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92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70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02033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46887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Fabiola Gianotti</a:t>
            </a:r>
          </a:p>
        </p:txBody>
      </p:sp>
    </p:spTree>
    <p:extLst>
      <p:ext uri="{BB962C8B-B14F-4D97-AF65-F5344CB8AC3E}">
        <p14:creationId xmlns:p14="http://schemas.microsoft.com/office/powerpoint/2010/main" val="2034224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54452370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099851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806785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 July 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Fabiola Gianotti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307496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75264580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010655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84753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slideLayout" Target="../slideLayouts/slideLayout14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slideLayout" Target="../slideLayouts/slideLayout10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  <p:sldLayoutId id="2147483798" r:id="rId15"/>
    <p:sldLayoutId id="2147483850" r:id="rId1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2DC6F4D-4DF7-6EFD-09B2-88AD373C3C34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80598" y="6348669"/>
            <a:ext cx="842202" cy="33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5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  <p:sldLayoutId id="2147483988" r:id="rId13"/>
    <p:sldLayoutId id="2147483989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  <p:sldLayoutId id="2147483881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35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15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Fabiola Gianotti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91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13" Type="http://schemas.openxmlformats.org/officeDocument/2006/relationships/image" Target="../media/image47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12" Type="http://schemas.openxmlformats.org/officeDocument/2006/relationships/image" Target="../media/image4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41.emf"/><Relationship Id="rId11" Type="http://schemas.openxmlformats.org/officeDocument/2006/relationships/image" Target="../media/image45.emf"/><Relationship Id="rId5" Type="http://schemas.openxmlformats.org/officeDocument/2006/relationships/image" Target="../media/image40.emf"/><Relationship Id="rId10" Type="http://schemas.openxmlformats.org/officeDocument/2006/relationships/image" Target="../media/image44.emf"/><Relationship Id="rId4" Type="http://schemas.openxmlformats.org/officeDocument/2006/relationships/image" Target="../media/image39.emf"/><Relationship Id="rId9" Type="http://schemas.openxmlformats.org/officeDocument/2006/relationships/chart" Target="../charts/chart1.xml"/><Relationship Id="rId14" Type="http://schemas.openxmlformats.org/officeDocument/2006/relationships/image" Target="../media/image4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90A3C26-4361-E94D-8F83-F396723C28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592" r="10673" b="31172"/>
          <a:stretch/>
        </p:blipFill>
        <p:spPr>
          <a:xfrm>
            <a:off x="0" y="218394"/>
            <a:ext cx="12192000" cy="410563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510886" y="4971353"/>
            <a:ext cx="12176886" cy="592841"/>
          </a:xfrm>
        </p:spPr>
        <p:txBody>
          <a:bodyPr>
            <a:normAutofit/>
          </a:bodyPr>
          <a:lstStyle/>
          <a:p>
            <a:r>
              <a:rPr lang="fr-FR" b="1" dirty="0"/>
              <a:t>WELCOME TO 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2D93F4-0C1B-0580-7894-D6537EC4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</a:t>
            </a:fld>
            <a:endParaRPr lang="fr-FR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2856A64-9791-C2B7-0DBC-74E3EAF7A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3584" y="6318504"/>
            <a:ext cx="3608877" cy="365125"/>
          </a:xfrm>
        </p:spPr>
        <p:txBody>
          <a:bodyPr/>
          <a:lstStyle/>
          <a:p>
            <a:r>
              <a:rPr lang="fr-FR"/>
              <a:t>Fabiola Gianotti</a:t>
            </a:r>
            <a:endParaRPr lang="fr-FR" dirty="0"/>
          </a:p>
        </p:txBody>
      </p:sp>
      <p:pic>
        <p:nvPicPr>
          <p:cNvPr id="3" name="Picture Placeholder 10" descr="A group of people wearing hard hats&#10;&#10;Description automatically generated">
            <a:extLst>
              <a:ext uri="{FF2B5EF4-FFF2-40B4-BE49-F238E27FC236}">
                <a16:creationId xmlns:a16="http://schemas.microsoft.com/office/drawing/2014/main" id="{259C3CA6-5192-C07D-92DD-70CD895243C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rcRect l="7764" t="842" r="4867" b="259"/>
          <a:stretch/>
        </p:blipFill>
        <p:spPr>
          <a:xfrm>
            <a:off x="7893424" y="4646306"/>
            <a:ext cx="4023360" cy="219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37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ADE46-9DC8-6846-4854-BF36DCA64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9002A-5E22-8817-E514-ADCEED099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Fabiola </a:t>
            </a:r>
            <a:r>
              <a:rPr lang="fr-FR" dirty="0" err="1"/>
              <a:t>Gianotti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F5678-A780-3D20-57F3-69FBBC042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0321981-7E65-82F7-C6E6-D039B56E1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448652" cy="1065742"/>
          </a:xfrm>
        </p:spPr>
        <p:txBody>
          <a:bodyPr/>
          <a:lstStyle/>
          <a:p>
            <a:r>
              <a:rPr lang="en-US" sz="2900" dirty="0">
                <a:latin typeface="Arial" charset="0"/>
                <a:ea typeface="Arial" charset="0"/>
                <a:cs typeface="Arial" charset="0"/>
              </a:rPr>
              <a:t>CERN’s frontier technologies and their impact on society: </a:t>
            </a:r>
            <a:r>
              <a:rPr lang="en-US" sz="2100" dirty="0">
                <a:latin typeface="Arial" charset="0"/>
                <a:ea typeface="Arial" charset="0"/>
                <a:cs typeface="Arial" charset="0"/>
              </a:rPr>
              <a:t>examples</a:t>
            </a:r>
            <a:r>
              <a:rPr lang="en-US" sz="2700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067112-6447-D284-CD6D-F5E47440F3B3}"/>
              </a:ext>
            </a:extLst>
          </p:cNvPr>
          <p:cNvSpPr txBox="1"/>
          <p:nvPr/>
        </p:nvSpPr>
        <p:spPr>
          <a:xfrm>
            <a:off x="348175" y="1833303"/>
            <a:ext cx="33926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CERN </a:t>
            </a:r>
            <a:r>
              <a:rPr kumimoji="0" lang="fr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is</a:t>
            </a:r>
            <a:r>
              <a:rPr kumimoji="0" lang="fr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the </a:t>
            </a:r>
            <a:r>
              <a:rPr kumimoji="0" lang="fr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birthplace</a:t>
            </a:r>
            <a:r>
              <a:rPr kumimoji="0" lang="fr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of the World Wide Web</a:t>
            </a:r>
          </a:p>
        </p:txBody>
      </p:sp>
      <p:pic>
        <p:nvPicPr>
          <p:cNvPr id="9" name="Picture 8" descr="A picture containing person, motorcycle, person, bicycle&#10;&#10;Description automatically generated">
            <a:extLst>
              <a:ext uri="{FF2B5EF4-FFF2-40B4-BE49-F238E27FC236}">
                <a16:creationId xmlns:a16="http://schemas.microsoft.com/office/drawing/2014/main" id="{B8D67C02-DDB7-8D1F-93F7-27A2EB48DA8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/>
          <a:srcRect t="2070"/>
          <a:stretch/>
        </p:blipFill>
        <p:spPr>
          <a:xfrm>
            <a:off x="4163976" y="4325053"/>
            <a:ext cx="2875494" cy="1874669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15092E-8CC9-E34B-525C-CE2CB92B351A}"/>
              </a:ext>
            </a:extLst>
          </p:cNvPr>
          <p:cNvSpPr txBox="1"/>
          <p:nvPr/>
        </p:nvSpPr>
        <p:spPr>
          <a:xfrm>
            <a:off x="4062839" y="4100837"/>
            <a:ext cx="28536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Radiation dosimetry for space missions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8F4F86-F307-844A-5DBC-3CAF9C682F6E}"/>
              </a:ext>
            </a:extLst>
          </p:cNvPr>
          <p:cNvSpPr txBox="1"/>
          <p:nvPr/>
        </p:nvSpPr>
        <p:spPr>
          <a:xfrm>
            <a:off x="335360" y="3934217"/>
            <a:ext cx="3324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Superconducting cables </a:t>
            </a: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for loss-free </a:t>
            </a: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transport</a:t>
            </a:r>
            <a:r>
              <a:rPr kumimoji="0" lang="fr-CH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</a:t>
            </a: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 electricity </a:t>
            </a:r>
            <a:r>
              <a:rPr kumimoji="0" lang="en-CH" sz="11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(collaboration with Airbus)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142C1D-338C-8ED8-6781-1180E4299A75}"/>
              </a:ext>
            </a:extLst>
          </p:cNvPr>
          <p:cNvPicPr preferRelativeResize="0"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9"/>
          <a:stretch/>
        </p:blipFill>
        <p:spPr bwMode="auto">
          <a:xfrm>
            <a:off x="7707939" y="4323416"/>
            <a:ext cx="4076074" cy="187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38EBBE6-36AF-C32F-9C6F-50E8367AB9C5}"/>
              </a:ext>
            </a:extLst>
          </p:cNvPr>
          <p:cNvSpPr txBox="1"/>
          <p:nvPr/>
        </p:nvSpPr>
        <p:spPr bwMode="auto">
          <a:xfrm>
            <a:off x="7633084" y="4103494"/>
            <a:ext cx="458359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Machine learning for self-driving cars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(collaboration with Volvo)</a:t>
            </a:r>
          </a:p>
        </p:txBody>
      </p:sp>
      <p:pic>
        <p:nvPicPr>
          <p:cNvPr id="14" name="Picture 8">
            <a:extLst>
              <a:ext uri="{FF2B5EF4-FFF2-40B4-BE49-F238E27FC236}">
                <a16:creationId xmlns:a16="http://schemas.microsoft.com/office/drawing/2014/main" id="{2E2BD759-6024-7EE2-AECF-9965481B2576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240" y="2066215"/>
            <a:ext cx="1875589" cy="178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7D0B99-F721-A2BD-D8B9-E53FF9865B3E}"/>
              </a:ext>
            </a:extLst>
          </p:cNvPr>
          <p:cNvSpPr txBox="1"/>
          <p:nvPr/>
        </p:nvSpPr>
        <p:spPr bwMode="auto">
          <a:xfrm>
            <a:off x="9760202" y="1473738"/>
            <a:ext cx="2002649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Medical imaging: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colour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X-ray scanner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using CERN electronics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7D0EF6-3119-D756-D2EB-AC49BA797D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76" b="13725"/>
          <a:stretch/>
        </p:blipFill>
        <p:spPr>
          <a:xfrm>
            <a:off x="445045" y="2062405"/>
            <a:ext cx="3091764" cy="177984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3B537E1-A727-80E9-55FD-C9087C7B6916}"/>
              </a:ext>
            </a:extLst>
          </p:cNvPr>
          <p:cNvGrpSpPr/>
          <p:nvPr/>
        </p:nvGrpSpPr>
        <p:grpSpPr>
          <a:xfrm>
            <a:off x="4163976" y="2063194"/>
            <a:ext cx="5303444" cy="1797854"/>
            <a:chOff x="4193569" y="1899105"/>
            <a:chExt cx="5303444" cy="1891191"/>
          </a:xfrm>
        </p:grpSpPr>
        <p:pic>
          <p:nvPicPr>
            <p:cNvPr id="18" name="Picture 41" descr="Screen shot 2011-04-17 at 23.47.59.png">
              <a:extLst>
                <a:ext uri="{FF2B5EF4-FFF2-40B4-BE49-F238E27FC236}">
                  <a16:creationId xmlns:a16="http://schemas.microsoft.com/office/drawing/2014/main" id="{CEBCEA95-70DC-B86A-50AB-667FBFEE90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3860"/>
            <a:stretch/>
          </p:blipFill>
          <p:spPr bwMode="auto">
            <a:xfrm>
              <a:off x="6471141" y="1899105"/>
              <a:ext cx="1605391" cy="1882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2" descr="Screen shot 2011-04-17 at 23.48.11.png">
              <a:extLst>
                <a:ext uri="{FF2B5EF4-FFF2-40B4-BE49-F238E27FC236}">
                  <a16:creationId xmlns:a16="http://schemas.microsoft.com/office/drawing/2014/main" id="{25733145-8848-2753-34F4-8D6F4F82E4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3426"/>
            <a:stretch/>
          </p:blipFill>
          <p:spPr bwMode="auto">
            <a:xfrm>
              <a:off x="7943625" y="1899105"/>
              <a:ext cx="1553388" cy="1882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8" descr="single_spot">
              <a:extLst>
                <a:ext uri="{FF2B5EF4-FFF2-40B4-BE49-F238E27FC236}">
                  <a16:creationId xmlns:a16="http://schemas.microsoft.com/office/drawing/2014/main" id="{1F3D3679-F1E6-3A51-2EA6-129DE52A29F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5"/>
            <a:stretch/>
          </p:blipFill>
          <p:spPr bwMode="auto">
            <a:xfrm>
              <a:off x="4193569" y="1899105"/>
              <a:ext cx="2426564" cy="1883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0AB8DC2-E5BB-31B9-6270-BC032A8AC607}"/>
                </a:ext>
              </a:extLst>
            </p:cNvPr>
            <p:cNvSpPr/>
            <p:nvPr/>
          </p:nvSpPr>
          <p:spPr bwMode="auto">
            <a:xfrm>
              <a:off x="5012284" y="1899105"/>
              <a:ext cx="1567217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sx="97000" sy="97000">
                      <a:srgbClr val="00000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Tumour Target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A86D2F6-79E7-B551-3BCF-EC6D9F58030B}"/>
                </a:ext>
              </a:extLst>
            </p:cNvPr>
            <p:cNvSpPr txBox="1"/>
            <p:nvPr/>
          </p:nvSpPr>
          <p:spPr bwMode="auto">
            <a:xfrm>
              <a:off x="4338795" y="2972555"/>
              <a:ext cx="788999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sx="97000" sy="97000">
                      <a:srgbClr val="00000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Protons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sx="97000" sy="97000">
                      <a:srgbClr val="00000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light ions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9A38E81-FBAA-2978-A21E-FC77D68CEF16}"/>
                </a:ext>
              </a:extLst>
            </p:cNvPr>
            <p:cNvSpPr txBox="1"/>
            <p:nvPr/>
          </p:nvSpPr>
          <p:spPr bwMode="auto">
            <a:xfrm>
              <a:off x="6326413" y="3487350"/>
              <a:ext cx="551754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sx="97000" sy="97000">
                      <a:srgbClr val="00000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X-ray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D8DDD1E-0E3C-79D8-E306-ED791734E558}"/>
                </a:ext>
              </a:extLst>
            </p:cNvPr>
            <p:cNvSpPr txBox="1"/>
            <p:nvPr/>
          </p:nvSpPr>
          <p:spPr bwMode="auto">
            <a:xfrm>
              <a:off x="7860599" y="3513297"/>
              <a:ext cx="696024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sx="97000" sy="97000">
                      <a:srgbClr val="00000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protons</a:t>
              </a:r>
            </a:p>
          </p:txBody>
        </p:sp>
      </p:grpSp>
      <p:sp>
        <p:nvSpPr>
          <p:cNvPr id="25" name="TextBox 18">
            <a:extLst>
              <a:ext uri="{FF2B5EF4-FFF2-40B4-BE49-F238E27FC236}">
                <a16:creationId xmlns:a16="http://schemas.microsoft.com/office/drawing/2014/main" id="{26E560F0-0E2E-63A1-7D6D-E85E6B797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2839" y="1833303"/>
            <a:ext cx="13805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Hadron therapy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 </a:t>
            </a:r>
          </a:p>
        </p:txBody>
      </p:sp>
      <p:pic>
        <p:nvPicPr>
          <p:cNvPr id="26" name="Picture Placeholder 8">
            <a:extLst>
              <a:ext uri="{FF2B5EF4-FFF2-40B4-BE49-F238E27FC236}">
                <a16:creationId xmlns:a16="http://schemas.microsoft.com/office/drawing/2014/main" id="{136CFAD3-855D-BCD7-94BF-FA12E2266FF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334" t="29184" r="7936"/>
          <a:stretch/>
        </p:blipFill>
        <p:spPr>
          <a:xfrm>
            <a:off x="422358" y="4329767"/>
            <a:ext cx="3095349" cy="186995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F0B4823-163F-648A-A14F-8D9BF8B81F6F}"/>
              </a:ext>
            </a:extLst>
          </p:cNvPr>
          <p:cNvSpPr txBox="1"/>
          <p:nvPr/>
        </p:nvSpPr>
        <p:spPr>
          <a:xfrm>
            <a:off x="314145" y="903458"/>
            <a:ext cx="1147048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arge variety of cutting-edge, multi-disciplinary technologies developed at CERN: superconducting magnets and materials, electronics,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vacuum, 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cryogenics, robotics,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instrumentation, big data, quantum computing and sensors, AI, etc.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Transferred to society at no cost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open science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). </a:t>
            </a:r>
          </a:p>
        </p:txBody>
      </p:sp>
      <p:pic>
        <p:nvPicPr>
          <p:cNvPr id="28" name="Picture 12">
            <a:extLst>
              <a:ext uri="{FF2B5EF4-FFF2-40B4-BE49-F238E27FC236}">
                <a16:creationId xmlns:a16="http://schemas.microsoft.com/office/drawing/2014/main" id="{287280BE-D3B1-110B-9F04-DD36B3A1A51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240" y="3444708"/>
            <a:ext cx="510211" cy="41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666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ADE46-9DC8-6846-4854-BF36DCA64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9002A-5E22-8817-E514-ADCEED099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Fabiola </a:t>
            </a:r>
            <a:r>
              <a:rPr lang="fr-FR" dirty="0" err="1"/>
              <a:t>Gianotti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F5678-A780-3D20-57F3-69FBBC042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11</a:t>
            </a:fld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B969B2-6559-2005-AAAE-A35DDCC08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>
                <a:solidFill>
                  <a:srgbClr val="0033A0"/>
                </a:solidFill>
                <a:latin typeface="Arial" panose="020B0604020202020204" pitchFamily="34" charset="0"/>
              </a:rPr>
              <a:t>Sustainability and the environment </a:t>
            </a:r>
            <a:br>
              <a:rPr lang="en-GB" sz="4400" dirty="0">
                <a:solidFill>
                  <a:srgbClr val="0033A0"/>
                </a:solidFill>
                <a:latin typeface="Arial" panose="020B0604020202020204" pitchFamily="34" charset="0"/>
              </a:rPr>
            </a:br>
            <a:r>
              <a:rPr lang="en-GB" sz="4400" dirty="0">
                <a:solidFill>
                  <a:srgbClr val="0033A0"/>
                </a:solidFill>
                <a:latin typeface="Arial" panose="020B0604020202020204" pitchFamily="34" charset="0"/>
              </a:rPr>
              <a:t>at CERN </a:t>
            </a:r>
            <a:r>
              <a:rPr lang="en-CH" sz="3200">
                <a:solidFill>
                  <a:srgbClr val="0033A0"/>
                </a:solidFill>
                <a:latin typeface="Arial" panose="020B0604020202020204" pitchFamily="34" charset="0"/>
              </a:rPr>
              <a:t>(ex</a:t>
            </a:r>
            <a:r>
              <a:rPr lang="fr-CH" sz="3200" dirty="0">
                <a:solidFill>
                  <a:srgbClr val="0033A0"/>
                </a:solidFill>
                <a:latin typeface="Arial" panose="020B0604020202020204" pitchFamily="34" charset="0"/>
              </a:rPr>
              <a:t>a</a:t>
            </a:r>
            <a:r>
              <a:rPr lang="en-CH" sz="3200">
                <a:solidFill>
                  <a:srgbClr val="0033A0"/>
                </a:solidFill>
                <a:latin typeface="Arial" panose="020B0604020202020204" pitchFamily="34" charset="0"/>
              </a:rPr>
              <a:t>mples)</a:t>
            </a:r>
            <a:br>
              <a:rPr lang="en-CH" sz="3200">
                <a:solidFill>
                  <a:srgbClr val="0033A0"/>
                </a:solidFill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349B7E-1E5E-0873-17BE-3874639E0CFF}"/>
              </a:ext>
            </a:extLst>
          </p:cNvPr>
          <p:cNvSpPr txBox="1"/>
          <p:nvPr/>
        </p:nvSpPr>
        <p:spPr>
          <a:xfrm>
            <a:off x="619369" y="1981238"/>
            <a:ext cx="3326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Three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public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environment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reports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published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so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far</a:t>
            </a:r>
            <a:endParaRPr kumimoji="0" lang="en-CH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36486C-05DA-296A-EEBA-E2F52CF0FD5A}"/>
              </a:ext>
            </a:extLst>
          </p:cNvPr>
          <p:cNvSpPr txBox="1"/>
          <p:nvPr/>
        </p:nvSpPr>
        <p:spPr>
          <a:xfrm>
            <a:off x="706666" y="5238238"/>
            <a:ext cx="2904402" cy="73866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Ambitious objectives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for the future: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</a:t>
            </a:r>
            <a:b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e.g. reduce greenhouse gas emissions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by 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~ 50%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by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2030</a:t>
            </a:r>
          </a:p>
        </p:txBody>
      </p:sp>
      <p:pic>
        <p:nvPicPr>
          <p:cNvPr id="32" name="Picture 8" descr="Map&#10;&#10;Description automatically generated">
            <a:extLst>
              <a:ext uri="{FF2B5EF4-FFF2-40B4-BE49-F238E27FC236}">
                <a16:creationId xmlns:a16="http://schemas.microsoft.com/office/drawing/2014/main" id="{D230B1C4-631F-BB30-8E73-3918F4349359}"/>
              </a:ext>
            </a:extLst>
          </p:cNvPr>
          <p:cNvPicPr preferRelativeResize="0"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" t="-258" r="8909" b="3467"/>
          <a:stretch/>
        </p:blipFill>
        <p:spPr bwMode="auto">
          <a:xfrm>
            <a:off x="4118684" y="2865337"/>
            <a:ext cx="3673370" cy="2361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2326C37-8703-39BC-3FDF-D123F31EAB22}"/>
              </a:ext>
            </a:extLst>
          </p:cNvPr>
          <p:cNvSpPr txBox="1"/>
          <p:nvPr/>
        </p:nvSpPr>
        <p:spPr>
          <a:xfrm>
            <a:off x="4474066" y="1981238"/>
            <a:ext cx="3033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Energy savings and recovery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EA82A8-6B35-937D-161F-717F996CE1D2}"/>
              </a:ext>
            </a:extLst>
          </p:cNvPr>
          <p:cNvSpPr txBox="1"/>
          <p:nvPr/>
        </p:nvSpPr>
        <p:spPr>
          <a:xfrm>
            <a:off x="4118684" y="5259179"/>
            <a:ext cx="3673370" cy="73866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0" marR="0" lvl="0" indent="0" algn="ctr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Heat from the LHC cooling towers is used to heat a nearby residential neighbourhood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 Ferney-Voltaire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(~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8000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people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)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DFA8FE7-9026-2096-8F59-40308C530917}"/>
              </a:ext>
            </a:extLst>
          </p:cNvPr>
          <p:cNvSpPr txBox="1"/>
          <p:nvPr/>
        </p:nvSpPr>
        <p:spPr>
          <a:xfrm>
            <a:off x="8322532" y="1981238"/>
            <a:ext cx="326884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CERN 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technologies</a:t>
            </a:r>
            <a:r>
              <a:rPr kumimoji="0" lang="fr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for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b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loss-free transport of electricity</a:t>
            </a:r>
          </a:p>
          <a:p>
            <a:pPr marL="0" marR="0" lvl="0" indent="0" algn="ctr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(collaboration with Airbus)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818BB85-B809-723A-CE6C-241EB53FF4BD}"/>
              </a:ext>
            </a:extLst>
          </p:cNvPr>
          <p:cNvSpPr txBox="1"/>
          <p:nvPr/>
        </p:nvSpPr>
        <p:spPr>
          <a:xfrm>
            <a:off x="8425313" y="5259179"/>
            <a:ext cx="3071362" cy="73866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pPr marL="0" marR="0" lvl="0" indent="0" algn="ctr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Thanks to “high-temperature” superconducting materials</a:t>
            </a:r>
          </a:p>
        </p:txBody>
      </p:sp>
      <p:pic>
        <p:nvPicPr>
          <p:cNvPr id="37" name="Picture Placeholder 8">
            <a:extLst>
              <a:ext uri="{FF2B5EF4-FFF2-40B4-BE49-F238E27FC236}">
                <a16:creationId xmlns:a16="http://schemas.microsoft.com/office/drawing/2014/main" id="{3629639D-0959-1EC3-1866-DDE62BA3D3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1" t="14457" r="769"/>
          <a:stretch/>
        </p:blipFill>
        <p:spPr>
          <a:xfrm>
            <a:off x="8425313" y="2876912"/>
            <a:ext cx="3057492" cy="2351583"/>
          </a:xfrm>
          <a:prstGeom prst="rect">
            <a:avLst/>
          </a:prstGeom>
        </p:spPr>
      </p:pic>
      <p:pic>
        <p:nvPicPr>
          <p:cNvPr id="38" name="Picture 37" descr="A picture containing diagram&#10;&#10;Description automatically generated">
            <a:extLst>
              <a:ext uri="{FF2B5EF4-FFF2-40B4-BE49-F238E27FC236}">
                <a16:creationId xmlns:a16="http://schemas.microsoft.com/office/drawing/2014/main" id="{69E10529-157D-EDD0-CD8E-68ADCAC1CE0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/>
          <a:srcRect l="-15924" r="-12248" b="17725"/>
          <a:stretch/>
        </p:blipFill>
        <p:spPr>
          <a:xfrm>
            <a:off x="695325" y="2846069"/>
            <a:ext cx="2913414" cy="2361132"/>
          </a:xfrm>
          <a:prstGeom prst="rect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77507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848FF-DE5F-A6AD-737A-FC6FA6DA7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05ABA-AEBD-D9FE-0F98-BA53F91A1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2600" dirty="0"/>
              <a:t>CERN was founded in 1954 with 12 European Member States</a:t>
            </a:r>
          </a:p>
        </p:txBody>
      </p:sp>
      <p:pic>
        <p:nvPicPr>
          <p:cNvPr id="11" name="Picture 10" descr="A map of the world&#10;&#10;Description automatically generated">
            <a:extLst>
              <a:ext uri="{FF2B5EF4-FFF2-40B4-BE49-F238E27FC236}">
                <a16:creationId xmlns:a16="http://schemas.microsoft.com/office/drawing/2014/main" id="{16F2FEC5-F38A-D446-D4E1-65FBDD442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2823" y="1150704"/>
            <a:ext cx="7772400" cy="44320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8B6F6-80FC-E99D-59AD-FAC7F0FEC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 July 2025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4882D-F90C-D47F-B3BE-63131485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Fabiola Gianotti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56C9A-B469-7188-7421-D9F704299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9B00FC23-A19B-C8FD-16F8-D2B60F1374AF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FB4867C4-E697-FAF6-4586-6D9721D5E6D5}"/>
              </a:ext>
            </a:extLst>
          </p:cNvPr>
          <p:cNvSpPr txBox="1"/>
          <p:nvPr/>
        </p:nvSpPr>
        <p:spPr>
          <a:xfrm>
            <a:off x="695317" y="3393986"/>
            <a:ext cx="345261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25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Austria – Belgium – Bulgaria – Czech Republic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Denmark – Estonia – Finland – France – Germany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Greece – Hungary – Israel – Italy – Netherlands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Norway – Poland – Portugal – Romania – Serbia - Slovenia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Slovakia – Spain – Sweden – Switzerland – United Kingdom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733D8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54ABE602-62D8-D28D-61FF-989F44A29EFA}"/>
              </a:ext>
            </a:extLst>
          </p:cNvPr>
          <p:cNvSpPr txBox="1"/>
          <p:nvPr/>
        </p:nvSpPr>
        <p:spPr>
          <a:xfrm>
            <a:off x="377023" y="4688503"/>
            <a:ext cx="3710481" cy="237602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dirty="0">
                <a:solidFill>
                  <a:srgbClr val="FF530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Associate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Brazil – Croatia – Cyprus– India – Latvia – Lithuania Pakistan – Türkiye – Ukraine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60000"/>
                  <a:lumOff val="40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4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Observers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23C2F1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Japan – USA – European Union – UNESCO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A8CEE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392" name="Rectangle 391">
            <a:extLst>
              <a:ext uri="{FF2B5EF4-FFF2-40B4-BE49-F238E27FC236}">
                <a16:creationId xmlns:a16="http://schemas.microsoft.com/office/drawing/2014/main" id="{8A64D662-1113-8629-A02B-C7BB53710D2F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1C5FDE85-2E97-E7C9-C8A3-A857FCF70423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844180-9FB7-7300-F507-3B7F52D43883}"/>
              </a:ext>
            </a:extLst>
          </p:cNvPr>
          <p:cNvSpPr txBox="1"/>
          <p:nvPr/>
        </p:nvSpPr>
        <p:spPr>
          <a:xfrm>
            <a:off x="4742444" y="5194676"/>
            <a:ext cx="681139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~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50 Cooperation Agreements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Albania – Algeria – Argentina – Armenia – Australia – Azerbaijan – Bahrain – Bangladesh – Bolivia – Bosnia and Herzegovina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Canada – Chile – Colombia – Costa Rica – Ecuador – Egypt – Georgia – Honduras – Iceland – Iran – JINR – Jordan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Kazakhstan – Lebanon – Malta – Mexico – Mongolia – Montenegro – Morocco – Nepal – New Zealand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North Macedonia – Palestine – Paraguay – People's Republic of China – Peru – Philippines – Qatar – Republic of Korea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Saudi Arabia – South Africa – Sri Lanka – Thailand – Tunisia – United Arab Emirates – Uruguay – Vietnam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BFBFCB">
                  <a:lumMod val="75000"/>
                </a:srgb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BB5C5B-E501-1C1E-8BD5-F3476E55A1B3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0B1BAF1-CAF3-A756-9C37-7219B2F8E1B0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ZoneTexte 2">
              <a:extLst>
                <a:ext uri="{FF2B5EF4-FFF2-40B4-BE49-F238E27FC236}">
                  <a16:creationId xmlns:a16="http://schemas.microsoft.com/office/drawing/2014/main" id="{83269B84-5BE7-B5D3-B3C1-C397F9B4628E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312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As of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31 December 2023</a:t>
              </a: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sx="1000" sy="1000" algn="ctr" rotWithShape="0">
                    <a:srgbClr val="0033A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Employees: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2666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staff, </a:t>
              </a: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1002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graduates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Associates:</a:t>
              </a: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12 370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users, </a:t>
              </a: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1513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others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114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E69FD-FC6F-88B4-BA53-F33A65E3E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the world&#10;&#10;Description automatically generated">
            <a:extLst>
              <a:ext uri="{FF2B5EF4-FFF2-40B4-BE49-F238E27FC236}">
                <a16:creationId xmlns:a16="http://schemas.microsoft.com/office/drawing/2014/main" id="{ADADDE0F-BA39-7A26-B81B-D91CFFB5A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5944" y="1946708"/>
            <a:ext cx="6587357" cy="375631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5B3335-8BAC-D8BA-D593-60FB82F25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 July 2025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FFBBE-E4CC-466C-5213-28449CF8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Fabiola Gianotti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F9DDB-7977-F948-C97F-21C7B0F00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6696E358-EE3A-8B25-AA50-92B4C798CCA1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2BFBB681-5445-FBDE-4F52-928822619762}"/>
              </a:ext>
            </a:extLst>
          </p:cNvPr>
          <p:cNvSpPr txBox="1"/>
          <p:nvPr/>
        </p:nvSpPr>
        <p:spPr>
          <a:xfrm>
            <a:off x="695324" y="3708049"/>
            <a:ext cx="371827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Member States (7493) 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733D8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Austria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86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Belgium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129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Bulgaria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46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Czech Republic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252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Denmark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47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Estonia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29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Finland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88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France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842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Germany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1296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Greece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112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Hungary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80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Israel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74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Italy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1609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Netherlands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167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Norway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77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Poland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322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Portugal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105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Romania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113 </a:t>
            </a:r>
          </a:p>
          <a:p>
            <a:pPr lvl="0"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Serbia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38 – </a:t>
            </a:r>
            <a:r>
              <a:rPr lang="en-US" sz="900" b="1" dirty="0">
                <a:solidFill>
                  <a:srgbClr val="1733D8"/>
                </a:solidFill>
              </a:rPr>
              <a:t>Slovenia </a:t>
            </a:r>
            <a:r>
              <a:rPr lang="en-US" sz="900" dirty="0">
                <a:solidFill>
                  <a:srgbClr val="1733D8"/>
                </a:solidFill>
              </a:rPr>
              <a:t>26 </a:t>
            </a:r>
            <a:r>
              <a:rPr lang="en-US" sz="900" dirty="0">
                <a:solidFill>
                  <a:srgbClr val="FF5301"/>
                </a:solidFill>
              </a:rPr>
              <a:t>-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Slovakia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67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Spain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413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Sweden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106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Switzerland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419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United Kingdom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1733D8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950 </a:t>
            </a:r>
            <a:endParaRPr kumimoji="0" lang="en-CH" sz="900" b="0" i="0" u="none" strike="noStrike" kern="100" cap="none" spc="0" normalizeH="0" baseline="0" noProof="0" dirty="0">
              <a:ln>
                <a:noFill/>
              </a:ln>
              <a:solidFill>
                <a:srgbClr val="1733D8"/>
              </a:solidFill>
              <a:effectLst/>
              <a:uLnTx/>
              <a:uFillTx/>
              <a:latin typeface="Arial" panose="020B0604020202020204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B622E39A-20D9-32BF-9BD2-84F19B7779DD}"/>
              </a:ext>
            </a:extLst>
          </p:cNvPr>
          <p:cNvSpPr txBox="1"/>
          <p:nvPr/>
        </p:nvSpPr>
        <p:spPr>
          <a:xfrm>
            <a:off x="368049" y="4884370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kumimoji="0" 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States (555)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Brazil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 135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– </a:t>
            </a: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Croatia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 37 –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Cyprus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14*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 –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India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145 – </a:t>
            </a: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Latvia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 21</a:t>
            </a:r>
            <a:b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</a:b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Lithuania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 17 – </a:t>
            </a: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Pakistan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 30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–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Türkiye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129 – </a:t>
            </a: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Ukraine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5301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 27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668BCC"/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+mn-cs"/>
              </a:rPr>
              <a:t> 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6698CB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(2226)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23C2F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Japan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219 –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United States of America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3C2F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2007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3C2F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3C2F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BA953622-F548-64EF-B008-D8228B7DD435}"/>
              </a:ext>
            </a:extLst>
          </p:cNvPr>
          <p:cNvSpPr txBox="1"/>
          <p:nvPr/>
        </p:nvSpPr>
        <p:spPr bwMode="auto">
          <a:xfrm>
            <a:off x="695325" y="2448634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Geographical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&amp; cultural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diversity</a:t>
            </a: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Users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of 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110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nationalities</a:t>
            </a:r>
            <a:endParaRPr kumimoji="0" lang="fr-CH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sx="1000" sy="1000" algn="ctr" rotWithShape="0">
                    <a:srgbClr val="0033A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24 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%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women</a:t>
            </a: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9C5094-C778-9742-2DA1-B4E7B8561BB9}"/>
              </a:ext>
            </a:extLst>
          </p:cNvPr>
          <p:cNvSpPr txBox="1"/>
          <p:nvPr/>
        </p:nvSpPr>
        <p:spPr>
          <a:xfrm>
            <a:off x="5348514" y="5420077"/>
            <a:ext cx="6495824" cy="1101593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Cooperation Agreements (1596)</a:t>
            </a:r>
            <a:endParaRPr kumimoji="0" lang="en-CH" sz="1400" b="0" i="0" u="none" strike="noStrike" kern="1200" cap="none" spc="0" normalizeH="0" baseline="0" noProof="0" dirty="0">
              <a:ln>
                <a:noFill/>
              </a:ln>
              <a:solidFill>
                <a:srgbClr val="BFBFCB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Algeria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Argentina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Armenia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Australia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26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Azerbaijan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Bahrain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Canada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206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Chile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Colombia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24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Costa Rica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Cuba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Ecuador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Egypt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24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Georgia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34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Hong Kong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15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Iceland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Indonesia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7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Iran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14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Ireland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JINR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293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Jordan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Kazakhstan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Kuwait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2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Lebanon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7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Madagascar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Malaysia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Malta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Mexico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56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Montenegro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Morocco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18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New Zealand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2 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Nigeria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Oman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Palestine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</a:t>
            </a:r>
            <a:b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People's Republic of China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414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Peru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Philippines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Republic of Korea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168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Saudi Arabia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6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South Africa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61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Sri Lanka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10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Taiwan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52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Thailand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17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Tunisia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United Arab Emirates 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10 – </a:t>
            </a:r>
            <a:r>
              <a:rPr kumimoji="0" lang="en-GB" sz="900" b="1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Vietnam</a:t>
            </a:r>
            <a:r>
              <a:rPr kumimoji="0" lang="en-GB" sz="900" b="0" i="0" u="none" strike="noStrike" kern="100" cap="none" spc="0" normalizeH="0" baseline="0" noProof="0" dirty="0">
                <a:ln>
                  <a:noFill/>
                </a:ln>
                <a:solidFill>
                  <a:srgbClr val="BFBFCB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Aptos" panose="020B0004020202020204" pitchFamily="34" charset="0"/>
                <a:cs typeface="Times New Roman" panose="02020603050405020304" pitchFamily="18" charset="0"/>
              </a:rPr>
              <a:t> 1</a:t>
            </a:r>
            <a:endParaRPr kumimoji="0" lang="en-CH" sz="900" b="0" i="0" u="none" strike="noStrike" kern="100" cap="none" spc="0" normalizeH="0" baseline="0" noProof="0" dirty="0">
              <a:ln>
                <a:noFill/>
              </a:ln>
              <a:solidFill>
                <a:srgbClr val="BFBFCB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828ACBD-7DC6-8C3F-3D11-45971BD09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300" dirty="0"/>
              <a:t>A global laboratory: </a:t>
            </a:r>
            <a:br>
              <a:rPr lang="en-US" sz="3300" dirty="0"/>
            </a:br>
            <a:r>
              <a:rPr lang="en-US" sz="3300" dirty="0"/>
              <a:t>more than 17 000 people of 110 nationalities work at CERN</a:t>
            </a:r>
            <a:br>
              <a:rPr lang="en-US" sz="3300" dirty="0"/>
            </a:br>
            <a:r>
              <a:rPr lang="en-US" sz="3300" dirty="0"/>
              <a:t>from more than 600 universities/institutions</a:t>
            </a:r>
            <a:br>
              <a:rPr lang="en-US" dirty="0"/>
            </a:br>
            <a:r>
              <a:rPr lang="en-US" sz="2000" b="0" dirty="0"/>
              <a:t>Distribution of all CERN users by the country of their home institutes as of 31 December 2023</a:t>
            </a:r>
            <a:br>
              <a:rPr lang="en-US" sz="2000" b="0" dirty="0"/>
            </a:br>
            <a:r>
              <a:rPr lang="en-US" sz="1600" b="0" dirty="0"/>
              <a:t>(distributions below do not include CERN employees)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5466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BB769-BEED-01D8-7EE3-F4C74A39C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B06BA-95BF-6F01-3B3A-BAFDC98C2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CERN trains people for career opportunities in society at large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5094C-78F5-2465-72B2-693BF4157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 July 2025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C69DBE5-12D0-6846-D67F-4A06FFF81E59}"/>
              </a:ext>
            </a:extLst>
          </p:cNvPr>
          <p:cNvSpPr/>
          <p:nvPr/>
        </p:nvSpPr>
        <p:spPr>
          <a:xfrm rot="5400000" flipH="1">
            <a:off x="8439645" y="4076645"/>
            <a:ext cx="1344832" cy="252731"/>
          </a:xfrm>
          <a:custGeom>
            <a:avLst/>
            <a:gdLst>
              <a:gd name="connsiteX0" fmla="*/ 0 w 1419045"/>
              <a:gd name="connsiteY0" fmla="*/ 0 h 265054"/>
              <a:gd name="connsiteX1" fmla="*/ 1419045 w 1419045"/>
              <a:gd name="connsiteY1" fmla="*/ 0 h 265054"/>
              <a:gd name="connsiteX2" fmla="*/ 1419045 w 1419045"/>
              <a:gd name="connsiteY2" fmla="*/ 265054 h 265054"/>
              <a:gd name="connsiteX3" fmla="*/ 0 w 1419045"/>
              <a:gd name="connsiteY3" fmla="*/ 265054 h 265054"/>
              <a:gd name="connsiteX4" fmla="*/ 0 w 1419045"/>
              <a:gd name="connsiteY4" fmla="*/ 0 h 265054"/>
              <a:gd name="connsiteX0" fmla="*/ 0 w 1419045"/>
              <a:gd name="connsiteY0" fmla="*/ 0 h 265057"/>
              <a:gd name="connsiteX1" fmla="*/ 1419045 w 1419045"/>
              <a:gd name="connsiteY1" fmla="*/ 0 h 265057"/>
              <a:gd name="connsiteX2" fmla="*/ 1168879 w 1419045"/>
              <a:gd name="connsiteY2" fmla="*/ 265057 h 265057"/>
              <a:gd name="connsiteX3" fmla="*/ 0 w 1419045"/>
              <a:gd name="connsiteY3" fmla="*/ 265054 h 265057"/>
              <a:gd name="connsiteX4" fmla="*/ 0 w 1419045"/>
              <a:gd name="connsiteY4" fmla="*/ 0 h 265057"/>
              <a:gd name="connsiteX0" fmla="*/ 0 w 1410419"/>
              <a:gd name="connsiteY0" fmla="*/ 0 h 265057"/>
              <a:gd name="connsiteX1" fmla="*/ 1410419 w 1410419"/>
              <a:gd name="connsiteY1" fmla="*/ 0 h 265057"/>
              <a:gd name="connsiteX2" fmla="*/ 1168879 w 1410419"/>
              <a:gd name="connsiteY2" fmla="*/ 265057 h 265057"/>
              <a:gd name="connsiteX3" fmla="*/ 0 w 1410419"/>
              <a:gd name="connsiteY3" fmla="*/ 265054 h 265057"/>
              <a:gd name="connsiteX4" fmla="*/ 0 w 1410419"/>
              <a:gd name="connsiteY4" fmla="*/ 0 h 265057"/>
              <a:gd name="connsiteX0" fmla="*/ 0 w 1410419"/>
              <a:gd name="connsiteY0" fmla="*/ 0 h 265057"/>
              <a:gd name="connsiteX1" fmla="*/ 1410419 w 1410419"/>
              <a:gd name="connsiteY1" fmla="*/ 0 h 265057"/>
              <a:gd name="connsiteX2" fmla="*/ 1151627 w 1410419"/>
              <a:gd name="connsiteY2" fmla="*/ 265057 h 265057"/>
              <a:gd name="connsiteX3" fmla="*/ 0 w 1410419"/>
              <a:gd name="connsiteY3" fmla="*/ 265054 h 265057"/>
              <a:gd name="connsiteX4" fmla="*/ 0 w 1410419"/>
              <a:gd name="connsiteY4" fmla="*/ 0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0419" h="265057">
                <a:moveTo>
                  <a:pt x="0" y="0"/>
                </a:moveTo>
                <a:lnTo>
                  <a:pt x="1410419" y="0"/>
                </a:lnTo>
                <a:lnTo>
                  <a:pt x="1151627" y="265057"/>
                </a:lnTo>
                <a:lnTo>
                  <a:pt x="0" y="26505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546B0E0-1B5A-003F-2461-747E2BE2F6E4}"/>
              </a:ext>
            </a:extLst>
          </p:cNvPr>
          <p:cNvGrpSpPr/>
          <p:nvPr/>
        </p:nvGrpSpPr>
        <p:grpSpPr>
          <a:xfrm flipH="1">
            <a:off x="8984005" y="3335127"/>
            <a:ext cx="901918" cy="611977"/>
            <a:chOff x="4081436" y="3297300"/>
            <a:chExt cx="945904" cy="641823"/>
          </a:xfrm>
        </p:grpSpPr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4CAE066E-CE0C-237C-1FCA-CD104DF03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3371" y="3488859"/>
              <a:ext cx="633969" cy="265054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120">
                  <a:moveTo>
                    <a:pt x="0" y="10120"/>
                  </a:moveTo>
                  <a:lnTo>
                    <a:pt x="10000" y="10120"/>
                  </a:lnTo>
                  <a:lnTo>
                    <a:pt x="6069" y="0"/>
                  </a:lnTo>
                  <a:lnTo>
                    <a:pt x="0" y="120"/>
                  </a:lnTo>
                  <a:lnTo>
                    <a:pt x="0" y="101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26" name="Freeform 33">
              <a:extLst>
                <a:ext uri="{FF2B5EF4-FFF2-40B4-BE49-F238E27FC236}">
                  <a16:creationId xmlns:a16="http://schemas.microsoft.com/office/drawing/2014/main" id="{25EF2DA2-1277-185B-DFC2-8C02E81C4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436" y="3297300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</p:grpSp>
      <p:sp>
        <p:nvSpPr>
          <p:cNvPr id="50" name="Freeform 49">
            <a:extLst>
              <a:ext uri="{FF2B5EF4-FFF2-40B4-BE49-F238E27FC236}">
                <a16:creationId xmlns:a16="http://schemas.microsoft.com/office/drawing/2014/main" id="{44BADF4D-9474-3026-7FBE-E730A02F5749}"/>
              </a:ext>
            </a:extLst>
          </p:cNvPr>
          <p:cNvSpPr/>
          <p:nvPr/>
        </p:nvSpPr>
        <p:spPr>
          <a:xfrm rot="5400000" flipH="1">
            <a:off x="7201932" y="2943861"/>
            <a:ext cx="2797902" cy="248416"/>
          </a:xfrm>
          <a:custGeom>
            <a:avLst/>
            <a:gdLst>
              <a:gd name="connsiteX0" fmla="*/ 2985327 w 2985327"/>
              <a:gd name="connsiteY0" fmla="*/ 0 h 265057"/>
              <a:gd name="connsiteX1" fmla="*/ 1668975 w 2985327"/>
              <a:gd name="connsiteY1" fmla="*/ 0 h 265057"/>
              <a:gd name="connsiteX2" fmla="*/ 1574908 w 2985327"/>
              <a:gd name="connsiteY2" fmla="*/ 0 h 265057"/>
              <a:gd name="connsiteX3" fmla="*/ 0 w 2985327"/>
              <a:gd name="connsiteY3" fmla="*/ 0 h 265057"/>
              <a:gd name="connsiteX4" fmla="*/ 0 w 2985327"/>
              <a:gd name="connsiteY4" fmla="*/ 265057 h 265057"/>
              <a:gd name="connsiteX5" fmla="*/ 1668975 w 2985327"/>
              <a:gd name="connsiteY5" fmla="*/ 265057 h 265057"/>
              <a:gd name="connsiteX6" fmla="*/ 1668975 w 2985327"/>
              <a:gd name="connsiteY6" fmla="*/ 265054 h 265057"/>
              <a:gd name="connsiteX7" fmla="*/ 2726535 w 2985327"/>
              <a:gd name="connsiteY7" fmla="*/ 265057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85327" h="265057">
                <a:moveTo>
                  <a:pt x="2985327" y="0"/>
                </a:moveTo>
                <a:lnTo>
                  <a:pt x="1668975" y="0"/>
                </a:lnTo>
                <a:lnTo>
                  <a:pt x="1574908" y="0"/>
                </a:lnTo>
                <a:lnTo>
                  <a:pt x="0" y="0"/>
                </a:lnTo>
                <a:lnTo>
                  <a:pt x="0" y="265057"/>
                </a:lnTo>
                <a:lnTo>
                  <a:pt x="1668975" y="265057"/>
                </a:lnTo>
                <a:lnTo>
                  <a:pt x="1668975" y="265054"/>
                </a:lnTo>
                <a:lnTo>
                  <a:pt x="2726535" y="2650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136B092-A5E7-217D-D38A-994EFC6B65E7}"/>
              </a:ext>
            </a:extLst>
          </p:cNvPr>
          <p:cNvGrpSpPr/>
          <p:nvPr/>
        </p:nvGrpSpPr>
        <p:grpSpPr>
          <a:xfrm>
            <a:off x="8476675" y="1491385"/>
            <a:ext cx="1230432" cy="601528"/>
            <a:chOff x="6108479" y="1592581"/>
            <a:chExt cx="1312856" cy="641823"/>
          </a:xfrm>
        </p:grpSpPr>
        <p:sp>
          <p:nvSpPr>
            <p:cNvPr id="42" name="Freeform 31">
              <a:extLst>
                <a:ext uri="{FF2B5EF4-FFF2-40B4-BE49-F238E27FC236}">
                  <a16:creationId xmlns:a16="http://schemas.microsoft.com/office/drawing/2014/main" id="{FC60F8CF-8FDC-9681-C471-6FC4C146D25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108479" y="1782290"/>
              <a:ext cx="960526" cy="261911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  <a:gd name="connsiteX0" fmla="*/ 0 w 15151"/>
                <a:gd name="connsiteY0" fmla="*/ 10120 h 10120"/>
                <a:gd name="connsiteX1" fmla="*/ 15151 w 15151"/>
                <a:gd name="connsiteY1" fmla="*/ 10120 h 10120"/>
                <a:gd name="connsiteX2" fmla="*/ 6069 w 15151"/>
                <a:gd name="connsiteY2" fmla="*/ 0 h 10120"/>
                <a:gd name="connsiteX3" fmla="*/ 0 w 15151"/>
                <a:gd name="connsiteY3" fmla="*/ 120 h 10120"/>
                <a:gd name="connsiteX4" fmla="*/ 0 w 15151"/>
                <a:gd name="connsiteY4" fmla="*/ 10120 h 10120"/>
                <a:gd name="connsiteX0" fmla="*/ 0 w 15151"/>
                <a:gd name="connsiteY0" fmla="*/ 10120 h 10120"/>
                <a:gd name="connsiteX1" fmla="*/ 15151 w 15151"/>
                <a:gd name="connsiteY1" fmla="*/ 10120 h 10120"/>
                <a:gd name="connsiteX2" fmla="*/ 10769 w 15151"/>
                <a:gd name="connsiteY2" fmla="*/ 0 h 10120"/>
                <a:gd name="connsiteX3" fmla="*/ 0 w 15151"/>
                <a:gd name="connsiteY3" fmla="*/ 120 h 10120"/>
                <a:gd name="connsiteX4" fmla="*/ 0 w 15151"/>
                <a:gd name="connsiteY4" fmla="*/ 10120 h 10120"/>
                <a:gd name="connsiteX0" fmla="*/ 0 w 15151"/>
                <a:gd name="connsiteY0" fmla="*/ 10000 h 10000"/>
                <a:gd name="connsiteX1" fmla="*/ 15151 w 15151"/>
                <a:gd name="connsiteY1" fmla="*/ 10000 h 10000"/>
                <a:gd name="connsiteX2" fmla="*/ 11091 w 15151"/>
                <a:gd name="connsiteY2" fmla="*/ 36 h 10000"/>
                <a:gd name="connsiteX3" fmla="*/ 0 w 15151"/>
                <a:gd name="connsiteY3" fmla="*/ 0 h 10000"/>
                <a:gd name="connsiteX4" fmla="*/ 0 w 15151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51" h="10000">
                  <a:moveTo>
                    <a:pt x="0" y="10000"/>
                  </a:moveTo>
                  <a:lnTo>
                    <a:pt x="15151" y="10000"/>
                  </a:lnTo>
                  <a:lnTo>
                    <a:pt x="11091" y="36"/>
                  </a:lnTo>
                  <a:lnTo>
                    <a:pt x="0" y="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43" name="Freeform 33">
              <a:extLst>
                <a:ext uri="{FF2B5EF4-FFF2-40B4-BE49-F238E27FC236}">
                  <a16:creationId xmlns:a16="http://schemas.microsoft.com/office/drawing/2014/main" id="{A1FA46C3-AC71-0BC6-AC00-CB13EF2FA54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069005" y="1592581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</p:grpSp>
      <p:sp>
        <p:nvSpPr>
          <p:cNvPr id="51" name="Freeform 50">
            <a:extLst>
              <a:ext uri="{FF2B5EF4-FFF2-40B4-BE49-F238E27FC236}">
                <a16:creationId xmlns:a16="http://schemas.microsoft.com/office/drawing/2014/main" id="{C1981B1C-F711-99D9-164A-938860E1B514}"/>
              </a:ext>
            </a:extLst>
          </p:cNvPr>
          <p:cNvSpPr/>
          <p:nvPr/>
        </p:nvSpPr>
        <p:spPr>
          <a:xfrm rot="16200000">
            <a:off x="6961224" y="3448053"/>
            <a:ext cx="2064517" cy="229664"/>
          </a:xfrm>
          <a:custGeom>
            <a:avLst/>
            <a:gdLst>
              <a:gd name="connsiteX0" fmla="*/ 2382675 w 2382675"/>
              <a:gd name="connsiteY0" fmla="*/ 0 h 265057"/>
              <a:gd name="connsiteX1" fmla="*/ 1066322 w 2382675"/>
              <a:gd name="connsiteY1" fmla="*/ 0 h 265057"/>
              <a:gd name="connsiteX2" fmla="*/ 972256 w 2382675"/>
              <a:gd name="connsiteY2" fmla="*/ 0 h 265057"/>
              <a:gd name="connsiteX3" fmla="*/ 0 w 2382675"/>
              <a:gd name="connsiteY3" fmla="*/ 0 h 265057"/>
              <a:gd name="connsiteX4" fmla="*/ 0 w 2382675"/>
              <a:gd name="connsiteY4" fmla="*/ 265057 h 265057"/>
              <a:gd name="connsiteX5" fmla="*/ 1066322 w 2382675"/>
              <a:gd name="connsiteY5" fmla="*/ 265057 h 265057"/>
              <a:gd name="connsiteX6" fmla="*/ 1066322 w 2382675"/>
              <a:gd name="connsiteY6" fmla="*/ 265054 h 265057"/>
              <a:gd name="connsiteX7" fmla="*/ 2123883 w 2382675"/>
              <a:gd name="connsiteY7" fmla="*/ 265057 h 26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2675" h="265057">
                <a:moveTo>
                  <a:pt x="2382675" y="0"/>
                </a:moveTo>
                <a:lnTo>
                  <a:pt x="1066322" y="0"/>
                </a:lnTo>
                <a:lnTo>
                  <a:pt x="972256" y="0"/>
                </a:lnTo>
                <a:lnTo>
                  <a:pt x="0" y="0"/>
                </a:lnTo>
                <a:lnTo>
                  <a:pt x="0" y="265057"/>
                </a:lnTo>
                <a:lnTo>
                  <a:pt x="1066322" y="265057"/>
                </a:lnTo>
                <a:lnTo>
                  <a:pt x="1066322" y="265054"/>
                </a:lnTo>
                <a:lnTo>
                  <a:pt x="2123883" y="26505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EF00F82-2C06-17A5-7DFC-2E1BD0A84B56}"/>
              </a:ext>
            </a:extLst>
          </p:cNvPr>
          <p:cNvGrpSpPr/>
          <p:nvPr/>
        </p:nvGrpSpPr>
        <p:grpSpPr>
          <a:xfrm>
            <a:off x="7289030" y="2354316"/>
            <a:ext cx="819598" cy="556121"/>
            <a:chOff x="4081436" y="3297300"/>
            <a:chExt cx="945904" cy="641823"/>
          </a:xfrm>
        </p:grpSpPr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6771D4A3-515E-6ECF-AC66-6637E57F5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3371" y="3488859"/>
              <a:ext cx="633969" cy="265054"/>
            </a:xfrm>
            <a:custGeom>
              <a:avLst/>
              <a:gdLst>
                <a:gd name="T0" fmla="*/ 0 w 565"/>
                <a:gd name="T1" fmla="*/ 290 h 290"/>
                <a:gd name="T2" fmla="*/ 565 w 565"/>
                <a:gd name="T3" fmla="*/ 290 h 290"/>
                <a:gd name="T4" fmla="*/ 275 w 565"/>
                <a:gd name="T5" fmla="*/ 0 h 290"/>
                <a:gd name="T6" fmla="*/ 0 w 565"/>
                <a:gd name="T7" fmla="*/ 0 h 290"/>
                <a:gd name="T8" fmla="*/ 0 w 565"/>
                <a:gd name="T9" fmla="*/ 290 h 290"/>
                <a:gd name="connsiteX0" fmla="*/ 0 w 10000"/>
                <a:gd name="connsiteY0" fmla="*/ 10000 h 10000"/>
                <a:gd name="connsiteX1" fmla="*/ 10000 w 10000"/>
                <a:gd name="connsiteY1" fmla="*/ 10000 h 10000"/>
                <a:gd name="connsiteX2" fmla="*/ 4867 w 10000"/>
                <a:gd name="connsiteY2" fmla="*/ 0 h 10000"/>
                <a:gd name="connsiteX3" fmla="*/ 0 w 10000"/>
                <a:gd name="connsiteY3" fmla="*/ 1951 h 10000"/>
                <a:gd name="connsiteX4" fmla="*/ 0 w 10000"/>
                <a:gd name="connsiteY4" fmla="*/ 10000 h 10000"/>
                <a:gd name="connsiteX0" fmla="*/ 0 w 10000"/>
                <a:gd name="connsiteY0" fmla="*/ 8341 h 8341"/>
                <a:gd name="connsiteX1" fmla="*/ 10000 w 10000"/>
                <a:gd name="connsiteY1" fmla="*/ 8341 h 8341"/>
                <a:gd name="connsiteX2" fmla="*/ 5819 w 10000"/>
                <a:gd name="connsiteY2" fmla="*/ 0 h 8341"/>
                <a:gd name="connsiteX3" fmla="*/ 0 w 10000"/>
                <a:gd name="connsiteY3" fmla="*/ 292 h 8341"/>
                <a:gd name="connsiteX4" fmla="*/ 0 w 10000"/>
                <a:gd name="connsiteY4" fmla="*/ 8341 h 8341"/>
                <a:gd name="connsiteX0" fmla="*/ 0 w 10000"/>
                <a:gd name="connsiteY0" fmla="*/ 9766 h 9766"/>
                <a:gd name="connsiteX1" fmla="*/ 10000 w 10000"/>
                <a:gd name="connsiteY1" fmla="*/ 9766 h 9766"/>
                <a:gd name="connsiteX2" fmla="*/ 5969 w 10000"/>
                <a:gd name="connsiteY2" fmla="*/ 0 h 9766"/>
                <a:gd name="connsiteX3" fmla="*/ 0 w 10000"/>
                <a:gd name="connsiteY3" fmla="*/ 116 h 9766"/>
                <a:gd name="connsiteX4" fmla="*/ 0 w 10000"/>
                <a:gd name="connsiteY4" fmla="*/ 9766 h 9766"/>
                <a:gd name="connsiteX0" fmla="*/ 0 w 10000"/>
                <a:gd name="connsiteY0" fmla="*/ 9881 h 9881"/>
                <a:gd name="connsiteX1" fmla="*/ 10000 w 10000"/>
                <a:gd name="connsiteY1" fmla="*/ 9881 h 9881"/>
                <a:gd name="connsiteX2" fmla="*/ 6069 w 10000"/>
                <a:gd name="connsiteY2" fmla="*/ 121 h 9881"/>
                <a:gd name="connsiteX3" fmla="*/ 0 w 10000"/>
                <a:gd name="connsiteY3" fmla="*/ 0 h 9881"/>
                <a:gd name="connsiteX4" fmla="*/ 0 w 10000"/>
                <a:gd name="connsiteY4" fmla="*/ 9881 h 9881"/>
                <a:gd name="connsiteX0" fmla="*/ 0 w 10000"/>
                <a:gd name="connsiteY0" fmla="*/ 10120 h 10120"/>
                <a:gd name="connsiteX1" fmla="*/ 10000 w 10000"/>
                <a:gd name="connsiteY1" fmla="*/ 10120 h 10120"/>
                <a:gd name="connsiteX2" fmla="*/ 6069 w 10000"/>
                <a:gd name="connsiteY2" fmla="*/ 0 h 10120"/>
                <a:gd name="connsiteX3" fmla="*/ 0 w 10000"/>
                <a:gd name="connsiteY3" fmla="*/ 120 h 10120"/>
                <a:gd name="connsiteX4" fmla="*/ 0 w 10000"/>
                <a:gd name="connsiteY4" fmla="*/ 10120 h 1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120">
                  <a:moveTo>
                    <a:pt x="0" y="10120"/>
                  </a:moveTo>
                  <a:lnTo>
                    <a:pt x="10000" y="10120"/>
                  </a:lnTo>
                  <a:lnTo>
                    <a:pt x="6069" y="0"/>
                  </a:lnTo>
                  <a:lnTo>
                    <a:pt x="0" y="120"/>
                  </a:lnTo>
                  <a:lnTo>
                    <a:pt x="0" y="101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388A6B20-F810-337B-0CDC-CD7916FA7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436" y="3297300"/>
              <a:ext cx="352330" cy="641823"/>
            </a:xfrm>
            <a:custGeom>
              <a:avLst/>
              <a:gdLst>
                <a:gd name="T0" fmla="*/ 0 w 314"/>
                <a:gd name="T1" fmla="*/ 286 h 572"/>
                <a:gd name="T2" fmla="*/ 314 w 314"/>
                <a:gd name="T3" fmla="*/ 0 h 572"/>
                <a:gd name="T4" fmla="*/ 314 w 314"/>
                <a:gd name="T5" fmla="*/ 286 h 572"/>
                <a:gd name="T6" fmla="*/ 314 w 314"/>
                <a:gd name="T7" fmla="*/ 572 h 572"/>
                <a:gd name="T8" fmla="*/ 0 w 314"/>
                <a:gd name="T9" fmla="*/ 286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572">
                  <a:moveTo>
                    <a:pt x="0" y="286"/>
                  </a:moveTo>
                  <a:lnTo>
                    <a:pt x="314" y="0"/>
                  </a:lnTo>
                  <a:lnTo>
                    <a:pt x="314" y="286"/>
                  </a:lnTo>
                  <a:lnTo>
                    <a:pt x="314" y="572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 charset="0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45358A8-B85B-8DFE-8D51-62EE8B7EE299}"/>
              </a:ext>
            </a:extLst>
          </p:cNvPr>
          <p:cNvSpPr txBox="1"/>
          <p:nvPr/>
        </p:nvSpPr>
        <p:spPr>
          <a:xfrm>
            <a:off x="6736034" y="6169814"/>
            <a:ext cx="3822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PhD and Technical students leaving CERN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0B712-1B81-8DF3-DB79-0CA8937A1237}"/>
              </a:ext>
            </a:extLst>
          </p:cNvPr>
          <p:cNvSpPr txBox="1"/>
          <p:nvPr/>
        </p:nvSpPr>
        <p:spPr>
          <a:xfrm>
            <a:off x="573242" y="4724675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00A16-B6F8-F005-947F-A9AA52EC1297}"/>
              </a:ext>
            </a:extLst>
          </p:cNvPr>
          <p:cNvSpPr txBox="1"/>
          <p:nvPr/>
        </p:nvSpPr>
        <p:spPr>
          <a:xfrm>
            <a:off x="696000" y="4960031"/>
            <a:ext cx="540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Age distribution of CERN users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96F2D5-FFCB-F7B6-43F6-08433FB3B70B}"/>
              </a:ext>
            </a:extLst>
          </p:cNvPr>
          <p:cNvCxnSpPr>
            <a:cxnSpLocks/>
          </p:cNvCxnSpPr>
          <p:nvPr/>
        </p:nvCxnSpPr>
        <p:spPr>
          <a:xfrm>
            <a:off x="2042789" y="1977510"/>
            <a:ext cx="0" cy="2702201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DAB2D906-6540-531B-D8B8-C6CD4A732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7207" y="4214357"/>
            <a:ext cx="455584" cy="531515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160F6E2E-EE6F-F19A-CD2D-42ADCBE1CB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0570" y="4548239"/>
            <a:ext cx="573618" cy="1633481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2B63321A-C664-FCE4-2212-0477D60A1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2721" y="4595144"/>
            <a:ext cx="751412" cy="1547264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9780C162-A3FF-051A-791B-B97344BD9208}"/>
              </a:ext>
            </a:extLst>
          </p:cNvPr>
          <p:cNvGrpSpPr/>
          <p:nvPr/>
        </p:nvGrpSpPr>
        <p:grpSpPr>
          <a:xfrm>
            <a:off x="9229725" y="3168626"/>
            <a:ext cx="2458002" cy="1361690"/>
            <a:chOff x="8970083" y="3433912"/>
            <a:chExt cx="2458002" cy="136169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AFD97F8-99C0-04CA-2245-DF0D2F586735}"/>
                </a:ext>
              </a:extLst>
            </p:cNvPr>
            <p:cNvSpPr txBox="1"/>
            <p:nvPr/>
          </p:nvSpPr>
          <p:spPr>
            <a:xfrm>
              <a:off x="8970083" y="4210827"/>
              <a:ext cx="24580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1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36% </a:t>
              </a: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Academia or </a:t>
              </a:r>
              <a:r>
                <a:rPr kumimoji="0" lang="fr-CH" sz="1600" b="0" i="0" u="none" strike="noStrike" kern="1200" cap="none" spc="0" normalizeH="0" baseline="0" noProof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Research</a:t>
              </a: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C1E5AA60-77E8-B1C6-9837-F821BAD72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8879" y="3433912"/>
              <a:ext cx="1199617" cy="766369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E3F40D0-BCD2-956B-50C3-8C2E2DD0E82D}"/>
              </a:ext>
            </a:extLst>
          </p:cNvPr>
          <p:cNvGrpSpPr/>
          <p:nvPr/>
        </p:nvGrpSpPr>
        <p:grpSpPr>
          <a:xfrm>
            <a:off x="5962605" y="2341582"/>
            <a:ext cx="1686628" cy="1299533"/>
            <a:chOff x="5829039" y="2481565"/>
            <a:chExt cx="1686628" cy="1299533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BA62C0B-015C-3737-CBD0-0C7C0E311019}"/>
                </a:ext>
              </a:extLst>
            </p:cNvPr>
            <p:cNvSpPr txBox="1"/>
            <p:nvPr/>
          </p:nvSpPr>
          <p:spPr>
            <a:xfrm>
              <a:off x="5829039" y="3196323"/>
              <a:ext cx="1686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1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45% </a:t>
              </a: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0" i="0" u="none" strike="noStrike" kern="1200" cap="none" spc="0" normalizeH="0" baseline="0" noProof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Industry</a:t>
              </a: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60ADA1A4-3884-ED16-69DF-42510C64C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79993" y="2481565"/>
              <a:ext cx="650240" cy="617220"/>
            </a:xfrm>
            <a:prstGeom prst="rect">
              <a:avLst/>
            </a:prstGeom>
          </p:spPr>
        </p:pic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D3E52D6-58B4-6F45-9E2A-BF3425FF3D52}"/>
              </a:ext>
            </a:extLst>
          </p:cNvPr>
          <p:cNvGrpSpPr/>
          <p:nvPr/>
        </p:nvGrpSpPr>
        <p:grpSpPr>
          <a:xfrm>
            <a:off x="8739666" y="1256318"/>
            <a:ext cx="2964880" cy="1650848"/>
            <a:chOff x="8497273" y="1399638"/>
            <a:chExt cx="2964880" cy="165084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F179B6-88EB-FF20-D1EF-66E563EDB084}"/>
                </a:ext>
              </a:extLst>
            </p:cNvPr>
            <p:cNvSpPr txBox="1"/>
            <p:nvPr/>
          </p:nvSpPr>
          <p:spPr>
            <a:xfrm>
              <a:off x="8497273" y="2219489"/>
              <a:ext cx="29648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1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19% </a:t>
              </a: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600" b="0" i="0" u="none" strike="noStrike" kern="1200" cap="none" spc="0" normalizeH="0" baseline="0" noProof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Other</a:t>
              </a:r>
              <a:r>
                <a:rPr kumimoji="0" lang="fr-CH" sz="16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r>
                <a:rPr kumimoji="0" lang="fr-CH" sz="1600" b="0" i="0" u="none" strike="noStrike" kern="1200" cap="none" spc="0" normalizeH="0" baseline="0" noProof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fields</a:t>
              </a:r>
              <a:r>
                <a:rPr kumimoji="0" lang="fr-CH" sz="16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, </a:t>
              </a:r>
              <a:r>
                <a:rPr kumimoji="0" lang="fr-CH" sz="1600" b="0" i="0" u="none" strike="noStrike" kern="1200" cap="none" spc="0" normalizeH="0" baseline="0" noProof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including</a:t>
              </a:r>
              <a:r>
                <a:rPr kumimoji="0" lang="fr-CH" sz="16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br>
                <a:rPr kumimoji="0" lang="fr-CH" sz="16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fr-CH" sz="1600" b="0" i="0" u="none" strike="noStrike" kern="1200" cap="none" spc="0" normalizeH="0" baseline="0" noProof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government</a:t>
              </a:r>
              <a:r>
                <a:rPr kumimoji="0" lang="fr-CH" sz="16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organisations</a:t>
              </a: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A0FA52AE-1C5B-02FF-93E7-A72CFF1A2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59745" y="1399638"/>
              <a:ext cx="480018" cy="628138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4907762-D84D-015C-3AD1-DF27CFCF183C}"/>
              </a:ext>
            </a:extLst>
          </p:cNvPr>
          <p:cNvSpPr txBox="1"/>
          <p:nvPr/>
        </p:nvSpPr>
        <p:spPr>
          <a:xfrm>
            <a:off x="9358827" y="6001056"/>
            <a:ext cx="16450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Source: CERN Alumni survey (2014)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525264-6E35-D646-AD44-EBAF888B9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6800" y="6440400"/>
            <a:ext cx="215082" cy="24651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012AF7E-5A76-14E4-EFBF-AE292632F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Fabiola Gianotti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35F954-9B43-639B-DA65-C35FDD3676F0}"/>
              </a:ext>
            </a:extLst>
          </p:cNvPr>
          <p:cNvGrpSpPr>
            <a:grpSpLocks noChangeAspect="1"/>
          </p:cNvGrpSpPr>
          <p:nvPr/>
        </p:nvGrpSpPr>
        <p:grpSpPr>
          <a:xfrm>
            <a:off x="519264" y="1280658"/>
            <a:ext cx="5393287" cy="3704676"/>
            <a:chOff x="519262" y="1646417"/>
            <a:chExt cx="5747112" cy="3947720"/>
          </a:xfrm>
        </p:grpSpPr>
        <p:graphicFrame>
          <p:nvGraphicFramePr>
            <p:cNvPr id="34" name="Chart 33">
              <a:extLst>
                <a:ext uri="{FF2B5EF4-FFF2-40B4-BE49-F238E27FC236}">
                  <a16:creationId xmlns:a16="http://schemas.microsoft.com/office/drawing/2014/main" id="{477568E0-6734-84F4-7B45-5D8D11B4DDCE}"/>
                </a:ext>
              </a:extLst>
            </p:cNvPr>
            <p:cNvGraphicFramePr/>
            <p:nvPr/>
          </p:nvGraphicFramePr>
          <p:xfrm>
            <a:off x="615409" y="2099160"/>
            <a:ext cx="5390308" cy="3494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CE9751F-DD93-82CB-56AA-CA831FB611F7}"/>
                </a:ext>
              </a:extLst>
            </p:cNvPr>
            <p:cNvSpPr txBox="1"/>
            <p:nvPr/>
          </p:nvSpPr>
          <p:spPr>
            <a:xfrm>
              <a:off x="2090692" y="2235097"/>
              <a:ext cx="288560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27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B7DC6FF-7937-5B5F-C80E-6F0E298387C5}"/>
                </a:ext>
              </a:extLst>
            </p:cNvPr>
            <p:cNvSpPr txBox="1"/>
            <p:nvPr/>
          </p:nvSpPr>
          <p:spPr>
            <a:xfrm>
              <a:off x="4264209" y="4451495"/>
              <a:ext cx="288560" cy="1862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67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C6FF763-23D7-8BB1-3695-F90850514454}"/>
                </a:ext>
              </a:extLst>
            </p:cNvPr>
            <p:cNvSpPr txBox="1"/>
            <p:nvPr/>
          </p:nvSpPr>
          <p:spPr>
            <a:xfrm>
              <a:off x="614159" y="1646417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61C5D3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Number </a:t>
              </a:r>
              <a:b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61C5D3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61C5D3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of Persons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CB8A5FC-A4A2-20CF-F7D1-34C6BD0118B1}"/>
                </a:ext>
              </a:extLst>
            </p:cNvPr>
            <p:cNvCxnSpPr>
              <a:cxnSpLocks/>
            </p:cNvCxnSpPr>
            <p:nvPr/>
          </p:nvCxnSpPr>
          <p:spPr>
            <a:xfrm>
              <a:off x="4304215" y="4775982"/>
              <a:ext cx="0" cy="54978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1069E49B-7A9D-6E36-2087-D1908EC3C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9262" y="5110245"/>
              <a:ext cx="285668" cy="207403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DED258D5-4EDB-F3AA-8EFB-46D48C78A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00573" y="4884650"/>
              <a:ext cx="530635" cy="432998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F04E8710-6CAA-B119-878B-1E14B75F5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919100" y="4722299"/>
              <a:ext cx="515690" cy="595349"/>
            </a:xfrm>
            <a:prstGeom prst="rect">
              <a:avLst/>
            </a:prstGeom>
          </p:spPr>
        </p:pic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484C385B-9253-EC20-A43E-987D5BE66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239146" y="4801036"/>
              <a:ext cx="410009" cy="516612"/>
            </a:xfrm>
            <a:prstGeom prst="rect">
              <a:avLst/>
            </a:prstGeom>
          </p:spPr>
        </p:pic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17CD7657-DD13-3BE1-3EC8-CCF7606CE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696719" y="4784902"/>
              <a:ext cx="557334" cy="532746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169F567-504D-7986-D159-E6D5EE8E7948}"/>
                </a:ext>
              </a:extLst>
            </p:cNvPr>
            <p:cNvGrpSpPr/>
            <p:nvPr/>
          </p:nvGrpSpPr>
          <p:grpSpPr>
            <a:xfrm>
              <a:off x="5808078" y="5313509"/>
              <a:ext cx="458296" cy="238416"/>
              <a:chOff x="5816599" y="5312157"/>
              <a:chExt cx="458296" cy="238416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07D4EB3-F07A-6760-4707-D0D630B63F15}"/>
                  </a:ext>
                </a:extLst>
              </p:cNvPr>
              <p:cNvCxnSpPr/>
              <p:nvPr/>
            </p:nvCxnSpPr>
            <p:spPr>
              <a:xfrm>
                <a:off x="5816599" y="5312326"/>
                <a:ext cx="279400" cy="0"/>
              </a:xfrm>
              <a:prstGeom prst="line">
                <a:avLst/>
              </a:prstGeom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CC22DDE-464D-FED8-BA35-2655F7ED31F5}"/>
                  </a:ext>
                </a:extLst>
              </p:cNvPr>
              <p:cNvSpPr txBox="1"/>
              <p:nvPr/>
            </p:nvSpPr>
            <p:spPr>
              <a:xfrm>
                <a:off x="5917105" y="5335129"/>
                <a:ext cx="3577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100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5E3DDE6A-8A42-522D-0AAA-D74A92922D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0" y="5312157"/>
                <a:ext cx="0" cy="36000"/>
              </a:xfrm>
              <a:prstGeom prst="line">
                <a:avLst/>
              </a:prstGeom>
              <a:ln w="9525"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6AEE44C-22F6-3BC8-4501-3EB8E0B3A2F4}"/>
              </a:ext>
            </a:extLst>
          </p:cNvPr>
          <p:cNvSpPr txBox="1"/>
          <p:nvPr/>
        </p:nvSpPr>
        <p:spPr>
          <a:xfrm>
            <a:off x="477252" y="5219498"/>
            <a:ext cx="6584635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D0EAFB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any given time CERN is training ~ 5500 young people: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physicists, as well as engineers and technicians in a larger number of fields (mechanics, robotics, cryogenics, vacuum, electronics, superconducting materials, quantum/AI, civil engineering,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Only ~ 30% of them remain in particle physics.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AE0BD5-A278-EF10-805D-E46943A43833}"/>
              </a:ext>
            </a:extLst>
          </p:cNvPr>
          <p:cNvSpPr/>
          <p:nvPr/>
        </p:nvSpPr>
        <p:spPr>
          <a:xfrm>
            <a:off x="6344984" y="1925917"/>
            <a:ext cx="953725" cy="1962498"/>
          </a:xfrm>
          <a:prstGeom prst="rect">
            <a:avLst/>
          </a:prstGeom>
          <a:noFill/>
          <a:ln w="28575">
            <a:solidFill>
              <a:schemeClr val="accent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13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07375-E092-B45A-8DEC-3B56EAE44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307C9-5C04-20BF-6F16-C531962A8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A7647-7025-F9E2-2CB3-082F73CD0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CD681-0F5B-6430-4CBC-BEEED87A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F60D115-964B-B00D-677F-3E1179629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28015"/>
            <a:ext cx="11103894" cy="1693309"/>
          </a:xfrm>
        </p:spPr>
        <p:txBody>
          <a:bodyPr>
            <a:normAutofit/>
          </a:bodyPr>
          <a:lstStyle/>
          <a:p>
            <a:pPr algn="l"/>
            <a:r>
              <a:rPr lang="en-US" sz="3300" b="1" dirty="0">
                <a:latin typeface="Arial" panose="020B0604020202020204" pitchFamily="34" charset="0"/>
                <a:cs typeface="Arial" panose="020B0604020202020204" pitchFamily="34" charset="0"/>
              </a:rPr>
              <a:t>What’s next? CERN has recently completed the feasibility study of the Future Circular Collider (FCC)</a:t>
            </a:r>
            <a:endParaRPr lang="en-US" sz="33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C6DDE0-E824-CB5C-9189-2A52E73790EE}"/>
              </a:ext>
            </a:extLst>
          </p:cNvPr>
          <p:cNvSpPr txBox="1"/>
          <p:nvPr/>
        </p:nvSpPr>
        <p:spPr>
          <a:xfrm>
            <a:off x="355736" y="2369950"/>
            <a:ext cx="5688013" cy="307776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Potentially the 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most extraordinary instrument 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ever built to study the laws of nature at the most fundamental level and address many of the oustanding questions about the Universe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H" sz="10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60000"/>
                  <a:lumOff val="4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Technologically very ambitious 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will push innovation in many</a:t>
            </a: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domains with applications for medicine, environment, nuclear energy,</a:t>
            </a: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digital, material science, etc.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CH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Tentative timescale: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project approval </a:t>
            </a:r>
            <a:r>
              <a:rPr kumimoji="0" lang="en-CH" sz="15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~ 2028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construction start </a:t>
            </a:r>
            <a:r>
              <a:rPr kumimoji="0" lang="en-CH" sz="15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~ 2033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b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fr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  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first-stage operation (e</a:t>
            </a:r>
            <a:r>
              <a:rPr kumimoji="0" lang="en-CH" sz="1500" b="0" i="0" u="none" strike="noStrike" kern="1200" cap="none" spc="0" normalizeH="0" baseline="3000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+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  <a:r>
              <a:rPr kumimoji="0" lang="en-CH" sz="1500" b="0" i="0" u="none" strike="noStrike" kern="1200" cap="none" spc="0" normalizeH="0" baseline="3000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 </a:t>
            </a:r>
            <a:r>
              <a:rPr kumimoji="0" lang="en-CH" sz="15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Higgs factory) </a:t>
            </a:r>
            <a:r>
              <a:rPr kumimoji="0" lang="en-CH" sz="15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2048-2062</a:t>
            </a:r>
          </a:p>
        </p:txBody>
      </p:sp>
      <p:pic>
        <p:nvPicPr>
          <p:cNvPr id="10" name="Picture Placeholder 10">
            <a:extLst>
              <a:ext uri="{FF2B5EF4-FFF2-40B4-BE49-F238E27FC236}">
                <a16:creationId xmlns:a16="http://schemas.microsoft.com/office/drawing/2014/main" id="{85B880F8-88FB-FB6B-9780-17AC0EB09248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929"/>
          <a:stretch/>
        </p:blipFill>
        <p:spPr>
          <a:xfrm>
            <a:off x="6681796" y="2595279"/>
            <a:ext cx="5117475" cy="30975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D2B801F-373D-5C9D-8FA1-D627DC0C0C6B}"/>
              </a:ext>
            </a:extLst>
          </p:cNvPr>
          <p:cNvSpPr txBox="1"/>
          <p:nvPr/>
        </p:nvSpPr>
        <p:spPr>
          <a:xfrm>
            <a:off x="9140889" y="5286834"/>
            <a:ext cx="2658382" cy="395869"/>
          </a:xfrm>
          <a:prstGeom prst="rect">
            <a:avLst/>
          </a:prstGeom>
          <a:solidFill>
            <a:schemeClr val="tx1"/>
          </a:solidFill>
        </p:spPr>
        <p:txBody>
          <a:bodyPr wrap="square" tIns="7200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FCC : </a:t>
            </a: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~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 km ring</a:t>
            </a:r>
          </a:p>
        </p:txBody>
      </p:sp>
    </p:spTree>
    <p:extLst>
      <p:ext uri="{BB962C8B-B14F-4D97-AF65-F5344CB8AC3E}">
        <p14:creationId xmlns:p14="http://schemas.microsoft.com/office/powerpoint/2010/main" val="951583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744EA-589C-A1B4-EF21-9443711D9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image2.tif" descr="image2.tif">
            <a:extLst>
              <a:ext uri="{FF2B5EF4-FFF2-40B4-BE49-F238E27FC236}">
                <a16:creationId xmlns:a16="http://schemas.microsoft.com/office/drawing/2014/main" id="{9246B1E8-5AC3-BA14-2D1D-140AC77492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96" r="11002"/>
          <a:stretch>
            <a:fillRect/>
          </a:stretch>
        </p:blipFill>
        <p:spPr>
          <a:xfrm>
            <a:off x="0" y="-37353"/>
            <a:ext cx="12192000" cy="69088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5FCA44-5E9A-E424-B303-84E58A7CA4A5}"/>
              </a:ext>
            </a:extLst>
          </p:cNvPr>
          <p:cNvSpPr txBox="1"/>
          <p:nvPr/>
        </p:nvSpPr>
        <p:spPr>
          <a:xfrm>
            <a:off x="59375" y="-2705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JWST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FCFD3-2CAE-5E32-930F-7354C3C8694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512146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8724"/>
            <a:ext cx="12192000" cy="6649276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DF412CD-289F-2942-806A-F92101D4D7C6}"/>
              </a:ext>
            </a:extLst>
          </p:cNvPr>
          <p:cNvSpPr/>
          <p:nvPr/>
        </p:nvSpPr>
        <p:spPr>
          <a:xfrm>
            <a:off x="7704666" y="1616291"/>
            <a:ext cx="4487333" cy="163693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4ABD68E3-21F0-714D-8084-98EC31A2C117}"/>
              </a:ext>
            </a:extLst>
          </p:cNvPr>
          <p:cNvSpPr txBox="1"/>
          <p:nvPr/>
        </p:nvSpPr>
        <p:spPr>
          <a:xfrm>
            <a:off x="7848600" y="1683561"/>
            <a:ext cx="391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Our goal is to understand the most fundamental particles and laws </a:t>
            </a:r>
            <a:b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the universe.</a:t>
            </a:r>
            <a:endParaRPr lang="fr-FR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A2F55-BD1B-2C4D-BF71-51ECEF7BDBB5}"/>
              </a:ext>
            </a:extLst>
          </p:cNvPr>
          <p:cNvSpPr/>
          <p:nvPr/>
        </p:nvSpPr>
        <p:spPr>
          <a:xfrm>
            <a:off x="7704667" y="205121"/>
            <a:ext cx="4487333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8" name="ZoneTexte 2">
            <a:extLst>
              <a:ext uri="{FF2B5EF4-FFF2-40B4-BE49-F238E27FC236}">
                <a16:creationId xmlns:a16="http://schemas.microsoft.com/office/drawing/2014/main" id="{25E21975-8FE6-3B48-A87E-E4BBC264700A}"/>
              </a:ext>
            </a:extLst>
          </p:cNvPr>
          <p:cNvSpPr txBox="1"/>
          <p:nvPr/>
        </p:nvSpPr>
        <p:spPr>
          <a:xfrm>
            <a:off x="7848600" y="291656"/>
            <a:ext cx="3954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world’s biggest laboratory </a:t>
            </a:r>
            <a:b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 particle physics</a:t>
            </a:r>
            <a:r>
              <a:rPr lang="fr-FR" sz="2400" dirty="0">
                <a:solidFill>
                  <a:schemeClr val="bg1"/>
                </a:solidFill>
              </a:rPr>
              <a:t>.</a:t>
            </a:r>
            <a:endParaRPr lang="fr-FR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36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731609"/>
          </a:xfrm>
        </p:spPr>
        <p:txBody>
          <a:bodyPr/>
          <a:lstStyle/>
          <a:p>
            <a:r>
              <a:rPr lang="en-US" dirty="0"/>
              <a:t>Four pillars underpin CERN’s mission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65208" y="6441742"/>
            <a:ext cx="1517702" cy="239688"/>
          </a:xfrm>
        </p:spPr>
        <p:txBody>
          <a:bodyPr/>
          <a:lstStyle/>
          <a:p>
            <a:r>
              <a:rPr lang="en-US" dirty="0"/>
              <a:t>1 July 2025</a:t>
            </a:r>
            <a:endParaRPr lang="fr-FR" dirty="0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34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313CFE0-2011-1348-B5C3-8F7AEF480F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4955" y="3882336"/>
            <a:ext cx="2106000" cy="2106000"/>
          </a:xfrm>
          <a:prstGeom prst="rect">
            <a:avLst/>
          </a:prstGeom>
        </p:spPr>
      </p:pic>
      <p:sp>
        <p:nvSpPr>
          <p:cNvPr id="19" name="Oval 16"/>
          <p:cNvSpPr/>
          <p:nvPr/>
        </p:nvSpPr>
        <p:spPr>
          <a:xfrm>
            <a:off x="3477283" y="2430919"/>
            <a:ext cx="2472266" cy="2472266"/>
          </a:xfrm>
          <a:prstGeom prst="ellipse">
            <a:avLst/>
          </a:prstGeom>
          <a:solidFill>
            <a:srgbClr val="62C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3C4ACD2-2821-8947-9240-A3C4CC26C9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0416" y="2614052"/>
            <a:ext cx="2106000" cy="2106000"/>
          </a:xfrm>
          <a:prstGeom prst="rect">
            <a:avLst/>
          </a:prstGeom>
        </p:spPr>
      </p:pic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213" y="1459392"/>
            <a:ext cx="2095200" cy="2095200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D53CE37-2EAE-17A1-56F6-917F047FE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3584" y="6318504"/>
            <a:ext cx="3608877" cy="365125"/>
          </a:xfr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311283-D8EA-9A1F-C059-20C4F330C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E35E271-9561-9345-8987-2CF4F5F4D8F4}"/>
              </a:ext>
            </a:extLst>
          </p:cNvPr>
          <p:cNvGrpSpPr>
            <a:grpSpLocks noChangeAspect="1"/>
          </p:cNvGrpSpPr>
          <p:nvPr/>
        </p:nvGrpSpPr>
        <p:grpSpPr>
          <a:xfrm>
            <a:off x="5058870" y="1549097"/>
            <a:ext cx="0" cy="0"/>
            <a:chOff x="5058870" y="1549097"/>
            <a:chExt cx="3142706" cy="4797614"/>
          </a:xfrm>
        </p:grpSpPr>
        <p:sp>
          <p:nvSpPr>
            <p:cNvPr id="38" name="Freeform 157">
              <a:extLst>
                <a:ext uri="{FF2B5EF4-FFF2-40B4-BE49-F238E27FC236}">
                  <a16:creationId xmlns:a16="http://schemas.microsoft.com/office/drawing/2014/main" id="{1C0E519D-B8FD-8448-94AF-C641B13C2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870" y="1549097"/>
              <a:ext cx="2369242" cy="1887007"/>
            </a:xfrm>
            <a:custGeom>
              <a:avLst/>
              <a:gdLst>
                <a:gd name="T0" fmla="*/ 3817 w 3848"/>
                <a:gd name="T1" fmla="*/ 3064 h 3065"/>
                <a:gd name="T2" fmla="*/ 3817 w 3848"/>
                <a:gd name="T3" fmla="*/ 3064 h 3065"/>
                <a:gd name="T4" fmla="*/ 3480 w 3848"/>
                <a:gd name="T5" fmla="*/ 1632 h 3065"/>
                <a:gd name="T6" fmla="*/ 3480 w 3848"/>
                <a:gd name="T7" fmla="*/ 1632 h 3065"/>
                <a:gd name="T8" fmla="*/ 0 w 3848"/>
                <a:gd name="T9" fmla="*/ 699 h 3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8" h="3065">
                  <a:moveTo>
                    <a:pt x="3817" y="3064"/>
                  </a:moveTo>
                  <a:lnTo>
                    <a:pt x="3817" y="3064"/>
                  </a:lnTo>
                  <a:cubicBezTo>
                    <a:pt x="3847" y="2565"/>
                    <a:pt x="3730" y="2066"/>
                    <a:pt x="3480" y="1632"/>
                  </a:cubicBezTo>
                  <a:lnTo>
                    <a:pt x="3480" y="1632"/>
                  </a:lnTo>
                  <a:cubicBezTo>
                    <a:pt x="2781" y="422"/>
                    <a:pt x="1211" y="0"/>
                    <a:pt x="0" y="69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40000"/>
                  <a:lumOff val="6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599" dirty="0">
                <a:latin typeface="Poppins" pitchFamily="2" charset="77"/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0E50D90-92AA-524D-80D5-CF52CFB9F9BD}"/>
                </a:ext>
              </a:extLst>
            </p:cNvPr>
            <p:cNvGrpSpPr/>
            <p:nvPr/>
          </p:nvGrpSpPr>
          <p:grpSpPr>
            <a:xfrm>
              <a:off x="5256983" y="3400808"/>
              <a:ext cx="2944593" cy="2945903"/>
              <a:chOff x="5256983" y="3400808"/>
              <a:chExt cx="2944593" cy="2945903"/>
            </a:xfrm>
          </p:grpSpPr>
          <p:sp>
            <p:nvSpPr>
              <p:cNvPr id="40" name="Freeform 3">
                <a:extLst>
                  <a:ext uri="{FF2B5EF4-FFF2-40B4-BE49-F238E27FC236}">
                    <a16:creationId xmlns:a16="http://schemas.microsoft.com/office/drawing/2014/main" id="{2AD97C22-C2A7-FC4B-B074-941627A76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6983" y="3400808"/>
                <a:ext cx="2944593" cy="2945903"/>
              </a:xfrm>
              <a:custGeom>
                <a:avLst/>
                <a:gdLst>
                  <a:gd name="T0" fmla="*/ 4784 w 4785"/>
                  <a:gd name="T1" fmla="*/ 2391 h 4785"/>
                  <a:gd name="T2" fmla="*/ 4784 w 4785"/>
                  <a:gd name="T3" fmla="*/ 2391 h 4785"/>
                  <a:gd name="T4" fmla="*/ 2391 w 4785"/>
                  <a:gd name="T5" fmla="*/ 4784 h 4785"/>
                  <a:gd name="T6" fmla="*/ 2391 w 4785"/>
                  <a:gd name="T7" fmla="*/ 4784 h 4785"/>
                  <a:gd name="T8" fmla="*/ 0 w 4785"/>
                  <a:gd name="T9" fmla="*/ 2391 h 4785"/>
                  <a:gd name="T10" fmla="*/ 0 w 4785"/>
                  <a:gd name="T11" fmla="*/ 2391 h 4785"/>
                  <a:gd name="T12" fmla="*/ 2391 w 4785"/>
                  <a:gd name="T13" fmla="*/ 0 h 4785"/>
                  <a:gd name="T14" fmla="*/ 2391 w 4785"/>
                  <a:gd name="T15" fmla="*/ 0 h 4785"/>
                  <a:gd name="T16" fmla="*/ 4784 w 4785"/>
                  <a:gd name="T17" fmla="*/ 2391 h 4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85" h="4785">
                    <a:moveTo>
                      <a:pt x="4784" y="2391"/>
                    </a:moveTo>
                    <a:lnTo>
                      <a:pt x="4784" y="2391"/>
                    </a:lnTo>
                    <a:cubicBezTo>
                      <a:pt x="4784" y="3713"/>
                      <a:pt x="3713" y="4784"/>
                      <a:pt x="2391" y="4784"/>
                    </a:cubicBezTo>
                    <a:lnTo>
                      <a:pt x="2391" y="4784"/>
                    </a:lnTo>
                    <a:cubicBezTo>
                      <a:pt x="1070" y="4784"/>
                      <a:pt x="0" y="3713"/>
                      <a:pt x="0" y="2391"/>
                    </a:cubicBezTo>
                    <a:lnTo>
                      <a:pt x="0" y="2391"/>
                    </a:lnTo>
                    <a:cubicBezTo>
                      <a:pt x="0" y="1070"/>
                      <a:pt x="1070" y="0"/>
                      <a:pt x="2391" y="0"/>
                    </a:cubicBezTo>
                    <a:lnTo>
                      <a:pt x="2391" y="0"/>
                    </a:lnTo>
                    <a:cubicBezTo>
                      <a:pt x="3713" y="0"/>
                      <a:pt x="4784" y="1070"/>
                      <a:pt x="4784" y="2391"/>
                    </a:cubicBezTo>
                  </a:path>
                </a:pathLst>
              </a:custGeom>
              <a:solidFill>
                <a:schemeClr val="tx1">
                  <a:alpha val="88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3599" dirty="0">
                  <a:latin typeface="Poppins" pitchFamily="2" charset="77"/>
                </a:endParaRPr>
              </a:p>
            </p:txBody>
          </p:sp>
          <p:pic>
            <p:nvPicPr>
              <p:cNvPr id="41" name="Picture 40" descr="A picture containing shape&#10;&#10;Description automatically generated">
                <a:extLst>
                  <a:ext uri="{FF2B5EF4-FFF2-40B4-BE49-F238E27FC236}">
                    <a16:creationId xmlns:a16="http://schemas.microsoft.com/office/drawing/2014/main" id="{17AAFFAE-C9E1-D248-B119-534A47B3F0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484679" y="3629159"/>
                <a:ext cx="2489200" cy="24892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44782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98234-66CD-DC87-8677-431A9C2F6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 July 2025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DB44C-5F4F-3E13-5ED4-592C37EFA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3584" y="6318504"/>
            <a:ext cx="3608877" cy="365125"/>
          </a:xfr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67109-3A8F-A7CB-BD08-8B26140C2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E89BC1A0-2C82-B60D-A224-6BCAC879E8A8}"/>
              </a:ext>
            </a:extLst>
          </p:cNvPr>
          <p:cNvSpPr txBox="1">
            <a:spLocks/>
          </p:cNvSpPr>
          <p:nvPr/>
        </p:nvSpPr>
        <p:spPr>
          <a:xfrm>
            <a:off x="407988" y="373592"/>
            <a:ext cx="11376025" cy="161524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000" dirty="0">
                <a:solidFill>
                  <a:srgbClr val="0033A0"/>
                </a:solidFill>
                <a:latin typeface="Arial" charset="0"/>
                <a:ea typeface="Arial" charset="0"/>
                <a:cs typeface="Arial" charset="0"/>
              </a:rPr>
              <a:t>At CERN we study the elementary particles, i.e., the smallest constituents of matter and the universe, and the laws of physics at the most fundamental level</a:t>
            </a:r>
            <a:endParaRPr lang="en-US" sz="3000" dirty="0"/>
          </a:p>
        </p:txBody>
      </p:sp>
      <p:pic>
        <p:nvPicPr>
          <p:cNvPr id="16" name="Picture 1033">
            <a:extLst>
              <a:ext uri="{FF2B5EF4-FFF2-40B4-BE49-F238E27FC236}">
                <a16:creationId xmlns:a16="http://schemas.microsoft.com/office/drawing/2014/main" id="{69C499DA-EDD2-8E58-628F-F92F97734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08" y="2336621"/>
            <a:ext cx="11846984" cy="2614084"/>
          </a:xfrm>
          <a:prstGeom prst="rect">
            <a:avLst/>
          </a:prstGeom>
          <a:solidFill>
            <a:srgbClr val="339933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Text Box 1036">
            <a:extLst>
              <a:ext uri="{FF2B5EF4-FFF2-40B4-BE49-F238E27FC236}">
                <a16:creationId xmlns:a16="http://schemas.microsoft.com/office/drawing/2014/main" id="{3C5C9D61-6282-AAFA-8161-57BD54528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458" y="4760205"/>
            <a:ext cx="944033" cy="37888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10</a:t>
            </a:r>
            <a:r>
              <a:rPr kumimoji="0" lang="en-US" sz="1867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-10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m</a:t>
            </a:r>
          </a:p>
        </p:txBody>
      </p:sp>
      <p:sp>
        <p:nvSpPr>
          <p:cNvPr id="18" name="Text Box 1037">
            <a:extLst>
              <a:ext uri="{FF2B5EF4-FFF2-40B4-BE49-F238E27FC236}">
                <a16:creationId xmlns:a16="http://schemas.microsoft.com/office/drawing/2014/main" id="{1FA5621E-D423-182C-0324-CF793BF2D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708" y="4775022"/>
            <a:ext cx="944033" cy="37888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10</a:t>
            </a:r>
            <a:r>
              <a:rPr kumimoji="0" lang="en-US" sz="1867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-14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m</a:t>
            </a:r>
          </a:p>
        </p:txBody>
      </p:sp>
      <p:sp>
        <p:nvSpPr>
          <p:cNvPr id="19" name="Text Box 1038">
            <a:extLst>
              <a:ext uri="{FF2B5EF4-FFF2-40B4-BE49-F238E27FC236}">
                <a16:creationId xmlns:a16="http://schemas.microsoft.com/office/drawing/2014/main" id="{7217E67F-B66F-7747-C217-671A7E86C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6109" y="4719988"/>
            <a:ext cx="1585383" cy="37888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10</a:t>
            </a:r>
            <a:r>
              <a:rPr kumimoji="0" lang="en-US" sz="1867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-15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-10</a:t>
            </a:r>
            <a:r>
              <a:rPr kumimoji="0" lang="en-US" sz="1867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-18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m</a:t>
            </a:r>
          </a:p>
        </p:txBody>
      </p:sp>
      <p:sp>
        <p:nvSpPr>
          <p:cNvPr id="20" name="Rectangle 1035">
            <a:extLst>
              <a:ext uri="{FF2B5EF4-FFF2-40B4-BE49-F238E27FC236}">
                <a16:creationId xmlns:a16="http://schemas.microsoft.com/office/drawing/2014/main" id="{F5F2E15E-F14B-758E-71D8-DD060B0EB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74" y="5349526"/>
            <a:ext cx="114486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Large Hadron Collider (LHC) at CERN allows us to scrutinize matter down to scales of smaller than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-18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  <a:sym typeface="Wingdings"/>
              </a:rPr>
              <a:t> provides insight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also into the structure and evolution of the Universe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very small to understand the very big … </a:t>
            </a:r>
          </a:p>
        </p:txBody>
      </p:sp>
    </p:spTree>
    <p:extLst>
      <p:ext uri="{BB962C8B-B14F-4D97-AF65-F5344CB8AC3E}">
        <p14:creationId xmlns:p14="http://schemas.microsoft.com/office/powerpoint/2010/main" val="4012157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98234-66CD-DC87-8677-431A9C2F6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DB44C-5F4F-3E13-5ED4-592C37EFA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3584" y="6318504"/>
            <a:ext cx="3608877" cy="365125"/>
          </a:xfr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67109-3A8F-A7CB-BD08-8B26140C2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5</a:t>
            </a:fld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00C726D-C0A7-4FC4-8CD4-312503F01AD5}"/>
              </a:ext>
            </a:extLst>
          </p:cNvPr>
          <p:cNvSpPr/>
          <p:nvPr/>
        </p:nvSpPr>
        <p:spPr>
          <a:xfrm>
            <a:off x="1" y="217170"/>
            <a:ext cx="12192000" cy="627331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2" name="Image 9">
            <a:extLst>
              <a:ext uri="{FF2B5EF4-FFF2-40B4-BE49-F238E27FC236}">
                <a16:creationId xmlns:a16="http://schemas.microsoft.com/office/drawing/2014/main" id="{1BA98552-5047-E25A-C75F-3DD95774B8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3516" y="1668478"/>
            <a:ext cx="8153401" cy="3963480"/>
          </a:xfrm>
          <a:prstGeom prst="rect">
            <a:avLst/>
          </a:prstGeom>
        </p:spPr>
      </p:pic>
      <p:sp>
        <p:nvSpPr>
          <p:cNvPr id="23" name="Rectangle 4">
            <a:extLst>
              <a:ext uri="{FF2B5EF4-FFF2-40B4-BE49-F238E27FC236}">
                <a16:creationId xmlns:a16="http://schemas.microsoft.com/office/drawing/2014/main" id="{E20EB00D-C286-6BB7-8D14-60F748C5E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3516" y="3005103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kumimoji="0" lang="de-DE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5EFD15-99C3-730B-EDB5-606016681339}"/>
              </a:ext>
            </a:extLst>
          </p:cNvPr>
          <p:cNvSpPr/>
          <p:nvPr/>
        </p:nvSpPr>
        <p:spPr bwMode="auto">
          <a:xfrm>
            <a:off x="8191022" y="2441756"/>
            <a:ext cx="2520414" cy="213265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itchFamily="-111" charset="0"/>
              <a:ea typeface="+mn-ea"/>
              <a:cs typeface="+mn-cs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5E8C0C9-E566-9AA1-FF67-C177F2F631FD}"/>
              </a:ext>
            </a:extLst>
          </p:cNvPr>
          <p:cNvGrpSpPr/>
          <p:nvPr/>
        </p:nvGrpSpPr>
        <p:grpSpPr>
          <a:xfrm>
            <a:off x="7590141" y="2328796"/>
            <a:ext cx="2734408" cy="1573051"/>
            <a:chOff x="9194276" y="1699986"/>
            <a:chExt cx="2734408" cy="1573051"/>
          </a:xfrm>
        </p:grpSpPr>
        <p:pic>
          <p:nvPicPr>
            <p:cNvPr id="26" name="Picture 51" descr="Picture 2">
              <a:extLst>
                <a:ext uri="{FF2B5EF4-FFF2-40B4-BE49-F238E27FC236}">
                  <a16:creationId xmlns:a16="http://schemas.microsoft.com/office/drawing/2014/main" id="{2A332BB0-705B-7C39-5E29-25264F9F57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/>
            <a:srcRect l="1781" t="16859" r="2374" b="-659"/>
            <a:stretch/>
          </p:blipFill>
          <p:spPr bwMode="auto">
            <a:xfrm>
              <a:off x="9826207" y="2154115"/>
              <a:ext cx="1419672" cy="111892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2F5AFD8-316D-56A4-8720-1B3018C97C9F}"/>
                </a:ext>
              </a:extLst>
            </p:cNvPr>
            <p:cNvSpPr txBox="1"/>
            <p:nvPr/>
          </p:nvSpPr>
          <p:spPr>
            <a:xfrm>
              <a:off x="9194276" y="1699986"/>
              <a:ext cx="273440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61C5D3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Telescopes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6672A12-11EE-5615-A25C-F71CE34BD009}"/>
              </a:ext>
            </a:extLst>
          </p:cNvPr>
          <p:cNvGrpSpPr/>
          <p:nvPr/>
        </p:nvGrpSpPr>
        <p:grpSpPr>
          <a:xfrm>
            <a:off x="215496" y="3455714"/>
            <a:ext cx="2697037" cy="2671360"/>
            <a:chOff x="130829" y="3323210"/>
            <a:chExt cx="2697037" cy="267136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6D0730F-4227-ECE3-2AC4-00AB8F7869E1}"/>
                </a:ext>
              </a:extLst>
            </p:cNvPr>
            <p:cNvGrpSpPr/>
            <p:nvPr/>
          </p:nvGrpSpPr>
          <p:grpSpPr>
            <a:xfrm>
              <a:off x="222462" y="3323210"/>
              <a:ext cx="2603353" cy="2085215"/>
              <a:chOff x="449992" y="3770335"/>
              <a:chExt cx="1903188" cy="1524402"/>
            </a:xfrm>
          </p:grpSpPr>
          <p:pic>
            <p:nvPicPr>
              <p:cNvPr id="31" name="Picture 7" descr="interconnect">
                <a:extLst>
                  <a:ext uri="{FF2B5EF4-FFF2-40B4-BE49-F238E27FC236}">
                    <a16:creationId xmlns:a16="http://schemas.microsoft.com/office/drawing/2014/main" id="{91AAD43B-3817-8413-DAF5-0E2F97C0E64B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56706" y="4062837"/>
                <a:ext cx="1883047" cy="123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EDB80F1-001E-761E-552B-CC77E44D603C}"/>
                  </a:ext>
                </a:extLst>
              </p:cNvPr>
              <p:cNvSpPr txBox="1"/>
              <p:nvPr/>
            </p:nvSpPr>
            <p:spPr>
              <a:xfrm>
                <a:off x="449992" y="3770335"/>
                <a:ext cx="1903188" cy="2700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61C5D3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LHC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6A5FF12-A1D3-6B41-9D47-4D86002BDB1B}"/>
                </a:ext>
              </a:extLst>
            </p:cNvPr>
            <p:cNvSpPr txBox="1"/>
            <p:nvPr/>
          </p:nvSpPr>
          <p:spPr>
            <a:xfrm>
              <a:off x="130829" y="5532905"/>
              <a:ext cx="2697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Explore the </a:t>
              </a:r>
              <a:r>
                <a:rPr kumimoji="0" lang="en-CH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Universe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back</a:t>
              </a:r>
              <a:r>
                <a:rPr kumimoji="0" lang="fr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 </a:t>
              </a:r>
              <a:r>
                <a:rPr kumimoji="0" 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10</a:t>
              </a:r>
              <a:r>
                <a:rPr kumimoji="0" lang="en-CH" sz="12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-12 </a:t>
              </a:r>
              <a:r>
                <a:rPr kumimoji="0" 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after</a:t>
              </a:r>
              <a:r>
                <a:rPr kumimoji="0" 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the Big Bang</a:t>
              </a:r>
            </a:p>
          </p:txBody>
        </p:sp>
      </p:grpSp>
      <p:sp>
        <p:nvSpPr>
          <p:cNvPr id="36" name="Rectangle 5">
            <a:extLst>
              <a:ext uri="{FF2B5EF4-FFF2-40B4-BE49-F238E27FC236}">
                <a16:creationId xmlns:a16="http://schemas.microsoft.com/office/drawing/2014/main" id="{4CABC0C8-9058-250D-8A74-D7A659EEC5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9968"/>
            <a:ext cx="12192000" cy="63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Evolution of the Universe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heSans 6-SemiBold" charset="0"/>
              <a:ea typeface="+mn-ea"/>
              <a:cs typeface="+mn-cs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3CD4017-2854-A2D1-0E03-B1A0D876E187}"/>
              </a:ext>
            </a:extLst>
          </p:cNvPr>
          <p:cNvGrpSpPr/>
          <p:nvPr/>
        </p:nvGrpSpPr>
        <p:grpSpPr>
          <a:xfrm>
            <a:off x="3454511" y="5408856"/>
            <a:ext cx="5893587" cy="946444"/>
            <a:chOff x="1746117" y="5119422"/>
            <a:chExt cx="5893587" cy="946444"/>
          </a:xfrm>
        </p:grpSpPr>
        <p:sp>
          <p:nvSpPr>
            <p:cNvPr id="48" name="Rectangle 8">
              <a:extLst>
                <a:ext uri="{FF2B5EF4-FFF2-40B4-BE49-F238E27FC236}">
                  <a16:creationId xmlns:a16="http://schemas.microsoft.com/office/drawing/2014/main" id="{795C7EB5-C0F1-FE08-BF9C-D8B59D27A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1004" y="5357841"/>
              <a:ext cx="1028700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" name="Rectangle 9">
              <a:extLst>
                <a:ext uri="{FF2B5EF4-FFF2-40B4-BE49-F238E27FC236}">
                  <a16:creationId xmlns:a16="http://schemas.microsoft.com/office/drawing/2014/main" id="{585418AD-EE51-3AB0-B845-A40B4C7F8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814" y="5119422"/>
              <a:ext cx="2543175" cy="463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50" name="Rectangle 10">
              <a:extLst>
                <a:ext uri="{FF2B5EF4-FFF2-40B4-BE49-F238E27FC236}">
                  <a16:creationId xmlns:a16="http://schemas.microsoft.com/office/drawing/2014/main" id="{851371F1-3E27-12B3-5626-23D109676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452" y="5608666"/>
              <a:ext cx="1236663" cy="45720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kumimoji="0" lang="de-DE" sz="1800" b="0" i="0" u="none" strike="noStrike" kern="1200" cap="none" spc="0" normalizeH="0" baseline="3000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grpSp>
          <p:nvGrpSpPr>
            <p:cNvPr id="51" name="Grouper 7">
              <a:extLst>
                <a:ext uri="{FF2B5EF4-FFF2-40B4-BE49-F238E27FC236}">
                  <a16:creationId xmlns:a16="http://schemas.microsoft.com/office/drawing/2014/main" id="{7D88D770-8358-F4BE-3E41-CC97B2A38B9B}"/>
                </a:ext>
              </a:extLst>
            </p:cNvPr>
            <p:cNvGrpSpPr/>
            <p:nvPr/>
          </p:nvGrpSpPr>
          <p:grpSpPr>
            <a:xfrm>
              <a:off x="1746117" y="5464407"/>
              <a:ext cx="4965768" cy="164910"/>
              <a:chOff x="1746117" y="5464407"/>
              <a:chExt cx="4965768" cy="164910"/>
            </a:xfrm>
          </p:grpSpPr>
          <p:sp>
            <p:nvSpPr>
              <p:cNvPr id="52" name="Line 7">
                <a:extLst>
                  <a:ext uri="{FF2B5EF4-FFF2-40B4-BE49-F238E27FC236}">
                    <a16:creationId xmlns:a16="http://schemas.microsoft.com/office/drawing/2014/main" id="{78175F7D-765F-8A5B-089A-D305DAF244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117" y="5553367"/>
                <a:ext cx="4965768" cy="8387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triangle" w="med" len="med"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3" name="Line 11">
                <a:extLst>
                  <a:ext uri="{FF2B5EF4-FFF2-40B4-BE49-F238E27FC236}">
                    <a16:creationId xmlns:a16="http://schemas.microsoft.com/office/drawing/2014/main" id="{BC62433F-B6D3-857D-CC6B-4899EC03D8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6117" y="5464407"/>
                <a:ext cx="0" cy="16491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100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3EC9B3-9241-A7AA-9826-E07B1307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 July 2025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B6D8FE-EDB2-C01F-6B62-4DA659C74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1360" y="6441742"/>
            <a:ext cx="4117760" cy="239688"/>
          </a:xfrm>
        </p:spPr>
        <p:txBody>
          <a:bodyPr/>
          <a:lstStyle/>
          <a:p>
            <a:r>
              <a:rPr lang="fr-FR"/>
              <a:t>Fabiola Gianotti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3F08E-77E4-6E56-E7DE-3BB81C36A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/>
          </a:p>
        </p:txBody>
      </p:sp>
      <p:sp>
        <p:nvSpPr>
          <p:cNvPr id="10" name="Titre 4">
            <a:extLst>
              <a:ext uri="{FF2B5EF4-FFF2-40B4-BE49-F238E27FC236}">
                <a16:creationId xmlns:a16="http://schemas.microsoft.com/office/drawing/2014/main" id="{C3949F96-B5D6-1B37-5C71-B8C816031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404" y="719455"/>
            <a:ext cx="11380812" cy="1084263"/>
          </a:xfrm>
        </p:spPr>
        <p:txBody>
          <a:bodyPr>
            <a:normAutofit/>
          </a:bodyPr>
          <a:lstStyle/>
          <a:p>
            <a:r>
              <a:rPr lang="en-US" sz="3600" dirty="0"/>
              <a:t>3 main instruments and a broad spectrum of advanced technologies are needed for our exploration</a:t>
            </a:r>
            <a:endParaRPr lang="fr-FR" sz="3600" dirty="0"/>
          </a:p>
        </p:txBody>
      </p:sp>
      <p:pic>
        <p:nvPicPr>
          <p:cNvPr id="11" name="Espace réservé pour une image  7">
            <a:extLst>
              <a:ext uri="{FF2B5EF4-FFF2-40B4-BE49-F238E27FC236}">
                <a16:creationId xmlns:a16="http://schemas.microsoft.com/office/drawing/2014/main" id="{A7592468-BCD6-1CD8-20E0-A2EE868080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05" r="9305"/>
          <a:stretch/>
        </p:blipFill>
        <p:spPr>
          <a:xfrm>
            <a:off x="413404" y="2271162"/>
            <a:ext cx="3708400" cy="3779837"/>
          </a:xfrm>
        </p:spPr>
      </p:pic>
      <p:pic>
        <p:nvPicPr>
          <p:cNvPr id="12" name="Espace réservé pour une image  11">
            <a:extLst>
              <a:ext uri="{FF2B5EF4-FFF2-40B4-BE49-F238E27FC236}">
                <a16:creationId xmlns:a16="http://schemas.microsoft.com/office/drawing/2014/main" id="{BAC3F7A1-DE88-AE2F-5072-2D6BEB7A7FA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42" r="9342"/>
          <a:stretch/>
        </p:blipFill>
        <p:spPr>
          <a:xfrm>
            <a:off x="8075612" y="2266399"/>
            <a:ext cx="3713187" cy="3779837"/>
          </a:xfrm>
        </p:spPr>
      </p:pic>
      <p:pic>
        <p:nvPicPr>
          <p:cNvPr id="13" name="Espace réservé pour une image  6">
            <a:extLst>
              <a:ext uri="{FF2B5EF4-FFF2-40B4-BE49-F238E27FC236}">
                <a16:creationId xmlns:a16="http://schemas.microsoft.com/office/drawing/2014/main" id="{ECB18743-A5EC-A3CE-74D3-310DAEBA500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05" r="9305"/>
          <a:stretch/>
        </p:blipFill>
        <p:spPr>
          <a:xfrm>
            <a:off x="4259263" y="2280126"/>
            <a:ext cx="3708400" cy="3779837"/>
          </a:xfrm>
          <a:prstGeom prst="rect">
            <a:avLst/>
          </a:prstGeom>
          <a:pattFill prst="smCheck">
            <a:fgClr>
              <a:schemeClr val="bg2"/>
            </a:fgClr>
            <a:bgClr>
              <a:schemeClr val="bg1"/>
            </a:bgClr>
          </a:pattFill>
        </p:spPr>
      </p:pic>
      <p:sp>
        <p:nvSpPr>
          <p:cNvPr id="14" name="ZoneTexte 15">
            <a:extLst>
              <a:ext uri="{FF2B5EF4-FFF2-40B4-BE49-F238E27FC236}">
                <a16:creationId xmlns:a16="http://schemas.microsoft.com/office/drawing/2014/main" id="{C5340BE4-A8CA-2F27-D19A-920783F27C1D}"/>
              </a:ext>
            </a:extLst>
          </p:cNvPr>
          <p:cNvSpPr txBox="1"/>
          <p:nvPr/>
        </p:nvSpPr>
        <p:spPr>
          <a:xfrm>
            <a:off x="408615" y="5644465"/>
            <a:ext cx="3713188" cy="415498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ACCELERATORS</a:t>
            </a:r>
            <a:endParaRPr kumimoji="0" lang="fr-FR" sz="2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ZoneTexte 16">
            <a:extLst>
              <a:ext uri="{FF2B5EF4-FFF2-40B4-BE49-F238E27FC236}">
                <a16:creationId xmlns:a16="http://schemas.microsoft.com/office/drawing/2014/main" id="{6B06BA78-D832-FF61-326B-EE21194281DB}"/>
              </a:ext>
            </a:extLst>
          </p:cNvPr>
          <p:cNvSpPr txBox="1"/>
          <p:nvPr/>
        </p:nvSpPr>
        <p:spPr>
          <a:xfrm>
            <a:off x="4259261" y="5644465"/>
            <a:ext cx="3708401" cy="415498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DETECTORS</a:t>
            </a:r>
            <a:endParaRPr kumimoji="0" lang="fr-FR" sz="2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ZoneTexte 17">
            <a:extLst>
              <a:ext uri="{FF2B5EF4-FFF2-40B4-BE49-F238E27FC236}">
                <a16:creationId xmlns:a16="http://schemas.microsoft.com/office/drawing/2014/main" id="{A50095A4-2341-CE8E-5B18-CCF35822F240}"/>
              </a:ext>
            </a:extLst>
          </p:cNvPr>
          <p:cNvSpPr txBox="1"/>
          <p:nvPr/>
        </p:nvSpPr>
        <p:spPr>
          <a:xfrm>
            <a:off x="8075611" y="5644465"/>
            <a:ext cx="3708399" cy="415498"/>
          </a:xfrm>
          <a:prstGeom prst="rect">
            <a:avLst/>
          </a:prstGeom>
          <a:solidFill>
            <a:srgbClr val="1C446B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COMPUTING</a:t>
            </a:r>
            <a:endParaRPr kumimoji="0" lang="fr-FR" sz="2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208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ED6D3-C150-C7C5-E110-102BEF349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July 2025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AF06-ECC8-288E-C015-9E57D175C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3584" y="6316306"/>
            <a:ext cx="3608877" cy="365125"/>
          </a:xfrm>
        </p:spPr>
        <p:txBody>
          <a:bodyPr/>
          <a:lstStyle/>
          <a:p>
            <a:r>
              <a:rPr lang="fr-FR" dirty="0"/>
              <a:t>Fabiola </a:t>
            </a:r>
            <a:r>
              <a:rPr lang="fr-FR" dirty="0" err="1"/>
              <a:t>Gianotti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82E40-0DF8-20BA-9425-D3CEBBD6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7</a:t>
            </a:fld>
            <a:endParaRPr lang="fr-FR"/>
          </a:p>
        </p:txBody>
      </p:sp>
      <p:pic>
        <p:nvPicPr>
          <p:cNvPr id="7" name="Picture 6" descr="0807031_01-A4-at-144-dpi.jpg">
            <a:extLst>
              <a:ext uri="{FF2B5EF4-FFF2-40B4-BE49-F238E27FC236}">
                <a16:creationId xmlns:a16="http://schemas.microsoft.com/office/drawing/2014/main" id="{4278B671-B1D7-F71C-6EC5-900447C039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-2000" contrast="2000"/>
          </a:blip>
          <a:srcRect l="547" t="8484" b="7149"/>
          <a:stretch/>
        </p:blipFill>
        <p:spPr>
          <a:xfrm>
            <a:off x="0" y="1865326"/>
            <a:ext cx="7131420" cy="4537217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26F71897-6189-44A4-E4D2-D4C8D8D3C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90763"/>
            <a:ext cx="11376025" cy="1065742"/>
          </a:xfrm>
        </p:spPr>
        <p:txBody>
          <a:bodyPr>
            <a:normAutofit fontScale="90000"/>
          </a:bodyPr>
          <a:lstStyle/>
          <a:p>
            <a:pPr algn="ctr"/>
            <a:r>
              <a:rPr lang="en-GB" kern="0" dirty="0">
                <a:solidFill>
                  <a:srgbClr val="0033A0"/>
                </a:solidFill>
                <a:latin typeface="Helvetica"/>
                <a:ea typeface="ＭＳ Ｐゴシック" pitchFamily="-111" charset="-128"/>
                <a:cs typeface="ＭＳ Ｐゴシック" pitchFamily="-111" charset="-128"/>
              </a:rPr>
              <a:t>Large Hadron Collider - LHC:</a:t>
            </a:r>
            <a:br>
              <a:rPr lang="en-GB" kern="0" dirty="0">
                <a:solidFill>
                  <a:srgbClr val="0033A0"/>
                </a:solidFill>
                <a:latin typeface="Helvetica"/>
                <a:ea typeface="ＭＳ Ｐゴシック" pitchFamily="-111" charset="-128"/>
                <a:cs typeface="ＭＳ Ｐゴシック" pitchFamily="-111" charset="-128"/>
              </a:rPr>
            </a:br>
            <a:r>
              <a:rPr lang="en-GB" b="0" kern="0" dirty="0">
                <a:solidFill>
                  <a:srgbClr val="0033A0"/>
                </a:solidFill>
                <a:latin typeface="Helvetica"/>
                <a:ea typeface="ＭＳ Ｐゴシック" pitchFamily="-111" charset="-128"/>
                <a:cs typeface="ＭＳ Ｐゴシック" pitchFamily="-111" charset="-128"/>
              </a:rPr>
              <a:t>the most powerful accelerator ever</a:t>
            </a:r>
            <a:br>
              <a:rPr lang="en-GB" b="0" kern="0" dirty="0">
                <a:solidFill>
                  <a:srgbClr val="0033A0"/>
                </a:solidFill>
                <a:latin typeface="Helvetica"/>
                <a:ea typeface="ＭＳ Ｐゴシック" pitchFamily="-111" charset="-128"/>
                <a:cs typeface="ＭＳ Ｐゴシック" pitchFamily="-111" charset="-128"/>
              </a:rPr>
            </a:b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37C8CAF-4749-EF52-E572-FB77DDFB699E}"/>
              </a:ext>
            </a:extLst>
          </p:cNvPr>
          <p:cNvGrpSpPr/>
          <p:nvPr/>
        </p:nvGrpSpPr>
        <p:grpSpPr>
          <a:xfrm>
            <a:off x="-92220" y="2409626"/>
            <a:ext cx="2284417" cy="2263911"/>
            <a:chOff x="-3125" y="1870430"/>
            <a:chExt cx="2284417" cy="2263911"/>
          </a:xfrm>
        </p:grpSpPr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690F175C-6FB5-6FBD-C35D-C91743D8EB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1703" y="3487439"/>
              <a:ext cx="1692169" cy="58559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" name="Line 71">
              <a:extLst>
                <a:ext uri="{FF2B5EF4-FFF2-40B4-BE49-F238E27FC236}">
                  <a16:creationId xmlns:a16="http://schemas.microsoft.com/office/drawing/2014/main" id="{8D5C98E2-83A2-E33B-3BA4-047B42E2DD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3125" y="3487439"/>
              <a:ext cx="584827" cy="59730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Oval 72">
              <a:extLst>
                <a:ext uri="{FF2B5EF4-FFF2-40B4-BE49-F238E27FC236}">
                  <a16:creationId xmlns:a16="http://schemas.microsoft.com/office/drawing/2014/main" id="{8C4068E0-338E-74C4-B859-7A9D1FF69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97" y="4030398"/>
              <a:ext cx="136607" cy="10394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3" name="Picture 73" descr="bul-pho-2007-079">
              <a:extLst>
                <a:ext uri="{FF2B5EF4-FFF2-40B4-BE49-F238E27FC236}">
                  <a16:creationId xmlns:a16="http://schemas.microsoft.com/office/drawing/2014/main" id="{0D358B15-323F-A381-5769-A638705380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/>
            <a:srcRect/>
            <a:stretch/>
          </p:blipFill>
          <p:spPr bwMode="auto">
            <a:xfrm>
              <a:off x="0" y="1871202"/>
              <a:ext cx="2273872" cy="1592814"/>
            </a:xfrm>
            <a:prstGeom prst="rect">
              <a:avLst/>
            </a:prstGeom>
            <a:noFill/>
            <a:ln w="19050" cmpd="sng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sp>
          <p:nvSpPr>
            <p:cNvPr id="14" name="Text Box 74">
              <a:extLst>
                <a:ext uri="{FF2B5EF4-FFF2-40B4-BE49-F238E27FC236}">
                  <a16:creationId xmlns:a16="http://schemas.microsoft.com/office/drawing/2014/main" id="{85DCB66F-B9E9-9FC4-A546-D97818A6B0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3665" y="1870430"/>
              <a:ext cx="697627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0825D0-9BFF-C11D-F189-8713B36350A0}"/>
              </a:ext>
            </a:extLst>
          </p:cNvPr>
          <p:cNvGrpSpPr/>
          <p:nvPr/>
        </p:nvGrpSpPr>
        <p:grpSpPr>
          <a:xfrm>
            <a:off x="4956246" y="1819453"/>
            <a:ext cx="2497009" cy="1918794"/>
            <a:chOff x="5174123" y="1449088"/>
            <a:chExt cx="2497009" cy="1918794"/>
          </a:xfrm>
        </p:grpSpPr>
        <p:sp>
          <p:nvSpPr>
            <p:cNvPr id="16" name="Line 92">
              <a:extLst>
                <a:ext uri="{FF2B5EF4-FFF2-40B4-BE49-F238E27FC236}">
                  <a16:creationId xmlns:a16="http://schemas.microsoft.com/office/drawing/2014/main" id="{5C325029-4B1C-8185-2DC3-EAE9D787AA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74123" y="2926998"/>
              <a:ext cx="414284" cy="31067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7" name="Line 93">
              <a:extLst>
                <a:ext uri="{FF2B5EF4-FFF2-40B4-BE49-F238E27FC236}">
                  <a16:creationId xmlns:a16="http://schemas.microsoft.com/office/drawing/2014/main" id="{BB26F495-7971-DB3C-E3EB-EA495A1E22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88407" y="2847032"/>
              <a:ext cx="2082725" cy="455744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8" name="Picture 94" descr="0511013_01">
              <a:extLst>
                <a:ext uri="{FF2B5EF4-FFF2-40B4-BE49-F238E27FC236}">
                  <a16:creationId xmlns:a16="http://schemas.microsoft.com/office/drawing/2014/main" id="{BC1943DB-0138-E1E6-DAF4-F93AEC0A56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74123" y="1449419"/>
              <a:ext cx="2441816" cy="1441833"/>
            </a:xfrm>
            <a:prstGeom prst="rect">
              <a:avLst/>
            </a:prstGeom>
            <a:noFill/>
            <a:ln w="19050" cmpd="sng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sp>
          <p:nvSpPr>
            <p:cNvPr id="19" name="Text Box 96">
              <a:extLst>
                <a:ext uri="{FF2B5EF4-FFF2-40B4-BE49-F238E27FC236}">
                  <a16:creationId xmlns:a16="http://schemas.microsoft.com/office/drawing/2014/main" id="{84360CF7-A990-5BFE-01CA-EBD29280E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1901" y="1449088"/>
              <a:ext cx="89864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ea typeface="ＭＳ Ｐゴシック" charset="-128"/>
                  <a:cs typeface="ＭＳ Ｐゴシック" charset="-128"/>
                </a:rPr>
                <a:t>ATLAS</a:t>
              </a:r>
            </a:p>
          </p:txBody>
        </p:sp>
        <p:sp>
          <p:nvSpPr>
            <p:cNvPr id="20" name="Oval 91">
              <a:extLst>
                <a:ext uri="{FF2B5EF4-FFF2-40B4-BE49-F238E27FC236}">
                  <a16:creationId xmlns:a16="http://schemas.microsoft.com/office/drawing/2014/main" id="{9F309BE2-C8F6-BAB7-249B-D0361A67C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8009" y="3286499"/>
              <a:ext cx="112216" cy="8138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1" name="Text Box 9">
            <a:extLst>
              <a:ext uri="{FF2B5EF4-FFF2-40B4-BE49-F238E27FC236}">
                <a16:creationId xmlns:a16="http://schemas.microsoft.com/office/drawing/2014/main" id="{52A843C5-97D1-69A6-2ADD-3FC8AF539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5307" y="3237017"/>
            <a:ext cx="3825670" cy="83534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July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2012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, ATLAS and CMS announced the discovery of a new (very special!) particle: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Higgs boson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  <p:sp>
        <p:nvSpPr>
          <p:cNvPr id="22" name="Text Box 9">
            <a:extLst>
              <a:ext uri="{FF2B5EF4-FFF2-40B4-BE49-F238E27FC236}">
                <a16:creationId xmlns:a16="http://schemas.microsoft.com/office/drawing/2014/main" id="{44F8038C-E5AC-3CEE-9D3B-6C42B9887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6474" y="1824520"/>
            <a:ext cx="438443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>
                  <a:outerShdw sx="1000" sy="1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ＭＳ Ｐゴシック" pitchFamily="-111" charset="-128"/>
                <a:cs typeface="Arial" panose="020B0604020202020204" pitchFamily="34" charset="0"/>
              </a:rPr>
              <a:t>27 km ring, 100 m underground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>
                  <a:outerShdw sx="1000" sy="1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ＭＳ Ｐゴシック" pitchFamily="-111" charset="-128"/>
                <a:cs typeface="Arial" panose="020B0604020202020204" pitchFamily="34" charset="0"/>
              </a:rPr>
              <a:t> Operation started in 2010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>
                  <a:outerShdw sx="1000" sy="1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ＭＳ Ｐゴシック" pitchFamily="-111" charset="-128"/>
                <a:cs typeface="Arial" panose="020B0604020202020204" pitchFamily="34" charset="0"/>
                <a:sym typeface="Wingdings"/>
              </a:rPr>
              <a:t> </a:t>
            </a:r>
          </a:p>
          <a:p>
            <a:pPr marL="0" marR="0" lvl="0" indent="0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>
                  <a:outerShdw sx="1000" sy="1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ＭＳ Ｐゴシック" pitchFamily="-111" charset="-128"/>
                <a:cs typeface="Arial" panose="020B0604020202020204" pitchFamily="34" charset="0"/>
                <a:sym typeface="Wingdings"/>
              </a:rPr>
              <a:t>exploration of a new energy frontier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2F2F2F"/>
              </a:solidFill>
              <a:effectLst>
                <a:outerShdw sx="1000" sy="1000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ＭＳ Ｐゴシック" pitchFamily="-111" charset="-128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6660A94-DFF6-6321-BD7A-29CED9A0265D}"/>
              </a:ext>
            </a:extLst>
          </p:cNvPr>
          <p:cNvGrpSpPr/>
          <p:nvPr/>
        </p:nvGrpSpPr>
        <p:grpSpPr>
          <a:xfrm>
            <a:off x="2595708" y="1798873"/>
            <a:ext cx="2172126" cy="1723350"/>
            <a:chOff x="2797158" y="1422753"/>
            <a:chExt cx="2172126" cy="1723350"/>
          </a:xfrm>
        </p:grpSpPr>
        <p:sp>
          <p:nvSpPr>
            <p:cNvPr id="24" name="Line 84">
              <a:extLst>
                <a:ext uri="{FF2B5EF4-FFF2-40B4-BE49-F238E27FC236}">
                  <a16:creationId xmlns:a16="http://schemas.microsoft.com/office/drawing/2014/main" id="{2E7DB733-1507-4766-7670-EB355832B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97158" y="2834160"/>
              <a:ext cx="1330497" cy="28505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5" name="Line 85">
              <a:extLst>
                <a:ext uri="{FF2B5EF4-FFF2-40B4-BE49-F238E27FC236}">
                  <a16:creationId xmlns:a16="http://schemas.microsoft.com/office/drawing/2014/main" id="{94F59F14-D064-BB4E-FF1B-2642A74431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82849" y="2814048"/>
              <a:ext cx="752315" cy="30516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26" name="Picture 86" descr="Picture 3">
              <a:extLst>
                <a:ext uri="{FF2B5EF4-FFF2-40B4-BE49-F238E27FC236}">
                  <a16:creationId xmlns:a16="http://schemas.microsoft.com/office/drawing/2014/main" id="{E50D87AB-94BF-8614-50FF-DFDEC9F867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97158" y="1438087"/>
              <a:ext cx="2169823" cy="1380739"/>
            </a:xfrm>
            <a:prstGeom prst="rect">
              <a:avLst/>
            </a:prstGeom>
            <a:noFill/>
            <a:ln w="28575" cmpd="sng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sp>
          <p:nvSpPr>
            <p:cNvPr id="27" name="Text Box 88">
              <a:extLst>
                <a:ext uri="{FF2B5EF4-FFF2-40B4-BE49-F238E27FC236}">
                  <a16:creationId xmlns:a16="http://schemas.microsoft.com/office/drawing/2014/main" id="{7E8E1436-A0A3-3F9D-57BA-CA7B2D3D80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4713" y="1422753"/>
              <a:ext cx="774571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28" name="Oval 83">
              <a:extLst>
                <a:ext uri="{FF2B5EF4-FFF2-40B4-BE49-F238E27FC236}">
                  <a16:creationId xmlns:a16="http://schemas.microsoft.com/office/drawing/2014/main" id="{95DF4C1E-A155-D359-1D6E-CE1651681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0582" y="3056920"/>
              <a:ext cx="120899" cy="8918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37728E-E40D-9C48-70A3-6E3193AF41FC}"/>
              </a:ext>
            </a:extLst>
          </p:cNvPr>
          <p:cNvGrpSpPr/>
          <p:nvPr/>
        </p:nvGrpSpPr>
        <p:grpSpPr>
          <a:xfrm>
            <a:off x="4956246" y="4342859"/>
            <a:ext cx="2343658" cy="2059684"/>
            <a:chOff x="5272281" y="3889597"/>
            <a:chExt cx="2343658" cy="2059684"/>
          </a:xfrm>
        </p:grpSpPr>
        <p:sp>
          <p:nvSpPr>
            <p:cNvPr id="30" name="Line 77">
              <a:extLst>
                <a:ext uri="{FF2B5EF4-FFF2-40B4-BE49-F238E27FC236}">
                  <a16:creationId xmlns:a16="http://schemas.microsoft.com/office/drawing/2014/main" id="{6E701F1C-7760-78E4-2F2D-B3CDA979C8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72281" y="3979471"/>
              <a:ext cx="1482942" cy="25948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1" name="Line 78">
              <a:extLst>
                <a:ext uri="{FF2B5EF4-FFF2-40B4-BE49-F238E27FC236}">
                  <a16:creationId xmlns:a16="http://schemas.microsoft.com/office/drawing/2014/main" id="{8F014E58-A54C-D8DA-BBC8-58EF53FD50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800161" y="3979472"/>
              <a:ext cx="815778" cy="259484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32" name="Picture 79" descr="Picture 2">
              <a:extLst>
                <a:ext uri="{FF2B5EF4-FFF2-40B4-BE49-F238E27FC236}">
                  <a16:creationId xmlns:a16="http://schemas.microsoft.com/office/drawing/2014/main" id="{6C06B49B-C0EC-F8C3-B426-737DB18D5A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72281" y="4239778"/>
              <a:ext cx="2306799" cy="1709503"/>
            </a:xfrm>
            <a:prstGeom prst="rect">
              <a:avLst/>
            </a:prstGeom>
            <a:noFill/>
            <a:ln w="19050" cmpd="sng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sp>
          <p:nvSpPr>
            <p:cNvPr id="33" name="Text Box 80">
              <a:extLst>
                <a:ext uri="{FF2B5EF4-FFF2-40B4-BE49-F238E27FC236}">
                  <a16:creationId xmlns:a16="http://schemas.microsoft.com/office/drawing/2014/main" id="{61D8AFD0-FA3C-753D-A174-E91A9CBF5C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5265" y="4232443"/>
              <a:ext cx="853815" cy="35950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733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ea typeface="ＭＳ Ｐゴシック" charset="-128"/>
                  <a:cs typeface="ＭＳ Ｐゴシック" charset="-128"/>
                </a:rPr>
                <a:t>ALICE</a:t>
              </a:r>
            </a:p>
          </p:txBody>
        </p:sp>
        <p:sp>
          <p:nvSpPr>
            <p:cNvPr id="34" name="Oval 76">
              <a:extLst>
                <a:ext uri="{FF2B5EF4-FFF2-40B4-BE49-F238E27FC236}">
                  <a16:creationId xmlns:a16="http://schemas.microsoft.com/office/drawing/2014/main" id="{7AB0AF4E-ACCC-156B-4C08-B157D6C48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2200" y="3889597"/>
              <a:ext cx="157282" cy="121706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6095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D98C514-A703-E0C3-EE23-39B5C34E14C6}"/>
              </a:ext>
            </a:extLst>
          </p:cNvPr>
          <p:cNvGrpSpPr/>
          <p:nvPr/>
        </p:nvGrpSpPr>
        <p:grpSpPr>
          <a:xfrm>
            <a:off x="7626265" y="4143940"/>
            <a:ext cx="4492250" cy="2310542"/>
            <a:chOff x="8687448" y="4615845"/>
            <a:chExt cx="4067134" cy="2091887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C4B6199-DE73-FF4B-0528-D6B4DE90088D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7"/>
            <a:srcRect l="5061" r="8784" b="30569"/>
            <a:stretch/>
          </p:blipFill>
          <p:spPr>
            <a:xfrm>
              <a:off x="8737604" y="4615845"/>
              <a:ext cx="3457879" cy="1860067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16FEE06-53E6-4F6A-3123-C32F0D4BC3A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425474" y="4684597"/>
              <a:ext cx="380042" cy="380042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F083DE4-8F05-A82B-3AF5-43AF85104908}"/>
                </a:ext>
              </a:extLst>
            </p:cNvPr>
            <p:cNvSpPr txBox="1"/>
            <p:nvPr/>
          </p:nvSpPr>
          <p:spPr>
            <a:xfrm>
              <a:off x="8687448" y="6470879"/>
              <a:ext cx="4067134" cy="2368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Francois Englert and Peter Higgs Physics Nobel prize 2013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837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2C978B-48A8-572F-3BC4-72E04FBCF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6BC11B-D256-74E4-78CE-E93648DA1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 July 2025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95CDDC-68F2-AF98-F154-6A7D459F7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3584" y="6318504"/>
            <a:ext cx="3608877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Fabiola Gianotti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0053BD-CF25-F9F2-9A47-94F54371E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39B834BF-318A-3DDA-B252-73A5986BFB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" t="10273" b="6676"/>
          <a:stretch/>
        </p:blipFill>
        <p:spPr>
          <a:xfrm>
            <a:off x="0" y="197708"/>
            <a:ext cx="12192000" cy="6660292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44FA571-DF3D-3E0C-B4DB-6E6AA8572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99" y="425815"/>
            <a:ext cx="10800000" cy="111684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LHC produces more than 1 billion particle collisions per second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746C67E-BA56-632A-8311-CA22FEDFD4B9}"/>
              </a:ext>
            </a:extLst>
          </p:cNvPr>
          <p:cNvSpPr txBox="1"/>
          <p:nvPr/>
        </p:nvSpPr>
        <p:spPr>
          <a:xfrm>
            <a:off x="8071635" y="2350063"/>
            <a:ext cx="3440247" cy="1177791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txBody>
          <a:bodyPr wrap="square" lIns="216000" tIns="144000" rIns="216000" bIns="108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energy of the particles in collision is converted into new particles.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7803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6B0E9C-B6FE-73FE-CDFA-F8942B1A4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July 2025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CF2B6-B3AA-C70E-9993-296A1A12D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0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80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3B509B6-9A97-757C-422D-C04515B3550F}"/>
              </a:ext>
            </a:extLst>
          </p:cNvPr>
          <p:cNvSpPr txBox="1">
            <a:spLocks/>
          </p:cNvSpPr>
          <p:nvPr/>
        </p:nvSpPr>
        <p:spPr>
          <a:xfrm>
            <a:off x="452160" y="419871"/>
            <a:ext cx="11084520" cy="111684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34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Key figures illustrating the technological challenges</a:t>
            </a:r>
            <a:endParaRPr kumimoji="0" lang="en-GB" sz="3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789ECE6A-0312-CFC5-EEB5-9F7A1DBB44FD}"/>
              </a:ext>
            </a:extLst>
          </p:cNvPr>
          <p:cNvSpPr txBox="1">
            <a:spLocks/>
          </p:cNvSpPr>
          <p:nvPr/>
        </p:nvSpPr>
        <p:spPr>
          <a:xfrm>
            <a:off x="1" y="1340768"/>
            <a:ext cx="3031524" cy="214184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27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1.9 K (-271</a:t>
            </a:r>
            <a:r>
              <a:rPr kumimoji="0" lang="fr" sz="2700" b="1" i="0" u="none" strike="noStrike" kern="1200" cap="none" spc="0" normalizeH="0" baseline="3000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°</a:t>
            </a:r>
            <a:r>
              <a:rPr kumimoji="0" lang="fr" sz="27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C)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operating temperature </a:t>
            </a:r>
            <a:br>
              <a:rPr kumimoji="0" lang="fr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of the  LHC magnets </a:t>
            </a:r>
            <a:br>
              <a:rPr kumimoji="0" lang="fr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(colder than outer space)</a:t>
            </a:r>
            <a:endParaRPr kumimoji="0" lang="fr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F928586E-8D5D-3A51-49D0-00EAFE0F3C79}"/>
              </a:ext>
            </a:extLst>
          </p:cNvPr>
          <p:cNvSpPr txBox="1">
            <a:spLocks/>
          </p:cNvSpPr>
          <p:nvPr/>
        </p:nvSpPr>
        <p:spPr>
          <a:xfrm>
            <a:off x="3048001" y="1340768"/>
            <a:ext cx="3031524" cy="214184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2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200 000 billion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</a:t>
            </a: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he number of protons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per beam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64C825-73B2-E8DB-B9FA-4431EC756F60}"/>
              </a:ext>
            </a:extLst>
          </p:cNvPr>
          <p:cNvSpPr txBox="1">
            <a:spLocks/>
          </p:cNvSpPr>
          <p:nvPr/>
        </p:nvSpPr>
        <p:spPr>
          <a:xfrm>
            <a:off x="6104237" y="1340768"/>
            <a:ext cx="2998573" cy="214184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2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11 000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</a:t>
            </a: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he number of revolutions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of the 27 km ring made every second by the protons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9CD3ADA-F52B-59BC-E526-EA1CA38CBBD0}"/>
              </a:ext>
            </a:extLst>
          </p:cNvPr>
          <p:cNvSpPr txBox="1">
            <a:spLocks/>
          </p:cNvSpPr>
          <p:nvPr/>
        </p:nvSpPr>
        <p:spPr>
          <a:xfrm>
            <a:off x="9119284" y="1340768"/>
            <a:ext cx="3060453" cy="214184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2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40 million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number of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beam-beam collisions in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detectors per second</a:t>
            </a:r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935136A8-9900-4740-1DA1-F615CA6E1584}"/>
              </a:ext>
            </a:extLst>
          </p:cNvPr>
          <p:cNvSpPr txBox="1">
            <a:spLocks/>
          </p:cNvSpPr>
          <p:nvPr/>
        </p:nvSpPr>
        <p:spPr>
          <a:xfrm>
            <a:off x="1" y="3581460"/>
            <a:ext cx="3031524" cy="238897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/>
            </a:pPr>
            <a:r>
              <a:rPr kumimoji="0" lang="fr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10</a:t>
            </a:r>
            <a:r>
              <a:rPr kumimoji="0" lang="fr" sz="2800" b="1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16</a:t>
            </a:r>
            <a:r>
              <a:rPr kumimoji="0" lang="fr" sz="2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K </a:t>
            </a:r>
          </a:p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/>
            </a:pPr>
            <a: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(~ 100,000 billion times </a:t>
            </a:r>
            <a:b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room temperature): </a:t>
            </a:r>
            <a:b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collision energy in the </a:t>
            </a:r>
            <a:b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LHC, corresponding to the temperature of the </a:t>
            </a:r>
            <a:b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55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Universe</a:t>
            </a:r>
            <a: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10</a:t>
            </a:r>
            <a:r>
              <a:rPr kumimoji="0" lang="fr" sz="1550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-12 </a:t>
            </a:r>
            <a: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seconds </a:t>
            </a:r>
            <a:b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55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after</a:t>
            </a:r>
            <a:r>
              <a:rPr kumimoji="0" lang="fr" sz="155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the Big Bang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6EB92C97-8352-5BE8-520E-DFCE0179E289}"/>
              </a:ext>
            </a:extLst>
          </p:cNvPr>
          <p:cNvSpPr txBox="1">
            <a:spLocks/>
          </p:cNvSpPr>
          <p:nvPr/>
        </p:nvSpPr>
        <p:spPr>
          <a:xfrm>
            <a:off x="3048001" y="3799131"/>
            <a:ext cx="3031524" cy="214184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2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400 MJ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energy stored in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each of the LHC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beams (equivalent to an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Airbus 320 at 110 km/h</a:t>
            </a: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" sz="21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7A20659E-E1F6-7FCC-4683-70361BA4A775}"/>
              </a:ext>
            </a:extLst>
          </p:cNvPr>
          <p:cNvSpPr txBox="1">
            <a:spLocks/>
          </p:cNvSpPr>
          <p:nvPr/>
        </p:nvSpPr>
        <p:spPr>
          <a:xfrm>
            <a:off x="6104237" y="3799131"/>
            <a:ext cx="2998573" cy="214184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2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3000 km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length of cable needed to transmit signals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from the LHC detectors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to the control room</a:t>
            </a:r>
          </a:p>
          <a:p>
            <a:pPr marL="380990" marR="0" lvl="0" indent="-380990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0" lang="fr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437B1B46-5FFC-24D0-B1C0-0FF385B8B855}"/>
              </a:ext>
            </a:extLst>
          </p:cNvPr>
          <p:cNvSpPr txBox="1">
            <a:spLocks/>
          </p:cNvSpPr>
          <p:nvPr/>
        </p:nvSpPr>
        <p:spPr>
          <a:xfrm>
            <a:off x="9131547" y="3626411"/>
            <a:ext cx="3060453" cy="214184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2600" b="1" i="0" u="none" strike="noStrike" kern="1200" cap="none" spc="-15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1500 million GB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The data from the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LHC experiments stored </a:t>
            </a:r>
            <a:b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fr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around the world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92E87F7-BCC0-F53D-D325-52D9451AAF98}"/>
              </a:ext>
            </a:extLst>
          </p:cNvPr>
          <p:cNvCxnSpPr>
            <a:cxnSpLocks/>
          </p:cNvCxnSpPr>
          <p:nvPr/>
        </p:nvCxnSpPr>
        <p:spPr>
          <a:xfrm>
            <a:off x="3031524" y="1426960"/>
            <a:ext cx="0" cy="4420039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E1DBFDD-D366-6230-3E04-4265C047E673}"/>
              </a:ext>
            </a:extLst>
          </p:cNvPr>
          <p:cNvCxnSpPr>
            <a:cxnSpLocks/>
          </p:cNvCxnSpPr>
          <p:nvPr/>
        </p:nvCxnSpPr>
        <p:spPr>
          <a:xfrm>
            <a:off x="6087761" y="1426960"/>
            <a:ext cx="0" cy="4420039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1D05AE8-D93D-0CD3-5CDF-581FAC7753CF}"/>
              </a:ext>
            </a:extLst>
          </p:cNvPr>
          <p:cNvCxnSpPr>
            <a:cxnSpLocks/>
          </p:cNvCxnSpPr>
          <p:nvPr/>
        </p:nvCxnSpPr>
        <p:spPr>
          <a:xfrm flipH="1">
            <a:off x="9102810" y="1426960"/>
            <a:ext cx="16474" cy="4420039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54BFAD7-5E05-38EE-B6D3-DA30263D521F}"/>
              </a:ext>
            </a:extLst>
          </p:cNvPr>
          <p:cNvCxnSpPr>
            <a:cxnSpLocks/>
          </p:cNvCxnSpPr>
          <p:nvPr/>
        </p:nvCxnSpPr>
        <p:spPr>
          <a:xfrm>
            <a:off x="-16476" y="3457893"/>
            <a:ext cx="12299092" cy="65902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2B72A6A-D69E-0148-B063-16BC1D42F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Fabiola Gianotti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23787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10.xml><?xml version="1.0" encoding="utf-8"?>
<a:theme xmlns:a="http://schemas.openxmlformats.org/drawingml/2006/main" name="5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1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2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8.xml><?xml version="1.0" encoding="utf-8"?>
<a:theme xmlns:a="http://schemas.openxmlformats.org/drawingml/2006/main" name="4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9.xml><?xml version="1.0" encoding="utf-8"?>
<a:theme xmlns:a="http://schemas.openxmlformats.org/drawingml/2006/main" name="3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25680</TotalTime>
  <Words>1882</Words>
  <Application>Microsoft Macintosh PowerPoint</Application>
  <PresentationFormat>Widescreen</PresentationFormat>
  <Paragraphs>222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16</vt:i4>
      </vt:variant>
    </vt:vector>
  </HeadingPairs>
  <TitlesOfParts>
    <vt:vector size="33" baseType="lpstr">
      <vt:lpstr>Arial</vt:lpstr>
      <vt:lpstr>Calibri</vt:lpstr>
      <vt:lpstr>Comic Sans MS</vt:lpstr>
      <vt:lpstr>Helvetica</vt:lpstr>
      <vt:lpstr>Poppins</vt:lpstr>
      <vt:lpstr>Source Sans Pro</vt:lpstr>
      <vt:lpstr>TheSans 6-SemiBold</vt:lpstr>
      <vt:lpstr>CERN_Corporate</vt:lpstr>
      <vt:lpstr>1_Research</vt:lpstr>
      <vt:lpstr>2_Collaboration</vt:lpstr>
      <vt:lpstr>3_Innovation</vt:lpstr>
      <vt:lpstr>4_Education and Training</vt:lpstr>
      <vt:lpstr>Country</vt:lpstr>
      <vt:lpstr>2_Research</vt:lpstr>
      <vt:lpstr>4_Innovation</vt:lpstr>
      <vt:lpstr>3_Collaboration</vt:lpstr>
      <vt:lpstr>5_Innovation</vt:lpstr>
      <vt:lpstr>WELCOME TO CERN</vt:lpstr>
      <vt:lpstr>PowerPoint Presentation</vt:lpstr>
      <vt:lpstr>Four pillars underpin CERN’s mission</vt:lpstr>
      <vt:lpstr>PowerPoint Presentation</vt:lpstr>
      <vt:lpstr>PowerPoint Presentation</vt:lpstr>
      <vt:lpstr>3 main instruments and a broad spectrum of advanced technologies are needed for our exploration</vt:lpstr>
      <vt:lpstr>Large Hadron Collider - LHC: the most powerful accelerator ever </vt:lpstr>
      <vt:lpstr>The LHC produces more than 1 billion particle collisions per second</vt:lpstr>
      <vt:lpstr>PowerPoint Presentation</vt:lpstr>
      <vt:lpstr>CERN’s frontier technologies and their impact on society: examples </vt:lpstr>
      <vt:lpstr>Sustainability and the environment  at CERN (examples) </vt:lpstr>
      <vt:lpstr>Science for peace CERN was founded in 1954 with 12 European Member States</vt:lpstr>
      <vt:lpstr>A global laboratory:  more than 17 000 people of 110 nationalities work at CERN from more than 600 universities/institutions Distribution of all CERN users by the country of their home institutes as of 31 December 2023 (distributions below do not include CERN employees)</vt:lpstr>
      <vt:lpstr>CERN trains people for career opportunities in society at large </vt:lpstr>
      <vt:lpstr>What’s next? CERN has recently completed the feasibility study of the Future Circular Collider (FCC)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Fabiola Gianotti</cp:lastModifiedBy>
  <cp:revision>1207</cp:revision>
  <cp:lastPrinted>2022-07-14T12:37:43Z</cp:lastPrinted>
  <dcterms:created xsi:type="dcterms:W3CDTF">2017-12-12T17:17:03Z</dcterms:created>
  <dcterms:modified xsi:type="dcterms:W3CDTF">2025-07-01T04:53:19Z</dcterms:modified>
</cp:coreProperties>
</file>