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7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73" r:id="rId9"/>
    <p:sldId id="265" r:id="rId10"/>
    <p:sldId id="274" r:id="rId11"/>
    <p:sldId id="263" r:id="rId12"/>
    <p:sldId id="261" r:id="rId13"/>
    <p:sldId id="278" r:id="rId14"/>
    <p:sldId id="268" r:id="rId15"/>
  </p:sldIdLst>
  <p:sldSz cx="9144000" cy="6858000" type="screen4x3"/>
  <p:notesSz cx="7315200" cy="96012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57"/>
    <p:restoredTop sz="94658"/>
  </p:normalViewPr>
  <p:slideViewPr>
    <p:cSldViewPr snapToGrid="0">
      <p:cViewPr varScale="1">
        <p:scale>
          <a:sx n="118" d="100"/>
          <a:sy n="118" d="100"/>
        </p:scale>
        <p:origin x="20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432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A9D9F1-2483-55D0-F565-2D80BE8CF4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EC65A6-A4FD-B8EB-3BF4-5893504E23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1EA42-5A6E-144E-B8FB-19255D8E145A}" type="datetimeFigureOut">
              <a:rPr lang="en-CH" smtClean="0"/>
              <a:t>30.06.2025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623E39-4413-7ADD-ADD4-E3CA2E56021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E3D8D-F27D-6F14-A4C4-22AA451B1D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175E6-7159-7A4E-80D5-5DDBDCDC4E2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77228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GB" sz="4400" b="0" strike="noStrike" spc="-1">
                <a:solidFill>
                  <a:srgbClr val="333399"/>
                </a:solidFill>
                <a:latin typeface="Comic Sans MS"/>
              </a:rPr>
              <a:t>Click to move the slide</a:t>
            </a: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16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67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68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69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EDD683EA-DBE4-47F9-8058-2921D8183FDC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</p:spPr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69" name="TextShape 3"/>
          <p:cNvSpPr txBox="1"/>
          <p:nvPr/>
        </p:nvSpPr>
        <p:spPr>
          <a:xfrm>
            <a:off x="4143240" y="9120240"/>
            <a:ext cx="3169800" cy="47916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F1E31A1D-81C8-48ED-9ED4-CD2B99CDECB2}" type="slidenum">
              <a:rPr lang="en-US" sz="1200" b="0" strike="noStrike" spc="-1">
                <a:solidFill>
                  <a:srgbClr val="000000"/>
                </a:solidFill>
                <a:latin typeface="Comic Sans MS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</p:spPr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72" name="TextShape 3"/>
          <p:cNvSpPr txBox="1"/>
          <p:nvPr/>
        </p:nvSpPr>
        <p:spPr>
          <a:xfrm>
            <a:off x="4143240" y="9120240"/>
            <a:ext cx="3169800" cy="47916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E81A9B66-1701-45C9-967F-1EDF33B36B2E}" type="slidenum">
              <a:rPr lang="en-US" sz="1200" b="0" strike="noStrike" spc="-1">
                <a:solidFill>
                  <a:srgbClr val="000000"/>
                </a:solidFill>
                <a:latin typeface="Comic Sans MS"/>
                <a:ea typeface="+mn-ea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EDD683EA-DBE4-47F9-8058-2921D8183FDC}" type="slidenum">
              <a:rPr lang="en-US" sz="1400" b="0" strike="noStrike" spc="-1" smtClean="0">
                <a:latin typeface="Times New Roman"/>
              </a:rPr>
              <a:t>14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1764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F0BB51FB-E59F-5118-B6F8-1DF81EA1A03C}"/>
              </a:ext>
            </a:extLst>
          </p:cNvPr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de-CH" spc="-1"/>
              <a:t>30.6.25</a:t>
            </a:r>
            <a:endParaRPr lang="en-US" spc="-1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139152F4-4BFD-3530-EF78-271A4A5C86F7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algn="r"/>
            <a:fld id="{DEEBFD77-4BFA-4683-BFBD-EFCBD552059B}" type="slidenum">
              <a:rPr lang="en-US" spc="-1" smtClean="0">
                <a:solidFill>
                  <a:srgbClr val="000000"/>
                </a:solidFill>
              </a:rPr>
              <a:pPr algn="r"/>
              <a:t>‹#›</a:t>
            </a:fld>
            <a:endParaRPr lang="en-US" spc="-1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F31613DB-6911-23C7-5826-345EF9D9058F}"/>
              </a:ext>
            </a:extLst>
          </p:cNvPr>
          <p:cNvSpPr>
            <a:spLocks noGrp="1"/>
          </p:cNvSpPr>
          <p:nvPr>
            <p:ph type="ftr" idx="3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algn="ctr"/>
            <a:r>
              <a:rPr lang="en-US" spc="-1">
                <a:solidFill>
                  <a:srgbClr val="000000"/>
                </a:solidFill>
              </a:rPr>
              <a:t>Niko Neufeld - Introduction to Summerstudent Labs</a:t>
            </a:r>
            <a:endParaRPr lang="en-US" spc="-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GB" sz="4400" b="0" strike="noStrike" spc="-1">
              <a:solidFill>
                <a:srgbClr val="333399"/>
              </a:solidFill>
              <a:latin typeface="Comic Sans MS"/>
            </a:endParaRP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24445BAF-0BF2-78C7-C770-6B2455E8319B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de-CH" spc="-1"/>
              <a:t>30.6.25</a:t>
            </a:r>
            <a:endParaRPr lang="en-US" spc="-1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23B03EA2-63BB-6A52-C08E-AD50BD5EAF98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algn="r"/>
            <a:fld id="{DEEBFD77-4BFA-4683-BFBD-EFCBD552059B}" type="slidenum">
              <a:rPr lang="en-US" spc="-1" smtClean="0">
                <a:solidFill>
                  <a:srgbClr val="000000"/>
                </a:solidFill>
              </a:rPr>
              <a:pPr algn="r"/>
              <a:t>‹#›</a:t>
            </a:fld>
            <a:endParaRPr lang="en-US" spc="-1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2501261C-EBCA-A809-DF01-99A86FB0AA28}"/>
              </a:ext>
            </a:extLst>
          </p:cNvPr>
          <p:cNvSpPr>
            <a:spLocks noGrp="1"/>
          </p:cNvSpPr>
          <p:nvPr>
            <p:ph type="ftr" idx="3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algn="ctr"/>
            <a:r>
              <a:rPr lang="en-US" spc="-1">
                <a:solidFill>
                  <a:srgbClr val="000000"/>
                </a:solidFill>
              </a:rPr>
              <a:t>Niko Neufeld - Introduction to Summerstudent Labs</a:t>
            </a:r>
            <a:endParaRPr lang="en-US" spc="-1"/>
          </a:p>
        </p:txBody>
      </p:sp>
    </p:spTree>
    <p:extLst>
      <p:ext uri="{BB962C8B-B14F-4D97-AF65-F5344CB8AC3E}">
        <p14:creationId xmlns:p14="http://schemas.microsoft.com/office/powerpoint/2010/main" val="329810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GB" sz="4400" b="0" strike="noStrike" spc="-1">
              <a:solidFill>
                <a:srgbClr val="333399"/>
              </a:solidFill>
              <a:latin typeface="Comic Sans MS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F5092CEE-2045-F69E-80CE-F0BC704E317A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de-CH" spc="-1"/>
              <a:t>30.6.25</a:t>
            </a:r>
            <a:endParaRPr lang="en-US" spc="-1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39DE07C1-F146-EFA9-3E4F-2C132E03F78F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algn="r"/>
            <a:fld id="{DEEBFD77-4BFA-4683-BFBD-EFCBD552059B}" type="slidenum">
              <a:rPr lang="en-US" spc="-1" smtClean="0">
                <a:solidFill>
                  <a:srgbClr val="000000"/>
                </a:solidFill>
              </a:rPr>
              <a:pPr algn="r"/>
              <a:t>‹#›</a:t>
            </a:fld>
            <a:endParaRPr lang="en-US" spc="-1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EF841CAA-B841-3D67-A460-E14B5181D1A9}"/>
              </a:ext>
            </a:extLst>
          </p:cNvPr>
          <p:cNvSpPr>
            <a:spLocks noGrp="1"/>
          </p:cNvSpPr>
          <p:nvPr>
            <p:ph type="ftr" idx="3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algn="ctr"/>
            <a:r>
              <a:rPr lang="en-US" spc="-1">
                <a:solidFill>
                  <a:srgbClr val="000000"/>
                </a:solidFill>
              </a:rPr>
              <a:t>Niko Neufeld - Introduction to Summerstudent Labs</a:t>
            </a:r>
            <a:endParaRPr lang="en-US" spc="-1"/>
          </a:p>
        </p:txBody>
      </p:sp>
    </p:spTree>
    <p:extLst>
      <p:ext uri="{BB962C8B-B14F-4D97-AF65-F5344CB8AC3E}">
        <p14:creationId xmlns:p14="http://schemas.microsoft.com/office/powerpoint/2010/main" val="273829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7EE54-7930-4239-BE58-DA6F3F96AC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35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de-CH" spc="-1"/>
              <a:t>30.6.25</a:t>
            </a:r>
            <a:endParaRPr lang="en-US" spc="-1"/>
          </a:p>
        </p:txBody>
      </p:sp>
      <p:sp>
        <p:nvSpPr>
          <p:cNvPr id="83" name="PlaceHolder 2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algn="r"/>
            <a:fld id="{DEEBFD77-4BFA-4683-BFBD-EFCBD552059B}" type="slidenum">
              <a:rPr lang="en-US" spc="-1" smtClean="0">
                <a:solidFill>
                  <a:srgbClr val="000000"/>
                </a:solidFill>
              </a:rPr>
              <a:pPr algn="r"/>
              <a:t>‹#›</a:t>
            </a:fld>
            <a:endParaRPr lang="en-US" spc="-1"/>
          </a:p>
        </p:txBody>
      </p:sp>
      <p:sp>
        <p:nvSpPr>
          <p:cNvPr id="8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GB" sz="4400" b="0" strike="noStrike" spc="-1">
                <a:solidFill>
                  <a:srgbClr val="333399"/>
                </a:solidFill>
                <a:latin typeface="Comic Sans MS"/>
              </a:rPr>
              <a:t>Click to edit the title text format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" name="PlaceHolder 3">
            <a:extLst>
              <a:ext uri="{FF2B5EF4-FFF2-40B4-BE49-F238E27FC236}">
                <a16:creationId xmlns:a16="http://schemas.microsoft.com/office/drawing/2014/main" id="{24CB1D4C-3A67-8203-BBBF-4138C5243D9D}"/>
              </a:ext>
            </a:extLst>
          </p:cNvPr>
          <p:cNvSpPr>
            <a:spLocks noGrp="1"/>
          </p:cNvSpPr>
          <p:nvPr>
            <p:ph type="ftr" idx="3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algn="ctr"/>
            <a:r>
              <a:rPr lang="en-US" spc="-1">
                <a:solidFill>
                  <a:srgbClr val="000000"/>
                </a:solidFill>
              </a:rPr>
              <a:t>Niko Neufeld - Introduction to Summerstudent Labs</a:t>
            </a:r>
            <a:endParaRPr lang="en-US" spc="-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92" r:id="rId2"/>
    <p:sldLayoutId id="2147483693" r:id="rId3"/>
    <p:sldLayoutId id="2147483694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Michael.Moll@cern.ch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6274/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6274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6274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madgraph.phys.ucl.ac.be/" TargetMode="Externa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simetry.web.cern.ch/dosimeters/how-obtain-dosimeter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5153623" y="380880"/>
            <a:ext cx="3668674" cy="316864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A short introduction to the</a:t>
            </a:r>
            <a:endParaRPr lang="en-US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400" b="1" strike="noStrike" spc="-1" dirty="0">
                <a:solidFill>
                  <a:srgbClr val="FF3300"/>
                </a:solidFill>
                <a:latin typeface="Arial"/>
              </a:rPr>
              <a:t>2025</a:t>
            </a:r>
            <a:endParaRPr lang="en-US" sz="4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400" b="1" strike="noStrike" spc="-1" dirty="0">
                <a:solidFill>
                  <a:srgbClr val="FF3300"/>
                </a:solidFill>
                <a:latin typeface="Arial"/>
              </a:rPr>
              <a:t>Summer </a:t>
            </a:r>
            <a:endParaRPr lang="en-US" sz="4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400" b="1" strike="noStrike" spc="-1" dirty="0">
                <a:solidFill>
                  <a:srgbClr val="FF3300"/>
                </a:solidFill>
                <a:latin typeface="Arial"/>
              </a:rPr>
              <a:t>Student</a:t>
            </a:r>
            <a:endParaRPr lang="en-US" sz="4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400" b="1" strike="noStrike" spc="-1" dirty="0">
                <a:solidFill>
                  <a:srgbClr val="FF3300"/>
                </a:solidFill>
                <a:latin typeface="Arial"/>
              </a:rPr>
              <a:t>Labs</a:t>
            </a:r>
            <a:endParaRPr lang="en-US" sz="4400" b="0" strike="noStrike" spc="-1" dirty="0">
              <a:latin typeface="Arial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107280" y="6035040"/>
            <a:ext cx="3770945" cy="3371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Niko Neufeld, CERN-EP/ July 1</a:t>
            </a:r>
            <a:r>
              <a:rPr lang="en-US" sz="1600" spc="-1" baseline="101000" dirty="0">
                <a:solidFill>
                  <a:srgbClr val="000000"/>
                </a:solidFill>
                <a:latin typeface="Arial"/>
              </a:rPr>
              <a:t>st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,  2025</a:t>
            </a:r>
            <a:endParaRPr lang="en-US" sz="1600" b="0" strike="noStrike" spc="-1" dirty="0">
              <a:latin typeface="Arial"/>
            </a:endParaRPr>
          </a:p>
        </p:txBody>
      </p:sp>
      <p:sp>
        <p:nvSpPr>
          <p:cNvPr id="172" name="TextShape 3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0237D55E-4931-4495-84DC-CC2A079B4BA4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1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173" name="Picture 172"/>
          <p:cNvPicPr/>
          <p:nvPr/>
        </p:nvPicPr>
        <p:blipFill>
          <a:blip r:embed="rId3"/>
          <a:stretch/>
        </p:blipFill>
        <p:spPr>
          <a:xfrm>
            <a:off x="76320" y="114480"/>
            <a:ext cx="4813200" cy="2311560"/>
          </a:xfrm>
          <a:prstGeom prst="rect">
            <a:avLst/>
          </a:prstGeom>
          <a:ln>
            <a:noFill/>
          </a:ln>
        </p:spPr>
      </p:pic>
      <p:pic>
        <p:nvPicPr>
          <p:cNvPr id="174" name="Picture 173"/>
          <p:cNvPicPr/>
          <p:nvPr/>
        </p:nvPicPr>
        <p:blipFill>
          <a:blip r:embed="rId4"/>
          <a:stretch/>
        </p:blipFill>
        <p:spPr>
          <a:xfrm>
            <a:off x="5562720" y="4280040"/>
            <a:ext cx="2590920" cy="2286000"/>
          </a:xfrm>
          <a:prstGeom prst="rect">
            <a:avLst/>
          </a:prstGeom>
          <a:ln>
            <a:noFill/>
          </a:ln>
        </p:spPr>
      </p:pic>
      <p:pic>
        <p:nvPicPr>
          <p:cNvPr id="175" name="Picture 174"/>
          <p:cNvPicPr/>
          <p:nvPr/>
        </p:nvPicPr>
        <p:blipFill>
          <a:blip r:embed="rId5"/>
          <a:stretch/>
        </p:blipFill>
        <p:spPr>
          <a:xfrm>
            <a:off x="1257480" y="2590920"/>
            <a:ext cx="3835440" cy="3251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4" descr="ams_sil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9325" y="3267071"/>
            <a:ext cx="4270375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7" descr="silicon_c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54371"/>
            <a:ext cx="457200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0"/>
            <a:ext cx="9090025" cy="31700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 b="1" u="sng" dirty="0">
                <a:solidFill>
                  <a:srgbClr val="FF3300"/>
                </a:solidFill>
              </a:rPr>
              <a:t>Silicon Sensors</a:t>
            </a:r>
            <a:endParaRPr lang="en-GB" sz="3600" b="1" u="sng" dirty="0">
              <a:solidFill>
                <a:srgbClr val="FF3300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Times New Roman" pitchFamily="16" charset="0"/>
              </a:rPr>
              <a:t>Contacts:</a:t>
            </a:r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 </a:t>
            </a:r>
            <a:r>
              <a:rPr lang="pt-BR" sz="2000" dirty="0">
                <a:hlinkClick r:id="rId4"/>
              </a:rPr>
              <a:t>Michael Moll</a:t>
            </a:r>
            <a:r>
              <a:rPr lang="pt-BR" sz="2000" dirty="0"/>
              <a:t>, Moritz </a:t>
            </a:r>
            <a:r>
              <a:rPr lang="pt-BR" sz="2000" dirty="0" err="1"/>
              <a:t>Wiehe</a:t>
            </a:r>
            <a:endParaRPr lang="en-GB" sz="2000" dirty="0">
              <a:cs typeface="Times New Roman" pitchFamily="16" charset="0"/>
            </a:endParaRPr>
          </a:p>
          <a:p>
            <a:r>
              <a:rPr lang="en-GB" dirty="0">
                <a:cs typeface="Courier New" pitchFamily="49" charset="0"/>
              </a:rPr>
              <a:t>2</a:t>
            </a:r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 afternoons with </a:t>
            </a:r>
            <a:r>
              <a:rPr lang="en-GB" dirty="0">
                <a:cs typeface="Courier New" pitchFamily="49" charset="0"/>
              </a:rPr>
              <a:t>6</a:t>
            </a:r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 students.</a:t>
            </a:r>
            <a:endParaRPr lang="en-GB" dirty="0">
              <a:solidFill>
                <a:schemeClr val="tx1"/>
              </a:solidFill>
              <a:cs typeface="Times New Roman" pitchFamily="16" charset="0"/>
            </a:endParaRPr>
          </a:p>
          <a:p>
            <a:pPr algn="just"/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Where:	Meeting room: </a:t>
            </a:r>
            <a:r>
              <a:rPr lang="en-GB" dirty="0">
                <a:solidFill>
                  <a:schemeClr val="tx1"/>
                </a:solidFill>
              </a:rPr>
              <a:t>28/2-015</a:t>
            </a:r>
            <a:endParaRPr lang="en-GB" dirty="0">
              <a:solidFill>
                <a:schemeClr val="tx1"/>
              </a:solidFill>
              <a:cs typeface="Times New Roman" pitchFamily="16" charset="0"/>
            </a:endParaRPr>
          </a:p>
          <a:p>
            <a:r>
              <a:rPr lang="en-GB" dirty="0">
                <a:solidFill>
                  <a:schemeClr val="tx1"/>
                </a:solidFill>
                <a:cs typeface="Courier New" pitchFamily="49" charset="0"/>
              </a:rPr>
              <a:t>What:	</a:t>
            </a:r>
            <a:r>
              <a:rPr lang="en-GB" dirty="0"/>
              <a:t>We will investigate how radiation damage is influencing the silicon tracking detectors in the LHC experiments. The following properties of irradiated and non-irradiated silicon detectors will be measured: Reverse current, detector capacitance, depletion voltage and charge collection efficiency. This will give you an impression on how much detectors in the LHC will suffer from radiation damage. In a concluding discussion we will look at some possibilities on how to make detectors radiation harder.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0E6374F-1EA7-403B-ADB0-262FAE70825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Web application </a:t>
            </a:r>
            <a:br/>
            <a:r>
              <a:rPr lang="en-GB" sz="4400" b="0" strike="noStrike" spc="-1">
                <a:solidFill>
                  <a:srgbClr val="C00000"/>
                </a:solidFill>
                <a:latin typeface="Arial"/>
              </a:rPr>
              <a:t>security penetration testing</a:t>
            </a:r>
            <a:endParaRPr lang="en-GB" sz="4400" b="0" strike="noStrike" spc="-1">
              <a:solidFill>
                <a:srgbClr val="333399"/>
              </a:solidFill>
              <a:latin typeface="Comic Sans MS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3685680" y="1563688"/>
            <a:ext cx="5164560" cy="19375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omic Sans MS"/>
              </a:rPr>
              <a:t>Where: 513/1-024 	35 places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omic Sans MS"/>
              </a:rPr>
              <a:t>When: </a:t>
            </a:r>
            <a:r>
              <a:rPr lang="en-US" spc="-1" dirty="0">
                <a:solidFill>
                  <a:srgbClr val="000000"/>
                </a:solidFill>
                <a:latin typeface="Comic Sans MS"/>
              </a:rPr>
              <a:t>30 </a:t>
            </a:r>
            <a:r>
              <a:rPr lang="en-US" sz="1800" b="0" strike="noStrike" spc="-1" dirty="0">
                <a:solidFill>
                  <a:srgbClr val="000000"/>
                </a:solidFill>
                <a:latin typeface="Comic Sans MS"/>
              </a:rPr>
              <a:t>July, 2025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omic Sans MS"/>
              </a:rPr>
              <a:t>Who: Sebastian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omic Sans MS"/>
              </a:rPr>
              <a:t>Lopienski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00"/>
                </a:solidFill>
                <a:latin typeface="Comic Sans MS"/>
              </a:rPr>
              <a:t>Bring your own laptop</a:t>
            </a:r>
            <a:br>
              <a:rPr lang="en-US" sz="2400" b="1" strike="noStrike" spc="-1" dirty="0">
                <a:solidFill>
                  <a:srgbClr val="000000"/>
                </a:solidFill>
                <a:latin typeface="Comic Sans MS"/>
              </a:rPr>
            </a:br>
            <a:r>
              <a:rPr lang="en-US" sz="2400" b="1" strike="noStrike" spc="-1" dirty="0">
                <a:solidFill>
                  <a:srgbClr val="000000"/>
                </a:solidFill>
                <a:latin typeface="Comic Sans MS"/>
              </a:rPr>
              <a:t>And fix your passwords before !!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32" name="TextShape 3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6CE43BE4-003F-45CA-A9D9-05425E24F827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11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233" name="Content Placeholder 12"/>
          <p:cNvPicPr/>
          <p:nvPr/>
        </p:nvPicPr>
        <p:blipFill>
          <a:blip r:embed="rId2"/>
          <a:srcRect l="23753" t="16545" r="14205" b="7089"/>
          <a:stretch/>
        </p:blipFill>
        <p:spPr>
          <a:xfrm>
            <a:off x="6120360" y="3645000"/>
            <a:ext cx="2729880" cy="2520000"/>
          </a:xfrm>
          <a:prstGeom prst="rect">
            <a:avLst/>
          </a:prstGeom>
          <a:ln w="9360">
            <a:noFill/>
          </a:ln>
        </p:spPr>
      </p:pic>
      <p:pic>
        <p:nvPicPr>
          <p:cNvPr id="234" name="Picture 10"/>
          <p:cNvPicPr/>
          <p:nvPr/>
        </p:nvPicPr>
        <p:blipFill>
          <a:blip r:embed="rId3"/>
          <a:stretch/>
        </p:blipFill>
        <p:spPr>
          <a:xfrm>
            <a:off x="1453680" y="1686240"/>
            <a:ext cx="2232000" cy="1340280"/>
          </a:xfrm>
          <a:prstGeom prst="rect">
            <a:avLst/>
          </a:prstGeom>
          <a:ln>
            <a:noFill/>
          </a:ln>
          <a:effectLst>
            <a:outerShdw blurRad="76200" dist="38073" dir="7800819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" name="Picture 14"/>
          <p:cNvPicPr/>
          <p:nvPr/>
        </p:nvPicPr>
        <p:blipFill>
          <a:blip r:embed="rId4"/>
          <a:srcRect t="20672" b="20606"/>
          <a:stretch/>
        </p:blipFill>
        <p:spPr>
          <a:xfrm>
            <a:off x="179640" y="3645000"/>
            <a:ext cx="5720760" cy="2519640"/>
          </a:xfrm>
          <a:prstGeom prst="rect">
            <a:avLst/>
          </a:prstGeom>
          <a:ln>
            <a:noFill/>
          </a:ln>
        </p:spPr>
      </p:pic>
      <p:sp>
        <p:nvSpPr>
          <p:cNvPr id="236" name="CustomShape 4"/>
          <p:cNvSpPr/>
          <p:nvPr/>
        </p:nvSpPr>
        <p:spPr>
          <a:xfrm rot="21329400">
            <a:off x="10378" y="2823660"/>
            <a:ext cx="3600000" cy="405720"/>
          </a:xfrm>
          <a:prstGeom prst="roundRect">
            <a:avLst>
              <a:gd name="adj" fmla="val 16667"/>
            </a:avLst>
          </a:prstGeom>
          <a:ln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/>
        </p:style>
        <p:txBody>
          <a:bodyPr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Comic Sans MS"/>
              </a:rPr>
              <a:t>Become a White Hat hacker </a:t>
            </a:r>
            <a:r>
              <a:rPr lang="en-US" sz="1800" b="0" strike="noStrike" spc="-1" dirty="0">
                <a:solidFill>
                  <a:srgbClr val="FFFFFF"/>
                </a:solidFill>
                <a:latin typeface="Wingdings"/>
              </a:rPr>
              <a:t>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icture 223"/>
          <p:cNvPicPr/>
          <p:nvPr/>
        </p:nvPicPr>
        <p:blipFill>
          <a:blip r:embed="rId2"/>
          <a:stretch/>
        </p:blipFill>
        <p:spPr>
          <a:xfrm>
            <a:off x="3657600" y="2082960"/>
            <a:ext cx="5486400" cy="4775040"/>
          </a:xfrm>
          <a:prstGeom prst="rect">
            <a:avLst/>
          </a:prstGeom>
          <a:ln>
            <a:noFill/>
          </a:ln>
        </p:spPr>
      </p:pic>
      <p:sp>
        <p:nvSpPr>
          <p:cNvPr id="221" name="CustomShape 1"/>
          <p:cNvSpPr/>
          <p:nvPr/>
        </p:nvSpPr>
        <p:spPr>
          <a:xfrm>
            <a:off x="87480" y="49320"/>
            <a:ext cx="8948520" cy="27069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u="sng" strike="noStrike" spc="-1" dirty="0">
                <a:solidFill>
                  <a:srgbClr val="FF3300"/>
                </a:solidFill>
                <a:uFillTx/>
                <a:latin typeface="Arial"/>
              </a:rPr>
              <a:t>Data Acquisition (and fun with bits lost and found).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Contact persons: </a:t>
            </a:r>
            <a:r>
              <a:rPr lang="en-US" sz="2000" spc="-1" dirty="0">
                <a:solidFill>
                  <a:srgbClr val="000000"/>
                </a:solidFill>
                <a:latin typeface="Arial"/>
              </a:rPr>
              <a:t>A. Karvelas, F. Pisani, P. Cifra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Requirements: Some basic programming experience 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would be good - but that should not deter anyone.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	4 sessions with 4 students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Time  	: one afternoon, 13:30 – 17:00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Dates 	: 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Check on </a:t>
            </a:r>
            <a:r>
              <a:rPr lang="en-US" spc="-1" dirty="0">
                <a:solidFill>
                  <a:srgbClr val="000000"/>
                </a:solidFill>
                <a:latin typeface="Arial"/>
                <a:hlinkClick r:id="rId3"/>
              </a:rPr>
              <a:t>indico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Place	:  </a:t>
            </a:r>
            <a:r>
              <a:rPr lang="en-US" sz="1800" b="1" strike="noStrike" spc="-1" dirty="0">
                <a:solidFill>
                  <a:srgbClr val="333399"/>
                </a:solidFill>
                <a:latin typeface="Arial"/>
              </a:rPr>
              <a:t>Meeting at 13:30 in 2-R-004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222" name="CustomShape 2"/>
          <p:cNvSpPr/>
          <p:nvPr/>
        </p:nvSpPr>
        <p:spPr>
          <a:xfrm>
            <a:off x="88920" y="3584520"/>
            <a:ext cx="3516120" cy="286086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333399"/>
                </a:solidFill>
                <a:latin typeface="Arial"/>
              </a:rPr>
              <a:t>Real data acquisition at </a:t>
            </a:r>
            <a:r>
              <a:rPr lang="en-US" spc="-1" dirty="0">
                <a:solidFill>
                  <a:srgbClr val="333399"/>
                </a:solidFill>
                <a:latin typeface="Arial"/>
              </a:rPr>
              <a:t>30</a:t>
            </a:r>
            <a:r>
              <a:rPr lang="en-US" sz="1800" b="0" strike="noStrike" spc="-1" dirty="0">
                <a:solidFill>
                  <a:srgbClr val="333399"/>
                </a:solidFill>
                <a:latin typeface="Arial"/>
              </a:rPr>
              <a:t> </a:t>
            </a:r>
            <a:r>
              <a:rPr lang="en-US" sz="1800" b="0" strike="noStrike" spc="-1" dirty="0" err="1">
                <a:solidFill>
                  <a:srgbClr val="333399"/>
                </a:solidFill>
                <a:latin typeface="Arial"/>
              </a:rPr>
              <a:t>MHz.</a:t>
            </a:r>
            <a:r>
              <a:rPr lang="en-US" sz="1800" b="0" strike="noStrike" spc="-1" dirty="0">
                <a:solidFill>
                  <a:srgbClr val="333399"/>
                </a:solidFill>
                <a:latin typeface="Arial"/>
              </a:rPr>
              <a:t>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333399"/>
                </a:solidFill>
                <a:latin typeface="Arial"/>
              </a:rPr>
              <a:t>Follow the data through LHCb and try not to lose a single bit!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333399"/>
                </a:solidFill>
                <a:latin typeface="Arial"/>
              </a:rPr>
              <a:t>From the front-end electronics, through the readout boards, the network, the farm to tape - and not back. 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333399"/>
                </a:solidFill>
                <a:latin typeface="Arial"/>
              </a:rPr>
              <a:t>You</a:t>
            </a:r>
            <a:r>
              <a:rPr lang="en-US" spc="-1" dirty="0">
                <a:solidFill>
                  <a:srgbClr val="333399"/>
                </a:solidFill>
                <a:latin typeface="Arial"/>
              </a:rPr>
              <a:t>’ll learn about a few key technical aspects of high speed DAQ systems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223" name="TextShape 3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E3B61549-8561-49F2-B884-25C0860B8352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12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685800"/>
            <a:ext cx="53895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3"/>
          <p:cNvSpPr>
            <a:spLocks noGrp="1"/>
          </p:cNvSpPr>
          <p:nvPr>
            <p:ph type="title"/>
          </p:nvPr>
        </p:nvSpPr>
        <p:spPr>
          <a:xfrm>
            <a:off x="76199" y="0"/>
            <a:ext cx="7641771" cy="620688"/>
          </a:xfrm>
        </p:spPr>
        <p:txBody>
          <a:bodyPr/>
          <a:lstStyle/>
          <a:p>
            <a:pPr algn="l" eaLnBrk="1" hangingPunct="1"/>
            <a:r>
              <a:rPr lang="en-US" sz="2400" u="sng" dirty="0">
                <a:solidFill>
                  <a:srgbClr val="FF0000"/>
                </a:solidFill>
                <a:latin typeface="Arial"/>
                <a:cs typeface="Arial"/>
              </a:rPr>
              <a:t>Micro Pattern Gas Detectors in the GDD laboratory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48680"/>
            <a:ext cx="5486400" cy="219452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>
                <a:latin typeface="Arial"/>
                <a:cs typeface="Arial"/>
              </a:rPr>
              <a:t>Contact Persons: </a:t>
            </a:r>
            <a:r>
              <a:rPr lang="en-US" sz="5200" dirty="0" err="1">
                <a:solidFill>
                  <a:srgbClr val="00B050"/>
                </a:solidFill>
                <a:latin typeface="Arial"/>
                <a:cs typeface="Arial"/>
              </a:rPr>
              <a:t>Djunes</a:t>
            </a:r>
            <a:r>
              <a:rPr lang="en-US" sz="5200" dirty="0">
                <a:solidFill>
                  <a:srgbClr val="00B050"/>
                </a:solidFill>
                <a:latin typeface="Arial"/>
                <a:cs typeface="Arial"/>
              </a:rPr>
              <a:t> Janssens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>
                <a:latin typeface="Arial"/>
                <a:cs typeface="Arial"/>
              </a:rPr>
              <a:t>Requirements: Some Lab Experience, Dosimeter		     is mandatory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>
                <a:latin typeface="Arial"/>
                <a:cs typeface="Arial"/>
              </a:rPr>
              <a:t>Time: One introductory lecture (common_ </a:t>
            </a:r>
            <a:br>
              <a:rPr lang="en-US" sz="5200" dirty="0">
                <a:latin typeface="Arial"/>
                <a:cs typeface="Arial"/>
              </a:rPr>
            </a:br>
            <a:r>
              <a:rPr lang="en-US" sz="5200" dirty="0">
                <a:latin typeface="Arial"/>
                <a:cs typeface="Arial"/>
              </a:rPr>
              <a:t>three afternoons, 14.00 – 17.30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>
                <a:latin typeface="Arial"/>
                <a:cs typeface="Arial"/>
              </a:rPr>
              <a:t>	  three groups of 8 students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>
                <a:latin typeface="Arial"/>
                <a:cs typeface="Arial"/>
              </a:rPr>
              <a:t>Dates: please check and register on indico</a:t>
            </a:r>
            <a:endParaRPr lang="en-US" sz="5200" dirty="0">
              <a:solidFill>
                <a:srgbClr val="FF0000"/>
              </a:solidFill>
              <a:latin typeface="Arial"/>
              <a:cs typeface="Arial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>
                <a:latin typeface="Arial"/>
                <a:cs typeface="Arial"/>
              </a:rPr>
              <a:t>Place: 154/R-001</a:t>
            </a:r>
            <a:endParaRPr lang="en-US" sz="5200" dirty="0">
              <a:solidFill>
                <a:srgbClr val="FF0000"/>
              </a:solidFill>
              <a:latin typeface="Arial"/>
              <a:cs typeface="Arial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>
                <a:latin typeface="Arial"/>
                <a:cs typeface="Arial"/>
              </a:rPr>
              <a:t>Please note that x-rays source and high voltages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>
                <a:latin typeface="Arial"/>
                <a:cs typeface="Arial"/>
              </a:rPr>
              <a:t> are present on the set-up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latin typeface="Arial"/>
              <a:cs typeface="Arial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2054" name="Picture 3"/>
          <p:cNvPicPr>
            <a:picLocks noChangeAspect="1" noChangeArrowheads="1"/>
          </p:cNvPicPr>
          <p:nvPr/>
        </p:nvPicPr>
        <p:blipFill>
          <a:blip r:embed="rId3" cstate="print"/>
          <a:srcRect l="5769" t="5441" r="3847" b="7483"/>
          <a:stretch>
            <a:fillRect/>
          </a:stretch>
        </p:blipFill>
        <p:spPr bwMode="auto">
          <a:xfrm>
            <a:off x="223838" y="2852060"/>
            <a:ext cx="33575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 cstate="print"/>
          <a:srcRect l="13387" t="10497" r="11765" b="9038"/>
          <a:stretch>
            <a:fillRect/>
          </a:stretch>
        </p:blipFill>
        <p:spPr bwMode="auto">
          <a:xfrm>
            <a:off x="193675" y="5065713"/>
            <a:ext cx="1939925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286000" y="4876800"/>
            <a:ext cx="2438400" cy="1963738"/>
            <a:chOff x="2286000" y="4876800"/>
            <a:chExt cx="2438400" cy="1963947"/>
          </a:xfrm>
        </p:grpSpPr>
        <p:pic>
          <p:nvPicPr>
            <p:cNvPr id="205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l="9677" t="7603" r="4839" b="19815"/>
            <a:stretch>
              <a:fillRect/>
            </a:stretch>
          </p:blipFill>
          <p:spPr bwMode="auto">
            <a:xfrm>
              <a:off x="2286000" y="5029200"/>
              <a:ext cx="2438400" cy="1811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l="20363" t="86983" r="34224" b="6912"/>
            <a:stretch>
              <a:fillRect/>
            </a:stretch>
          </p:blipFill>
          <p:spPr bwMode="auto">
            <a:xfrm>
              <a:off x="2667000" y="4876800"/>
              <a:ext cx="1295400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Rectangle 2"/>
          <p:cNvSpPr/>
          <p:nvPr/>
        </p:nvSpPr>
        <p:spPr>
          <a:xfrm>
            <a:off x="4860032" y="3956097"/>
            <a:ext cx="428396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Arial"/>
                <a:cs typeface="Arial"/>
              </a:rPr>
              <a:t>You will work in the Gas Detectors Development Group (GDD), a PH-DT group created in the late sixties by </a:t>
            </a:r>
            <a:r>
              <a:rPr lang="en-GB" sz="1400" i="1" dirty="0">
                <a:latin typeface="Arial"/>
                <a:cs typeface="Arial"/>
              </a:rPr>
              <a:t>Georges </a:t>
            </a:r>
            <a:r>
              <a:rPr lang="en-GB" sz="1400" i="1" dirty="0" err="1">
                <a:latin typeface="Arial"/>
                <a:cs typeface="Arial"/>
              </a:rPr>
              <a:t>Charpak</a:t>
            </a:r>
            <a:r>
              <a:rPr lang="en-GB" sz="1400" i="1" dirty="0">
                <a:latin typeface="Arial"/>
                <a:cs typeface="Arial"/>
              </a:rPr>
              <a:t>, inventor of the </a:t>
            </a:r>
            <a:r>
              <a:rPr lang="en-GB" sz="1400" i="1" dirty="0" err="1">
                <a:latin typeface="Arial"/>
                <a:cs typeface="Arial"/>
              </a:rPr>
              <a:t>Multiwire</a:t>
            </a:r>
            <a:r>
              <a:rPr lang="en-GB" sz="1400" i="1" dirty="0">
                <a:latin typeface="Arial"/>
                <a:cs typeface="Arial"/>
              </a:rPr>
              <a:t> Proportional Chamber and 1992 Nobel Laureate for Physics</a:t>
            </a:r>
            <a:r>
              <a:rPr lang="en-GB" sz="1400" dirty="0">
                <a:latin typeface="Arial"/>
                <a:cs typeface="Arial"/>
              </a:rPr>
              <a:t>, that has been active in the development and applications of advanced detectors for particle physics.</a:t>
            </a:r>
          </a:p>
          <a:p>
            <a:r>
              <a:rPr lang="en-GB" sz="1400" dirty="0">
                <a:latin typeface="Arial"/>
                <a:cs typeface="Arial"/>
              </a:rPr>
              <a:t>Intro to gas detection and operate real R&amp;D prototypes, built for the development and characterization of MPGDs detectors for LHC experiments upgrades. Basic understanding of gaseous particle detection, signal formation and processing will be reviewed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801720" y="71280"/>
            <a:ext cx="5210280" cy="516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1" u="sng" strike="noStrike" spc="-1">
                <a:solidFill>
                  <a:srgbClr val="FF3300"/>
                </a:solidFill>
                <a:uFillTx/>
                <a:latin typeface="Comic Sans MS"/>
              </a:rPr>
              <a:t>		What you have to do	:	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60" name="CustomShape 2"/>
          <p:cNvSpPr/>
          <p:nvPr/>
        </p:nvSpPr>
        <p:spPr>
          <a:xfrm>
            <a:off x="858960" y="692280"/>
            <a:ext cx="7672320" cy="202987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omic Sans MS"/>
              </a:rPr>
              <a:t>Check and decide which are interesting for you: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  <a:hlinkClick r:id="rId3"/>
              </a:rPr>
              <a:t>https://indico.cern.ch/category/6274/</a:t>
            </a:r>
            <a:r>
              <a:rPr lang="en-US" sz="1800" b="0" strike="noStrike" spc="-1" dirty="0">
                <a:latin typeface="Arial"/>
              </a:rPr>
              <a:t> </a:t>
            </a: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333399"/>
                </a:solidFill>
                <a:latin typeface="Comic Sans MS"/>
              </a:rPr>
              <a:t>1)</a:t>
            </a:r>
            <a:r>
              <a:rPr lang="en-US" b="1" spc="-1" dirty="0">
                <a:solidFill>
                  <a:srgbClr val="333399"/>
                </a:solidFill>
                <a:latin typeface="Comic Sans MS"/>
              </a:rPr>
              <a:t> Watch out when the registration opens on indico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333399"/>
                </a:solidFill>
                <a:latin typeface="Comic Sans MS"/>
              </a:rPr>
              <a:t>2) </a:t>
            </a:r>
            <a:r>
              <a:rPr lang="en-US" spc="-1" dirty="0">
                <a:solidFill>
                  <a:srgbClr val="333399"/>
                </a:solidFill>
                <a:latin typeface="Comic Sans MS"/>
              </a:rPr>
              <a:t>Register – note that you should only register for one workshop as we want to give everybody a chance. We reserve the right to cancel additional registrations </a:t>
            </a:r>
          </a:p>
        </p:txBody>
      </p:sp>
      <p:sp>
        <p:nvSpPr>
          <p:cNvPr id="261" name="CustomShape 3"/>
          <p:cNvSpPr/>
          <p:nvPr/>
        </p:nvSpPr>
        <p:spPr>
          <a:xfrm>
            <a:off x="0" y="620640"/>
            <a:ext cx="969480" cy="821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800" b="1" i="1" strike="noStrike" spc="-1">
                <a:solidFill>
                  <a:srgbClr val="FF3300"/>
                </a:solidFill>
                <a:latin typeface="Wingdings"/>
              </a:rPr>
              <a:t></a:t>
            </a:r>
            <a:endParaRPr lang="en-US" sz="4800" b="0" strike="noStrike" spc="-1">
              <a:latin typeface="Arial"/>
            </a:endParaRPr>
          </a:p>
        </p:txBody>
      </p:sp>
      <p:sp>
        <p:nvSpPr>
          <p:cNvPr id="262" name="CustomShape 4"/>
          <p:cNvSpPr/>
          <p:nvPr/>
        </p:nvSpPr>
        <p:spPr>
          <a:xfrm>
            <a:off x="7166880" y="4036002"/>
            <a:ext cx="1808640" cy="516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FF3300"/>
                </a:solidFill>
                <a:latin typeface="Comic Sans MS"/>
              </a:rPr>
              <a:t>Have fun!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63" name="CustomShape 5"/>
          <p:cNvSpPr/>
          <p:nvPr/>
        </p:nvSpPr>
        <p:spPr>
          <a:xfrm>
            <a:off x="7669080" y="3315282"/>
            <a:ext cx="725040" cy="821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800" b="1" i="1" strike="noStrike" spc="-1" dirty="0">
                <a:solidFill>
                  <a:srgbClr val="FF3300"/>
                </a:solidFill>
                <a:latin typeface="Wingdings"/>
              </a:rPr>
              <a:t></a:t>
            </a:r>
            <a:endParaRPr lang="en-US" sz="4800" b="0" strike="noStrike" spc="-1" dirty="0">
              <a:latin typeface="Arial"/>
            </a:endParaRPr>
          </a:p>
        </p:txBody>
      </p:sp>
      <p:sp>
        <p:nvSpPr>
          <p:cNvPr id="264" name="CustomShape 6"/>
          <p:cNvSpPr/>
          <p:nvPr/>
        </p:nvSpPr>
        <p:spPr>
          <a:xfrm>
            <a:off x="612720" y="2756043"/>
            <a:ext cx="725040" cy="34840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800" b="1" i="1" strike="noStrike" spc="-1" dirty="0">
                <a:solidFill>
                  <a:srgbClr val="FF3300"/>
                </a:solidFill>
                <a:latin typeface="Wingdings"/>
              </a:rPr>
              <a:t></a:t>
            </a:r>
            <a:endParaRPr lang="en-US" sz="4800" b="0" strike="noStrike" spc="-1" dirty="0">
              <a:latin typeface="Arial"/>
            </a:endParaRPr>
          </a:p>
        </p:txBody>
      </p:sp>
      <p:sp>
        <p:nvSpPr>
          <p:cNvPr id="265" name="CustomShape 7"/>
          <p:cNvSpPr/>
          <p:nvPr/>
        </p:nvSpPr>
        <p:spPr>
          <a:xfrm>
            <a:off x="128160" y="3519747"/>
            <a:ext cx="3470040" cy="40016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omic Sans MS"/>
              </a:rPr>
              <a:t>Try not to forget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omic Sans MS"/>
              </a:rPr>
              <a:t>your </a:t>
            </a:r>
            <a:r>
              <a:rPr lang="en-US" sz="2800" b="0" strike="noStrike" spc="-1">
                <a:solidFill>
                  <a:srgbClr val="FF3300"/>
                </a:solidFill>
                <a:latin typeface="Comic Sans MS"/>
              </a:rPr>
              <a:t>rendez-vous…</a:t>
            </a:r>
            <a:r>
              <a:rPr lang="en-US" sz="2800" b="0" strike="noStrike" spc="-1">
                <a:solidFill>
                  <a:srgbClr val="000000"/>
                </a:solidFill>
                <a:latin typeface="Comic Sans MS"/>
              </a:rPr>
              <a:t>, 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66" name="TextShape 8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8E62EA99-98CE-4BDC-891E-24A90AD247A8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14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3529E3-87C9-447E-3602-2AD3937D8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835" y="2882160"/>
            <a:ext cx="3881076" cy="312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Picture 10"/>
          <p:cNvPicPr/>
          <p:nvPr/>
        </p:nvPicPr>
        <p:blipFill>
          <a:blip r:embed="rId2"/>
          <a:stretch/>
        </p:blipFill>
        <p:spPr>
          <a:xfrm>
            <a:off x="38160" y="2712960"/>
            <a:ext cx="3254040" cy="2176200"/>
          </a:xfrm>
          <a:prstGeom prst="rect">
            <a:avLst/>
          </a:prstGeom>
          <a:ln w="9360">
            <a:noFill/>
          </a:ln>
        </p:spPr>
      </p:pic>
      <p:pic>
        <p:nvPicPr>
          <p:cNvPr id="177" name="Picture 3"/>
          <p:cNvPicPr/>
          <p:nvPr/>
        </p:nvPicPr>
        <p:blipFill>
          <a:blip r:embed="rId3"/>
          <a:stretch/>
        </p:blipFill>
        <p:spPr>
          <a:xfrm>
            <a:off x="1089000" y="103320"/>
            <a:ext cx="458280" cy="469440"/>
          </a:xfrm>
          <a:prstGeom prst="rect">
            <a:avLst/>
          </a:prstGeom>
          <a:ln w="9360">
            <a:noFill/>
          </a:ln>
        </p:spPr>
      </p:pic>
      <p:pic>
        <p:nvPicPr>
          <p:cNvPr id="178" name="Picture 4"/>
          <p:cNvPicPr/>
          <p:nvPr/>
        </p:nvPicPr>
        <p:blipFill>
          <a:blip r:embed="rId4"/>
          <a:stretch/>
        </p:blipFill>
        <p:spPr>
          <a:xfrm>
            <a:off x="6459480" y="557280"/>
            <a:ext cx="468000" cy="491760"/>
          </a:xfrm>
          <a:prstGeom prst="rect">
            <a:avLst/>
          </a:prstGeom>
          <a:ln w="9360">
            <a:noFill/>
          </a:ln>
        </p:spPr>
      </p:pic>
      <p:pic>
        <p:nvPicPr>
          <p:cNvPr id="179" name="Picture 5"/>
          <p:cNvPicPr/>
          <p:nvPr/>
        </p:nvPicPr>
        <p:blipFill>
          <a:blip r:embed="rId5"/>
          <a:stretch/>
        </p:blipFill>
        <p:spPr>
          <a:xfrm>
            <a:off x="6989760" y="31680"/>
            <a:ext cx="469440" cy="493200"/>
          </a:xfrm>
          <a:prstGeom prst="rect">
            <a:avLst/>
          </a:prstGeom>
          <a:ln w="9360">
            <a:noFill/>
          </a:ln>
        </p:spPr>
      </p:pic>
      <p:sp>
        <p:nvSpPr>
          <p:cNvPr id="180" name="CustomShape 1"/>
          <p:cNvSpPr/>
          <p:nvPr/>
        </p:nvSpPr>
        <p:spPr>
          <a:xfrm>
            <a:off x="1436760" y="82440"/>
            <a:ext cx="5994000" cy="577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u="sng" strike="noStrike" spc="-1">
                <a:solidFill>
                  <a:srgbClr val="FF3300"/>
                </a:solidFill>
                <a:uFillTx/>
                <a:latin typeface="Arial"/>
              </a:rPr>
              <a:t>The </a:t>
            </a:r>
            <a:r>
              <a:rPr lang="en-US" sz="3200" b="1" u="sng" strike="noStrike" spc="-1">
                <a:solidFill>
                  <a:srgbClr val="FF3300"/>
                </a:solidFill>
                <a:uFillTx/>
                <a:latin typeface="Arial"/>
              </a:rPr>
              <a:t>S</a:t>
            </a:r>
            <a:r>
              <a:rPr lang="en-US" sz="2400" b="1" u="sng" strike="noStrike" spc="-1">
                <a:solidFill>
                  <a:srgbClr val="FF3300"/>
                </a:solidFill>
                <a:uFillTx/>
                <a:latin typeface="Arial"/>
              </a:rPr>
              <a:t>ummer </a:t>
            </a:r>
            <a:r>
              <a:rPr lang="en-US" sz="3200" b="1" u="sng" strike="noStrike" spc="-1">
                <a:solidFill>
                  <a:srgbClr val="FF3300"/>
                </a:solidFill>
                <a:uFillTx/>
                <a:latin typeface="Arial"/>
              </a:rPr>
              <a:t>S</a:t>
            </a:r>
            <a:r>
              <a:rPr lang="en-US" sz="2400" b="1" u="sng" strike="noStrike" spc="-1">
                <a:solidFill>
                  <a:srgbClr val="FF3300"/>
                </a:solidFill>
                <a:uFillTx/>
                <a:latin typeface="Arial"/>
              </a:rPr>
              <a:t>tudent (</a:t>
            </a:r>
            <a:r>
              <a:rPr lang="en-US" sz="3200" b="1" u="sng" strike="noStrike" spc="-1">
                <a:solidFill>
                  <a:srgbClr val="FF3300"/>
                </a:solidFill>
                <a:uFillTx/>
                <a:latin typeface="Arial"/>
              </a:rPr>
              <a:t>H</a:t>
            </a:r>
            <a:r>
              <a:rPr lang="en-US" sz="2400" b="1" u="sng" strike="noStrike" spc="-1">
                <a:solidFill>
                  <a:srgbClr val="FF3300"/>
                </a:solidFill>
                <a:uFillTx/>
                <a:latin typeface="Arial"/>
              </a:rPr>
              <a:t>ardware) </a:t>
            </a:r>
            <a:r>
              <a:rPr lang="en-US" sz="3200" b="1" u="sng" strike="noStrike" spc="-1">
                <a:solidFill>
                  <a:srgbClr val="FF3300"/>
                </a:solidFill>
                <a:uFillTx/>
                <a:latin typeface="Arial"/>
              </a:rPr>
              <a:t>L</a:t>
            </a:r>
            <a:r>
              <a:rPr lang="en-US" sz="2400" b="1" u="sng" strike="noStrike" spc="-1">
                <a:solidFill>
                  <a:srgbClr val="FF3300"/>
                </a:solidFill>
                <a:uFillTx/>
                <a:latin typeface="Arial"/>
              </a:rPr>
              <a:t>abs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6286680" y="3937320"/>
            <a:ext cx="2819160" cy="2280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600" b="1" strike="noStrike" spc="-1" dirty="0">
                <a:solidFill>
                  <a:srgbClr val="333399"/>
                </a:solidFill>
                <a:latin typeface="Arial"/>
              </a:rPr>
              <a:t>With the size of the experimental tools in high energy physics getting larger and more complicated, it is very hard in some short summer months to get a feeling of the different aspects of an experiment.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184" name="Picture 11"/>
          <p:cNvPicPr/>
          <p:nvPr/>
        </p:nvPicPr>
        <p:blipFill>
          <a:blip r:embed="rId6"/>
          <a:stretch/>
        </p:blipFill>
        <p:spPr>
          <a:xfrm>
            <a:off x="58680" y="963720"/>
            <a:ext cx="2626920" cy="1757160"/>
          </a:xfrm>
          <a:prstGeom prst="rect">
            <a:avLst/>
          </a:prstGeom>
          <a:ln w="9360">
            <a:noFill/>
          </a:ln>
        </p:spPr>
      </p:pic>
      <p:pic>
        <p:nvPicPr>
          <p:cNvPr id="185" name="Picture 12"/>
          <p:cNvPicPr/>
          <p:nvPr/>
        </p:nvPicPr>
        <p:blipFill>
          <a:blip r:embed="rId7"/>
          <a:stretch/>
        </p:blipFill>
        <p:spPr>
          <a:xfrm>
            <a:off x="3383280" y="4178520"/>
            <a:ext cx="3050640" cy="2039400"/>
          </a:xfrm>
          <a:prstGeom prst="rect">
            <a:avLst/>
          </a:prstGeom>
          <a:ln w="9360">
            <a:noFill/>
          </a:ln>
        </p:spPr>
      </p:pic>
      <p:pic>
        <p:nvPicPr>
          <p:cNvPr id="186" name="Picture 13"/>
          <p:cNvPicPr/>
          <p:nvPr/>
        </p:nvPicPr>
        <p:blipFill>
          <a:blip r:embed="rId8"/>
          <a:stretch/>
        </p:blipFill>
        <p:spPr>
          <a:xfrm>
            <a:off x="12600" y="4702320"/>
            <a:ext cx="3239640" cy="2166480"/>
          </a:xfrm>
          <a:prstGeom prst="rect">
            <a:avLst/>
          </a:prstGeom>
          <a:ln w="9360">
            <a:noFill/>
          </a:ln>
        </p:spPr>
      </p:pic>
      <p:pic>
        <p:nvPicPr>
          <p:cNvPr id="187" name="Picture 14"/>
          <p:cNvPicPr/>
          <p:nvPr/>
        </p:nvPicPr>
        <p:blipFill>
          <a:blip r:embed="rId9"/>
          <a:stretch/>
        </p:blipFill>
        <p:spPr>
          <a:xfrm>
            <a:off x="3317760" y="2730600"/>
            <a:ext cx="2964960" cy="1985760"/>
          </a:xfrm>
          <a:prstGeom prst="rect">
            <a:avLst/>
          </a:prstGeom>
          <a:ln w="9360">
            <a:noFill/>
          </a:ln>
        </p:spPr>
      </p:pic>
      <p:sp>
        <p:nvSpPr>
          <p:cNvPr id="190" name="TextShape 3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28ECB062-6E95-4396-A292-B2D264B7668D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2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1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3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4389120" y="187200"/>
            <a:ext cx="4636800" cy="1310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We would therefore like to invite you into some of our labs and try to show you in a few hours what we are doing there and why we are doing it. 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192" name="Picture 12"/>
          <p:cNvPicPr/>
          <p:nvPr/>
        </p:nvPicPr>
        <p:blipFill>
          <a:blip r:embed="rId3"/>
          <a:stretch/>
        </p:blipFill>
        <p:spPr>
          <a:xfrm>
            <a:off x="-140760" y="91440"/>
            <a:ext cx="3981240" cy="6079680"/>
          </a:xfrm>
          <a:prstGeom prst="rect">
            <a:avLst/>
          </a:prstGeom>
          <a:ln w="9360">
            <a:noFill/>
          </a:ln>
        </p:spPr>
      </p:pic>
      <p:pic>
        <p:nvPicPr>
          <p:cNvPr id="193" name="Picture 14"/>
          <p:cNvPicPr/>
          <p:nvPr/>
        </p:nvPicPr>
        <p:blipFill>
          <a:blip r:embed="rId4"/>
          <a:stretch/>
        </p:blipFill>
        <p:spPr>
          <a:xfrm>
            <a:off x="73080" y="2984400"/>
            <a:ext cx="672840" cy="672840"/>
          </a:xfrm>
          <a:prstGeom prst="rect">
            <a:avLst/>
          </a:prstGeom>
          <a:ln w="9360">
            <a:noFill/>
          </a:ln>
        </p:spPr>
      </p:pic>
      <p:pic>
        <p:nvPicPr>
          <p:cNvPr id="194" name="Picture 15"/>
          <p:cNvPicPr/>
          <p:nvPr/>
        </p:nvPicPr>
        <p:blipFill>
          <a:blip r:embed="rId5"/>
          <a:stretch/>
        </p:blipFill>
        <p:spPr>
          <a:xfrm>
            <a:off x="33480" y="3648240"/>
            <a:ext cx="869760" cy="852120"/>
          </a:xfrm>
          <a:prstGeom prst="rect">
            <a:avLst/>
          </a:prstGeom>
          <a:ln w="9360">
            <a:noFill/>
          </a:ln>
        </p:spPr>
      </p:pic>
      <p:pic>
        <p:nvPicPr>
          <p:cNvPr id="195" name="Picture 16"/>
          <p:cNvPicPr/>
          <p:nvPr/>
        </p:nvPicPr>
        <p:blipFill>
          <a:blip r:embed="rId6"/>
          <a:stretch/>
        </p:blipFill>
        <p:spPr>
          <a:xfrm>
            <a:off x="27000" y="4465800"/>
            <a:ext cx="555120" cy="550440"/>
          </a:xfrm>
          <a:prstGeom prst="rect">
            <a:avLst/>
          </a:prstGeom>
          <a:ln w="9360">
            <a:noFill/>
          </a:ln>
        </p:spPr>
      </p:pic>
      <p:pic>
        <p:nvPicPr>
          <p:cNvPr id="196" name="Picture 17"/>
          <p:cNvPicPr/>
          <p:nvPr/>
        </p:nvPicPr>
        <p:blipFill>
          <a:blip r:embed="rId7"/>
          <a:stretch/>
        </p:blipFill>
        <p:spPr>
          <a:xfrm>
            <a:off x="30240" y="5732640"/>
            <a:ext cx="669600" cy="647280"/>
          </a:xfrm>
          <a:prstGeom prst="rect">
            <a:avLst/>
          </a:prstGeom>
          <a:ln w="9360">
            <a:noFill/>
          </a:ln>
        </p:spPr>
      </p:pic>
      <p:pic>
        <p:nvPicPr>
          <p:cNvPr id="197" name="Picture 18"/>
          <p:cNvPicPr/>
          <p:nvPr/>
        </p:nvPicPr>
        <p:blipFill>
          <a:blip r:embed="rId8"/>
          <a:stretch/>
        </p:blipFill>
        <p:spPr>
          <a:xfrm>
            <a:off x="104760" y="1647720"/>
            <a:ext cx="533160" cy="515520"/>
          </a:xfrm>
          <a:prstGeom prst="rect">
            <a:avLst/>
          </a:prstGeom>
          <a:ln w="9360">
            <a:noFill/>
          </a:ln>
        </p:spPr>
      </p:pic>
      <p:pic>
        <p:nvPicPr>
          <p:cNvPr id="198" name="Picture 19"/>
          <p:cNvPicPr/>
          <p:nvPr/>
        </p:nvPicPr>
        <p:blipFill>
          <a:blip r:embed="rId9"/>
          <a:stretch/>
        </p:blipFill>
        <p:spPr>
          <a:xfrm>
            <a:off x="12600" y="747720"/>
            <a:ext cx="842760" cy="818640"/>
          </a:xfrm>
          <a:prstGeom prst="rect">
            <a:avLst/>
          </a:prstGeom>
          <a:ln w="9360">
            <a:noFill/>
          </a:ln>
        </p:spPr>
      </p:pic>
      <p:pic>
        <p:nvPicPr>
          <p:cNvPr id="199" name="Picture 20"/>
          <p:cNvPicPr/>
          <p:nvPr/>
        </p:nvPicPr>
        <p:blipFill>
          <a:blip r:embed="rId10"/>
          <a:stretch/>
        </p:blipFill>
        <p:spPr>
          <a:xfrm>
            <a:off x="28440" y="2225520"/>
            <a:ext cx="771120" cy="758520"/>
          </a:xfrm>
          <a:prstGeom prst="rect">
            <a:avLst/>
          </a:prstGeom>
          <a:ln w="9360">
            <a:noFill/>
          </a:ln>
        </p:spPr>
      </p:pic>
      <p:pic>
        <p:nvPicPr>
          <p:cNvPr id="200" name="Picture 21"/>
          <p:cNvPicPr/>
          <p:nvPr/>
        </p:nvPicPr>
        <p:blipFill>
          <a:blip r:embed="rId11"/>
          <a:stretch/>
        </p:blipFill>
        <p:spPr>
          <a:xfrm>
            <a:off x="11160" y="4957920"/>
            <a:ext cx="759960" cy="766440"/>
          </a:xfrm>
          <a:prstGeom prst="rect">
            <a:avLst/>
          </a:prstGeom>
          <a:ln w="9360">
            <a:noFill/>
          </a:ln>
        </p:spPr>
      </p:pic>
      <p:pic>
        <p:nvPicPr>
          <p:cNvPr id="201" name="Picture 26"/>
          <p:cNvPicPr/>
          <p:nvPr/>
        </p:nvPicPr>
        <p:blipFill>
          <a:blip r:embed="rId12"/>
          <a:stretch/>
        </p:blipFill>
        <p:spPr>
          <a:xfrm>
            <a:off x="7338960" y="1577880"/>
            <a:ext cx="1415520" cy="1415520"/>
          </a:xfrm>
          <a:prstGeom prst="rect">
            <a:avLst/>
          </a:prstGeom>
          <a:ln w="9360">
            <a:noFill/>
          </a:ln>
        </p:spPr>
      </p:pic>
      <p:sp>
        <p:nvSpPr>
          <p:cNvPr id="202" name="CustomShape 2"/>
          <p:cNvSpPr/>
          <p:nvPr/>
        </p:nvSpPr>
        <p:spPr>
          <a:xfrm rot="21039000">
            <a:off x="766080" y="5497200"/>
            <a:ext cx="1615320" cy="455760"/>
          </a:xfrm>
          <a:prstGeom prst="rect">
            <a:avLst/>
          </a:prstGeom>
          <a:solidFill>
            <a:schemeClr val="bg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i="1" strike="noStrike" spc="-1">
                <a:solidFill>
                  <a:srgbClr val="333399"/>
                </a:solidFill>
                <a:latin typeface="Arial"/>
              </a:rPr>
              <a:t>Welcome!</a:t>
            </a:r>
            <a:endParaRPr lang="en-US" sz="2400" b="0" strike="noStrike" spc="-1">
              <a:latin typeface="Arial"/>
            </a:endParaRPr>
          </a:p>
        </p:txBody>
      </p:sp>
      <p:grpSp>
        <p:nvGrpSpPr>
          <p:cNvPr id="203" name="Group 3"/>
          <p:cNvGrpSpPr/>
          <p:nvPr/>
        </p:nvGrpSpPr>
        <p:grpSpPr>
          <a:xfrm>
            <a:off x="2332080" y="1289160"/>
            <a:ext cx="2225160" cy="4701600"/>
            <a:chOff x="2332080" y="1289160"/>
            <a:chExt cx="2225160" cy="4701600"/>
          </a:xfrm>
        </p:grpSpPr>
        <p:grpSp>
          <p:nvGrpSpPr>
            <p:cNvPr id="204" name="Group 4"/>
            <p:cNvGrpSpPr/>
            <p:nvPr/>
          </p:nvGrpSpPr>
          <p:grpSpPr>
            <a:xfrm>
              <a:off x="2550960" y="4200480"/>
              <a:ext cx="1847520" cy="1790280"/>
              <a:chOff x="2550960" y="4200480"/>
              <a:chExt cx="1847520" cy="1790280"/>
            </a:xfrm>
          </p:grpSpPr>
          <p:pic>
            <p:nvPicPr>
              <p:cNvPr id="205" name="Picture 13"/>
              <p:cNvPicPr/>
              <p:nvPr/>
            </p:nvPicPr>
            <p:blipFill>
              <a:blip r:embed="rId13"/>
              <a:stretch/>
            </p:blipFill>
            <p:spPr>
              <a:xfrm>
                <a:off x="2550960" y="4200480"/>
                <a:ext cx="1847520" cy="1790280"/>
              </a:xfrm>
              <a:prstGeom prst="rect">
                <a:avLst/>
              </a:prstGeom>
              <a:ln w="9360">
                <a:noFill/>
              </a:ln>
            </p:spPr>
          </p:pic>
          <p:sp>
            <p:nvSpPr>
              <p:cNvPr id="206" name="CustomShape 5"/>
              <p:cNvSpPr/>
              <p:nvPr/>
            </p:nvSpPr>
            <p:spPr>
              <a:xfrm>
                <a:off x="2550960" y="4911840"/>
                <a:ext cx="183960" cy="369360"/>
              </a:xfrm>
              <a:prstGeom prst="rect">
                <a:avLst/>
              </a:prstGeom>
              <a:noFill/>
              <a:ln w="28440">
                <a:solidFill>
                  <a:srgbClr val="FF33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 lang="en-CH"/>
              </a:p>
            </p:txBody>
          </p:sp>
        </p:grpSp>
        <p:sp>
          <p:nvSpPr>
            <p:cNvPr id="207" name="CustomShape 6"/>
            <p:cNvSpPr/>
            <p:nvPr/>
          </p:nvSpPr>
          <p:spPr>
            <a:xfrm>
              <a:off x="2332080" y="1289160"/>
              <a:ext cx="2225160" cy="369360"/>
            </a:xfrm>
            <a:custGeom>
              <a:avLst/>
              <a:gdLst/>
              <a:ahLst/>
              <a:cxnLst/>
              <a:rect l="l" t="t" r="r" b="b"/>
              <a:pathLst>
                <a:path w="1402" h="1752">
                  <a:moveTo>
                    <a:pt x="175" y="1577"/>
                  </a:moveTo>
                  <a:cubicBezTo>
                    <a:pt x="153" y="1562"/>
                    <a:pt x="131" y="1547"/>
                    <a:pt x="108" y="1532"/>
                  </a:cubicBezTo>
                  <a:cubicBezTo>
                    <a:pt x="97" y="1525"/>
                    <a:pt x="74" y="1510"/>
                    <a:pt x="74" y="1510"/>
                  </a:cubicBezTo>
                  <a:cubicBezTo>
                    <a:pt x="49" y="1471"/>
                    <a:pt x="57" y="1489"/>
                    <a:pt x="46" y="1460"/>
                  </a:cubicBezTo>
                  <a:cubicBezTo>
                    <a:pt x="48" y="1447"/>
                    <a:pt x="46" y="1432"/>
                    <a:pt x="52" y="1420"/>
                  </a:cubicBezTo>
                  <a:cubicBezTo>
                    <a:pt x="57" y="1408"/>
                    <a:pt x="105" y="1380"/>
                    <a:pt x="119" y="1376"/>
                  </a:cubicBezTo>
                  <a:cubicBezTo>
                    <a:pt x="150" y="1383"/>
                    <a:pt x="163" y="1394"/>
                    <a:pt x="181" y="1420"/>
                  </a:cubicBezTo>
                  <a:cubicBezTo>
                    <a:pt x="190" y="1482"/>
                    <a:pt x="188" y="1533"/>
                    <a:pt x="125" y="1555"/>
                  </a:cubicBezTo>
                  <a:cubicBezTo>
                    <a:pt x="98" y="1550"/>
                    <a:pt x="73" y="1544"/>
                    <a:pt x="46" y="1538"/>
                  </a:cubicBezTo>
                  <a:cubicBezTo>
                    <a:pt x="18" y="1543"/>
                    <a:pt x="0" y="1554"/>
                    <a:pt x="19" y="1588"/>
                  </a:cubicBezTo>
                  <a:cubicBezTo>
                    <a:pt x="22" y="1594"/>
                    <a:pt x="30" y="1595"/>
                    <a:pt x="35" y="1599"/>
                  </a:cubicBezTo>
                  <a:cubicBezTo>
                    <a:pt x="58" y="1619"/>
                    <a:pt x="66" y="1625"/>
                    <a:pt x="97" y="1633"/>
                  </a:cubicBezTo>
                  <a:cubicBezTo>
                    <a:pt x="118" y="1627"/>
                    <a:pt x="120" y="1632"/>
                    <a:pt x="130" y="1611"/>
                  </a:cubicBezTo>
                  <a:cubicBezTo>
                    <a:pt x="135" y="1600"/>
                    <a:pt x="142" y="1577"/>
                    <a:pt x="142" y="1577"/>
                  </a:cubicBezTo>
                  <a:cubicBezTo>
                    <a:pt x="147" y="1524"/>
                    <a:pt x="143" y="1528"/>
                    <a:pt x="170" y="1493"/>
                  </a:cubicBezTo>
                  <a:cubicBezTo>
                    <a:pt x="178" y="1483"/>
                    <a:pt x="192" y="1460"/>
                    <a:pt x="192" y="1460"/>
                  </a:cubicBezTo>
                  <a:cubicBezTo>
                    <a:pt x="201" y="1428"/>
                    <a:pt x="221" y="1399"/>
                    <a:pt x="237" y="1370"/>
                  </a:cubicBezTo>
                  <a:cubicBezTo>
                    <a:pt x="246" y="1330"/>
                    <a:pt x="259" y="1292"/>
                    <a:pt x="270" y="1253"/>
                  </a:cubicBezTo>
                  <a:cubicBezTo>
                    <a:pt x="285" y="1198"/>
                    <a:pt x="278" y="1210"/>
                    <a:pt x="287" y="1158"/>
                  </a:cubicBezTo>
                  <a:cubicBezTo>
                    <a:pt x="292" y="1131"/>
                    <a:pt x="306" y="1105"/>
                    <a:pt x="315" y="1079"/>
                  </a:cubicBezTo>
                  <a:cubicBezTo>
                    <a:pt x="320" y="1046"/>
                    <a:pt x="321" y="1012"/>
                    <a:pt x="326" y="979"/>
                  </a:cubicBezTo>
                  <a:cubicBezTo>
                    <a:pt x="334" y="922"/>
                    <a:pt x="359" y="867"/>
                    <a:pt x="371" y="811"/>
                  </a:cubicBezTo>
                  <a:cubicBezTo>
                    <a:pt x="381" y="765"/>
                    <a:pt x="387" y="715"/>
                    <a:pt x="404" y="671"/>
                  </a:cubicBezTo>
                  <a:cubicBezTo>
                    <a:pt x="416" y="641"/>
                    <a:pt x="432" y="613"/>
                    <a:pt x="444" y="582"/>
                  </a:cubicBezTo>
                  <a:cubicBezTo>
                    <a:pt x="460" y="541"/>
                    <a:pt x="464" y="495"/>
                    <a:pt x="477" y="453"/>
                  </a:cubicBezTo>
                  <a:cubicBezTo>
                    <a:pt x="490" y="411"/>
                    <a:pt x="504" y="364"/>
                    <a:pt x="522" y="324"/>
                  </a:cubicBezTo>
                  <a:cubicBezTo>
                    <a:pt x="549" y="263"/>
                    <a:pt x="519" y="352"/>
                    <a:pt x="539" y="291"/>
                  </a:cubicBezTo>
                  <a:cubicBezTo>
                    <a:pt x="559" y="230"/>
                    <a:pt x="580" y="168"/>
                    <a:pt x="595" y="106"/>
                  </a:cubicBezTo>
                  <a:cubicBezTo>
                    <a:pt x="599" y="88"/>
                    <a:pt x="603" y="36"/>
                    <a:pt x="617" y="22"/>
                  </a:cubicBezTo>
                  <a:cubicBezTo>
                    <a:pt x="624" y="15"/>
                    <a:pt x="686" y="4"/>
                    <a:pt x="701" y="0"/>
                  </a:cubicBezTo>
                  <a:cubicBezTo>
                    <a:pt x="718" y="3"/>
                    <a:pt x="738" y="2"/>
                    <a:pt x="751" y="17"/>
                  </a:cubicBezTo>
                  <a:cubicBezTo>
                    <a:pt x="772" y="40"/>
                    <a:pt x="775" y="63"/>
                    <a:pt x="796" y="84"/>
                  </a:cubicBezTo>
                  <a:cubicBezTo>
                    <a:pt x="810" y="131"/>
                    <a:pt x="831" y="169"/>
                    <a:pt x="852" y="213"/>
                  </a:cubicBezTo>
                  <a:cubicBezTo>
                    <a:pt x="857" y="236"/>
                    <a:pt x="863" y="253"/>
                    <a:pt x="874" y="274"/>
                  </a:cubicBezTo>
                  <a:cubicBezTo>
                    <a:pt x="881" y="313"/>
                    <a:pt x="891" y="352"/>
                    <a:pt x="897" y="391"/>
                  </a:cubicBezTo>
                  <a:cubicBezTo>
                    <a:pt x="899" y="423"/>
                    <a:pt x="904" y="514"/>
                    <a:pt x="908" y="548"/>
                  </a:cubicBezTo>
                  <a:cubicBezTo>
                    <a:pt x="911" y="569"/>
                    <a:pt x="919" y="610"/>
                    <a:pt x="919" y="610"/>
                  </a:cubicBezTo>
                  <a:cubicBezTo>
                    <a:pt x="923" y="655"/>
                    <a:pt x="926" y="699"/>
                    <a:pt x="930" y="744"/>
                  </a:cubicBezTo>
                  <a:cubicBezTo>
                    <a:pt x="931" y="757"/>
                    <a:pt x="941" y="783"/>
                    <a:pt x="941" y="783"/>
                  </a:cubicBezTo>
                  <a:cubicBezTo>
                    <a:pt x="950" y="853"/>
                    <a:pt x="955" y="928"/>
                    <a:pt x="975" y="995"/>
                  </a:cubicBezTo>
                  <a:cubicBezTo>
                    <a:pt x="984" y="1027"/>
                    <a:pt x="993" y="1064"/>
                    <a:pt x="1003" y="1096"/>
                  </a:cubicBezTo>
                  <a:cubicBezTo>
                    <a:pt x="1005" y="1104"/>
                    <a:pt x="1011" y="1110"/>
                    <a:pt x="1014" y="1118"/>
                  </a:cubicBezTo>
                  <a:cubicBezTo>
                    <a:pt x="1016" y="1124"/>
                    <a:pt x="1018" y="1129"/>
                    <a:pt x="1020" y="1135"/>
                  </a:cubicBezTo>
                  <a:cubicBezTo>
                    <a:pt x="1046" y="1231"/>
                    <a:pt x="1068" y="1329"/>
                    <a:pt x="1143" y="1398"/>
                  </a:cubicBezTo>
                  <a:cubicBezTo>
                    <a:pt x="1150" y="1422"/>
                    <a:pt x="1153" y="1431"/>
                    <a:pt x="1171" y="1448"/>
                  </a:cubicBezTo>
                  <a:cubicBezTo>
                    <a:pt x="1178" y="1473"/>
                    <a:pt x="1191" y="1493"/>
                    <a:pt x="1210" y="1510"/>
                  </a:cubicBezTo>
                  <a:cubicBezTo>
                    <a:pt x="1216" y="1531"/>
                    <a:pt x="1225" y="1538"/>
                    <a:pt x="1238" y="1555"/>
                  </a:cubicBezTo>
                  <a:cubicBezTo>
                    <a:pt x="1263" y="1588"/>
                    <a:pt x="1258" y="1602"/>
                    <a:pt x="1294" y="1611"/>
                  </a:cubicBezTo>
                  <a:cubicBezTo>
                    <a:pt x="1345" y="1605"/>
                    <a:pt x="1347" y="1612"/>
                    <a:pt x="1361" y="1571"/>
                  </a:cubicBezTo>
                  <a:cubicBezTo>
                    <a:pt x="1354" y="1468"/>
                    <a:pt x="1382" y="1481"/>
                    <a:pt x="1277" y="1493"/>
                  </a:cubicBezTo>
                  <a:cubicBezTo>
                    <a:pt x="1271" y="1494"/>
                    <a:pt x="1266" y="1497"/>
                    <a:pt x="1260" y="1499"/>
                  </a:cubicBezTo>
                  <a:cubicBezTo>
                    <a:pt x="1234" y="1523"/>
                    <a:pt x="1220" y="1543"/>
                    <a:pt x="1210" y="1577"/>
                  </a:cubicBezTo>
                  <a:cubicBezTo>
                    <a:pt x="1220" y="1631"/>
                    <a:pt x="1259" y="1649"/>
                    <a:pt x="1305" y="1672"/>
                  </a:cubicBezTo>
                  <a:cubicBezTo>
                    <a:pt x="1322" y="1681"/>
                    <a:pt x="1355" y="1700"/>
                    <a:pt x="1355" y="1700"/>
                  </a:cubicBezTo>
                  <a:cubicBezTo>
                    <a:pt x="1389" y="1752"/>
                    <a:pt x="1371" y="1646"/>
                    <a:pt x="1361" y="1627"/>
                  </a:cubicBezTo>
                  <a:cubicBezTo>
                    <a:pt x="1352" y="1609"/>
                    <a:pt x="1327" y="1577"/>
                    <a:pt x="1327" y="1577"/>
                  </a:cubicBezTo>
                  <a:cubicBezTo>
                    <a:pt x="1289" y="1590"/>
                    <a:pt x="1302" y="1633"/>
                    <a:pt x="1299" y="1672"/>
                  </a:cubicBezTo>
                  <a:cubicBezTo>
                    <a:pt x="1290" y="1621"/>
                    <a:pt x="1289" y="1600"/>
                    <a:pt x="1294" y="1543"/>
                  </a:cubicBezTo>
                  <a:cubicBezTo>
                    <a:pt x="1306" y="1546"/>
                    <a:pt x="1324" y="1549"/>
                    <a:pt x="1333" y="1560"/>
                  </a:cubicBezTo>
                  <a:cubicBezTo>
                    <a:pt x="1354" y="1587"/>
                    <a:pt x="1332" y="1625"/>
                    <a:pt x="1372" y="1639"/>
                  </a:cubicBezTo>
                  <a:cubicBezTo>
                    <a:pt x="1391" y="1632"/>
                    <a:pt x="1402" y="1620"/>
                    <a:pt x="1389" y="1599"/>
                  </a:cubicBezTo>
                  <a:cubicBezTo>
                    <a:pt x="1379" y="1583"/>
                    <a:pt x="1359" y="1579"/>
                    <a:pt x="1344" y="1571"/>
                  </a:cubicBezTo>
                  <a:cubicBezTo>
                    <a:pt x="1332" y="1565"/>
                    <a:pt x="1310" y="1549"/>
                    <a:pt x="1310" y="1549"/>
                  </a:cubicBezTo>
                  <a:cubicBezTo>
                    <a:pt x="1305" y="1565"/>
                    <a:pt x="1299" y="1582"/>
                    <a:pt x="1299" y="1599"/>
                  </a:cubicBezTo>
                </a:path>
              </a:pathLst>
            </a:custGeom>
            <a:noFill/>
            <a:ln w="1908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</p:grpSp>
      <p:grpSp>
        <p:nvGrpSpPr>
          <p:cNvPr id="208" name="Group 7"/>
          <p:cNvGrpSpPr/>
          <p:nvPr/>
        </p:nvGrpSpPr>
        <p:grpSpPr>
          <a:xfrm>
            <a:off x="2793960" y="1219320"/>
            <a:ext cx="1348920" cy="2202840"/>
            <a:chOff x="2793960" y="1219320"/>
            <a:chExt cx="1348920" cy="2202840"/>
          </a:xfrm>
        </p:grpSpPr>
        <p:grpSp>
          <p:nvGrpSpPr>
            <p:cNvPr id="209" name="Group 8"/>
            <p:cNvGrpSpPr/>
            <p:nvPr/>
          </p:nvGrpSpPr>
          <p:grpSpPr>
            <a:xfrm>
              <a:off x="2838600" y="2243160"/>
              <a:ext cx="1258560" cy="1179000"/>
              <a:chOff x="2838600" y="2243160"/>
              <a:chExt cx="1258560" cy="1179000"/>
            </a:xfrm>
          </p:grpSpPr>
          <p:pic>
            <p:nvPicPr>
              <p:cNvPr id="210" name="Picture 25"/>
              <p:cNvPicPr/>
              <p:nvPr/>
            </p:nvPicPr>
            <p:blipFill>
              <a:blip r:embed="rId14"/>
              <a:stretch/>
            </p:blipFill>
            <p:spPr>
              <a:xfrm>
                <a:off x="2838600" y="2243160"/>
                <a:ext cx="1258560" cy="1179000"/>
              </a:xfrm>
              <a:prstGeom prst="rect">
                <a:avLst/>
              </a:prstGeom>
              <a:ln w="9360">
                <a:noFill/>
              </a:ln>
            </p:spPr>
          </p:pic>
          <p:sp>
            <p:nvSpPr>
              <p:cNvPr id="211" name="CustomShape 9"/>
              <p:cNvSpPr/>
              <p:nvPr/>
            </p:nvSpPr>
            <p:spPr>
              <a:xfrm>
                <a:off x="2838600" y="2637000"/>
                <a:ext cx="183960" cy="369360"/>
              </a:xfrm>
              <a:prstGeom prst="rect">
                <a:avLst/>
              </a:prstGeom>
              <a:noFill/>
              <a:ln w="28440">
                <a:solidFill>
                  <a:schemeClr val="accent2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 lang="en-CH"/>
              </a:p>
            </p:txBody>
          </p:sp>
        </p:grpSp>
        <p:sp>
          <p:nvSpPr>
            <p:cNvPr id="212" name="CustomShape 10"/>
            <p:cNvSpPr/>
            <p:nvPr/>
          </p:nvSpPr>
          <p:spPr>
            <a:xfrm>
              <a:off x="2793960" y="1219320"/>
              <a:ext cx="1348920" cy="369360"/>
            </a:xfrm>
            <a:custGeom>
              <a:avLst/>
              <a:gdLst/>
              <a:ahLst/>
              <a:cxnLst/>
              <a:rect l="l" t="t" r="r" b="b"/>
              <a:pathLst>
                <a:path w="850" h="717">
                  <a:moveTo>
                    <a:pt x="78" y="671"/>
                  </a:moveTo>
                  <a:cubicBezTo>
                    <a:pt x="104" y="634"/>
                    <a:pt x="92" y="648"/>
                    <a:pt x="112" y="626"/>
                  </a:cubicBezTo>
                  <a:cubicBezTo>
                    <a:pt x="125" y="592"/>
                    <a:pt x="133" y="581"/>
                    <a:pt x="90" y="571"/>
                  </a:cubicBezTo>
                  <a:cubicBezTo>
                    <a:pt x="69" y="573"/>
                    <a:pt x="48" y="570"/>
                    <a:pt x="28" y="576"/>
                  </a:cubicBezTo>
                  <a:cubicBezTo>
                    <a:pt x="12" y="581"/>
                    <a:pt x="3" y="636"/>
                    <a:pt x="0" y="649"/>
                  </a:cubicBezTo>
                  <a:cubicBezTo>
                    <a:pt x="3" y="661"/>
                    <a:pt x="4" y="685"/>
                    <a:pt x="17" y="694"/>
                  </a:cubicBezTo>
                  <a:cubicBezTo>
                    <a:pt x="31" y="704"/>
                    <a:pt x="62" y="716"/>
                    <a:pt x="62" y="716"/>
                  </a:cubicBezTo>
                  <a:cubicBezTo>
                    <a:pt x="101" y="714"/>
                    <a:pt x="141" y="717"/>
                    <a:pt x="179" y="710"/>
                  </a:cubicBezTo>
                  <a:cubicBezTo>
                    <a:pt x="187" y="709"/>
                    <a:pt x="187" y="679"/>
                    <a:pt x="179" y="660"/>
                  </a:cubicBezTo>
                  <a:cubicBezTo>
                    <a:pt x="164" y="624"/>
                    <a:pt x="102" y="596"/>
                    <a:pt x="67" y="587"/>
                  </a:cubicBezTo>
                  <a:cubicBezTo>
                    <a:pt x="32" y="594"/>
                    <a:pt x="20" y="597"/>
                    <a:pt x="0" y="626"/>
                  </a:cubicBezTo>
                  <a:cubicBezTo>
                    <a:pt x="16" y="643"/>
                    <a:pt x="26" y="637"/>
                    <a:pt x="34" y="660"/>
                  </a:cubicBezTo>
                  <a:cubicBezTo>
                    <a:pt x="65" y="652"/>
                    <a:pt x="87" y="619"/>
                    <a:pt x="106" y="593"/>
                  </a:cubicBezTo>
                  <a:cubicBezTo>
                    <a:pt x="127" y="564"/>
                    <a:pt x="156" y="547"/>
                    <a:pt x="179" y="520"/>
                  </a:cubicBezTo>
                  <a:cubicBezTo>
                    <a:pt x="208" y="487"/>
                    <a:pt x="213" y="445"/>
                    <a:pt x="252" y="420"/>
                  </a:cubicBezTo>
                  <a:cubicBezTo>
                    <a:pt x="290" y="368"/>
                    <a:pt x="320" y="308"/>
                    <a:pt x="341" y="246"/>
                  </a:cubicBezTo>
                  <a:cubicBezTo>
                    <a:pt x="347" y="227"/>
                    <a:pt x="347" y="220"/>
                    <a:pt x="352" y="201"/>
                  </a:cubicBezTo>
                  <a:cubicBezTo>
                    <a:pt x="356" y="186"/>
                    <a:pt x="364" y="157"/>
                    <a:pt x="364" y="157"/>
                  </a:cubicBezTo>
                  <a:cubicBezTo>
                    <a:pt x="371" y="105"/>
                    <a:pt x="372" y="52"/>
                    <a:pt x="380" y="0"/>
                  </a:cubicBezTo>
                  <a:cubicBezTo>
                    <a:pt x="398" y="11"/>
                    <a:pt x="398" y="9"/>
                    <a:pt x="408" y="28"/>
                  </a:cubicBezTo>
                  <a:cubicBezTo>
                    <a:pt x="411" y="33"/>
                    <a:pt x="409" y="42"/>
                    <a:pt x="414" y="45"/>
                  </a:cubicBezTo>
                  <a:cubicBezTo>
                    <a:pt x="425" y="52"/>
                    <a:pt x="453" y="56"/>
                    <a:pt x="453" y="56"/>
                  </a:cubicBezTo>
                  <a:cubicBezTo>
                    <a:pt x="473" y="69"/>
                    <a:pt x="474" y="81"/>
                    <a:pt x="487" y="101"/>
                  </a:cubicBezTo>
                  <a:cubicBezTo>
                    <a:pt x="496" y="133"/>
                    <a:pt x="508" y="168"/>
                    <a:pt x="526" y="196"/>
                  </a:cubicBezTo>
                  <a:cubicBezTo>
                    <a:pt x="533" y="220"/>
                    <a:pt x="540" y="242"/>
                    <a:pt x="554" y="263"/>
                  </a:cubicBezTo>
                  <a:cubicBezTo>
                    <a:pt x="567" y="308"/>
                    <a:pt x="584" y="348"/>
                    <a:pt x="599" y="392"/>
                  </a:cubicBezTo>
                  <a:cubicBezTo>
                    <a:pt x="602" y="399"/>
                    <a:pt x="610" y="402"/>
                    <a:pt x="615" y="408"/>
                  </a:cubicBezTo>
                  <a:cubicBezTo>
                    <a:pt x="623" y="419"/>
                    <a:pt x="630" y="431"/>
                    <a:pt x="638" y="442"/>
                  </a:cubicBezTo>
                  <a:cubicBezTo>
                    <a:pt x="663" y="480"/>
                    <a:pt x="696" y="511"/>
                    <a:pt x="722" y="548"/>
                  </a:cubicBezTo>
                  <a:cubicBezTo>
                    <a:pt x="737" y="600"/>
                    <a:pt x="753" y="665"/>
                    <a:pt x="811" y="682"/>
                  </a:cubicBezTo>
                  <a:cubicBezTo>
                    <a:pt x="827" y="671"/>
                    <a:pt x="850" y="638"/>
                    <a:pt x="850" y="638"/>
                  </a:cubicBezTo>
                  <a:cubicBezTo>
                    <a:pt x="839" y="600"/>
                    <a:pt x="800" y="617"/>
                    <a:pt x="783" y="643"/>
                  </a:cubicBezTo>
                  <a:cubicBezTo>
                    <a:pt x="775" y="670"/>
                    <a:pt x="772" y="675"/>
                    <a:pt x="778" y="705"/>
                  </a:cubicBezTo>
                  <a:cubicBezTo>
                    <a:pt x="813" y="696"/>
                    <a:pt x="810" y="684"/>
                    <a:pt x="822" y="654"/>
                  </a:cubicBezTo>
                </a:path>
              </a:pathLst>
            </a:custGeom>
            <a:noFill/>
            <a:ln w="1908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</p:grpSp>
      <p:sp>
        <p:nvSpPr>
          <p:cNvPr id="213" name="TextShape 1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C3AF4ECE-A6E6-4610-B72C-1AAF22C8330C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3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458280" y="589680"/>
            <a:ext cx="8137080" cy="433819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800" b="0" strike="noStrike" spc="-1" dirty="0">
                <a:solidFill>
                  <a:srgbClr val="FF3300"/>
                </a:solidFill>
                <a:latin typeface="Arial"/>
              </a:rPr>
              <a:t>As a Menu, we can offer:</a:t>
            </a:r>
            <a:endParaRPr lang="en-US" sz="2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n-US" sz="2800" b="0" strike="noStrike" spc="-1" dirty="0">
              <a:latin typeface="Arial"/>
            </a:endParaRPr>
          </a:p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ROOT</a:t>
            </a:r>
            <a:endParaRPr lang="en-US" sz="2000" b="0" strike="noStrike" spc="-1" dirty="0">
              <a:latin typeface="Arial"/>
            </a:endParaRPr>
          </a:p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Cloud chamber – </a:t>
            </a:r>
            <a:r>
              <a:rPr lang="en-US" sz="2000" spc="-1" dirty="0">
                <a:solidFill>
                  <a:srgbClr val="000000"/>
                </a:solidFill>
                <a:latin typeface="Arial"/>
              </a:rPr>
              <a:t>for physicists and others </a:t>
            </a:r>
            <a:endParaRPr lang="en-US" sz="2000" b="0" strike="noStrike" spc="-1" dirty="0">
              <a:latin typeface="Arial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</a:rPr>
              <a:t>Characterization of a simple particle detector using cosmic particles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spc="-1" dirty="0" err="1">
                <a:solidFill>
                  <a:srgbClr val="000000"/>
                </a:solidFill>
              </a:rPr>
              <a:t>MADGraph</a:t>
            </a:r>
            <a:endParaRPr lang="en-US" sz="2000" spc="-1" dirty="0">
              <a:solidFill>
                <a:srgbClr val="0000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</a:rPr>
              <a:t>Introduction to Silicon Pixel Detectors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</a:rPr>
              <a:t>Silicon Sensors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</a:rPr>
              <a:t>Web Application Security Penetration Testing</a:t>
            </a:r>
            <a:endParaRPr lang="en-US" sz="2000" spc="-1" dirty="0"/>
          </a:p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Data Acquisition and Trigger</a:t>
            </a:r>
            <a:endParaRPr lang="en-US" sz="2000" b="0" strike="noStrike" spc="-1" dirty="0">
              <a:latin typeface="Arial"/>
            </a:endParaRPr>
          </a:p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Arial"/>
              </a:rPr>
              <a:t>Micro Pattern Gas Detectors in the GDD laboratory</a:t>
            </a:r>
            <a:endParaRPr lang="en-US" sz="20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</p:txBody>
      </p:sp>
      <p:sp>
        <p:nvSpPr>
          <p:cNvPr id="215" name="TextShape 2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14E3FA14-2B07-431E-9106-C319C51C2D0D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4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A45A3B-9568-9C0B-AB6B-05A87D1F17E4}"/>
              </a:ext>
            </a:extLst>
          </p:cNvPr>
          <p:cNvSpPr txBox="1"/>
          <p:nvPr/>
        </p:nvSpPr>
        <p:spPr>
          <a:xfrm>
            <a:off x="2190307" y="5603358"/>
            <a:ext cx="39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https://indico.cern.ch/category/6274/</a:t>
            </a:r>
            <a:r>
              <a:rPr lang="en-GB" dirty="0"/>
              <a:t> </a:t>
            </a:r>
            <a:endParaRPr lang="en-CH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251640" y="5289857"/>
            <a:ext cx="8496720" cy="364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343080" indent="-342720">
              <a:lnSpc>
                <a:spcPct val="100000"/>
              </a:lnSpc>
              <a:spcBef>
                <a:spcPts val="601"/>
              </a:spcBef>
            </a:pPr>
            <a:r>
              <a:rPr lang="en-US" sz="1800" b="0" strike="noStrike" spc="-1" dirty="0">
                <a:solidFill>
                  <a:srgbClr val="333399"/>
                </a:solidFill>
                <a:latin typeface="Comic Sans MS"/>
              </a:rPr>
              <a:t>You must bring your own laptop!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218" name="CustomShape 3"/>
          <p:cNvSpPr/>
          <p:nvPr/>
        </p:nvSpPr>
        <p:spPr>
          <a:xfrm>
            <a:off x="2494080" y="220680"/>
            <a:ext cx="4495320" cy="760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spcBef>
                <a:spcPts val="2200"/>
              </a:spcBef>
            </a:pPr>
            <a:r>
              <a:rPr lang="en-US" sz="4400" b="1" strike="noStrike" spc="-1">
                <a:solidFill>
                  <a:srgbClr val="000000"/>
                </a:solidFill>
                <a:latin typeface="Comic Sans MS"/>
              </a:rPr>
              <a:t>Root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219" name="Picture 1"/>
          <p:cNvPicPr/>
          <p:nvPr/>
        </p:nvPicPr>
        <p:blipFill>
          <a:blip r:embed="rId2"/>
          <a:stretch/>
        </p:blipFill>
        <p:spPr>
          <a:xfrm>
            <a:off x="3578760" y="3503880"/>
            <a:ext cx="5313600" cy="1365120"/>
          </a:xfrm>
          <a:prstGeom prst="rect">
            <a:avLst/>
          </a:prstGeom>
          <a:ln>
            <a:noFill/>
          </a:ln>
        </p:spPr>
      </p:pic>
      <p:sp>
        <p:nvSpPr>
          <p:cNvPr id="220" name="TextShape 4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FFB4FB13-72EC-4B21-8FC2-72CFA708286C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5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15B4E82-EB00-CF98-C5AF-E00204F65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199"/>
            <a:ext cx="3426640" cy="339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7EA204-E762-5264-1B8C-12AF1BBEA358}"/>
              </a:ext>
            </a:extLst>
          </p:cNvPr>
          <p:cNvSpPr txBox="1"/>
          <p:nvPr/>
        </p:nvSpPr>
        <p:spPr>
          <a:xfrm>
            <a:off x="3965945" y="859972"/>
            <a:ext cx="4926416" cy="264390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CH" sz="2000" dirty="0"/>
              <a:t>Did you ever wonder how pictures like this one are created?</a:t>
            </a:r>
          </a:p>
          <a:p>
            <a:r>
              <a:rPr lang="en-CH" sz="2000" dirty="0"/>
              <a:t>And more importantly – which are the tools for the data analysis resulting in these plots?</a:t>
            </a:r>
          </a:p>
          <a:p>
            <a:r>
              <a:rPr lang="en-CH" sz="2000" dirty="0"/>
              <a:t>In HEP there is a single answer: ROOT</a:t>
            </a:r>
          </a:p>
          <a:p>
            <a:r>
              <a:rPr lang="en-CH" sz="2000" dirty="0"/>
              <a:t>Learn about it from the ROOT developer team themselves!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481418AA-F12A-6656-2816-FE9036265F97}"/>
              </a:ext>
            </a:extLst>
          </p:cNvPr>
          <p:cNvSpPr/>
          <p:nvPr/>
        </p:nvSpPr>
        <p:spPr>
          <a:xfrm flipH="1">
            <a:off x="3361323" y="1035789"/>
            <a:ext cx="644615" cy="42085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F63667-DE05-7937-6185-1792723A7544}"/>
              </a:ext>
            </a:extLst>
          </p:cNvPr>
          <p:cNvSpPr txBox="1"/>
          <p:nvPr/>
        </p:nvSpPr>
        <p:spPr>
          <a:xfrm>
            <a:off x="1110342" y="5878286"/>
            <a:ext cx="6281057" cy="9144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en-CH" dirty="0"/>
              <a:t>And if you have been wondering why we don’t use “R” – this is your occasion to ask and find out!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GB" sz="4400" b="0" strike="noStrike" spc="-1">
                <a:solidFill>
                  <a:srgbClr val="333399"/>
                </a:solidFill>
                <a:latin typeface="Comic Sans MS"/>
              </a:rPr>
              <a:t>Cloud Chambers</a:t>
            </a:r>
          </a:p>
        </p:txBody>
      </p:sp>
      <p:sp>
        <p:nvSpPr>
          <p:cNvPr id="25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A classical HEP detection technology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You can actually </a:t>
            </a:r>
            <a:r>
              <a:rPr lang="en-GB" sz="2000" b="1" strike="noStrike" spc="-1" dirty="0">
                <a:solidFill>
                  <a:srgbClr val="000000"/>
                </a:solidFill>
                <a:latin typeface="Arial"/>
              </a:rPr>
              <a:t>see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the particles; It doesn’t get more direct than this in HEP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This is a very pedagogical workshop, and we have a version for physicists, as well as one for students without physics background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spc="-1" dirty="0">
                <a:solidFill>
                  <a:srgbClr val="000000"/>
                </a:solidFill>
                <a:latin typeface="Arial"/>
              </a:rPr>
              <a:t>Where: 82/1-001B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7" name="Picture 256"/>
          <p:cNvPicPr/>
          <p:nvPr/>
        </p:nvPicPr>
        <p:blipFill>
          <a:blip r:embed="rId2"/>
          <a:stretch/>
        </p:blipFill>
        <p:spPr>
          <a:xfrm>
            <a:off x="2754086" y="4103914"/>
            <a:ext cx="6163268" cy="271304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0" y="0"/>
            <a:ext cx="9143640" cy="3230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u="sng" strike="noStrike" spc="-1" dirty="0">
                <a:solidFill>
                  <a:srgbClr val="FF0000"/>
                </a:solidFill>
                <a:uFillTx/>
                <a:latin typeface="Arial"/>
              </a:rPr>
              <a:t>Characterization of a particle detector using cosmic particles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Contact: </a:t>
            </a:r>
            <a:r>
              <a:rPr lang="en-US" sz="2000" b="0" strike="noStrike" spc="-1" dirty="0">
                <a:solidFill>
                  <a:srgbClr val="333399"/>
                </a:solidFill>
                <a:latin typeface="Arial"/>
              </a:rPr>
              <a:t>Sune Jakobsen 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		3 afternoons with 3 students.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When:		TBC – check indico please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Where:		Meeting room: 21-1-067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What:	</a:t>
            </a:r>
            <a:r>
              <a:rPr lang="en-US" sz="1800" b="0" strike="noStrike" spc="-1" dirty="0">
                <a:solidFill>
                  <a:srgbClr val="333399"/>
                </a:solidFill>
                <a:latin typeface="Arial"/>
              </a:rPr>
              <a:t>Hands-on experience with photomultipliers, oscilloscopes, scintillators, 	light guides, wavelength shifters and monochromators.</a:t>
            </a:r>
            <a:endParaRPr lang="en-US" sz="1800" b="0" strike="noStrike" spc="-1" dirty="0">
              <a:latin typeface="Arial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measure the photodetection efficiency (PDE) of a silicon photomultiplier (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SiPM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sz="1800" b="0" strike="noStrike" spc="-1" dirty="0">
                <a:latin typeface="Arial"/>
              </a:rPr>
              <a:t>Learn from CERN’s detector-pros!</a:t>
            </a: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26" name="CustomShape 2"/>
          <p:cNvSpPr/>
          <p:nvPr/>
        </p:nvSpPr>
        <p:spPr>
          <a:xfrm>
            <a:off x="5097600" y="5959440"/>
            <a:ext cx="3885840" cy="851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 b="1" strike="noStrike" spc="-1">
                <a:solidFill>
                  <a:srgbClr val="000000"/>
                </a:solidFill>
                <a:latin typeface="Courier New"/>
              </a:rPr>
              <a:t>CERN photo CERN-EX-9201043</a:t>
            </a:r>
            <a:endParaRPr lang="en-US" sz="1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Courier New"/>
              </a:rPr>
              <a:t>End part of the scintillating fibre detector of the CHORUS experiment. There are 1 million fibres and each fibre has a diameter of 500 .micron.m.</a:t>
            </a:r>
            <a:endParaRPr lang="en-US" sz="1000" b="0" strike="noStrike" spc="-1">
              <a:latin typeface="Arial"/>
            </a:endParaRPr>
          </a:p>
        </p:txBody>
      </p:sp>
      <p:pic>
        <p:nvPicPr>
          <p:cNvPr id="227" name="Picture 5"/>
          <p:cNvPicPr/>
          <p:nvPr/>
        </p:nvPicPr>
        <p:blipFill>
          <a:blip r:embed="rId2"/>
          <a:stretch/>
        </p:blipFill>
        <p:spPr>
          <a:xfrm>
            <a:off x="5234040" y="2968560"/>
            <a:ext cx="3692160" cy="2997000"/>
          </a:xfrm>
          <a:prstGeom prst="rect">
            <a:avLst/>
          </a:prstGeom>
          <a:ln w="9360">
            <a:noFill/>
          </a:ln>
        </p:spPr>
      </p:pic>
      <p:sp>
        <p:nvSpPr>
          <p:cNvPr id="228" name="TextShape 3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595B0B5F-FA55-4EBC-B5C4-F8F37E1FCE53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7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229" name="Picture 228"/>
          <p:cNvPicPr/>
          <p:nvPr/>
        </p:nvPicPr>
        <p:blipFill>
          <a:blip r:embed="rId3"/>
          <a:stretch/>
        </p:blipFill>
        <p:spPr>
          <a:xfrm>
            <a:off x="63360" y="3124080"/>
            <a:ext cx="5130720" cy="2476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5" name="Group 11"/>
          <p:cNvGrpSpPr>
            <a:grpSpLocks/>
          </p:cNvGrpSpPr>
          <p:nvPr/>
        </p:nvGrpSpPr>
        <p:grpSpPr bwMode="auto">
          <a:xfrm>
            <a:off x="5287683" y="2705170"/>
            <a:ext cx="3783012" cy="3821112"/>
            <a:chOff x="3379" y="2079"/>
            <a:chExt cx="2383" cy="2407"/>
          </a:xfrm>
        </p:grpSpPr>
        <p:pic>
          <p:nvPicPr>
            <p:cNvPr id="12296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49" y="2079"/>
              <a:ext cx="2213" cy="2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>
              <a:off x="3379" y="2101"/>
              <a:ext cx="2332" cy="238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dirty="0">
                  <a:solidFill>
                    <a:schemeClr val="tx1"/>
                  </a:solidFill>
                  <a:latin typeface="Arial"/>
                  <a:cs typeface="Arial"/>
                </a:rPr>
                <a:t>1. High-Q2 Scattering                          2. Parton Shower</a:t>
              </a: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endParaRPr lang="en-GB" sz="12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r>
                <a:rPr lang="en-GB" sz="1200" dirty="0">
                  <a:solidFill>
                    <a:schemeClr val="tx1"/>
                  </a:solidFill>
                  <a:latin typeface="Arial"/>
                  <a:cs typeface="Arial"/>
                </a:rPr>
                <a:t>3. Hadronization                                4. Underlying Event</a:t>
              </a:r>
            </a:p>
          </p:txBody>
        </p:sp>
      </p:grpSp>
      <p:pic>
        <p:nvPicPr>
          <p:cNvPr id="1229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8213" y="26988"/>
            <a:ext cx="3100387" cy="2586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228600" y="3641647"/>
            <a:ext cx="5638800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In this workshop we will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GB" dirty="0">
                <a:solidFill>
                  <a:srgbClr val="0066FF"/>
                </a:solidFill>
                <a:latin typeface="Arial"/>
                <a:cs typeface="Arial"/>
              </a:rPr>
              <a:t>Discuss the various aspects of a hard-</a:t>
            </a:r>
            <a:r>
              <a:rPr lang="en-GB" dirty="0" err="1">
                <a:solidFill>
                  <a:srgbClr val="0066FF"/>
                </a:solidFill>
                <a:latin typeface="Arial"/>
                <a:cs typeface="Arial"/>
              </a:rPr>
              <a:t>hadronic</a:t>
            </a:r>
            <a:r>
              <a:rPr lang="en-GB" dirty="0">
                <a:solidFill>
                  <a:srgbClr val="0066FF"/>
                </a:solidFill>
                <a:latin typeface="Arial"/>
                <a:cs typeface="Arial"/>
              </a:rPr>
              <a:t> collision using a FLASH simulation.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GB" dirty="0">
                <a:solidFill>
                  <a:srgbClr val="0066FF"/>
                </a:solidFill>
                <a:latin typeface="Arial"/>
                <a:cs typeface="Arial"/>
              </a:rPr>
              <a:t>Develop cutting edge Monte Carlo techniques necessary for simulating these collisions.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GB" dirty="0">
                <a:solidFill>
                  <a:srgbClr val="0066FF"/>
                </a:solidFill>
                <a:latin typeface="Arial"/>
                <a:cs typeface="Arial"/>
              </a:rPr>
              <a:t>Use </a:t>
            </a:r>
            <a:r>
              <a:rPr lang="en-GB" dirty="0" err="1">
                <a:solidFill>
                  <a:srgbClr val="0066FF"/>
                </a:solidFill>
                <a:latin typeface="Arial"/>
                <a:cs typeface="Arial"/>
              </a:rPr>
              <a:t>MADEvent’s</a:t>
            </a:r>
            <a:r>
              <a:rPr lang="en-GB" dirty="0">
                <a:solidFill>
                  <a:srgbClr val="0066FF"/>
                </a:solidFill>
                <a:latin typeface="Arial"/>
                <a:cs typeface="Arial"/>
              </a:rPr>
              <a:t> web-based capabilities to produce event simulations for processes important to LHC physics.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715963" y="1549400"/>
            <a:ext cx="6858000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Contact Persons:  Olivier </a:t>
            </a:r>
            <a:r>
              <a:rPr lang="en-GB" dirty="0" err="1">
                <a:solidFill>
                  <a:schemeClr val="tx1"/>
                </a:solidFill>
                <a:latin typeface="Arial"/>
                <a:cs typeface="Arial"/>
              </a:rPr>
              <a:t>Mattelaer</a:t>
            </a:r>
            <a:endParaRPr lang="en-GB" dirty="0">
              <a:latin typeface="Arial"/>
              <a:cs typeface="Arial"/>
            </a:endParaRPr>
          </a:p>
          <a:p>
            <a:r>
              <a:rPr lang="en-GB" dirty="0">
                <a:latin typeface="Arial"/>
                <a:cs typeface="Arial"/>
              </a:rPr>
              <a:t>		 	</a:t>
            </a:r>
          </a:p>
          <a:p>
            <a:pPr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2 afternoons with up to 20 students each time.</a:t>
            </a:r>
          </a:p>
          <a:p>
            <a:pPr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Where: 6/2-024 BE Auditorium</a:t>
            </a:r>
          </a:p>
          <a:p>
            <a:pPr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When: </a:t>
            </a:r>
            <a:r>
              <a:rPr lang="en-GB" dirty="0">
                <a:latin typeface="Arial"/>
                <a:cs typeface="Arial"/>
              </a:rPr>
              <a:t>Check out Indico</a:t>
            </a:r>
            <a:endParaRPr lang="en-GB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2293" name="Picture 6" descr="sc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895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3"/>
          <p:cNvSpPr txBox="1">
            <a:spLocks noChangeArrowheads="1"/>
          </p:cNvSpPr>
          <p:nvPr/>
        </p:nvSpPr>
        <p:spPr bwMode="auto">
          <a:xfrm>
            <a:off x="2493963" y="220663"/>
            <a:ext cx="44958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b="1" dirty="0" err="1">
                <a:solidFill>
                  <a:schemeClr val="tx1"/>
                </a:solidFill>
                <a:latin typeface="Arial"/>
                <a:cs typeface="Arial"/>
              </a:rPr>
              <a:t>MADGraph</a:t>
            </a:r>
            <a:endParaRPr lang="en-GB" sz="4400" b="1" dirty="0">
              <a:solidFill>
                <a:schemeClr val="tx1"/>
              </a:solidFill>
              <a:latin typeface="Arial"/>
              <a:cs typeface="Arial"/>
            </a:endParaRPr>
          </a:p>
          <a:p>
            <a:pPr algn="ctr">
              <a:spcBef>
                <a:spcPct val="50000"/>
              </a:spcBef>
            </a:pPr>
            <a:r>
              <a:rPr lang="en-GB" sz="2000" b="1" dirty="0">
                <a:solidFill>
                  <a:schemeClr val="tx1"/>
                </a:solidFill>
                <a:latin typeface="Arial"/>
                <a:cs typeface="Arial"/>
                <a:hlinkClick r:id="rId5"/>
              </a:rPr>
              <a:t>http://madgraph.phys.ucl.ac.be/</a:t>
            </a:r>
            <a:r>
              <a:rPr lang="en-GB" sz="20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accent2"/>
                </a:solidFill>
                <a:latin typeface="Comic Sans MS" pitchFamily="1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0E6374F-1EA7-403B-ADB0-262FAE70825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Content Placeholder 3"/>
          <p:cNvPicPr/>
          <p:nvPr/>
        </p:nvPicPr>
        <p:blipFill>
          <a:blip r:embed="rId2"/>
          <a:stretch/>
        </p:blipFill>
        <p:spPr>
          <a:xfrm>
            <a:off x="42480" y="1268640"/>
            <a:ext cx="4246551" cy="4043589"/>
          </a:xfrm>
          <a:prstGeom prst="rect">
            <a:avLst/>
          </a:prstGeom>
          <a:ln w="9360">
            <a:noFill/>
          </a:ln>
        </p:spPr>
      </p:pic>
      <p:sp>
        <p:nvSpPr>
          <p:cNvPr id="24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600" b="0" strike="noStrike" spc="-1" dirty="0">
                <a:solidFill>
                  <a:srgbClr val="000000"/>
                </a:solidFill>
                <a:latin typeface="Arial"/>
              </a:rPr>
              <a:t>Introduction to silicon pixel detectors </a:t>
            </a:r>
            <a:endParaRPr lang="en-GB" sz="3600" b="0" strike="noStrike" spc="-1" dirty="0">
              <a:solidFill>
                <a:srgbClr val="333399"/>
              </a:solidFill>
              <a:latin typeface="Comic Sans MS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6681239" y="1268640"/>
            <a:ext cx="2005200" cy="1461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333399"/>
                </a:solidFill>
                <a:latin typeface="Comic Sans MS"/>
              </a:rPr>
              <a:t>Where: 1/1-015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333399"/>
                </a:solidFill>
                <a:latin typeface="Comic Sans MS"/>
              </a:rPr>
              <a:t>When: TBC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333399"/>
                </a:solidFill>
                <a:latin typeface="Comic Sans MS"/>
              </a:rPr>
              <a:t>Contact: Dominik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333399"/>
                </a:solidFill>
                <a:latin typeface="Comic Sans MS"/>
              </a:rPr>
              <a:t>Dannheim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333399"/>
                </a:solidFill>
                <a:latin typeface="Comic Sans MS"/>
              </a:rPr>
              <a:t>3 x 4 students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245" name="TextShape 3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214421E1-A0D7-480D-8930-8513A63161B5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9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6CFEF7-0181-7419-834D-FCE0DD0E4AB3}"/>
              </a:ext>
            </a:extLst>
          </p:cNvPr>
          <p:cNvSpPr txBox="1"/>
          <p:nvPr/>
        </p:nvSpPr>
        <p:spPr>
          <a:xfrm>
            <a:off x="2360428" y="6311520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l"/>
            <a:r>
              <a:rPr lang="en-CH" sz="1400" dirty="0"/>
              <a:t>For this lab you will need a </a:t>
            </a:r>
            <a:r>
              <a:rPr lang="en-CH" sz="1400" dirty="0">
                <a:hlinkClick r:id="rId3"/>
              </a:rPr>
              <a:t>dosimeter</a:t>
            </a:r>
            <a:endParaRPr lang="en-CH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CB0119-1792-0E07-3008-A634C2A010B8}"/>
              </a:ext>
            </a:extLst>
          </p:cNvPr>
          <p:cNvSpPr txBox="1"/>
          <p:nvPr/>
        </p:nvSpPr>
        <p:spPr>
          <a:xfrm>
            <a:off x="5443870" y="6432698"/>
            <a:ext cx="0" cy="0"/>
          </a:xfrm>
          <a:prstGeom prst="rect">
            <a:avLst/>
          </a:prstGeom>
          <a:noFill/>
        </p:spPr>
        <p:txBody>
          <a:bodyPr wrap="none" rtlCol="0">
            <a:normAutofit fontScale="25000" lnSpcReduction="20000"/>
          </a:bodyPr>
          <a:lstStyle/>
          <a:p>
            <a:pPr algn="l"/>
            <a:endParaRPr lang="en-CH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01F45C-11C0-FCE6-8FB4-D384A462EADD}"/>
              </a:ext>
            </a:extLst>
          </p:cNvPr>
          <p:cNvSpPr txBox="1"/>
          <p:nvPr/>
        </p:nvSpPr>
        <p:spPr>
          <a:xfrm>
            <a:off x="4289031" y="2730600"/>
            <a:ext cx="4528097" cy="375264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buNone/>
            </a:pPr>
            <a:r>
              <a:rPr lang="en-GB" sz="1400" dirty="0">
                <a:solidFill>
                  <a:srgbClr val="262087"/>
                </a:solidFill>
                <a:effectLst/>
                <a:latin typeface="Comic Sans MS" panose="030F0902030302020204" pitchFamily="66" charset="0"/>
              </a:rPr>
              <a:t>Short description: The students will learn about the basic principles of silicon detectors and perform</a:t>
            </a:r>
          </a:p>
          <a:p>
            <a:pPr>
              <a:buNone/>
            </a:pPr>
            <a:r>
              <a:rPr lang="en-GB" sz="1400" dirty="0">
                <a:solidFill>
                  <a:srgbClr val="262087"/>
                </a:solidFill>
                <a:effectLst/>
                <a:latin typeface="Comic Sans MS" panose="030F0902030302020204" pitchFamily="66" charset="0"/>
              </a:rPr>
              <a:t>measurements with hybrid pixel-detector assemblies.</a:t>
            </a:r>
          </a:p>
          <a:p>
            <a:pPr>
              <a:buNone/>
            </a:pPr>
            <a:r>
              <a:rPr lang="en-GB" sz="1400" dirty="0">
                <a:solidFill>
                  <a:srgbClr val="000000"/>
                </a:solidFill>
                <a:effectLst/>
                <a:latin typeface="Helvetica" pitchFamily="2" charset="0"/>
              </a:rPr>
              <a:t>●</a:t>
            </a:r>
            <a:r>
              <a:rPr lang="en-GB" sz="1400" dirty="0">
                <a:solidFill>
                  <a:srgbClr val="262087"/>
                </a:solidFill>
                <a:effectLst/>
                <a:latin typeface="Comic Sans MS" panose="030F0902030302020204" pitchFamily="66" charset="0"/>
              </a:rPr>
              <a:t> An introduction part will discuss the use of segmented p-n junctions coupled to dedicated readout circuits</a:t>
            </a:r>
          </a:p>
          <a:p>
            <a:pPr>
              <a:buNone/>
            </a:pPr>
            <a:r>
              <a:rPr lang="en-GB" sz="1400" dirty="0">
                <a:solidFill>
                  <a:srgbClr val="262087"/>
                </a:solidFill>
                <a:effectLst/>
                <a:latin typeface="Comic Sans MS" panose="030F0902030302020204" pitchFamily="66" charset="0"/>
              </a:rPr>
              <a:t>for the detection of ionising particles. The measurement programme includes electrical characterisations,</a:t>
            </a:r>
          </a:p>
          <a:p>
            <a:pPr>
              <a:buNone/>
            </a:pPr>
            <a:r>
              <a:rPr lang="en-GB" sz="1400" dirty="0">
                <a:solidFill>
                  <a:srgbClr val="262087"/>
                </a:solidFill>
                <a:effectLst/>
                <a:latin typeface="Comic Sans MS" panose="030F0902030302020204" pitchFamily="66" charset="0"/>
              </a:rPr>
              <a:t>calibration of the energy response using radioactive photon sources, as well as detection of minimum-ionising</a:t>
            </a:r>
          </a:p>
          <a:p>
            <a:r>
              <a:rPr lang="en-GB" sz="1400" dirty="0">
                <a:solidFill>
                  <a:srgbClr val="262087"/>
                </a:solidFill>
                <a:effectLst/>
                <a:latin typeface="Comic Sans MS" panose="030F0902030302020204" pitchFamily="66" charset="0"/>
              </a:rPr>
              <a:t>particles from cosmic rays and/or a radioactive electron source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normAutofit fontScale="55000" lnSpcReduction="20000"/>
      </a:bodyPr>
      <a:lstStyle>
        <a:defPPr algn="l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45278</TotalTime>
  <Words>1147</Words>
  <Application>Microsoft Macintosh PowerPoint</Application>
  <PresentationFormat>On-screen Show (4:3)</PresentationFormat>
  <Paragraphs>150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Aptos</vt:lpstr>
      <vt:lpstr>Arial</vt:lpstr>
      <vt:lpstr>Comic Sans MS</vt:lpstr>
      <vt:lpstr>Courier New</vt:lpstr>
      <vt:lpstr>Helvetica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Micro Pattern Gas Detectors in the GDD laboratory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ullaland</dc:creator>
  <dc:description/>
  <cp:lastModifiedBy>Niko Neufeld</cp:lastModifiedBy>
  <cp:revision>191</cp:revision>
  <dcterms:created xsi:type="dcterms:W3CDTF">2005-07-01T09:35:38Z</dcterms:created>
  <dcterms:modified xsi:type="dcterms:W3CDTF">2025-06-30T15:05:20Z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16.0014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2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15</vt:i4>
  </property>
</Properties>
</file>