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ink/ink15.xml" ContentType="application/inkml+xml"/>
  <Override PartName="/ppt/ink/ink16.xml" ContentType="application/inkml+xml"/>
  <Override PartName="/ppt/ink/ink17.xml" ContentType="application/inkml+xml"/>
  <Override PartName="/ppt/ink/ink18.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6"/>
  </p:notesMasterIdLst>
  <p:sldIdLst>
    <p:sldId id="256" r:id="rId2"/>
    <p:sldId id="257" r:id="rId3"/>
    <p:sldId id="266" r:id="rId4"/>
    <p:sldId id="263" r:id="rId5"/>
    <p:sldId id="262" r:id="rId6"/>
    <p:sldId id="268" r:id="rId7"/>
    <p:sldId id="272" r:id="rId8"/>
    <p:sldId id="270" r:id="rId9"/>
    <p:sldId id="260" r:id="rId10"/>
    <p:sldId id="265" r:id="rId11"/>
    <p:sldId id="269" r:id="rId12"/>
    <p:sldId id="273" r:id="rId13"/>
    <p:sldId id="267" r:id="rId14"/>
    <p:sldId id="27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1395" autoAdjust="0"/>
  </p:normalViewPr>
  <p:slideViewPr>
    <p:cSldViewPr snapToGrid="0" showGuides="1">
      <p:cViewPr varScale="1">
        <p:scale>
          <a:sx n="53" d="100"/>
          <a:sy n="53" d="100"/>
        </p:scale>
        <p:origin x="979"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27T17:06:39.43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0,'0'0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27T17:08:22.05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1 108,'329'12,"-68"0,-190-11,929-4,-703-20,157-4,82 45,443-5,-595-16,-348 3,50 2,0-5,-1-3,86-17,251-40,-363 56,57-1,142 8,-99 3,878-3,-995 3,0 2,0 1,78 23,16 4,-135-33,65 11,125 39,-86-21,-73-21,0 0,34 15,80 29,-52-21,-32-11,1-3,1-3,0-2,1-3,0-3,99-4,189 0,196-5,-154-23,-247 16,250-8,1790 19,-2166-1</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27T17:08:42.03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 0,'2542'0'0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27T17:08:46.40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 0,'5476'0'0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27T17:08:52.240"/>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 0,'2986'131'0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27T17:08:55.42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0,'2043'0,"-2021"0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27T17:31:49.532"/>
    </inkml:context>
    <inkml:brush xml:id="br0">
      <inkml:brushProperty name="width" value="0.2" units="cm"/>
      <inkml:brushProperty name="height" value="0.4" units="cm"/>
      <inkml:brushProperty name="tip" value="rectangle"/>
      <inkml:brushProperty name="rasterOp" value="maskPen"/>
      <inkml:brushProperty name="ignorePressure" value="1"/>
    </inkml:brush>
  </inkml:definitions>
  <inkml:trace contextRef="#ctx0" brushRef="#br0">0 0 0,'4007'0'0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27T17:31:54.976"/>
    </inkml:context>
    <inkml:brush xml:id="br0">
      <inkml:brushProperty name="width" value="0.2" units="cm"/>
      <inkml:brushProperty name="height" value="0.4" units="cm"/>
      <inkml:brushProperty name="tip" value="rectangle"/>
      <inkml:brushProperty name="rasterOp" value="maskPen"/>
      <inkml:brushProperty name="ignorePressure" value="1"/>
    </inkml:brush>
  </inkml:definitions>
  <inkml:trace contextRef="#ctx0" brushRef="#br0">1 1,'1886'0,"-1868"1,0 1,0 0,19 6,-24-5,10 2</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27T17:31:57.135"/>
    </inkml:context>
    <inkml:brush xml:id="br0">
      <inkml:brushProperty name="width" value="0.2" units="cm"/>
      <inkml:brushProperty name="height" value="0.4" units="cm"/>
      <inkml:brushProperty name="tip" value="rectangle"/>
      <inkml:brushProperty name="rasterOp" value="maskPen"/>
      <inkml:brushProperty name="ignorePressure" value="1"/>
    </inkml:brush>
  </inkml:definitions>
  <inkml:trace contextRef="#ctx0" brushRef="#br0">1 3,'91'-1,"-17"-1,0 4,110 15,39 9,-175-19,1-3,0-1,77-7,5-22,-111 21,-4-1</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27T17:32:02.917"/>
    </inkml:context>
    <inkml:brush xml:id="br0">
      <inkml:brushProperty name="width" value="0.2" units="cm"/>
      <inkml:brushProperty name="height" value="0.4" units="cm"/>
      <inkml:brushProperty name="tip" value="rectangle"/>
      <inkml:brushProperty name="rasterOp" value="maskPen"/>
      <inkml:brushProperty name="ignorePressure" value="1"/>
    </inkml:brush>
  </inkml:definitions>
  <inkml:trace contextRef="#ctx0" brushRef="#br0">0 2,'120'-2,"130"5,-220 0,0 2,-1 2,36 12,-41-11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27T17:06:45.67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55,'56'20,"156"28,-122-37,-64-9,0 1,49 13,-22-1,2-2,0-2,0-2,0-3,79-2,-104-3,0 2,30 6,-28-4,52 3,569-9,-625-1,1-1,-1-2,0-1,43-14,29-7,-3 7,95-33,-145 40,0 2,74-8,-30 12,145 7,-95 3,396-3,-503-2,-1-1,1-2,42-12,-43 8,1 2,-1 2,47-2,2014 9,-2071-1,0 2,0 0,-1 2,32 10,-31-8,1-1,0 0,48 3,-55-9,12 0,1 1,-1 2,33 7,-16-3,0-2,0-2,0-1,47-6,12 1,5394 3,-5477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27T17:06:55.69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0,'19'2,"-1"0,1 1,-1 1,31 11,37 7,-52-19,52-1,-58-3,-1 2,0 1,35 6,-24-1,45 2,-44-6,46 11,-38-7,0-2,0-2,90-6,-31 0,-44 4,-2 0,0-2,97-15,-93 8,0 2,0 4,67 5,-8 0,1003-3,-1103-2,0-1,1 0,-1-2,29-10,-29 8,1 1,1 1,45-4,790 8,-406 3,-411 0,55 10,-56-6,59 1,-60-7,-7-1,-1 1,1 2,-1 1,38 9,-44-7,54 4,20 4,-54-6,0-2,1-2,87-6,-29 0,365 3,-449-1,-1-2,0 0,0-2,0 0,0-1,22-11,-22 9,0 1,0 0,1 1,0 2,40-4,463 9,-502 1,-1 0,41 10,-14-1,6 0,-34-6,-1-1,41 3,129 18,491-22,-347-6,3724 3,-4023-1,53-11,-71 10,13-3</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27T17:07:25.47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 0,'8746'104'0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27T17:07:40.88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54,'603'0,"-583"-1,0-1,34-8,-32 5,-1 1,25 0,117 5,67-3,-159-10,-52 7,1 2,27-2,-14 4,248 3,-210 10,-52-7,1-2,27 3,-29-6,13 1,0 0,58 12,67 14,-131-22,0-2,0-1,30 0,-28-3,-1 3,43 6,-1 2,1-3,0-4,94-5,-34-1,184 3,-290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27T17:07:52.01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 0,'12569'0'0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27T17:08:04.08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 0,'5709'0'0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27T17:08:10.20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52 0,'1754'-52'0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27T17:08:13.09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 0,'1126'0'0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E74A7D-C423-43A4-B980-3FBEAD641A4A}" type="datetimeFigureOut">
              <a:rPr lang="en-GB" smtClean="0"/>
              <a:t>04/02/2025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8EF4A4-7978-4389-8B5A-B4A90F6EDA57}" type="slidenum">
              <a:rPr lang="en-GB" smtClean="0"/>
              <a:t>‹#›</a:t>
            </a:fld>
            <a:endParaRPr lang="en-GB"/>
          </a:p>
        </p:txBody>
      </p:sp>
    </p:spTree>
    <p:extLst>
      <p:ext uri="{BB962C8B-B14F-4D97-AF65-F5344CB8AC3E}">
        <p14:creationId xmlns:p14="http://schemas.microsoft.com/office/powerpoint/2010/main" val="11123380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040C28"/>
                </a:solidFill>
                <a:effectLst/>
                <a:latin typeface="Google Sans"/>
              </a:rPr>
              <a:t>Zen 4c (Bergamo)</a:t>
            </a:r>
            <a:endParaRPr lang="en-GB" dirty="0"/>
          </a:p>
        </p:txBody>
      </p:sp>
      <p:sp>
        <p:nvSpPr>
          <p:cNvPr id="4" name="Slide Number Placeholder 3"/>
          <p:cNvSpPr>
            <a:spLocks noGrp="1"/>
          </p:cNvSpPr>
          <p:nvPr>
            <p:ph type="sldNum" sz="quarter" idx="5"/>
          </p:nvPr>
        </p:nvSpPr>
        <p:spPr/>
        <p:txBody>
          <a:bodyPr/>
          <a:lstStyle/>
          <a:p>
            <a:fld id="{A58EF4A4-7978-4389-8B5A-B4A90F6EDA57}" type="slidenum">
              <a:rPr lang="en-GB" smtClean="0"/>
              <a:t>1</a:t>
            </a:fld>
            <a:endParaRPr lang="en-GB"/>
          </a:p>
        </p:txBody>
      </p:sp>
    </p:spTree>
    <p:extLst>
      <p:ext uri="{BB962C8B-B14F-4D97-AF65-F5344CB8AC3E}">
        <p14:creationId xmlns:p14="http://schemas.microsoft.com/office/powerpoint/2010/main" val="2413693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Overall PDU load and current: 281 measurement points each in test period.</a:t>
            </a:r>
          </a:p>
          <a:p>
            <a:r>
              <a:rPr lang="en-GB" dirty="0"/>
              <a:t>From these the voltage is 241 +/- 1 W</a:t>
            </a:r>
          </a:p>
        </p:txBody>
      </p:sp>
      <p:sp>
        <p:nvSpPr>
          <p:cNvPr id="4" name="Slide Number Placeholder 3"/>
          <p:cNvSpPr>
            <a:spLocks noGrp="1"/>
          </p:cNvSpPr>
          <p:nvPr>
            <p:ph type="sldNum" sz="quarter" idx="5"/>
          </p:nvPr>
        </p:nvSpPr>
        <p:spPr/>
        <p:txBody>
          <a:bodyPr/>
          <a:lstStyle/>
          <a:p>
            <a:fld id="{A58EF4A4-7978-4389-8B5A-B4A90F6EDA57}" type="slidenum">
              <a:rPr lang="en-GB" smtClean="0"/>
              <a:t>4</a:t>
            </a:fld>
            <a:endParaRPr lang="en-GB"/>
          </a:p>
        </p:txBody>
      </p:sp>
    </p:spTree>
    <p:extLst>
      <p:ext uri="{BB962C8B-B14F-4D97-AF65-F5344CB8AC3E}">
        <p14:creationId xmlns:p14="http://schemas.microsoft.com/office/powerpoint/2010/main" val="11066098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-b </a:t>
            </a:r>
            <a:r>
              <a:rPr lang="en-US" dirty="0" err="1"/>
              <a:t>plugin_keys</a:t>
            </a:r>
            <a:r>
              <a:rPr lang="en-US" dirty="0"/>
              <a:t>  Bundle time series plugins listed by key '</a:t>
            </a:r>
            <a:r>
              <a:rPr lang="en-US" dirty="0" err="1"/>
              <a:t>f,l,m,s,p</a:t>
            </a:r>
            <a:r>
              <a:rPr lang="en-US" dirty="0"/>
              <a:t>' where</a:t>
            </a:r>
          </a:p>
          <a:p>
            <a:r>
              <a:rPr lang="en-US" dirty="0"/>
              <a:t>                    f enables </a:t>
            </a:r>
            <a:r>
              <a:rPr lang="en-US" dirty="0" err="1"/>
              <a:t>cpu_frequency</a:t>
            </a:r>
            <a:endParaRPr lang="en-US" dirty="0"/>
          </a:p>
          <a:p>
            <a:r>
              <a:rPr lang="en-US" dirty="0"/>
              <a:t>                    l enables load</a:t>
            </a:r>
          </a:p>
          <a:p>
            <a:r>
              <a:rPr lang="en-US" dirty="0"/>
              <a:t>                    m enables memory usage</a:t>
            </a:r>
          </a:p>
          <a:p>
            <a:r>
              <a:rPr lang="en-US" dirty="0"/>
              <a:t>                    s enables memory swap</a:t>
            </a:r>
          </a:p>
          <a:p>
            <a:r>
              <a:rPr lang="en-US" dirty="0"/>
              <a:t>                    p power consumption</a:t>
            </a:r>
            <a:endParaRPr lang="en-GB" dirty="0"/>
          </a:p>
        </p:txBody>
      </p:sp>
      <p:sp>
        <p:nvSpPr>
          <p:cNvPr id="4" name="Slide Number Placeholder 3"/>
          <p:cNvSpPr>
            <a:spLocks noGrp="1"/>
          </p:cNvSpPr>
          <p:nvPr>
            <p:ph type="sldNum" sz="quarter" idx="5"/>
          </p:nvPr>
        </p:nvSpPr>
        <p:spPr/>
        <p:txBody>
          <a:bodyPr/>
          <a:lstStyle/>
          <a:p>
            <a:fld id="{A58EF4A4-7978-4389-8B5A-B4A90F6EDA57}" type="slidenum">
              <a:rPr lang="en-GB" smtClean="0"/>
              <a:t>5</a:t>
            </a:fld>
            <a:endParaRPr lang="en-GB"/>
          </a:p>
        </p:txBody>
      </p:sp>
    </p:spTree>
    <p:extLst>
      <p:ext uri="{BB962C8B-B14F-4D97-AF65-F5344CB8AC3E}">
        <p14:creationId xmlns:p14="http://schemas.microsoft.com/office/powerpoint/2010/main" val="35371524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Efficiency profile seems to run CPU </a:t>
            </a:r>
            <a:r>
              <a:rPr lang="en-GB" dirty="0" err="1"/>
              <a:t>freq</a:t>
            </a:r>
            <a:r>
              <a:rPr lang="en-GB" dirty="0"/>
              <a:t> just above the base clock, Performance profile hits the max boost clock.</a:t>
            </a:r>
          </a:p>
        </p:txBody>
      </p:sp>
      <p:sp>
        <p:nvSpPr>
          <p:cNvPr id="4" name="Slide Number Placeholder 3"/>
          <p:cNvSpPr>
            <a:spLocks noGrp="1"/>
          </p:cNvSpPr>
          <p:nvPr>
            <p:ph type="sldNum" sz="quarter" idx="5"/>
          </p:nvPr>
        </p:nvSpPr>
        <p:spPr/>
        <p:txBody>
          <a:bodyPr/>
          <a:lstStyle/>
          <a:p>
            <a:fld id="{A58EF4A4-7978-4389-8B5A-B4A90F6EDA57}" type="slidenum">
              <a:rPr lang="en-GB" smtClean="0"/>
              <a:t>6</a:t>
            </a:fld>
            <a:endParaRPr lang="en-GB"/>
          </a:p>
        </p:txBody>
      </p:sp>
    </p:spTree>
    <p:extLst>
      <p:ext uri="{BB962C8B-B14F-4D97-AF65-F5344CB8AC3E}">
        <p14:creationId xmlns:p14="http://schemas.microsoft.com/office/powerpoint/2010/main" val="27072454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1A762F-A303-D536-3154-8FBE9608DC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F4E05F-28DE-3AAD-14A4-C376B7CA7B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33E31C-D3C1-7C0D-9985-BB05244A200D}"/>
              </a:ext>
            </a:extLst>
          </p:cNvPr>
          <p:cNvSpPr>
            <a:spLocks noGrp="1"/>
          </p:cNvSpPr>
          <p:nvPr>
            <p:ph type="body" idx="1"/>
          </p:nvPr>
        </p:nvSpPr>
        <p:spPr/>
        <p:txBody>
          <a:bodyPr/>
          <a:lstStyle/>
          <a:p>
            <a:r>
              <a:rPr lang="en-GB" dirty="0"/>
              <a:t>https://w3.hepix.org/benchmarking/scores_HS23.html</a:t>
            </a:r>
          </a:p>
          <a:p>
            <a:endParaRPr lang="en-GB" dirty="0"/>
          </a:p>
        </p:txBody>
      </p:sp>
      <p:sp>
        <p:nvSpPr>
          <p:cNvPr id="4" name="Slide Number Placeholder 3">
            <a:extLst>
              <a:ext uri="{FF2B5EF4-FFF2-40B4-BE49-F238E27FC236}">
                <a16:creationId xmlns:a16="http://schemas.microsoft.com/office/drawing/2014/main" id="{A09F51A3-03E6-5A9C-00DD-786BA09E9188}"/>
              </a:ext>
            </a:extLst>
          </p:cNvPr>
          <p:cNvSpPr>
            <a:spLocks noGrp="1"/>
          </p:cNvSpPr>
          <p:nvPr>
            <p:ph type="sldNum" sz="quarter" idx="5"/>
          </p:nvPr>
        </p:nvSpPr>
        <p:spPr/>
        <p:txBody>
          <a:bodyPr/>
          <a:lstStyle/>
          <a:p>
            <a:fld id="{A58EF4A4-7978-4389-8B5A-B4A90F6EDA57}" type="slidenum">
              <a:rPr lang="en-GB" smtClean="0"/>
              <a:t>7</a:t>
            </a:fld>
            <a:endParaRPr lang="en-GB"/>
          </a:p>
        </p:txBody>
      </p:sp>
    </p:spTree>
    <p:extLst>
      <p:ext uri="{BB962C8B-B14F-4D97-AF65-F5344CB8AC3E}">
        <p14:creationId xmlns:p14="http://schemas.microsoft.com/office/powerpoint/2010/main" val="19319432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21FA5-4DF0-2278-CB0C-EC86459B5C3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733E13A-F750-89BB-ECB4-A7CF39B9E8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9D8C8AF-E83F-5D07-60E7-BDCBB3818A5B}"/>
              </a:ext>
            </a:extLst>
          </p:cNvPr>
          <p:cNvSpPr>
            <a:spLocks noGrp="1"/>
          </p:cNvSpPr>
          <p:nvPr>
            <p:ph type="dt" sz="half" idx="10"/>
          </p:nvPr>
        </p:nvSpPr>
        <p:spPr/>
        <p:txBody>
          <a:bodyPr/>
          <a:lstStyle/>
          <a:p>
            <a:fld id="{EFD02770-007F-4975-A2A9-C7C8698EA1F2}" type="datetime1">
              <a:rPr lang="en-GB" smtClean="0"/>
              <a:t>04/02/2025</a:t>
            </a:fld>
            <a:endParaRPr lang="en-GB"/>
          </a:p>
        </p:txBody>
      </p:sp>
      <p:sp>
        <p:nvSpPr>
          <p:cNvPr id="5" name="Footer Placeholder 4">
            <a:extLst>
              <a:ext uri="{FF2B5EF4-FFF2-40B4-BE49-F238E27FC236}">
                <a16:creationId xmlns:a16="http://schemas.microsoft.com/office/drawing/2014/main" id="{F00FCDFE-1136-3792-9840-49E8FF08F84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E4CF90B-6334-5768-D0A6-681E16B02178}"/>
              </a:ext>
            </a:extLst>
          </p:cNvPr>
          <p:cNvSpPr>
            <a:spLocks noGrp="1"/>
          </p:cNvSpPr>
          <p:nvPr>
            <p:ph type="sldNum" sz="quarter" idx="12"/>
          </p:nvPr>
        </p:nvSpPr>
        <p:spPr/>
        <p:txBody>
          <a:bodyPr/>
          <a:lstStyle/>
          <a:p>
            <a:fld id="{B5FF06CC-5781-4778-B6A2-359415D9F2C8}" type="slidenum">
              <a:rPr lang="en-GB" smtClean="0"/>
              <a:t>‹#›</a:t>
            </a:fld>
            <a:endParaRPr lang="en-GB"/>
          </a:p>
        </p:txBody>
      </p:sp>
    </p:spTree>
    <p:extLst>
      <p:ext uri="{BB962C8B-B14F-4D97-AF65-F5344CB8AC3E}">
        <p14:creationId xmlns:p14="http://schemas.microsoft.com/office/powerpoint/2010/main" val="3530468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A2201-66C9-EB7C-58E4-E0F22EC15D7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F257449-5B07-3E90-B61F-1DAA7622A1E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41F030B-603C-1DB8-DE34-E6BB9B9A2A5F}"/>
              </a:ext>
            </a:extLst>
          </p:cNvPr>
          <p:cNvSpPr>
            <a:spLocks noGrp="1"/>
          </p:cNvSpPr>
          <p:nvPr>
            <p:ph type="dt" sz="half" idx="10"/>
          </p:nvPr>
        </p:nvSpPr>
        <p:spPr/>
        <p:txBody>
          <a:bodyPr/>
          <a:lstStyle/>
          <a:p>
            <a:fld id="{C58505BC-2427-442B-BC20-D050F9D97883}" type="datetime1">
              <a:rPr lang="en-GB" smtClean="0"/>
              <a:t>04/02/2025</a:t>
            </a:fld>
            <a:endParaRPr lang="en-GB"/>
          </a:p>
        </p:txBody>
      </p:sp>
      <p:sp>
        <p:nvSpPr>
          <p:cNvPr id="5" name="Footer Placeholder 4">
            <a:extLst>
              <a:ext uri="{FF2B5EF4-FFF2-40B4-BE49-F238E27FC236}">
                <a16:creationId xmlns:a16="http://schemas.microsoft.com/office/drawing/2014/main" id="{3A82F535-9D76-A50D-2424-2436F2FD15D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097782F-DD5B-3CA7-7B3D-A4D08D44E947}"/>
              </a:ext>
            </a:extLst>
          </p:cNvPr>
          <p:cNvSpPr>
            <a:spLocks noGrp="1"/>
          </p:cNvSpPr>
          <p:nvPr>
            <p:ph type="sldNum" sz="quarter" idx="12"/>
          </p:nvPr>
        </p:nvSpPr>
        <p:spPr/>
        <p:txBody>
          <a:bodyPr/>
          <a:lstStyle/>
          <a:p>
            <a:fld id="{B5FF06CC-5781-4778-B6A2-359415D9F2C8}" type="slidenum">
              <a:rPr lang="en-GB" smtClean="0"/>
              <a:t>‹#›</a:t>
            </a:fld>
            <a:endParaRPr lang="en-GB"/>
          </a:p>
        </p:txBody>
      </p:sp>
    </p:spTree>
    <p:extLst>
      <p:ext uri="{BB962C8B-B14F-4D97-AF65-F5344CB8AC3E}">
        <p14:creationId xmlns:p14="http://schemas.microsoft.com/office/powerpoint/2010/main" val="3468157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B12E823-596E-4C39-2977-33699DAD4C8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91188CD-7C97-740C-8EA1-393E48A10A6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C27FFF6-33D9-E813-0E1B-C135FB2B4C46}"/>
              </a:ext>
            </a:extLst>
          </p:cNvPr>
          <p:cNvSpPr>
            <a:spLocks noGrp="1"/>
          </p:cNvSpPr>
          <p:nvPr>
            <p:ph type="dt" sz="half" idx="10"/>
          </p:nvPr>
        </p:nvSpPr>
        <p:spPr/>
        <p:txBody>
          <a:bodyPr/>
          <a:lstStyle/>
          <a:p>
            <a:fld id="{6D6CC3D0-EB87-46B3-9E12-B774AC6BB437}" type="datetime1">
              <a:rPr lang="en-GB" smtClean="0"/>
              <a:t>04/02/2025</a:t>
            </a:fld>
            <a:endParaRPr lang="en-GB"/>
          </a:p>
        </p:txBody>
      </p:sp>
      <p:sp>
        <p:nvSpPr>
          <p:cNvPr id="5" name="Footer Placeholder 4">
            <a:extLst>
              <a:ext uri="{FF2B5EF4-FFF2-40B4-BE49-F238E27FC236}">
                <a16:creationId xmlns:a16="http://schemas.microsoft.com/office/drawing/2014/main" id="{B299C629-871D-046C-7088-EA04E161CAD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149214C-6A19-2CBF-5D1D-50ABFE93FA5B}"/>
              </a:ext>
            </a:extLst>
          </p:cNvPr>
          <p:cNvSpPr>
            <a:spLocks noGrp="1"/>
          </p:cNvSpPr>
          <p:nvPr>
            <p:ph type="sldNum" sz="quarter" idx="12"/>
          </p:nvPr>
        </p:nvSpPr>
        <p:spPr/>
        <p:txBody>
          <a:bodyPr/>
          <a:lstStyle/>
          <a:p>
            <a:fld id="{B5FF06CC-5781-4778-B6A2-359415D9F2C8}" type="slidenum">
              <a:rPr lang="en-GB" smtClean="0"/>
              <a:t>‹#›</a:t>
            </a:fld>
            <a:endParaRPr lang="en-GB"/>
          </a:p>
        </p:txBody>
      </p:sp>
    </p:spTree>
    <p:extLst>
      <p:ext uri="{BB962C8B-B14F-4D97-AF65-F5344CB8AC3E}">
        <p14:creationId xmlns:p14="http://schemas.microsoft.com/office/powerpoint/2010/main" val="1316295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EC76CC-F4E9-A9A2-ADD6-9B1EF90197C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891EBDA-27AE-0039-5312-9BF79FC1F61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1856B4B-0F4C-9D47-99E2-D3A1FFD6781F}"/>
              </a:ext>
            </a:extLst>
          </p:cNvPr>
          <p:cNvSpPr>
            <a:spLocks noGrp="1"/>
          </p:cNvSpPr>
          <p:nvPr>
            <p:ph type="dt" sz="half" idx="10"/>
          </p:nvPr>
        </p:nvSpPr>
        <p:spPr/>
        <p:txBody>
          <a:bodyPr/>
          <a:lstStyle/>
          <a:p>
            <a:fld id="{71D5C8BF-4814-41D1-B460-CE0E21114D5F}" type="datetime1">
              <a:rPr lang="en-GB" smtClean="0"/>
              <a:t>04/02/2025</a:t>
            </a:fld>
            <a:endParaRPr lang="en-GB"/>
          </a:p>
        </p:txBody>
      </p:sp>
      <p:sp>
        <p:nvSpPr>
          <p:cNvPr id="5" name="Footer Placeholder 4">
            <a:extLst>
              <a:ext uri="{FF2B5EF4-FFF2-40B4-BE49-F238E27FC236}">
                <a16:creationId xmlns:a16="http://schemas.microsoft.com/office/drawing/2014/main" id="{44421CF5-3E0A-774A-E83D-10A4E0811D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F928C3F-B702-609A-8FB8-6A67944ED1AE}"/>
              </a:ext>
            </a:extLst>
          </p:cNvPr>
          <p:cNvSpPr>
            <a:spLocks noGrp="1"/>
          </p:cNvSpPr>
          <p:nvPr>
            <p:ph type="sldNum" sz="quarter" idx="12"/>
          </p:nvPr>
        </p:nvSpPr>
        <p:spPr/>
        <p:txBody>
          <a:bodyPr/>
          <a:lstStyle/>
          <a:p>
            <a:fld id="{B5FF06CC-5781-4778-B6A2-359415D9F2C8}" type="slidenum">
              <a:rPr lang="en-GB" smtClean="0"/>
              <a:t>‹#›</a:t>
            </a:fld>
            <a:endParaRPr lang="en-GB"/>
          </a:p>
        </p:txBody>
      </p:sp>
    </p:spTree>
    <p:extLst>
      <p:ext uri="{BB962C8B-B14F-4D97-AF65-F5344CB8AC3E}">
        <p14:creationId xmlns:p14="http://schemas.microsoft.com/office/powerpoint/2010/main" val="727353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9B947-951B-848C-3A8B-3D807DF12A3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2427FF3-8661-6264-D9EA-AF566F9733E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A44FC56-40A9-9A11-796F-D37709A5FD7F}"/>
              </a:ext>
            </a:extLst>
          </p:cNvPr>
          <p:cNvSpPr>
            <a:spLocks noGrp="1"/>
          </p:cNvSpPr>
          <p:nvPr>
            <p:ph type="dt" sz="half" idx="10"/>
          </p:nvPr>
        </p:nvSpPr>
        <p:spPr/>
        <p:txBody>
          <a:bodyPr/>
          <a:lstStyle/>
          <a:p>
            <a:fld id="{F9521B01-2D8A-48CD-85D1-E47FE3C5C7DD}" type="datetime1">
              <a:rPr lang="en-GB" smtClean="0"/>
              <a:t>04/02/2025</a:t>
            </a:fld>
            <a:endParaRPr lang="en-GB"/>
          </a:p>
        </p:txBody>
      </p:sp>
      <p:sp>
        <p:nvSpPr>
          <p:cNvPr id="5" name="Footer Placeholder 4">
            <a:extLst>
              <a:ext uri="{FF2B5EF4-FFF2-40B4-BE49-F238E27FC236}">
                <a16:creationId xmlns:a16="http://schemas.microsoft.com/office/drawing/2014/main" id="{F5C730CA-0E2F-973B-F64B-3BF6C2E757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B15A7CC-FB18-DCFF-5AFC-06E38160CA67}"/>
              </a:ext>
            </a:extLst>
          </p:cNvPr>
          <p:cNvSpPr>
            <a:spLocks noGrp="1"/>
          </p:cNvSpPr>
          <p:nvPr>
            <p:ph type="sldNum" sz="quarter" idx="12"/>
          </p:nvPr>
        </p:nvSpPr>
        <p:spPr/>
        <p:txBody>
          <a:bodyPr/>
          <a:lstStyle/>
          <a:p>
            <a:fld id="{B5FF06CC-5781-4778-B6A2-359415D9F2C8}" type="slidenum">
              <a:rPr lang="en-GB" smtClean="0"/>
              <a:t>‹#›</a:t>
            </a:fld>
            <a:endParaRPr lang="en-GB"/>
          </a:p>
        </p:txBody>
      </p:sp>
    </p:spTree>
    <p:extLst>
      <p:ext uri="{BB962C8B-B14F-4D97-AF65-F5344CB8AC3E}">
        <p14:creationId xmlns:p14="http://schemas.microsoft.com/office/powerpoint/2010/main" val="3965591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FD15E-770E-009A-7D7B-77BE0729E2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0DC7FE3-1B5F-1914-5DE8-A21A7AEA2AE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429C3E4-005B-9CEC-7FBD-FEEBD5A3BF2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CF78250-0F7E-08B7-CF67-79829CF97F62}"/>
              </a:ext>
            </a:extLst>
          </p:cNvPr>
          <p:cNvSpPr>
            <a:spLocks noGrp="1"/>
          </p:cNvSpPr>
          <p:nvPr>
            <p:ph type="dt" sz="half" idx="10"/>
          </p:nvPr>
        </p:nvSpPr>
        <p:spPr/>
        <p:txBody>
          <a:bodyPr/>
          <a:lstStyle/>
          <a:p>
            <a:fld id="{BECF06F8-DE3A-4980-BF66-695FB0691902}" type="datetime1">
              <a:rPr lang="en-GB" smtClean="0"/>
              <a:t>04/02/2025</a:t>
            </a:fld>
            <a:endParaRPr lang="en-GB"/>
          </a:p>
        </p:txBody>
      </p:sp>
      <p:sp>
        <p:nvSpPr>
          <p:cNvPr id="6" name="Footer Placeholder 5">
            <a:extLst>
              <a:ext uri="{FF2B5EF4-FFF2-40B4-BE49-F238E27FC236}">
                <a16:creationId xmlns:a16="http://schemas.microsoft.com/office/drawing/2014/main" id="{D2B36243-3879-44CD-B1A9-D6612F061CB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C00309B-AE6E-2D1F-EFDB-C6AC56D0C061}"/>
              </a:ext>
            </a:extLst>
          </p:cNvPr>
          <p:cNvSpPr>
            <a:spLocks noGrp="1"/>
          </p:cNvSpPr>
          <p:nvPr>
            <p:ph type="sldNum" sz="quarter" idx="12"/>
          </p:nvPr>
        </p:nvSpPr>
        <p:spPr/>
        <p:txBody>
          <a:bodyPr/>
          <a:lstStyle/>
          <a:p>
            <a:fld id="{B5FF06CC-5781-4778-B6A2-359415D9F2C8}" type="slidenum">
              <a:rPr lang="en-GB" smtClean="0"/>
              <a:t>‹#›</a:t>
            </a:fld>
            <a:endParaRPr lang="en-GB"/>
          </a:p>
        </p:txBody>
      </p:sp>
    </p:spTree>
    <p:extLst>
      <p:ext uri="{BB962C8B-B14F-4D97-AF65-F5344CB8AC3E}">
        <p14:creationId xmlns:p14="http://schemas.microsoft.com/office/powerpoint/2010/main" val="35986184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F37CB-60FC-7D7D-FF8D-CDECC46D1DA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BF2BEA8-AFCB-1648-B5D3-86B3ED315AF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C815A4A-BE45-6C82-6B95-6A415D49D35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09A1D3D-D170-2A17-2DBB-BF97E66A59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3F28CB3-79BA-AA86-47B0-47915122F26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633C591-C834-C4A9-0780-44DEA79AE1B4}"/>
              </a:ext>
            </a:extLst>
          </p:cNvPr>
          <p:cNvSpPr>
            <a:spLocks noGrp="1"/>
          </p:cNvSpPr>
          <p:nvPr>
            <p:ph type="dt" sz="half" idx="10"/>
          </p:nvPr>
        </p:nvSpPr>
        <p:spPr/>
        <p:txBody>
          <a:bodyPr/>
          <a:lstStyle/>
          <a:p>
            <a:fld id="{44FFDAF4-DE6A-4B89-A3AA-67A614078BB1}" type="datetime1">
              <a:rPr lang="en-GB" smtClean="0"/>
              <a:t>04/02/2025</a:t>
            </a:fld>
            <a:endParaRPr lang="en-GB"/>
          </a:p>
        </p:txBody>
      </p:sp>
      <p:sp>
        <p:nvSpPr>
          <p:cNvPr id="8" name="Footer Placeholder 7">
            <a:extLst>
              <a:ext uri="{FF2B5EF4-FFF2-40B4-BE49-F238E27FC236}">
                <a16:creationId xmlns:a16="http://schemas.microsoft.com/office/drawing/2014/main" id="{DB1E9F8A-CC0F-5F8E-D2A3-3CFED865FFD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D1AAB63-A9BF-8F1C-44EB-DAA49A76C9D1}"/>
              </a:ext>
            </a:extLst>
          </p:cNvPr>
          <p:cNvSpPr>
            <a:spLocks noGrp="1"/>
          </p:cNvSpPr>
          <p:nvPr>
            <p:ph type="sldNum" sz="quarter" idx="12"/>
          </p:nvPr>
        </p:nvSpPr>
        <p:spPr/>
        <p:txBody>
          <a:bodyPr/>
          <a:lstStyle/>
          <a:p>
            <a:fld id="{B5FF06CC-5781-4778-B6A2-359415D9F2C8}" type="slidenum">
              <a:rPr lang="en-GB" smtClean="0"/>
              <a:t>‹#›</a:t>
            </a:fld>
            <a:endParaRPr lang="en-GB"/>
          </a:p>
        </p:txBody>
      </p:sp>
    </p:spTree>
    <p:extLst>
      <p:ext uri="{BB962C8B-B14F-4D97-AF65-F5344CB8AC3E}">
        <p14:creationId xmlns:p14="http://schemas.microsoft.com/office/powerpoint/2010/main" val="3139062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9308B8-0914-A041-001B-06880E63EBB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76AD1A5-99CE-B454-FC08-23B8B81BFAEF}"/>
              </a:ext>
            </a:extLst>
          </p:cNvPr>
          <p:cNvSpPr>
            <a:spLocks noGrp="1"/>
          </p:cNvSpPr>
          <p:nvPr>
            <p:ph type="dt" sz="half" idx="10"/>
          </p:nvPr>
        </p:nvSpPr>
        <p:spPr/>
        <p:txBody>
          <a:bodyPr/>
          <a:lstStyle/>
          <a:p>
            <a:fld id="{A40C9D5A-397A-450C-9493-8E965AB3962D}" type="datetime1">
              <a:rPr lang="en-GB" smtClean="0"/>
              <a:t>04/02/2025</a:t>
            </a:fld>
            <a:endParaRPr lang="en-GB"/>
          </a:p>
        </p:txBody>
      </p:sp>
      <p:sp>
        <p:nvSpPr>
          <p:cNvPr id="4" name="Footer Placeholder 3">
            <a:extLst>
              <a:ext uri="{FF2B5EF4-FFF2-40B4-BE49-F238E27FC236}">
                <a16:creationId xmlns:a16="http://schemas.microsoft.com/office/drawing/2014/main" id="{3EAAD34F-CF22-2272-2C20-2C9A54445F9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2C64BCE-7CBF-A79C-278B-35690185BF98}"/>
              </a:ext>
            </a:extLst>
          </p:cNvPr>
          <p:cNvSpPr>
            <a:spLocks noGrp="1"/>
          </p:cNvSpPr>
          <p:nvPr>
            <p:ph type="sldNum" sz="quarter" idx="12"/>
          </p:nvPr>
        </p:nvSpPr>
        <p:spPr/>
        <p:txBody>
          <a:bodyPr/>
          <a:lstStyle/>
          <a:p>
            <a:fld id="{B5FF06CC-5781-4778-B6A2-359415D9F2C8}" type="slidenum">
              <a:rPr lang="en-GB" smtClean="0"/>
              <a:t>‹#›</a:t>
            </a:fld>
            <a:endParaRPr lang="en-GB"/>
          </a:p>
        </p:txBody>
      </p:sp>
    </p:spTree>
    <p:extLst>
      <p:ext uri="{BB962C8B-B14F-4D97-AF65-F5344CB8AC3E}">
        <p14:creationId xmlns:p14="http://schemas.microsoft.com/office/powerpoint/2010/main" val="3376536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1D53898-C21C-1DFA-8640-C237F21B25E3}"/>
              </a:ext>
            </a:extLst>
          </p:cNvPr>
          <p:cNvSpPr>
            <a:spLocks noGrp="1"/>
          </p:cNvSpPr>
          <p:nvPr>
            <p:ph type="dt" sz="half" idx="10"/>
          </p:nvPr>
        </p:nvSpPr>
        <p:spPr/>
        <p:txBody>
          <a:bodyPr/>
          <a:lstStyle/>
          <a:p>
            <a:fld id="{8405DEBA-8ABD-4E8E-B6B9-E2A2A96F6448}" type="datetime1">
              <a:rPr lang="en-GB" smtClean="0"/>
              <a:t>04/02/2025</a:t>
            </a:fld>
            <a:endParaRPr lang="en-GB"/>
          </a:p>
        </p:txBody>
      </p:sp>
      <p:sp>
        <p:nvSpPr>
          <p:cNvPr id="3" name="Footer Placeholder 2">
            <a:extLst>
              <a:ext uri="{FF2B5EF4-FFF2-40B4-BE49-F238E27FC236}">
                <a16:creationId xmlns:a16="http://schemas.microsoft.com/office/drawing/2014/main" id="{3AD85488-E953-1F65-DF15-E84E6E3A067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4CC1D8E-500A-D6E4-2082-3AAE6BA4F180}"/>
              </a:ext>
            </a:extLst>
          </p:cNvPr>
          <p:cNvSpPr>
            <a:spLocks noGrp="1"/>
          </p:cNvSpPr>
          <p:nvPr>
            <p:ph type="sldNum" sz="quarter" idx="12"/>
          </p:nvPr>
        </p:nvSpPr>
        <p:spPr/>
        <p:txBody>
          <a:bodyPr/>
          <a:lstStyle/>
          <a:p>
            <a:fld id="{B5FF06CC-5781-4778-B6A2-359415D9F2C8}" type="slidenum">
              <a:rPr lang="en-GB" smtClean="0"/>
              <a:t>‹#›</a:t>
            </a:fld>
            <a:endParaRPr lang="en-GB"/>
          </a:p>
        </p:txBody>
      </p:sp>
    </p:spTree>
    <p:extLst>
      <p:ext uri="{BB962C8B-B14F-4D97-AF65-F5344CB8AC3E}">
        <p14:creationId xmlns:p14="http://schemas.microsoft.com/office/powerpoint/2010/main" val="4079428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1DFBF-C31F-795D-9790-B237DA2A774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34C3E11-397C-67C5-E5A1-74B01AAF11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8C54E53-AF40-515E-DA75-7D0E5E3156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9BAD948-8E5E-2772-AEC5-9A6E70F4B6C1}"/>
              </a:ext>
            </a:extLst>
          </p:cNvPr>
          <p:cNvSpPr>
            <a:spLocks noGrp="1"/>
          </p:cNvSpPr>
          <p:nvPr>
            <p:ph type="dt" sz="half" idx="10"/>
          </p:nvPr>
        </p:nvSpPr>
        <p:spPr/>
        <p:txBody>
          <a:bodyPr/>
          <a:lstStyle/>
          <a:p>
            <a:fld id="{6B9D8734-BEE6-40D9-8595-C6DDC2711939}" type="datetime1">
              <a:rPr lang="en-GB" smtClean="0"/>
              <a:t>04/02/2025</a:t>
            </a:fld>
            <a:endParaRPr lang="en-GB"/>
          </a:p>
        </p:txBody>
      </p:sp>
      <p:sp>
        <p:nvSpPr>
          <p:cNvPr id="6" name="Footer Placeholder 5">
            <a:extLst>
              <a:ext uri="{FF2B5EF4-FFF2-40B4-BE49-F238E27FC236}">
                <a16:creationId xmlns:a16="http://schemas.microsoft.com/office/drawing/2014/main" id="{637EED23-A302-0708-9BAA-E096A287265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2405C93-6A38-3C4C-5390-900A3C0B1C73}"/>
              </a:ext>
            </a:extLst>
          </p:cNvPr>
          <p:cNvSpPr>
            <a:spLocks noGrp="1"/>
          </p:cNvSpPr>
          <p:nvPr>
            <p:ph type="sldNum" sz="quarter" idx="12"/>
          </p:nvPr>
        </p:nvSpPr>
        <p:spPr/>
        <p:txBody>
          <a:bodyPr/>
          <a:lstStyle/>
          <a:p>
            <a:fld id="{B5FF06CC-5781-4778-B6A2-359415D9F2C8}" type="slidenum">
              <a:rPr lang="en-GB" smtClean="0"/>
              <a:t>‹#›</a:t>
            </a:fld>
            <a:endParaRPr lang="en-GB"/>
          </a:p>
        </p:txBody>
      </p:sp>
    </p:spTree>
    <p:extLst>
      <p:ext uri="{BB962C8B-B14F-4D97-AF65-F5344CB8AC3E}">
        <p14:creationId xmlns:p14="http://schemas.microsoft.com/office/powerpoint/2010/main" val="3338180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48828-7298-A439-A2A7-49A87A389D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F177045-0661-33A4-CBED-2C9E4C96E1B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2DE8691-0402-1AD1-D3C0-438F99AAA2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6482D2-DF15-1674-5476-E1FD6BEA5182}"/>
              </a:ext>
            </a:extLst>
          </p:cNvPr>
          <p:cNvSpPr>
            <a:spLocks noGrp="1"/>
          </p:cNvSpPr>
          <p:nvPr>
            <p:ph type="dt" sz="half" idx="10"/>
          </p:nvPr>
        </p:nvSpPr>
        <p:spPr/>
        <p:txBody>
          <a:bodyPr/>
          <a:lstStyle/>
          <a:p>
            <a:fld id="{2F927E6E-1CD1-4DFF-A41D-0FE69AEB28ED}" type="datetime1">
              <a:rPr lang="en-GB" smtClean="0"/>
              <a:t>04/02/2025</a:t>
            </a:fld>
            <a:endParaRPr lang="en-GB"/>
          </a:p>
        </p:txBody>
      </p:sp>
      <p:sp>
        <p:nvSpPr>
          <p:cNvPr id="6" name="Footer Placeholder 5">
            <a:extLst>
              <a:ext uri="{FF2B5EF4-FFF2-40B4-BE49-F238E27FC236}">
                <a16:creationId xmlns:a16="http://schemas.microsoft.com/office/drawing/2014/main" id="{C7ABB4F2-8581-91A3-C002-A579EC2AB93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6EA3F89-A3AD-BEE0-BF9D-2CD989901461}"/>
              </a:ext>
            </a:extLst>
          </p:cNvPr>
          <p:cNvSpPr>
            <a:spLocks noGrp="1"/>
          </p:cNvSpPr>
          <p:nvPr>
            <p:ph type="sldNum" sz="quarter" idx="12"/>
          </p:nvPr>
        </p:nvSpPr>
        <p:spPr/>
        <p:txBody>
          <a:bodyPr/>
          <a:lstStyle/>
          <a:p>
            <a:fld id="{B5FF06CC-5781-4778-B6A2-359415D9F2C8}" type="slidenum">
              <a:rPr lang="en-GB" smtClean="0"/>
              <a:t>‹#›</a:t>
            </a:fld>
            <a:endParaRPr lang="en-GB"/>
          </a:p>
        </p:txBody>
      </p:sp>
    </p:spTree>
    <p:extLst>
      <p:ext uri="{BB962C8B-B14F-4D97-AF65-F5344CB8AC3E}">
        <p14:creationId xmlns:p14="http://schemas.microsoft.com/office/powerpoint/2010/main" val="3779432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E7B241E-B121-2220-CF82-E68B735299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FD145F3-88CA-DF7F-52A7-3935C2DA72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FE76E3-CE07-5B07-8914-B37F681D832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3430A1A-7535-49DF-A144-D63E97AA3A96}" type="datetime1">
              <a:rPr lang="en-GB" smtClean="0"/>
              <a:t>04/02/2025</a:t>
            </a:fld>
            <a:endParaRPr lang="en-GB"/>
          </a:p>
        </p:txBody>
      </p:sp>
      <p:sp>
        <p:nvSpPr>
          <p:cNvPr id="5" name="Footer Placeholder 4">
            <a:extLst>
              <a:ext uri="{FF2B5EF4-FFF2-40B4-BE49-F238E27FC236}">
                <a16:creationId xmlns:a16="http://schemas.microsoft.com/office/drawing/2014/main" id="{142F6B05-3A48-37D0-2CEE-64C2D3C18E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4F77759F-B457-84E5-47C9-7839483765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5FF06CC-5781-4778-B6A2-359415D9F2C8}" type="slidenum">
              <a:rPr lang="en-GB" smtClean="0"/>
              <a:t>‹#›</a:t>
            </a:fld>
            <a:endParaRPr lang="en-GB"/>
          </a:p>
        </p:txBody>
      </p:sp>
    </p:spTree>
    <p:extLst>
      <p:ext uri="{BB962C8B-B14F-4D97-AF65-F5344CB8AC3E}">
        <p14:creationId xmlns:p14="http://schemas.microsoft.com/office/powerpoint/2010/main" val="34916192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customXml" Target="../ink/ink15.xml"/><Relationship Id="rId7" Type="http://schemas.openxmlformats.org/officeDocument/2006/relationships/customXml" Target="../ink/ink17.xml"/><Relationship Id="rId2" Type="http://schemas.openxmlformats.org/officeDocument/2006/relationships/image" Target="../media/image25.tmp"/><Relationship Id="rId1" Type="http://schemas.openxmlformats.org/officeDocument/2006/relationships/slideLayout" Target="../slideLayouts/slideLayout6.xml"/><Relationship Id="rId6" Type="http://schemas.openxmlformats.org/officeDocument/2006/relationships/image" Target="../media/image240.png"/><Relationship Id="rId5" Type="http://schemas.openxmlformats.org/officeDocument/2006/relationships/customXml" Target="../ink/ink16.xml"/><Relationship Id="rId10" Type="http://schemas.openxmlformats.org/officeDocument/2006/relationships/image" Target="../media/image26.png"/><Relationship Id="rId4" Type="http://schemas.openxmlformats.org/officeDocument/2006/relationships/image" Target="../media/image230.png"/><Relationship Id="rId9" Type="http://schemas.openxmlformats.org/officeDocument/2006/relationships/customXml" Target="../ink/ink18.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3" Type="http://schemas.openxmlformats.org/officeDocument/2006/relationships/customXml" Target="../ink/ink5.xml"/><Relationship Id="rId18" Type="http://schemas.openxmlformats.org/officeDocument/2006/relationships/image" Target="../media/image9.png"/><Relationship Id="rId26" Type="http://schemas.openxmlformats.org/officeDocument/2006/relationships/image" Target="../media/image13.png"/><Relationship Id="rId3" Type="http://schemas.openxmlformats.org/officeDocument/2006/relationships/image" Target="../media/image1.png"/><Relationship Id="rId21" Type="http://schemas.openxmlformats.org/officeDocument/2006/relationships/customXml" Target="../ink/ink9.xml"/><Relationship Id="rId7" Type="http://schemas.openxmlformats.org/officeDocument/2006/relationships/customXml" Target="../ink/ink2.xml"/><Relationship Id="rId12" Type="http://schemas.openxmlformats.org/officeDocument/2006/relationships/image" Target="../media/image6.png"/><Relationship Id="rId17" Type="http://schemas.openxmlformats.org/officeDocument/2006/relationships/customXml" Target="../ink/ink7.xml"/><Relationship Id="rId25" Type="http://schemas.openxmlformats.org/officeDocument/2006/relationships/customXml" Target="../ink/ink11.xml"/><Relationship Id="rId33" Type="http://schemas.openxmlformats.org/officeDocument/2006/relationships/image" Target="../media/image17.png"/><Relationship Id="rId2" Type="http://schemas.openxmlformats.org/officeDocument/2006/relationships/hyperlink" Target="https://lenovopress.lenovo.com/lp1267-tuning-uefi-settings-for-performance-and-energy-efficiency-on-amd-servers" TargetMode="External"/><Relationship Id="rId16" Type="http://schemas.openxmlformats.org/officeDocument/2006/relationships/image" Target="../media/image8.png"/><Relationship Id="rId20" Type="http://schemas.openxmlformats.org/officeDocument/2006/relationships/image" Target="../media/image10.png"/><Relationship Id="rId29" Type="http://schemas.openxmlformats.org/officeDocument/2006/relationships/customXml" Target="../ink/ink13.xml"/><Relationship Id="rId1" Type="http://schemas.openxmlformats.org/officeDocument/2006/relationships/slideLayout" Target="../slideLayouts/slideLayout2.xml"/><Relationship Id="rId6" Type="http://schemas.openxmlformats.org/officeDocument/2006/relationships/image" Target="../media/image3.png"/><Relationship Id="rId11" Type="http://schemas.openxmlformats.org/officeDocument/2006/relationships/customXml" Target="../ink/ink4.xml"/><Relationship Id="rId24" Type="http://schemas.openxmlformats.org/officeDocument/2006/relationships/image" Target="../media/image12.png"/><Relationship Id="rId32" Type="http://schemas.openxmlformats.org/officeDocument/2006/relationships/image" Target="../media/image16.png"/><Relationship Id="rId5" Type="http://schemas.openxmlformats.org/officeDocument/2006/relationships/customXml" Target="../ink/ink1.xml"/><Relationship Id="rId15" Type="http://schemas.openxmlformats.org/officeDocument/2006/relationships/customXml" Target="../ink/ink6.xml"/><Relationship Id="rId23" Type="http://schemas.openxmlformats.org/officeDocument/2006/relationships/customXml" Target="../ink/ink10.xml"/><Relationship Id="rId28" Type="http://schemas.openxmlformats.org/officeDocument/2006/relationships/image" Target="../media/image14.png"/><Relationship Id="rId10" Type="http://schemas.openxmlformats.org/officeDocument/2006/relationships/image" Target="../media/image5.png"/><Relationship Id="rId19" Type="http://schemas.openxmlformats.org/officeDocument/2006/relationships/customXml" Target="../ink/ink8.xml"/><Relationship Id="rId31" Type="http://schemas.openxmlformats.org/officeDocument/2006/relationships/customXml" Target="../ink/ink14.xml"/><Relationship Id="rId4" Type="http://schemas.openxmlformats.org/officeDocument/2006/relationships/image" Target="../media/image2.png"/><Relationship Id="rId9" Type="http://schemas.openxmlformats.org/officeDocument/2006/relationships/customXml" Target="../ink/ink3.xml"/><Relationship Id="rId14" Type="http://schemas.openxmlformats.org/officeDocument/2006/relationships/image" Target="../media/image7.png"/><Relationship Id="rId22" Type="http://schemas.openxmlformats.org/officeDocument/2006/relationships/image" Target="../media/image11.png"/><Relationship Id="rId27" Type="http://schemas.openxmlformats.org/officeDocument/2006/relationships/customXml" Target="../ink/ink12.xml"/><Relationship Id="rId30" Type="http://schemas.openxmlformats.org/officeDocument/2006/relationships/image" Target="../media/image15.png"/><Relationship Id="rId8"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1.jpe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19.tmp"/><Relationship Id="rId4" Type="http://schemas.openxmlformats.org/officeDocument/2006/relationships/hyperlink" Target="https://www.apc.com/uk/en/faqs/FA156074/"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gitlab.cern.ch/hep-benchmarks/hep-benchmark-suite/-/raw/3.0rc11/examples/hepscore/run_HEPscore.sh?ref_type=tag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F71C0-DC3A-0895-57BB-C58E85BAA2E7}"/>
              </a:ext>
            </a:extLst>
          </p:cNvPr>
          <p:cNvSpPr>
            <a:spLocks noGrp="1"/>
          </p:cNvSpPr>
          <p:nvPr>
            <p:ph type="ctrTitle"/>
          </p:nvPr>
        </p:nvSpPr>
        <p:spPr/>
        <p:txBody>
          <a:bodyPr>
            <a:normAutofit fontScale="90000"/>
          </a:bodyPr>
          <a:lstStyle/>
          <a:p>
            <a:r>
              <a:rPr lang="en-GB" b="0" i="0" noProof="0" dirty="0">
                <a:solidFill>
                  <a:srgbClr val="000000"/>
                </a:solidFill>
                <a:effectLst/>
                <a:latin typeface="Aptos" panose="020B0004020202020204" pitchFamily="34" charset="0"/>
              </a:rPr>
              <a:t>HEPSCORE and power measurements with AMD Bergamo</a:t>
            </a:r>
            <a:endParaRPr lang="en-GB" noProof="0" dirty="0"/>
          </a:p>
        </p:txBody>
      </p:sp>
      <p:sp>
        <p:nvSpPr>
          <p:cNvPr id="3" name="Subtitle 2">
            <a:extLst>
              <a:ext uri="{FF2B5EF4-FFF2-40B4-BE49-F238E27FC236}">
                <a16:creationId xmlns:a16="http://schemas.microsoft.com/office/drawing/2014/main" id="{ED82D194-9249-236A-C47C-E0C497B4ECC2}"/>
              </a:ext>
            </a:extLst>
          </p:cNvPr>
          <p:cNvSpPr>
            <a:spLocks noGrp="1"/>
          </p:cNvSpPr>
          <p:nvPr>
            <p:ph type="subTitle" idx="1"/>
          </p:nvPr>
        </p:nvSpPr>
        <p:spPr>
          <a:xfrm>
            <a:off x="1524000" y="3602037"/>
            <a:ext cx="9144000" cy="2133599"/>
          </a:xfrm>
        </p:spPr>
        <p:txBody>
          <a:bodyPr>
            <a:normAutofit lnSpcReduction="10000"/>
          </a:bodyPr>
          <a:lstStyle/>
          <a:p>
            <a:r>
              <a:rPr lang="en-GB" dirty="0"/>
              <a:t>Validating IPMI power measurements</a:t>
            </a:r>
          </a:p>
          <a:p>
            <a:r>
              <a:rPr lang="en-GB" noProof="0" dirty="0"/>
              <a:t>Max Efficiency vs Max Performance profiles</a:t>
            </a:r>
          </a:p>
          <a:p>
            <a:endParaRPr lang="en-GB" noProof="0" dirty="0"/>
          </a:p>
          <a:p>
            <a:r>
              <a:rPr lang="en-GB" noProof="0" dirty="0"/>
              <a:t>Simon George (RHUL)</a:t>
            </a:r>
          </a:p>
          <a:p>
            <a:r>
              <a:rPr lang="en-GB" noProof="0" dirty="0"/>
              <a:t>5 Feb 2025</a:t>
            </a:r>
          </a:p>
        </p:txBody>
      </p:sp>
    </p:spTree>
    <p:extLst>
      <p:ext uri="{BB962C8B-B14F-4D97-AF65-F5344CB8AC3E}">
        <p14:creationId xmlns:p14="http://schemas.microsoft.com/office/powerpoint/2010/main" val="42089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CEA655-B9B6-7709-8CE9-FF5E8A8045D8}"/>
              </a:ext>
            </a:extLst>
          </p:cNvPr>
          <p:cNvSpPr>
            <a:spLocks noGrp="1"/>
          </p:cNvSpPr>
          <p:nvPr>
            <p:ph type="title"/>
          </p:nvPr>
        </p:nvSpPr>
        <p:spPr/>
        <p:txBody>
          <a:bodyPr/>
          <a:lstStyle/>
          <a:p>
            <a:r>
              <a:rPr lang="en-GB" noProof="0" dirty="0"/>
              <a:t>Correlation</a:t>
            </a:r>
          </a:p>
        </p:txBody>
      </p:sp>
      <p:pic>
        <p:nvPicPr>
          <p:cNvPr id="5" name="Content Placeholder 4">
            <a:extLst>
              <a:ext uri="{FF2B5EF4-FFF2-40B4-BE49-F238E27FC236}">
                <a16:creationId xmlns:a16="http://schemas.microsoft.com/office/drawing/2014/main" id="{13BDF5A7-44AF-B930-789D-741AD3841059}"/>
              </a:ext>
            </a:extLst>
          </p:cNvPr>
          <p:cNvPicPr>
            <a:picLocks noGrp="1" noChangeAspect="1"/>
          </p:cNvPicPr>
          <p:nvPr>
            <p:ph sz="half" idx="2"/>
          </p:nvPr>
        </p:nvPicPr>
        <p:blipFill>
          <a:blip r:embed="rId2"/>
          <a:stretch>
            <a:fillRect/>
          </a:stretch>
        </p:blipFill>
        <p:spPr>
          <a:xfrm>
            <a:off x="5757069" y="995363"/>
            <a:ext cx="5181600" cy="5181600"/>
          </a:xfrm>
          <a:prstGeom prst="rect">
            <a:avLst/>
          </a:prstGeom>
        </p:spPr>
      </p:pic>
      <p:sp>
        <p:nvSpPr>
          <p:cNvPr id="11" name="Slide Number Placeholder 10">
            <a:extLst>
              <a:ext uri="{FF2B5EF4-FFF2-40B4-BE49-F238E27FC236}">
                <a16:creationId xmlns:a16="http://schemas.microsoft.com/office/drawing/2014/main" id="{95354EF1-8F63-CCA1-06EE-50A3B3DE06DD}"/>
              </a:ext>
            </a:extLst>
          </p:cNvPr>
          <p:cNvSpPr>
            <a:spLocks noGrp="1"/>
          </p:cNvSpPr>
          <p:nvPr>
            <p:ph type="sldNum" sz="quarter" idx="12"/>
          </p:nvPr>
        </p:nvSpPr>
        <p:spPr/>
        <p:txBody>
          <a:bodyPr/>
          <a:lstStyle/>
          <a:p>
            <a:fld id="{B5FF06CC-5781-4778-B6A2-359415D9F2C8}" type="slidenum">
              <a:rPr lang="en-GB" smtClean="0"/>
              <a:t>10</a:t>
            </a:fld>
            <a:endParaRPr lang="en-GB"/>
          </a:p>
        </p:txBody>
      </p:sp>
      <p:sp>
        <p:nvSpPr>
          <p:cNvPr id="13" name="Content Placeholder 12">
            <a:extLst>
              <a:ext uri="{FF2B5EF4-FFF2-40B4-BE49-F238E27FC236}">
                <a16:creationId xmlns:a16="http://schemas.microsoft.com/office/drawing/2014/main" id="{CC073EB7-C81B-80C0-7DEC-C73AA23F5B64}"/>
              </a:ext>
            </a:extLst>
          </p:cNvPr>
          <p:cNvSpPr>
            <a:spLocks noGrp="1"/>
          </p:cNvSpPr>
          <p:nvPr>
            <p:ph sz="half" idx="1"/>
          </p:nvPr>
        </p:nvSpPr>
        <p:spPr/>
        <p:txBody>
          <a:bodyPr/>
          <a:lstStyle/>
          <a:p>
            <a:r>
              <a:rPr lang="en-GB" dirty="0"/>
              <a:t>Good correlation between PDU and IPMI, especially in the most relevant area of high power use</a:t>
            </a:r>
          </a:p>
          <a:p>
            <a:r>
              <a:rPr lang="en-GB" dirty="0"/>
              <a:t>Mean of each PDU/IPMI ratio is 1.025 </a:t>
            </a:r>
          </a:p>
        </p:txBody>
      </p:sp>
    </p:spTree>
    <p:extLst>
      <p:ext uri="{BB962C8B-B14F-4D97-AF65-F5344CB8AC3E}">
        <p14:creationId xmlns:p14="http://schemas.microsoft.com/office/powerpoint/2010/main" val="6916540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EEE300-DA69-A98E-7FE9-A6173053B2C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BA22FDE-5814-93E3-DCC5-78A73EE17E14}"/>
              </a:ext>
            </a:extLst>
          </p:cNvPr>
          <p:cNvSpPr>
            <a:spLocks noGrp="1"/>
          </p:cNvSpPr>
          <p:nvPr>
            <p:ph type="title"/>
          </p:nvPr>
        </p:nvSpPr>
        <p:spPr/>
        <p:txBody>
          <a:bodyPr/>
          <a:lstStyle/>
          <a:p>
            <a:r>
              <a:rPr lang="en-GB" noProof="0" dirty="0"/>
              <a:t>Power spectra</a:t>
            </a:r>
          </a:p>
        </p:txBody>
      </p:sp>
      <p:sp>
        <p:nvSpPr>
          <p:cNvPr id="11" name="Slide Number Placeholder 10">
            <a:extLst>
              <a:ext uri="{FF2B5EF4-FFF2-40B4-BE49-F238E27FC236}">
                <a16:creationId xmlns:a16="http://schemas.microsoft.com/office/drawing/2014/main" id="{F5E4C42D-9424-4B60-F1C2-F4F89C5CCBB2}"/>
              </a:ext>
            </a:extLst>
          </p:cNvPr>
          <p:cNvSpPr>
            <a:spLocks noGrp="1"/>
          </p:cNvSpPr>
          <p:nvPr>
            <p:ph type="sldNum" sz="quarter" idx="12"/>
          </p:nvPr>
        </p:nvSpPr>
        <p:spPr/>
        <p:txBody>
          <a:bodyPr/>
          <a:lstStyle/>
          <a:p>
            <a:fld id="{B5FF06CC-5781-4778-B6A2-359415D9F2C8}" type="slidenum">
              <a:rPr lang="en-GB" smtClean="0"/>
              <a:t>11</a:t>
            </a:fld>
            <a:endParaRPr lang="en-GB"/>
          </a:p>
        </p:txBody>
      </p:sp>
      <p:sp>
        <p:nvSpPr>
          <p:cNvPr id="7" name="Content Placeholder 6">
            <a:extLst>
              <a:ext uri="{FF2B5EF4-FFF2-40B4-BE49-F238E27FC236}">
                <a16:creationId xmlns:a16="http://schemas.microsoft.com/office/drawing/2014/main" id="{3417A9BA-8302-23A2-1F6D-A90438B4F52C}"/>
              </a:ext>
            </a:extLst>
          </p:cNvPr>
          <p:cNvSpPr>
            <a:spLocks noGrp="1"/>
          </p:cNvSpPr>
          <p:nvPr>
            <p:ph sz="half" idx="1"/>
          </p:nvPr>
        </p:nvSpPr>
        <p:spPr/>
        <p:txBody>
          <a:bodyPr/>
          <a:lstStyle/>
          <a:p>
            <a:r>
              <a:rPr lang="en-GB" dirty="0"/>
              <a:t>q75 is a decent estimator of average power under load</a:t>
            </a:r>
          </a:p>
          <a:p>
            <a:r>
              <a:rPr lang="en-GB" dirty="0"/>
              <a:t>Mean is not</a:t>
            </a:r>
          </a:p>
          <a:p>
            <a:r>
              <a:rPr lang="en-GB" dirty="0"/>
              <a:t>PDU q75 2.3% higher than IPMI</a:t>
            </a:r>
          </a:p>
          <a:p>
            <a:r>
              <a:rPr lang="en-GB" dirty="0"/>
              <a:t>This is within claimed 3% accuracy of PDU</a:t>
            </a:r>
          </a:p>
          <a:p>
            <a:endParaRPr lang="en-GB" dirty="0"/>
          </a:p>
        </p:txBody>
      </p:sp>
      <p:pic>
        <p:nvPicPr>
          <p:cNvPr id="8" name="Content Placeholder 9">
            <a:extLst>
              <a:ext uri="{FF2B5EF4-FFF2-40B4-BE49-F238E27FC236}">
                <a16:creationId xmlns:a16="http://schemas.microsoft.com/office/drawing/2014/main" id="{A76CBAF7-7391-DF77-171D-1D8DCC9DCC3F}"/>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rcRect/>
          <a:stretch/>
        </p:blipFill>
        <p:spPr>
          <a:xfrm>
            <a:off x="6018324" y="995363"/>
            <a:ext cx="5181600" cy="5181600"/>
          </a:xfrm>
        </p:spPr>
      </p:pic>
      <p:sp>
        <p:nvSpPr>
          <p:cNvPr id="9" name="TextBox 8">
            <a:extLst>
              <a:ext uri="{FF2B5EF4-FFF2-40B4-BE49-F238E27FC236}">
                <a16:creationId xmlns:a16="http://schemas.microsoft.com/office/drawing/2014/main" id="{4893EA92-F4C5-1374-9BE7-B9D088CAB077}"/>
              </a:ext>
            </a:extLst>
          </p:cNvPr>
          <p:cNvSpPr txBox="1"/>
          <p:nvPr/>
        </p:nvSpPr>
        <p:spPr>
          <a:xfrm>
            <a:off x="9716826" y="504686"/>
            <a:ext cx="1483098" cy="523220"/>
          </a:xfrm>
          <a:prstGeom prst="rect">
            <a:avLst/>
          </a:prstGeom>
          <a:noFill/>
        </p:spPr>
        <p:txBody>
          <a:bodyPr wrap="none" rtlCol="0">
            <a:spAutoFit/>
          </a:bodyPr>
          <a:lstStyle/>
          <a:p>
            <a:pPr algn="r"/>
            <a:r>
              <a:rPr lang="en-GB" sz="1400" dirty="0"/>
              <a:t>mean </a:t>
            </a:r>
            <a:r>
              <a:rPr lang="en-GB" sz="1400" dirty="0">
                <a:solidFill>
                  <a:srgbClr val="FF0000"/>
                </a:solidFill>
              </a:rPr>
              <a:t>----</a:t>
            </a:r>
          </a:p>
          <a:p>
            <a:pPr algn="r"/>
            <a:r>
              <a:rPr lang="en-GB" sz="1400" dirty="0"/>
              <a:t>75% quantile ----</a:t>
            </a:r>
          </a:p>
        </p:txBody>
      </p:sp>
    </p:spTree>
    <p:extLst>
      <p:ext uri="{BB962C8B-B14F-4D97-AF65-F5344CB8AC3E}">
        <p14:creationId xmlns:p14="http://schemas.microsoft.com/office/powerpoint/2010/main" val="652996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27DCC9D-DF7F-276D-059A-B08F6DF76DF3}"/>
              </a:ext>
            </a:extLst>
          </p:cNvPr>
          <p:cNvSpPr>
            <a:spLocks noGrp="1"/>
          </p:cNvSpPr>
          <p:nvPr>
            <p:ph type="ctrTitle"/>
          </p:nvPr>
        </p:nvSpPr>
        <p:spPr/>
        <p:txBody>
          <a:bodyPr/>
          <a:lstStyle/>
          <a:p>
            <a:r>
              <a:rPr lang="en-GB" dirty="0"/>
              <a:t>Additional material</a:t>
            </a:r>
          </a:p>
        </p:txBody>
      </p:sp>
      <p:sp>
        <p:nvSpPr>
          <p:cNvPr id="7" name="Subtitle 6">
            <a:extLst>
              <a:ext uri="{FF2B5EF4-FFF2-40B4-BE49-F238E27FC236}">
                <a16:creationId xmlns:a16="http://schemas.microsoft.com/office/drawing/2014/main" id="{4D73AC6C-F0E0-F3F6-F8A8-A03CA88A7BD3}"/>
              </a:ext>
            </a:extLst>
          </p:cNvPr>
          <p:cNvSpPr>
            <a:spLocks noGrp="1"/>
          </p:cNvSpPr>
          <p:nvPr>
            <p:ph type="subTitle" idx="1"/>
          </p:nvPr>
        </p:nvSpPr>
        <p:spPr/>
        <p:txBody>
          <a:bodyPr/>
          <a:lstStyle/>
          <a:p>
            <a:endParaRPr lang="en-GB"/>
          </a:p>
        </p:txBody>
      </p:sp>
      <p:sp>
        <p:nvSpPr>
          <p:cNvPr id="5" name="Slide Number Placeholder 4">
            <a:extLst>
              <a:ext uri="{FF2B5EF4-FFF2-40B4-BE49-F238E27FC236}">
                <a16:creationId xmlns:a16="http://schemas.microsoft.com/office/drawing/2014/main" id="{BE9B0FBE-8CC9-A888-05C8-A7FBA5B4BB62}"/>
              </a:ext>
            </a:extLst>
          </p:cNvPr>
          <p:cNvSpPr>
            <a:spLocks noGrp="1"/>
          </p:cNvSpPr>
          <p:nvPr>
            <p:ph type="sldNum" sz="quarter" idx="12"/>
          </p:nvPr>
        </p:nvSpPr>
        <p:spPr/>
        <p:txBody>
          <a:bodyPr/>
          <a:lstStyle/>
          <a:p>
            <a:fld id="{B5FF06CC-5781-4778-B6A2-359415D9F2C8}" type="slidenum">
              <a:rPr lang="en-GB" smtClean="0"/>
              <a:t>12</a:t>
            </a:fld>
            <a:endParaRPr lang="en-GB"/>
          </a:p>
        </p:txBody>
      </p:sp>
    </p:spTree>
    <p:extLst>
      <p:ext uri="{BB962C8B-B14F-4D97-AF65-F5344CB8AC3E}">
        <p14:creationId xmlns:p14="http://schemas.microsoft.com/office/powerpoint/2010/main" val="20305569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A5A5655-AE5B-36F2-7E23-C207B3931C5D}"/>
              </a:ext>
            </a:extLst>
          </p:cNvPr>
          <p:cNvSpPr>
            <a:spLocks noGrp="1"/>
          </p:cNvSpPr>
          <p:nvPr>
            <p:ph type="title"/>
          </p:nvPr>
        </p:nvSpPr>
        <p:spPr/>
        <p:txBody>
          <a:bodyPr/>
          <a:lstStyle/>
          <a:p>
            <a:r>
              <a:rPr lang="en-GB" noProof="0" dirty="0"/>
              <a:t>Format of data from PDU</a:t>
            </a:r>
          </a:p>
        </p:txBody>
      </p:sp>
      <p:sp>
        <p:nvSpPr>
          <p:cNvPr id="10" name="Content Placeholder 9">
            <a:extLst>
              <a:ext uri="{FF2B5EF4-FFF2-40B4-BE49-F238E27FC236}">
                <a16:creationId xmlns:a16="http://schemas.microsoft.com/office/drawing/2014/main" id="{0E0330EF-C11A-89CD-ED2C-1C5A555A5C5F}"/>
              </a:ext>
            </a:extLst>
          </p:cNvPr>
          <p:cNvSpPr>
            <a:spLocks noGrp="1"/>
          </p:cNvSpPr>
          <p:nvPr>
            <p:ph idx="4294967295"/>
          </p:nvPr>
        </p:nvSpPr>
        <p:spPr>
          <a:xfrm>
            <a:off x="691664" y="2780907"/>
            <a:ext cx="2362621" cy="1025800"/>
          </a:xfrm>
          <a:prstGeom prst="wedgeRoundRectCallout">
            <a:avLst>
              <a:gd name="adj1" fmla="val 95477"/>
              <a:gd name="adj2" fmla="val -1968"/>
              <a:gd name="adj3" fmla="val 16667"/>
            </a:avLst>
          </a:prstGeom>
          <a:ln/>
        </p:spPr>
        <p:style>
          <a:lnRef idx="0">
            <a:schemeClr val="accent2"/>
          </a:lnRef>
          <a:fillRef idx="3">
            <a:schemeClr val="accent2"/>
          </a:fillRef>
          <a:effectRef idx="3">
            <a:schemeClr val="accent2"/>
          </a:effectRef>
          <a:fontRef idx="minor">
            <a:schemeClr val="lt1"/>
          </a:fontRef>
        </p:style>
        <p:txBody>
          <a:bodyPr>
            <a:normAutofit/>
          </a:bodyPr>
          <a:lstStyle/>
          <a:p>
            <a:pPr marL="0" indent="0">
              <a:buNone/>
            </a:pPr>
            <a:r>
              <a:rPr lang="en-GB" sz="1800" noProof="0" dirty="0"/>
              <a:t>Remove first 14 lines then it is a simple tab-separated table</a:t>
            </a:r>
          </a:p>
        </p:txBody>
      </p:sp>
      <p:grpSp>
        <p:nvGrpSpPr>
          <p:cNvPr id="16" name="Group 15">
            <a:extLst>
              <a:ext uri="{FF2B5EF4-FFF2-40B4-BE49-F238E27FC236}">
                <a16:creationId xmlns:a16="http://schemas.microsoft.com/office/drawing/2014/main" id="{BB8825AD-A05B-98DF-72DE-FBEC254D5D40}"/>
              </a:ext>
            </a:extLst>
          </p:cNvPr>
          <p:cNvGrpSpPr/>
          <p:nvPr/>
        </p:nvGrpSpPr>
        <p:grpSpPr>
          <a:xfrm>
            <a:off x="4147793" y="1835598"/>
            <a:ext cx="7724540" cy="4657277"/>
            <a:chOff x="3591612" y="1919055"/>
            <a:chExt cx="7724540" cy="4657277"/>
          </a:xfrm>
        </p:grpSpPr>
        <p:pic>
          <p:nvPicPr>
            <p:cNvPr id="9" name="Picture 8" descr="A screenshot of a computer&#10;&#10;AI-generated content may be incorrect.">
              <a:extLst>
                <a:ext uri="{FF2B5EF4-FFF2-40B4-BE49-F238E27FC236}">
                  <a16:creationId xmlns:a16="http://schemas.microsoft.com/office/drawing/2014/main" id="{33E70305-4B4E-BD3B-97AD-8871B22D83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91612" y="1919055"/>
              <a:ext cx="7724540" cy="4657277"/>
            </a:xfrm>
            <a:prstGeom prst="rect">
              <a:avLst/>
            </a:prstGeom>
          </p:spPr>
        </p:pic>
        <mc:AlternateContent xmlns:mc="http://schemas.openxmlformats.org/markup-compatibility/2006" xmlns:p14="http://schemas.microsoft.com/office/powerpoint/2010/main">
          <mc:Choice Requires="p14">
            <p:contentPart p14:bwMode="auto" r:id="rId3">
              <p14:nvContentPartPr>
                <p14:cNvPr id="12" name="Ink 11">
                  <a:extLst>
                    <a:ext uri="{FF2B5EF4-FFF2-40B4-BE49-F238E27FC236}">
                      <a16:creationId xmlns:a16="http://schemas.microsoft.com/office/drawing/2014/main" id="{F6986C7D-FF02-C856-482B-87A2366FE6DB}"/>
                    </a:ext>
                  </a:extLst>
                </p14:cNvPr>
                <p14:cNvContentPartPr/>
                <p14:nvPr/>
              </p14:nvContentPartPr>
              <p14:xfrm>
                <a:off x="5985917" y="3864604"/>
                <a:ext cx="1442880" cy="360"/>
              </p14:xfrm>
            </p:contentPart>
          </mc:Choice>
          <mc:Fallback xmlns="">
            <p:pic>
              <p:nvPicPr>
                <p:cNvPr id="12" name="Ink 11">
                  <a:extLst>
                    <a:ext uri="{FF2B5EF4-FFF2-40B4-BE49-F238E27FC236}">
                      <a16:creationId xmlns:a16="http://schemas.microsoft.com/office/drawing/2014/main" id="{F6986C7D-FF02-C856-482B-87A2366FE6DB}"/>
                    </a:ext>
                  </a:extLst>
                </p:cNvPr>
                <p:cNvPicPr/>
                <p:nvPr/>
              </p:nvPicPr>
              <p:blipFill>
                <a:blip r:embed="rId4"/>
                <a:stretch>
                  <a:fillRect/>
                </a:stretch>
              </p:blipFill>
              <p:spPr>
                <a:xfrm>
                  <a:off x="5949917" y="3792604"/>
                  <a:ext cx="151452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3" name="Ink 12">
                  <a:extLst>
                    <a:ext uri="{FF2B5EF4-FFF2-40B4-BE49-F238E27FC236}">
                      <a16:creationId xmlns:a16="http://schemas.microsoft.com/office/drawing/2014/main" id="{000F5299-6CDA-EFA7-4954-F0169F95C4CB}"/>
                    </a:ext>
                  </a:extLst>
                </p14:cNvPr>
                <p14:cNvContentPartPr/>
                <p14:nvPr/>
              </p14:nvContentPartPr>
              <p14:xfrm>
                <a:off x="8672597" y="3873964"/>
                <a:ext cx="725040" cy="7920"/>
              </p14:xfrm>
            </p:contentPart>
          </mc:Choice>
          <mc:Fallback xmlns="">
            <p:pic>
              <p:nvPicPr>
                <p:cNvPr id="13" name="Ink 12">
                  <a:extLst>
                    <a:ext uri="{FF2B5EF4-FFF2-40B4-BE49-F238E27FC236}">
                      <a16:creationId xmlns:a16="http://schemas.microsoft.com/office/drawing/2014/main" id="{000F5299-6CDA-EFA7-4954-F0169F95C4CB}"/>
                    </a:ext>
                  </a:extLst>
                </p:cNvPr>
                <p:cNvPicPr/>
                <p:nvPr/>
              </p:nvPicPr>
              <p:blipFill>
                <a:blip r:embed="rId6"/>
                <a:stretch>
                  <a:fillRect/>
                </a:stretch>
              </p:blipFill>
              <p:spPr>
                <a:xfrm>
                  <a:off x="8636957" y="3802324"/>
                  <a:ext cx="796680" cy="1515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4" name="Ink 13">
                  <a:extLst>
                    <a:ext uri="{FF2B5EF4-FFF2-40B4-BE49-F238E27FC236}">
                      <a16:creationId xmlns:a16="http://schemas.microsoft.com/office/drawing/2014/main" id="{A13E05AA-69A0-7DA9-37BF-F0ED1215AA80}"/>
                    </a:ext>
                  </a:extLst>
                </p14:cNvPr>
                <p14:cNvContentPartPr/>
                <p14:nvPr/>
              </p14:nvContentPartPr>
              <p14:xfrm>
                <a:off x="7795637" y="3882964"/>
                <a:ext cx="390960" cy="21240"/>
              </p14:xfrm>
            </p:contentPart>
          </mc:Choice>
          <mc:Fallback xmlns="">
            <p:pic>
              <p:nvPicPr>
                <p:cNvPr id="14" name="Ink 13">
                  <a:extLst>
                    <a:ext uri="{FF2B5EF4-FFF2-40B4-BE49-F238E27FC236}">
                      <a16:creationId xmlns:a16="http://schemas.microsoft.com/office/drawing/2014/main" id="{A13E05AA-69A0-7DA9-37BF-F0ED1215AA80}"/>
                    </a:ext>
                  </a:extLst>
                </p:cNvPr>
                <p:cNvPicPr/>
                <p:nvPr/>
              </p:nvPicPr>
              <p:blipFill>
                <a:blip r:embed="rId8"/>
                <a:stretch>
                  <a:fillRect/>
                </a:stretch>
              </p:blipFill>
              <p:spPr>
                <a:xfrm>
                  <a:off x="7759997" y="3810964"/>
                  <a:ext cx="462600" cy="16488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5" name="Ink 14">
                  <a:extLst>
                    <a:ext uri="{FF2B5EF4-FFF2-40B4-BE49-F238E27FC236}">
                      <a16:creationId xmlns:a16="http://schemas.microsoft.com/office/drawing/2014/main" id="{5E93A5DC-252B-87C6-E913-C7EDD25E7C72}"/>
                    </a:ext>
                  </a:extLst>
                </p14:cNvPr>
                <p14:cNvContentPartPr/>
                <p14:nvPr/>
              </p14:nvContentPartPr>
              <p14:xfrm>
                <a:off x="5542757" y="3873604"/>
                <a:ext cx="197640" cy="16560"/>
              </p14:xfrm>
            </p:contentPart>
          </mc:Choice>
          <mc:Fallback xmlns="">
            <p:pic>
              <p:nvPicPr>
                <p:cNvPr id="15" name="Ink 14">
                  <a:extLst>
                    <a:ext uri="{FF2B5EF4-FFF2-40B4-BE49-F238E27FC236}">
                      <a16:creationId xmlns:a16="http://schemas.microsoft.com/office/drawing/2014/main" id="{5E93A5DC-252B-87C6-E913-C7EDD25E7C72}"/>
                    </a:ext>
                  </a:extLst>
                </p:cNvPr>
                <p:cNvPicPr/>
                <p:nvPr/>
              </p:nvPicPr>
              <p:blipFill>
                <a:blip r:embed="rId10"/>
                <a:stretch>
                  <a:fillRect/>
                </a:stretch>
              </p:blipFill>
              <p:spPr>
                <a:xfrm>
                  <a:off x="5506757" y="3801604"/>
                  <a:ext cx="269280" cy="160200"/>
                </a:xfrm>
                <a:prstGeom prst="rect">
                  <a:avLst/>
                </a:prstGeom>
              </p:spPr>
            </p:pic>
          </mc:Fallback>
        </mc:AlternateContent>
      </p:grpSp>
      <p:sp>
        <p:nvSpPr>
          <p:cNvPr id="17" name="Slide Number Placeholder 16">
            <a:extLst>
              <a:ext uri="{FF2B5EF4-FFF2-40B4-BE49-F238E27FC236}">
                <a16:creationId xmlns:a16="http://schemas.microsoft.com/office/drawing/2014/main" id="{2F064C04-014B-9B9B-9BEA-DB991104B6D6}"/>
              </a:ext>
            </a:extLst>
          </p:cNvPr>
          <p:cNvSpPr>
            <a:spLocks noGrp="1"/>
          </p:cNvSpPr>
          <p:nvPr>
            <p:ph type="sldNum" sz="quarter" idx="12"/>
          </p:nvPr>
        </p:nvSpPr>
        <p:spPr/>
        <p:txBody>
          <a:bodyPr/>
          <a:lstStyle/>
          <a:p>
            <a:fld id="{B5FF06CC-5781-4778-B6A2-359415D9F2C8}" type="slidenum">
              <a:rPr lang="en-GB" smtClean="0"/>
              <a:t>13</a:t>
            </a:fld>
            <a:endParaRPr lang="en-GB"/>
          </a:p>
        </p:txBody>
      </p:sp>
    </p:spTree>
    <p:extLst>
      <p:ext uri="{BB962C8B-B14F-4D97-AF65-F5344CB8AC3E}">
        <p14:creationId xmlns:p14="http://schemas.microsoft.com/office/powerpoint/2010/main" val="40174085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C8180-1D27-8E86-093C-89D7496D3254}"/>
              </a:ext>
            </a:extLst>
          </p:cNvPr>
          <p:cNvSpPr>
            <a:spLocks noGrp="1"/>
          </p:cNvSpPr>
          <p:nvPr>
            <p:ph type="title"/>
          </p:nvPr>
        </p:nvSpPr>
        <p:spPr>
          <a:xfrm>
            <a:off x="838200" y="136526"/>
            <a:ext cx="10515600" cy="886330"/>
          </a:xfrm>
        </p:spPr>
        <p:txBody>
          <a:bodyPr>
            <a:normAutofit/>
          </a:bodyPr>
          <a:lstStyle/>
          <a:p>
            <a:r>
              <a:rPr lang="en-GB" dirty="0"/>
              <a:t>PDU voltage stability</a:t>
            </a:r>
          </a:p>
        </p:txBody>
      </p:sp>
      <p:pic>
        <p:nvPicPr>
          <p:cNvPr id="7" name="Content Placeholder 6" descr="A comparison of a graph&#10;&#10;AI-generated content may be incorrect.">
            <a:extLst>
              <a:ext uri="{FF2B5EF4-FFF2-40B4-BE49-F238E27FC236}">
                <a16:creationId xmlns:a16="http://schemas.microsoft.com/office/drawing/2014/main" id="{3342C04E-85C7-5F5D-075F-8E3045F3F08A}"/>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91980" y="1450075"/>
            <a:ext cx="5169240" cy="5169240"/>
          </a:xfrm>
        </p:spPr>
      </p:pic>
      <p:pic>
        <p:nvPicPr>
          <p:cNvPr id="9" name="Content Placeholder 8" descr="A screenshot of a graph&#10;&#10;AI-generated content may be incorrect.">
            <a:extLst>
              <a:ext uri="{FF2B5EF4-FFF2-40B4-BE49-F238E27FC236}">
                <a16:creationId xmlns:a16="http://schemas.microsoft.com/office/drawing/2014/main" id="{0A7E0FDF-B923-9DAE-F281-20CC3620DDBA}"/>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025980" y="1450075"/>
            <a:ext cx="5169240" cy="5169240"/>
          </a:xfrm>
        </p:spPr>
      </p:pic>
      <p:sp>
        <p:nvSpPr>
          <p:cNvPr id="5" name="Slide Number Placeholder 4">
            <a:extLst>
              <a:ext uri="{FF2B5EF4-FFF2-40B4-BE49-F238E27FC236}">
                <a16:creationId xmlns:a16="http://schemas.microsoft.com/office/drawing/2014/main" id="{896433BB-2782-47EF-7662-C5A5E0956B1D}"/>
              </a:ext>
            </a:extLst>
          </p:cNvPr>
          <p:cNvSpPr>
            <a:spLocks noGrp="1"/>
          </p:cNvSpPr>
          <p:nvPr>
            <p:ph type="sldNum" sz="quarter" idx="12"/>
          </p:nvPr>
        </p:nvSpPr>
        <p:spPr/>
        <p:txBody>
          <a:bodyPr/>
          <a:lstStyle/>
          <a:p>
            <a:fld id="{B5FF06CC-5781-4778-B6A2-359415D9F2C8}" type="slidenum">
              <a:rPr lang="en-GB" smtClean="0"/>
              <a:t>14</a:t>
            </a:fld>
            <a:endParaRPr lang="en-GB"/>
          </a:p>
        </p:txBody>
      </p:sp>
      <p:sp>
        <p:nvSpPr>
          <p:cNvPr id="10" name="TextBox 9">
            <a:extLst>
              <a:ext uri="{FF2B5EF4-FFF2-40B4-BE49-F238E27FC236}">
                <a16:creationId xmlns:a16="http://schemas.microsoft.com/office/drawing/2014/main" id="{5B7CD285-6122-9FA5-A8B5-84677B8CB03D}"/>
              </a:ext>
            </a:extLst>
          </p:cNvPr>
          <p:cNvSpPr txBox="1"/>
          <p:nvPr/>
        </p:nvSpPr>
        <p:spPr>
          <a:xfrm>
            <a:off x="2205537" y="1160928"/>
            <a:ext cx="2231893" cy="369332"/>
          </a:xfrm>
          <a:prstGeom prst="rect">
            <a:avLst/>
          </a:prstGeom>
          <a:noFill/>
        </p:spPr>
        <p:txBody>
          <a:bodyPr wrap="none" rtlCol="0">
            <a:spAutoFit/>
          </a:bodyPr>
          <a:lstStyle/>
          <a:p>
            <a:r>
              <a:rPr lang="en-GB" b="1" dirty="0"/>
              <a:t>Full PDU data range</a:t>
            </a:r>
          </a:p>
        </p:txBody>
      </p:sp>
      <p:sp>
        <p:nvSpPr>
          <p:cNvPr id="11" name="TextBox 10">
            <a:extLst>
              <a:ext uri="{FF2B5EF4-FFF2-40B4-BE49-F238E27FC236}">
                <a16:creationId xmlns:a16="http://schemas.microsoft.com/office/drawing/2014/main" id="{9D6BE03A-CCFC-46F9-3AE8-6A44E81742C1}"/>
              </a:ext>
            </a:extLst>
          </p:cNvPr>
          <p:cNvSpPr txBox="1"/>
          <p:nvPr/>
        </p:nvSpPr>
        <p:spPr>
          <a:xfrm>
            <a:off x="7539537" y="1160928"/>
            <a:ext cx="2971006" cy="369332"/>
          </a:xfrm>
          <a:prstGeom prst="rect">
            <a:avLst/>
          </a:prstGeom>
          <a:noFill/>
        </p:spPr>
        <p:txBody>
          <a:bodyPr wrap="none" rtlCol="0">
            <a:spAutoFit/>
          </a:bodyPr>
          <a:lstStyle/>
          <a:p>
            <a:r>
              <a:rPr lang="en-GB" b="1" dirty="0"/>
              <a:t>HEPSCORE test data range</a:t>
            </a:r>
          </a:p>
        </p:txBody>
      </p:sp>
      <p:sp>
        <p:nvSpPr>
          <p:cNvPr id="12" name="TextBox 11">
            <a:extLst>
              <a:ext uri="{FF2B5EF4-FFF2-40B4-BE49-F238E27FC236}">
                <a16:creationId xmlns:a16="http://schemas.microsoft.com/office/drawing/2014/main" id="{381FF09B-304B-2A3D-B015-3D8AA0DAC449}"/>
              </a:ext>
            </a:extLst>
          </p:cNvPr>
          <p:cNvSpPr txBox="1"/>
          <p:nvPr/>
        </p:nvSpPr>
        <p:spPr>
          <a:xfrm>
            <a:off x="3847726" y="5096481"/>
            <a:ext cx="1228128" cy="738664"/>
          </a:xfrm>
          <a:prstGeom prst="rect">
            <a:avLst/>
          </a:prstGeom>
          <a:noFill/>
        </p:spPr>
        <p:txBody>
          <a:bodyPr wrap="square" rtlCol="0">
            <a:spAutoFit/>
          </a:bodyPr>
          <a:lstStyle/>
          <a:p>
            <a:pPr algn="ctr"/>
            <a:r>
              <a:rPr lang="en-GB" sz="1400" dirty="0">
                <a:solidFill>
                  <a:srgbClr val="FF0000"/>
                </a:solidFill>
              </a:rPr>
              <a:t>HEPSCORE test data range</a:t>
            </a:r>
          </a:p>
        </p:txBody>
      </p:sp>
    </p:spTree>
    <p:extLst>
      <p:ext uri="{BB962C8B-B14F-4D97-AF65-F5344CB8AC3E}">
        <p14:creationId xmlns:p14="http://schemas.microsoft.com/office/powerpoint/2010/main" val="3301540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797EF-B9D4-D140-2784-EC0DD416D095}"/>
              </a:ext>
            </a:extLst>
          </p:cNvPr>
          <p:cNvSpPr>
            <a:spLocks noGrp="1"/>
          </p:cNvSpPr>
          <p:nvPr>
            <p:ph type="title"/>
          </p:nvPr>
        </p:nvSpPr>
        <p:spPr/>
        <p:txBody>
          <a:bodyPr/>
          <a:lstStyle/>
          <a:p>
            <a:r>
              <a:rPr lang="en-GB" noProof="0" dirty="0"/>
              <a:t>Equipment</a:t>
            </a:r>
          </a:p>
        </p:txBody>
      </p:sp>
      <p:sp>
        <p:nvSpPr>
          <p:cNvPr id="3" name="Content Placeholder 2">
            <a:extLst>
              <a:ext uri="{FF2B5EF4-FFF2-40B4-BE49-F238E27FC236}">
                <a16:creationId xmlns:a16="http://schemas.microsoft.com/office/drawing/2014/main" id="{2723F876-7092-0B17-6583-753E840710A5}"/>
              </a:ext>
            </a:extLst>
          </p:cNvPr>
          <p:cNvSpPr>
            <a:spLocks noGrp="1"/>
          </p:cNvSpPr>
          <p:nvPr>
            <p:ph idx="1"/>
          </p:nvPr>
        </p:nvSpPr>
        <p:spPr/>
        <p:txBody>
          <a:bodyPr>
            <a:normAutofit/>
          </a:bodyPr>
          <a:lstStyle/>
          <a:p>
            <a:r>
              <a:rPr lang="en-GB" noProof="0" dirty="0"/>
              <a:t>Lenovo </a:t>
            </a:r>
            <a:r>
              <a:rPr lang="en-GB" noProof="0" dirty="0" err="1"/>
              <a:t>ThinkSystem</a:t>
            </a:r>
            <a:r>
              <a:rPr lang="en-GB" noProof="0" dirty="0"/>
              <a:t> SR645 V3</a:t>
            </a:r>
          </a:p>
          <a:p>
            <a:pPr lvl="1"/>
            <a:r>
              <a:rPr lang="en-GB" noProof="0" dirty="0"/>
              <a:t>2x AMD EPYC 9754 128-Core Processor (512 threads) – “Bergamo”</a:t>
            </a:r>
          </a:p>
          <a:p>
            <a:pPr lvl="2"/>
            <a:r>
              <a:rPr lang="en-GB" noProof="0" dirty="0"/>
              <a:t>Base/Boost clock 2.25/3.1 GHz, 360W TDP</a:t>
            </a:r>
          </a:p>
          <a:p>
            <a:pPr lvl="1"/>
            <a:r>
              <a:rPr lang="en-GB" noProof="0" dirty="0"/>
              <a:t>2.3 TB memory (24 x 96 GB DDR5;  4.5 GB/thread)</a:t>
            </a:r>
          </a:p>
          <a:p>
            <a:pPr lvl="1"/>
            <a:r>
              <a:rPr lang="en-GB" noProof="0" dirty="0"/>
              <a:t>12 TB </a:t>
            </a:r>
            <a:r>
              <a:rPr lang="en-GB" noProof="0" dirty="0" err="1"/>
              <a:t>NVMe</a:t>
            </a:r>
            <a:r>
              <a:rPr lang="en-GB" noProof="0" dirty="0"/>
              <a:t> SSD</a:t>
            </a:r>
          </a:p>
          <a:p>
            <a:r>
              <a:rPr lang="en-GB" noProof="0" dirty="0"/>
              <a:t>Also tested a similar system with </a:t>
            </a:r>
          </a:p>
          <a:p>
            <a:pPr lvl="1"/>
            <a:r>
              <a:rPr lang="en-GB" noProof="0" dirty="0"/>
              <a:t>2x AMD EPYC 9654 (384 threads) – “Genoa”</a:t>
            </a:r>
          </a:p>
          <a:p>
            <a:pPr lvl="2"/>
            <a:r>
              <a:rPr lang="en-GB" noProof="0" dirty="0"/>
              <a:t>Base/Boost clock 2.4/3.7 GHz, 360W TDP</a:t>
            </a:r>
          </a:p>
          <a:p>
            <a:r>
              <a:rPr lang="en-GB" noProof="0" dirty="0"/>
              <a:t>APC AP8853 PDU</a:t>
            </a:r>
          </a:p>
          <a:p>
            <a:pPr lvl="1"/>
            <a:r>
              <a:rPr lang="en-GB" noProof="0" dirty="0"/>
              <a:t>230V x 32A Zero-U PDU</a:t>
            </a:r>
          </a:p>
          <a:p>
            <a:pPr lvl="1"/>
            <a:endParaRPr lang="en-GB" noProof="0" dirty="0"/>
          </a:p>
        </p:txBody>
      </p:sp>
      <p:sp>
        <p:nvSpPr>
          <p:cNvPr id="4" name="Slide Number Placeholder 3">
            <a:extLst>
              <a:ext uri="{FF2B5EF4-FFF2-40B4-BE49-F238E27FC236}">
                <a16:creationId xmlns:a16="http://schemas.microsoft.com/office/drawing/2014/main" id="{E62885A0-4451-2C2A-B430-9551B022C5FD}"/>
              </a:ext>
            </a:extLst>
          </p:cNvPr>
          <p:cNvSpPr>
            <a:spLocks noGrp="1"/>
          </p:cNvSpPr>
          <p:nvPr>
            <p:ph type="sldNum" sz="quarter" idx="12"/>
          </p:nvPr>
        </p:nvSpPr>
        <p:spPr/>
        <p:txBody>
          <a:bodyPr/>
          <a:lstStyle/>
          <a:p>
            <a:fld id="{B5FF06CC-5781-4778-B6A2-359415D9F2C8}" type="slidenum">
              <a:rPr lang="en-GB" smtClean="0"/>
              <a:t>2</a:t>
            </a:fld>
            <a:endParaRPr lang="en-GB"/>
          </a:p>
        </p:txBody>
      </p:sp>
    </p:spTree>
    <p:extLst>
      <p:ext uri="{BB962C8B-B14F-4D97-AF65-F5344CB8AC3E}">
        <p14:creationId xmlns:p14="http://schemas.microsoft.com/office/powerpoint/2010/main" val="3464311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5191BD-394A-860C-850A-1C7098BED1F7}"/>
              </a:ext>
            </a:extLst>
          </p:cNvPr>
          <p:cNvSpPr>
            <a:spLocks noGrp="1"/>
          </p:cNvSpPr>
          <p:nvPr>
            <p:ph type="title"/>
          </p:nvPr>
        </p:nvSpPr>
        <p:spPr>
          <a:xfrm>
            <a:off x="838200" y="365125"/>
            <a:ext cx="5234890" cy="1325563"/>
          </a:xfrm>
        </p:spPr>
        <p:txBody>
          <a:bodyPr>
            <a:normAutofit fontScale="90000"/>
          </a:bodyPr>
          <a:lstStyle/>
          <a:p>
            <a:r>
              <a:rPr lang="en-GB" noProof="0" dirty="0" err="1"/>
              <a:t>ThinkSystem</a:t>
            </a:r>
            <a:r>
              <a:rPr lang="en-GB" noProof="0" dirty="0"/>
              <a:t> SR645 V3</a:t>
            </a:r>
            <a:br>
              <a:rPr lang="en-GB" noProof="0" dirty="0"/>
            </a:br>
            <a:r>
              <a:rPr lang="en-GB" noProof="0" dirty="0"/>
              <a:t>AMD Power profiles</a:t>
            </a:r>
          </a:p>
        </p:txBody>
      </p:sp>
      <p:sp>
        <p:nvSpPr>
          <p:cNvPr id="3" name="Content Placeholder 2">
            <a:extLst>
              <a:ext uri="{FF2B5EF4-FFF2-40B4-BE49-F238E27FC236}">
                <a16:creationId xmlns:a16="http://schemas.microsoft.com/office/drawing/2014/main" id="{B1CE6147-3F1C-507D-6436-7EA405A3F871}"/>
              </a:ext>
            </a:extLst>
          </p:cNvPr>
          <p:cNvSpPr>
            <a:spLocks noGrp="1"/>
          </p:cNvSpPr>
          <p:nvPr>
            <p:ph idx="1"/>
          </p:nvPr>
        </p:nvSpPr>
        <p:spPr>
          <a:xfrm>
            <a:off x="838200" y="1825625"/>
            <a:ext cx="5302930" cy="4351338"/>
          </a:xfrm>
        </p:spPr>
        <p:txBody>
          <a:bodyPr>
            <a:normAutofit fontScale="55000" lnSpcReduction="20000"/>
          </a:bodyPr>
          <a:lstStyle/>
          <a:p>
            <a:r>
              <a:rPr lang="en-GB" noProof="0" dirty="0"/>
              <a:t>UEFI provides selection between operating modes</a:t>
            </a:r>
          </a:p>
          <a:p>
            <a:r>
              <a:rPr lang="en-GB" noProof="0" dirty="0">
                <a:hlinkClick r:id="rId2"/>
              </a:rPr>
              <a:t>https://lenovopress.lenovo.com/lp1267-tuning-uefi-settings-for-performance-and-energy-efficiency-on-amd-servers</a:t>
            </a:r>
            <a:r>
              <a:rPr lang="en-GB" noProof="0" dirty="0"/>
              <a:t> </a:t>
            </a:r>
          </a:p>
          <a:p>
            <a:r>
              <a:rPr lang="en-GB" b="1" noProof="0" dirty="0"/>
              <a:t>Maximum Efficiency</a:t>
            </a:r>
            <a:r>
              <a:rPr lang="en-GB" noProof="0" dirty="0"/>
              <a:t>: Maximizes the performance / watt efficiency with a bias towards power savings. </a:t>
            </a:r>
          </a:p>
          <a:p>
            <a:r>
              <a:rPr lang="en-GB" b="1" noProof="0" dirty="0"/>
              <a:t>Maximum Performance</a:t>
            </a:r>
            <a:r>
              <a:rPr lang="en-GB" noProof="0" dirty="0"/>
              <a:t>: Maximizes the absolute performance of the system without regard for power savings. Most power savings features are disabled, and additional memory power / performance settings are exposed. </a:t>
            </a:r>
          </a:p>
          <a:p>
            <a:r>
              <a:rPr lang="en-GB" b="1" noProof="0" dirty="0"/>
              <a:t>Custom Mode</a:t>
            </a:r>
            <a:r>
              <a:rPr lang="en-GB" noProof="0" dirty="0"/>
              <a:t>: Allow user to customize the performance settings. Custom Mode will inherit the UEFI settings from the previous preset operating mode. For example, if the previous operating mode was the Maximum Performance operating mode and then Custom Mode was selected, all the settings from the Maximum Performance operating mode will be inherited.</a:t>
            </a:r>
          </a:p>
          <a:p>
            <a:endParaRPr lang="en-GB" noProof="0" dirty="0"/>
          </a:p>
          <a:p>
            <a:r>
              <a:rPr lang="en-GB" noProof="0" dirty="0"/>
              <a:t>Observed differences in </a:t>
            </a:r>
            <a:r>
              <a:rPr lang="en-GB" b="1" noProof="0" dirty="0"/>
              <a:t>CPU frequency </a:t>
            </a:r>
            <a:r>
              <a:rPr lang="en-GB" noProof="0" dirty="0"/>
              <a:t>and consequently </a:t>
            </a:r>
            <a:r>
              <a:rPr lang="en-GB" b="1" noProof="0" dirty="0"/>
              <a:t>HEPSCORE</a:t>
            </a:r>
            <a:r>
              <a:rPr lang="en-GB" noProof="0" dirty="0"/>
              <a:t> and </a:t>
            </a:r>
            <a:r>
              <a:rPr lang="en-GB" b="1" noProof="0" dirty="0"/>
              <a:t>power </a:t>
            </a:r>
            <a:r>
              <a:rPr lang="en-GB" noProof="0" dirty="0"/>
              <a:t>use</a:t>
            </a:r>
          </a:p>
        </p:txBody>
      </p:sp>
      <p:grpSp>
        <p:nvGrpSpPr>
          <p:cNvPr id="4" name="Group 3">
            <a:extLst>
              <a:ext uri="{FF2B5EF4-FFF2-40B4-BE49-F238E27FC236}">
                <a16:creationId xmlns:a16="http://schemas.microsoft.com/office/drawing/2014/main" id="{4EA4569F-6D61-79C3-5ABC-C42653C010DF}"/>
              </a:ext>
            </a:extLst>
          </p:cNvPr>
          <p:cNvGrpSpPr/>
          <p:nvPr/>
        </p:nvGrpSpPr>
        <p:grpSpPr>
          <a:xfrm>
            <a:off x="6189746" y="452093"/>
            <a:ext cx="4788958" cy="5724870"/>
            <a:chOff x="6189746" y="452093"/>
            <a:chExt cx="4788958" cy="5724870"/>
          </a:xfrm>
        </p:grpSpPr>
        <p:pic>
          <p:nvPicPr>
            <p:cNvPr id="2051" name="Picture 3">
              <a:extLst>
                <a:ext uri="{FF2B5EF4-FFF2-40B4-BE49-F238E27FC236}">
                  <a16:creationId xmlns:a16="http://schemas.microsoft.com/office/drawing/2014/main" id="{2BE836D0-E31F-A5CA-2CC7-E2504748A7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9746" y="3833813"/>
              <a:ext cx="4762500" cy="234315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BFC2CD37-8272-B102-0E62-C5868B94A7A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 b="2588"/>
            <a:stretch/>
          </p:blipFill>
          <p:spPr bwMode="auto">
            <a:xfrm>
              <a:off x="6206679" y="452093"/>
              <a:ext cx="4772025" cy="3600000"/>
            </a:xfrm>
            <a:prstGeom prst="rect">
              <a:avLst/>
            </a:prstGeom>
            <a:noFill/>
            <a:extLst>
              <a:ext uri="{909E8E84-426E-40DD-AFC4-6F175D3DCCD1}">
                <a14:hiddenFill xmlns:a14="http://schemas.microsoft.com/office/drawing/2010/main">
                  <a:solidFill>
                    <a:srgbClr val="FFFFFF"/>
                  </a:solidFill>
                </a14:hiddenFill>
              </a:ext>
            </a:extLst>
          </p:spPr>
        </p:pic>
      </p:grpSp>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80339E50-11D3-6E26-9E10-999CA3193306}"/>
                  </a:ext>
                </a:extLst>
              </p14:cNvPr>
              <p14:cNvContentPartPr/>
              <p14:nvPr/>
            </p14:nvContentPartPr>
            <p14:xfrm>
              <a:off x="6287237" y="895684"/>
              <a:ext cx="360" cy="360"/>
            </p14:xfrm>
          </p:contentPart>
        </mc:Choice>
        <mc:Fallback xmlns="">
          <p:pic>
            <p:nvPicPr>
              <p:cNvPr id="8" name="Ink 7">
                <a:extLst>
                  <a:ext uri="{FF2B5EF4-FFF2-40B4-BE49-F238E27FC236}">
                    <a16:creationId xmlns:a16="http://schemas.microsoft.com/office/drawing/2014/main" id="{80339E50-11D3-6E26-9E10-999CA3193306}"/>
                  </a:ext>
                </a:extLst>
              </p:cNvPr>
              <p:cNvPicPr/>
              <p:nvPr/>
            </p:nvPicPr>
            <p:blipFill>
              <a:blip r:embed="rId6"/>
              <a:stretch>
                <a:fillRect/>
              </a:stretch>
            </p:blipFill>
            <p:spPr>
              <a:xfrm>
                <a:off x="6233597" y="787684"/>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9" name="Ink 8">
                <a:extLst>
                  <a:ext uri="{FF2B5EF4-FFF2-40B4-BE49-F238E27FC236}">
                    <a16:creationId xmlns:a16="http://schemas.microsoft.com/office/drawing/2014/main" id="{53AF2B80-F7DC-967B-C0A3-A8BBB1DBD3A5}"/>
                  </a:ext>
                </a:extLst>
              </p14:cNvPr>
              <p14:cNvContentPartPr/>
              <p14:nvPr/>
            </p14:nvContentPartPr>
            <p14:xfrm>
              <a:off x="6287237" y="875884"/>
              <a:ext cx="4458240" cy="86400"/>
            </p14:xfrm>
          </p:contentPart>
        </mc:Choice>
        <mc:Fallback xmlns="">
          <p:pic>
            <p:nvPicPr>
              <p:cNvPr id="9" name="Ink 8">
                <a:extLst>
                  <a:ext uri="{FF2B5EF4-FFF2-40B4-BE49-F238E27FC236}">
                    <a16:creationId xmlns:a16="http://schemas.microsoft.com/office/drawing/2014/main" id="{53AF2B80-F7DC-967B-C0A3-A8BBB1DBD3A5}"/>
                  </a:ext>
                </a:extLst>
              </p:cNvPr>
              <p:cNvPicPr/>
              <p:nvPr/>
            </p:nvPicPr>
            <p:blipFill>
              <a:blip r:embed="rId8"/>
              <a:stretch>
                <a:fillRect/>
              </a:stretch>
            </p:blipFill>
            <p:spPr>
              <a:xfrm>
                <a:off x="6233597" y="767884"/>
                <a:ext cx="4565880" cy="3020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0" name="Ink 9">
                <a:extLst>
                  <a:ext uri="{FF2B5EF4-FFF2-40B4-BE49-F238E27FC236}">
                    <a16:creationId xmlns:a16="http://schemas.microsoft.com/office/drawing/2014/main" id="{C5025CDD-6929-6551-0044-66CA37CCF946}"/>
                  </a:ext>
                </a:extLst>
              </p14:cNvPr>
              <p14:cNvContentPartPr/>
              <p14:nvPr/>
            </p14:nvContentPartPr>
            <p14:xfrm>
              <a:off x="6353837" y="1083964"/>
              <a:ext cx="4614840" cy="40320"/>
            </p14:xfrm>
          </p:contentPart>
        </mc:Choice>
        <mc:Fallback xmlns="">
          <p:pic>
            <p:nvPicPr>
              <p:cNvPr id="10" name="Ink 9">
                <a:extLst>
                  <a:ext uri="{FF2B5EF4-FFF2-40B4-BE49-F238E27FC236}">
                    <a16:creationId xmlns:a16="http://schemas.microsoft.com/office/drawing/2014/main" id="{C5025CDD-6929-6551-0044-66CA37CCF946}"/>
                  </a:ext>
                </a:extLst>
              </p:cNvPr>
              <p:cNvPicPr/>
              <p:nvPr/>
            </p:nvPicPr>
            <p:blipFill>
              <a:blip r:embed="rId10"/>
              <a:stretch>
                <a:fillRect/>
              </a:stretch>
            </p:blipFill>
            <p:spPr>
              <a:xfrm>
                <a:off x="6299837" y="975964"/>
                <a:ext cx="4722480" cy="25596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3" name="Ink 12">
                <a:extLst>
                  <a:ext uri="{FF2B5EF4-FFF2-40B4-BE49-F238E27FC236}">
                    <a16:creationId xmlns:a16="http://schemas.microsoft.com/office/drawing/2014/main" id="{1EACF80F-3DDF-8292-7BB2-922DCC55D2C5}"/>
                  </a:ext>
                </a:extLst>
              </p14:cNvPr>
              <p14:cNvContentPartPr/>
              <p14:nvPr/>
            </p14:nvContentPartPr>
            <p14:xfrm>
              <a:off x="6372557" y="1508404"/>
              <a:ext cx="3148920" cy="37800"/>
            </p14:xfrm>
          </p:contentPart>
        </mc:Choice>
        <mc:Fallback xmlns="">
          <p:pic>
            <p:nvPicPr>
              <p:cNvPr id="13" name="Ink 12">
                <a:extLst>
                  <a:ext uri="{FF2B5EF4-FFF2-40B4-BE49-F238E27FC236}">
                    <a16:creationId xmlns:a16="http://schemas.microsoft.com/office/drawing/2014/main" id="{1EACF80F-3DDF-8292-7BB2-922DCC55D2C5}"/>
                  </a:ext>
                </a:extLst>
              </p:cNvPr>
              <p:cNvPicPr/>
              <p:nvPr/>
            </p:nvPicPr>
            <p:blipFill>
              <a:blip r:embed="rId12"/>
              <a:stretch>
                <a:fillRect/>
              </a:stretch>
            </p:blipFill>
            <p:spPr>
              <a:xfrm>
                <a:off x="6318557" y="1400404"/>
                <a:ext cx="3256560" cy="2534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4" name="Ink 13">
                <a:extLst>
                  <a:ext uri="{FF2B5EF4-FFF2-40B4-BE49-F238E27FC236}">
                    <a16:creationId xmlns:a16="http://schemas.microsoft.com/office/drawing/2014/main" id="{C728B6C4-A570-A5F2-B959-7CB23351DDA2}"/>
                  </a:ext>
                </a:extLst>
              </p14:cNvPr>
              <p14:cNvContentPartPr/>
              <p14:nvPr/>
            </p14:nvContentPartPr>
            <p14:xfrm>
              <a:off x="9605717" y="1479244"/>
              <a:ext cx="1158840" cy="40680"/>
            </p14:xfrm>
          </p:contentPart>
        </mc:Choice>
        <mc:Fallback xmlns="">
          <p:pic>
            <p:nvPicPr>
              <p:cNvPr id="14" name="Ink 13">
                <a:extLst>
                  <a:ext uri="{FF2B5EF4-FFF2-40B4-BE49-F238E27FC236}">
                    <a16:creationId xmlns:a16="http://schemas.microsoft.com/office/drawing/2014/main" id="{C728B6C4-A570-A5F2-B959-7CB23351DDA2}"/>
                  </a:ext>
                </a:extLst>
              </p:cNvPr>
              <p:cNvPicPr/>
              <p:nvPr/>
            </p:nvPicPr>
            <p:blipFill>
              <a:blip r:embed="rId14"/>
              <a:stretch>
                <a:fillRect/>
              </a:stretch>
            </p:blipFill>
            <p:spPr>
              <a:xfrm>
                <a:off x="9552077" y="1371604"/>
                <a:ext cx="1266480" cy="25632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6" name="Ink 15">
                <a:extLst>
                  <a:ext uri="{FF2B5EF4-FFF2-40B4-BE49-F238E27FC236}">
                    <a16:creationId xmlns:a16="http://schemas.microsoft.com/office/drawing/2014/main" id="{06901984-43B8-31EA-1F02-783C0D43DE88}"/>
                  </a:ext>
                </a:extLst>
              </p14:cNvPr>
              <p14:cNvContentPartPr/>
              <p14:nvPr/>
            </p14:nvContentPartPr>
            <p14:xfrm>
              <a:off x="6353837" y="1771924"/>
              <a:ext cx="4525200" cy="720"/>
            </p14:xfrm>
          </p:contentPart>
        </mc:Choice>
        <mc:Fallback xmlns="">
          <p:pic>
            <p:nvPicPr>
              <p:cNvPr id="16" name="Ink 15">
                <a:extLst>
                  <a:ext uri="{FF2B5EF4-FFF2-40B4-BE49-F238E27FC236}">
                    <a16:creationId xmlns:a16="http://schemas.microsoft.com/office/drawing/2014/main" id="{06901984-43B8-31EA-1F02-783C0D43DE88}"/>
                  </a:ext>
                </a:extLst>
              </p:cNvPr>
              <p:cNvPicPr/>
              <p:nvPr/>
            </p:nvPicPr>
            <p:blipFill>
              <a:blip r:embed="rId16"/>
              <a:stretch>
                <a:fillRect/>
              </a:stretch>
            </p:blipFill>
            <p:spPr>
              <a:xfrm>
                <a:off x="6299837" y="1555924"/>
                <a:ext cx="4632840" cy="4320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8" name="Ink 17">
                <a:extLst>
                  <a:ext uri="{FF2B5EF4-FFF2-40B4-BE49-F238E27FC236}">
                    <a16:creationId xmlns:a16="http://schemas.microsoft.com/office/drawing/2014/main" id="{E9B6DDFF-FC2D-9A36-F841-4E85BD21605E}"/>
                  </a:ext>
                </a:extLst>
              </p14:cNvPr>
              <p14:cNvContentPartPr/>
              <p14:nvPr/>
            </p14:nvContentPartPr>
            <p14:xfrm>
              <a:off x="6297317" y="2054884"/>
              <a:ext cx="2055600" cy="720"/>
            </p14:xfrm>
          </p:contentPart>
        </mc:Choice>
        <mc:Fallback xmlns="">
          <p:pic>
            <p:nvPicPr>
              <p:cNvPr id="18" name="Ink 17">
                <a:extLst>
                  <a:ext uri="{FF2B5EF4-FFF2-40B4-BE49-F238E27FC236}">
                    <a16:creationId xmlns:a16="http://schemas.microsoft.com/office/drawing/2014/main" id="{E9B6DDFF-FC2D-9A36-F841-4E85BD21605E}"/>
                  </a:ext>
                </a:extLst>
              </p:cNvPr>
              <p:cNvPicPr/>
              <p:nvPr/>
            </p:nvPicPr>
            <p:blipFill>
              <a:blip r:embed="rId18"/>
              <a:stretch>
                <a:fillRect/>
              </a:stretch>
            </p:blipFill>
            <p:spPr>
              <a:xfrm>
                <a:off x="6243317" y="1838884"/>
                <a:ext cx="2163240" cy="4320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0" name="Ink 19">
                <a:extLst>
                  <a:ext uri="{FF2B5EF4-FFF2-40B4-BE49-F238E27FC236}">
                    <a16:creationId xmlns:a16="http://schemas.microsoft.com/office/drawing/2014/main" id="{4A3C6C24-7988-893A-5BB5-D3591EB280A3}"/>
                  </a:ext>
                </a:extLst>
              </p14:cNvPr>
              <p14:cNvContentPartPr/>
              <p14:nvPr/>
            </p14:nvContentPartPr>
            <p14:xfrm>
              <a:off x="8521757" y="2083324"/>
              <a:ext cx="631800" cy="19080"/>
            </p14:xfrm>
          </p:contentPart>
        </mc:Choice>
        <mc:Fallback xmlns="">
          <p:pic>
            <p:nvPicPr>
              <p:cNvPr id="20" name="Ink 19">
                <a:extLst>
                  <a:ext uri="{FF2B5EF4-FFF2-40B4-BE49-F238E27FC236}">
                    <a16:creationId xmlns:a16="http://schemas.microsoft.com/office/drawing/2014/main" id="{4A3C6C24-7988-893A-5BB5-D3591EB280A3}"/>
                  </a:ext>
                </a:extLst>
              </p:cNvPr>
              <p:cNvPicPr/>
              <p:nvPr/>
            </p:nvPicPr>
            <p:blipFill>
              <a:blip r:embed="rId20"/>
              <a:stretch>
                <a:fillRect/>
              </a:stretch>
            </p:blipFill>
            <p:spPr>
              <a:xfrm>
                <a:off x="8467757" y="1975324"/>
                <a:ext cx="739440" cy="23472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2" name="Ink 21">
                <a:extLst>
                  <a:ext uri="{FF2B5EF4-FFF2-40B4-BE49-F238E27FC236}">
                    <a16:creationId xmlns:a16="http://schemas.microsoft.com/office/drawing/2014/main" id="{A557A3AE-D56C-2A92-3A20-D846EABE7D1E}"/>
                  </a:ext>
                </a:extLst>
              </p14:cNvPr>
              <p14:cNvContentPartPr/>
              <p14:nvPr/>
            </p14:nvContentPartPr>
            <p14:xfrm>
              <a:off x="9718757" y="2045524"/>
              <a:ext cx="405720" cy="360"/>
            </p14:xfrm>
          </p:contentPart>
        </mc:Choice>
        <mc:Fallback xmlns="">
          <p:pic>
            <p:nvPicPr>
              <p:cNvPr id="22" name="Ink 21">
                <a:extLst>
                  <a:ext uri="{FF2B5EF4-FFF2-40B4-BE49-F238E27FC236}">
                    <a16:creationId xmlns:a16="http://schemas.microsoft.com/office/drawing/2014/main" id="{A557A3AE-D56C-2A92-3A20-D846EABE7D1E}"/>
                  </a:ext>
                </a:extLst>
              </p:cNvPr>
              <p:cNvPicPr/>
              <p:nvPr/>
            </p:nvPicPr>
            <p:blipFill>
              <a:blip r:embed="rId22"/>
              <a:stretch>
                <a:fillRect/>
              </a:stretch>
            </p:blipFill>
            <p:spPr>
              <a:xfrm>
                <a:off x="9664757" y="1937524"/>
                <a:ext cx="51336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3" name="Ink 22">
                <a:extLst>
                  <a:ext uri="{FF2B5EF4-FFF2-40B4-BE49-F238E27FC236}">
                    <a16:creationId xmlns:a16="http://schemas.microsoft.com/office/drawing/2014/main" id="{48B239FD-C1D4-9929-A986-61B47A05621B}"/>
                  </a:ext>
                </a:extLst>
              </p14:cNvPr>
              <p14:cNvContentPartPr/>
              <p14:nvPr/>
            </p14:nvContentPartPr>
            <p14:xfrm>
              <a:off x="6343757" y="3533764"/>
              <a:ext cx="4515120" cy="134280"/>
            </p14:xfrm>
          </p:contentPart>
        </mc:Choice>
        <mc:Fallback xmlns="">
          <p:pic>
            <p:nvPicPr>
              <p:cNvPr id="23" name="Ink 22">
                <a:extLst>
                  <a:ext uri="{FF2B5EF4-FFF2-40B4-BE49-F238E27FC236}">
                    <a16:creationId xmlns:a16="http://schemas.microsoft.com/office/drawing/2014/main" id="{48B239FD-C1D4-9929-A986-61B47A05621B}"/>
                  </a:ext>
                </a:extLst>
              </p:cNvPr>
              <p:cNvPicPr/>
              <p:nvPr/>
            </p:nvPicPr>
            <p:blipFill>
              <a:blip r:embed="rId24"/>
              <a:stretch>
                <a:fillRect/>
              </a:stretch>
            </p:blipFill>
            <p:spPr>
              <a:xfrm>
                <a:off x="6290117" y="3425764"/>
                <a:ext cx="4622760" cy="34992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25" name="Ink 24">
                <a:extLst>
                  <a:ext uri="{FF2B5EF4-FFF2-40B4-BE49-F238E27FC236}">
                    <a16:creationId xmlns:a16="http://schemas.microsoft.com/office/drawing/2014/main" id="{6C23D211-908C-C741-7C86-1AC59332014F}"/>
                  </a:ext>
                </a:extLst>
              </p14:cNvPr>
              <p14:cNvContentPartPr/>
              <p14:nvPr/>
            </p14:nvContentPartPr>
            <p14:xfrm>
              <a:off x="6363197" y="3817444"/>
              <a:ext cx="915480" cy="720"/>
            </p14:xfrm>
          </p:contentPart>
        </mc:Choice>
        <mc:Fallback xmlns="">
          <p:pic>
            <p:nvPicPr>
              <p:cNvPr id="25" name="Ink 24">
                <a:extLst>
                  <a:ext uri="{FF2B5EF4-FFF2-40B4-BE49-F238E27FC236}">
                    <a16:creationId xmlns:a16="http://schemas.microsoft.com/office/drawing/2014/main" id="{6C23D211-908C-C741-7C86-1AC59332014F}"/>
                  </a:ext>
                </a:extLst>
              </p:cNvPr>
              <p:cNvPicPr/>
              <p:nvPr/>
            </p:nvPicPr>
            <p:blipFill>
              <a:blip r:embed="rId26"/>
              <a:stretch>
                <a:fillRect/>
              </a:stretch>
            </p:blipFill>
            <p:spPr>
              <a:xfrm>
                <a:off x="6309197" y="3601444"/>
                <a:ext cx="1023120" cy="4320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27" name="Ink 26">
                <a:extLst>
                  <a:ext uri="{FF2B5EF4-FFF2-40B4-BE49-F238E27FC236}">
                    <a16:creationId xmlns:a16="http://schemas.microsoft.com/office/drawing/2014/main" id="{F0430413-FD97-85F9-33AF-F1346321F53A}"/>
                  </a:ext>
                </a:extLst>
              </p14:cNvPr>
              <p14:cNvContentPartPr/>
              <p14:nvPr/>
            </p14:nvContentPartPr>
            <p14:xfrm>
              <a:off x="7437797" y="3798724"/>
              <a:ext cx="1971720" cy="720"/>
            </p14:xfrm>
          </p:contentPart>
        </mc:Choice>
        <mc:Fallback xmlns="">
          <p:pic>
            <p:nvPicPr>
              <p:cNvPr id="27" name="Ink 26">
                <a:extLst>
                  <a:ext uri="{FF2B5EF4-FFF2-40B4-BE49-F238E27FC236}">
                    <a16:creationId xmlns:a16="http://schemas.microsoft.com/office/drawing/2014/main" id="{F0430413-FD97-85F9-33AF-F1346321F53A}"/>
                  </a:ext>
                </a:extLst>
              </p:cNvPr>
              <p:cNvPicPr/>
              <p:nvPr/>
            </p:nvPicPr>
            <p:blipFill>
              <a:blip r:embed="rId28"/>
              <a:stretch>
                <a:fillRect/>
              </a:stretch>
            </p:blipFill>
            <p:spPr>
              <a:xfrm>
                <a:off x="7383797" y="3582724"/>
                <a:ext cx="2079360" cy="43200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9" name="Ink 28">
                <a:extLst>
                  <a:ext uri="{FF2B5EF4-FFF2-40B4-BE49-F238E27FC236}">
                    <a16:creationId xmlns:a16="http://schemas.microsoft.com/office/drawing/2014/main" id="{EB8DD756-F2C1-4F21-6585-93D8DB62F8C7}"/>
                  </a:ext>
                </a:extLst>
              </p14:cNvPr>
              <p14:cNvContentPartPr/>
              <p14:nvPr/>
            </p14:nvContentPartPr>
            <p14:xfrm>
              <a:off x="9747197" y="3817444"/>
              <a:ext cx="1075320" cy="47520"/>
            </p14:xfrm>
          </p:contentPart>
        </mc:Choice>
        <mc:Fallback xmlns="">
          <p:pic>
            <p:nvPicPr>
              <p:cNvPr id="29" name="Ink 28">
                <a:extLst>
                  <a:ext uri="{FF2B5EF4-FFF2-40B4-BE49-F238E27FC236}">
                    <a16:creationId xmlns:a16="http://schemas.microsoft.com/office/drawing/2014/main" id="{EB8DD756-F2C1-4F21-6585-93D8DB62F8C7}"/>
                  </a:ext>
                </a:extLst>
              </p:cNvPr>
              <p:cNvPicPr/>
              <p:nvPr/>
            </p:nvPicPr>
            <p:blipFill>
              <a:blip r:embed="rId30"/>
              <a:stretch>
                <a:fillRect/>
              </a:stretch>
            </p:blipFill>
            <p:spPr>
              <a:xfrm>
                <a:off x="9693197" y="3709444"/>
                <a:ext cx="1182960" cy="26316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30" name="Ink 29">
                <a:extLst>
                  <a:ext uri="{FF2B5EF4-FFF2-40B4-BE49-F238E27FC236}">
                    <a16:creationId xmlns:a16="http://schemas.microsoft.com/office/drawing/2014/main" id="{4457E6C4-E78D-677A-5EF0-EF6C950C3AF6}"/>
                  </a:ext>
                </a:extLst>
              </p14:cNvPr>
              <p14:cNvContentPartPr/>
              <p14:nvPr/>
            </p14:nvContentPartPr>
            <p14:xfrm>
              <a:off x="9756557" y="3949924"/>
              <a:ext cx="743760" cy="360"/>
            </p14:xfrm>
          </p:contentPart>
        </mc:Choice>
        <mc:Fallback xmlns="">
          <p:pic>
            <p:nvPicPr>
              <p:cNvPr id="30" name="Ink 29">
                <a:extLst>
                  <a:ext uri="{FF2B5EF4-FFF2-40B4-BE49-F238E27FC236}">
                    <a16:creationId xmlns:a16="http://schemas.microsoft.com/office/drawing/2014/main" id="{4457E6C4-E78D-677A-5EF0-EF6C950C3AF6}"/>
                  </a:ext>
                </a:extLst>
              </p:cNvPr>
              <p:cNvPicPr/>
              <p:nvPr/>
            </p:nvPicPr>
            <p:blipFill>
              <a:blip r:embed="rId32"/>
              <a:stretch>
                <a:fillRect/>
              </a:stretch>
            </p:blipFill>
            <p:spPr>
              <a:xfrm>
                <a:off x="9702917" y="3841924"/>
                <a:ext cx="851400" cy="216000"/>
              </a:xfrm>
              <a:prstGeom prst="rect">
                <a:avLst/>
              </a:prstGeom>
            </p:spPr>
          </p:pic>
        </mc:Fallback>
      </mc:AlternateContent>
      <p:pic>
        <p:nvPicPr>
          <p:cNvPr id="33" name="Picture 32">
            <a:extLst>
              <a:ext uri="{FF2B5EF4-FFF2-40B4-BE49-F238E27FC236}">
                <a16:creationId xmlns:a16="http://schemas.microsoft.com/office/drawing/2014/main" id="{16CF3471-410F-F431-B4F2-A45154E3DC03}"/>
              </a:ext>
            </a:extLst>
          </p:cNvPr>
          <p:cNvPicPr>
            <a:picLocks noChangeAspect="1"/>
          </p:cNvPicPr>
          <p:nvPr/>
        </p:nvPicPr>
        <p:blipFill>
          <a:blip r:embed="rId33"/>
          <a:srcRect l="2955" t="8170"/>
          <a:stretch/>
        </p:blipFill>
        <p:spPr>
          <a:xfrm>
            <a:off x="1968085" y="6975835"/>
            <a:ext cx="4000952" cy="2897203"/>
          </a:xfrm>
          <a:prstGeom prst="rect">
            <a:avLst/>
          </a:prstGeom>
        </p:spPr>
      </p:pic>
      <p:sp>
        <p:nvSpPr>
          <p:cNvPr id="34" name="Slide Number Placeholder 33">
            <a:extLst>
              <a:ext uri="{FF2B5EF4-FFF2-40B4-BE49-F238E27FC236}">
                <a16:creationId xmlns:a16="http://schemas.microsoft.com/office/drawing/2014/main" id="{3DA679E6-C958-AAD2-DED1-731E43F123AC}"/>
              </a:ext>
            </a:extLst>
          </p:cNvPr>
          <p:cNvSpPr>
            <a:spLocks noGrp="1"/>
          </p:cNvSpPr>
          <p:nvPr>
            <p:ph type="sldNum" sz="quarter" idx="12"/>
          </p:nvPr>
        </p:nvSpPr>
        <p:spPr/>
        <p:txBody>
          <a:bodyPr/>
          <a:lstStyle/>
          <a:p>
            <a:fld id="{B5FF06CC-5781-4778-B6A2-359415D9F2C8}" type="slidenum">
              <a:rPr lang="en-GB" smtClean="0"/>
              <a:t>3</a:t>
            </a:fld>
            <a:endParaRPr lang="en-GB"/>
          </a:p>
        </p:txBody>
      </p:sp>
    </p:spTree>
    <p:extLst>
      <p:ext uri="{BB962C8B-B14F-4D97-AF65-F5344CB8AC3E}">
        <p14:creationId xmlns:p14="http://schemas.microsoft.com/office/powerpoint/2010/main" val="14854356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PC AP8853 Rack PDU 2G Metered Zero U 32A 230V - fully working - 12M RTB  warrant">
            <a:extLst>
              <a:ext uri="{FF2B5EF4-FFF2-40B4-BE49-F238E27FC236}">
                <a16:creationId xmlns:a16="http://schemas.microsoft.com/office/drawing/2014/main" id="{A2D94EA8-4102-9229-FFC6-13D0A24D722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758" r="6112"/>
          <a:stretch/>
        </p:blipFill>
        <p:spPr bwMode="auto">
          <a:xfrm>
            <a:off x="7467191" y="2165684"/>
            <a:ext cx="4724809" cy="469231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C63F5DB-9D57-86BD-1F80-FB7C2DC21ACC}"/>
              </a:ext>
            </a:extLst>
          </p:cNvPr>
          <p:cNvSpPr>
            <a:spLocks noGrp="1"/>
          </p:cNvSpPr>
          <p:nvPr>
            <p:ph type="title"/>
          </p:nvPr>
        </p:nvSpPr>
        <p:spPr>
          <a:xfrm>
            <a:off x="838200" y="365125"/>
            <a:ext cx="5257800" cy="789907"/>
          </a:xfrm>
        </p:spPr>
        <p:txBody>
          <a:bodyPr/>
          <a:lstStyle/>
          <a:p>
            <a:r>
              <a:rPr lang="en-GB" noProof="0" dirty="0"/>
              <a:t>APC AP8853 PDU</a:t>
            </a:r>
          </a:p>
        </p:txBody>
      </p:sp>
      <p:sp>
        <p:nvSpPr>
          <p:cNvPr id="3" name="Content Placeholder 2">
            <a:extLst>
              <a:ext uri="{FF2B5EF4-FFF2-40B4-BE49-F238E27FC236}">
                <a16:creationId xmlns:a16="http://schemas.microsoft.com/office/drawing/2014/main" id="{AF2CAFF8-E2ED-DE60-5E4B-C5CA300F41F4}"/>
              </a:ext>
            </a:extLst>
          </p:cNvPr>
          <p:cNvSpPr>
            <a:spLocks noGrp="1"/>
          </p:cNvSpPr>
          <p:nvPr>
            <p:ph sz="half" idx="1"/>
          </p:nvPr>
        </p:nvSpPr>
        <p:spPr>
          <a:xfrm>
            <a:off x="838200" y="1395663"/>
            <a:ext cx="5181600" cy="5097212"/>
          </a:xfrm>
        </p:spPr>
        <p:txBody>
          <a:bodyPr>
            <a:normAutofit fontScale="62500" lnSpcReduction="20000"/>
          </a:bodyPr>
          <a:lstStyle/>
          <a:p>
            <a:r>
              <a:rPr lang="en-GB" noProof="0" dirty="0"/>
              <a:t>Monitoring capability</a:t>
            </a:r>
          </a:p>
          <a:p>
            <a:pPr lvl="1"/>
            <a:r>
              <a:rPr lang="en-GB" noProof="0" dirty="0"/>
              <a:t>2 banks, each with 21 sockets max 16A</a:t>
            </a:r>
          </a:p>
          <a:p>
            <a:pPr lvl="1"/>
            <a:r>
              <a:rPr lang="en-GB" noProof="0" dirty="0"/>
              <a:t>Per-bank power monitoring (not per socket)</a:t>
            </a:r>
          </a:p>
          <a:p>
            <a:pPr lvl="1"/>
            <a:r>
              <a:rPr lang="en-GB" noProof="0" dirty="0"/>
              <a:t>Test server was the only connection to bank 1</a:t>
            </a:r>
          </a:p>
          <a:p>
            <a:pPr lvl="1"/>
            <a:r>
              <a:rPr lang="en-GB" noProof="0" dirty="0"/>
              <a:t>Configurable frequency of data logging, set to 1 minute</a:t>
            </a:r>
          </a:p>
          <a:p>
            <a:r>
              <a:rPr lang="en-GB" noProof="0" dirty="0"/>
              <a:t>Accuracy</a:t>
            </a:r>
          </a:p>
          <a:p>
            <a:pPr lvl="1"/>
            <a:r>
              <a:rPr lang="en-GB" noProof="0" dirty="0"/>
              <a:t>"Rack PDUs (AP8XXX) have an accuracy of +/- 3% of reading, +/- 1 least significant digit across the entire power and temperature range.”</a:t>
            </a:r>
          </a:p>
          <a:p>
            <a:pPr lvl="1"/>
            <a:r>
              <a:rPr lang="en-GB" noProof="0" dirty="0"/>
              <a:t>“Note: Accuracy is not defined below 0.5A.“</a:t>
            </a:r>
          </a:p>
          <a:p>
            <a:pPr lvl="1"/>
            <a:r>
              <a:rPr lang="en-GB" noProof="0" dirty="0">
                <a:hlinkClick r:id="rId4"/>
              </a:rPr>
              <a:t>https://www.apc.com/uk/en/faqs/FA156074/</a:t>
            </a:r>
            <a:endParaRPr lang="en-GB" noProof="0" dirty="0"/>
          </a:p>
          <a:p>
            <a:pPr lvl="1"/>
            <a:r>
              <a:rPr lang="en-GB" b="1" dirty="0"/>
              <a:t>Not clear if this is a statistical or systematic accuracy</a:t>
            </a:r>
            <a:endParaRPr lang="en-GB" b="1" noProof="0" dirty="0"/>
          </a:p>
          <a:p>
            <a:r>
              <a:rPr lang="en-GB" noProof="0" dirty="0"/>
              <a:t>Format and units</a:t>
            </a:r>
          </a:p>
          <a:p>
            <a:pPr lvl="1"/>
            <a:r>
              <a:rPr lang="en-GB" noProof="0" dirty="0"/>
              <a:t>Download text file at end of test</a:t>
            </a:r>
          </a:p>
          <a:p>
            <a:pPr lvl="1"/>
            <a:r>
              <a:rPr lang="en-GB" noProof="0" dirty="0"/>
              <a:t>Needs a little clean up before importing as a table e.g. into python/pandas </a:t>
            </a:r>
          </a:p>
          <a:p>
            <a:pPr lvl="1"/>
            <a:r>
              <a:rPr lang="en-GB" noProof="0" dirty="0"/>
              <a:t>Actually measures/reports current (A) but it also reports the input voltage (241.0V) and the overall PDU load (kW) and current (A) vs time so I can convert to power drawn in W.</a:t>
            </a:r>
          </a:p>
          <a:p>
            <a:pPr lvl="2"/>
            <a:r>
              <a:rPr lang="en-GB" dirty="0"/>
              <a:t>241 +/- 1 W from 281 measurements</a:t>
            </a:r>
            <a:endParaRPr lang="en-GB" noProof="0" dirty="0"/>
          </a:p>
          <a:p>
            <a:endParaRPr lang="en-GB" noProof="0" dirty="0"/>
          </a:p>
        </p:txBody>
      </p:sp>
      <p:pic>
        <p:nvPicPr>
          <p:cNvPr id="5" name="Content Placeholder 5" descr="A table with text and numbers&#10;&#10;AI-generated content may be incorrect.">
            <a:extLst>
              <a:ext uri="{FF2B5EF4-FFF2-40B4-BE49-F238E27FC236}">
                <a16:creationId xmlns:a16="http://schemas.microsoft.com/office/drawing/2014/main" id="{FBEC111E-4DC3-8EB2-517D-16DE8188F2D8}"/>
              </a:ext>
            </a:extLst>
          </p:cNvPr>
          <p:cNvPicPr>
            <a:picLocks noGrp="1" noChangeAspect="1"/>
          </p:cNvPicPr>
          <p:nvPr>
            <p:ph sz="half" idx="2"/>
          </p:nvPr>
        </p:nvPicPr>
        <p:blipFill>
          <a:blip r:embed="rId5">
            <a:extLst>
              <a:ext uri="{28A0092B-C50C-407E-A947-70E740481C1C}">
                <a14:useLocalDpi xmlns:a14="http://schemas.microsoft.com/office/drawing/2010/main" val="0"/>
              </a:ext>
            </a:extLst>
          </a:blip>
          <a:stretch>
            <a:fillRect/>
          </a:stretch>
        </p:blipFill>
        <p:spPr>
          <a:xfrm>
            <a:off x="6458347" y="182330"/>
            <a:ext cx="4724809" cy="2270957"/>
          </a:xfrm>
        </p:spPr>
      </p:pic>
      <p:sp>
        <p:nvSpPr>
          <p:cNvPr id="9" name="Slide Number Placeholder 8">
            <a:extLst>
              <a:ext uri="{FF2B5EF4-FFF2-40B4-BE49-F238E27FC236}">
                <a16:creationId xmlns:a16="http://schemas.microsoft.com/office/drawing/2014/main" id="{8A7CAC2C-26B0-EDA0-74D1-7AFE68D147C9}"/>
              </a:ext>
            </a:extLst>
          </p:cNvPr>
          <p:cNvSpPr>
            <a:spLocks noGrp="1"/>
          </p:cNvSpPr>
          <p:nvPr>
            <p:ph type="sldNum" sz="quarter" idx="12"/>
          </p:nvPr>
        </p:nvSpPr>
        <p:spPr>
          <a:xfrm>
            <a:off x="8610600" y="6356350"/>
            <a:ext cx="2743200" cy="365125"/>
          </a:xfrm>
        </p:spPr>
        <p:txBody>
          <a:bodyPr/>
          <a:lstStyle/>
          <a:p>
            <a:fld id="{B5FF06CC-5781-4778-B6A2-359415D9F2C8}" type="slidenum">
              <a:rPr lang="en-GB" smtClean="0"/>
              <a:pPr/>
              <a:t>4</a:t>
            </a:fld>
            <a:endParaRPr lang="en-GB"/>
          </a:p>
        </p:txBody>
      </p:sp>
      <p:grpSp>
        <p:nvGrpSpPr>
          <p:cNvPr id="8" name="Group 7">
            <a:extLst>
              <a:ext uri="{FF2B5EF4-FFF2-40B4-BE49-F238E27FC236}">
                <a16:creationId xmlns:a16="http://schemas.microsoft.com/office/drawing/2014/main" id="{54B830DC-E732-2194-06E3-0EED546234F5}"/>
              </a:ext>
            </a:extLst>
          </p:cNvPr>
          <p:cNvGrpSpPr/>
          <p:nvPr/>
        </p:nvGrpSpPr>
        <p:grpSpPr>
          <a:xfrm>
            <a:off x="6284496" y="2896262"/>
            <a:ext cx="3246142" cy="1615580"/>
            <a:chOff x="6172202" y="3113287"/>
            <a:chExt cx="3246142" cy="1615580"/>
          </a:xfrm>
        </p:grpSpPr>
        <p:pic>
          <p:nvPicPr>
            <p:cNvPr id="6" name="Picture 5">
              <a:extLst>
                <a:ext uri="{FF2B5EF4-FFF2-40B4-BE49-F238E27FC236}">
                  <a16:creationId xmlns:a16="http://schemas.microsoft.com/office/drawing/2014/main" id="{593457D7-C143-6C44-A23A-E650FA72CA87}"/>
                </a:ext>
              </a:extLst>
            </p:cNvPr>
            <p:cNvPicPr>
              <a:picLocks noChangeAspect="1"/>
            </p:cNvPicPr>
            <p:nvPr/>
          </p:nvPicPr>
          <p:blipFill>
            <a:blip r:embed="rId6"/>
            <a:srcRect r="42803"/>
            <a:stretch/>
          </p:blipFill>
          <p:spPr>
            <a:xfrm>
              <a:off x="6172202" y="3113287"/>
              <a:ext cx="3212430" cy="1615580"/>
            </a:xfrm>
            <a:prstGeom prst="rect">
              <a:avLst/>
            </a:prstGeom>
          </p:spPr>
        </p:pic>
        <p:pic>
          <p:nvPicPr>
            <p:cNvPr id="7" name="Picture 6">
              <a:extLst>
                <a:ext uri="{FF2B5EF4-FFF2-40B4-BE49-F238E27FC236}">
                  <a16:creationId xmlns:a16="http://schemas.microsoft.com/office/drawing/2014/main" id="{25A62CB3-4942-B1C4-4FE1-E87F60127DA6}"/>
                </a:ext>
              </a:extLst>
            </p:cNvPr>
            <p:cNvPicPr>
              <a:picLocks noChangeAspect="1"/>
            </p:cNvPicPr>
            <p:nvPr/>
          </p:nvPicPr>
          <p:blipFill>
            <a:blip r:embed="rId6"/>
            <a:srcRect l="89545" t="39495" b="37667"/>
            <a:stretch/>
          </p:blipFill>
          <p:spPr>
            <a:xfrm>
              <a:off x="8831113" y="3503445"/>
              <a:ext cx="587231" cy="368969"/>
            </a:xfrm>
            <a:prstGeom prst="rect">
              <a:avLst/>
            </a:prstGeom>
          </p:spPr>
        </p:pic>
      </p:grpSp>
      <p:pic>
        <p:nvPicPr>
          <p:cNvPr id="1028" name="Picture 4" descr="Schneider Electric AP8853 Picture">
            <a:extLst>
              <a:ext uri="{FF2B5EF4-FFF2-40B4-BE49-F238E27FC236}">
                <a16:creationId xmlns:a16="http://schemas.microsoft.com/office/drawing/2014/main" id="{0C8D8521-41C2-ED5F-8E58-9205E423DBA0}"/>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47134" r="47135"/>
          <a:stretch/>
        </p:blipFill>
        <p:spPr bwMode="auto">
          <a:xfrm>
            <a:off x="180473" y="0"/>
            <a:ext cx="393031"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78518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EDB21-5645-CF46-90E3-886BA46E0510}"/>
              </a:ext>
            </a:extLst>
          </p:cNvPr>
          <p:cNvSpPr>
            <a:spLocks noGrp="1"/>
          </p:cNvSpPr>
          <p:nvPr>
            <p:ph type="title"/>
          </p:nvPr>
        </p:nvSpPr>
        <p:spPr/>
        <p:txBody>
          <a:bodyPr/>
          <a:lstStyle/>
          <a:p>
            <a:r>
              <a:rPr lang="en-GB" noProof="0" dirty="0"/>
              <a:t>Commands used to run benchmark</a:t>
            </a:r>
          </a:p>
        </p:txBody>
      </p:sp>
      <p:sp>
        <p:nvSpPr>
          <p:cNvPr id="3" name="Content Placeholder 2">
            <a:extLst>
              <a:ext uri="{FF2B5EF4-FFF2-40B4-BE49-F238E27FC236}">
                <a16:creationId xmlns:a16="http://schemas.microsoft.com/office/drawing/2014/main" id="{7F381022-FE77-848F-413A-7321464838C5}"/>
              </a:ext>
            </a:extLst>
          </p:cNvPr>
          <p:cNvSpPr>
            <a:spLocks noGrp="1"/>
          </p:cNvSpPr>
          <p:nvPr>
            <p:ph idx="1"/>
          </p:nvPr>
        </p:nvSpPr>
        <p:spPr>
          <a:xfrm>
            <a:off x="838200" y="1690689"/>
            <a:ext cx="10515600" cy="4486274"/>
          </a:xfrm>
        </p:spPr>
        <p:txBody>
          <a:bodyPr/>
          <a:lstStyle/>
          <a:p>
            <a:pPr fontAlgn="base"/>
            <a:r>
              <a:rPr lang="en-GB" sz="1800" b="0" i="0" noProof="0" dirty="0">
                <a:solidFill>
                  <a:srgbClr val="000000"/>
                </a:solidFill>
                <a:effectLst/>
              </a:rPr>
              <a:t>Download and run</a:t>
            </a:r>
          </a:p>
          <a:p>
            <a:pPr marL="457200" lvl="1" indent="0" fontAlgn="base">
              <a:buNone/>
            </a:pPr>
            <a:r>
              <a:rPr lang="en-GB" sz="1400" b="0" i="0" noProof="0" dirty="0" err="1">
                <a:solidFill>
                  <a:srgbClr val="000000"/>
                </a:solidFill>
                <a:effectLst/>
                <a:latin typeface="Consolas" panose="020B0609020204030204" pitchFamily="49" charset="0"/>
              </a:rPr>
              <a:t>wget</a:t>
            </a:r>
            <a:r>
              <a:rPr lang="en-GB" sz="1400" b="0" i="0" noProof="0" dirty="0">
                <a:solidFill>
                  <a:srgbClr val="000000"/>
                </a:solidFill>
                <a:effectLst/>
                <a:latin typeface="Consolas" panose="020B0609020204030204" pitchFamily="49" charset="0"/>
              </a:rPr>
              <a:t> -O run_HEPscore.sh </a:t>
            </a:r>
            <a:r>
              <a:rPr lang="en-GB" sz="1400" b="0" i="0" noProof="0" dirty="0">
                <a:solidFill>
                  <a:srgbClr val="000000"/>
                </a:solidFill>
                <a:effectLst/>
                <a:latin typeface="Consolas" panose="020B0609020204030204" pitchFamily="49" charset="0"/>
                <a:hlinkClick r:id="rId3"/>
              </a:rPr>
              <a:t>https://gitlab.cern.ch/hep-benchmarks/hep-benchmark-suite/-/raw/3.0rc11/examples/hepscore/run_HEPscore.sh?ref_type=tags</a:t>
            </a:r>
            <a:endParaRPr lang="en-GB" sz="1400" b="0" i="0" noProof="0" dirty="0">
              <a:solidFill>
                <a:srgbClr val="000000"/>
              </a:solidFill>
              <a:effectLst/>
              <a:latin typeface="Consolas" panose="020B0609020204030204" pitchFamily="49" charset="0"/>
            </a:endParaRPr>
          </a:p>
          <a:p>
            <a:pPr marL="457200" lvl="1" indent="0" fontAlgn="base">
              <a:buNone/>
            </a:pPr>
            <a:r>
              <a:rPr lang="en-GB" sz="1400" b="0" i="0" noProof="0" dirty="0" err="1">
                <a:solidFill>
                  <a:srgbClr val="000000"/>
                </a:solidFill>
                <a:effectLst/>
                <a:latin typeface="Consolas" panose="020B0609020204030204" pitchFamily="49" charset="0"/>
              </a:rPr>
              <a:t>chmod</a:t>
            </a:r>
            <a:r>
              <a:rPr lang="en-GB" sz="1400" b="0" i="0" noProof="0" dirty="0">
                <a:solidFill>
                  <a:srgbClr val="000000"/>
                </a:solidFill>
                <a:effectLst/>
                <a:latin typeface="Consolas" panose="020B0609020204030204" pitchFamily="49" charset="0"/>
              </a:rPr>
              <a:t> +x run_HEPscore.sh</a:t>
            </a:r>
          </a:p>
          <a:p>
            <a:pPr marL="457200" lvl="1" indent="0" fontAlgn="base">
              <a:buNone/>
            </a:pPr>
            <a:r>
              <a:rPr lang="en-GB" sz="1400" b="0" i="0" noProof="0" dirty="0">
                <a:solidFill>
                  <a:srgbClr val="000000"/>
                </a:solidFill>
                <a:effectLst/>
                <a:latin typeface="Consolas" panose="020B0609020204030204" pitchFamily="49" charset="0"/>
              </a:rPr>
              <a:t>./run_HEPscore.sh -v 3.0rc11 -b '</a:t>
            </a:r>
            <a:r>
              <a:rPr lang="en-GB" sz="1400" b="0" i="0" noProof="0" dirty="0" err="1">
                <a:solidFill>
                  <a:srgbClr val="000000"/>
                </a:solidFill>
                <a:effectLst/>
                <a:latin typeface="Consolas" panose="020B0609020204030204" pitchFamily="49" charset="0"/>
              </a:rPr>
              <a:t>f,l,m,s,p</a:t>
            </a:r>
            <a:r>
              <a:rPr lang="en-GB" sz="1400" b="0" i="0" noProof="0" dirty="0">
                <a:solidFill>
                  <a:srgbClr val="000000"/>
                </a:solidFill>
                <a:effectLst/>
                <a:latin typeface="Consolas" panose="020B0609020204030204" pitchFamily="49" charset="0"/>
              </a:rPr>
              <a:t>' -s UKI-LT2-RHUL</a:t>
            </a:r>
          </a:p>
          <a:p>
            <a:pPr marL="0" marR="0" algn="l" fontAlgn="base"/>
            <a:endParaRPr lang="en-GB" sz="1800" noProof="0" dirty="0">
              <a:solidFill>
                <a:srgbClr val="000000"/>
              </a:solidFill>
              <a:latin typeface="Aptos" panose="020B0004020202020204" pitchFamily="34" charset="0"/>
            </a:endParaRPr>
          </a:p>
          <a:p>
            <a:pPr marL="0" fontAlgn="base"/>
            <a:r>
              <a:rPr lang="en-GB" sz="1800" b="0" i="0" noProof="0" dirty="0">
                <a:solidFill>
                  <a:srgbClr val="000000"/>
                </a:solidFill>
                <a:effectLst/>
                <a:latin typeface="Aptos" panose="020B0004020202020204" pitchFamily="34" charset="0"/>
              </a:rPr>
              <a:t>This collects power data by periodically running</a:t>
            </a:r>
          </a:p>
          <a:p>
            <a:pPr marL="457200" lvl="1" indent="0" fontAlgn="base">
              <a:buNone/>
            </a:pPr>
            <a:r>
              <a:rPr lang="en-GB" sz="1400" noProof="0" dirty="0" err="1">
                <a:effectLst/>
                <a:latin typeface="Consolas" panose="020B0609020204030204" pitchFamily="49" charset="0"/>
              </a:rPr>
              <a:t>ipmitool</a:t>
            </a:r>
            <a:r>
              <a:rPr lang="en-GB" sz="1400" noProof="0" dirty="0">
                <a:effectLst/>
                <a:latin typeface="Consolas" panose="020B0609020204030204" pitchFamily="49" charset="0"/>
              </a:rPr>
              <a:t> </a:t>
            </a:r>
            <a:r>
              <a:rPr lang="en-GB" sz="1400" noProof="0" dirty="0" err="1">
                <a:effectLst/>
                <a:latin typeface="Consolas" panose="020B0609020204030204" pitchFamily="49" charset="0"/>
              </a:rPr>
              <a:t>dcmi</a:t>
            </a:r>
            <a:r>
              <a:rPr lang="en-GB" sz="1400" noProof="0" dirty="0">
                <a:effectLst/>
                <a:latin typeface="Consolas" panose="020B0609020204030204" pitchFamily="49" charset="0"/>
              </a:rPr>
              <a:t> power reading</a:t>
            </a:r>
          </a:p>
          <a:p>
            <a:pPr marL="0" marR="0" indent="0" algn="l" fontAlgn="base">
              <a:buNone/>
            </a:pPr>
            <a:endParaRPr lang="en-GB" sz="1800" b="0" i="0" noProof="0" dirty="0">
              <a:solidFill>
                <a:srgbClr val="000000"/>
              </a:solidFill>
              <a:effectLst/>
              <a:latin typeface="Aptos" panose="020B0004020202020204" pitchFamily="34" charset="0"/>
            </a:endParaRPr>
          </a:p>
          <a:p>
            <a:endParaRPr lang="en-GB" noProof="0" dirty="0"/>
          </a:p>
        </p:txBody>
      </p:sp>
      <p:sp>
        <p:nvSpPr>
          <p:cNvPr id="4" name="Slide Number Placeholder 3">
            <a:extLst>
              <a:ext uri="{FF2B5EF4-FFF2-40B4-BE49-F238E27FC236}">
                <a16:creationId xmlns:a16="http://schemas.microsoft.com/office/drawing/2014/main" id="{5673768E-D7F2-0DAC-677B-2C299AD815DB}"/>
              </a:ext>
            </a:extLst>
          </p:cNvPr>
          <p:cNvSpPr>
            <a:spLocks noGrp="1"/>
          </p:cNvSpPr>
          <p:nvPr>
            <p:ph type="sldNum" sz="quarter" idx="12"/>
          </p:nvPr>
        </p:nvSpPr>
        <p:spPr/>
        <p:txBody>
          <a:bodyPr/>
          <a:lstStyle/>
          <a:p>
            <a:fld id="{B5FF06CC-5781-4778-B6A2-359415D9F2C8}" type="slidenum">
              <a:rPr lang="en-GB" smtClean="0"/>
              <a:t>5</a:t>
            </a:fld>
            <a:endParaRPr lang="en-GB"/>
          </a:p>
        </p:txBody>
      </p:sp>
    </p:spTree>
    <p:extLst>
      <p:ext uri="{BB962C8B-B14F-4D97-AF65-F5344CB8AC3E}">
        <p14:creationId xmlns:p14="http://schemas.microsoft.com/office/powerpoint/2010/main" val="12092990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0A8FA-877E-8EF3-EED1-B7715F57A1D3}"/>
              </a:ext>
            </a:extLst>
          </p:cNvPr>
          <p:cNvSpPr>
            <a:spLocks noGrp="1"/>
          </p:cNvSpPr>
          <p:nvPr>
            <p:ph type="title"/>
          </p:nvPr>
        </p:nvSpPr>
        <p:spPr/>
        <p:txBody>
          <a:bodyPr/>
          <a:lstStyle/>
          <a:p>
            <a:r>
              <a:rPr lang="en-GB" noProof="0" dirty="0"/>
              <a:t>Results</a:t>
            </a:r>
          </a:p>
        </p:txBody>
      </p:sp>
      <p:graphicFrame>
        <p:nvGraphicFramePr>
          <p:cNvPr id="6" name="Content Placeholder 5">
            <a:extLst>
              <a:ext uri="{FF2B5EF4-FFF2-40B4-BE49-F238E27FC236}">
                <a16:creationId xmlns:a16="http://schemas.microsoft.com/office/drawing/2014/main" id="{D3AC3CBF-FAAA-827C-6CAE-EAECB0B844B7}"/>
              </a:ext>
            </a:extLst>
          </p:cNvPr>
          <p:cNvGraphicFramePr>
            <a:graphicFrameLocks noGrp="1"/>
          </p:cNvGraphicFramePr>
          <p:nvPr>
            <p:ph idx="1"/>
            <p:extLst>
              <p:ext uri="{D42A27DB-BD31-4B8C-83A1-F6EECF244321}">
                <p14:modId xmlns:p14="http://schemas.microsoft.com/office/powerpoint/2010/main" val="1864292061"/>
              </p:ext>
            </p:extLst>
          </p:nvPr>
        </p:nvGraphicFramePr>
        <p:xfrm>
          <a:off x="442762" y="1997877"/>
          <a:ext cx="11224305" cy="4206240"/>
        </p:xfrm>
        <a:graphic>
          <a:graphicData uri="http://schemas.openxmlformats.org/drawingml/2006/table">
            <a:tbl>
              <a:tblPr firstRow="1">
                <a:tableStyleId>{F5AB1C69-6EDB-4FF4-983F-18BD219EF322}</a:tableStyleId>
              </a:tblPr>
              <a:tblGrid>
                <a:gridCol w="1074667">
                  <a:extLst>
                    <a:ext uri="{9D8B030D-6E8A-4147-A177-3AD203B41FA5}">
                      <a16:colId xmlns:a16="http://schemas.microsoft.com/office/drawing/2014/main" val="4057613669"/>
                    </a:ext>
                  </a:extLst>
                </a:gridCol>
                <a:gridCol w="869969">
                  <a:extLst>
                    <a:ext uri="{9D8B030D-6E8A-4147-A177-3AD203B41FA5}">
                      <a16:colId xmlns:a16="http://schemas.microsoft.com/office/drawing/2014/main" val="3042304517"/>
                    </a:ext>
                  </a:extLst>
                </a:gridCol>
                <a:gridCol w="2098160">
                  <a:extLst>
                    <a:ext uri="{9D8B030D-6E8A-4147-A177-3AD203B41FA5}">
                      <a16:colId xmlns:a16="http://schemas.microsoft.com/office/drawing/2014/main" val="838631983"/>
                    </a:ext>
                  </a:extLst>
                </a:gridCol>
                <a:gridCol w="1569356">
                  <a:extLst>
                    <a:ext uri="{9D8B030D-6E8A-4147-A177-3AD203B41FA5}">
                      <a16:colId xmlns:a16="http://schemas.microsoft.com/office/drawing/2014/main" val="4189117064"/>
                    </a:ext>
                  </a:extLst>
                </a:gridCol>
                <a:gridCol w="1415832">
                  <a:extLst>
                    <a:ext uri="{9D8B030D-6E8A-4147-A177-3AD203B41FA5}">
                      <a16:colId xmlns:a16="http://schemas.microsoft.com/office/drawing/2014/main" val="4141345354"/>
                    </a:ext>
                  </a:extLst>
                </a:gridCol>
                <a:gridCol w="1228191">
                  <a:extLst>
                    <a:ext uri="{9D8B030D-6E8A-4147-A177-3AD203B41FA5}">
                      <a16:colId xmlns:a16="http://schemas.microsoft.com/office/drawing/2014/main" val="3679837905"/>
                    </a:ext>
                  </a:extLst>
                </a:gridCol>
                <a:gridCol w="1159958">
                  <a:extLst>
                    <a:ext uri="{9D8B030D-6E8A-4147-A177-3AD203B41FA5}">
                      <a16:colId xmlns:a16="http://schemas.microsoft.com/office/drawing/2014/main" val="3173053646"/>
                    </a:ext>
                  </a:extLst>
                </a:gridCol>
                <a:gridCol w="989377">
                  <a:extLst>
                    <a:ext uri="{9D8B030D-6E8A-4147-A177-3AD203B41FA5}">
                      <a16:colId xmlns:a16="http://schemas.microsoft.com/office/drawing/2014/main" val="1766723755"/>
                    </a:ext>
                  </a:extLst>
                </a:gridCol>
                <a:gridCol w="818795">
                  <a:extLst>
                    <a:ext uri="{9D8B030D-6E8A-4147-A177-3AD203B41FA5}">
                      <a16:colId xmlns:a16="http://schemas.microsoft.com/office/drawing/2014/main" val="2265558572"/>
                    </a:ext>
                  </a:extLst>
                </a:gridCol>
              </a:tblGrid>
              <a:tr h="365760">
                <a:tc>
                  <a:txBody>
                    <a:bodyPr/>
                    <a:lstStyle/>
                    <a:p>
                      <a:pPr algn="l" fontAlgn="b"/>
                      <a:r>
                        <a:rPr lang="en-GB" sz="1800" u="none" strike="noStrike" noProof="0" dirty="0">
                          <a:effectLst/>
                        </a:rPr>
                        <a:t>Host</a:t>
                      </a:r>
                      <a:endParaRPr lang="en-GB" sz="1800" b="1" i="0" u="none" strike="noStrike" noProof="0" dirty="0">
                        <a:solidFill>
                          <a:srgbClr val="FFFFFF"/>
                        </a:solidFill>
                        <a:effectLst/>
                        <a:latin typeface="Aptos Narrow" panose="020B0004020202020204" pitchFamily="34" charset="0"/>
                      </a:endParaRPr>
                    </a:p>
                  </a:txBody>
                  <a:tcPr anchor="b"/>
                </a:tc>
                <a:tc>
                  <a:txBody>
                    <a:bodyPr/>
                    <a:lstStyle/>
                    <a:p>
                      <a:pPr algn="l" fontAlgn="b"/>
                      <a:r>
                        <a:rPr lang="en-GB" sz="1800" u="none" strike="noStrike" noProof="0" dirty="0">
                          <a:effectLst/>
                        </a:rPr>
                        <a:t>AMD CPU model</a:t>
                      </a:r>
                      <a:endParaRPr lang="en-GB" sz="1800" b="1" i="0" u="none" strike="noStrike" noProof="0" dirty="0">
                        <a:solidFill>
                          <a:srgbClr val="FFFFFF"/>
                        </a:solidFill>
                        <a:effectLst/>
                        <a:latin typeface="Aptos Narrow" panose="020B0004020202020204" pitchFamily="34" charset="0"/>
                      </a:endParaRPr>
                    </a:p>
                  </a:txBody>
                  <a:tcPr anchor="b"/>
                </a:tc>
                <a:tc>
                  <a:txBody>
                    <a:bodyPr/>
                    <a:lstStyle/>
                    <a:p>
                      <a:pPr algn="l" fontAlgn="b"/>
                      <a:r>
                        <a:rPr lang="en-GB" sz="1800" u="none" strike="noStrike" noProof="0" dirty="0">
                          <a:effectLst/>
                        </a:rPr>
                        <a:t>timestamp</a:t>
                      </a:r>
                      <a:endParaRPr lang="en-GB" sz="1800" b="1" i="0" u="none" strike="noStrike" noProof="0" dirty="0">
                        <a:solidFill>
                          <a:srgbClr val="FFFFFF"/>
                        </a:solidFill>
                        <a:effectLst/>
                        <a:latin typeface="Aptos Narrow" panose="020B0004020202020204" pitchFamily="34" charset="0"/>
                      </a:endParaRPr>
                    </a:p>
                  </a:txBody>
                  <a:tcPr anchor="b"/>
                </a:tc>
                <a:tc>
                  <a:txBody>
                    <a:bodyPr/>
                    <a:lstStyle/>
                    <a:p>
                      <a:pPr algn="l" fontAlgn="b"/>
                      <a:r>
                        <a:rPr lang="en-GB" sz="1800" u="none" strike="noStrike" noProof="0" dirty="0">
                          <a:effectLst/>
                        </a:rPr>
                        <a:t>Profile</a:t>
                      </a:r>
                      <a:endParaRPr lang="en-GB" sz="1800" b="1" i="0" u="none" strike="noStrike" noProof="0" dirty="0">
                        <a:solidFill>
                          <a:srgbClr val="FFFFFF"/>
                        </a:solidFill>
                        <a:effectLst/>
                        <a:latin typeface="Aptos Narrow" panose="020B0004020202020204" pitchFamily="34" charset="0"/>
                      </a:endParaRPr>
                    </a:p>
                  </a:txBody>
                  <a:tcPr anchor="b"/>
                </a:tc>
                <a:tc>
                  <a:txBody>
                    <a:bodyPr/>
                    <a:lstStyle/>
                    <a:p>
                      <a:pPr algn="l" fontAlgn="b"/>
                      <a:r>
                        <a:rPr lang="en-GB" sz="1800" u="none" strike="noStrike" noProof="0" dirty="0">
                          <a:effectLst/>
                        </a:rPr>
                        <a:t>HEPSCORE</a:t>
                      </a:r>
                      <a:endParaRPr lang="en-GB" sz="1800" b="1" i="0" u="none" strike="noStrike" noProof="0" dirty="0">
                        <a:solidFill>
                          <a:srgbClr val="FFFFFF"/>
                        </a:solidFill>
                        <a:effectLst/>
                        <a:latin typeface="Aptos Narrow" panose="020B0004020202020204" pitchFamily="34" charset="0"/>
                      </a:endParaRPr>
                    </a:p>
                  </a:txBody>
                  <a:tcPr anchor="b"/>
                </a:tc>
                <a:tc>
                  <a:txBody>
                    <a:bodyPr/>
                    <a:lstStyle/>
                    <a:p>
                      <a:pPr algn="l" fontAlgn="b"/>
                      <a:r>
                        <a:rPr lang="en-GB" sz="1800" u="none" strike="noStrike" noProof="0" dirty="0">
                          <a:effectLst/>
                        </a:rPr>
                        <a:t>CPU </a:t>
                      </a:r>
                      <a:r>
                        <a:rPr lang="en-GB" sz="1800" u="none" strike="noStrike" noProof="0" dirty="0" err="1">
                          <a:effectLst/>
                        </a:rPr>
                        <a:t>freq</a:t>
                      </a:r>
                      <a:r>
                        <a:rPr lang="en-GB" sz="1800" u="none" strike="noStrike" noProof="0" dirty="0">
                          <a:effectLst/>
                        </a:rPr>
                        <a:t> (GHz) q75</a:t>
                      </a:r>
                      <a:endParaRPr lang="en-GB" sz="1800" b="1" i="0" u="none" strike="noStrike" noProof="0" dirty="0">
                        <a:solidFill>
                          <a:srgbClr val="FFFFFF"/>
                        </a:solidFill>
                        <a:effectLst/>
                        <a:latin typeface="Aptos Narrow" panose="020B0004020202020204" pitchFamily="34" charset="0"/>
                      </a:endParaRPr>
                    </a:p>
                  </a:txBody>
                  <a:tcPr anchor="b"/>
                </a:tc>
                <a:tc>
                  <a:txBody>
                    <a:bodyPr/>
                    <a:lstStyle/>
                    <a:p>
                      <a:pPr algn="l" fontAlgn="b"/>
                      <a:r>
                        <a:rPr lang="en-GB" sz="1800" u="none" strike="noStrike" noProof="0" dirty="0">
                          <a:effectLst/>
                        </a:rPr>
                        <a:t>CPU load q75</a:t>
                      </a:r>
                      <a:endParaRPr lang="en-GB" sz="1800" b="1" i="0" u="none" strike="noStrike" noProof="0" dirty="0">
                        <a:solidFill>
                          <a:srgbClr val="FFFFFF"/>
                        </a:solidFill>
                        <a:effectLst/>
                        <a:latin typeface="Aptos Narrow" panose="020B0004020202020204" pitchFamily="34" charset="0"/>
                      </a:endParaRPr>
                    </a:p>
                  </a:txBody>
                  <a:tcPr anchor="b"/>
                </a:tc>
                <a:tc>
                  <a:txBody>
                    <a:bodyPr/>
                    <a:lstStyle/>
                    <a:p>
                      <a:pPr algn="l" fontAlgn="b"/>
                      <a:r>
                        <a:rPr lang="en-GB" sz="1800" u="none" strike="noStrike" noProof="0" dirty="0">
                          <a:effectLst/>
                        </a:rPr>
                        <a:t>Power (W) q75</a:t>
                      </a:r>
                      <a:endParaRPr lang="en-GB" sz="1800" b="1" i="0" u="none" strike="noStrike" noProof="0" dirty="0">
                        <a:solidFill>
                          <a:srgbClr val="FFFFFF"/>
                        </a:solidFill>
                        <a:effectLst/>
                        <a:latin typeface="Aptos Narrow" panose="020B0004020202020204" pitchFamily="34" charset="0"/>
                      </a:endParaRPr>
                    </a:p>
                  </a:txBody>
                  <a:tcPr anchor="b"/>
                </a:tc>
                <a:tc>
                  <a:txBody>
                    <a:bodyPr/>
                    <a:lstStyle/>
                    <a:p>
                      <a:pPr algn="l" fontAlgn="b"/>
                      <a:r>
                        <a:rPr lang="en-GB" sz="1800" u="none" strike="noStrike" noProof="0" dirty="0">
                          <a:effectLst/>
                        </a:rPr>
                        <a:t>W/HS</a:t>
                      </a:r>
                      <a:endParaRPr lang="en-GB" sz="1800" b="1" i="0" u="none" strike="noStrike" noProof="0" dirty="0">
                        <a:solidFill>
                          <a:srgbClr val="FFFFFF"/>
                        </a:solidFill>
                        <a:effectLst/>
                        <a:latin typeface="Aptos Narrow" panose="020B0004020202020204" pitchFamily="34" charset="0"/>
                      </a:endParaRPr>
                    </a:p>
                  </a:txBody>
                  <a:tcPr anchor="b"/>
                </a:tc>
                <a:extLst>
                  <a:ext uri="{0D108BD9-81ED-4DB2-BD59-A6C34878D82A}">
                    <a16:rowId xmlns:a16="http://schemas.microsoft.com/office/drawing/2014/main" val="916969276"/>
                  </a:ext>
                </a:extLst>
              </a:tr>
              <a:tr h="182880">
                <a:tc>
                  <a:txBody>
                    <a:bodyPr/>
                    <a:lstStyle/>
                    <a:p>
                      <a:pPr algn="l" fontAlgn="b"/>
                      <a:r>
                        <a:rPr lang="en-GB" sz="1800" u="none" strike="noStrike" noProof="0" dirty="0">
                          <a:effectLst/>
                        </a:rPr>
                        <a:t>node213</a:t>
                      </a:r>
                      <a:endParaRPr lang="en-GB" sz="1800" b="0"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ctr" fontAlgn="b"/>
                      <a:r>
                        <a:rPr lang="en-GB" sz="1800" u="none" strike="noStrike" noProof="0" dirty="0">
                          <a:effectLst/>
                        </a:rPr>
                        <a:t>9654</a:t>
                      </a:r>
                      <a:endParaRPr lang="en-GB" sz="1800" b="0"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l" fontAlgn="b"/>
                      <a:r>
                        <a:rPr lang="en-GB" sz="1800" u="none" strike="noStrike" noProof="0" dirty="0">
                          <a:effectLst/>
                        </a:rPr>
                        <a:t>2024-05-08T14:03</a:t>
                      </a:r>
                      <a:endParaRPr lang="en-GB" sz="1800" b="0"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l" fontAlgn="b"/>
                      <a:r>
                        <a:rPr lang="en-GB" sz="1800" u="none" strike="noStrike" noProof="0" dirty="0">
                          <a:effectLst/>
                        </a:rPr>
                        <a:t>Efficiency</a:t>
                      </a:r>
                      <a:endParaRPr lang="en-GB" sz="1800" b="0"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r" fontAlgn="b"/>
                      <a:r>
                        <a:rPr lang="en-GB" sz="1800" u="none" strike="noStrike" noProof="0" dirty="0">
                          <a:effectLst/>
                        </a:rPr>
                        <a:t>5807</a:t>
                      </a:r>
                      <a:endParaRPr lang="en-GB" sz="1800" b="0"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r" fontAlgn="b"/>
                      <a:r>
                        <a:rPr lang="en-GB" sz="1800" u="none" strike="noStrike" noProof="0" dirty="0">
                          <a:effectLst/>
                        </a:rPr>
                        <a:t>2.60</a:t>
                      </a:r>
                      <a:endParaRPr lang="en-GB" sz="1800" b="0"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r" fontAlgn="b"/>
                      <a:r>
                        <a:rPr lang="en-GB" sz="1800" u="none" strike="noStrike" noProof="0" dirty="0">
                          <a:effectLst/>
                        </a:rPr>
                        <a:t>384</a:t>
                      </a:r>
                      <a:endParaRPr lang="en-GB" sz="1800" b="0"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r" fontAlgn="b"/>
                      <a:r>
                        <a:rPr lang="en-GB" sz="1800" u="none" strike="noStrike" noProof="0" dirty="0">
                          <a:effectLst/>
                        </a:rPr>
                        <a:t>1003</a:t>
                      </a:r>
                      <a:endParaRPr lang="en-GB" sz="1800" b="0"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r" fontAlgn="b"/>
                      <a:r>
                        <a:rPr lang="en-GB" sz="1800" u="none" strike="noStrike" noProof="0" dirty="0">
                          <a:effectLst/>
                        </a:rPr>
                        <a:t>0.173</a:t>
                      </a:r>
                      <a:endParaRPr lang="en-GB" sz="1800" b="0"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extLst>
                  <a:ext uri="{0D108BD9-81ED-4DB2-BD59-A6C34878D82A}">
                    <a16:rowId xmlns:a16="http://schemas.microsoft.com/office/drawing/2014/main" val="1923811577"/>
                  </a:ext>
                </a:extLst>
              </a:tr>
              <a:tr h="182880">
                <a:tc>
                  <a:txBody>
                    <a:bodyPr/>
                    <a:lstStyle/>
                    <a:p>
                      <a:pPr algn="l" fontAlgn="b"/>
                      <a:r>
                        <a:rPr lang="en-GB" sz="1800" u="none" strike="noStrike" noProof="0" dirty="0">
                          <a:effectLst/>
                        </a:rPr>
                        <a:t>node213</a:t>
                      </a:r>
                      <a:endParaRPr lang="en-GB" sz="1800" b="0"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ctr" fontAlgn="b"/>
                      <a:r>
                        <a:rPr lang="en-GB" sz="1800" u="none" strike="noStrike" noProof="0" dirty="0">
                          <a:effectLst/>
                        </a:rPr>
                        <a:t>9654</a:t>
                      </a:r>
                      <a:endParaRPr lang="en-GB" sz="1800" b="0"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l" fontAlgn="b"/>
                      <a:r>
                        <a:rPr lang="en-GB" sz="1800" u="none" strike="noStrike" noProof="0" dirty="0">
                          <a:effectLst/>
                        </a:rPr>
                        <a:t>2024-05-03T10:57</a:t>
                      </a:r>
                      <a:endParaRPr lang="en-GB" sz="1800" b="0"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l" fontAlgn="b"/>
                      <a:r>
                        <a:rPr lang="en-GB" sz="1800" u="none" strike="noStrike" noProof="0" dirty="0">
                          <a:effectLst/>
                        </a:rPr>
                        <a:t>Efficiency</a:t>
                      </a:r>
                      <a:endParaRPr lang="en-GB" sz="1800" b="0"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r" fontAlgn="b"/>
                      <a:r>
                        <a:rPr lang="en-GB" sz="1800" u="none" strike="noStrike" noProof="0" dirty="0">
                          <a:effectLst/>
                        </a:rPr>
                        <a:t>5811</a:t>
                      </a:r>
                      <a:endParaRPr lang="en-GB" sz="1800" b="0"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r" fontAlgn="b"/>
                      <a:r>
                        <a:rPr lang="en-GB" sz="1800" u="none" strike="noStrike" noProof="0" dirty="0">
                          <a:effectLst/>
                        </a:rPr>
                        <a:t>2.60</a:t>
                      </a:r>
                      <a:endParaRPr lang="en-GB" sz="1800" b="0"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r" fontAlgn="b"/>
                      <a:r>
                        <a:rPr lang="en-GB" sz="1800" u="none" strike="noStrike" noProof="0" dirty="0">
                          <a:effectLst/>
                        </a:rPr>
                        <a:t>384</a:t>
                      </a:r>
                      <a:endParaRPr lang="en-GB" sz="1800" b="0"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r" fontAlgn="b"/>
                      <a:r>
                        <a:rPr lang="en-GB" sz="1800" u="none" strike="noStrike" noProof="0" dirty="0">
                          <a:effectLst/>
                        </a:rPr>
                        <a:t>1006</a:t>
                      </a:r>
                      <a:endParaRPr lang="en-GB" sz="1800" b="0"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r" fontAlgn="b"/>
                      <a:r>
                        <a:rPr lang="en-GB" sz="1800" u="none" strike="noStrike" noProof="0" dirty="0">
                          <a:effectLst/>
                        </a:rPr>
                        <a:t>0.173</a:t>
                      </a:r>
                      <a:endParaRPr lang="en-GB" sz="1800" b="0"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extLst>
                  <a:ext uri="{0D108BD9-81ED-4DB2-BD59-A6C34878D82A}">
                    <a16:rowId xmlns:a16="http://schemas.microsoft.com/office/drawing/2014/main" val="3981179876"/>
                  </a:ext>
                </a:extLst>
              </a:tr>
              <a:tr h="182880">
                <a:tc>
                  <a:txBody>
                    <a:bodyPr/>
                    <a:lstStyle/>
                    <a:p>
                      <a:pPr algn="l" fontAlgn="b"/>
                      <a:r>
                        <a:rPr lang="en-GB" sz="1800" b="1" u="none" strike="noStrike" noProof="0" dirty="0">
                          <a:effectLst/>
                        </a:rPr>
                        <a:t>node213</a:t>
                      </a:r>
                      <a:endParaRPr lang="en-GB" sz="1800" b="1"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ctr" fontAlgn="b"/>
                      <a:r>
                        <a:rPr lang="en-GB" sz="1800" b="1" u="none" strike="noStrike" noProof="0" dirty="0">
                          <a:effectLst/>
                        </a:rPr>
                        <a:t>9654</a:t>
                      </a:r>
                      <a:endParaRPr lang="en-GB" sz="1800" b="1"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l" fontAlgn="b"/>
                      <a:r>
                        <a:rPr lang="en-GB" sz="1800" b="1" u="none" strike="noStrike" noProof="0" dirty="0">
                          <a:effectLst/>
                        </a:rPr>
                        <a:t>2024-05-02T16:15</a:t>
                      </a:r>
                      <a:endParaRPr lang="en-GB" sz="1800" b="1"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l" fontAlgn="b"/>
                      <a:r>
                        <a:rPr lang="en-GB" sz="1800" b="1" u="none" strike="noStrike" noProof="0" dirty="0">
                          <a:effectLst/>
                        </a:rPr>
                        <a:t>Performance</a:t>
                      </a:r>
                      <a:endParaRPr lang="en-GB" sz="1800" b="1"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r" fontAlgn="b"/>
                      <a:r>
                        <a:rPr lang="en-GB" sz="1800" b="1" u="none" strike="noStrike" noProof="0" dirty="0">
                          <a:effectLst/>
                        </a:rPr>
                        <a:t>7192</a:t>
                      </a:r>
                      <a:endParaRPr lang="en-GB" sz="1800" b="1"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r" fontAlgn="b"/>
                      <a:r>
                        <a:rPr lang="en-GB" sz="1800" b="1" u="none" strike="noStrike" noProof="0" dirty="0">
                          <a:effectLst/>
                        </a:rPr>
                        <a:t>3.69</a:t>
                      </a:r>
                      <a:endParaRPr lang="en-GB" sz="1800" b="1"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r" fontAlgn="b"/>
                      <a:r>
                        <a:rPr lang="en-GB" sz="1800" b="1" u="none" strike="noStrike" noProof="0" dirty="0">
                          <a:effectLst/>
                        </a:rPr>
                        <a:t>384</a:t>
                      </a:r>
                      <a:endParaRPr lang="en-GB" sz="1800" b="1"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r" fontAlgn="b"/>
                      <a:r>
                        <a:rPr lang="en-GB" sz="1800" b="1" u="none" strike="noStrike" noProof="0" dirty="0">
                          <a:effectLst/>
                        </a:rPr>
                        <a:t>1326</a:t>
                      </a:r>
                      <a:endParaRPr lang="en-GB" sz="1800" b="1"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tc>
                  <a:txBody>
                    <a:bodyPr/>
                    <a:lstStyle/>
                    <a:p>
                      <a:pPr algn="r" fontAlgn="b"/>
                      <a:r>
                        <a:rPr lang="en-GB" sz="1800" b="1" u="none" strike="noStrike" noProof="0" dirty="0">
                          <a:effectLst/>
                        </a:rPr>
                        <a:t>0.184</a:t>
                      </a:r>
                      <a:endParaRPr lang="en-GB" sz="1800" b="1" i="0" u="none" strike="noStrike" noProof="0" dirty="0">
                        <a:solidFill>
                          <a:srgbClr val="000000"/>
                        </a:solidFill>
                        <a:effectLst/>
                        <a:latin typeface="Aptos Narrow" panose="020B0004020202020204" pitchFamily="34" charset="0"/>
                      </a:endParaRPr>
                    </a:p>
                  </a:txBody>
                  <a:tcPr anchor="b">
                    <a:solidFill>
                      <a:schemeClr val="accent4">
                        <a:lumMod val="20000"/>
                        <a:lumOff val="80000"/>
                      </a:schemeClr>
                    </a:solidFill>
                  </a:tcPr>
                </a:tc>
                <a:extLst>
                  <a:ext uri="{0D108BD9-81ED-4DB2-BD59-A6C34878D82A}">
                    <a16:rowId xmlns:a16="http://schemas.microsoft.com/office/drawing/2014/main" val="4273532463"/>
                  </a:ext>
                </a:extLst>
              </a:tr>
              <a:tr h="182880">
                <a:tc>
                  <a:txBody>
                    <a:bodyPr/>
                    <a:lstStyle/>
                    <a:p>
                      <a:pPr algn="l" fontAlgn="b"/>
                      <a:r>
                        <a:rPr lang="en-GB" sz="1800" u="none" strike="noStrike" noProof="0" dirty="0">
                          <a:effectLst/>
                        </a:rPr>
                        <a:t>node221</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ctr" fontAlgn="b"/>
                      <a:r>
                        <a:rPr lang="en-GB" sz="1800" u="none" strike="noStrike" noProof="0" dirty="0">
                          <a:effectLst/>
                        </a:rPr>
                        <a:t>9754</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l" fontAlgn="b"/>
                      <a:r>
                        <a:rPr lang="en-GB" sz="1800" u="none" strike="noStrike" noProof="0" dirty="0">
                          <a:effectLst/>
                        </a:rPr>
                        <a:t>2025-01-27T22:30</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l" fontAlgn="b"/>
                      <a:r>
                        <a:rPr lang="en-GB" sz="1800" u="none" strike="noStrike" noProof="0" dirty="0">
                          <a:effectLst/>
                        </a:rPr>
                        <a:t>Efficiency</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u="none" strike="noStrike" noProof="0" dirty="0">
                          <a:effectLst/>
                        </a:rPr>
                        <a:t>6978</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u="none" strike="noStrike" noProof="0" dirty="0">
                          <a:effectLst/>
                        </a:rPr>
                        <a:t>2.45</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u="none" strike="noStrike" noProof="0" dirty="0">
                          <a:effectLst/>
                        </a:rPr>
                        <a:t>513</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u="none" strike="noStrike" noProof="0" dirty="0">
                          <a:effectLst/>
                        </a:rPr>
                        <a:t>1022</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u="none" strike="noStrike" noProof="0" dirty="0">
                          <a:effectLst/>
                        </a:rPr>
                        <a:t>0.146</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extLst>
                  <a:ext uri="{0D108BD9-81ED-4DB2-BD59-A6C34878D82A}">
                    <a16:rowId xmlns:a16="http://schemas.microsoft.com/office/drawing/2014/main" val="4230436492"/>
                  </a:ext>
                </a:extLst>
              </a:tr>
              <a:tr h="182880">
                <a:tc>
                  <a:txBody>
                    <a:bodyPr/>
                    <a:lstStyle/>
                    <a:p>
                      <a:pPr algn="l" fontAlgn="b"/>
                      <a:r>
                        <a:rPr lang="en-GB" sz="1800" u="none" strike="noStrike" noProof="0" dirty="0">
                          <a:effectLst/>
                        </a:rPr>
                        <a:t>node221</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ctr" fontAlgn="b"/>
                      <a:r>
                        <a:rPr lang="en-GB" sz="1800" u="none" strike="noStrike" noProof="0" dirty="0">
                          <a:effectLst/>
                        </a:rPr>
                        <a:t>9754</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l" fontAlgn="b"/>
                      <a:r>
                        <a:rPr lang="en-GB" sz="1800" u="none" strike="noStrike" noProof="0" dirty="0">
                          <a:effectLst/>
                        </a:rPr>
                        <a:t>2025-01-28T09:57</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l" fontAlgn="b"/>
                      <a:r>
                        <a:rPr lang="en-GB" sz="1800" u="none" strike="noStrike" noProof="0" dirty="0">
                          <a:effectLst/>
                        </a:rPr>
                        <a:t>Efficiency</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u="none" strike="noStrike" noProof="0" dirty="0">
                          <a:effectLst/>
                        </a:rPr>
                        <a:t>6967</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u="none" strike="noStrike" noProof="0" dirty="0">
                          <a:effectLst/>
                        </a:rPr>
                        <a:t>2.45</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u="none" strike="noStrike" noProof="0" dirty="0">
                          <a:effectLst/>
                        </a:rPr>
                        <a:t>513</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u="none" strike="noStrike" noProof="0" dirty="0">
                          <a:effectLst/>
                        </a:rPr>
                        <a:t>1022</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u="none" strike="noStrike" noProof="0" dirty="0">
                          <a:effectLst/>
                        </a:rPr>
                        <a:t>0.147</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extLst>
                  <a:ext uri="{0D108BD9-81ED-4DB2-BD59-A6C34878D82A}">
                    <a16:rowId xmlns:a16="http://schemas.microsoft.com/office/drawing/2014/main" val="1526807454"/>
                  </a:ext>
                </a:extLst>
              </a:tr>
              <a:tr h="182880">
                <a:tc>
                  <a:txBody>
                    <a:bodyPr/>
                    <a:lstStyle/>
                    <a:p>
                      <a:pPr algn="l" fontAlgn="b"/>
                      <a:r>
                        <a:rPr lang="en-GB" sz="1800" u="none" strike="noStrike" noProof="0" dirty="0">
                          <a:effectLst/>
                        </a:rPr>
                        <a:t>node214</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ctr" fontAlgn="b"/>
                      <a:r>
                        <a:rPr lang="en-GB" sz="1800" u="none" strike="noStrike" noProof="0" dirty="0">
                          <a:effectLst/>
                        </a:rPr>
                        <a:t>9754</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l" fontAlgn="b"/>
                      <a:r>
                        <a:rPr lang="en-GB" sz="1800" u="none" strike="noStrike" noProof="0" dirty="0">
                          <a:effectLst/>
                        </a:rPr>
                        <a:t>2024-05-16T09:39</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l" fontAlgn="b"/>
                      <a:r>
                        <a:rPr lang="en-GB" sz="1800" u="none" strike="noStrike" noProof="0" dirty="0">
                          <a:effectLst/>
                        </a:rPr>
                        <a:t>Efficiency</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u="none" strike="noStrike" noProof="0" dirty="0">
                          <a:effectLst/>
                        </a:rPr>
                        <a:t>7050</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u="none" strike="noStrike" noProof="0" dirty="0">
                          <a:effectLst/>
                        </a:rPr>
                        <a:t>2.45</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u="none" strike="noStrike" noProof="0" dirty="0">
                          <a:effectLst/>
                        </a:rPr>
                        <a:t>512</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u="none" strike="noStrike" noProof="0" dirty="0">
                          <a:effectLst/>
                        </a:rPr>
                        <a:t>1015</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u="none" strike="noStrike" noProof="0" dirty="0">
                          <a:effectLst/>
                        </a:rPr>
                        <a:t>0.144</a:t>
                      </a:r>
                      <a:endParaRPr lang="en-GB" sz="1800" b="0"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extLst>
                  <a:ext uri="{0D108BD9-81ED-4DB2-BD59-A6C34878D82A}">
                    <a16:rowId xmlns:a16="http://schemas.microsoft.com/office/drawing/2014/main" val="3612177422"/>
                  </a:ext>
                </a:extLst>
              </a:tr>
              <a:tr h="182880">
                <a:tc>
                  <a:txBody>
                    <a:bodyPr/>
                    <a:lstStyle/>
                    <a:p>
                      <a:pPr algn="l" fontAlgn="b"/>
                      <a:r>
                        <a:rPr lang="en-GB" sz="1800" b="1" u="none" strike="noStrike" noProof="0" dirty="0">
                          <a:effectLst/>
                        </a:rPr>
                        <a:t>node221</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ctr" fontAlgn="b"/>
                      <a:r>
                        <a:rPr lang="en-GB" sz="1800" b="1" u="none" strike="noStrike" noProof="0" dirty="0">
                          <a:effectLst/>
                        </a:rPr>
                        <a:t>9754</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l" fontAlgn="b"/>
                      <a:r>
                        <a:rPr lang="en-GB" sz="1800" b="1" u="none" strike="noStrike" noProof="0" dirty="0">
                          <a:effectLst/>
                        </a:rPr>
                        <a:t>2025-01-27T17:21</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l" fontAlgn="b"/>
                      <a:r>
                        <a:rPr lang="en-GB" sz="1800" b="1" u="none" strike="noStrike" noProof="0" dirty="0">
                          <a:effectLst/>
                        </a:rPr>
                        <a:t>Performance</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b="1" u="none" strike="noStrike" noProof="0" dirty="0">
                          <a:effectLst/>
                        </a:rPr>
                        <a:t>8130</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b="1" u="none" strike="noStrike" noProof="0" dirty="0">
                          <a:effectLst/>
                        </a:rPr>
                        <a:t>3.10</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b="1" u="none" strike="noStrike" noProof="0" dirty="0">
                          <a:effectLst/>
                        </a:rPr>
                        <a:t>512</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b="1" u="none" strike="noStrike" noProof="0" dirty="0">
                          <a:effectLst/>
                        </a:rPr>
                        <a:t>1306</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b="1" u="none" strike="noStrike" noProof="0" dirty="0">
                          <a:effectLst/>
                        </a:rPr>
                        <a:t>0.161</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extLst>
                  <a:ext uri="{0D108BD9-81ED-4DB2-BD59-A6C34878D82A}">
                    <a16:rowId xmlns:a16="http://schemas.microsoft.com/office/drawing/2014/main" val="618644324"/>
                  </a:ext>
                </a:extLst>
              </a:tr>
              <a:tr h="182880">
                <a:tc>
                  <a:txBody>
                    <a:bodyPr/>
                    <a:lstStyle/>
                    <a:p>
                      <a:pPr algn="l" fontAlgn="b"/>
                      <a:r>
                        <a:rPr lang="en-GB" sz="1800" b="1" u="none" strike="noStrike" noProof="0" dirty="0">
                          <a:effectLst/>
                        </a:rPr>
                        <a:t>node221</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ctr" fontAlgn="b"/>
                      <a:r>
                        <a:rPr lang="en-GB" sz="1800" b="1" u="none" strike="noStrike" noProof="0" dirty="0">
                          <a:effectLst/>
                        </a:rPr>
                        <a:t>9754</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l" fontAlgn="b"/>
                      <a:r>
                        <a:rPr lang="en-GB" sz="1800" b="1" u="none" strike="noStrike" noProof="0" dirty="0">
                          <a:effectLst/>
                        </a:rPr>
                        <a:t>2024-06-15T01:17</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l" fontAlgn="b"/>
                      <a:r>
                        <a:rPr lang="en-GB" sz="1800" b="1" u="none" strike="noStrike" noProof="0" dirty="0">
                          <a:effectLst/>
                        </a:rPr>
                        <a:t>Performance</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b="1" u="none" strike="noStrike" noProof="0" dirty="0">
                          <a:effectLst/>
                        </a:rPr>
                        <a:t>8227</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b="1" u="none" strike="noStrike" noProof="0" dirty="0">
                          <a:effectLst/>
                        </a:rPr>
                        <a:t>3.10</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b="1" u="none" strike="noStrike" noProof="0" dirty="0">
                          <a:effectLst/>
                        </a:rPr>
                        <a:t>512</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b="1" u="none" strike="noStrike" noProof="0" dirty="0">
                          <a:effectLst/>
                        </a:rPr>
                        <a:t>1309</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b="1" u="none" strike="noStrike" noProof="0" dirty="0">
                          <a:effectLst/>
                        </a:rPr>
                        <a:t>0.159</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extLst>
                  <a:ext uri="{0D108BD9-81ED-4DB2-BD59-A6C34878D82A}">
                    <a16:rowId xmlns:a16="http://schemas.microsoft.com/office/drawing/2014/main" val="3749785104"/>
                  </a:ext>
                </a:extLst>
              </a:tr>
              <a:tr h="182880">
                <a:tc>
                  <a:txBody>
                    <a:bodyPr/>
                    <a:lstStyle/>
                    <a:p>
                      <a:pPr algn="l" fontAlgn="b"/>
                      <a:r>
                        <a:rPr lang="en-GB" sz="1800" b="1" u="none" strike="noStrike" noProof="0" dirty="0">
                          <a:effectLst/>
                        </a:rPr>
                        <a:t>node214</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ctr" fontAlgn="b"/>
                      <a:r>
                        <a:rPr lang="en-GB" sz="1800" b="1" u="none" strike="noStrike" noProof="0" dirty="0">
                          <a:effectLst/>
                        </a:rPr>
                        <a:t>9754</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l" fontAlgn="b"/>
                      <a:r>
                        <a:rPr lang="en-GB" sz="1800" b="1" u="none" strike="noStrike" noProof="0" dirty="0">
                          <a:effectLst/>
                        </a:rPr>
                        <a:t>2024-05-17T11:30</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l" fontAlgn="b"/>
                      <a:r>
                        <a:rPr lang="en-GB" sz="1800" b="1" u="none" strike="noStrike" noProof="0" dirty="0">
                          <a:effectLst/>
                        </a:rPr>
                        <a:t>Performance</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b="1" u="none" strike="noStrike" noProof="0" dirty="0">
                          <a:effectLst/>
                        </a:rPr>
                        <a:t>8341</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b="1" u="none" strike="noStrike" noProof="0" dirty="0">
                          <a:effectLst/>
                        </a:rPr>
                        <a:t>3.10</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b="1" u="none" strike="noStrike" noProof="0" dirty="0">
                          <a:effectLst/>
                        </a:rPr>
                        <a:t>512</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b="1" u="none" strike="noStrike" noProof="0" dirty="0">
                          <a:effectLst/>
                        </a:rPr>
                        <a:t>1351</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tc>
                  <a:txBody>
                    <a:bodyPr/>
                    <a:lstStyle/>
                    <a:p>
                      <a:pPr algn="r" fontAlgn="b"/>
                      <a:r>
                        <a:rPr lang="en-GB" sz="1800" b="1" u="none" strike="noStrike" noProof="0" dirty="0">
                          <a:effectLst/>
                        </a:rPr>
                        <a:t>0.162</a:t>
                      </a:r>
                      <a:endParaRPr lang="en-GB" sz="1800" b="1" i="0" u="none" strike="noStrike" noProof="0" dirty="0">
                        <a:solidFill>
                          <a:srgbClr val="000000"/>
                        </a:solidFill>
                        <a:effectLst/>
                        <a:latin typeface="Aptos Narrow" panose="020B0004020202020204" pitchFamily="34" charset="0"/>
                      </a:endParaRPr>
                    </a:p>
                  </a:txBody>
                  <a:tcPr anchor="b">
                    <a:solidFill>
                      <a:schemeClr val="accent3">
                        <a:lumMod val="20000"/>
                        <a:lumOff val="80000"/>
                      </a:schemeClr>
                    </a:solidFill>
                  </a:tcPr>
                </a:tc>
                <a:extLst>
                  <a:ext uri="{0D108BD9-81ED-4DB2-BD59-A6C34878D82A}">
                    <a16:rowId xmlns:a16="http://schemas.microsoft.com/office/drawing/2014/main" val="1525566247"/>
                  </a:ext>
                </a:extLst>
              </a:tr>
            </a:tbl>
          </a:graphicData>
        </a:graphic>
      </p:graphicFrame>
      <p:sp>
        <p:nvSpPr>
          <p:cNvPr id="7" name="Slide Number Placeholder 6">
            <a:extLst>
              <a:ext uri="{FF2B5EF4-FFF2-40B4-BE49-F238E27FC236}">
                <a16:creationId xmlns:a16="http://schemas.microsoft.com/office/drawing/2014/main" id="{41DF05E6-3AAB-1F57-B189-B3C0197BCC9D}"/>
              </a:ext>
            </a:extLst>
          </p:cNvPr>
          <p:cNvSpPr>
            <a:spLocks noGrp="1"/>
          </p:cNvSpPr>
          <p:nvPr>
            <p:ph type="sldNum" sz="quarter" idx="12"/>
          </p:nvPr>
        </p:nvSpPr>
        <p:spPr/>
        <p:txBody>
          <a:bodyPr/>
          <a:lstStyle/>
          <a:p>
            <a:fld id="{B5FF06CC-5781-4778-B6A2-359415D9F2C8}" type="slidenum">
              <a:rPr lang="en-GB" smtClean="0"/>
              <a:t>6</a:t>
            </a:fld>
            <a:endParaRPr lang="en-GB"/>
          </a:p>
        </p:txBody>
      </p:sp>
    </p:spTree>
    <p:extLst>
      <p:ext uri="{BB962C8B-B14F-4D97-AF65-F5344CB8AC3E}">
        <p14:creationId xmlns:p14="http://schemas.microsoft.com/office/powerpoint/2010/main" val="1774640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CEE69E-97AA-4E4B-19FA-B526BC39DD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F8CA80-6CC5-0209-FD25-14453662D7BB}"/>
              </a:ext>
            </a:extLst>
          </p:cNvPr>
          <p:cNvSpPr>
            <a:spLocks noGrp="1"/>
          </p:cNvSpPr>
          <p:nvPr>
            <p:ph type="title"/>
          </p:nvPr>
        </p:nvSpPr>
        <p:spPr/>
        <p:txBody>
          <a:bodyPr/>
          <a:lstStyle/>
          <a:p>
            <a:r>
              <a:rPr lang="en-GB" dirty="0"/>
              <a:t>C</a:t>
            </a:r>
            <a:r>
              <a:rPr lang="en-GB" noProof="0" dirty="0" err="1"/>
              <a:t>omparison</a:t>
            </a:r>
            <a:r>
              <a:rPr lang="en-GB" noProof="0" dirty="0"/>
              <a:t> with published data</a:t>
            </a:r>
          </a:p>
        </p:txBody>
      </p:sp>
      <p:graphicFrame>
        <p:nvGraphicFramePr>
          <p:cNvPr id="6" name="Content Placeholder 5">
            <a:extLst>
              <a:ext uri="{FF2B5EF4-FFF2-40B4-BE49-F238E27FC236}">
                <a16:creationId xmlns:a16="http://schemas.microsoft.com/office/drawing/2014/main" id="{D621C7AC-818E-F4EA-74D2-16738B7BFE61}"/>
              </a:ext>
            </a:extLst>
          </p:cNvPr>
          <p:cNvGraphicFramePr>
            <a:graphicFrameLocks noGrp="1"/>
          </p:cNvGraphicFramePr>
          <p:nvPr>
            <p:ph idx="1"/>
            <p:extLst>
              <p:ext uri="{D42A27DB-BD31-4B8C-83A1-F6EECF244321}">
                <p14:modId xmlns:p14="http://schemas.microsoft.com/office/powerpoint/2010/main" val="3100628668"/>
              </p:ext>
            </p:extLst>
          </p:nvPr>
        </p:nvGraphicFramePr>
        <p:xfrm>
          <a:off x="1084980" y="2164080"/>
          <a:ext cx="10022039" cy="3200400"/>
        </p:xfrm>
        <a:graphic>
          <a:graphicData uri="http://schemas.openxmlformats.org/drawingml/2006/table">
            <a:tbl>
              <a:tblPr firstRow="1">
                <a:tableStyleId>{F5AB1C69-6EDB-4FF4-983F-18BD219EF322}</a:tableStyleId>
              </a:tblPr>
              <a:tblGrid>
                <a:gridCol w="2877420">
                  <a:extLst>
                    <a:ext uri="{9D8B030D-6E8A-4147-A177-3AD203B41FA5}">
                      <a16:colId xmlns:a16="http://schemas.microsoft.com/office/drawing/2014/main" val="4057613669"/>
                    </a:ext>
                  </a:extLst>
                </a:gridCol>
                <a:gridCol w="1233714">
                  <a:extLst>
                    <a:ext uri="{9D8B030D-6E8A-4147-A177-3AD203B41FA5}">
                      <a16:colId xmlns:a16="http://schemas.microsoft.com/office/drawing/2014/main" val="3042304517"/>
                    </a:ext>
                  </a:extLst>
                </a:gridCol>
                <a:gridCol w="2336800">
                  <a:extLst>
                    <a:ext uri="{9D8B030D-6E8A-4147-A177-3AD203B41FA5}">
                      <a16:colId xmlns:a16="http://schemas.microsoft.com/office/drawing/2014/main" val="838631983"/>
                    </a:ext>
                  </a:extLst>
                </a:gridCol>
                <a:gridCol w="711200">
                  <a:extLst>
                    <a:ext uri="{9D8B030D-6E8A-4147-A177-3AD203B41FA5}">
                      <a16:colId xmlns:a16="http://schemas.microsoft.com/office/drawing/2014/main" val="1631661383"/>
                    </a:ext>
                  </a:extLst>
                </a:gridCol>
                <a:gridCol w="1455018">
                  <a:extLst>
                    <a:ext uri="{9D8B030D-6E8A-4147-A177-3AD203B41FA5}">
                      <a16:colId xmlns:a16="http://schemas.microsoft.com/office/drawing/2014/main" val="4189117064"/>
                    </a:ext>
                  </a:extLst>
                </a:gridCol>
                <a:gridCol w="1407887">
                  <a:extLst>
                    <a:ext uri="{9D8B030D-6E8A-4147-A177-3AD203B41FA5}">
                      <a16:colId xmlns:a16="http://schemas.microsoft.com/office/drawing/2014/main" val="4141345354"/>
                    </a:ext>
                  </a:extLst>
                </a:gridCol>
              </a:tblGrid>
              <a:tr h="365760">
                <a:tc>
                  <a:txBody>
                    <a:bodyPr/>
                    <a:lstStyle/>
                    <a:p>
                      <a:pPr algn="l" fontAlgn="b"/>
                      <a:r>
                        <a:rPr lang="en-GB" sz="1800" u="none" strike="noStrike" noProof="0" dirty="0">
                          <a:effectLst/>
                        </a:rPr>
                        <a:t>Site</a:t>
                      </a:r>
                      <a:endParaRPr lang="en-GB" sz="1800" b="1" i="0" u="none" strike="noStrike" noProof="0" dirty="0">
                        <a:solidFill>
                          <a:srgbClr val="FFFFFF"/>
                        </a:solidFill>
                        <a:effectLst/>
                        <a:latin typeface="Aptos Narrow" panose="020B0004020202020204" pitchFamily="34" charset="0"/>
                      </a:endParaRPr>
                    </a:p>
                  </a:txBody>
                  <a:tcPr anchor="b"/>
                </a:tc>
                <a:tc>
                  <a:txBody>
                    <a:bodyPr/>
                    <a:lstStyle/>
                    <a:p>
                      <a:pPr algn="l" fontAlgn="b"/>
                      <a:r>
                        <a:rPr lang="en-GB" sz="1800" u="none" strike="noStrike" noProof="0" dirty="0">
                          <a:effectLst/>
                        </a:rPr>
                        <a:t>AMD CPU model</a:t>
                      </a:r>
                      <a:endParaRPr lang="en-GB" sz="1800" b="1" i="0" u="none" strike="noStrike" noProof="0" dirty="0">
                        <a:solidFill>
                          <a:srgbClr val="FFFFFF"/>
                        </a:solidFill>
                        <a:effectLst/>
                        <a:latin typeface="Aptos Narrow" panose="020B0004020202020204" pitchFamily="34" charset="0"/>
                      </a:endParaRPr>
                    </a:p>
                  </a:txBody>
                  <a:tcPr anchor="b"/>
                </a:tc>
                <a:tc>
                  <a:txBody>
                    <a:bodyPr/>
                    <a:lstStyle/>
                    <a:p>
                      <a:pPr algn="l" fontAlgn="b"/>
                      <a:r>
                        <a:rPr lang="en-GB" sz="1800" b="1" i="0" u="none" strike="noStrike" noProof="0" dirty="0">
                          <a:solidFill>
                            <a:srgbClr val="FFFFFF"/>
                          </a:solidFill>
                          <a:effectLst/>
                          <a:latin typeface="Aptos Narrow" panose="020B0004020202020204" pitchFamily="34" charset="0"/>
                        </a:rPr>
                        <a:t>SMT/</a:t>
                      </a:r>
                      <a:r>
                        <a:rPr lang="en-GB" sz="1800" b="1" i="0" u="none" strike="noStrike" noProof="0" dirty="0" err="1">
                          <a:solidFill>
                            <a:srgbClr val="FFFFFF"/>
                          </a:solidFill>
                          <a:effectLst/>
                          <a:latin typeface="Aptos Narrow" panose="020B0004020202020204" pitchFamily="34" charset="0"/>
                        </a:rPr>
                        <a:t>Ncores</a:t>
                      </a:r>
                      <a:r>
                        <a:rPr lang="en-GB" sz="1800" b="1" i="0" u="none" strike="noStrike" noProof="0" dirty="0">
                          <a:solidFill>
                            <a:srgbClr val="FFFFFF"/>
                          </a:solidFill>
                          <a:effectLst/>
                          <a:latin typeface="Aptos Narrow" panose="020B0004020202020204" pitchFamily="34" charset="0"/>
                        </a:rPr>
                        <a:t>/RAM</a:t>
                      </a:r>
                    </a:p>
                  </a:txBody>
                  <a:tcPr anchor="b"/>
                </a:tc>
                <a:tc>
                  <a:txBody>
                    <a:bodyPr/>
                    <a:lstStyle/>
                    <a:p>
                      <a:pPr algn="l" fontAlgn="b"/>
                      <a:r>
                        <a:rPr lang="en-GB" sz="1800" b="1" i="0" u="none" strike="noStrike" noProof="0" dirty="0">
                          <a:solidFill>
                            <a:srgbClr val="FFFFFF"/>
                          </a:solidFill>
                          <a:effectLst/>
                          <a:latin typeface="Aptos Narrow" panose="020B0004020202020204" pitchFamily="34" charset="0"/>
                        </a:rPr>
                        <a:t># Meas</a:t>
                      </a:r>
                    </a:p>
                  </a:txBody>
                  <a:tcPr anchor="b"/>
                </a:tc>
                <a:tc>
                  <a:txBody>
                    <a:bodyPr/>
                    <a:lstStyle/>
                    <a:p>
                      <a:pPr algn="l" fontAlgn="b"/>
                      <a:r>
                        <a:rPr lang="en-GB" sz="1800" u="none" strike="noStrike" noProof="0" dirty="0">
                          <a:effectLst/>
                        </a:rPr>
                        <a:t>Profile</a:t>
                      </a:r>
                      <a:endParaRPr lang="en-GB" sz="1800" b="1" i="0" u="none" strike="noStrike" noProof="0" dirty="0">
                        <a:solidFill>
                          <a:srgbClr val="FFFFFF"/>
                        </a:solidFill>
                        <a:effectLst/>
                        <a:latin typeface="Aptos Narrow" panose="020B0004020202020204" pitchFamily="34" charset="0"/>
                      </a:endParaRPr>
                    </a:p>
                  </a:txBody>
                  <a:tcPr anchor="b"/>
                </a:tc>
                <a:tc>
                  <a:txBody>
                    <a:bodyPr/>
                    <a:lstStyle/>
                    <a:p>
                      <a:pPr algn="l" fontAlgn="b"/>
                      <a:r>
                        <a:rPr lang="en-GB" sz="1800" u="none" strike="noStrike" noProof="0" dirty="0">
                          <a:effectLst/>
                        </a:rPr>
                        <a:t>HEPSCORE (mean)</a:t>
                      </a:r>
                      <a:endParaRPr lang="en-GB" sz="1800" b="1" i="0" u="none" strike="noStrike" noProof="0" dirty="0">
                        <a:solidFill>
                          <a:srgbClr val="FFFFFF"/>
                        </a:solidFill>
                        <a:effectLst/>
                        <a:latin typeface="Aptos Narrow" panose="020B0004020202020204" pitchFamily="34" charset="0"/>
                      </a:endParaRPr>
                    </a:p>
                  </a:txBody>
                  <a:tcPr anchor="b"/>
                </a:tc>
                <a:extLst>
                  <a:ext uri="{0D108BD9-81ED-4DB2-BD59-A6C34878D82A}">
                    <a16:rowId xmlns:a16="http://schemas.microsoft.com/office/drawing/2014/main" val="916969276"/>
                  </a:ext>
                </a:extLst>
              </a:tr>
              <a:tr h="182880">
                <a:tc>
                  <a:txBody>
                    <a:bodyPr/>
                    <a:lstStyle/>
                    <a:p>
                      <a:pPr algn="l" fontAlgn="b"/>
                      <a:r>
                        <a:rPr lang="en-GB" sz="1800" b="0" u="none" strike="noStrike" noProof="0" dirty="0">
                          <a:effectLst/>
                          <a:latin typeface="Aptos" panose="020B0004020202020204" pitchFamily="34" charset="0"/>
                        </a:rPr>
                        <a:t>UKI-LT2-RHUL</a:t>
                      </a:r>
                      <a:endParaRPr lang="en-GB" sz="1800" b="0" i="0" u="none" strike="noStrike" noProof="0" dirty="0">
                        <a:solidFill>
                          <a:srgbClr val="000000"/>
                        </a:solidFill>
                        <a:effectLst/>
                        <a:latin typeface="Aptos" panose="020B0004020202020204" pitchFamily="34" charset="0"/>
                      </a:endParaRPr>
                    </a:p>
                  </a:txBody>
                  <a:tcPr anchor="b">
                    <a:solidFill>
                      <a:schemeClr val="accent4">
                        <a:lumMod val="20000"/>
                        <a:lumOff val="80000"/>
                      </a:schemeClr>
                    </a:solidFill>
                  </a:tcPr>
                </a:tc>
                <a:tc>
                  <a:txBody>
                    <a:bodyPr/>
                    <a:lstStyle/>
                    <a:p>
                      <a:pPr algn="ctr" fontAlgn="b"/>
                      <a:r>
                        <a:rPr lang="en-GB" sz="1800" b="0" u="none" strike="noStrike" noProof="0" dirty="0">
                          <a:effectLst/>
                          <a:latin typeface="Aptos" panose="020B0004020202020204" pitchFamily="34" charset="0"/>
                        </a:rPr>
                        <a:t>9654</a:t>
                      </a:r>
                      <a:endParaRPr lang="en-GB" sz="1800" b="0" i="0" u="none" strike="noStrike" noProof="0" dirty="0">
                        <a:solidFill>
                          <a:srgbClr val="000000"/>
                        </a:solidFill>
                        <a:effectLst/>
                        <a:latin typeface="Aptos" panose="020B0004020202020204" pitchFamily="34" charset="0"/>
                      </a:endParaRPr>
                    </a:p>
                  </a:txBody>
                  <a:tcPr anchor="b">
                    <a:solidFill>
                      <a:schemeClr val="accent4">
                        <a:lumMod val="20000"/>
                        <a:lumOff val="80000"/>
                      </a:schemeClr>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800" b="0" i="0" u="none" strike="noStrike" noProof="0" dirty="0">
                          <a:solidFill>
                            <a:srgbClr val="000000"/>
                          </a:solidFill>
                          <a:effectLst/>
                          <a:latin typeface="Aptos" panose="020B0004020202020204" pitchFamily="34" charset="0"/>
                        </a:rPr>
                        <a:t>Enabled/384/1.5TiB</a:t>
                      </a:r>
                    </a:p>
                  </a:txBody>
                  <a:tcPr anchor="b">
                    <a:solidFill>
                      <a:schemeClr val="accent4">
                        <a:lumMod val="20000"/>
                        <a:lumOff val="80000"/>
                      </a:schemeClr>
                    </a:solidFill>
                  </a:tcPr>
                </a:tc>
                <a:tc>
                  <a:txBody>
                    <a:bodyPr/>
                    <a:lstStyle/>
                    <a:p>
                      <a:pPr algn="l" fontAlgn="b"/>
                      <a:r>
                        <a:rPr lang="en-GB" sz="1800" b="0" i="0" u="none" strike="noStrike" noProof="0" dirty="0">
                          <a:solidFill>
                            <a:srgbClr val="000000"/>
                          </a:solidFill>
                          <a:effectLst/>
                          <a:latin typeface="Aptos" panose="020B0004020202020204" pitchFamily="34" charset="0"/>
                        </a:rPr>
                        <a:t>2</a:t>
                      </a:r>
                    </a:p>
                  </a:txBody>
                  <a:tcPr anchor="b">
                    <a:solidFill>
                      <a:schemeClr val="accent4">
                        <a:lumMod val="20000"/>
                        <a:lumOff val="80000"/>
                      </a:schemeClr>
                    </a:solidFill>
                  </a:tcPr>
                </a:tc>
                <a:tc>
                  <a:txBody>
                    <a:bodyPr/>
                    <a:lstStyle/>
                    <a:p>
                      <a:pPr algn="l" fontAlgn="b"/>
                      <a:r>
                        <a:rPr lang="en-GB" sz="1800" b="0" u="none" strike="noStrike" noProof="0" dirty="0">
                          <a:effectLst/>
                          <a:latin typeface="Aptos" panose="020B0004020202020204" pitchFamily="34" charset="0"/>
                        </a:rPr>
                        <a:t>Efficiency</a:t>
                      </a:r>
                      <a:endParaRPr lang="en-GB" sz="1800" b="0" i="0" u="none" strike="noStrike" noProof="0" dirty="0">
                        <a:solidFill>
                          <a:srgbClr val="000000"/>
                        </a:solidFill>
                        <a:effectLst/>
                        <a:latin typeface="Aptos" panose="020B0004020202020204" pitchFamily="34" charset="0"/>
                      </a:endParaRPr>
                    </a:p>
                  </a:txBody>
                  <a:tcPr anchor="b">
                    <a:solidFill>
                      <a:schemeClr val="accent4">
                        <a:lumMod val="20000"/>
                        <a:lumOff val="80000"/>
                      </a:schemeClr>
                    </a:solidFill>
                  </a:tcPr>
                </a:tc>
                <a:tc>
                  <a:txBody>
                    <a:bodyPr/>
                    <a:lstStyle/>
                    <a:p>
                      <a:pPr algn="r" fontAlgn="b"/>
                      <a:r>
                        <a:rPr lang="en-GB" sz="1800" b="0" u="none" strike="noStrike" noProof="0" dirty="0">
                          <a:effectLst/>
                          <a:latin typeface="Aptos" panose="020B0004020202020204" pitchFamily="34" charset="0"/>
                        </a:rPr>
                        <a:t>5809</a:t>
                      </a:r>
                      <a:endParaRPr lang="en-GB" sz="1800" b="0" i="0" u="none" strike="noStrike" noProof="0" dirty="0">
                        <a:solidFill>
                          <a:srgbClr val="000000"/>
                        </a:solidFill>
                        <a:effectLst/>
                        <a:latin typeface="Aptos" panose="020B0004020202020204" pitchFamily="34" charset="0"/>
                      </a:endParaRPr>
                    </a:p>
                  </a:txBody>
                  <a:tcPr anchor="b">
                    <a:solidFill>
                      <a:schemeClr val="accent4">
                        <a:lumMod val="20000"/>
                        <a:lumOff val="80000"/>
                      </a:schemeClr>
                    </a:solidFill>
                  </a:tcPr>
                </a:tc>
                <a:extLst>
                  <a:ext uri="{0D108BD9-81ED-4DB2-BD59-A6C34878D82A}">
                    <a16:rowId xmlns:a16="http://schemas.microsoft.com/office/drawing/2014/main" val="1923811577"/>
                  </a:ext>
                </a:extLst>
              </a:tr>
              <a:tr h="182880">
                <a:tc>
                  <a:txBody>
                    <a:bodyPr/>
                    <a:lstStyle/>
                    <a:p>
                      <a:pPr algn="l" fontAlgn="b"/>
                      <a:r>
                        <a:rPr lang="en-GB" sz="1800" b="0" u="none" strike="noStrike" noProof="0" dirty="0">
                          <a:effectLst/>
                          <a:latin typeface="Aptos" panose="020B0004020202020204" pitchFamily="34" charset="0"/>
                        </a:rPr>
                        <a:t>UKI-LT2-RHUL</a:t>
                      </a:r>
                      <a:endParaRPr lang="en-GB" sz="1800" b="0" i="0" u="none" strike="noStrike" noProof="0" dirty="0">
                        <a:solidFill>
                          <a:srgbClr val="000000"/>
                        </a:solidFill>
                        <a:effectLst/>
                        <a:latin typeface="Aptos" panose="020B0004020202020204" pitchFamily="34" charset="0"/>
                      </a:endParaRPr>
                    </a:p>
                  </a:txBody>
                  <a:tcPr anchor="b">
                    <a:solidFill>
                      <a:schemeClr val="accent4">
                        <a:lumMod val="20000"/>
                        <a:lumOff val="80000"/>
                      </a:schemeClr>
                    </a:solidFill>
                  </a:tcPr>
                </a:tc>
                <a:tc>
                  <a:txBody>
                    <a:bodyPr/>
                    <a:lstStyle/>
                    <a:p>
                      <a:pPr algn="ctr" fontAlgn="b"/>
                      <a:r>
                        <a:rPr lang="en-GB" sz="1800" b="0" u="none" strike="noStrike" noProof="0" dirty="0">
                          <a:effectLst/>
                          <a:latin typeface="Aptos" panose="020B0004020202020204" pitchFamily="34" charset="0"/>
                        </a:rPr>
                        <a:t>9654</a:t>
                      </a:r>
                      <a:endParaRPr lang="en-GB" sz="1800" b="0" i="0" u="none" strike="noStrike" noProof="0" dirty="0">
                        <a:solidFill>
                          <a:srgbClr val="000000"/>
                        </a:solidFill>
                        <a:effectLst/>
                        <a:latin typeface="Aptos" panose="020B0004020202020204" pitchFamily="34" charset="0"/>
                      </a:endParaRPr>
                    </a:p>
                  </a:txBody>
                  <a:tcPr anchor="b">
                    <a:solidFill>
                      <a:schemeClr val="accent4">
                        <a:lumMod val="20000"/>
                        <a:lumOff val="80000"/>
                      </a:schemeClr>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800" b="0" i="0" u="none" strike="noStrike" noProof="0" dirty="0">
                          <a:solidFill>
                            <a:srgbClr val="000000"/>
                          </a:solidFill>
                          <a:effectLst/>
                          <a:latin typeface="Aptos" panose="020B0004020202020204" pitchFamily="34" charset="0"/>
                        </a:rPr>
                        <a:t>Enabled/384/1.5TiB</a:t>
                      </a:r>
                    </a:p>
                  </a:txBody>
                  <a:tcPr anchor="b">
                    <a:solidFill>
                      <a:schemeClr val="accent4">
                        <a:lumMod val="20000"/>
                        <a:lumOff val="80000"/>
                      </a:schemeClr>
                    </a:solidFill>
                  </a:tcPr>
                </a:tc>
                <a:tc>
                  <a:txBody>
                    <a:bodyPr/>
                    <a:lstStyle/>
                    <a:p>
                      <a:pPr algn="l" fontAlgn="b"/>
                      <a:r>
                        <a:rPr lang="en-GB" sz="1800" b="0" i="0" u="none" strike="noStrike" noProof="0" dirty="0">
                          <a:solidFill>
                            <a:srgbClr val="000000"/>
                          </a:solidFill>
                          <a:effectLst/>
                          <a:latin typeface="Aptos" panose="020B0004020202020204" pitchFamily="34" charset="0"/>
                        </a:rPr>
                        <a:t>1</a:t>
                      </a:r>
                    </a:p>
                  </a:txBody>
                  <a:tcPr anchor="b">
                    <a:solidFill>
                      <a:schemeClr val="accent4">
                        <a:lumMod val="20000"/>
                        <a:lumOff val="80000"/>
                      </a:schemeClr>
                    </a:solidFill>
                  </a:tcPr>
                </a:tc>
                <a:tc>
                  <a:txBody>
                    <a:bodyPr/>
                    <a:lstStyle/>
                    <a:p>
                      <a:pPr algn="l" fontAlgn="b"/>
                      <a:r>
                        <a:rPr lang="en-GB" sz="1800" b="0" u="none" strike="noStrike" noProof="0" dirty="0">
                          <a:effectLst/>
                          <a:latin typeface="Aptos" panose="020B0004020202020204" pitchFamily="34" charset="0"/>
                        </a:rPr>
                        <a:t>Performance</a:t>
                      </a:r>
                      <a:endParaRPr lang="en-GB" sz="1800" b="0" i="0" u="none" strike="noStrike" noProof="0" dirty="0">
                        <a:solidFill>
                          <a:srgbClr val="000000"/>
                        </a:solidFill>
                        <a:effectLst/>
                        <a:latin typeface="Aptos" panose="020B0004020202020204" pitchFamily="34" charset="0"/>
                      </a:endParaRPr>
                    </a:p>
                  </a:txBody>
                  <a:tcPr anchor="b">
                    <a:solidFill>
                      <a:schemeClr val="accent4">
                        <a:lumMod val="20000"/>
                        <a:lumOff val="80000"/>
                      </a:schemeClr>
                    </a:solidFill>
                  </a:tcPr>
                </a:tc>
                <a:tc>
                  <a:txBody>
                    <a:bodyPr/>
                    <a:lstStyle/>
                    <a:p>
                      <a:pPr algn="r" fontAlgn="b"/>
                      <a:r>
                        <a:rPr lang="en-GB" sz="1800" b="0" u="none" strike="noStrike" noProof="0" dirty="0">
                          <a:effectLst/>
                          <a:latin typeface="Aptos" panose="020B0004020202020204" pitchFamily="34" charset="0"/>
                        </a:rPr>
                        <a:t>7192</a:t>
                      </a:r>
                      <a:endParaRPr lang="en-GB" sz="1800" b="0" i="0" u="none" strike="noStrike" noProof="0" dirty="0">
                        <a:solidFill>
                          <a:srgbClr val="000000"/>
                        </a:solidFill>
                        <a:effectLst/>
                        <a:latin typeface="Aptos" panose="020B0004020202020204" pitchFamily="34" charset="0"/>
                      </a:endParaRPr>
                    </a:p>
                  </a:txBody>
                  <a:tcPr anchor="b">
                    <a:solidFill>
                      <a:schemeClr val="accent4">
                        <a:lumMod val="20000"/>
                        <a:lumOff val="80000"/>
                      </a:schemeClr>
                    </a:solidFill>
                  </a:tcPr>
                </a:tc>
                <a:extLst>
                  <a:ext uri="{0D108BD9-81ED-4DB2-BD59-A6C34878D82A}">
                    <a16:rowId xmlns:a16="http://schemas.microsoft.com/office/drawing/2014/main" val="4273532463"/>
                  </a:ext>
                </a:extLst>
              </a:tr>
              <a:tr h="18288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800" b="0" i="0" u="none" strike="noStrike" noProof="0" dirty="0">
                          <a:solidFill>
                            <a:srgbClr val="000000"/>
                          </a:solidFill>
                          <a:effectLst/>
                          <a:latin typeface="Aptos" panose="020B0004020202020204" pitchFamily="34" charset="0"/>
                        </a:rPr>
                        <a:t>IHEP</a:t>
                      </a:r>
                    </a:p>
                  </a:txBody>
                  <a:tcPr anchor="b">
                    <a:solidFill>
                      <a:schemeClr val="accent4">
                        <a:lumMod val="40000"/>
                        <a:lumOff val="60000"/>
                      </a:schemeClr>
                    </a:solidFill>
                  </a:tcPr>
                </a:tc>
                <a:tc>
                  <a:txBody>
                    <a:bodyPr/>
                    <a:lstStyle/>
                    <a:p>
                      <a:pPr algn="ctr" fontAlgn="b"/>
                      <a:r>
                        <a:rPr lang="en-GB" sz="1800" b="0" i="0" u="none" strike="noStrike" noProof="0" dirty="0">
                          <a:solidFill>
                            <a:srgbClr val="000000"/>
                          </a:solidFill>
                          <a:effectLst/>
                          <a:latin typeface="Aptos" panose="020B0004020202020204" pitchFamily="34" charset="0"/>
                        </a:rPr>
                        <a:t>9654</a:t>
                      </a:r>
                    </a:p>
                  </a:txBody>
                  <a:tcPr anchor="b">
                    <a:solidFill>
                      <a:schemeClr val="accent4">
                        <a:lumMod val="40000"/>
                        <a:lumOff val="60000"/>
                      </a:schemeClr>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800" b="0" i="0" u="none" strike="noStrike" noProof="0" dirty="0">
                          <a:solidFill>
                            <a:srgbClr val="000000"/>
                          </a:solidFill>
                          <a:effectLst/>
                          <a:latin typeface="Aptos" panose="020B0004020202020204" pitchFamily="34" charset="0"/>
                        </a:rPr>
                        <a:t>Enabled/384/1TiB</a:t>
                      </a:r>
                    </a:p>
                  </a:txBody>
                  <a:tcPr anchor="b">
                    <a:solidFill>
                      <a:schemeClr val="accent4">
                        <a:lumMod val="40000"/>
                        <a:lumOff val="60000"/>
                      </a:schemeClr>
                    </a:solidFill>
                  </a:tcPr>
                </a:tc>
                <a:tc>
                  <a:txBody>
                    <a:bodyPr/>
                    <a:lstStyle/>
                    <a:p>
                      <a:pPr algn="l" fontAlgn="b"/>
                      <a:r>
                        <a:rPr lang="en-GB" sz="1800" b="0" i="0" u="none" strike="noStrike" noProof="0" dirty="0">
                          <a:solidFill>
                            <a:srgbClr val="000000"/>
                          </a:solidFill>
                          <a:effectLst/>
                          <a:latin typeface="Aptos" panose="020B0004020202020204" pitchFamily="34" charset="0"/>
                        </a:rPr>
                        <a:t>26</a:t>
                      </a:r>
                    </a:p>
                  </a:txBody>
                  <a:tcPr anchor="b">
                    <a:solidFill>
                      <a:schemeClr val="accent4">
                        <a:lumMod val="40000"/>
                        <a:lumOff val="60000"/>
                      </a:schemeClr>
                    </a:solidFill>
                  </a:tcPr>
                </a:tc>
                <a:tc>
                  <a:txBody>
                    <a:bodyPr/>
                    <a:lstStyle/>
                    <a:p>
                      <a:pPr algn="l" fontAlgn="b"/>
                      <a:r>
                        <a:rPr lang="en-GB" sz="1800" b="0" i="0" u="none" strike="noStrike" noProof="0" dirty="0">
                          <a:solidFill>
                            <a:srgbClr val="000000"/>
                          </a:solidFill>
                          <a:effectLst/>
                          <a:latin typeface="Aptos" panose="020B0004020202020204" pitchFamily="34" charset="0"/>
                        </a:rPr>
                        <a:t>?</a:t>
                      </a:r>
                    </a:p>
                  </a:txBody>
                  <a:tcPr anchor="b">
                    <a:solidFill>
                      <a:schemeClr val="accent4">
                        <a:lumMod val="40000"/>
                        <a:lumOff val="60000"/>
                      </a:schemeClr>
                    </a:solidFill>
                  </a:tcPr>
                </a:tc>
                <a:tc>
                  <a:txBody>
                    <a:bodyPr/>
                    <a:lstStyle/>
                    <a:p>
                      <a:pPr algn="r" fontAlgn="b"/>
                      <a:r>
                        <a:rPr lang="en-GB" sz="1800" b="0" i="0" u="none" strike="noStrike" noProof="0" dirty="0">
                          <a:solidFill>
                            <a:srgbClr val="000000"/>
                          </a:solidFill>
                          <a:effectLst/>
                          <a:latin typeface="Aptos" panose="020B0004020202020204" pitchFamily="34" charset="0"/>
                        </a:rPr>
                        <a:t>6001</a:t>
                      </a:r>
                    </a:p>
                  </a:txBody>
                  <a:tcPr anchor="b">
                    <a:solidFill>
                      <a:schemeClr val="accent4">
                        <a:lumMod val="40000"/>
                        <a:lumOff val="60000"/>
                      </a:schemeClr>
                    </a:solidFill>
                  </a:tcPr>
                </a:tc>
                <a:extLst>
                  <a:ext uri="{0D108BD9-81ED-4DB2-BD59-A6C34878D82A}">
                    <a16:rowId xmlns:a16="http://schemas.microsoft.com/office/drawing/2014/main" val="1780855761"/>
                  </a:ext>
                </a:extLst>
              </a:tr>
              <a:tr h="18288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800" b="0" i="0" u="none" strike="noStrike" noProof="0" dirty="0">
                          <a:solidFill>
                            <a:srgbClr val="000000"/>
                          </a:solidFill>
                          <a:effectLst/>
                          <a:latin typeface="Aptos" panose="020B0004020202020204" pitchFamily="34" charset="0"/>
                        </a:rPr>
                        <a:t>JP-KEK-CRC-02</a:t>
                      </a:r>
                    </a:p>
                  </a:txBody>
                  <a:tcPr anchor="b">
                    <a:solidFill>
                      <a:schemeClr val="accent4">
                        <a:lumMod val="40000"/>
                        <a:lumOff val="60000"/>
                      </a:schemeClr>
                    </a:solidFill>
                  </a:tcPr>
                </a:tc>
                <a:tc>
                  <a:txBody>
                    <a:bodyPr/>
                    <a:lstStyle/>
                    <a:p>
                      <a:pPr algn="ctr" fontAlgn="b"/>
                      <a:r>
                        <a:rPr lang="en-GB" sz="1800" b="0" i="0" u="none" strike="noStrike" noProof="0" dirty="0">
                          <a:solidFill>
                            <a:srgbClr val="000000"/>
                          </a:solidFill>
                          <a:effectLst/>
                          <a:latin typeface="Aptos" panose="020B0004020202020204" pitchFamily="34" charset="0"/>
                        </a:rPr>
                        <a:t>9654</a:t>
                      </a:r>
                    </a:p>
                  </a:txBody>
                  <a:tcPr anchor="b">
                    <a:solidFill>
                      <a:schemeClr val="accent4">
                        <a:lumMod val="40000"/>
                        <a:lumOff val="60000"/>
                      </a:schemeClr>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800" b="0" i="0" u="none" strike="noStrike" noProof="0" dirty="0">
                          <a:solidFill>
                            <a:srgbClr val="000000"/>
                          </a:solidFill>
                          <a:effectLst/>
                          <a:latin typeface="Aptos" panose="020B0004020202020204" pitchFamily="34" charset="0"/>
                        </a:rPr>
                        <a:t>Enabled/384/820GiB</a:t>
                      </a:r>
                    </a:p>
                  </a:txBody>
                  <a:tcPr anchor="b">
                    <a:solidFill>
                      <a:schemeClr val="accent4">
                        <a:lumMod val="40000"/>
                        <a:lumOff val="60000"/>
                      </a:schemeClr>
                    </a:solidFill>
                  </a:tcPr>
                </a:tc>
                <a:tc>
                  <a:txBody>
                    <a:bodyPr/>
                    <a:lstStyle/>
                    <a:p>
                      <a:pPr algn="l" fontAlgn="b"/>
                      <a:r>
                        <a:rPr lang="en-GB" sz="1800" b="0" i="0" u="none" strike="noStrike" noProof="0" dirty="0">
                          <a:solidFill>
                            <a:srgbClr val="000000"/>
                          </a:solidFill>
                          <a:effectLst/>
                          <a:latin typeface="Aptos" panose="020B0004020202020204" pitchFamily="34" charset="0"/>
                        </a:rPr>
                        <a:t>3</a:t>
                      </a:r>
                    </a:p>
                  </a:txBody>
                  <a:tcPr anchor="b">
                    <a:solidFill>
                      <a:schemeClr val="accent4">
                        <a:lumMod val="40000"/>
                        <a:lumOff val="60000"/>
                      </a:schemeClr>
                    </a:solidFill>
                  </a:tcPr>
                </a:tc>
                <a:tc>
                  <a:txBody>
                    <a:bodyPr/>
                    <a:lstStyle/>
                    <a:p>
                      <a:pPr algn="l" fontAlgn="b"/>
                      <a:r>
                        <a:rPr lang="en-GB" sz="1800" b="0" i="0" u="none" strike="noStrike" noProof="0" dirty="0">
                          <a:solidFill>
                            <a:srgbClr val="000000"/>
                          </a:solidFill>
                          <a:effectLst/>
                          <a:latin typeface="Aptos" panose="020B0004020202020204" pitchFamily="34" charset="0"/>
                        </a:rPr>
                        <a:t>?</a:t>
                      </a:r>
                    </a:p>
                  </a:txBody>
                  <a:tcPr anchor="b">
                    <a:solidFill>
                      <a:schemeClr val="accent4">
                        <a:lumMod val="40000"/>
                        <a:lumOff val="60000"/>
                      </a:schemeClr>
                    </a:solidFill>
                  </a:tcPr>
                </a:tc>
                <a:tc>
                  <a:txBody>
                    <a:bodyPr/>
                    <a:lstStyle/>
                    <a:p>
                      <a:pPr algn="r" fontAlgn="b"/>
                      <a:r>
                        <a:rPr lang="en-GB" sz="1800" b="0" i="0" u="none" strike="noStrike" noProof="0" dirty="0">
                          <a:solidFill>
                            <a:srgbClr val="000000"/>
                          </a:solidFill>
                          <a:effectLst/>
                          <a:latin typeface="Aptos" panose="020B0004020202020204" pitchFamily="34" charset="0"/>
                        </a:rPr>
                        <a:t>7268</a:t>
                      </a:r>
                    </a:p>
                  </a:txBody>
                  <a:tcPr anchor="b">
                    <a:solidFill>
                      <a:schemeClr val="accent4">
                        <a:lumMod val="40000"/>
                        <a:lumOff val="60000"/>
                      </a:schemeClr>
                    </a:solidFill>
                  </a:tcPr>
                </a:tc>
                <a:extLst>
                  <a:ext uri="{0D108BD9-81ED-4DB2-BD59-A6C34878D82A}">
                    <a16:rowId xmlns:a16="http://schemas.microsoft.com/office/drawing/2014/main" val="294427102"/>
                  </a:ext>
                </a:extLst>
              </a:tr>
              <a:tr h="18288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800" b="0" u="none" strike="noStrike" noProof="0" dirty="0">
                          <a:effectLst/>
                          <a:latin typeface="Aptos" panose="020B0004020202020204" pitchFamily="34" charset="0"/>
                        </a:rPr>
                        <a:t>UKI-LT2-RHUL</a:t>
                      </a:r>
                      <a:endParaRPr lang="en-GB" sz="1800" b="0" i="0" u="none" strike="noStrike" noProof="0" dirty="0">
                        <a:solidFill>
                          <a:srgbClr val="000000"/>
                        </a:solidFill>
                        <a:effectLst/>
                        <a:latin typeface="Aptos" panose="020B0004020202020204" pitchFamily="34" charset="0"/>
                      </a:endParaRPr>
                    </a:p>
                  </a:txBody>
                  <a:tcPr anchor="b">
                    <a:solidFill>
                      <a:schemeClr val="accent3">
                        <a:lumMod val="20000"/>
                        <a:lumOff val="80000"/>
                      </a:schemeClr>
                    </a:solidFill>
                  </a:tcPr>
                </a:tc>
                <a:tc>
                  <a:txBody>
                    <a:bodyPr/>
                    <a:lstStyle/>
                    <a:p>
                      <a:pPr algn="ctr" fontAlgn="b"/>
                      <a:r>
                        <a:rPr lang="en-GB" sz="1800" b="0" u="none" strike="noStrike" noProof="0" dirty="0">
                          <a:effectLst/>
                          <a:latin typeface="Aptos" panose="020B0004020202020204" pitchFamily="34" charset="0"/>
                        </a:rPr>
                        <a:t>9754</a:t>
                      </a:r>
                      <a:endParaRPr lang="en-GB" sz="1800" b="0" i="0" u="none" strike="noStrike" noProof="0" dirty="0">
                        <a:solidFill>
                          <a:srgbClr val="000000"/>
                        </a:solidFill>
                        <a:effectLst/>
                        <a:latin typeface="Aptos" panose="020B0004020202020204" pitchFamily="34" charset="0"/>
                      </a:endParaRPr>
                    </a:p>
                  </a:txBody>
                  <a:tcPr anchor="b">
                    <a:solidFill>
                      <a:schemeClr val="accent3">
                        <a:lumMod val="20000"/>
                        <a:lumOff val="80000"/>
                      </a:schemeClr>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800" b="0" i="0" u="none" strike="noStrike" noProof="0" dirty="0">
                          <a:solidFill>
                            <a:srgbClr val="000000"/>
                          </a:solidFill>
                          <a:effectLst/>
                          <a:latin typeface="Aptos" panose="020B0004020202020204" pitchFamily="34" charset="0"/>
                        </a:rPr>
                        <a:t>Enabled/512/2.1TiB</a:t>
                      </a:r>
                    </a:p>
                  </a:txBody>
                  <a:tcPr anchor="b">
                    <a:solidFill>
                      <a:schemeClr val="accent3">
                        <a:lumMod val="20000"/>
                        <a:lumOff val="80000"/>
                      </a:schemeClr>
                    </a:solidFill>
                  </a:tcPr>
                </a:tc>
                <a:tc>
                  <a:txBody>
                    <a:bodyPr/>
                    <a:lstStyle/>
                    <a:p>
                      <a:pPr algn="l" fontAlgn="b"/>
                      <a:r>
                        <a:rPr lang="en-GB" sz="1800" b="0" i="0" u="none" strike="noStrike" noProof="0" dirty="0">
                          <a:solidFill>
                            <a:srgbClr val="000000"/>
                          </a:solidFill>
                          <a:effectLst/>
                          <a:latin typeface="Aptos" panose="020B0004020202020204" pitchFamily="34" charset="0"/>
                        </a:rPr>
                        <a:t>3</a:t>
                      </a:r>
                    </a:p>
                  </a:txBody>
                  <a:tcPr anchor="b">
                    <a:solidFill>
                      <a:schemeClr val="accent3">
                        <a:lumMod val="20000"/>
                        <a:lumOff val="80000"/>
                      </a:schemeClr>
                    </a:solidFill>
                  </a:tcPr>
                </a:tc>
                <a:tc>
                  <a:txBody>
                    <a:bodyPr/>
                    <a:lstStyle/>
                    <a:p>
                      <a:pPr algn="l" fontAlgn="b"/>
                      <a:r>
                        <a:rPr lang="en-GB" sz="1800" b="0" u="none" strike="noStrike" noProof="0" dirty="0">
                          <a:effectLst/>
                          <a:latin typeface="Aptos" panose="020B0004020202020204" pitchFamily="34" charset="0"/>
                        </a:rPr>
                        <a:t>Efficiency</a:t>
                      </a:r>
                      <a:endParaRPr lang="en-GB" sz="1800" b="0" i="0" u="none" strike="noStrike" noProof="0" dirty="0">
                        <a:solidFill>
                          <a:srgbClr val="000000"/>
                        </a:solidFill>
                        <a:effectLst/>
                        <a:latin typeface="Aptos" panose="020B0004020202020204" pitchFamily="34" charset="0"/>
                      </a:endParaRPr>
                    </a:p>
                  </a:txBody>
                  <a:tcPr anchor="b">
                    <a:solidFill>
                      <a:schemeClr val="accent3">
                        <a:lumMod val="20000"/>
                        <a:lumOff val="80000"/>
                      </a:schemeClr>
                    </a:solidFill>
                  </a:tcPr>
                </a:tc>
                <a:tc>
                  <a:txBody>
                    <a:bodyPr/>
                    <a:lstStyle/>
                    <a:p>
                      <a:pPr algn="r" fontAlgn="b"/>
                      <a:r>
                        <a:rPr lang="en-GB" sz="1800" b="0" u="none" strike="noStrike" noProof="0" dirty="0">
                          <a:effectLst/>
                          <a:latin typeface="Aptos" panose="020B0004020202020204" pitchFamily="34" charset="0"/>
                        </a:rPr>
                        <a:t>6998</a:t>
                      </a:r>
                      <a:endParaRPr lang="en-GB" sz="1800" b="0" i="0" u="none" strike="noStrike" noProof="0" dirty="0">
                        <a:solidFill>
                          <a:srgbClr val="000000"/>
                        </a:solidFill>
                        <a:effectLst/>
                        <a:latin typeface="Aptos" panose="020B0004020202020204" pitchFamily="34" charset="0"/>
                      </a:endParaRPr>
                    </a:p>
                  </a:txBody>
                  <a:tcPr anchor="b">
                    <a:solidFill>
                      <a:schemeClr val="accent3">
                        <a:lumMod val="20000"/>
                        <a:lumOff val="80000"/>
                      </a:schemeClr>
                    </a:solidFill>
                  </a:tcPr>
                </a:tc>
                <a:extLst>
                  <a:ext uri="{0D108BD9-81ED-4DB2-BD59-A6C34878D82A}">
                    <a16:rowId xmlns:a16="http://schemas.microsoft.com/office/drawing/2014/main" val="4230436492"/>
                  </a:ext>
                </a:extLst>
              </a:tr>
              <a:tr h="182880">
                <a:tc>
                  <a:txBody>
                    <a:bodyPr/>
                    <a:lstStyle/>
                    <a:p>
                      <a:pPr algn="l" fontAlgn="b"/>
                      <a:r>
                        <a:rPr lang="en-GB" sz="1800" b="0" u="none" strike="noStrike" noProof="0" dirty="0">
                          <a:effectLst/>
                          <a:latin typeface="Aptos" panose="020B0004020202020204" pitchFamily="34" charset="0"/>
                        </a:rPr>
                        <a:t>UKI-LT2-RHUL</a:t>
                      </a:r>
                      <a:endParaRPr lang="en-GB" sz="1800" b="0" i="0" u="none" strike="noStrike" noProof="0" dirty="0">
                        <a:solidFill>
                          <a:srgbClr val="000000"/>
                        </a:solidFill>
                        <a:effectLst/>
                        <a:latin typeface="Aptos" panose="020B0004020202020204" pitchFamily="34" charset="0"/>
                      </a:endParaRPr>
                    </a:p>
                  </a:txBody>
                  <a:tcPr anchor="b">
                    <a:solidFill>
                      <a:schemeClr val="accent3">
                        <a:lumMod val="20000"/>
                        <a:lumOff val="80000"/>
                      </a:schemeClr>
                    </a:solidFill>
                  </a:tcPr>
                </a:tc>
                <a:tc>
                  <a:txBody>
                    <a:bodyPr/>
                    <a:lstStyle/>
                    <a:p>
                      <a:pPr algn="ctr" fontAlgn="b"/>
                      <a:r>
                        <a:rPr lang="en-GB" sz="1800" b="0" u="none" strike="noStrike" noProof="0" dirty="0">
                          <a:effectLst/>
                          <a:latin typeface="Aptos" panose="020B0004020202020204" pitchFamily="34" charset="0"/>
                        </a:rPr>
                        <a:t>9754</a:t>
                      </a:r>
                      <a:endParaRPr lang="en-GB" sz="1800" b="0" i="0" u="none" strike="noStrike" noProof="0" dirty="0">
                        <a:solidFill>
                          <a:srgbClr val="000000"/>
                        </a:solidFill>
                        <a:effectLst/>
                        <a:latin typeface="Aptos" panose="020B0004020202020204" pitchFamily="34" charset="0"/>
                      </a:endParaRPr>
                    </a:p>
                  </a:txBody>
                  <a:tcPr anchor="b">
                    <a:solidFill>
                      <a:schemeClr val="accent3">
                        <a:lumMod val="20000"/>
                        <a:lumOff val="80000"/>
                      </a:schemeClr>
                    </a:solidFill>
                  </a:tcPr>
                </a:tc>
                <a:tc>
                  <a:txBody>
                    <a:bodyPr/>
                    <a:lstStyle/>
                    <a:p>
                      <a:pPr algn="l" fontAlgn="b"/>
                      <a:r>
                        <a:rPr lang="en-GB" sz="1800" b="0" i="0" u="none" strike="noStrike" noProof="0" dirty="0">
                          <a:solidFill>
                            <a:srgbClr val="000000"/>
                          </a:solidFill>
                          <a:effectLst/>
                          <a:latin typeface="Aptos" panose="020B0004020202020204" pitchFamily="34" charset="0"/>
                        </a:rPr>
                        <a:t>Enabled/512/2.1TiB</a:t>
                      </a:r>
                    </a:p>
                  </a:txBody>
                  <a:tcPr anchor="b">
                    <a:solidFill>
                      <a:schemeClr val="accent3">
                        <a:lumMod val="20000"/>
                        <a:lumOff val="80000"/>
                      </a:schemeClr>
                    </a:solidFill>
                  </a:tcPr>
                </a:tc>
                <a:tc>
                  <a:txBody>
                    <a:bodyPr/>
                    <a:lstStyle/>
                    <a:p>
                      <a:pPr algn="l" fontAlgn="b"/>
                      <a:r>
                        <a:rPr lang="en-GB" sz="1800" b="0" i="0" u="none" strike="noStrike" noProof="0" dirty="0">
                          <a:solidFill>
                            <a:srgbClr val="000000"/>
                          </a:solidFill>
                          <a:effectLst/>
                          <a:latin typeface="Aptos" panose="020B0004020202020204" pitchFamily="34" charset="0"/>
                        </a:rPr>
                        <a:t>3</a:t>
                      </a:r>
                    </a:p>
                  </a:txBody>
                  <a:tcPr anchor="b">
                    <a:solidFill>
                      <a:schemeClr val="accent3">
                        <a:lumMod val="20000"/>
                        <a:lumOff val="80000"/>
                      </a:schemeClr>
                    </a:solidFill>
                  </a:tcPr>
                </a:tc>
                <a:tc>
                  <a:txBody>
                    <a:bodyPr/>
                    <a:lstStyle/>
                    <a:p>
                      <a:pPr algn="l" fontAlgn="b"/>
                      <a:r>
                        <a:rPr lang="en-GB" sz="1800" b="0" u="none" strike="noStrike" noProof="0" dirty="0">
                          <a:effectLst/>
                          <a:latin typeface="Aptos" panose="020B0004020202020204" pitchFamily="34" charset="0"/>
                        </a:rPr>
                        <a:t>Performance</a:t>
                      </a:r>
                      <a:endParaRPr lang="en-GB" sz="1800" b="0" i="0" u="none" strike="noStrike" noProof="0" dirty="0">
                        <a:solidFill>
                          <a:srgbClr val="000000"/>
                        </a:solidFill>
                        <a:effectLst/>
                        <a:latin typeface="Aptos" panose="020B0004020202020204" pitchFamily="34" charset="0"/>
                      </a:endParaRPr>
                    </a:p>
                  </a:txBody>
                  <a:tcPr anchor="b">
                    <a:solidFill>
                      <a:schemeClr val="accent3">
                        <a:lumMod val="20000"/>
                        <a:lumOff val="80000"/>
                      </a:schemeClr>
                    </a:solidFill>
                  </a:tcPr>
                </a:tc>
                <a:tc>
                  <a:txBody>
                    <a:bodyPr/>
                    <a:lstStyle/>
                    <a:p>
                      <a:pPr algn="r" fontAlgn="b"/>
                      <a:r>
                        <a:rPr lang="en-GB" sz="1800" b="0" i="0" u="none" strike="noStrike" noProof="0" dirty="0">
                          <a:solidFill>
                            <a:srgbClr val="000000"/>
                          </a:solidFill>
                          <a:effectLst/>
                          <a:latin typeface="Aptos" panose="020B0004020202020204" pitchFamily="34" charset="0"/>
                        </a:rPr>
                        <a:t>8232</a:t>
                      </a:r>
                    </a:p>
                  </a:txBody>
                  <a:tcPr anchor="b">
                    <a:solidFill>
                      <a:schemeClr val="accent3">
                        <a:lumMod val="20000"/>
                        <a:lumOff val="80000"/>
                      </a:schemeClr>
                    </a:solidFill>
                  </a:tcPr>
                </a:tc>
                <a:extLst>
                  <a:ext uri="{0D108BD9-81ED-4DB2-BD59-A6C34878D82A}">
                    <a16:rowId xmlns:a16="http://schemas.microsoft.com/office/drawing/2014/main" val="618644324"/>
                  </a:ext>
                </a:extLst>
              </a:tr>
              <a:tr h="182880">
                <a:tc>
                  <a:txBody>
                    <a:bodyPr/>
                    <a:lstStyle/>
                    <a:p>
                      <a:pPr algn="l" fontAlgn="b"/>
                      <a:r>
                        <a:rPr lang="en-GB" sz="1800" b="0" i="0" u="none" strike="noStrike" noProof="0" dirty="0">
                          <a:solidFill>
                            <a:srgbClr val="000000"/>
                          </a:solidFill>
                          <a:effectLst/>
                          <a:latin typeface="Aptos" panose="020B0004020202020204" pitchFamily="34" charset="0"/>
                        </a:rPr>
                        <a:t>UKI-SCOTGRID-GLASGOW</a:t>
                      </a:r>
                    </a:p>
                  </a:txBody>
                  <a:tcPr anchor="b">
                    <a:solidFill>
                      <a:schemeClr val="accent3">
                        <a:lumMod val="40000"/>
                        <a:lumOff val="60000"/>
                      </a:schemeClr>
                    </a:solidFill>
                  </a:tcPr>
                </a:tc>
                <a:tc>
                  <a:txBody>
                    <a:bodyPr/>
                    <a:lstStyle/>
                    <a:p>
                      <a:pPr algn="ctr" fontAlgn="b"/>
                      <a:r>
                        <a:rPr lang="en-GB" sz="1800" b="0" i="0" u="none" strike="noStrike" noProof="0" dirty="0">
                          <a:solidFill>
                            <a:srgbClr val="000000"/>
                          </a:solidFill>
                          <a:effectLst/>
                          <a:latin typeface="Aptos" panose="020B0004020202020204" pitchFamily="34" charset="0"/>
                        </a:rPr>
                        <a:t>9754</a:t>
                      </a:r>
                    </a:p>
                  </a:txBody>
                  <a:tcPr anchor="b">
                    <a:solidFill>
                      <a:schemeClr val="accent3">
                        <a:lumMod val="40000"/>
                        <a:lumOff val="60000"/>
                      </a:schemeClr>
                    </a:solidFill>
                  </a:tcPr>
                </a:tc>
                <a:tc>
                  <a:txBody>
                    <a:bodyPr/>
                    <a:lstStyle/>
                    <a:p>
                      <a:pPr algn="l" fontAlgn="b"/>
                      <a:r>
                        <a:rPr lang="en-GB" sz="1800" b="0" i="0" u="none" strike="noStrike" noProof="0" dirty="0">
                          <a:solidFill>
                            <a:srgbClr val="000000"/>
                          </a:solidFill>
                          <a:effectLst/>
                          <a:latin typeface="Aptos" panose="020B0004020202020204" pitchFamily="34" charset="0"/>
                        </a:rPr>
                        <a:t>Enabled/512/1TiB</a:t>
                      </a:r>
                    </a:p>
                  </a:txBody>
                  <a:tcPr anchor="b">
                    <a:solidFill>
                      <a:schemeClr val="accent3">
                        <a:lumMod val="40000"/>
                        <a:lumOff val="60000"/>
                      </a:schemeClr>
                    </a:solidFill>
                  </a:tcPr>
                </a:tc>
                <a:tc>
                  <a:txBody>
                    <a:bodyPr/>
                    <a:lstStyle/>
                    <a:p>
                      <a:pPr algn="l" fontAlgn="b"/>
                      <a:r>
                        <a:rPr lang="en-GB" sz="1800" b="0" i="0" u="none" strike="noStrike" noProof="0" dirty="0">
                          <a:solidFill>
                            <a:srgbClr val="000000"/>
                          </a:solidFill>
                          <a:effectLst/>
                          <a:latin typeface="Aptos" panose="020B0004020202020204" pitchFamily="34" charset="0"/>
                        </a:rPr>
                        <a:t>5</a:t>
                      </a:r>
                    </a:p>
                  </a:txBody>
                  <a:tcPr anchor="b">
                    <a:solidFill>
                      <a:schemeClr val="accent3">
                        <a:lumMod val="40000"/>
                        <a:lumOff val="60000"/>
                      </a:schemeClr>
                    </a:solidFill>
                  </a:tcPr>
                </a:tc>
                <a:tc>
                  <a:txBody>
                    <a:bodyPr/>
                    <a:lstStyle/>
                    <a:p>
                      <a:pPr algn="l" fontAlgn="b"/>
                      <a:r>
                        <a:rPr lang="en-GB" sz="1800" b="0" i="0" u="none" strike="noStrike" noProof="0" dirty="0">
                          <a:solidFill>
                            <a:srgbClr val="000000"/>
                          </a:solidFill>
                          <a:effectLst/>
                          <a:latin typeface="Aptos" panose="020B0004020202020204" pitchFamily="34" charset="0"/>
                        </a:rPr>
                        <a:t>?</a:t>
                      </a:r>
                    </a:p>
                  </a:txBody>
                  <a:tcPr anchor="b">
                    <a:solidFill>
                      <a:schemeClr val="accent3">
                        <a:lumMod val="40000"/>
                        <a:lumOff val="60000"/>
                      </a:schemeClr>
                    </a:solidFill>
                  </a:tcPr>
                </a:tc>
                <a:tc>
                  <a:txBody>
                    <a:bodyPr/>
                    <a:lstStyle/>
                    <a:p>
                      <a:pPr algn="r" fontAlgn="b"/>
                      <a:r>
                        <a:rPr lang="en-GB" sz="1800" b="0" i="0" u="none" strike="noStrike" noProof="0" dirty="0">
                          <a:solidFill>
                            <a:srgbClr val="000000"/>
                          </a:solidFill>
                          <a:effectLst/>
                          <a:latin typeface="Aptos" panose="020B0004020202020204" pitchFamily="34" charset="0"/>
                        </a:rPr>
                        <a:t>7450</a:t>
                      </a:r>
                    </a:p>
                  </a:txBody>
                  <a:tcPr anchor="b">
                    <a:solidFill>
                      <a:schemeClr val="accent3">
                        <a:lumMod val="40000"/>
                        <a:lumOff val="60000"/>
                      </a:schemeClr>
                    </a:solidFill>
                  </a:tcPr>
                </a:tc>
                <a:extLst>
                  <a:ext uri="{0D108BD9-81ED-4DB2-BD59-A6C34878D82A}">
                    <a16:rowId xmlns:a16="http://schemas.microsoft.com/office/drawing/2014/main" val="3749785104"/>
                  </a:ext>
                </a:extLst>
              </a:tr>
            </a:tbl>
          </a:graphicData>
        </a:graphic>
      </p:graphicFrame>
      <p:sp>
        <p:nvSpPr>
          <p:cNvPr id="7" name="Slide Number Placeholder 6">
            <a:extLst>
              <a:ext uri="{FF2B5EF4-FFF2-40B4-BE49-F238E27FC236}">
                <a16:creationId xmlns:a16="http://schemas.microsoft.com/office/drawing/2014/main" id="{6F4A435B-1840-8746-F383-FC26E5EA4FE3}"/>
              </a:ext>
            </a:extLst>
          </p:cNvPr>
          <p:cNvSpPr>
            <a:spLocks noGrp="1"/>
          </p:cNvSpPr>
          <p:nvPr>
            <p:ph type="sldNum" sz="quarter" idx="12"/>
          </p:nvPr>
        </p:nvSpPr>
        <p:spPr/>
        <p:txBody>
          <a:bodyPr/>
          <a:lstStyle/>
          <a:p>
            <a:fld id="{B5FF06CC-5781-4778-B6A2-359415D9F2C8}" type="slidenum">
              <a:rPr lang="en-GB" smtClean="0"/>
              <a:t>7</a:t>
            </a:fld>
            <a:endParaRPr lang="en-GB"/>
          </a:p>
        </p:txBody>
      </p:sp>
      <p:sp>
        <p:nvSpPr>
          <p:cNvPr id="9" name="Arc 8">
            <a:extLst>
              <a:ext uri="{FF2B5EF4-FFF2-40B4-BE49-F238E27FC236}">
                <a16:creationId xmlns:a16="http://schemas.microsoft.com/office/drawing/2014/main" id="{CDEC8777-A4EA-D388-3035-EAE7DBDDDE94}"/>
              </a:ext>
            </a:extLst>
          </p:cNvPr>
          <p:cNvSpPr/>
          <p:nvPr/>
        </p:nvSpPr>
        <p:spPr>
          <a:xfrm>
            <a:off x="10711542" y="2960914"/>
            <a:ext cx="914401" cy="722086"/>
          </a:xfrm>
          <a:prstGeom prst="arc">
            <a:avLst>
              <a:gd name="adj1" fmla="val 16199996"/>
              <a:gd name="adj2" fmla="val 5227330"/>
            </a:avLst>
          </a:prstGeom>
          <a:ln w="38100">
            <a:solidFill>
              <a:srgbClr val="7030A0"/>
            </a:solidFill>
            <a:headEnd type="triangle" w="med" len="lg"/>
            <a:tailEnd type="triangle" w="med"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0" name="Arc 9">
            <a:extLst>
              <a:ext uri="{FF2B5EF4-FFF2-40B4-BE49-F238E27FC236}">
                <a16:creationId xmlns:a16="http://schemas.microsoft.com/office/drawing/2014/main" id="{A65BA411-CB68-E916-2596-3BC4C1C1915A}"/>
              </a:ext>
            </a:extLst>
          </p:cNvPr>
          <p:cNvSpPr/>
          <p:nvPr/>
        </p:nvSpPr>
        <p:spPr>
          <a:xfrm>
            <a:off x="10711541" y="3321957"/>
            <a:ext cx="914401" cy="722086"/>
          </a:xfrm>
          <a:prstGeom prst="arc">
            <a:avLst>
              <a:gd name="adj1" fmla="val 16199996"/>
              <a:gd name="adj2" fmla="val 5227330"/>
            </a:avLst>
          </a:prstGeom>
          <a:ln w="38100">
            <a:solidFill>
              <a:srgbClr val="7030A0"/>
            </a:solidFill>
            <a:headEnd type="triangle" w="med" len="lg"/>
            <a:tailEnd type="triangle" w="med"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1" name="TextBox 10">
            <a:extLst>
              <a:ext uri="{FF2B5EF4-FFF2-40B4-BE49-F238E27FC236}">
                <a16:creationId xmlns:a16="http://schemas.microsoft.com/office/drawing/2014/main" id="{90BCF88F-C9DB-4646-81C8-54E4B9CAA80F}"/>
              </a:ext>
            </a:extLst>
          </p:cNvPr>
          <p:cNvSpPr txBox="1"/>
          <p:nvPr/>
        </p:nvSpPr>
        <p:spPr>
          <a:xfrm>
            <a:off x="11625942" y="3043798"/>
            <a:ext cx="461665" cy="770404"/>
          </a:xfrm>
          <a:prstGeom prst="rect">
            <a:avLst/>
          </a:prstGeom>
          <a:noFill/>
        </p:spPr>
        <p:txBody>
          <a:bodyPr vert="vert270" wrap="none" rtlCol="0">
            <a:spAutoFit/>
          </a:bodyPr>
          <a:lstStyle/>
          <a:p>
            <a:r>
              <a:rPr lang="en-GB" dirty="0">
                <a:solidFill>
                  <a:schemeClr val="accent5"/>
                </a:solidFill>
              </a:rPr>
              <a:t>similar</a:t>
            </a:r>
          </a:p>
        </p:txBody>
      </p:sp>
      <p:sp>
        <p:nvSpPr>
          <p:cNvPr id="13" name="TextBox 12">
            <a:extLst>
              <a:ext uri="{FF2B5EF4-FFF2-40B4-BE49-F238E27FC236}">
                <a16:creationId xmlns:a16="http://schemas.microsoft.com/office/drawing/2014/main" id="{8F4D0559-6409-F031-DD6D-5F24EC81611D}"/>
              </a:ext>
            </a:extLst>
          </p:cNvPr>
          <p:cNvSpPr txBox="1"/>
          <p:nvPr/>
        </p:nvSpPr>
        <p:spPr>
          <a:xfrm>
            <a:off x="11353799" y="4513684"/>
            <a:ext cx="402771" cy="584775"/>
          </a:xfrm>
          <a:prstGeom prst="rect">
            <a:avLst/>
          </a:prstGeom>
          <a:noFill/>
        </p:spPr>
        <p:txBody>
          <a:bodyPr wrap="square" rtlCol="0">
            <a:spAutoFit/>
          </a:bodyPr>
          <a:lstStyle/>
          <a:p>
            <a:pPr algn="ctr"/>
            <a:r>
              <a:rPr lang="en-GB" sz="3200" b="1" dirty="0">
                <a:solidFill>
                  <a:schemeClr val="accent5"/>
                </a:solidFill>
              </a:rPr>
              <a:t>?</a:t>
            </a:r>
          </a:p>
        </p:txBody>
      </p:sp>
      <p:sp>
        <p:nvSpPr>
          <p:cNvPr id="14" name="Right Brace 13">
            <a:extLst>
              <a:ext uri="{FF2B5EF4-FFF2-40B4-BE49-F238E27FC236}">
                <a16:creationId xmlns:a16="http://schemas.microsoft.com/office/drawing/2014/main" id="{17F35CAF-890B-5AC5-3FE6-12653A625ADB}"/>
              </a:ext>
            </a:extLst>
          </p:cNvPr>
          <p:cNvSpPr/>
          <p:nvPr/>
        </p:nvSpPr>
        <p:spPr>
          <a:xfrm>
            <a:off x="11165095" y="4278660"/>
            <a:ext cx="188705" cy="1042278"/>
          </a:xfrm>
          <a:prstGeom prst="rightBrace">
            <a:avLst/>
          </a:prstGeom>
          <a:ln w="38100">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6120393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E2861B-3AC0-812D-44CE-5B05F52B3E27}"/>
              </a:ext>
            </a:extLst>
          </p:cNvPr>
          <p:cNvSpPr>
            <a:spLocks noGrp="1"/>
          </p:cNvSpPr>
          <p:nvPr>
            <p:ph type="title"/>
          </p:nvPr>
        </p:nvSpPr>
        <p:spPr/>
        <p:txBody>
          <a:bodyPr/>
          <a:lstStyle/>
          <a:p>
            <a:r>
              <a:rPr lang="en-GB" dirty="0"/>
              <a:t>Power analysis</a:t>
            </a:r>
          </a:p>
        </p:txBody>
      </p:sp>
      <p:sp>
        <p:nvSpPr>
          <p:cNvPr id="3" name="Content Placeholder 2">
            <a:extLst>
              <a:ext uri="{FF2B5EF4-FFF2-40B4-BE49-F238E27FC236}">
                <a16:creationId xmlns:a16="http://schemas.microsoft.com/office/drawing/2014/main" id="{2B354968-C96E-CB83-CB43-9CD8706F80CA}"/>
              </a:ext>
            </a:extLst>
          </p:cNvPr>
          <p:cNvSpPr>
            <a:spLocks noGrp="1"/>
          </p:cNvSpPr>
          <p:nvPr>
            <p:ph idx="1"/>
          </p:nvPr>
        </p:nvSpPr>
        <p:spPr/>
        <p:txBody>
          <a:bodyPr>
            <a:normAutofit lnSpcReduction="10000"/>
          </a:bodyPr>
          <a:lstStyle/>
          <a:p>
            <a:r>
              <a:rPr lang="en-GB" dirty="0"/>
              <a:t>Data from PDU and IPMI recorded every minute</a:t>
            </a:r>
          </a:p>
          <a:p>
            <a:r>
              <a:rPr lang="en-GB" dirty="0"/>
              <a:t>Checked clocks are correct on PDU and IPMI (</a:t>
            </a:r>
            <a:r>
              <a:rPr lang="en-GB" dirty="0" err="1"/>
              <a:t>ntp</a:t>
            </a:r>
            <a:r>
              <a:rPr lang="en-GB" dirty="0"/>
              <a:t>)</a:t>
            </a:r>
          </a:p>
          <a:p>
            <a:r>
              <a:rPr lang="en-GB" dirty="0"/>
              <a:t>PDU measurement at 44 secs past each minute</a:t>
            </a:r>
          </a:p>
          <a:p>
            <a:r>
              <a:rPr lang="en-GB" dirty="0"/>
              <a:t>IPMI measurement at 36 secs past each minute</a:t>
            </a:r>
          </a:p>
          <a:p>
            <a:r>
              <a:rPr lang="en-GB" dirty="0"/>
              <a:t>These points were aligned to the same minute for plotting</a:t>
            </a:r>
          </a:p>
          <a:p>
            <a:r>
              <a:rPr lang="en-GB" dirty="0"/>
              <a:t>Might expect a small lag in IPMI data during changes in power, but changes are so fast we don’t really see that, and the steady state power when each benchmark is running should not be affected</a:t>
            </a:r>
          </a:p>
          <a:p>
            <a:r>
              <a:rPr lang="en-GB" dirty="0"/>
              <a:t>PDU bank 1 </a:t>
            </a:r>
            <a:r>
              <a:rPr lang="en-GB" i="1" dirty="0"/>
              <a:t>current</a:t>
            </a:r>
            <a:r>
              <a:rPr lang="en-GB" dirty="0"/>
              <a:t> transformed to </a:t>
            </a:r>
            <a:r>
              <a:rPr lang="en-GB" i="1" dirty="0"/>
              <a:t>power</a:t>
            </a:r>
            <a:r>
              <a:rPr lang="en-GB" dirty="0"/>
              <a:t>, using voltage calculated from total PDU power/current at the same time</a:t>
            </a:r>
          </a:p>
          <a:p>
            <a:endParaRPr lang="en-GB" dirty="0"/>
          </a:p>
        </p:txBody>
      </p:sp>
      <p:sp>
        <p:nvSpPr>
          <p:cNvPr id="4" name="Slide Number Placeholder 3">
            <a:extLst>
              <a:ext uri="{FF2B5EF4-FFF2-40B4-BE49-F238E27FC236}">
                <a16:creationId xmlns:a16="http://schemas.microsoft.com/office/drawing/2014/main" id="{B9E324BC-CC43-AFEF-634D-9BABC9A7D8FB}"/>
              </a:ext>
            </a:extLst>
          </p:cNvPr>
          <p:cNvSpPr>
            <a:spLocks noGrp="1"/>
          </p:cNvSpPr>
          <p:nvPr>
            <p:ph type="sldNum" sz="quarter" idx="12"/>
          </p:nvPr>
        </p:nvSpPr>
        <p:spPr/>
        <p:txBody>
          <a:bodyPr/>
          <a:lstStyle/>
          <a:p>
            <a:fld id="{B5FF06CC-5781-4778-B6A2-359415D9F2C8}" type="slidenum">
              <a:rPr lang="en-GB" smtClean="0"/>
              <a:t>8</a:t>
            </a:fld>
            <a:endParaRPr lang="en-GB"/>
          </a:p>
        </p:txBody>
      </p:sp>
    </p:spTree>
    <p:extLst>
      <p:ext uri="{BB962C8B-B14F-4D97-AF65-F5344CB8AC3E}">
        <p14:creationId xmlns:p14="http://schemas.microsoft.com/office/powerpoint/2010/main" val="7876127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396754-E377-D79A-3CBC-85A0B1AD4210}"/>
              </a:ext>
            </a:extLst>
          </p:cNvPr>
          <p:cNvSpPr>
            <a:spLocks noGrp="1"/>
          </p:cNvSpPr>
          <p:nvPr>
            <p:ph type="title"/>
          </p:nvPr>
        </p:nvSpPr>
        <p:spPr/>
        <p:txBody>
          <a:bodyPr/>
          <a:lstStyle/>
          <a:p>
            <a:r>
              <a:rPr lang="en-GB" noProof="0" dirty="0"/>
              <a:t>Power measurements PDU vs IPMI</a:t>
            </a:r>
          </a:p>
        </p:txBody>
      </p:sp>
      <p:sp>
        <p:nvSpPr>
          <p:cNvPr id="5" name="Content Placeholder 4">
            <a:extLst>
              <a:ext uri="{FF2B5EF4-FFF2-40B4-BE49-F238E27FC236}">
                <a16:creationId xmlns:a16="http://schemas.microsoft.com/office/drawing/2014/main" id="{9A49AE5A-9E5A-8559-8CAC-36F55640DF44}"/>
              </a:ext>
            </a:extLst>
          </p:cNvPr>
          <p:cNvSpPr>
            <a:spLocks noGrp="1"/>
          </p:cNvSpPr>
          <p:nvPr>
            <p:ph sz="half" idx="1"/>
          </p:nvPr>
        </p:nvSpPr>
        <p:spPr>
          <a:xfrm>
            <a:off x="838200" y="1825625"/>
            <a:ext cx="3618297" cy="4351338"/>
          </a:xfrm>
        </p:spPr>
        <p:txBody>
          <a:bodyPr>
            <a:normAutofit fontScale="92500" lnSpcReduction="20000"/>
          </a:bodyPr>
          <a:lstStyle/>
          <a:p>
            <a:r>
              <a:rPr lang="en-GB" noProof="0" dirty="0"/>
              <a:t>Taken with </a:t>
            </a:r>
            <a:br>
              <a:rPr lang="en-GB" noProof="0" dirty="0"/>
            </a:br>
            <a:r>
              <a:rPr lang="en-GB" noProof="0" dirty="0"/>
              <a:t>2x AMD 9754 (node221)</a:t>
            </a:r>
          </a:p>
          <a:p>
            <a:r>
              <a:rPr lang="en-GB" noProof="0" dirty="0"/>
              <a:t>Each benchmark run is clear</a:t>
            </a:r>
          </a:p>
          <a:p>
            <a:r>
              <a:rPr lang="en-GB" noProof="0" dirty="0"/>
              <a:t>Excellent correlation between PDU and IPMI</a:t>
            </a:r>
          </a:p>
          <a:p>
            <a:pPr lvl="1"/>
            <a:r>
              <a:rPr lang="en-GB" dirty="0"/>
              <a:t>Large rises and fall match</a:t>
            </a:r>
          </a:p>
          <a:p>
            <a:pPr lvl="1"/>
            <a:r>
              <a:rPr lang="en-GB" noProof="0" dirty="0"/>
              <a:t>PDU systematically slightly higher than IPMI in steady state</a:t>
            </a:r>
          </a:p>
        </p:txBody>
      </p:sp>
      <p:sp>
        <p:nvSpPr>
          <p:cNvPr id="2" name="Slide Number Placeholder 1">
            <a:extLst>
              <a:ext uri="{FF2B5EF4-FFF2-40B4-BE49-F238E27FC236}">
                <a16:creationId xmlns:a16="http://schemas.microsoft.com/office/drawing/2014/main" id="{2D5D3853-E38F-0241-E928-D620A5ACC1DD}"/>
              </a:ext>
            </a:extLst>
          </p:cNvPr>
          <p:cNvSpPr>
            <a:spLocks noGrp="1"/>
          </p:cNvSpPr>
          <p:nvPr>
            <p:ph type="sldNum" sz="quarter" idx="12"/>
          </p:nvPr>
        </p:nvSpPr>
        <p:spPr/>
        <p:txBody>
          <a:bodyPr/>
          <a:lstStyle/>
          <a:p>
            <a:fld id="{B5FF06CC-5781-4778-B6A2-359415D9F2C8}" type="slidenum">
              <a:rPr lang="en-GB" smtClean="0"/>
              <a:t>9</a:t>
            </a:fld>
            <a:endParaRPr lang="en-GB"/>
          </a:p>
        </p:txBody>
      </p:sp>
      <p:pic>
        <p:nvPicPr>
          <p:cNvPr id="3" name="Content Placeholder 2">
            <a:extLst>
              <a:ext uri="{FF2B5EF4-FFF2-40B4-BE49-F238E27FC236}">
                <a16:creationId xmlns:a16="http://schemas.microsoft.com/office/drawing/2014/main" id="{2110EC6F-4A37-4AAC-E9A9-E6E4116406D2}"/>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rcRect/>
          <a:stretch/>
        </p:blipFill>
        <p:spPr>
          <a:xfrm>
            <a:off x="4581625" y="1657696"/>
            <a:ext cx="7499511" cy="4687195"/>
          </a:xfrm>
          <a:prstGeom prst="rect">
            <a:avLst/>
          </a:prstGeom>
        </p:spPr>
      </p:pic>
    </p:spTree>
    <p:extLst>
      <p:ext uri="{BB962C8B-B14F-4D97-AF65-F5344CB8AC3E}">
        <p14:creationId xmlns:p14="http://schemas.microsoft.com/office/powerpoint/2010/main" val="16671978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6340</TotalTime>
  <Words>1079</Words>
  <Application>Microsoft Office PowerPoint</Application>
  <PresentationFormat>Widescreen</PresentationFormat>
  <Paragraphs>251</Paragraphs>
  <Slides>14</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Aptos</vt:lpstr>
      <vt:lpstr>Aptos Display</vt:lpstr>
      <vt:lpstr>Aptos Narrow</vt:lpstr>
      <vt:lpstr>Arial</vt:lpstr>
      <vt:lpstr>Consolas</vt:lpstr>
      <vt:lpstr>Google Sans</vt:lpstr>
      <vt:lpstr>Office Theme</vt:lpstr>
      <vt:lpstr>HEPSCORE and power measurements with AMD Bergamo</vt:lpstr>
      <vt:lpstr>Equipment</vt:lpstr>
      <vt:lpstr>ThinkSystem SR645 V3 AMD Power profiles</vt:lpstr>
      <vt:lpstr>APC AP8853 PDU</vt:lpstr>
      <vt:lpstr>Commands used to run benchmark</vt:lpstr>
      <vt:lpstr>Results</vt:lpstr>
      <vt:lpstr>Comparison with published data</vt:lpstr>
      <vt:lpstr>Power analysis</vt:lpstr>
      <vt:lpstr>Power measurements PDU vs IPMI</vt:lpstr>
      <vt:lpstr>Correlation</vt:lpstr>
      <vt:lpstr>Power spectra</vt:lpstr>
      <vt:lpstr>Additional material</vt:lpstr>
      <vt:lpstr>Format of data from PDU</vt:lpstr>
      <vt:lpstr>PDU voltage stability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George, Simon</dc:creator>
  <cp:lastModifiedBy>George, Simon</cp:lastModifiedBy>
  <cp:revision>23</cp:revision>
  <dcterms:created xsi:type="dcterms:W3CDTF">2025-01-24T14:49:42Z</dcterms:created>
  <dcterms:modified xsi:type="dcterms:W3CDTF">2025-02-04T18:06:16Z</dcterms:modified>
</cp:coreProperties>
</file>