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1.xml" ContentType="application/vnd.openxmlformats-officedocument.presentationml.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2.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8"/>
  </p:notesMasterIdLst>
  <p:sldIdLst>
    <p:sldId id="256" r:id="rId2"/>
    <p:sldId id="257" r:id="rId3"/>
    <p:sldId id="293" r:id="rId4"/>
    <p:sldId id="294" r:id="rId5"/>
    <p:sldId id="295" r:id="rId6"/>
    <p:sldId id="292" r:id="rId7"/>
    <p:sldId id="258" r:id="rId8"/>
    <p:sldId id="259" r:id="rId9"/>
    <p:sldId id="260" r:id="rId10"/>
    <p:sldId id="289" r:id="rId11"/>
    <p:sldId id="261" r:id="rId12"/>
    <p:sldId id="262" r:id="rId13"/>
    <p:sldId id="291" r:id="rId14"/>
    <p:sldId id="263" r:id="rId15"/>
    <p:sldId id="290" r:id="rId16"/>
    <p:sldId id="264"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1" r:id="rId32"/>
    <p:sldId id="282" r:id="rId33"/>
    <p:sldId id="283" r:id="rId34"/>
    <p:sldId id="285" r:id="rId35"/>
    <p:sldId id="286" r:id="rId36"/>
    <p:sldId id="288" r:id="rId37"/>
  </p:sldIdLst>
  <p:sldSz cx="9144000" cy="5143500" type="screen16x9"/>
  <p:notesSz cx="6858000" cy="9144000"/>
  <p:embeddedFontLst>
    <p:embeddedFont>
      <p:font typeface="Source Code Pro" panose="020B0604020202020204" charset="0"/>
      <p:regular r:id="rId39"/>
      <p:bold r:id="rId40"/>
      <p:italic r:id="rId41"/>
      <p:boldItalic r:id="rId42"/>
    </p:embeddedFont>
    <p:embeddedFont>
      <p:font typeface="Amatic SC" panose="020B0604020202020204" charset="-79"/>
      <p:regular r:id="rId43"/>
      <p:bold r:id="rId44"/>
    </p:embeddedFont>
    <p:embeddedFont>
      <p:font typeface="Calibri" panose="020F0502020204030204" pitchFamily="34" charset="0"/>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3" roundtripDataSignature="AMtx7mh1GRLKCnCco9hhXDhgMajSmygLT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ehima Ugarak"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2" d="100"/>
          <a:sy n="112" d="100"/>
        </p:scale>
        <p:origin x="610" y="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4.fntdata"/><Relationship Id="rId47" Type="http://schemas.openxmlformats.org/officeDocument/2006/relationships/font" Target="fonts/font9.fntdata"/><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3.fntdata"/><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2.fntdata"/><Relationship Id="rId45" Type="http://schemas.openxmlformats.org/officeDocument/2006/relationships/font" Target="fonts/font7.fntdata"/><Relationship Id="rId53" Type="http://customschemas.google.com/relationships/presentationmetadata" Target="metadata"/><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5.fntdata"/><Relationship Id="rId48" Type="http://schemas.openxmlformats.org/officeDocument/2006/relationships/font" Target="fonts/font10.fntdata"/><Relationship Id="rId56"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imoza\Documents\00-SEEIST\00-Mnuscript%20SEEIIST-No2\Manuscript-No3\00-All%20analysis%20CancerSEE-OncoData-V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rgbClr val="00B0F0"/>
            </a:solidFill>
            <a:ln w="25400">
              <a:noFill/>
            </a:ln>
          </c:spPr>
          <c:invertIfNegative val="0"/>
          <c:dPt>
            <c:idx val="7"/>
            <c:invertIfNegative val="0"/>
            <c:bubble3D val="0"/>
            <c:spPr>
              <a:solidFill>
                <a:srgbClr val="C00000"/>
              </a:solidFill>
              <a:ln w="25400">
                <a:noFill/>
              </a:ln>
            </c:spPr>
            <c:extLst>
              <c:ext xmlns:c16="http://schemas.microsoft.com/office/drawing/2014/chart" uri="{C3380CC4-5D6E-409C-BE32-E72D297353CC}">
                <c16:uniqueId val="{00000001-66F0-4EBF-A153-A14E495FF2FB}"/>
              </c:ext>
            </c:extLst>
          </c:dPt>
          <c:dPt>
            <c:idx val="8"/>
            <c:invertIfNegative val="0"/>
            <c:bubble3D val="0"/>
            <c:spPr>
              <a:solidFill>
                <a:srgbClr val="C00000"/>
              </a:solidFill>
              <a:ln w="25400">
                <a:noFill/>
              </a:ln>
            </c:spPr>
            <c:extLst>
              <c:ext xmlns:c16="http://schemas.microsoft.com/office/drawing/2014/chart" uri="{C3380CC4-5D6E-409C-BE32-E72D297353CC}">
                <c16:uniqueId val="{00000003-66F0-4EBF-A153-A14E495FF2FB}"/>
              </c:ext>
            </c:extLst>
          </c:dPt>
          <c:dPt>
            <c:idx val="9"/>
            <c:invertIfNegative val="0"/>
            <c:bubble3D val="0"/>
            <c:spPr>
              <a:solidFill>
                <a:srgbClr val="C00000"/>
              </a:solidFill>
              <a:ln w="25400">
                <a:noFill/>
              </a:ln>
            </c:spPr>
            <c:extLst>
              <c:ext xmlns:c16="http://schemas.microsoft.com/office/drawing/2014/chart" uri="{C3380CC4-5D6E-409C-BE32-E72D297353CC}">
                <c16:uniqueId val="{00000005-66F0-4EBF-A153-A14E495FF2FB}"/>
              </c:ext>
            </c:extLst>
          </c:dPt>
          <c:dPt>
            <c:idx val="10"/>
            <c:invertIfNegative val="0"/>
            <c:bubble3D val="0"/>
            <c:spPr>
              <a:solidFill>
                <a:srgbClr val="C00000"/>
              </a:solidFill>
              <a:ln w="25400">
                <a:noFill/>
              </a:ln>
            </c:spPr>
            <c:extLst>
              <c:ext xmlns:c16="http://schemas.microsoft.com/office/drawing/2014/chart" uri="{C3380CC4-5D6E-409C-BE32-E72D297353CC}">
                <c16:uniqueId val="{00000007-66F0-4EBF-A153-A14E495FF2FB}"/>
              </c:ext>
            </c:extLst>
          </c:dPt>
          <c:dPt>
            <c:idx val="11"/>
            <c:invertIfNegative val="0"/>
            <c:bubble3D val="0"/>
            <c:spPr>
              <a:solidFill>
                <a:srgbClr val="C00000"/>
              </a:solidFill>
              <a:ln w="25400">
                <a:noFill/>
              </a:ln>
            </c:spPr>
            <c:extLst>
              <c:ext xmlns:c16="http://schemas.microsoft.com/office/drawing/2014/chart" uri="{C3380CC4-5D6E-409C-BE32-E72D297353CC}">
                <c16:uniqueId val="{00000009-66F0-4EBF-A153-A14E495FF2FB}"/>
              </c:ext>
            </c:extLst>
          </c:dPt>
          <c:dPt>
            <c:idx val="12"/>
            <c:invertIfNegative val="0"/>
            <c:bubble3D val="0"/>
            <c:spPr>
              <a:solidFill>
                <a:srgbClr val="C00000"/>
              </a:solidFill>
              <a:ln w="25400">
                <a:noFill/>
              </a:ln>
            </c:spPr>
            <c:extLst>
              <c:ext xmlns:c16="http://schemas.microsoft.com/office/drawing/2014/chart" uri="{C3380CC4-5D6E-409C-BE32-E72D297353CC}">
                <c16:uniqueId val="{0000000B-66F0-4EBF-A153-A14E495FF2FB}"/>
              </c:ext>
            </c:extLst>
          </c:dPt>
          <c:dPt>
            <c:idx val="13"/>
            <c:invertIfNegative val="0"/>
            <c:bubble3D val="0"/>
            <c:spPr>
              <a:solidFill>
                <a:srgbClr val="C00000"/>
              </a:solidFill>
              <a:ln w="25400">
                <a:noFill/>
              </a:ln>
            </c:spPr>
            <c:extLst>
              <c:ext xmlns:c16="http://schemas.microsoft.com/office/drawing/2014/chart" uri="{C3380CC4-5D6E-409C-BE32-E72D297353CC}">
                <c16:uniqueId val="{0000000D-66F0-4EBF-A153-A14E495FF2FB}"/>
              </c:ext>
            </c:extLst>
          </c:dPt>
          <c:dPt>
            <c:idx val="14"/>
            <c:invertIfNegative val="0"/>
            <c:bubble3D val="0"/>
            <c:spPr>
              <a:solidFill>
                <a:srgbClr val="C00000"/>
              </a:solidFill>
              <a:ln w="25400">
                <a:noFill/>
              </a:ln>
            </c:spPr>
            <c:extLst>
              <c:ext xmlns:c16="http://schemas.microsoft.com/office/drawing/2014/chart" uri="{C3380CC4-5D6E-409C-BE32-E72D297353CC}">
                <c16:uniqueId val="{0000000F-66F0-4EBF-A153-A14E495FF2FB}"/>
              </c:ext>
            </c:extLst>
          </c:dPt>
          <c:dPt>
            <c:idx val="15"/>
            <c:invertIfNegative val="0"/>
            <c:bubble3D val="0"/>
            <c:spPr>
              <a:solidFill>
                <a:srgbClr val="C00000"/>
              </a:solidFill>
              <a:ln w="25400">
                <a:noFill/>
              </a:ln>
            </c:spPr>
            <c:extLst>
              <c:ext xmlns:c16="http://schemas.microsoft.com/office/drawing/2014/chart" uri="{C3380CC4-5D6E-409C-BE32-E72D297353CC}">
                <c16:uniqueId val="{00000011-66F0-4EBF-A153-A14E495FF2FB}"/>
              </c:ext>
            </c:extLst>
          </c:dPt>
          <c:dPt>
            <c:idx val="16"/>
            <c:invertIfNegative val="0"/>
            <c:bubble3D val="0"/>
            <c:spPr>
              <a:solidFill>
                <a:srgbClr val="00B050"/>
              </a:solidFill>
              <a:ln w="25400">
                <a:noFill/>
              </a:ln>
            </c:spPr>
            <c:extLst>
              <c:ext xmlns:c16="http://schemas.microsoft.com/office/drawing/2014/chart" uri="{C3380CC4-5D6E-409C-BE32-E72D297353CC}">
                <c16:uniqueId val="{00000013-66F0-4EBF-A153-A14E495FF2FB}"/>
              </c:ext>
            </c:extLst>
          </c:dPt>
          <c:dLbls>
            <c:spPr>
              <a:noFill/>
              <a:ln>
                <a:noFill/>
              </a:ln>
              <a:effectLst/>
            </c:spPr>
            <c:txPr>
              <a:bodyPr wrap="square" lIns="38100" tIns="19050" rIns="38100" bIns="19050" anchor="ctr">
                <a:spAutoFit/>
              </a:bodyPr>
              <a:lstStyle/>
              <a:p>
                <a:pPr>
                  <a:defRPr>
                    <a:solidFill>
                      <a:schemeClr val="accent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'Mortality to Incidence ratio'!$H$4:$H$20</c:f>
              <c:strCache>
                <c:ptCount val="17"/>
                <c:pt idx="0">
                  <c:v>Ireland</c:v>
                </c:pt>
                <c:pt idx="1">
                  <c:v>Switzerland</c:v>
                </c:pt>
                <c:pt idx="2">
                  <c:v>Belgium</c:v>
                </c:pt>
                <c:pt idx="3">
                  <c:v>France</c:v>
                </c:pt>
                <c:pt idx="4">
                  <c:v>Germany</c:v>
                </c:pt>
                <c:pt idx="5">
                  <c:v>Italy</c:v>
                </c:pt>
                <c:pt idx="6">
                  <c:v>Austria</c:v>
                </c:pt>
                <c:pt idx="7">
                  <c:v>Slovenia</c:v>
                </c:pt>
                <c:pt idx="8">
                  <c:v>Greece</c:v>
                </c:pt>
                <c:pt idx="9">
                  <c:v>N. Macedonia</c:v>
                </c:pt>
                <c:pt idx="10">
                  <c:v>Bulgaria</c:v>
                </c:pt>
                <c:pt idx="11">
                  <c:v>Montenegro</c:v>
                </c:pt>
                <c:pt idx="12">
                  <c:v>Serbia</c:v>
                </c:pt>
                <c:pt idx="13">
                  <c:v>Albania</c:v>
                </c:pt>
                <c:pt idx="14">
                  <c:v>Croatia</c:v>
                </c:pt>
                <c:pt idx="15">
                  <c:v>Bosnia &amp; Herz.</c:v>
                </c:pt>
                <c:pt idx="16">
                  <c:v>Europe</c:v>
                </c:pt>
              </c:strCache>
            </c:strRef>
          </c:cat>
          <c:val>
            <c:numRef>
              <c:f>'Mortality to Incidence ratio'!$I$4:$I$20</c:f>
              <c:numCache>
                <c:formatCode>0.0</c:formatCode>
                <c:ptCount val="17"/>
                <c:pt idx="0">
                  <c:v>31.76125554850983</c:v>
                </c:pt>
                <c:pt idx="1">
                  <c:v>32.540042308854638</c:v>
                </c:pt>
                <c:pt idx="2">
                  <c:v>37.077763403765985</c:v>
                </c:pt>
                <c:pt idx="3">
                  <c:v>40.035701535166019</c:v>
                </c:pt>
                <c:pt idx="4">
                  <c:v>40.662752244044007</c:v>
                </c:pt>
                <c:pt idx="5">
                  <c:v>42.928272477991051</c:v>
                </c:pt>
                <c:pt idx="6">
                  <c:v>47.911102632582974</c:v>
                </c:pt>
                <c:pt idx="7">
                  <c:v>47.4</c:v>
                </c:pt>
                <c:pt idx="8">
                  <c:v>49.443574313741649</c:v>
                </c:pt>
                <c:pt idx="9">
                  <c:v>52.724358974358978</c:v>
                </c:pt>
                <c:pt idx="10">
                  <c:v>54.175334323922733</c:v>
                </c:pt>
                <c:pt idx="11">
                  <c:v>54.477810257773058</c:v>
                </c:pt>
                <c:pt idx="12">
                  <c:v>56.242590059279536</c:v>
                </c:pt>
                <c:pt idx="13">
                  <c:v>56.502480510276385</c:v>
                </c:pt>
                <c:pt idx="14">
                  <c:v>57.392019744960919</c:v>
                </c:pt>
                <c:pt idx="15">
                  <c:v>62.779669260700373</c:v>
                </c:pt>
                <c:pt idx="16">
                  <c:v>50.128278060119271</c:v>
                </c:pt>
              </c:numCache>
            </c:numRef>
          </c:val>
          <c:extLst>
            <c:ext xmlns:c16="http://schemas.microsoft.com/office/drawing/2014/chart" uri="{C3380CC4-5D6E-409C-BE32-E72D297353CC}">
              <c16:uniqueId val="{00000014-66F0-4EBF-A153-A14E495FF2FB}"/>
            </c:ext>
          </c:extLst>
        </c:ser>
        <c:dLbls>
          <c:showLegendKey val="0"/>
          <c:showVal val="0"/>
          <c:showCatName val="0"/>
          <c:showSerName val="0"/>
          <c:showPercent val="0"/>
          <c:showBubbleSize val="0"/>
        </c:dLbls>
        <c:gapWidth val="182"/>
        <c:axId val="274963456"/>
        <c:axId val="275002112"/>
      </c:barChart>
      <c:catAx>
        <c:axId val="27496345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275002112"/>
        <c:crosses val="autoZero"/>
        <c:auto val="1"/>
        <c:lblAlgn val="ctr"/>
        <c:lblOffset val="100"/>
        <c:noMultiLvlLbl val="0"/>
      </c:catAx>
      <c:valAx>
        <c:axId val="27500211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ln w="6350">
            <a:noFill/>
          </a:ln>
        </c:spPr>
        <c:txPr>
          <a:bodyPr rot="-6000000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274963456"/>
        <c:crosses val="autoZero"/>
        <c:crossBetween val="between"/>
      </c:valAx>
      <c:spPr>
        <a:solidFill>
          <a:schemeClr val="accent4">
            <a:lumMod val="20000"/>
            <a:lumOff val="80000"/>
          </a:schemeClr>
        </a:solid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0" dt="2020-11-23T21:42:06.719" idx="1">
    <p:pos x="6000" y="0"/>
    <p:text>But this is not what we see after opening the matrad. This we get after adding file TG119 with button load data.</p:text>
    <p:extLst>
      <p:ext uri="{C676402C-5697-4E1C-873F-D02D1690AC5C}">
        <p15:threadingInfo xmlns:p15="http://schemas.microsoft.com/office/powerpoint/2012/main" timeZoneBias="0"/>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AK02B3iE"/>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0" dt="2020-11-23T21:45:32.784" idx="2">
    <p:pos x="6000" y="0"/>
    <p:text>Maybe it would be good here to put the screen of matrad software. Show the x and with an arrow show how you can move it, left or right, depending on the x shape that we have in the figure.</p:text>
    <p:extLst>
      <p:ext uri="{C676402C-5697-4E1C-873F-D02D1690AC5C}">
        <p15:threadingInfo xmlns:p15="http://schemas.microsoft.com/office/powerpoint/2012/main" timeZoneBias="0"/>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AK02B3io"/>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 name="Google Shape;5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9" name="Google Shape;159;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0" name="Google Shape;170;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6" name="Google Shape;196;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1" name="Google Shape;211;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0" name="Google Shape;220;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4" name="Google Shape;234;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7" name="Google Shape;247;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adb3ba8e0b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5" name="Google Shape;255;gadb3ba8e0b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1" name="Google Shape;2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4" name="Google Shape;6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5" name="Google Shape;285;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0" name="Google Shape;300;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7" name="Google Shape;327;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4" name="Google Shape;344;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2" name="Google Shape;372;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1" name="Google Shape;391;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4" name="Google Shape;404;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5" name="Google Shape;425;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6" name="Google Shape;446;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3" name="Google Shape;463;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a34b60f565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a34b60f565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1" name="Google Shape;8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9" name="Google Shape;9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7" name="Google Shape;107;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 name="Google Shape;11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0" name="Google Shape;130;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ad3567b2e2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ad3567b2e2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31"/>
          <p:cNvSpPr/>
          <p:nvPr/>
        </p:nvSpPr>
        <p:spPr>
          <a:xfrm>
            <a:off x="0" y="0"/>
            <a:ext cx="9144000" cy="34290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31"/>
          <p:cNvSpPr txBox="1">
            <a:spLocks noGrp="1"/>
          </p:cNvSpPr>
          <p:nvPr>
            <p:ph type="ctrTitle"/>
          </p:nvPr>
        </p:nvSpPr>
        <p:spPr>
          <a:xfrm>
            <a:off x="311700" y="392150"/>
            <a:ext cx="8520600" cy="2690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8000"/>
              <a:buNone/>
              <a:defRPr sz="8000"/>
            </a:lvl1pPr>
            <a:lvl2pPr lvl="1" algn="ctr">
              <a:lnSpc>
                <a:spcPct val="100000"/>
              </a:lnSpc>
              <a:spcBef>
                <a:spcPts val="0"/>
              </a:spcBef>
              <a:spcAft>
                <a:spcPts val="0"/>
              </a:spcAft>
              <a:buSzPts val="8000"/>
              <a:buNone/>
              <a:defRPr sz="8000"/>
            </a:lvl2pPr>
            <a:lvl3pPr lvl="2" algn="ctr">
              <a:lnSpc>
                <a:spcPct val="100000"/>
              </a:lnSpc>
              <a:spcBef>
                <a:spcPts val="0"/>
              </a:spcBef>
              <a:spcAft>
                <a:spcPts val="0"/>
              </a:spcAft>
              <a:buSzPts val="8000"/>
              <a:buNone/>
              <a:defRPr sz="8000"/>
            </a:lvl3pPr>
            <a:lvl4pPr lvl="3" algn="ctr">
              <a:lnSpc>
                <a:spcPct val="100000"/>
              </a:lnSpc>
              <a:spcBef>
                <a:spcPts val="0"/>
              </a:spcBef>
              <a:spcAft>
                <a:spcPts val="0"/>
              </a:spcAft>
              <a:buSzPts val="8000"/>
              <a:buNone/>
              <a:defRPr sz="8000"/>
            </a:lvl4pPr>
            <a:lvl5pPr lvl="4" algn="ctr">
              <a:lnSpc>
                <a:spcPct val="100000"/>
              </a:lnSpc>
              <a:spcBef>
                <a:spcPts val="0"/>
              </a:spcBef>
              <a:spcAft>
                <a:spcPts val="0"/>
              </a:spcAft>
              <a:buSzPts val="8000"/>
              <a:buNone/>
              <a:defRPr sz="8000"/>
            </a:lvl5pPr>
            <a:lvl6pPr lvl="5" algn="ctr">
              <a:lnSpc>
                <a:spcPct val="100000"/>
              </a:lnSpc>
              <a:spcBef>
                <a:spcPts val="0"/>
              </a:spcBef>
              <a:spcAft>
                <a:spcPts val="0"/>
              </a:spcAft>
              <a:buSzPts val="8000"/>
              <a:buNone/>
              <a:defRPr sz="8000"/>
            </a:lvl6pPr>
            <a:lvl7pPr lvl="6" algn="ctr">
              <a:lnSpc>
                <a:spcPct val="100000"/>
              </a:lnSpc>
              <a:spcBef>
                <a:spcPts val="0"/>
              </a:spcBef>
              <a:spcAft>
                <a:spcPts val="0"/>
              </a:spcAft>
              <a:buSzPts val="8000"/>
              <a:buNone/>
              <a:defRPr sz="8000"/>
            </a:lvl7pPr>
            <a:lvl8pPr lvl="7" algn="ctr">
              <a:lnSpc>
                <a:spcPct val="100000"/>
              </a:lnSpc>
              <a:spcBef>
                <a:spcPts val="0"/>
              </a:spcBef>
              <a:spcAft>
                <a:spcPts val="0"/>
              </a:spcAft>
              <a:buSzPts val="8000"/>
              <a:buNone/>
              <a:defRPr sz="8000"/>
            </a:lvl8pPr>
            <a:lvl9pPr lvl="8" algn="ctr">
              <a:lnSpc>
                <a:spcPct val="100000"/>
              </a:lnSpc>
              <a:spcBef>
                <a:spcPts val="0"/>
              </a:spcBef>
              <a:spcAft>
                <a:spcPts val="0"/>
              </a:spcAft>
              <a:buSzPts val="8000"/>
              <a:buNone/>
              <a:defRPr sz="8000"/>
            </a:lvl9pPr>
          </a:lstStyle>
          <a:p>
            <a:endParaRPr/>
          </a:p>
        </p:txBody>
      </p:sp>
      <p:sp>
        <p:nvSpPr>
          <p:cNvPr id="12" name="Google Shape;12;p31"/>
          <p:cNvSpPr txBox="1">
            <a:spLocks noGrp="1"/>
          </p:cNvSpPr>
          <p:nvPr>
            <p:ph type="subTitle" idx="1"/>
          </p:nvPr>
        </p:nvSpPr>
        <p:spPr>
          <a:xfrm>
            <a:off x="311700" y="3890400"/>
            <a:ext cx="8520600" cy="7062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Clr>
                <a:schemeClr val="accent1"/>
              </a:buClr>
              <a:buSzPts val="2100"/>
              <a:buNone/>
              <a:defRPr sz="2100" b="1">
                <a:solidFill>
                  <a:schemeClr val="accent1"/>
                </a:solidFill>
              </a:defRPr>
            </a:lvl1pPr>
            <a:lvl2pPr lvl="1" algn="ctr">
              <a:lnSpc>
                <a:spcPct val="100000"/>
              </a:lnSpc>
              <a:spcBef>
                <a:spcPts val="0"/>
              </a:spcBef>
              <a:spcAft>
                <a:spcPts val="0"/>
              </a:spcAft>
              <a:buClr>
                <a:schemeClr val="accent1"/>
              </a:buClr>
              <a:buSzPts val="2100"/>
              <a:buNone/>
              <a:defRPr sz="2100" b="1">
                <a:solidFill>
                  <a:schemeClr val="accent1"/>
                </a:solidFill>
              </a:defRPr>
            </a:lvl2pPr>
            <a:lvl3pPr lvl="2" algn="ctr">
              <a:lnSpc>
                <a:spcPct val="100000"/>
              </a:lnSpc>
              <a:spcBef>
                <a:spcPts val="0"/>
              </a:spcBef>
              <a:spcAft>
                <a:spcPts val="0"/>
              </a:spcAft>
              <a:buClr>
                <a:schemeClr val="accent1"/>
              </a:buClr>
              <a:buSzPts val="2100"/>
              <a:buNone/>
              <a:defRPr sz="2100" b="1">
                <a:solidFill>
                  <a:schemeClr val="accent1"/>
                </a:solidFill>
              </a:defRPr>
            </a:lvl3pPr>
            <a:lvl4pPr lvl="3" algn="ctr">
              <a:lnSpc>
                <a:spcPct val="100000"/>
              </a:lnSpc>
              <a:spcBef>
                <a:spcPts val="0"/>
              </a:spcBef>
              <a:spcAft>
                <a:spcPts val="0"/>
              </a:spcAft>
              <a:buClr>
                <a:schemeClr val="accent1"/>
              </a:buClr>
              <a:buSzPts val="2100"/>
              <a:buNone/>
              <a:defRPr sz="2100" b="1">
                <a:solidFill>
                  <a:schemeClr val="accent1"/>
                </a:solidFill>
              </a:defRPr>
            </a:lvl4pPr>
            <a:lvl5pPr lvl="4" algn="ctr">
              <a:lnSpc>
                <a:spcPct val="100000"/>
              </a:lnSpc>
              <a:spcBef>
                <a:spcPts val="0"/>
              </a:spcBef>
              <a:spcAft>
                <a:spcPts val="0"/>
              </a:spcAft>
              <a:buClr>
                <a:schemeClr val="accent1"/>
              </a:buClr>
              <a:buSzPts val="2100"/>
              <a:buNone/>
              <a:defRPr sz="2100" b="1">
                <a:solidFill>
                  <a:schemeClr val="accent1"/>
                </a:solidFill>
              </a:defRPr>
            </a:lvl5pPr>
            <a:lvl6pPr lvl="5" algn="ctr">
              <a:lnSpc>
                <a:spcPct val="100000"/>
              </a:lnSpc>
              <a:spcBef>
                <a:spcPts val="0"/>
              </a:spcBef>
              <a:spcAft>
                <a:spcPts val="0"/>
              </a:spcAft>
              <a:buClr>
                <a:schemeClr val="accent1"/>
              </a:buClr>
              <a:buSzPts val="2100"/>
              <a:buNone/>
              <a:defRPr sz="2100" b="1">
                <a:solidFill>
                  <a:schemeClr val="accent1"/>
                </a:solidFill>
              </a:defRPr>
            </a:lvl6pPr>
            <a:lvl7pPr lvl="6" algn="ctr">
              <a:lnSpc>
                <a:spcPct val="100000"/>
              </a:lnSpc>
              <a:spcBef>
                <a:spcPts val="0"/>
              </a:spcBef>
              <a:spcAft>
                <a:spcPts val="0"/>
              </a:spcAft>
              <a:buClr>
                <a:schemeClr val="accent1"/>
              </a:buClr>
              <a:buSzPts val="2100"/>
              <a:buNone/>
              <a:defRPr sz="2100" b="1">
                <a:solidFill>
                  <a:schemeClr val="accent1"/>
                </a:solidFill>
              </a:defRPr>
            </a:lvl7pPr>
            <a:lvl8pPr lvl="7" algn="ctr">
              <a:lnSpc>
                <a:spcPct val="100000"/>
              </a:lnSpc>
              <a:spcBef>
                <a:spcPts val="0"/>
              </a:spcBef>
              <a:spcAft>
                <a:spcPts val="0"/>
              </a:spcAft>
              <a:buClr>
                <a:schemeClr val="accent1"/>
              </a:buClr>
              <a:buSzPts val="2100"/>
              <a:buNone/>
              <a:defRPr sz="2100" b="1">
                <a:solidFill>
                  <a:schemeClr val="accent1"/>
                </a:solidFill>
              </a:defRPr>
            </a:lvl8pPr>
            <a:lvl9pPr lvl="8" algn="ctr">
              <a:lnSpc>
                <a:spcPct val="100000"/>
              </a:lnSpc>
              <a:spcBef>
                <a:spcPts val="0"/>
              </a:spcBef>
              <a:spcAft>
                <a:spcPts val="0"/>
              </a:spcAft>
              <a:buClr>
                <a:schemeClr val="accent1"/>
              </a:buClr>
              <a:buSzPts val="2100"/>
              <a:buNone/>
              <a:defRPr sz="2100" b="1">
                <a:solidFill>
                  <a:schemeClr val="accent1"/>
                </a:solidFill>
              </a:defRPr>
            </a:lvl9pPr>
          </a:lstStyle>
          <a:p>
            <a:endParaRPr/>
          </a:p>
        </p:txBody>
      </p:sp>
      <p:sp>
        <p:nvSpPr>
          <p:cNvPr id="13" name="Google Shape;13;p3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6"/>
        <p:cNvGrpSpPr/>
        <p:nvPr/>
      </p:nvGrpSpPr>
      <p:grpSpPr>
        <a:xfrm>
          <a:off x="0" y="0"/>
          <a:ext cx="0" cy="0"/>
          <a:chOff x="0" y="0"/>
          <a:chExt cx="0" cy="0"/>
        </a:xfrm>
      </p:grpSpPr>
      <p:sp>
        <p:nvSpPr>
          <p:cNvPr id="47" name="Google Shape;47;p40"/>
          <p:cNvSpPr txBox="1">
            <a:spLocks noGrp="1"/>
          </p:cNvSpPr>
          <p:nvPr>
            <p:ph type="title" hasCustomPrompt="1"/>
          </p:nvPr>
        </p:nvSpPr>
        <p:spPr>
          <a:xfrm>
            <a:off x="311700" y="1240275"/>
            <a:ext cx="8520600" cy="1981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2000"/>
              <a:buNone/>
              <a:defRPr sz="12000">
                <a:solidFill>
                  <a:schemeClr val="lt1"/>
                </a:solidFill>
                <a:highlight>
                  <a:schemeClr val="accent1"/>
                </a:highlight>
              </a:defRPr>
            </a:lvl1pPr>
            <a:lvl2pPr lvl="1" algn="ctr">
              <a:lnSpc>
                <a:spcPct val="100000"/>
              </a:lnSpc>
              <a:spcBef>
                <a:spcPts val="0"/>
              </a:spcBef>
              <a:spcAft>
                <a:spcPts val="0"/>
              </a:spcAft>
              <a:buClr>
                <a:schemeClr val="lt1"/>
              </a:buClr>
              <a:buSzPts val="12000"/>
              <a:buNone/>
              <a:defRPr sz="12000">
                <a:solidFill>
                  <a:schemeClr val="lt1"/>
                </a:solidFill>
                <a:highlight>
                  <a:schemeClr val="accent1"/>
                </a:highlight>
              </a:defRPr>
            </a:lvl2pPr>
            <a:lvl3pPr lvl="2" algn="ctr">
              <a:lnSpc>
                <a:spcPct val="100000"/>
              </a:lnSpc>
              <a:spcBef>
                <a:spcPts val="0"/>
              </a:spcBef>
              <a:spcAft>
                <a:spcPts val="0"/>
              </a:spcAft>
              <a:buClr>
                <a:schemeClr val="lt1"/>
              </a:buClr>
              <a:buSzPts val="12000"/>
              <a:buNone/>
              <a:defRPr sz="12000">
                <a:solidFill>
                  <a:schemeClr val="lt1"/>
                </a:solidFill>
                <a:highlight>
                  <a:schemeClr val="accent1"/>
                </a:highlight>
              </a:defRPr>
            </a:lvl3pPr>
            <a:lvl4pPr lvl="3" algn="ctr">
              <a:lnSpc>
                <a:spcPct val="100000"/>
              </a:lnSpc>
              <a:spcBef>
                <a:spcPts val="0"/>
              </a:spcBef>
              <a:spcAft>
                <a:spcPts val="0"/>
              </a:spcAft>
              <a:buClr>
                <a:schemeClr val="lt1"/>
              </a:buClr>
              <a:buSzPts val="12000"/>
              <a:buNone/>
              <a:defRPr sz="12000">
                <a:solidFill>
                  <a:schemeClr val="lt1"/>
                </a:solidFill>
                <a:highlight>
                  <a:schemeClr val="accent1"/>
                </a:highlight>
              </a:defRPr>
            </a:lvl4pPr>
            <a:lvl5pPr lvl="4" algn="ctr">
              <a:lnSpc>
                <a:spcPct val="100000"/>
              </a:lnSpc>
              <a:spcBef>
                <a:spcPts val="0"/>
              </a:spcBef>
              <a:spcAft>
                <a:spcPts val="0"/>
              </a:spcAft>
              <a:buClr>
                <a:schemeClr val="lt1"/>
              </a:buClr>
              <a:buSzPts val="12000"/>
              <a:buNone/>
              <a:defRPr sz="12000">
                <a:solidFill>
                  <a:schemeClr val="lt1"/>
                </a:solidFill>
                <a:highlight>
                  <a:schemeClr val="accent1"/>
                </a:highlight>
              </a:defRPr>
            </a:lvl5pPr>
            <a:lvl6pPr lvl="5" algn="ctr">
              <a:lnSpc>
                <a:spcPct val="100000"/>
              </a:lnSpc>
              <a:spcBef>
                <a:spcPts val="0"/>
              </a:spcBef>
              <a:spcAft>
                <a:spcPts val="0"/>
              </a:spcAft>
              <a:buClr>
                <a:schemeClr val="lt1"/>
              </a:buClr>
              <a:buSzPts val="12000"/>
              <a:buNone/>
              <a:defRPr sz="12000">
                <a:solidFill>
                  <a:schemeClr val="lt1"/>
                </a:solidFill>
                <a:highlight>
                  <a:schemeClr val="accent1"/>
                </a:highlight>
              </a:defRPr>
            </a:lvl6pPr>
            <a:lvl7pPr lvl="6" algn="ctr">
              <a:lnSpc>
                <a:spcPct val="100000"/>
              </a:lnSpc>
              <a:spcBef>
                <a:spcPts val="0"/>
              </a:spcBef>
              <a:spcAft>
                <a:spcPts val="0"/>
              </a:spcAft>
              <a:buClr>
                <a:schemeClr val="lt1"/>
              </a:buClr>
              <a:buSzPts val="12000"/>
              <a:buNone/>
              <a:defRPr sz="12000">
                <a:solidFill>
                  <a:schemeClr val="lt1"/>
                </a:solidFill>
                <a:highlight>
                  <a:schemeClr val="accent1"/>
                </a:highlight>
              </a:defRPr>
            </a:lvl7pPr>
            <a:lvl8pPr lvl="7" algn="ctr">
              <a:lnSpc>
                <a:spcPct val="100000"/>
              </a:lnSpc>
              <a:spcBef>
                <a:spcPts val="0"/>
              </a:spcBef>
              <a:spcAft>
                <a:spcPts val="0"/>
              </a:spcAft>
              <a:buClr>
                <a:schemeClr val="lt1"/>
              </a:buClr>
              <a:buSzPts val="12000"/>
              <a:buNone/>
              <a:defRPr sz="12000">
                <a:solidFill>
                  <a:schemeClr val="lt1"/>
                </a:solidFill>
                <a:highlight>
                  <a:schemeClr val="accent1"/>
                </a:highlight>
              </a:defRPr>
            </a:lvl8pPr>
            <a:lvl9pPr lvl="8" algn="ctr">
              <a:lnSpc>
                <a:spcPct val="100000"/>
              </a:lnSpc>
              <a:spcBef>
                <a:spcPts val="0"/>
              </a:spcBef>
              <a:spcAft>
                <a:spcPts val="0"/>
              </a:spcAft>
              <a:buClr>
                <a:schemeClr val="lt1"/>
              </a:buClr>
              <a:buSzPts val="12000"/>
              <a:buNone/>
              <a:defRPr sz="12000">
                <a:solidFill>
                  <a:schemeClr val="lt1"/>
                </a:solidFill>
                <a:highlight>
                  <a:schemeClr val="accent1"/>
                </a:highlight>
              </a:defRPr>
            </a:lvl9pPr>
          </a:lstStyle>
          <a:p>
            <a:r>
              <a:t>xx%</a:t>
            </a:r>
          </a:p>
        </p:txBody>
      </p:sp>
      <p:sp>
        <p:nvSpPr>
          <p:cNvPr id="48" name="Google Shape;48;p40"/>
          <p:cNvSpPr txBox="1">
            <a:spLocks noGrp="1"/>
          </p:cNvSpPr>
          <p:nvPr>
            <p:ph type="body" idx="1"/>
          </p:nvPr>
        </p:nvSpPr>
        <p:spPr>
          <a:xfrm>
            <a:off x="311700" y="33046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Clr>
                <a:schemeClr val="accent1"/>
              </a:buClr>
              <a:buSzPts val="1800"/>
              <a:buChar char="●"/>
              <a:defRPr>
                <a:solidFill>
                  <a:schemeClr val="accent1"/>
                </a:solidFill>
                <a:highlight>
                  <a:schemeClr val="dk1"/>
                </a:highlight>
              </a:defRPr>
            </a:lvl1pPr>
            <a:lvl2pPr marL="914400" lvl="1" indent="-317500" algn="ctr">
              <a:lnSpc>
                <a:spcPct val="115000"/>
              </a:lnSpc>
              <a:spcBef>
                <a:spcPts val="1600"/>
              </a:spcBef>
              <a:spcAft>
                <a:spcPts val="0"/>
              </a:spcAft>
              <a:buClr>
                <a:schemeClr val="accent1"/>
              </a:buClr>
              <a:buSzPts val="1400"/>
              <a:buChar char="○"/>
              <a:defRPr>
                <a:solidFill>
                  <a:schemeClr val="accent1"/>
                </a:solidFill>
                <a:highlight>
                  <a:schemeClr val="dk1"/>
                </a:highlight>
              </a:defRPr>
            </a:lvl2pPr>
            <a:lvl3pPr marL="1371600" lvl="2" indent="-317500" algn="ctr">
              <a:lnSpc>
                <a:spcPct val="115000"/>
              </a:lnSpc>
              <a:spcBef>
                <a:spcPts val="1600"/>
              </a:spcBef>
              <a:spcAft>
                <a:spcPts val="0"/>
              </a:spcAft>
              <a:buClr>
                <a:schemeClr val="accent1"/>
              </a:buClr>
              <a:buSzPts val="1400"/>
              <a:buChar char="■"/>
              <a:defRPr>
                <a:solidFill>
                  <a:schemeClr val="accent1"/>
                </a:solidFill>
                <a:highlight>
                  <a:schemeClr val="dk1"/>
                </a:highlight>
              </a:defRPr>
            </a:lvl3pPr>
            <a:lvl4pPr marL="1828800" lvl="3" indent="-317500" algn="ctr">
              <a:lnSpc>
                <a:spcPct val="115000"/>
              </a:lnSpc>
              <a:spcBef>
                <a:spcPts val="1600"/>
              </a:spcBef>
              <a:spcAft>
                <a:spcPts val="0"/>
              </a:spcAft>
              <a:buClr>
                <a:schemeClr val="accent1"/>
              </a:buClr>
              <a:buSzPts val="1400"/>
              <a:buChar char="●"/>
              <a:defRPr>
                <a:solidFill>
                  <a:schemeClr val="accent1"/>
                </a:solidFill>
                <a:highlight>
                  <a:schemeClr val="dk1"/>
                </a:highlight>
              </a:defRPr>
            </a:lvl4pPr>
            <a:lvl5pPr marL="2286000" lvl="4" indent="-317500" algn="ctr">
              <a:lnSpc>
                <a:spcPct val="115000"/>
              </a:lnSpc>
              <a:spcBef>
                <a:spcPts val="1600"/>
              </a:spcBef>
              <a:spcAft>
                <a:spcPts val="0"/>
              </a:spcAft>
              <a:buClr>
                <a:schemeClr val="accent1"/>
              </a:buClr>
              <a:buSzPts val="1400"/>
              <a:buChar char="○"/>
              <a:defRPr>
                <a:solidFill>
                  <a:schemeClr val="accent1"/>
                </a:solidFill>
                <a:highlight>
                  <a:schemeClr val="dk1"/>
                </a:highlight>
              </a:defRPr>
            </a:lvl5pPr>
            <a:lvl6pPr marL="2743200" lvl="5" indent="-317500" algn="ctr">
              <a:lnSpc>
                <a:spcPct val="115000"/>
              </a:lnSpc>
              <a:spcBef>
                <a:spcPts val="1600"/>
              </a:spcBef>
              <a:spcAft>
                <a:spcPts val="0"/>
              </a:spcAft>
              <a:buClr>
                <a:schemeClr val="accent1"/>
              </a:buClr>
              <a:buSzPts val="1400"/>
              <a:buChar char="■"/>
              <a:defRPr>
                <a:solidFill>
                  <a:schemeClr val="accent1"/>
                </a:solidFill>
                <a:highlight>
                  <a:schemeClr val="dk1"/>
                </a:highlight>
              </a:defRPr>
            </a:lvl6pPr>
            <a:lvl7pPr marL="3200400" lvl="6" indent="-317500" algn="ctr">
              <a:lnSpc>
                <a:spcPct val="115000"/>
              </a:lnSpc>
              <a:spcBef>
                <a:spcPts val="1600"/>
              </a:spcBef>
              <a:spcAft>
                <a:spcPts val="0"/>
              </a:spcAft>
              <a:buClr>
                <a:schemeClr val="accent1"/>
              </a:buClr>
              <a:buSzPts val="1400"/>
              <a:buChar char="●"/>
              <a:defRPr>
                <a:solidFill>
                  <a:schemeClr val="accent1"/>
                </a:solidFill>
                <a:highlight>
                  <a:schemeClr val="dk1"/>
                </a:highlight>
              </a:defRPr>
            </a:lvl7pPr>
            <a:lvl8pPr marL="3657600" lvl="7" indent="-317500" algn="ctr">
              <a:lnSpc>
                <a:spcPct val="115000"/>
              </a:lnSpc>
              <a:spcBef>
                <a:spcPts val="1600"/>
              </a:spcBef>
              <a:spcAft>
                <a:spcPts val="0"/>
              </a:spcAft>
              <a:buClr>
                <a:schemeClr val="accent1"/>
              </a:buClr>
              <a:buSzPts val="1400"/>
              <a:buChar char="○"/>
              <a:defRPr>
                <a:solidFill>
                  <a:schemeClr val="accent1"/>
                </a:solidFill>
                <a:highlight>
                  <a:schemeClr val="dk1"/>
                </a:highlight>
              </a:defRPr>
            </a:lvl8pPr>
            <a:lvl9pPr marL="4114800" lvl="8" indent="-317500" algn="ctr">
              <a:lnSpc>
                <a:spcPct val="115000"/>
              </a:lnSpc>
              <a:spcBef>
                <a:spcPts val="1600"/>
              </a:spcBef>
              <a:spcAft>
                <a:spcPts val="1600"/>
              </a:spcAft>
              <a:buClr>
                <a:schemeClr val="accent1"/>
              </a:buClr>
              <a:buSzPts val="1400"/>
              <a:buChar char="■"/>
              <a:defRPr>
                <a:solidFill>
                  <a:schemeClr val="accent1"/>
                </a:solidFill>
                <a:highlight>
                  <a:schemeClr val="dk1"/>
                </a:highlight>
              </a:defRPr>
            </a:lvl9pPr>
          </a:lstStyle>
          <a:p>
            <a:endParaRPr/>
          </a:p>
        </p:txBody>
      </p:sp>
      <p:sp>
        <p:nvSpPr>
          <p:cNvPr id="49" name="Google Shape;49;p4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4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4"/>
        <p:cNvGrpSpPr/>
        <p:nvPr/>
      </p:nvGrpSpPr>
      <p:grpSpPr>
        <a:xfrm>
          <a:off x="0" y="0"/>
          <a:ext cx="0" cy="0"/>
          <a:chOff x="0" y="0"/>
          <a:chExt cx="0" cy="0"/>
        </a:xfrm>
      </p:grpSpPr>
      <p:sp>
        <p:nvSpPr>
          <p:cNvPr id="15" name="Google Shape;15;p32"/>
          <p:cNvSpPr txBox="1">
            <a:spLocks noGrp="1"/>
          </p:cNvSpPr>
          <p:nvPr>
            <p:ph type="title"/>
          </p:nvPr>
        </p:nvSpPr>
        <p:spPr>
          <a:xfrm>
            <a:off x="2802750" y="802500"/>
            <a:ext cx="3538500" cy="3538500"/>
          </a:xfrm>
          <a:prstGeom prst="rect">
            <a:avLst/>
          </a:prstGeom>
          <a:solidFill>
            <a:srgbClr val="FFFFFF"/>
          </a:solid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16" name="Google Shape;16;p3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33"/>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4200"/>
              <a:buNone/>
              <a:defRPr/>
            </a:lvl1pPr>
            <a:lvl2pPr lvl="1" algn="l">
              <a:lnSpc>
                <a:spcPct val="100000"/>
              </a:lnSpc>
              <a:spcBef>
                <a:spcPts val="0"/>
              </a:spcBef>
              <a:spcAft>
                <a:spcPts val="0"/>
              </a:spcAft>
              <a:buSzPts val="4200"/>
              <a:buNone/>
              <a:defRPr/>
            </a:lvl2pPr>
            <a:lvl3pPr lvl="2" algn="l">
              <a:lnSpc>
                <a:spcPct val="100000"/>
              </a:lnSpc>
              <a:spcBef>
                <a:spcPts val="0"/>
              </a:spcBef>
              <a:spcAft>
                <a:spcPts val="0"/>
              </a:spcAft>
              <a:buSzPts val="4200"/>
              <a:buNone/>
              <a:defRPr/>
            </a:lvl3pPr>
            <a:lvl4pPr lvl="3" algn="l">
              <a:lnSpc>
                <a:spcPct val="100000"/>
              </a:lnSpc>
              <a:spcBef>
                <a:spcPts val="0"/>
              </a:spcBef>
              <a:spcAft>
                <a:spcPts val="0"/>
              </a:spcAft>
              <a:buSzPts val="4200"/>
              <a:buNone/>
              <a:defRPr/>
            </a:lvl4pPr>
            <a:lvl5pPr lvl="4" algn="l">
              <a:lnSpc>
                <a:spcPct val="100000"/>
              </a:lnSpc>
              <a:spcBef>
                <a:spcPts val="0"/>
              </a:spcBef>
              <a:spcAft>
                <a:spcPts val="0"/>
              </a:spcAft>
              <a:buSzPts val="4200"/>
              <a:buNone/>
              <a:defRPr/>
            </a:lvl5pPr>
            <a:lvl6pPr lvl="5" algn="l">
              <a:lnSpc>
                <a:spcPct val="100000"/>
              </a:lnSpc>
              <a:spcBef>
                <a:spcPts val="0"/>
              </a:spcBef>
              <a:spcAft>
                <a:spcPts val="0"/>
              </a:spcAft>
              <a:buSzPts val="4200"/>
              <a:buNone/>
              <a:defRPr/>
            </a:lvl6pPr>
            <a:lvl7pPr lvl="6" algn="l">
              <a:lnSpc>
                <a:spcPct val="100000"/>
              </a:lnSpc>
              <a:spcBef>
                <a:spcPts val="0"/>
              </a:spcBef>
              <a:spcAft>
                <a:spcPts val="0"/>
              </a:spcAft>
              <a:buSzPts val="4200"/>
              <a:buNone/>
              <a:defRPr/>
            </a:lvl7pPr>
            <a:lvl8pPr lvl="7" algn="l">
              <a:lnSpc>
                <a:spcPct val="100000"/>
              </a:lnSpc>
              <a:spcBef>
                <a:spcPts val="0"/>
              </a:spcBef>
              <a:spcAft>
                <a:spcPts val="0"/>
              </a:spcAft>
              <a:buSzPts val="4200"/>
              <a:buNone/>
              <a:defRPr/>
            </a:lvl8pPr>
            <a:lvl9pPr lvl="8" algn="l">
              <a:lnSpc>
                <a:spcPct val="100000"/>
              </a:lnSpc>
              <a:spcBef>
                <a:spcPts val="0"/>
              </a:spcBef>
              <a:spcAft>
                <a:spcPts val="0"/>
              </a:spcAft>
              <a:buSzPts val="4200"/>
              <a:buNone/>
              <a:defRPr/>
            </a:lvl9pPr>
          </a:lstStyle>
          <a:p>
            <a:endParaRPr/>
          </a:p>
        </p:txBody>
      </p:sp>
      <p:sp>
        <p:nvSpPr>
          <p:cNvPr id="19" name="Google Shape;19;p33"/>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0" name="Google Shape;20;p3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34"/>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4200"/>
              <a:buNone/>
              <a:defRPr/>
            </a:lvl1pPr>
            <a:lvl2pPr lvl="1" algn="l">
              <a:lnSpc>
                <a:spcPct val="100000"/>
              </a:lnSpc>
              <a:spcBef>
                <a:spcPts val="0"/>
              </a:spcBef>
              <a:spcAft>
                <a:spcPts val="0"/>
              </a:spcAft>
              <a:buSzPts val="4200"/>
              <a:buNone/>
              <a:defRPr/>
            </a:lvl2pPr>
            <a:lvl3pPr lvl="2" algn="l">
              <a:lnSpc>
                <a:spcPct val="100000"/>
              </a:lnSpc>
              <a:spcBef>
                <a:spcPts val="0"/>
              </a:spcBef>
              <a:spcAft>
                <a:spcPts val="0"/>
              </a:spcAft>
              <a:buSzPts val="4200"/>
              <a:buNone/>
              <a:defRPr/>
            </a:lvl3pPr>
            <a:lvl4pPr lvl="3" algn="l">
              <a:lnSpc>
                <a:spcPct val="100000"/>
              </a:lnSpc>
              <a:spcBef>
                <a:spcPts val="0"/>
              </a:spcBef>
              <a:spcAft>
                <a:spcPts val="0"/>
              </a:spcAft>
              <a:buSzPts val="4200"/>
              <a:buNone/>
              <a:defRPr/>
            </a:lvl4pPr>
            <a:lvl5pPr lvl="4" algn="l">
              <a:lnSpc>
                <a:spcPct val="100000"/>
              </a:lnSpc>
              <a:spcBef>
                <a:spcPts val="0"/>
              </a:spcBef>
              <a:spcAft>
                <a:spcPts val="0"/>
              </a:spcAft>
              <a:buSzPts val="4200"/>
              <a:buNone/>
              <a:defRPr/>
            </a:lvl5pPr>
            <a:lvl6pPr lvl="5" algn="l">
              <a:lnSpc>
                <a:spcPct val="100000"/>
              </a:lnSpc>
              <a:spcBef>
                <a:spcPts val="0"/>
              </a:spcBef>
              <a:spcAft>
                <a:spcPts val="0"/>
              </a:spcAft>
              <a:buSzPts val="4200"/>
              <a:buNone/>
              <a:defRPr/>
            </a:lvl6pPr>
            <a:lvl7pPr lvl="6" algn="l">
              <a:lnSpc>
                <a:spcPct val="100000"/>
              </a:lnSpc>
              <a:spcBef>
                <a:spcPts val="0"/>
              </a:spcBef>
              <a:spcAft>
                <a:spcPts val="0"/>
              </a:spcAft>
              <a:buSzPts val="4200"/>
              <a:buNone/>
              <a:defRPr/>
            </a:lvl7pPr>
            <a:lvl8pPr lvl="7" algn="l">
              <a:lnSpc>
                <a:spcPct val="100000"/>
              </a:lnSpc>
              <a:spcBef>
                <a:spcPts val="0"/>
              </a:spcBef>
              <a:spcAft>
                <a:spcPts val="0"/>
              </a:spcAft>
              <a:buSzPts val="4200"/>
              <a:buNone/>
              <a:defRPr/>
            </a:lvl8pPr>
            <a:lvl9pPr lvl="8" algn="l">
              <a:lnSpc>
                <a:spcPct val="100000"/>
              </a:lnSpc>
              <a:spcBef>
                <a:spcPts val="0"/>
              </a:spcBef>
              <a:spcAft>
                <a:spcPts val="0"/>
              </a:spcAft>
              <a:buSzPts val="4200"/>
              <a:buNone/>
              <a:defRPr/>
            </a:lvl9pPr>
          </a:lstStyle>
          <a:p>
            <a:endParaRPr/>
          </a:p>
        </p:txBody>
      </p:sp>
      <p:sp>
        <p:nvSpPr>
          <p:cNvPr id="23" name="Google Shape;23;p34"/>
          <p:cNvSpPr txBox="1">
            <a:spLocks noGrp="1"/>
          </p:cNvSpPr>
          <p:nvPr>
            <p:ph type="body" idx="1"/>
          </p:nvPr>
        </p:nvSpPr>
        <p:spPr>
          <a:xfrm>
            <a:off x="311700" y="1228675"/>
            <a:ext cx="3999900" cy="334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4" name="Google Shape;24;p34"/>
          <p:cNvSpPr txBox="1">
            <a:spLocks noGrp="1"/>
          </p:cNvSpPr>
          <p:nvPr>
            <p:ph type="body" idx="2"/>
          </p:nvPr>
        </p:nvSpPr>
        <p:spPr>
          <a:xfrm>
            <a:off x="4832400" y="1228675"/>
            <a:ext cx="3999900" cy="334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5" name="Google Shape;25;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35"/>
          <p:cNvSpPr txBox="1">
            <a:spLocks noGrp="1"/>
          </p:cNvSpPr>
          <p:nvPr>
            <p:ph type="title"/>
          </p:nvPr>
        </p:nvSpPr>
        <p:spPr>
          <a:xfrm>
            <a:off x="304800" y="309350"/>
            <a:ext cx="8537700" cy="748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4000"/>
              <a:buNone/>
              <a:defRPr sz="4000"/>
            </a:lvl1pPr>
            <a:lvl2pPr lvl="1" algn="l">
              <a:lnSpc>
                <a:spcPct val="100000"/>
              </a:lnSpc>
              <a:spcBef>
                <a:spcPts val="0"/>
              </a:spcBef>
              <a:spcAft>
                <a:spcPts val="0"/>
              </a:spcAft>
              <a:buSzPts val="4000"/>
              <a:buNone/>
              <a:defRPr sz="4000"/>
            </a:lvl2pPr>
            <a:lvl3pPr lvl="2" algn="l">
              <a:lnSpc>
                <a:spcPct val="100000"/>
              </a:lnSpc>
              <a:spcBef>
                <a:spcPts val="0"/>
              </a:spcBef>
              <a:spcAft>
                <a:spcPts val="0"/>
              </a:spcAft>
              <a:buSzPts val="4000"/>
              <a:buNone/>
              <a:defRPr sz="4000"/>
            </a:lvl3pPr>
            <a:lvl4pPr lvl="3" algn="l">
              <a:lnSpc>
                <a:spcPct val="100000"/>
              </a:lnSpc>
              <a:spcBef>
                <a:spcPts val="0"/>
              </a:spcBef>
              <a:spcAft>
                <a:spcPts val="0"/>
              </a:spcAft>
              <a:buSzPts val="4000"/>
              <a:buNone/>
              <a:defRPr sz="4000"/>
            </a:lvl4pPr>
            <a:lvl5pPr lvl="4" algn="l">
              <a:lnSpc>
                <a:spcPct val="100000"/>
              </a:lnSpc>
              <a:spcBef>
                <a:spcPts val="0"/>
              </a:spcBef>
              <a:spcAft>
                <a:spcPts val="0"/>
              </a:spcAft>
              <a:buSzPts val="4000"/>
              <a:buNone/>
              <a:defRPr sz="4000"/>
            </a:lvl5pPr>
            <a:lvl6pPr lvl="5" algn="l">
              <a:lnSpc>
                <a:spcPct val="100000"/>
              </a:lnSpc>
              <a:spcBef>
                <a:spcPts val="0"/>
              </a:spcBef>
              <a:spcAft>
                <a:spcPts val="0"/>
              </a:spcAft>
              <a:buSzPts val="4000"/>
              <a:buNone/>
              <a:defRPr sz="4000"/>
            </a:lvl6pPr>
            <a:lvl7pPr lvl="6" algn="l">
              <a:lnSpc>
                <a:spcPct val="100000"/>
              </a:lnSpc>
              <a:spcBef>
                <a:spcPts val="0"/>
              </a:spcBef>
              <a:spcAft>
                <a:spcPts val="0"/>
              </a:spcAft>
              <a:buSzPts val="4000"/>
              <a:buNone/>
              <a:defRPr sz="4000"/>
            </a:lvl7pPr>
            <a:lvl8pPr lvl="7" algn="l">
              <a:lnSpc>
                <a:spcPct val="100000"/>
              </a:lnSpc>
              <a:spcBef>
                <a:spcPts val="0"/>
              </a:spcBef>
              <a:spcAft>
                <a:spcPts val="0"/>
              </a:spcAft>
              <a:buSzPts val="4000"/>
              <a:buNone/>
              <a:defRPr sz="4000"/>
            </a:lvl8pPr>
            <a:lvl9pPr lvl="8" algn="l">
              <a:lnSpc>
                <a:spcPct val="100000"/>
              </a:lnSpc>
              <a:spcBef>
                <a:spcPts val="0"/>
              </a:spcBef>
              <a:spcAft>
                <a:spcPts val="0"/>
              </a:spcAft>
              <a:buSzPts val="4000"/>
              <a:buNone/>
              <a:defRPr sz="4000"/>
            </a:lvl9pPr>
          </a:lstStyle>
          <a:p>
            <a:endParaRPr/>
          </a:p>
        </p:txBody>
      </p:sp>
      <p:sp>
        <p:nvSpPr>
          <p:cNvPr id="28" name="Google Shape;28;p3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Google Shape;30;p36"/>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000"/>
              <a:buNone/>
              <a:defRPr sz="3000">
                <a:highlight>
                  <a:schemeClr val="dk1"/>
                </a:highlight>
              </a:defRPr>
            </a:lvl1pPr>
            <a:lvl2pPr lvl="1" algn="l">
              <a:lnSpc>
                <a:spcPct val="100000"/>
              </a:lnSpc>
              <a:spcBef>
                <a:spcPts val="0"/>
              </a:spcBef>
              <a:spcAft>
                <a:spcPts val="0"/>
              </a:spcAft>
              <a:buSzPts val="3000"/>
              <a:buNone/>
              <a:defRPr sz="3000">
                <a:highlight>
                  <a:schemeClr val="dk1"/>
                </a:highlight>
              </a:defRPr>
            </a:lvl2pPr>
            <a:lvl3pPr lvl="2" algn="l">
              <a:lnSpc>
                <a:spcPct val="100000"/>
              </a:lnSpc>
              <a:spcBef>
                <a:spcPts val="0"/>
              </a:spcBef>
              <a:spcAft>
                <a:spcPts val="0"/>
              </a:spcAft>
              <a:buSzPts val="3000"/>
              <a:buNone/>
              <a:defRPr sz="3000">
                <a:highlight>
                  <a:schemeClr val="dk1"/>
                </a:highlight>
              </a:defRPr>
            </a:lvl3pPr>
            <a:lvl4pPr lvl="3" algn="l">
              <a:lnSpc>
                <a:spcPct val="100000"/>
              </a:lnSpc>
              <a:spcBef>
                <a:spcPts val="0"/>
              </a:spcBef>
              <a:spcAft>
                <a:spcPts val="0"/>
              </a:spcAft>
              <a:buSzPts val="3000"/>
              <a:buNone/>
              <a:defRPr sz="3000">
                <a:highlight>
                  <a:schemeClr val="dk1"/>
                </a:highlight>
              </a:defRPr>
            </a:lvl4pPr>
            <a:lvl5pPr lvl="4" algn="l">
              <a:lnSpc>
                <a:spcPct val="100000"/>
              </a:lnSpc>
              <a:spcBef>
                <a:spcPts val="0"/>
              </a:spcBef>
              <a:spcAft>
                <a:spcPts val="0"/>
              </a:spcAft>
              <a:buSzPts val="3000"/>
              <a:buNone/>
              <a:defRPr sz="3000">
                <a:highlight>
                  <a:schemeClr val="dk1"/>
                </a:highlight>
              </a:defRPr>
            </a:lvl5pPr>
            <a:lvl6pPr lvl="5" algn="l">
              <a:lnSpc>
                <a:spcPct val="100000"/>
              </a:lnSpc>
              <a:spcBef>
                <a:spcPts val="0"/>
              </a:spcBef>
              <a:spcAft>
                <a:spcPts val="0"/>
              </a:spcAft>
              <a:buSzPts val="3000"/>
              <a:buNone/>
              <a:defRPr sz="3000">
                <a:highlight>
                  <a:schemeClr val="dk1"/>
                </a:highlight>
              </a:defRPr>
            </a:lvl6pPr>
            <a:lvl7pPr lvl="6" algn="l">
              <a:lnSpc>
                <a:spcPct val="100000"/>
              </a:lnSpc>
              <a:spcBef>
                <a:spcPts val="0"/>
              </a:spcBef>
              <a:spcAft>
                <a:spcPts val="0"/>
              </a:spcAft>
              <a:buSzPts val="3000"/>
              <a:buNone/>
              <a:defRPr sz="3000">
                <a:highlight>
                  <a:schemeClr val="dk1"/>
                </a:highlight>
              </a:defRPr>
            </a:lvl7pPr>
            <a:lvl8pPr lvl="7" algn="l">
              <a:lnSpc>
                <a:spcPct val="100000"/>
              </a:lnSpc>
              <a:spcBef>
                <a:spcPts val="0"/>
              </a:spcBef>
              <a:spcAft>
                <a:spcPts val="0"/>
              </a:spcAft>
              <a:buSzPts val="3000"/>
              <a:buNone/>
              <a:defRPr sz="3000">
                <a:highlight>
                  <a:schemeClr val="dk1"/>
                </a:highlight>
              </a:defRPr>
            </a:lvl8pPr>
            <a:lvl9pPr lvl="8" algn="l">
              <a:lnSpc>
                <a:spcPct val="100000"/>
              </a:lnSpc>
              <a:spcBef>
                <a:spcPts val="0"/>
              </a:spcBef>
              <a:spcAft>
                <a:spcPts val="0"/>
              </a:spcAft>
              <a:buSzPts val="3000"/>
              <a:buNone/>
              <a:defRPr sz="3000">
                <a:highlight>
                  <a:schemeClr val="dk1"/>
                </a:highlight>
              </a:defRPr>
            </a:lvl9pPr>
          </a:lstStyle>
          <a:p>
            <a:endParaRPr/>
          </a:p>
        </p:txBody>
      </p:sp>
      <p:sp>
        <p:nvSpPr>
          <p:cNvPr id="31" name="Google Shape;31;p36"/>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2" name="Google Shape;32;p3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4"/>
        </a:solidFill>
        <a:effectLst/>
      </p:bgPr>
    </p:bg>
    <p:spTree>
      <p:nvGrpSpPr>
        <p:cNvPr id="1" name="Shape 33"/>
        <p:cNvGrpSpPr/>
        <p:nvPr/>
      </p:nvGrpSpPr>
      <p:grpSpPr>
        <a:xfrm>
          <a:off x="0" y="0"/>
          <a:ext cx="0" cy="0"/>
          <a:chOff x="0" y="0"/>
          <a:chExt cx="0" cy="0"/>
        </a:xfrm>
      </p:grpSpPr>
      <p:sp>
        <p:nvSpPr>
          <p:cNvPr id="34" name="Google Shape;34;p37"/>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chemeClr val="lt1"/>
              </a:buClr>
              <a:buSzPts val="6000"/>
              <a:buNone/>
              <a:defRPr sz="6000">
                <a:solidFill>
                  <a:schemeClr val="lt1"/>
                </a:solidFill>
              </a:defRPr>
            </a:lvl1pPr>
            <a:lvl2pPr lvl="1" algn="l">
              <a:lnSpc>
                <a:spcPct val="100000"/>
              </a:lnSpc>
              <a:spcBef>
                <a:spcPts val="0"/>
              </a:spcBef>
              <a:spcAft>
                <a:spcPts val="0"/>
              </a:spcAft>
              <a:buClr>
                <a:schemeClr val="lt1"/>
              </a:buClr>
              <a:buSzPts val="6000"/>
              <a:buNone/>
              <a:defRPr sz="6000">
                <a:solidFill>
                  <a:schemeClr val="lt1"/>
                </a:solidFill>
              </a:defRPr>
            </a:lvl2pPr>
            <a:lvl3pPr lvl="2" algn="l">
              <a:lnSpc>
                <a:spcPct val="100000"/>
              </a:lnSpc>
              <a:spcBef>
                <a:spcPts val="0"/>
              </a:spcBef>
              <a:spcAft>
                <a:spcPts val="0"/>
              </a:spcAft>
              <a:buClr>
                <a:schemeClr val="lt1"/>
              </a:buClr>
              <a:buSzPts val="6000"/>
              <a:buNone/>
              <a:defRPr sz="6000">
                <a:solidFill>
                  <a:schemeClr val="lt1"/>
                </a:solidFill>
              </a:defRPr>
            </a:lvl3pPr>
            <a:lvl4pPr lvl="3" algn="l">
              <a:lnSpc>
                <a:spcPct val="100000"/>
              </a:lnSpc>
              <a:spcBef>
                <a:spcPts val="0"/>
              </a:spcBef>
              <a:spcAft>
                <a:spcPts val="0"/>
              </a:spcAft>
              <a:buClr>
                <a:schemeClr val="lt1"/>
              </a:buClr>
              <a:buSzPts val="6000"/>
              <a:buNone/>
              <a:defRPr sz="6000">
                <a:solidFill>
                  <a:schemeClr val="lt1"/>
                </a:solidFill>
              </a:defRPr>
            </a:lvl4pPr>
            <a:lvl5pPr lvl="4" algn="l">
              <a:lnSpc>
                <a:spcPct val="100000"/>
              </a:lnSpc>
              <a:spcBef>
                <a:spcPts val="0"/>
              </a:spcBef>
              <a:spcAft>
                <a:spcPts val="0"/>
              </a:spcAft>
              <a:buClr>
                <a:schemeClr val="lt1"/>
              </a:buClr>
              <a:buSzPts val="6000"/>
              <a:buNone/>
              <a:defRPr sz="6000">
                <a:solidFill>
                  <a:schemeClr val="lt1"/>
                </a:solidFill>
              </a:defRPr>
            </a:lvl5pPr>
            <a:lvl6pPr lvl="5" algn="l">
              <a:lnSpc>
                <a:spcPct val="100000"/>
              </a:lnSpc>
              <a:spcBef>
                <a:spcPts val="0"/>
              </a:spcBef>
              <a:spcAft>
                <a:spcPts val="0"/>
              </a:spcAft>
              <a:buClr>
                <a:schemeClr val="lt1"/>
              </a:buClr>
              <a:buSzPts val="6000"/>
              <a:buNone/>
              <a:defRPr sz="6000">
                <a:solidFill>
                  <a:schemeClr val="lt1"/>
                </a:solidFill>
              </a:defRPr>
            </a:lvl6pPr>
            <a:lvl7pPr lvl="6" algn="l">
              <a:lnSpc>
                <a:spcPct val="100000"/>
              </a:lnSpc>
              <a:spcBef>
                <a:spcPts val="0"/>
              </a:spcBef>
              <a:spcAft>
                <a:spcPts val="0"/>
              </a:spcAft>
              <a:buClr>
                <a:schemeClr val="lt1"/>
              </a:buClr>
              <a:buSzPts val="6000"/>
              <a:buNone/>
              <a:defRPr sz="6000">
                <a:solidFill>
                  <a:schemeClr val="lt1"/>
                </a:solidFill>
              </a:defRPr>
            </a:lvl7pPr>
            <a:lvl8pPr lvl="7" algn="l">
              <a:lnSpc>
                <a:spcPct val="100000"/>
              </a:lnSpc>
              <a:spcBef>
                <a:spcPts val="0"/>
              </a:spcBef>
              <a:spcAft>
                <a:spcPts val="0"/>
              </a:spcAft>
              <a:buClr>
                <a:schemeClr val="lt1"/>
              </a:buClr>
              <a:buSzPts val="6000"/>
              <a:buNone/>
              <a:defRPr sz="6000">
                <a:solidFill>
                  <a:schemeClr val="lt1"/>
                </a:solidFill>
              </a:defRPr>
            </a:lvl8pPr>
            <a:lvl9pPr lvl="8" algn="l">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35" name="Google Shape;35;p3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
        <p:cNvGrpSpPr/>
        <p:nvPr/>
      </p:nvGrpSpPr>
      <p:grpSpPr>
        <a:xfrm>
          <a:off x="0" y="0"/>
          <a:ext cx="0" cy="0"/>
          <a:chOff x="0" y="0"/>
          <a:chExt cx="0" cy="0"/>
        </a:xfrm>
      </p:grpSpPr>
      <p:sp>
        <p:nvSpPr>
          <p:cNvPr id="37" name="Google Shape;37;p38"/>
          <p:cNvSpPr/>
          <p:nvPr/>
        </p:nvSpPr>
        <p:spPr>
          <a:xfrm>
            <a:off x="4572000" y="-2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38" name="Google Shape;38;p38"/>
          <p:cNvCxnSpPr/>
          <p:nvPr/>
        </p:nvCxnSpPr>
        <p:spPr>
          <a:xfrm>
            <a:off x="5029675" y="4495500"/>
            <a:ext cx="468300" cy="0"/>
          </a:xfrm>
          <a:prstGeom prst="straightConnector1">
            <a:avLst/>
          </a:prstGeom>
          <a:noFill/>
          <a:ln w="28575" cap="flat" cmpd="sng">
            <a:solidFill>
              <a:schemeClr val="lt1"/>
            </a:solidFill>
            <a:prstDash val="solid"/>
            <a:round/>
            <a:headEnd type="none" w="sm" len="sm"/>
            <a:tailEnd type="none" w="sm" len="sm"/>
          </a:ln>
        </p:spPr>
      </p:cxnSp>
      <p:sp>
        <p:nvSpPr>
          <p:cNvPr id="39" name="Google Shape;39;p38"/>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400"/>
              <a:buNone/>
              <a:defRPr sz="5400"/>
            </a:lvl1pPr>
            <a:lvl2pPr lvl="1" algn="ctr">
              <a:lnSpc>
                <a:spcPct val="100000"/>
              </a:lnSpc>
              <a:spcBef>
                <a:spcPts val="0"/>
              </a:spcBef>
              <a:spcAft>
                <a:spcPts val="0"/>
              </a:spcAft>
              <a:buSzPts val="5400"/>
              <a:buNone/>
              <a:defRPr sz="5400"/>
            </a:lvl2pPr>
            <a:lvl3pPr lvl="2" algn="ctr">
              <a:lnSpc>
                <a:spcPct val="100000"/>
              </a:lnSpc>
              <a:spcBef>
                <a:spcPts val="0"/>
              </a:spcBef>
              <a:spcAft>
                <a:spcPts val="0"/>
              </a:spcAft>
              <a:buSzPts val="5400"/>
              <a:buNone/>
              <a:defRPr sz="5400"/>
            </a:lvl3pPr>
            <a:lvl4pPr lvl="3" algn="ctr">
              <a:lnSpc>
                <a:spcPct val="100000"/>
              </a:lnSpc>
              <a:spcBef>
                <a:spcPts val="0"/>
              </a:spcBef>
              <a:spcAft>
                <a:spcPts val="0"/>
              </a:spcAft>
              <a:buSzPts val="5400"/>
              <a:buNone/>
              <a:defRPr sz="5400"/>
            </a:lvl4pPr>
            <a:lvl5pPr lvl="4" algn="ctr">
              <a:lnSpc>
                <a:spcPct val="100000"/>
              </a:lnSpc>
              <a:spcBef>
                <a:spcPts val="0"/>
              </a:spcBef>
              <a:spcAft>
                <a:spcPts val="0"/>
              </a:spcAft>
              <a:buSzPts val="5400"/>
              <a:buNone/>
              <a:defRPr sz="5400"/>
            </a:lvl5pPr>
            <a:lvl6pPr lvl="5" algn="ctr">
              <a:lnSpc>
                <a:spcPct val="100000"/>
              </a:lnSpc>
              <a:spcBef>
                <a:spcPts val="0"/>
              </a:spcBef>
              <a:spcAft>
                <a:spcPts val="0"/>
              </a:spcAft>
              <a:buSzPts val="5400"/>
              <a:buNone/>
              <a:defRPr sz="5400"/>
            </a:lvl6pPr>
            <a:lvl7pPr lvl="6" algn="ctr">
              <a:lnSpc>
                <a:spcPct val="100000"/>
              </a:lnSpc>
              <a:spcBef>
                <a:spcPts val="0"/>
              </a:spcBef>
              <a:spcAft>
                <a:spcPts val="0"/>
              </a:spcAft>
              <a:buSzPts val="5400"/>
              <a:buNone/>
              <a:defRPr sz="5400"/>
            </a:lvl7pPr>
            <a:lvl8pPr lvl="7" algn="ctr">
              <a:lnSpc>
                <a:spcPct val="100000"/>
              </a:lnSpc>
              <a:spcBef>
                <a:spcPts val="0"/>
              </a:spcBef>
              <a:spcAft>
                <a:spcPts val="0"/>
              </a:spcAft>
              <a:buSzPts val="5400"/>
              <a:buNone/>
              <a:defRPr sz="5400"/>
            </a:lvl8pPr>
            <a:lvl9pPr lvl="8" algn="ctr">
              <a:lnSpc>
                <a:spcPct val="100000"/>
              </a:lnSpc>
              <a:spcBef>
                <a:spcPts val="0"/>
              </a:spcBef>
              <a:spcAft>
                <a:spcPts val="0"/>
              </a:spcAft>
              <a:buSzPts val="5400"/>
              <a:buNone/>
              <a:defRPr sz="5400"/>
            </a:lvl9pPr>
          </a:lstStyle>
          <a:p>
            <a:endParaRPr/>
          </a:p>
        </p:txBody>
      </p:sp>
      <p:sp>
        <p:nvSpPr>
          <p:cNvPr id="40" name="Google Shape;40;p38"/>
          <p:cNvSpPr txBox="1">
            <a:spLocks noGrp="1"/>
          </p:cNvSpPr>
          <p:nvPr>
            <p:ph type="subTitle" idx="1"/>
          </p:nvPr>
        </p:nvSpPr>
        <p:spPr>
          <a:xfrm>
            <a:off x="265500" y="2845223"/>
            <a:ext cx="4045200" cy="13455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41" name="Google Shape;41;p38"/>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accent1"/>
              </a:buClr>
              <a:buSzPts val="1800"/>
              <a:buChar char="●"/>
              <a:defRPr>
                <a:solidFill>
                  <a:schemeClr val="accent1"/>
                </a:solidFill>
                <a:highlight>
                  <a:schemeClr val="lt1"/>
                </a:highlight>
              </a:defRPr>
            </a:lvl1pPr>
            <a:lvl2pPr marL="914400" lvl="1" indent="-317500" algn="l">
              <a:lnSpc>
                <a:spcPct val="115000"/>
              </a:lnSpc>
              <a:spcBef>
                <a:spcPts val="1600"/>
              </a:spcBef>
              <a:spcAft>
                <a:spcPts val="0"/>
              </a:spcAft>
              <a:buClr>
                <a:schemeClr val="accent1"/>
              </a:buClr>
              <a:buSzPts val="1400"/>
              <a:buChar char="○"/>
              <a:defRPr>
                <a:solidFill>
                  <a:schemeClr val="accent1"/>
                </a:solidFill>
                <a:highlight>
                  <a:schemeClr val="lt1"/>
                </a:highlight>
              </a:defRPr>
            </a:lvl2pPr>
            <a:lvl3pPr marL="1371600" lvl="2" indent="-317500" algn="l">
              <a:lnSpc>
                <a:spcPct val="115000"/>
              </a:lnSpc>
              <a:spcBef>
                <a:spcPts val="1600"/>
              </a:spcBef>
              <a:spcAft>
                <a:spcPts val="0"/>
              </a:spcAft>
              <a:buClr>
                <a:schemeClr val="accent1"/>
              </a:buClr>
              <a:buSzPts val="1400"/>
              <a:buChar char="■"/>
              <a:defRPr>
                <a:solidFill>
                  <a:schemeClr val="accent1"/>
                </a:solidFill>
                <a:highlight>
                  <a:schemeClr val="lt1"/>
                </a:highlight>
              </a:defRPr>
            </a:lvl3pPr>
            <a:lvl4pPr marL="1828800" lvl="3" indent="-317500" algn="l">
              <a:lnSpc>
                <a:spcPct val="115000"/>
              </a:lnSpc>
              <a:spcBef>
                <a:spcPts val="1600"/>
              </a:spcBef>
              <a:spcAft>
                <a:spcPts val="0"/>
              </a:spcAft>
              <a:buClr>
                <a:schemeClr val="accent1"/>
              </a:buClr>
              <a:buSzPts val="1400"/>
              <a:buChar char="●"/>
              <a:defRPr>
                <a:solidFill>
                  <a:schemeClr val="accent1"/>
                </a:solidFill>
                <a:highlight>
                  <a:schemeClr val="lt1"/>
                </a:highlight>
              </a:defRPr>
            </a:lvl4pPr>
            <a:lvl5pPr marL="2286000" lvl="4" indent="-317500" algn="l">
              <a:lnSpc>
                <a:spcPct val="115000"/>
              </a:lnSpc>
              <a:spcBef>
                <a:spcPts val="1600"/>
              </a:spcBef>
              <a:spcAft>
                <a:spcPts val="0"/>
              </a:spcAft>
              <a:buClr>
                <a:schemeClr val="accent1"/>
              </a:buClr>
              <a:buSzPts val="1400"/>
              <a:buChar char="○"/>
              <a:defRPr>
                <a:solidFill>
                  <a:schemeClr val="accent1"/>
                </a:solidFill>
                <a:highlight>
                  <a:schemeClr val="lt1"/>
                </a:highlight>
              </a:defRPr>
            </a:lvl5pPr>
            <a:lvl6pPr marL="2743200" lvl="5" indent="-317500" algn="l">
              <a:lnSpc>
                <a:spcPct val="115000"/>
              </a:lnSpc>
              <a:spcBef>
                <a:spcPts val="1600"/>
              </a:spcBef>
              <a:spcAft>
                <a:spcPts val="0"/>
              </a:spcAft>
              <a:buClr>
                <a:schemeClr val="accent1"/>
              </a:buClr>
              <a:buSzPts val="1400"/>
              <a:buChar char="■"/>
              <a:defRPr>
                <a:solidFill>
                  <a:schemeClr val="accent1"/>
                </a:solidFill>
                <a:highlight>
                  <a:schemeClr val="lt1"/>
                </a:highlight>
              </a:defRPr>
            </a:lvl6pPr>
            <a:lvl7pPr marL="3200400" lvl="6" indent="-317500" algn="l">
              <a:lnSpc>
                <a:spcPct val="115000"/>
              </a:lnSpc>
              <a:spcBef>
                <a:spcPts val="1600"/>
              </a:spcBef>
              <a:spcAft>
                <a:spcPts val="0"/>
              </a:spcAft>
              <a:buClr>
                <a:schemeClr val="accent1"/>
              </a:buClr>
              <a:buSzPts val="1400"/>
              <a:buChar char="●"/>
              <a:defRPr>
                <a:solidFill>
                  <a:schemeClr val="accent1"/>
                </a:solidFill>
                <a:highlight>
                  <a:schemeClr val="lt1"/>
                </a:highlight>
              </a:defRPr>
            </a:lvl7pPr>
            <a:lvl8pPr marL="3657600" lvl="7" indent="-317500" algn="l">
              <a:lnSpc>
                <a:spcPct val="115000"/>
              </a:lnSpc>
              <a:spcBef>
                <a:spcPts val="1600"/>
              </a:spcBef>
              <a:spcAft>
                <a:spcPts val="0"/>
              </a:spcAft>
              <a:buClr>
                <a:schemeClr val="accent1"/>
              </a:buClr>
              <a:buSzPts val="1400"/>
              <a:buChar char="○"/>
              <a:defRPr>
                <a:solidFill>
                  <a:schemeClr val="accent1"/>
                </a:solidFill>
                <a:highlight>
                  <a:schemeClr val="lt1"/>
                </a:highlight>
              </a:defRPr>
            </a:lvl8pPr>
            <a:lvl9pPr marL="4114800" lvl="8" indent="-317500" algn="l">
              <a:lnSpc>
                <a:spcPct val="115000"/>
              </a:lnSpc>
              <a:spcBef>
                <a:spcPts val="1600"/>
              </a:spcBef>
              <a:spcAft>
                <a:spcPts val="1600"/>
              </a:spcAft>
              <a:buClr>
                <a:schemeClr val="accent1"/>
              </a:buClr>
              <a:buSzPts val="1400"/>
              <a:buChar char="■"/>
              <a:defRPr>
                <a:solidFill>
                  <a:schemeClr val="accent1"/>
                </a:solidFill>
                <a:highlight>
                  <a:schemeClr val="lt1"/>
                </a:highlight>
              </a:defRPr>
            </a:lvl9pPr>
          </a:lstStyle>
          <a:p>
            <a:endParaRPr/>
          </a:p>
        </p:txBody>
      </p:sp>
      <p:sp>
        <p:nvSpPr>
          <p:cNvPr id="42" name="Google Shape;42;p3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Google Shape;44;p39"/>
          <p:cNvSpPr txBox="1">
            <a:spLocks noGrp="1"/>
          </p:cNvSpPr>
          <p:nvPr>
            <p:ph type="body" idx="1"/>
          </p:nvPr>
        </p:nvSpPr>
        <p:spPr>
          <a:xfrm>
            <a:off x="319500" y="4230575"/>
            <a:ext cx="5998800" cy="5988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accent1"/>
              </a:buClr>
              <a:buSzPts val="2400"/>
              <a:buFont typeface="Amatic SC"/>
              <a:buNone/>
              <a:defRPr sz="2400" b="1">
                <a:solidFill>
                  <a:schemeClr val="accent1"/>
                </a:solidFill>
                <a:latin typeface="Amatic SC"/>
                <a:ea typeface="Amatic SC"/>
                <a:cs typeface="Amatic SC"/>
                <a:sym typeface="Amatic SC"/>
              </a:defRPr>
            </a:lvl1pPr>
          </a:lstStyle>
          <a:p>
            <a:endParaRPr/>
          </a:p>
        </p:txBody>
      </p:sp>
      <p:sp>
        <p:nvSpPr>
          <p:cNvPr id="45" name="Google Shape;45;p3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beach-day">
    <p:bg>
      <p:bgPr>
        <a:solidFill>
          <a:schemeClr val="lt1"/>
        </a:solidFill>
        <a:effectLst/>
      </p:bgPr>
    </p:bg>
    <p:spTree>
      <p:nvGrpSpPr>
        <p:cNvPr id="1" name="Shape 5"/>
        <p:cNvGrpSpPr/>
        <p:nvPr/>
      </p:nvGrpSpPr>
      <p:grpSpPr>
        <a:xfrm>
          <a:off x="0" y="0"/>
          <a:ext cx="0" cy="0"/>
          <a:chOff x="0" y="0"/>
          <a:chExt cx="0" cy="0"/>
        </a:xfrm>
      </p:grpSpPr>
      <p:sp>
        <p:nvSpPr>
          <p:cNvPr id="6" name="Google Shape;6;p30"/>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9pPr>
          </a:lstStyle>
          <a:p>
            <a:endParaRPr/>
          </a:p>
        </p:txBody>
      </p:sp>
      <p:sp>
        <p:nvSpPr>
          <p:cNvPr id="7" name="Google Shape;7;p30"/>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Source Code Pro"/>
              <a:buChar char="●"/>
              <a:defRPr sz="1800" b="0" i="0" u="none" strike="noStrike" cap="none">
                <a:solidFill>
                  <a:schemeClr val="dk2"/>
                </a:solidFill>
                <a:latin typeface="Source Code Pro"/>
                <a:ea typeface="Source Code Pro"/>
                <a:cs typeface="Source Code Pro"/>
                <a:sym typeface="Source Code Pro"/>
              </a:defRPr>
            </a:lvl1pPr>
            <a:lvl2pPr marL="914400" marR="0" lvl="1"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2pPr>
            <a:lvl3pPr marL="1371600" marR="0" lvl="2"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3pPr>
            <a:lvl4pPr marL="1828800" marR="0" lvl="3"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4pPr>
            <a:lvl5pPr marL="2286000" marR="0" lvl="4"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5pPr>
            <a:lvl6pPr marL="2743200" marR="0" lvl="5"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6pPr>
            <a:lvl7pPr marL="3200400" marR="0" lvl="6"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7pPr>
            <a:lvl8pPr marL="3657600" marR="0" lvl="7"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8pPr>
            <a:lvl9pPr marL="4114800" marR="0" lvl="8" indent="-317500" algn="l" rtl="0">
              <a:lnSpc>
                <a:spcPct val="115000"/>
              </a:lnSpc>
              <a:spcBef>
                <a:spcPts val="1600"/>
              </a:spcBef>
              <a:spcAft>
                <a:spcPts val="160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9pPr>
          </a:lstStyle>
          <a:p>
            <a:endParaRPr/>
          </a:p>
        </p:txBody>
      </p:sp>
      <p:sp>
        <p:nvSpPr>
          <p:cNvPr id="8" name="Google Shape;8;p3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comments" Target="../comments/commen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comments" Target="../comments/commen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29.png"/><Relationship Id="rId4" Type="http://schemas.openxmlformats.org/officeDocument/2006/relationships/image" Target="../media/image28.png"/></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seeiist.eu/" TargetMode="External"/><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Google Shape;56;p1"/>
          <p:cNvSpPr txBox="1"/>
          <p:nvPr/>
        </p:nvSpPr>
        <p:spPr>
          <a:xfrm>
            <a:off x="0" y="749413"/>
            <a:ext cx="8818418" cy="1664400"/>
          </a:xfrm>
          <a:prstGeom prst="rect">
            <a:avLst/>
          </a:prstGeom>
          <a:noFill/>
          <a:ln>
            <a:noFill/>
          </a:ln>
        </p:spPr>
        <p:txBody>
          <a:bodyPr spcFirstLastPara="1" wrap="square" lIns="91425" tIns="91425" rIns="91425" bIns="91425" anchor="ctr" anchorCtr="0">
            <a:noAutofit/>
          </a:bodyPr>
          <a:lstStyle/>
          <a:p>
            <a:pPr marL="457200" lvl="0" algn="ctr">
              <a:buSzPts val="4800"/>
            </a:pPr>
            <a:r>
              <a:rPr lang="es" sz="4800" b="1" i="0" u="none" strike="noStrike" cap="none" dirty="0" smtClean="0">
                <a:solidFill>
                  <a:srgbClr val="212121"/>
                </a:solidFill>
                <a:latin typeface="Amatic SC"/>
                <a:ea typeface="Amatic SC"/>
                <a:cs typeface="Amatic SC"/>
                <a:sym typeface="Amatic SC"/>
              </a:rPr>
              <a:t>  </a:t>
            </a:r>
            <a:r>
              <a:rPr lang="ru-RU" sz="4800" b="1" dirty="0">
                <a:solidFill>
                  <a:srgbClr val="212121"/>
                </a:solidFill>
                <a:latin typeface="Amatic SC"/>
                <a:ea typeface="Amatic SC"/>
                <a:cs typeface="Amatic SC"/>
                <a:sym typeface="Amatic SC"/>
              </a:rPr>
              <a:t>Въведение в планирането на терапия с </a:t>
            </a:r>
            <a:r>
              <a:rPr lang="ru-RU" sz="4800" b="1" dirty="0" smtClean="0">
                <a:solidFill>
                  <a:srgbClr val="212121"/>
                </a:solidFill>
                <a:latin typeface="Amatic SC"/>
                <a:ea typeface="Amatic SC"/>
                <a:cs typeface="Amatic SC"/>
                <a:sym typeface="Amatic SC"/>
              </a:rPr>
              <a:t>частици с </a:t>
            </a:r>
            <a:r>
              <a:rPr lang="ru-RU" sz="4800" b="1" dirty="0">
                <a:solidFill>
                  <a:srgbClr val="212121"/>
                </a:solidFill>
                <a:latin typeface="Amatic SC"/>
                <a:ea typeface="Amatic SC"/>
                <a:cs typeface="Amatic SC"/>
                <a:sym typeface="Amatic SC"/>
              </a:rPr>
              <a:t>matRAD</a:t>
            </a:r>
            <a:endParaRPr sz="4800" b="1" i="0" u="none" strike="noStrike" cap="none" dirty="0">
              <a:solidFill>
                <a:srgbClr val="212121"/>
              </a:solidFill>
              <a:latin typeface="Amatic SC"/>
              <a:ea typeface="Amatic SC"/>
              <a:cs typeface="Amatic SC"/>
              <a:sym typeface="Amatic SC"/>
            </a:endParaRPr>
          </a:p>
        </p:txBody>
      </p:sp>
      <p:pic>
        <p:nvPicPr>
          <p:cNvPr id="57" name="Google Shape;57;p1"/>
          <p:cNvPicPr preferRelativeResize="0"/>
          <p:nvPr/>
        </p:nvPicPr>
        <p:blipFill rotWithShape="1">
          <a:blip r:embed="rId3">
            <a:alphaModFix/>
          </a:blip>
          <a:srcRect/>
          <a:stretch/>
        </p:blipFill>
        <p:spPr>
          <a:xfrm>
            <a:off x="3674487" y="2413813"/>
            <a:ext cx="1554950" cy="1554950"/>
          </a:xfrm>
          <a:prstGeom prst="rect">
            <a:avLst/>
          </a:prstGeom>
          <a:noFill/>
          <a:ln>
            <a:noFill/>
          </a:ln>
        </p:spPr>
      </p:pic>
      <p:sp>
        <p:nvSpPr>
          <p:cNvPr id="60" name="Google Shape;60;p1"/>
          <p:cNvSpPr txBox="1"/>
          <p:nvPr/>
        </p:nvSpPr>
        <p:spPr>
          <a:xfrm>
            <a:off x="491793" y="1994965"/>
            <a:ext cx="7422300" cy="1664399"/>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None/>
            </a:pPr>
            <a:endParaRPr sz="1400" b="0" i="0" u="none" strike="noStrike" cap="none" dirty="0">
              <a:solidFill>
                <a:srgbClr val="000000"/>
              </a:solidFill>
              <a:latin typeface="Source Code Pro"/>
              <a:ea typeface="Source Code Pro"/>
              <a:cs typeface="Source Code Pro"/>
              <a:sym typeface="Source Code Pr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E5E4C-2169-4D3A-B1A5-D71548B3B72C}"/>
              </a:ext>
            </a:extLst>
          </p:cNvPr>
          <p:cNvSpPr>
            <a:spLocks noGrp="1"/>
          </p:cNvSpPr>
          <p:nvPr>
            <p:ph type="title"/>
          </p:nvPr>
        </p:nvSpPr>
        <p:spPr>
          <a:xfrm>
            <a:off x="144060" y="71870"/>
            <a:ext cx="8520600" cy="801000"/>
          </a:xfrm>
          <a:solidFill>
            <a:schemeClr val="accent5">
              <a:lumMod val="20000"/>
              <a:lumOff val="80000"/>
            </a:schemeClr>
          </a:solidFill>
        </p:spPr>
        <p:txBody>
          <a:bodyPr/>
          <a:lstStyle/>
          <a:p>
            <a:r>
              <a:rPr lang="mk-MK" dirty="0"/>
              <a:t>1.1.А  </a:t>
            </a:r>
            <a:r>
              <a:rPr lang="ru-RU" dirty="0"/>
              <a:t>Равнини в геометрията на тялото</a:t>
            </a:r>
            <a:endParaRPr lang="LID4096" dirty="0"/>
          </a:p>
        </p:txBody>
      </p:sp>
      <p:pic>
        <p:nvPicPr>
          <p:cNvPr id="4" name="Google Shape;103;p4">
            <a:extLst>
              <a:ext uri="{FF2B5EF4-FFF2-40B4-BE49-F238E27FC236}">
                <a16:creationId xmlns:a16="http://schemas.microsoft.com/office/drawing/2014/main" id="{74FA0753-4180-4B11-A4F2-0A0C45668878}"/>
              </a:ext>
            </a:extLst>
          </p:cNvPr>
          <p:cNvPicPr preferRelativeResize="0"/>
          <p:nvPr/>
        </p:nvPicPr>
        <p:blipFill rotWithShape="1">
          <a:blip r:embed="rId2">
            <a:alphaModFix/>
          </a:blip>
          <a:srcRect/>
          <a:stretch/>
        </p:blipFill>
        <p:spPr>
          <a:xfrm>
            <a:off x="4680486" y="1264919"/>
            <a:ext cx="3892013" cy="3530221"/>
          </a:xfrm>
          <a:prstGeom prst="rect">
            <a:avLst/>
          </a:prstGeom>
          <a:noFill/>
          <a:ln>
            <a:noFill/>
          </a:ln>
        </p:spPr>
      </p:pic>
      <p:sp>
        <p:nvSpPr>
          <p:cNvPr id="5" name="Google Shape;102;p4">
            <a:extLst>
              <a:ext uri="{FF2B5EF4-FFF2-40B4-BE49-F238E27FC236}">
                <a16:creationId xmlns:a16="http://schemas.microsoft.com/office/drawing/2014/main" id="{CE89D359-C1BD-4A89-B92C-30DF2666AEFC}"/>
              </a:ext>
            </a:extLst>
          </p:cNvPr>
          <p:cNvSpPr txBox="1">
            <a:spLocks noGrp="1"/>
          </p:cNvSpPr>
          <p:nvPr>
            <p:ph type="body" idx="1"/>
          </p:nvPr>
        </p:nvSpPr>
        <p:spPr>
          <a:xfrm>
            <a:off x="0" y="944880"/>
            <a:ext cx="3985260" cy="3850260"/>
          </a:xfrm>
          <a:prstGeom prst="rect">
            <a:avLst/>
          </a:prstGeom>
          <a:noFill/>
          <a:ln>
            <a:noFill/>
          </a:ln>
        </p:spPr>
        <p:txBody>
          <a:bodyPr spcFirstLastPara="1" wrap="square" lIns="91425" tIns="91425" rIns="91425" bIns="91425" anchor="t" anchorCtr="0">
            <a:noAutofit/>
          </a:bodyPr>
          <a:lstStyle/>
          <a:p>
            <a:pPr marL="114300" lvl="0" indent="0" rtl="0">
              <a:spcBef>
                <a:spcPts val="0"/>
              </a:spcBef>
              <a:spcAft>
                <a:spcPts val="0"/>
              </a:spcAft>
              <a:buSzPts val="1800"/>
              <a:buNone/>
            </a:pPr>
            <a:r>
              <a:rPr lang="fr-CH" sz="2400" b="1" dirty="0">
                <a:solidFill>
                  <a:schemeClr val="accent1"/>
                </a:solidFill>
                <a:latin typeface="+mj-lt"/>
              </a:rPr>
              <a:t>Coronal plane </a:t>
            </a:r>
            <a:r>
              <a:rPr lang="en-US" sz="2400" b="1" dirty="0">
                <a:solidFill>
                  <a:schemeClr val="accent1"/>
                </a:solidFill>
                <a:latin typeface="+mj-lt"/>
              </a:rPr>
              <a:t>– </a:t>
            </a:r>
            <a:r>
              <a:rPr lang="mk-MK" sz="2400" b="1" dirty="0">
                <a:solidFill>
                  <a:schemeClr val="accent1"/>
                </a:solidFill>
                <a:latin typeface="+mj-lt"/>
              </a:rPr>
              <a:t>коронална </a:t>
            </a:r>
            <a:r>
              <a:rPr lang="mk-MK" sz="2400" b="1" dirty="0" smtClean="0">
                <a:solidFill>
                  <a:schemeClr val="accent1"/>
                </a:solidFill>
                <a:latin typeface="+mj-lt"/>
              </a:rPr>
              <a:t>равнина</a:t>
            </a:r>
            <a:endParaRPr lang="mk-MK" sz="2400" b="1" dirty="0">
              <a:solidFill>
                <a:schemeClr val="accent1"/>
              </a:solidFill>
              <a:latin typeface="+mj-lt"/>
            </a:endParaRPr>
          </a:p>
          <a:p>
            <a:pPr marL="114300" lvl="0" indent="0" rtl="0">
              <a:spcBef>
                <a:spcPts val="0"/>
              </a:spcBef>
              <a:spcAft>
                <a:spcPts val="0"/>
              </a:spcAft>
              <a:buSzPts val="1800"/>
              <a:buNone/>
            </a:pPr>
            <a:endParaRPr lang="mk-MK" sz="2400" b="1" dirty="0">
              <a:solidFill>
                <a:schemeClr val="accent1"/>
              </a:solidFill>
              <a:latin typeface="+mj-lt"/>
            </a:endParaRPr>
          </a:p>
          <a:p>
            <a:pPr marL="114300" lvl="0" indent="0" rtl="0">
              <a:spcBef>
                <a:spcPts val="0"/>
              </a:spcBef>
              <a:spcAft>
                <a:spcPts val="0"/>
              </a:spcAft>
              <a:buSzPts val="1800"/>
              <a:buNone/>
            </a:pPr>
            <a:r>
              <a:rPr lang="en-US" sz="2400" b="1" dirty="0" err="1">
                <a:solidFill>
                  <a:schemeClr val="accent1"/>
                </a:solidFill>
                <a:latin typeface="+mj-lt"/>
              </a:rPr>
              <a:t>Sagital</a:t>
            </a:r>
            <a:r>
              <a:rPr lang="en-US" sz="2400" b="1" dirty="0">
                <a:solidFill>
                  <a:schemeClr val="accent1"/>
                </a:solidFill>
                <a:latin typeface="+mj-lt"/>
              </a:rPr>
              <a:t> </a:t>
            </a:r>
            <a:r>
              <a:rPr lang="en-US" sz="2400" b="1" dirty="0" smtClean="0">
                <a:solidFill>
                  <a:schemeClr val="accent1"/>
                </a:solidFill>
                <a:latin typeface="+mj-lt"/>
              </a:rPr>
              <a:t>plane- </a:t>
            </a:r>
            <a:endParaRPr lang="mk-MK" sz="2400" b="1" dirty="0">
              <a:solidFill>
                <a:schemeClr val="accent1"/>
              </a:solidFill>
              <a:latin typeface="+mj-lt"/>
            </a:endParaRPr>
          </a:p>
          <a:p>
            <a:pPr marL="114300" lvl="0" indent="0">
              <a:buNone/>
            </a:pPr>
            <a:r>
              <a:rPr lang="mk-MK" sz="2400" b="1" dirty="0">
                <a:solidFill>
                  <a:schemeClr val="accent1"/>
                </a:solidFill>
                <a:latin typeface="+mj-lt"/>
              </a:rPr>
              <a:t>сагитална равнина</a:t>
            </a:r>
          </a:p>
          <a:p>
            <a:pPr marL="457200" lvl="0" indent="0" rtl="0">
              <a:lnSpc>
                <a:spcPct val="115000"/>
              </a:lnSpc>
              <a:spcBef>
                <a:spcPts val="0"/>
              </a:spcBef>
              <a:spcAft>
                <a:spcPts val="0"/>
              </a:spcAft>
              <a:buNone/>
            </a:pPr>
            <a:endParaRPr sz="2400" b="1" dirty="0">
              <a:solidFill>
                <a:schemeClr val="accent1"/>
              </a:solidFill>
              <a:latin typeface="+mj-lt"/>
            </a:endParaRPr>
          </a:p>
          <a:p>
            <a:pPr marL="114300" lvl="0" indent="0" rtl="0">
              <a:lnSpc>
                <a:spcPct val="115000"/>
              </a:lnSpc>
              <a:spcBef>
                <a:spcPts val="0"/>
              </a:spcBef>
              <a:spcAft>
                <a:spcPts val="0"/>
              </a:spcAft>
              <a:buSzPts val="1800"/>
              <a:buNone/>
            </a:pPr>
            <a:r>
              <a:rPr lang="fr-CH" sz="2400" b="1" dirty="0">
                <a:solidFill>
                  <a:schemeClr val="accent1"/>
                </a:solidFill>
                <a:latin typeface="+mj-lt"/>
              </a:rPr>
              <a:t>Axial Plane </a:t>
            </a:r>
            <a:r>
              <a:rPr lang="en-US" sz="2400" b="1" dirty="0">
                <a:solidFill>
                  <a:schemeClr val="accent1"/>
                </a:solidFill>
                <a:latin typeface="+mj-lt"/>
              </a:rPr>
              <a:t>–</a:t>
            </a:r>
            <a:r>
              <a:rPr lang="fr-CH" sz="2400" b="1" dirty="0">
                <a:solidFill>
                  <a:schemeClr val="accent1"/>
                </a:solidFill>
                <a:latin typeface="+mj-lt"/>
              </a:rPr>
              <a:t> </a:t>
            </a:r>
            <a:endParaRPr lang="mk-MK" sz="2400" b="1" dirty="0">
              <a:solidFill>
                <a:schemeClr val="accent1"/>
              </a:solidFill>
              <a:latin typeface="+mj-lt"/>
            </a:endParaRPr>
          </a:p>
          <a:p>
            <a:pPr marL="114300" lvl="0" indent="0">
              <a:buNone/>
            </a:pPr>
            <a:r>
              <a:rPr lang="mk-MK" sz="2400" b="1" dirty="0">
                <a:solidFill>
                  <a:schemeClr val="accent1"/>
                </a:solidFill>
                <a:latin typeface="+mj-lt"/>
              </a:rPr>
              <a:t>аксиална равнина</a:t>
            </a:r>
          </a:p>
        </p:txBody>
      </p:sp>
    </p:spTree>
    <p:extLst>
      <p:ext uri="{BB962C8B-B14F-4D97-AF65-F5344CB8AC3E}">
        <p14:creationId xmlns:p14="http://schemas.microsoft.com/office/powerpoint/2010/main" val="1907932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5"/>
          <p:cNvSpPr txBox="1">
            <a:spLocks noGrp="1"/>
          </p:cNvSpPr>
          <p:nvPr>
            <p:ph type="title"/>
          </p:nvPr>
        </p:nvSpPr>
        <p:spPr>
          <a:xfrm>
            <a:off x="311700" y="100650"/>
            <a:ext cx="8520600" cy="801000"/>
          </a:xfrm>
          <a:prstGeom prst="rect">
            <a:avLst/>
          </a:prstGeom>
          <a:solidFill>
            <a:schemeClr val="accent2">
              <a:lumMod val="20000"/>
              <a:lumOff val="80000"/>
            </a:schemeClr>
          </a:solidFill>
          <a:ln>
            <a:noFill/>
          </a:ln>
        </p:spPr>
        <p:txBody>
          <a:bodyPr spcFirstLastPara="1" wrap="square" lIns="91425" tIns="91425" rIns="91425" bIns="91425" anchor="t" anchorCtr="0">
            <a:noAutofit/>
          </a:bodyPr>
          <a:lstStyle/>
          <a:p>
            <a:pPr lvl="0"/>
            <a:r>
              <a:rPr lang="es" dirty="0"/>
              <a:t>2. </a:t>
            </a:r>
            <a:r>
              <a:rPr lang="mk-MK" dirty="0" smtClean="0"/>
              <a:t>Как изглежда –</a:t>
            </a:r>
            <a:r>
              <a:rPr lang="es" dirty="0" smtClean="0"/>
              <a:t> </a:t>
            </a:r>
            <a:r>
              <a:rPr lang="bg-BG" dirty="0" smtClean="0"/>
              <a:t>програмата </a:t>
            </a:r>
            <a:r>
              <a:rPr lang="es" dirty="0" smtClean="0"/>
              <a:t>matrad</a:t>
            </a:r>
            <a:endParaRPr dirty="0"/>
          </a:p>
        </p:txBody>
      </p:sp>
      <p:sp>
        <p:nvSpPr>
          <p:cNvPr id="110" name="Google Shape;110;p5"/>
          <p:cNvSpPr txBox="1">
            <a:spLocks noGrp="1"/>
          </p:cNvSpPr>
          <p:nvPr>
            <p:ph type="body" idx="1"/>
          </p:nvPr>
        </p:nvSpPr>
        <p:spPr>
          <a:xfrm>
            <a:off x="154575" y="981075"/>
            <a:ext cx="3113700" cy="3525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endParaRPr lang="mk-MK" dirty="0">
              <a:solidFill>
                <a:schemeClr val="accent1"/>
              </a:solidFill>
              <a:latin typeface="+mj-lt"/>
            </a:endParaRPr>
          </a:p>
          <a:p>
            <a:pPr marL="0" lvl="0" indent="0" algn="l" rtl="0">
              <a:lnSpc>
                <a:spcPct val="115000"/>
              </a:lnSpc>
              <a:spcBef>
                <a:spcPts val="0"/>
              </a:spcBef>
              <a:spcAft>
                <a:spcPts val="0"/>
              </a:spcAft>
              <a:buSzPts val="1800"/>
              <a:buNone/>
            </a:pPr>
            <a:r>
              <a:rPr lang="mk-MK" dirty="0">
                <a:solidFill>
                  <a:schemeClr val="accent1"/>
                </a:solidFill>
                <a:latin typeface="+mj-lt"/>
              </a:rPr>
              <a:t>Отворете </a:t>
            </a:r>
            <a:r>
              <a:rPr lang="es" dirty="0" smtClean="0">
                <a:solidFill>
                  <a:schemeClr val="accent1"/>
                </a:solidFill>
                <a:latin typeface="+mj-lt"/>
              </a:rPr>
              <a:t>matRad</a:t>
            </a:r>
            <a:r>
              <a:rPr lang="mk-MK" dirty="0">
                <a:solidFill>
                  <a:schemeClr val="accent1"/>
                </a:solidFill>
                <a:latin typeface="+mj-lt"/>
              </a:rPr>
              <a:t>.  </a:t>
            </a:r>
          </a:p>
          <a:p>
            <a:pPr marL="0" lvl="0" indent="0" algn="l" rtl="0">
              <a:lnSpc>
                <a:spcPct val="115000"/>
              </a:lnSpc>
              <a:spcBef>
                <a:spcPts val="0"/>
              </a:spcBef>
              <a:spcAft>
                <a:spcPts val="0"/>
              </a:spcAft>
              <a:buSzPts val="1800"/>
              <a:buNone/>
            </a:pPr>
            <a:endParaRPr lang="mk-MK" dirty="0">
              <a:solidFill>
                <a:schemeClr val="accent1"/>
              </a:solidFill>
              <a:latin typeface="+mj-lt"/>
            </a:endParaRPr>
          </a:p>
          <a:p>
            <a:pPr marL="0" lvl="0" indent="0" algn="l" rtl="0">
              <a:lnSpc>
                <a:spcPct val="115000"/>
              </a:lnSpc>
              <a:spcBef>
                <a:spcPts val="0"/>
              </a:spcBef>
              <a:spcAft>
                <a:spcPts val="0"/>
              </a:spcAft>
              <a:buSzPts val="1800"/>
              <a:buNone/>
            </a:pPr>
            <a:r>
              <a:rPr lang="mk-MK" dirty="0" smtClean="0">
                <a:solidFill>
                  <a:schemeClr val="accent1"/>
                </a:solidFill>
                <a:latin typeface="+mj-lt"/>
              </a:rPr>
              <a:t>Ще </a:t>
            </a:r>
            <a:r>
              <a:rPr lang="mk-MK" dirty="0">
                <a:solidFill>
                  <a:schemeClr val="accent1"/>
                </a:solidFill>
                <a:latin typeface="+mj-lt"/>
              </a:rPr>
              <a:t>ви се </a:t>
            </a:r>
            <a:r>
              <a:rPr lang="mk-MK" dirty="0" smtClean="0">
                <a:solidFill>
                  <a:schemeClr val="accent1"/>
                </a:solidFill>
                <a:latin typeface="+mj-lt"/>
              </a:rPr>
              <a:t>появи панел като </a:t>
            </a:r>
            <a:r>
              <a:rPr lang="mk-MK" dirty="0">
                <a:solidFill>
                  <a:schemeClr val="accent1"/>
                </a:solidFill>
                <a:latin typeface="+mj-lt"/>
              </a:rPr>
              <a:t>на </a:t>
            </a:r>
            <a:r>
              <a:rPr lang="mk-MK" dirty="0" smtClean="0">
                <a:solidFill>
                  <a:schemeClr val="accent1"/>
                </a:solidFill>
                <a:latin typeface="+mj-lt"/>
              </a:rPr>
              <a:t>снимката</a:t>
            </a:r>
            <a:r>
              <a:rPr lang="es" dirty="0">
                <a:solidFill>
                  <a:schemeClr val="accent1"/>
                </a:solidFill>
                <a:latin typeface="+mj-lt"/>
              </a:rPr>
              <a:t>. </a:t>
            </a:r>
            <a:endParaRPr dirty="0">
              <a:solidFill>
                <a:schemeClr val="accent1"/>
              </a:solidFill>
              <a:latin typeface="+mj-lt"/>
            </a:endParaRPr>
          </a:p>
          <a:p>
            <a:pPr marL="0" lvl="0" indent="0">
              <a:spcBef>
                <a:spcPts val="1600"/>
              </a:spcBef>
              <a:spcAft>
                <a:spcPts val="1600"/>
              </a:spcAft>
              <a:buNone/>
            </a:pPr>
            <a:r>
              <a:rPr lang="ru-RU" dirty="0">
                <a:solidFill>
                  <a:schemeClr val="accent1"/>
                </a:solidFill>
                <a:latin typeface="+mj-lt"/>
              </a:rPr>
              <a:t>В този клас ще се </a:t>
            </a:r>
            <a:r>
              <a:rPr lang="ru-RU" dirty="0" smtClean="0">
                <a:solidFill>
                  <a:schemeClr val="accent1"/>
                </a:solidFill>
                <a:latin typeface="+mj-lt"/>
              </a:rPr>
              <a:t>научите да използвате програмата </a:t>
            </a:r>
            <a:r>
              <a:rPr lang="ru-RU" dirty="0">
                <a:solidFill>
                  <a:schemeClr val="accent1"/>
                </a:solidFill>
                <a:latin typeface="+mj-lt"/>
              </a:rPr>
              <a:t>за планиране на лъчетерапия.</a:t>
            </a:r>
            <a:endParaRPr dirty="0">
              <a:solidFill>
                <a:schemeClr val="accent1"/>
              </a:solidFill>
              <a:latin typeface="+mj-lt"/>
            </a:endParaRPr>
          </a:p>
        </p:txBody>
      </p:sp>
      <p:pic>
        <p:nvPicPr>
          <p:cNvPr id="115" name="Google Shape;115;p5"/>
          <p:cNvPicPr preferRelativeResize="0"/>
          <p:nvPr/>
        </p:nvPicPr>
        <p:blipFill>
          <a:blip r:embed="rId3">
            <a:alphaModFix/>
          </a:blip>
          <a:stretch>
            <a:fillRect/>
          </a:stretch>
        </p:blipFill>
        <p:spPr>
          <a:xfrm>
            <a:off x="3268275" y="987001"/>
            <a:ext cx="5875725" cy="343994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6"/>
          <p:cNvPicPr preferRelativeResize="0"/>
          <p:nvPr/>
        </p:nvPicPr>
        <p:blipFill rotWithShape="1">
          <a:blip r:embed="rId3">
            <a:alphaModFix/>
          </a:blip>
          <a:srcRect/>
          <a:stretch/>
        </p:blipFill>
        <p:spPr>
          <a:xfrm>
            <a:off x="4754875" y="91094"/>
            <a:ext cx="4152900" cy="1619107"/>
          </a:xfrm>
          <a:prstGeom prst="rect">
            <a:avLst/>
          </a:prstGeom>
          <a:noFill/>
          <a:ln>
            <a:noFill/>
          </a:ln>
        </p:spPr>
      </p:pic>
      <p:sp>
        <p:nvSpPr>
          <p:cNvPr id="121" name="Google Shape;121;p6"/>
          <p:cNvSpPr txBox="1">
            <a:spLocks noGrp="1"/>
          </p:cNvSpPr>
          <p:nvPr>
            <p:ph type="title"/>
          </p:nvPr>
        </p:nvSpPr>
        <p:spPr>
          <a:xfrm>
            <a:off x="236225" y="103013"/>
            <a:ext cx="4198200" cy="801000"/>
          </a:xfrm>
          <a:prstGeom prst="rect">
            <a:avLst/>
          </a:prstGeom>
          <a:solidFill>
            <a:schemeClr val="tx1">
              <a:lumMod val="20000"/>
              <a:lumOff val="80000"/>
            </a:schemeClr>
          </a:solid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r>
              <a:rPr lang="es" dirty="0"/>
              <a:t>2. </a:t>
            </a:r>
            <a:r>
              <a:rPr lang="mk-MK" dirty="0" smtClean="0"/>
              <a:t>Планиране</a:t>
            </a:r>
            <a:endParaRPr dirty="0"/>
          </a:p>
        </p:txBody>
      </p:sp>
      <p:sp>
        <p:nvSpPr>
          <p:cNvPr id="122" name="Google Shape;122;p6"/>
          <p:cNvSpPr txBox="1">
            <a:spLocks noGrp="1"/>
          </p:cNvSpPr>
          <p:nvPr>
            <p:ph type="body" idx="1"/>
          </p:nvPr>
        </p:nvSpPr>
        <p:spPr>
          <a:xfrm>
            <a:off x="0" y="987900"/>
            <a:ext cx="4551528" cy="3962400"/>
          </a:xfrm>
          <a:prstGeom prst="rect">
            <a:avLst/>
          </a:prstGeom>
          <a:noFill/>
          <a:ln>
            <a:noFill/>
          </a:ln>
        </p:spPr>
        <p:txBody>
          <a:bodyPr spcFirstLastPara="1" wrap="square" lIns="91425" tIns="91425" rIns="91425" bIns="91425" anchor="t" anchorCtr="0">
            <a:noAutofit/>
          </a:bodyPr>
          <a:lstStyle/>
          <a:p>
            <a:pPr marL="457200" lvl="0" indent="-311150" algn="l" rtl="0">
              <a:lnSpc>
                <a:spcPct val="115000"/>
              </a:lnSpc>
              <a:spcBef>
                <a:spcPts val="0"/>
              </a:spcBef>
              <a:spcAft>
                <a:spcPts val="0"/>
              </a:spcAft>
              <a:buSzPts val="1300"/>
              <a:buChar char="●"/>
            </a:pPr>
            <a:r>
              <a:rPr lang="es" sz="1400" b="1" dirty="0">
                <a:solidFill>
                  <a:schemeClr val="accent4">
                    <a:lumMod val="75000"/>
                  </a:schemeClr>
                </a:solidFill>
                <a:latin typeface="+mj-lt"/>
              </a:rPr>
              <a:t>Bixel width</a:t>
            </a:r>
            <a:r>
              <a:rPr lang="es" sz="1400" dirty="0">
                <a:solidFill>
                  <a:schemeClr val="accent4">
                    <a:lumMod val="75000"/>
                  </a:schemeClr>
                </a:solidFill>
                <a:latin typeface="+mj-lt"/>
              </a:rPr>
              <a:t>: </a:t>
            </a:r>
            <a:r>
              <a:rPr lang="mk-MK" sz="1400" dirty="0" smtClean="0">
                <a:latin typeface="+mj-lt"/>
              </a:rPr>
              <a:t>сечение</a:t>
            </a:r>
            <a:r>
              <a:rPr lang="es" sz="1400" dirty="0" smtClean="0">
                <a:latin typeface="+mj-lt"/>
              </a:rPr>
              <a:t>.</a:t>
            </a:r>
            <a:endParaRPr sz="1400" dirty="0">
              <a:latin typeface="+mj-lt"/>
            </a:endParaRPr>
          </a:p>
          <a:p>
            <a:pPr lvl="0" indent="-311150">
              <a:buSzPts val="1300"/>
            </a:pPr>
            <a:r>
              <a:rPr lang="es" sz="1400" b="1" dirty="0">
                <a:solidFill>
                  <a:schemeClr val="accent4">
                    <a:lumMod val="75000"/>
                  </a:schemeClr>
                </a:solidFill>
                <a:latin typeface="+mj-lt"/>
              </a:rPr>
              <a:t>Gantry and couch angles</a:t>
            </a:r>
            <a:r>
              <a:rPr lang="mk-MK" sz="1400" b="1" dirty="0">
                <a:solidFill>
                  <a:schemeClr val="accent4">
                    <a:lumMod val="75000"/>
                  </a:schemeClr>
                </a:solidFill>
                <a:latin typeface="+mj-lt"/>
              </a:rPr>
              <a:t> </a:t>
            </a:r>
            <a:r>
              <a:rPr lang="mk-MK" sz="1400" b="1" dirty="0" smtClean="0">
                <a:latin typeface="+mj-lt"/>
              </a:rPr>
              <a:t>(ъгли </a:t>
            </a:r>
            <a:r>
              <a:rPr lang="mk-MK" sz="1400" b="1" dirty="0">
                <a:latin typeface="+mj-lt"/>
              </a:rPr>
              <a:t>на </a:t>
            </a:r>
            <a:r>
              <a:rPr lang="mk-MK" sz="1400" b="1" dirty="0" smtClean="0">
                <a:latin typeface="+mj-lt"/>
              </a:rPr>
              <a:t>гентрито </a:t>
            </a:r>
            <a:r>
              <a:rPr lang="mk-MK" sz="1400" b="1" dirty="0">
                <a:latin typeface="+mj-lt"/>
              </a:rPr>
              <a:t>и на </a:t>
            </a:r>
            <a:r>
              <a:rPr lang="mk-MK" sz="1400" b="1" dirty="0" smtClean="0">
                <a:latin typeface="+mj-lt"/>
              </a:rPr>
              <a:t>масата). </a:t>
            </a:r>
            <a:r>
              <a:rPr lang="ru-RU" sz="1400" b="1" dirty="0">
                <a:latin typeface="+mj-lt"/>
              </a:rPr>
              <a:t>Задават се двойки ъгли. Ако за </a:t>
            </a:r>
            <a:r>
              <a:rPr lang="ru-RU" sz="1400" b="1" dirty="0" smtClean="0">
                <a:latin typeface="+mj-lt"/>
              </a:rPr>
              <a:t>гентрито </a:t>
            </a:r>
            <a:r>
              <a:rPr lang="ru-RU" sz="1400" b="1" dirty="0">
                <a:latin typeface="+mj-lt"/>
              </a:rPr>
              <a:t>са избрани 5 ъгъла, тогава за </a:t>
            </a:r>
            <a:r>
              <a:rPr lang="ru-RU" sz="1400" b="1" dirty="0" smtClean="0">
                <a:latin typeface="+mj-lt"/>
              </a:rPr>
              <a:t>масата също </a:t>
            </a:r>
            <a:r>
              <a:rPr lang="ru-RU" sz="1400" b="1" dirty="0">
                <a:latin typeface="+mj-lt"/>
              </a:rPr>
              <a:t>трябва да бъдат избрани 5 ъгъла. Ъглите могат да бъдат от 0º до 359º</a:t>
            </a:r>
            <a:r>
              <a:rPr lang="ru-RU" sz="1400" b="1" dirty="0" smtClean="0">
                <a:latin typeface="+mj-lt"/>
              </a:rPr>
              <a:t>.</a:t>
            </a:r>
          </a:p>
          <a:p>
            <a:pPr lvl="0" indent="-311150">
              <a:buSzPts val="1300"/>
            </a:pPr>
            <a:r>
              <a:rPr lang="es" sz="1400" b="1" dirty="0" smtClean="0">
                <a:solidFill>
                  <a:schemeClr val="accent4">
                    <a:lumMod val="75000"/>
                  </a:schemeClr>
                </a:solidFill>
                <a:latin typeface="+mj-lt"/>
              </a:rPr>
              <a:t>Radiation </a:t>
            </a:r>
            <a:r>
              <a:rPr lang="es" sz="1400" b="1" dirty="0">
                <a:solidFill>
                  <a:schemeClr val="accent4">
                    <a:lumMod val="75000"/>
                  </a:schemeClr>
                </a:solidFill>
                <a:latin typeface="+mj-lt"/>
              </a:rPr>
              <a:t>mode</a:t>
            </a:r>
            <a:r>
              <a:rPr lang="mk-MK" sz="1400" b="1" dirty="0">
                <a:solidFill>
                  <a:schemeClr val="accent4">
                    <a:lumMod val="75000"/>
                  </a:schemeClr>
                </a:solidFill>
                <a:latin typeface="+mj-lt"/>
              </a:rPr>
              <a:t> </a:t>
            </a:r>
            <a:r>
              <a:rPr lang="mk-MK" sz="1400" b="1" dirty="0" smtClean="0">
                <a:latin typeface="+mj-lt"/>
              </a:rPr>
              <a:t>(</a:t>
            </a:r>
            <a:r>
              <a:rPr lang="ru-RU" sz="1400" b="1" dirty="0">
                <a:latin typeface="+mj-lt"/>
              </a:rPr>
              <a:t>режим на лъчение): изберете </a:t>
            </a:r>
            <a:r>
              <a:rPr lang="ru-RU" sz="1400" b="1" dirty="0" smtClean="0">
                <a:latin typeface="+mj-lt"/>
              </a:rPr>
              <a:t>какъв вид лъчение </a:t>
            </a:r>
            <a:r>
              <a:rPr lang="ru-RU" sz="1400" b="1" dirty="0">
                <a:latin typeface="+mj-lt"/>
              </a:rPr>
              <a:t>искате да използвате</a:t>
            </a:r>
            <a:r>
              <a:rPr lang="es" sz="1400" dirty="0" smtClean="0">
                <a:latin typeface="+mj-lt"/>
              </a:rPr>
              <a:t>.</a:t>
            </a:r>
            <a:endParaRPr sz="1400" dirty="0">
              <a:latin typeface="+mj-lt"/>
            </a:endParaRPr>
          </a:p>
          <a:p>
            <a:pPr lvl="0" indent="-311150">
              <a:buSzPts val="1300"/>
            </a:pPr>
            <a:r>
              <a:rPr lang="es" sz="1400" b="1" dirty="0">
                <a:solidFill>
                  <a:schemeClr val="accent4">
                    <a:lumMod val="75000"/>
                  </a:schemeClr>
                </a:solidFill>
                <a:latin typeface="+mj-lt"/>
              </a:rPr>
              <a:t>Isocenter: </a:t>
            </a:r>
            <a:r>
              <a:rPr lang="ru-RU" sz="1400" dirty="0">
                <a:solidFill>
                  <a:schemeClr val="accent1"/>
                </a:solidFill>
                <a:latin typeface="+mj-lt"/>
              </a:rPr>
              <a:t>Проверете дали изоцентърът е настроен на</a:t>
            </a:r>
            <a:r>
              <a:rPr lang="mk-MK" sz="1400" b="1" dirty="0" smtClean="0">
                <a:solidFill>
                  <a:schemeClr val="accent1"/>
                </a:solidFill>
                <a:latin typeface="+mj-lt"/>
              </a:rPr>
              <a:t> </a:t>
            </a:r>
            <a:r>
              <a:rPr lang="es" sz="1400" b="1" dirty="0">
                <a:solidFill>
                  <a:schemeClr val="accent4">
                    <a:lumMod val="75000"/>
                  </a:schemeClr>
                </a:solidFill>
                <a:latin typeface="+mj-lt"/>
              </a:rPr>
              <a:t>true</a:t>
            </a:r>
            <a:r>
              <a:rPr lang="es" sz="1400" dirty="0">
                <a:latin typeface="+mj-lt"/>
              </a:rPr>
              <a:t>.</a:t>
            </a:r>
            <a:endParaRPr sz="1400" dirty="0">
              <a:latin typeface="+mj-lt"/>
            </a:endParaRPr>
          </a:p>
          <a:p>
            <a:pPr lvl="0" indent="-311150">
              <a:buSzPts val="1300"/>
            </a:pPr>
            <a:r>
              <a:rPr lang="es" sz="1400" b="1" dirty="0">
                <a:solidFill>
                  <a:schemeClr val="accent4">
                    <a:lumMod val="50000"/>
                  </a:schemeClr>
                </a:solidFill>
                <a:latin typeface="+mj-lt"/>
              </a:rPr>
              <a:t>Fractions: </a:t>
            </a:r>
            <a:r>
              <a:rPr lang="mk-MK" sz="1400" dirty="0">
                <a:latin typeface="+mj-lt"/>
              </a:rPr>
              <a:t>Фракции </a:t>
            </a:r>
            <a:r>
              <a:rPr lang="ru-RU" sz="1400" dirty="0" smtClean="0">
                <a:latin typeface="+mj-lt"/>
              </a:rPr>
              <a:t>е </a:t>
            </a:r>
            <a:r>
              <a:rPr lang="ru-RU" sz="1400" dirty="0">
                <a:latin typeface="+mj-lt"/>
              </a:rPr>
              <a:t>броят на срезовете, с които ще бъде описана 3D графиката.</a:t>
            </a:r>
            <a:r>
              <a:rPr lang="es" sz="1400" dirty="0" smtClean="0">
                <a:latin typeface="+mj-lt"/>
              </a:rPr>
              <a:t>.</a:t>
            </a:r>
            <a:endParaRPr sz="1400" dirty="0">
              <a:latin typeface="+mj-lt"/>
            </a:endParaRPr>
          </a:p>
          <a:p>
            <a:pPr lvl="0" indent="-311150">
              <a:buSzPts val="1300"/>
            </a:pPr>
            <a:r>
              <a:rPr lang="es" sz="1400" b="1" dirty="0">
                <a:solidFill>
                  <a:schemeClr val="accent4">
                    <a:lumMod val="50000"/>
                  </a:schemeClr>
                </a:solidFill>
                <a:latin typeface="+mj-lt"/>
              </a:rPr>
              <a:t>Run sequencing: </a:t>
            </a:r>
            <a:r>
              <a:rPr lang="ru-RU" sz="1400" dirty="0">
                <a:latin typeface="+mj-lt"/>
              </a:rPr>
              <a:t>се използва за колимиране на лъча.</a:t>
            </a:r>
            <a:endParaRPr sz="1400" dirty="0">
              <a:latin typeface="+mj-lt"/>
            </a:endParaRPr>
          </a:p>
        </p:txBody>
      </p:sp>
      <p:pic>
        <p:nvPicPr>
          <p:cNvPr id="123" name="Google Shape;123;p6"/>
          <p:cNvPicPr preferRelativeResize="0"/>
          <p:nvPr/>
        </p:nvPicPr>
        <p:blipFill rotWithShape="1">
          <a:blip r:embed="rId4">
            <a:alphaModFix/>
          </a:blip>
          <a:srcRect/>
          <a:stretch/>
        </p:blipFill>
        <p:spPr>
          <a:xfrm>
            <a:off x="4770120" y="1965960"/>
            <a:ext cx="3954780" cy="317753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532FC-91CA-4D8F-84F3-2C080310B4EE}"/>
              </a:ext>
            </a:extLst>
          </p:cNvPr>
          <p:cNvSpPr>
            <a:spLocks noGrp="1"/>
          </p:cNvSpPr>
          <p:nvPr>
            <p:ph type="title"/>
          </p:nvPr>
        </p:nvSpPr>
        <p:spPr>
          <a:solidFill>
            <a:schemeClr val="accent5">
              <a:lumMod val="20000"/>
              <a:lumOff val="80000"/>
            </a:schemeClr>
          </a:solidFill>
        </p:spPr>
        <p:txBody>
          <a:bodyPr/>
          <a:lstStyle/>
          <a:p>
            <a:r>
              <a:rPr lang="en-US" dirty="0"/>
              <a:t>LINAC </a:t>
            </a:r>
            <a:r>
              <a:rPr lang="mk-MK" dirty="0"/>
              <a:t>(</a:t>
            </a:r>
            <a:r>
              <a:rPr lang="mk-MK" dirty="0" smtClean="0"/>
              <a:t>линеен</a:t>
            </a:r>
            <a:r>
              <a:rPr lang="fr-CH" dirty="0" smtClean="0"/>
              <a:t> </a:t>
            </a:r>
            <a:r>
              <a:rPr lang="mk-MK" dirty="0" smtClean="0"/>
              <a:t>ускорител) </a:t>
            </a:r>
            <a:r>
              <a:rPr lang="mk-MK" dirty="0"/>
              <a:t>- </a:t>
            </a:r>
            <a:r>
              <a:rPr lang="mk-MK" dirty="0" smtClean="0"/>
              <a:t>Гентри</a:t>
            </a:r>
            <a:endParaRPr lang="LID4096" dirty="0"/>
          </a:p>
        </p:txBody>
      </p:sp>
      <p:pic>
        <p:nvPicPr>
          <p:cNvPr id="6146" name="Picture 2" descr="LINAC (Linear Accelerator)">
            <a:extLst>
              <a:ext uri="{FF2B5EF4-FFF2-40B4-BE49-F238E27FC236}">
                <a16:creationId xmlns:a16="http://schemas.microsoft.com/office/drawing/2014/main" id="{119E5405-8F29-44B0-A594-B2B55264AA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3638" y="1177064"/>
            <a:ext cx="3941134" cy="3479411"/>
          </a:xfrm>
          <a:prstGeom prst="rect">
            <a:avLst/>
          </a:prstGeom>
          <a:noFill/>
          <a:extLst>
            <a:ext uri="{909E8E84-426E-40DD-AFC4-6F175D3DCCD1}">
              <a14:hiddenFill xmlns:a14="http://schemas.microsoft.com/office/drawing/2010/main">
                <a:solidFill>
                  <a:srgbClr val="FFFFFF"/>
                </a:solidFill>
              </a14:hiddenFill>
            </a:ext>
          </a:extLst>
        </p:spPr>
      </p:pic>
      <p:sp>
        <p:nvSpPr>
          <p:cNvPr id="9" name="Google Shape;133;p7">
            <a:extLst>
              <a:ext uri="{FF2B5EF4-FFF2-40B4-BE49-F238E27FC236}">
                <a16:creationId xmlns:a16="http://schemas.microsoft.com/office/drawing/2014/main" id="{5EDA7298-FF8A-48D9-A26D-24656347BB16}"/>
              </a:ext>
            </a:extLst>
          </p:cNvPr>
          <p:cNvSpPr txBox="1">
            <a:spLocks noGrp="1"/>
          </p:cNvSpPr>
          <p:nvPr>
            <p:ph type="body" idx="1"/>
          </p:nvPr>
        </p:nvSpPr>
        <p:spPr>
          <a:xfrm>
            <a:off x="5303510" y="1972574"/>
            <a:ext cx="3307800" cy="1198352"/>
          </a:xfrm>
          <a:prstGeom prst="rect">
            <a:avLst/>
          </a:prstGeom>
          <a:solidFill>
            <a:schemeClr val="accent3">
              <a:lumMod val="20000"/>
              <a:lumOff val="80000"/>
            </a:schemeClr>
          </a:solidFill>
          <a:ln>
            <a:noFill/>
          </a:ln>
        </p:spPr>
        <p:txBody>
          <a:bodyPr spcFirstLastPara="1" wrap="square" lIns="91425" tIns="91425" rIns="91425" bIns="91425" anchor="t" anchorCtr="0">
            <a:noAutofit/>
          </a:bodyPr>
          <a:lstStyle/>
          <a:p>
            <a:pPr marL="0" lvl="0" indent="0" algn="ctr">
              <a:buNone/>
            </a:pPr>
            <a:r>
              <a:rPr lang="mk-MK" sz="1600" b="1" dirty="0" smtClean="0">
                <a:solidFill>
                  <a:schemeClr val="accent1"/>
                </a:solidFill>
              </a:rPr>
              <a:t>Гентрито </a:t>
            </a:r>
            <a:r>
              <a:rPr lang="ru-RU" sz="1600" b="1" dirty="0">
                <a:solidFill>
                  <a:schemeClr val="accent1"/>
                </a:solidFill>
              </a:rPr>
              <a:t>се върти около пациента и осигурява </a:t>
            </a:r>
            <a:r>
              <a:rPr lang="ru-RU" sz="1600" b="1" dirty="0" smtClean="0">
                <a:solidFill>
                  <a:schemeClr val="accent1"/>
                </a:solidFill>
              </a:rPr>
              <a:t>лъчение </a:t>
            </a:r>
            <a:r>
              <a:rPr lang="ru-RU" sz="1600" b="1" dirty="0">
                <a:solidFill>
                  <a:schemeClr val="accent1"/>
                </a:solidFill>
              </a:rPr>
              <a:t>под различни ъгли</a:t>
            </a:r>
            <a:endParaRPr sz="1600" b="1" dirty="0">
              <a:solidFill>
                <a:schemeClr val="accent1"/>
              </a:solidFill>
            </a:endParaRPr>
          </a:p>
        </p:txBody>
      </p:sp>
    </p:spTree>
    <p:extLst>
      <p:ext uri="{BB962C8B-B14F-4D97-AF65-F5344CB8AC3E}">
        <p14:creationId xmlns:p14="http://schemas.microsoft.com/office/powerpoint/2010/main" val="24653947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7"/>
          <p:cNvSpPr txBox="1">
            <a:spLocks noGrp="1"/>
          </p:cNvSpPr>
          <p:nvPr>
            <p:ph type="title"/>
          </p:nvPr>
        </p:nvSpPr>
        <p:spPr>
          <a:xfrm>
            <a:off x="311700" y="292850"/>
            <a:ext cx="8520600" cy="801000"/>
          </a:xfrm>
          <a:prstGeom prst="rect">
            <a:avLst/>
          </a:prstGeom>
          <a:solidFill>
            <a:schemeClr val="tx1">
              <a:lumMod val="20000"/>
              <a:lumOff val="80000"/>
            </a:schemeClr>
          </a:solidFill>
          <a:ln>
            <a:noFill/>
          </a:ln>
        </p:spPr>
        <p:txBody>
          <a:bodyPr spcFirstLastPara="1" wrap="square" lIns="91425" tIns="91425" rIns="91425" bIns="91425" anchor="t" anchorCtr="0">
            <a:noAutofit/>
          </a:bodyPr>
          <a:lstStyle/>
          <a:p>
            <a:pPr lvl="0"/>
            <a:r>
              <a:rPr lang="es" dirty="0"/>
              <a:t>2.</a:t>
            </a:r>
            <a:r>
              <a:rPr lang="mk-MK" dirty="0"/>
              <a:t>1.</a:t>
            </a:r>
            <a:r>
              <a:rPr lang="es" dirty="0"/>
              <a:t> </a:t>
            </a:r>
            <a:r>
              <a:rPr lang="ru-RU" dirty="0"/>
              <a:t>Как да започнете да планирате</a:t>
            </a:r>
            <a:endParaRPr dirty="0"/>
          </a:p>
        </p:txBody>
      </p:sp>
      <p:sp>
        <p:nvSpPr>
          <p:cNvPr id="133" name="Google Shape;133;p7"/>
          <p:cNvSpPr txBox="1">
            <a:spLocks noGrp="1"/>
          </p:cNvSpPr>
          <p:nvPr>
            <p:ph type="body" idx="1"/>
          </p:nvPr>
        </p:nvSpPr>
        <p:spPr>
          <a:xfrm>
            <a:off x="334561" y="1665350"/>
            <a:ext cx="3307800" cy="2662810"/>
          </a:xfrm>
          <a:prstGeom prst="rect">
            <a:avLst/>
          </a:prstGeom>
          <a:solidFill>
            <a:schemeClr val="accent3">
              <a:lumMod val="20000"/>
              <a:lumOff val="80000"/>
            </a:schemeClr>
          </a:solidFill>
          <a:ln>
            <a:noFill/>
          </a:ln>
        </p:spPr>
        <p:txBody>
          <a:bodyPr spcFirstLastPara="1" wrap="square" lIns="91425" tIns="91425" rIns="91425" bIns="91425" anchor="t" anchorCtr="0">
            <a:noAutofit/>
          </a:bodyPr>
          <a:lstStyle/>
          <a:p>
            <a:pPr marL="0" lvl="0" indent="0" algn="ctr">
              <a:buNone/>
            </a:pPr>
            <a:r>
              <a:rPr lang="ru-RU" sz="1600" b="1" dirty="0">
                <a:solidFill>
                  <a:schemeClr val="accent1"/>
                </a:solidFill>
              </a:rPr>
              <a:t>Колиматорът се състои от механични </a:t>
            </a:r>
            <a:r>
              <a:rPr lang="ru-RU" sz="1600" b="1" dirty="0" smtClean="0">
                <a:solidFill>
                  <a:schemeClr val="accent1"/>
                </a:solidFill>
              </a:rPr>
              <a:t>прегради </a:t>
            </a:r>
            <a:r>
              <a:rPr lang="ru-RU" sz="1600" b="1" dirty="0">
                <a:solidFill>
                  <a:schemeClr val="accent1"/>
                </a:solidFill>
              </a:rPr>
              <a:t>(оловни плочи), които служат за оформяне на геометрията на лъча от частици, за да съответства на планирания целеви обем (PTV).</a:t>
            </a:r>
            <a:endParaRPr sz="1600" b="1" dirty="0">
              <a:solidFill>
                <a:schemeClr val="accent1"/>
              </a:solidFill>
            </a:endParaRPr>
          </a:p>
        </p:txBody>
      </p:sp>
      <p:pic>
        <p:nvPicPr>
          <p:cNvPr id="134" name="Google Shape;134;p7"/>
          <p:cNvPicPr preferRelativeResize="0"/>
          <p:nvPr/>
        </p:nvPicPr>
        <p:blipFill rotWithShape="1">
          <a:blip r:embed="rId3">
            <a:alphaModFix/>
          </a:blip>
          <a:srcRect/>
          <a:stretch/>
        </p:blipFill>
        <p:spPr>
          <a:xfrm>
            <a:off x="4030981" y="1036319"/>
            <a:ext cx="4392196" cy="3345399"/>
          </a:xfrm>
          <a:prstGeom prst="rect">
            <a:avLst/>
          </a:prstGeom>
          <a:noFill/>
          <a:ln>
            <a:noFill/>
          </a:ln>
        </p:spPr>
      </p:pic>
      <p:sp>
        <p:nvSpPr>
          <p:cNvPr id="135" name="Google Shape;135;p7"/>
          <p:cNvSpPr txBox="1"/>
          <p:nvPr/>
        </p:nvSpPr>
        <p:spPr>
          <a:xfrm>
            <a:off x="3909515" y="4328160"/>
            <a:ext cx="5077535" cy="639861"/>
          </a:xfrm>
          <a:prstGeom prst="rect">
            <a:avLst/>
          </a:prstGeom>
          <a:noFill/>
          <a:ln>
            <a:noFill/>
          </a:ln>
        </p:spPr>
        <p:txBody>
          <a:bodyPr spcFirstLastPara="1" wrap="square" lIns="91425" tIns="91425" rIns="91425" bIns="91425" anchor="t" anchorCtr="0">
            <a:noAutofit/>
          </a:bodyPr>
          <a:lstStyle/>
          <a:p>
            <a:pPr lvl="0">
              <a:buSzPts val="1200"/>
            </a:pPr>
            <a:r>
              <a:rPr lang="ru-RU" b="1" i="1" dirty="0">
                <a:latin typeface="Source Code Pro"/>
                <a:ea typeface="Source Code Pro"/>
                <a:cs typeface="Source Code Pro"/>
                <a:sym typeface="Source Code Pro"/>
              </a:rPr>
              <a:t>Многофункционален колиматор (листчета, които се отварят и затварят, за да образуват </a:t>
            </a:r>
            <a:r>
              <a:rPr lang="ru-RU" b="1" i="1" dirty="0" smtClean="0">
                <a:latin typeface="Source Code Pro"/>
                <a:ea typeface="Source Code Pro"/>
                <a:cs typeface="Source Code Pro"/>
                <a:sym typeface="Source Code Pro"/>
              </a:rPr>
              <a:t>преграда </a:t>
            </a:r>
            <a:r>
              <a:rPr lang="ru-RU" b="1" i="1" dirty="0">
                <a:latin typeface="Source Code Pro"/>
                <a:ea typeface="Source Code Pro"/>
                <a:cs typeface="Source Code Pro"/>
                <a:sym typeface="Source Code Pro"/>
              </a:rPr>
              <a:t>за рентгеновите лъчи, преди да влязат в </a:t>
            </a:r>
            <a:r>
              <a:rPr lang="ru-RU" b="1" i="1" dirty="0" smtClean="0">
                <a:latin typeface="Source Code Pro"/>
                <a:ea typeface="Source Code Pro"/>
                <a:cs typeface="Source Code Pro"/>
                <a:sym typeface="Source Code Pro"/>
              </a:rPr>
              <a:t>пациента)</a:t>
            </a:r>
            <a:endParaRPr b="1" i="1" u="none" strike="noStrike" cap="none" dirty="0">
              <a:solidFill>
                <a:srgbClr val="000000"/>
              </a:solidFill>
              <a:latin typeface="Source Code Pro"/>
              <a:ea typeface="Source Code Pro"/>
              <a:cs typeface="Source Code Pro"/>
              <a:sym typeface="Source Code Pro"/>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94A8E-FE65-4301-8218-030C9D9E7E82}"/>
              </a:ext>
            </a:extLst>
          </p:cNvPr>
          <p:cNvSpPr>
            <a:spLocks noGrp="1"/>
          </p:cNvSpPr>
          <p:nvPr>
            <p:ph type="title"/>
          </p:nvPr>
        </p:nvSpPr>
        <p:spPr>
          <a:solidFill>
            <a:schemeClr val="tx1">
              <a:lumMod val="20000"/>
              <a:lumOff val="80000"/>
            </a:schemeClr>
          </a:solidFill>
        </p:spPr>
        <p:txBody>
          <a:bodyPr/>
          <a:lstStyle/>
          <a:p>
            <a:r>
              <a:rPr lang="mk-MK" dirty="0"/>
              <a:t>2. </a:t>
            </a:r>
            <a:r>
              <a:rPr lang="mk-MK" dirty="0" smtClean="0"/>
              <a:t>Гентри </a:t>
            </a:r>
            <a:r>
              <a:rPr lang="mk-MK" dirty="0"/>
              <a:t>и </a:t>
            </a:r>
            <a:r>
              <a:rPr lang="mk-MK" dirty="0" smtClean="0"/>
              <a:t>променлив ъгъл</a:t>
            </a:r>
            <a:endParaRPr lang="LID4096" dirty="0"/>
          </a:p>
        </p:txBody>
      </p:sp>
      <p:pic>
        <p:nvPicPr>
          <p:cNvPr id="4" name="Google Shape;136;p7" descr="summarises and visually represents how a threshold concept such as the... |  Download Scientific Diagram">
            <a:extLst>
              <a:ext uri="{FF2B5EF4-FFF2-40B4-BE49-F238E27FC236}">
                <a16:creationId xmlns:a16="http://schemas.microsoft.com/office/drawing/2014/main" id="{4F69D6E0-158F-4DC2-B9CB-E20B29B85A6D}"/>
              </a:ext>
            </a:extLst>
          </p:cNvPr>
          <p:cNvPicPr preferRelativeResize="0"/>
          <p:nvPr/>
        </p:nvPicPr>
        <p:blipFill rotWithShape="1">
          <a:blip r:embed="rId2">
            <a:alphaModFix/>
          </a:blip>
          <a:srcRect/>
          <a:stretch/>
        </p:blipFill>
        <p:spPr>
          <a:xfrm>
            <a:off x="221496" y="1303062"/>
            <a:ext cx="3550404" cy="3307038"/>
          </a:xfrm>
          <a:prstGeom prst="rect">
            <a:avLst/>
          </a:prstGeom>
          <a:noFill/>
          <a:ln>
            <a:noFill/>
          </a:ln>
        </p:spPr>
      </p:pic>
      <p:sp>
        <p:nvSpPr>
          <p:cNvPr id="6" name="TextBox 5">
            <a:extLst>
              <a:ext uri="{FF2B5EF4-FFF2-40B4-BE49-F238E27FC236}">
                <a16:creationId xmlns:a16="http://schemas.microsoft.com/office/drawing/2014/main" id="{C8A7202B-A6FF-49E1-A538-4616595E9000}"/>
              </a:ext>
            </a:extLst>
          </p:cNvPr>
          <p:cNvSpPr txBox="1"/>
          <p:nvPr/>
        </p:nvSpPr>
        <p:spPr>
          <a:xfrm>
            <a:off x="4161240" y="1303062"/>
            <a:ext cx="4572000" cy="3139321"/>
          </a:xfrm>
          <a:prstGeom prst="rect">
            <a:avLst/>
          </a:prstGeom>
          <a:noFill/>
        </p:spPr>
        <p:txBody>
          <a:bodyPr wrap="square">
            <a:spAutoFit/>
          </a:bodyPr>
          <a:lstStyle/>
          <a:p>
            <a:pPr marL="0" marR="0" lvl="0" indent="0" algn="just" rtl="0">
              <a:lnSpc>
                <a:spcPct val="100000"/>
              </a:lnSpc>
              <a:spcBef>
                <a:spcPts val="0"/>
              </a:spcBef>
              <a:spcAft>
                <a:spcPts val="0"/>
              </a:spcAft>
              <a:buNone/>
            </a:pPr>
            <a:r>
              <a:rPr lang="mk-MK" sz="1800" b="1" dirty="0" smtClean="0">
                <a:solidFill>
                  <a:schemeClr val="accent4">
                    <a:lumMod val="75000"/>
                  </a:schemeClr>
                </a:solidFill>
                <a:latin typeface="+mj-lt"/>
                <a:ea typeface="Source Code Pro"/>
                <a:cs typeface="Source Code Pro"/>
                <a:sym typeface="Source Code Pro"/>
              </a:rPr>
              <a:t>Гентри </a:t>
            </a:r>
            <a:r>
              <a:rPr lang="mk-MK" sz="1800" b="1" dirty="0">
                <a:solidFill>
                  <a:schemeClr val="accent4">
                    <a:lumMod val="75000"/>
                  </a:schemeClr>
                </a:solidFill>
                <a:latin typeface="+mj-lt"/>
                <a:ea typeface="Source Code Pro"/>
                <a:cs typeface="Source Code Pro"/>
                <a:sym typeface="Source Code Pro"/>
              </a:rPr>
              <a:t>(</a:t>
            </a:r>
            <a:r>
              <a:rPr lang="fr-CH" sz="1800" b="1" dirty="0">
                <a:solidFill>
                  <a:schemeClr val="accent4">
                    <a:lumMod val="75000"/>
                  </a:schemeClr>
                </a:solidFill>
                <a:latin typeface="+mj-lt"/>
                <a:ea typeface="Source Code Pro"/>
                <a:cs typeface="Source Code Pro"/>
                <a:sym typeface="Source Code Pro"/>
              </a:rPr>
              <a:t>G</a:t>
            </a:r>
            <a:r>
              <a:rPr lang="en-US" sz="1800" b="1" dirty="0">
                <a:solidFill>
                  <a:schemeClr val="accent4">
                    <a:lumMod val="75000"/>
                  </a:schemeClr>
                </a:solidFill>
                <a:latin typeface="+mj-lt"/>
                <a:ea typeface="Source Code Pro"/>
                <a:cs typeface="Source Code Pro"/>
                <a:sym typeface="Source Code Pro"/>
              </a:rPr>
              <a:t>) </a:t>
            </a:r>
            <a:r>
              <a:rPr lang="mk-MK" sz="1800" b="1" dirty="0">
                <a:solidFill>
                  <a:schemeClr val="accent4">
                    <a:lumMod val="75000"/>
                  </a:schemeClr>
                </a:solidFill>
                <a:latin typeface="+mj-lt"/>
                <a:ea typeface="Source Code Pro"/>
                <a:cs typeface="Source Code Pro"/>
                <a:sym typeface="Source Code Pro"/>
              </a:rPr>
              <a:t> </a:t>
            </a:r>
            <a:r>
              <a:rPr lang="mk-MK" sz="1800" dirty="0">
                <a:solidFill>
                  <a:schemeClr val="accent1"/>
                </a:solidFill>
                <a:latin typeface="+mj-lt"/>
                <a:ea typeface="Source Code Pro"/>
                <a:cs typeface="Source Code Pro"/>
                <a:sym typeface="Source Code Pro"/>
              </a:rPr>
              <a:t>е </a:t>
            </a:r>
            <a:r>
              <a:rPr lang="mk-MK" sz="1800" dirty="0" smtClean="0">
                <a:solidFill>
                  <a:schemeClr val="accent1"/>
                </a:solidFill>
                <a:latin typeface="+mj-lt"/>
                <a:ea typeface="Source Code Pro"/>
                <a:cs typeface="Source Code Pro"/>
                <a:sym typeface="Source Code Pro"/>
              </a:rPr>
              <a:t>уредът който </a:t>
            </a:r>
            <a:r>
              <a:rPr lang="mk-MK" sz="1800" dirty="0">
                <a:solidFill>
                  <a:schemeClr val="accent1"/>
                </a:solidFill>
                <a:latin typeface="+mj-lt"/>
                <a:ea typeface="Source Code Pro"/>
                <a:cs typeface="Source Code Pro"/>
                <a:sym typeface="Source Code Pro"/>
              </a:rPr>
              <a:t>може да </a:t>
            </a:r>
            <a:r>
              <a:rPr lang="mk-MK" sz="1800" dirty="0" smtClean="0">
                <a:solidFill>
                  <a:schemeClr val="accent1"/>
                </a:solidFill>
                <a:latin typeface="+mj-lt"/>
                <a:ea typeface="Source Code Pro"/>
                <a:cs typeface="Source Code Pro"/>
                <a:sym typeface="Source Code Pro"/>
              </a:rPr>
              <a:t>се върти около пациентът който лежи на масата </a:t>
            </a:r>
            <a:r>
              <a:rPr lang="mk-MK" sz="1800" dirty="0">
                <a:solidFill>
                  <a:schemeClr val="accent1"/>
                </a:solidFill>
                <a:latin typeface="+mj-lt"/>
                <a:ea typeface="Source Code Pro"/>
                <a:cs typeface="Source Code Pro"/>
                <a:sym typeface="Source Code Pro"/>
              </a:rPr>
              <a:t>(Т) за </a:t>
            </a:r>
            <a:r>
              <a:rPr lang="mk-MK" sz="1800" dirty="0" smtClean="0">
                <a:solidFill>
                  <a:schemeClr val="accent1"/>
                </a:solidFill>
                <a:latin typeface="+mj-lt"/>
                <a:ea typeface="Source Code Pro"/>
                <a:cs typeface="Source Code Pro"/>
                <a:sym typeface="Source Code Pro"/>
              </a:rPr>
              <a:t>радиотерапия. </a:t>
            </a:r>
            <a:endParaRPr lang="mk-MK" sz="1800" dirty="0">
              <a:solidFill>
                <a:schemeClr val="accent1"/>
              </a:solidFill>
              <a:latin typeface="+mj-lt"/>
              <a:ea typeface="Source Code Pro"/>
              <a:cs typeface="Source Code Pro"/>
              <a:sym typeface="Source Code Pro"/>
            </a:endParaRPr>
          </a:p>
          <a:p>
            <a:pPr marL="0" marR="0" lvl="0" indent="0" algn="just" rtl="0">
              <a:lnSpc>
                <a:spcPct val="100000"/>
              </a:lnSpc>
              <a:spcBef>
                <a:spcPts val="0"/>
              </a:spcBef>
              <a:spcAft>
                <a:spcPts val="0"/>
              </a:spcAft>
              <a:buNone/>
            </a:pPr>
            <a:endParaRPr lang="mk-MK" sz="1800" b="0" i="0" u="none" strike="noStrike" cap="none" dirty="0">
              <a:solidFill>
                <a:schemeClr val="accent1"/>
              </a:solidFill>
              <a:latin typeface="+mj-lt"/>
              <a:ea typeface="Source Code Pro"/>
              <a:cs typeface="Source Code Pro"/>
              <a:sym typeface="Source Code Pro"/>
            </a:endParaRPr>
          </a:p>
          <a:p>
            <a:pPr lvl="0" algn="just"/>
            <a:r>
              <a:rPr lang="mk-MK" sz="1800" b="1" dirty="0" smtClean="0">
                <a:solidFill>
                  <a:schemeClr val="accent4">
                    <a:lumMod val="75000"/>
                  </a:schemeClr>
                </a:solidFill>
                <a:latin typeface="+mj-lt"/>
                <a:ea typeface="Source Code Pro"/>
                <a:cs typeface="Source Code Pro"/>
                <a:sym typeface="Source Code Pro"/>
              </a:rPr>
              <a:t>Изоцентър</a:t>
            </a:r>
            <a:r>
              <a:rPr lang="mk-MK" sz="1800" dirty="0" smtClean="0">
                <a:solidFill>
                  <a:schemeClr val="accent1"/>
                </a:solidFill>
                <a:latin typeface="+mj-lt"/>
                <a:ea typeface="Source Code Pro"/>
                <a:cs typeface="Source Code Pro"/>
                <a:sym typeface="Source Code Pro"/>
              </a:rPr>
              <a:t> </a:t>
            </a:r>
            <a:r>
              <a:rPr lang="mk-MK" sz="1800" dirty="0">
                <a:solidFill>
                  <a:schemeClr val="accent1"/>
                </a:solidFill>
                <a:latin typeface="+mj-lt"/>
                <a:ea typeface="Source Code Pro"/>
                <a:cs typeface="Source Code Pro"/>
                <a:sym typeface="Source Code Pro"/>
              </a:rPr>
              <a:t>(</a:t>
            </a:r>
            <a:r>
              <a:rPr lang="mk-MK" sz="1800" dirty="0" smtClean="0">
                <a:solidFill>
                  <a:schemeClr val="accent1"/>
                </a:solidFill>
                <a:latin typeface="+mj-lt"/>
                <a:ea typeface="Source Code Pro"/>
                <a:cs typeface="Source Code Pro"/>
                <a:sym typeface="Source Code Pro"/>
              </a:rPr>
              <a:t>означен в </a:t>
            </a:r>
            <a:r>
              <a:rPr lang="mk-MK" sz="1800" dirty="0">
                <a:solidFill>
                  <a:schemeClr val="accent1"/>
                </a:solidFill>
                <a:latin typeface="+mj-lt"/>
                <a:ea typeface="Source Code Pro"/>
                <a:cs typeface="Source Code Pro"/>
                <a:sym typeface="Source Code Pro"/>
              </a:rPr>
              <a:t>Ма</a:t>
            </a:r>
            <a:r>
              <a:rPr lang="fr-CH" sz="1800" dirty="0" err="1">
                <a:solidFill>
                  <a:schemeClr val="accent1"/>
                </a:solidFill>
                <a:latin typeface="+mj-lt"/>
                <a:ea typeface="Source Code Pro"/>
                <a:cs typeface="Source Code Pro"/>
                <a:sym typeface="Source Code Pro"/>
              </a:rPr>
              <a:t>tRAD</a:t>
            </a:r>
            <a:r>
              <a:rPr lang="fr-CH" sz="1800" dirty="0">
                <a:solidFill>
                  <a:schemeClr val="accent1"/>
                </a:solidFill>
                <a:latin typeface="+mj-lt"/>
                <a:ea typeface="Source Code Pro"/>
                <a:cs typeface="Source Code Pro"/>
                <a:sym typeface="Source Code Pro"/>
              </a:rPr>
              <a:t> </a:t>
            </a:r>
            <a:r>
              <a:rPr lang="mk-MK" sz="1800" dirty="0" smtClean="0">
                <a:solidFill>
                  <a:schemeClr val="accent1"/>
                </a:solidFill>
                <a:latin typeface="+mj-lt"/>
                <a:ea typeface="Source Code Pro"/>
                <a:cs typeface="Source Code Pro"/>
                <a:sym typeface="Source Code Pro"/>
              </a:rPr>
              <a:t>с </a:t>
            </a:r>
            <a:r>
              <a:rPr lang="fr-CH" sz="1800" dirty="0">
                <a:solidFill>
                  <a:schemeClr val="accent1"/>
                </a:solidFill>
                <a:latin typeface="+mj-lt"/>
                <a:ea typeface="Source Code Pro"/>
                <a:cs typeface="Source Code Pro"/>
                <a:sym typeface="Source Code Pro"/>
              </a:rPr>
              <a:t>X</a:t>
            </a:r>
            <a:r>
              <a:rPr lang="mk-MK" sz="1800" dirty="0">
                <a:solidFill>
                  <a:schemeClr val="accent1"/>
                </a:solidFill>
                <a:latin typeface="+mj-lt"/>
                <a:ea typeface="Source Code Pro"/>
                <a:cs typeface="Source Code Pro"/>
                <a:sym typeface="Source Code Pro"/>
              </a:rPr>
              <a:t>)</a:t>
            </a:r>
            <a:r>
              <a:rPr lang="fr-CH" sz="1800" dirty="0">
                <a:solidFill>
                  <a:schemeClr val="accent1"/>
                </a:solidFill>
                <a:latin typeface="+mj-lt"/>
                <a:ea typeface="Source Code Pro"/>
                <a:cs typeface="Source Code Pro"/>
                <a:sym typeface="Source Code Pro"/>
              </a:rPr>
              <a:t> </a:t>
            </a:r>
            <a:r>
              <a:rPr lang="mk-MK" sz="1800" dirty="0">
                <a:solidFill>
                  <a:schemeClr val="accent1"/>
                </a:solidFill>
                <a:latin typeface="+mj-lt"/>
                <a:ea typeface="Source Code Pro"/>
                <a:cs typeface="Source Code Pro"/>
                <a:sym typeface="Source Code Pro"/>
              </a:rPr>
              <a:t>(</a:t>
            </a:r>
            <a:r>
              <a:rPr lang="en-US" sz="1800" b="0" i="0" u="none" strike="noStrike" cap="none" dirty="0">
                <a:solidFill>
                  <a:schemeClr val="accent1"/>
                </a:solidFill>
                <a:latin typeface="+mj-lt"/>
                <a:ea typeface="Source Code Pro"/>
                <a:cs typeface="Source Code Pro"/>
                <a:sym typeface="Source Code Pro"/>
              </a:rPr>
              <a:t>isocenter</a:t>
            </a:r>
            <a:r>
              <a:rPr lang="mk-MK" sz="1800" b="0" i="0" u="none" strike="noStrike" cap="none" dirty="0">
                <a:solidFill>
                  <a:schemeClr val="accent1"/>
                </a:solidFill>
                <a:latin typeface="+mj-lt"/>
                <a:ea typeface="Source Code Pro"/>
                <a:cs typeface="Source Code Pro"/>
                <a:sym typeface="Source Code Pro"/>
              </a:rPr>
              <a:t>) </a:t>
            </a:r>
            <a:r>
              <a:rPr lang="ru-RU" sz="1800" dirty="0">
                <a:solidFill>
                  <a:schemeClr val="accent1"/>
                </a:solidFill>
                <a:latin typeface="+mj-lt"/>
                <a:ea typeface="Source Code Pro"/>
                <a:cs typeface="Source Code Pro"/>
                <a:sym typeface="Source Code Pro"/>
              </a:rPr>
              <a:t>се нарича точката, през която минава централната точка на снопа от лъчи или частици</a:t>
            </a:r>
            <a:r>
              <a:rPr lang="ru-RU" sz="1800" dirty="0" smtClean="0">
                <a:solidFill>
                  <a:schemeClr val="accent1"/>
                </a:solidFill>
                <a:latin typeface="+mj-lt"/>
                <a:ea typeface="Source Code Pro"/>
                <a:cs typeface="Source Code Pro"/>
                <a:sym typeface="Source Code Pro"/>
              </a:rPr>
              <a:t>.</a:t>
            </a:r>
          </a:p>
          <a:p>
            <a:pPr lvl="0" algn="just"/>
            <a:r>
              <a:rPr lang="ru-RU" sz="1800" dirty="0" smtClean="0">
                <a:solidFill>
                  <a:schemeClr val="accent1"/>
                </a:solidFill>
                <a:latin typeface="+mj-lt"/>
                <a:ea typeface="Source Code Pro"/>
                <a:cs typeface="Source Code Pro"/>
                <a:sym typeface="Source Code Pro"/>
              </a:rPr>
              <a:t>За </a:t>
            </a:r>
            <a:r>
              <a:rPr lang="ru-RU" sz="1800" dirty="0">
                <a:solidFill>
                  <a:schemeClr val="accent1"/>
                </a:solidFill>
                <a:latin typeface="+mj-lt"/>
                <a:ea typeface="Source Code Pro"/>
                <a:cs typeface="Source Code Pro"/>
                <a:sym typeface="Source Code Pro"/>
              </a:rPr>
              <a:t>да се опрости проблема, ъгълът на </a:t>
            </a:r>
            <a:r>
              <a:rPr lang="ru-RU" sz="1800" dirty="0" smtClean="0">
                <a:solidFill>
                  <a:schemeClr val="accent1"/>
                </a:solidFill>
                <a:latin typeface="+mj-lt"/>
                <a:ea typeface="Source Code Pro"/>
                <a:cs typeface="Source Code Pro"/>
                <a:sym typeface="Source Code Pro"/>
              </a:rPr>
              <a:t>масата в софтуера </a:t>
            </a:r>
            <a:r>
              <a:rPr lang="ru-RU" sz="1800" dirty="0">
                <a:solidFill>
                  <a:schemeClr val="accent1"/>
                </a:solidFill>
                <a:latin typeface="+mj-lt"/>
                <a:ea typeface="Source Code Pro"/>
                <a:cs typeface="Source Code Pro"/>
                <a:sym typeface="Source Code Pro"/>
              </a:rPr>
              <a:t>е фиксиран и само </a:t>
            </a:r>
            <a:r>
              <a:rPr lang="ru-RU" sz="1800" dirty="0" smtClean="0">
                <a:solidFill>
                  <a:schemeClr val="accent1"/>
                </a:solidFill>
                <a:latin typeface="+mj-lt"/>
                <a:ea typeface="Source Code Pro"/>
                <a:cs typeface="Source Code Pro"/>
                <a:sym typeface="Source Code Pro"/>
              </a:rPr>
              <a:t>гентрито  </a:t>
            </a:r>
            <a:r>
              <a:rPr lang="ru-RU" sz="1800" dirty="0">
                <a:solidFill>
                  <a:schemeClr val="accent1"/>
                </a:solidFill>
                <a:latin typeface="+mj-lt"/>
                <a:ea typeface="Source Code Pro"/>
                <a:cs typeface="Source Code Pro"/>
                <a:sym typeface="Source Code Pro"/>
              </a:rPr>
              <a:t>може да се върти.</a:t>
            </a:r>
            <a:endParaRPr lang="en-US" sz="1800" b="0" i="0" u="none" strike="noStrike" cap="none" dirty="0">
              <a:solidFill>
                <a:schemeClr val="accent1"/>
              </a:solidFill>
              <a:latin typeface="+mj-lt"/>
              <a:ea typeface="Source Code Pro"/>
              <a:cs typeface="Source Code Pro"/>
              <a:sym typeface="Source Code Pro"/>
            </a:endParaRPr>
          </a:p>
        </p:txBody>
      </p:sp>
    </p:spTree>
    <p:extLst>
      <p:ext uri="{BB962C8B-B14F-4D97-AF65-F5344CB8AC3E}">
        <p14:creationId xmlns:p14="http://schemas.microsoft.com/office/powerpoint/2010/main" val="1168969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gad3567b2e2_0_8"/>
          <p:cNvSpPr txBox="1">
            <a:spLocks noGrp="1"/>
          </p:cNvSpPr>
          <p:nvPr>
            <p:ph type="body" idx="1"/>
          </p:nvPr>
        </p:nvSpPr>
        <p:spPr>
          <a:xfrm>
            <a:off x="255240" y="1139709"/>
            <a:ext cx="3035040" cy="3710941"/>
          </a:xfrm>
          <a:prstGeom prst="rect">
            <a:avLst/>
          </a:prstGeom>
          <a:solidFill>
            <a:schemeClr val="accent5">
              <a:lumMod val="20000"/>
              <a:lumOff val="80000"/>
            </a:schemeClr>
          </a:solidFill>
          <a:ln>
            <a:solidFill>
              <a:srgbClr val="FF0000"/>
            </a:solidFill>
          </a:ln>
        </p:spPr>
        <p:txBody>
          <a:bodyPr spcFirstLastPara="1" wrap="square" lIns="91425" tIns="91425" rIns="91425" bIns="91425" anchor="t" anchorCtr="0">
            <a:noAutofit/>
          </a:bodyPr>
          <a:lstStyle/>
          <a:p>
            <a:pPr marL="0" lvl="0" indent="0">
              <a:lnSpc>
                <a:spcPct val="100000"/>
              </a:lnSpc>
              <a:buClr>
                <a:srgbClr val="000000"/>
              </a:buClr>
              <a:buNone/>
            </a:pPr>
            <a:r>
              <a:rPr lang="ru-RU" dirty="0">
                <a:solidFill>
                  <a:schemeClr val="accent4">
                    <a:lumMod val="50000"/>
                  </a:schemeClr>
                </a:solidFill>
              </a:rPr>
              <a:t>Опитайте се да поставите изоцентъра (X) на фокус, като </a:t>
            </a:r>
            <a:r>
              <a:rPr lang="ru-RU" dirty="0" smtClean="0">
                <a:solidFill>
                  <a:schemeClr val="accent4">
                    <a:lumMod val="50000"/>
                  </a:schemeClr>
                </a:solidFill>
              </a:rPr>
              <a:t>местите </a:t>
            </a:r>
            <a:r>
              <a:rPr lang="ru-RU" dirty="0">
                <a:solidFill>
                  <a:schemeClr val="accent4">
                    <a:lumMod val="50000"/>
                  </a:schemeClr>
                </a:solidFill>
              </a:rPr>
              <a:t>плъзгача или </a:t>
            </a:r>
            <a:r>
              <a:rPr lang="ru-RU" dirty="0" smtClean="0">
                <a:solidFill>
                  <a:schemeClr val="accent4">
                    <a:lumMod val="50000"/>
                  </a:schemeClr>
                </a:solidFill>
              </a:rPr>
              <a:t>кликнете </a:t>
            </a:r>
            <a:r>
              <a:rPr lang="ru-RU" dirty="0">
                <a:solidFill>
                  <a:schemeClr val="accent4">
                    <a:lumMod val="50000"/>
                  </a:schemeClr>
                </a:solidFill>
              </a:rPr>
              <a:t>върху бутоните, които преместват панела за </a:t>
            </a:r>
            <a:r>
              <a:rPr lang="ru-RU" dirty="0" smtClean="0">
                <a:solidFill>
                  <a:schemeClr val="accent4">
                    <a:lumMod val="50000"/>
                  </a:schemeClr>
                </a:solidFill>
              </a:rPr>
              <a:t>визуализация. Кликайте, </a:t>
            </a:r>
            <a:r>
              <a:rPr lang="ru-RU" dirty="0">
                <a:solidFill>
                  <a:schemeClr val="accent4">
                    <a:lumMod val="50000"/>
                  </a:schemeClr>
                </a:solidFill>
              </a:rPr>
              <a:t>докато видите </a:t>
            </a:r>
            <a:r>
              <a:rPr lang="ru-RU" dirty="0" smtClean="0">
                <a:solidFill>
                  <a:schemeClr val="accent4">
                    <a:lumMod val="50000"/>
                  </a:schemeClr>
                </a:solidFill>
              </a:rPr>
              <a:t>цялото кръстче.</a:t>
            </a:r>
            <a:endParaRPr dirty="0">
              <a:solidFill>
                <a:schemeClr val="accent4">
                  <a:lumMod val="50000"/>
                </a:schemeClr>
              </a:solidFill>
            </a:endParaRPr>
          </a:p>
        </p:txBody>
      </p:sp>
      <p:pic>
        <p:nvPicPr>
          <p:cNvPr id="143" name="Google Shape;143;gad3567b2e2_0_8"/>
          <p:cNvPicPr preferRelativeResize="0"/>
          <p:nvPr/>
        </p:nvPicPr>
        <p:blipFill rotWithShape="1">
          <a:blip r:embed="rId3">
            <a:alphaModFix/>
          </a:blip>
          <a:srcRect/>
          <a:stretch/>
        </p:blipFill>
        <p:spPr>
          <a:xfrm>
            <a:off x="3524072" y="1310639"/>
            <a:ext cx="5105336" cy="2943661"/>
          </a:xfrm>
          <a:prstGeom prst="rect">
            <a:avLst/>
          </a:prstGeom>
          <a:noFill/>
          <a:ln>
            <a:noFill/>
          </a:ln>
        </p:spPr>
      </p:pic>
      <p:cxnSp>
        <p:nvCxnSpPr>
          <p:cNvPr id="145" name="Google Shape;145;gad3567b2e2_0_8"/>
          <p:cNvCxnSpPr>
            <a:cxnSpLocks/>
          </p:cNvCxnSpPr>
          <p:nvPr/>
        </p:nvCxnSpPr>
        <p:spPr>
          <a:xfrm>
            <a:off x="3290280" y="3185898"/>
            <a:ext cx="763560" cy="425982"/>
          </a:xfrm>
          <a:prstGeom prst="straightConnector1">
            <a:avLst/>
          </a:prstGeom>
          <a:noFill/>
          <a:ln w="57150" cap="flat" cmpd="sng">
            <a:solidFill>
              <a:srgbClr val="FF0000"/>
            </a:solidFill>
            <a:prstDash val="solid"/>
            <a:round/>
            <a:headEnd type="none" w="med" len="med"/>
            <a:tailEnd type="triangle" w="med" len="med"/>
          </a:ln>
        </p:spPr>
      </p:cxnSp>
      <p:sp>
        <p:nvSpPr>
          <p:cNvPr id="7" name="Title 1">
            <a:extLst>
              <a:ext uri="{FF2B5EF4-FFF2-40B4-BE49-F238E27FC236}">
                <a16:creationId xmlns:a16="http://schemas.microsoft.com/office/drawing/2014/main" id="{314EBBB5-08E2-483D-8CB2-7630ED458AB0}"/>
              </a:ext>
            </a:extLst>
          </p:cNvPr>
          <p:cNvSpPr>
            <a:spLocks noGrp="1"/>
          </p:cNvSpPr>
          <p:nvPr>
            <p:ph type="title"/>
          </p:nvPr>
        </p:nvSpPr>
        <p:spPr>
          <a:xfrm>
            <a:off x="311700" y="292850"/>
            <a:ext cx="8520600" cy="801000"/>
          </a:xfrm>
          <a:solidFill>
            <a:schemeClr val="tx1">
              <a:lumMod val="20000"/>
              <a:lumOff val="80000"/>
            </a:schemeClr>
          </a:solidFill>
        </p:spPr>
        <p:txBody>
          <a:bodyPr/>
          <a:lstStyle/>
          <a:p>
            <a:r>
              <a:rPr lang="mk-MK" dirty="0"/>
              <a:t>2.2. Регулиране на изоцентъра (</a:t>
            </a:r>
            <a:r>
              <a:rPr lang="en-US" dirty="0"/>
              <a:t>x)</a:t>
            </a:r>
            <a:endParaRPr lang="LID4096" dirty="0"/>
          </a:p>
        </p:txBody>
      </p:sp>
      <p:cxnSp>
        <p:nvCxnSpPr>
          <p:cNvPr id="10" name="Google Shape;145;gad3567b2e2_0_8">
            <a:extLst>
              <a:ext uri="{FF2B5EF4-FFF2-40B4-BE49-F238E27FC236}">
                <a16:creationId xmlns:a16="http://schemas.microsoft.com/office/drawing/2014/main" id="{536DD33A-7EDB-4D7E-A246-AC696C346987}"/>
              </a:ext>
            </a:extLst>
          </p:cNvPr>
          <p:cNvCxnSpPr>
            <a:cxnSpLocks/>
          </p:cNvCxnSpPr>
          <p:nvPr/>
        </p:nvCxnSpPr>
        <p:spPr>
          <a:xfrm>
            <a:off x="6076740" y="2356487"/>
            <a:ext cx="763560" cy="425982"/>
          </a:xfrm>
          <a:prstGeom prst="straightConnector1">
            <a:avLst/>
          </a:prstGeom>
          <a:noFill/>
          <a:ln w="57150" cap="flat" cmpd="sng">
            <a:solidFill>
              <a:srgbClr val="FF0000"/>
            </a:solidFill>
            <a:prstDash val="solid"/>
            <a:round/>
            <a:headEnd type="none" w="med" len="med"/>
            <a:tailEnd type="triangle" w="med" len="med"/>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8"/>
          <p:cNvSpPr txBox="1">
            <a:spLocks noGrp="1"/>
          </p:cNvSpPr>
          <p:nvPr>
            <p:ph type="title"/>
          </p:nvPr>
        </p:nvSpPr>
        <p:spPr>
          <a:xfrm>
            <a:off x="188870" y="182055"/>
            <a:ext cx="8520600" cy="801000"/>
          </a:xfrm>
          <a:prstGeom prst="rect">
            <a:avLst/>
          </a:prstGeom>
          <a:solidFill>
            <a:schemeClr val="accent5">
              <a:lumMod val="20000"/>
              <a:lumOff val="80000"/>
            </a:schemeClr>
          </a:solidFill>
          <a:ln>
            <a:noFill/>
          </a:ln>
        </p:spPr>
        <p:txBody>
          <a:bodyPr spcFirstLastPara="1" wrap="square" lIns="91425" tIns="91425" rIns="91425" bIns="91425" anchor="t" anchorCtr="0">
            <a:noAutofit/>
          </a:bodyPr>
          <a:lstStyle/>
          <a:p>
            <a:pPr lvl="0"/>
            <a:r>
              <a:rPr lang="es" dirty="0"/>
              <a:t>2. </a:t>
            </a:r>
            <a:r>
              <a:rPr lang="fr-CH" dirty="0"/>
              <a:t>WORKFLOW </a:t>
            </a:r>
            <a:r>
              <a:rPr lang="mk-MK" dirty="0"/>
              <a:t>настройка</a:t>
            </a:r>
            <a:endParaRPr dirty="0"/>
          </a:p>
        </p:txBody>
      </p:sp>
      <p:sp>
        <p:nvSpPr>
          <p:cNvPr id="162" name="Google Shape;162;p8"/>
          <p:cNvSpPr txBox="1">
            <a:spLocks noGrp="1"/>
          </p:cNvSpPr>
          <p:nvPr>
            <p:ph type="body" idx="1"/>
          </p:nvPr>
        </p:nvSpPr>
        <p:spPr>
          <a:xfrm>
            <a:off x="311700" y="1163135"/>
            <a:ext cx="3323040" cy="1339330"/>
          </a:xfrm>
          <a:prstGeom prst="rect">
            <a:avLst/>
          </a:prstGeom>
          <a:solidFill>
            <a:schemeClr val="tx1">
              <a:lumMod val="20000"/>
              <a:lumOff val="80000"/>
            </a:schemeClr>
          </a:solidFill>
          <a:ln>
            <a:noFill/>
          </a:ln>
        </p:spPr>
        <p:txBody>
          <a:bodyPr spcFirstLastPara="1" wrap="square" lIns="91425" tIns="91425" rIns="91425" bIns="91425" anchor="t" anchorCtr="0">
            <a:noAutofit/>
          </a:bodyPr>
          <a:lstStyle/>
          <a:p>
            <a:pPr marL="0" lvl="0" indent="0">
              <a:spcAft>
                <a:spcPts val="1600"/>
              </a:spcAft>
              <a:buNone/>
            </a:pPr>
            <a:r>
              <a:rPr lang="ru-RU" dirty="0">
                <a:solidFill>
                  <a:schemeClr val="accent1"/>
                </a:solidFill>
                <a:latin typeface="+mj-lt"/>
              </a:rPr>
              <a:t>Необходимо е да изберете правилно функциите в WORKFLOW, за да извършите симулацията.</a:t>
            </a:r>
            <a:endParaRPr dirty="0">
              <a:solidFill>
                <a:schemeClr val="accent1"/>
              </a:solidFill>
              <a:latin typeface="+mj-lt"/>
            </a:endParaRPr>
          </a:p>
        </p:txBody>
      </p:sp>
      <p:pic>
        <p:nvPicPr>
          <p:cNvPr id="163" name="Google Shape;163;p8"/>
          <p:cNvPicPr preferRelativeResize="0"/>
          <p:nvPr/>
        </p:nvPicPr>
        <p:blipFill rotWithShape="1">
          <a:blip r:embed="rId3">
            <a:alphaModFix/>
          </a:blip>
          <a:srcRect/>
          <a:stretch/>
        </p:blipFill>
        <p:spPr>
          <a:xfrm>
            <a:off x="644412" y="2862626"/>
            <a:ext cx="7855176" cy="19392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9"/>
          <p:cNvSpPr txBox="1">
            <a:spLocks noGrp="1"/>
          </p:cNvSpPr>
          <p:nvPr>
            <p:ph type="title"/>
          </p:nvPr>
        </p:nvSpPr>
        <p:spPr>
          <a:xfrm>
            <a:off x="25042" y="7526"/>
            <a:ext cx="8520600" cy="801000"/>
          </a:xfrm>
          <a:prstGeom prst="rect">
            <a:avLst/>
          </a:prstGeom>
          <a:solidFill>
            <a:schemeClr val="accent2">
              <a:lumMod val="20000"/>
              <a:lumOff val="80000"/>
            </a:schemeClr>
          </a:solid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r>
              <a:rPr lang="es" dirty="0"/>
              <a:t>2. </a:t>
            </a:r>
            <a:r>
              <a:rPr lang="mk-MK" dirty="0" smtClean="0"/>
              <a:t>Започнете </a:t>
            </a:r>
            <a:r>
              <a:rPr lang="mk-MK" dirty="0"/>
              <a:t>да </a:t>
            </a:r>
            <a:r>
              <a:rPr lang="mk-MK" dirty="0" smtClean="0"/>
              <a:t>работите в </a:t>
            </a:r>
            <a:r>
              <a:rPr lang="es" dirty="0" smtClean="0"/>
              <a:t>workflow</a:t>
            </a:r>
            <a:endParaRPr dirty="0"/>
          </a:p>
        </p:txBody>
      </p:sp>
      <p:pic>
        <p:nvPicPr>
          <p:cNvPr id="174" name="Google Shape;174;p9"/>
          <p:cNvPicPr preferRelativeResize="0"/>
          <p:nvPr/>
        </p:nvPicPr>
        <p:blipFill rotWithShape="1">
          <a:blip r:embed="rId3">
            <a:alphaModFix/>
          </a:blip>
          <a:srcRect/>
          <a:stretch/>
        </p:blipFill>
        <p:spPr>
          <a:xfrm>
            <a:off x="1102156" y="3271282"/>
            <a:ext cx="6926040" cy="1633545"/>
          </a:xfrm>
          <a:prstGeom prst="rect">
            <a:avLst/>
          </a:prstGeom>
          <a:noFill/>
          <a:ln>
            <a:noFill/>
          </a:ln>
        </p:spPr>
      </p:pic>
      <p:sp>
        <p:nvSpPr>
          <p:cNvPr id="178" name="Google Shape;178;p9"/>
          <p:cNvSpPr/>
          <p:nvPr/>
        </p:nvSpPr>
        <p:spPr>
          <a:xfrm>
            <a:off x="2168869" y="3271282"/>
            <a:ext cx="1277700" cy="630865"/>
          </a:xfrm>
          <a:prstGeom prst="rect">
            <a:avLst/>
          </a:prstGeom>
          <a:noFill/>
          <a:ln w="762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 name="Rectangle 1">
            <a:extLst>
              <a:ext uri="{FF2B5EF4-FFF2-40B4-BE49-F238E27FC236}">
                <a16:creationId xmlns:a16="http://schemas.microsoft.com/office/drawing/2014/main" id="{5B6376DB-0803-42A1-899C-3624550FC92F}"/>
              </a:ext>
            </a:extLst>
          </p:cNvPr>
          <p:cNvSpPr>
            <a:spLocks noChangeArrowheads="1"/>
          </p:cNvSpPr>
          <p:nvPr/>
        </p:nvSpPr>
        <p:spPr bwMode="auto">
          <a:xfrm>
            <a:off x="457808" y="989049"/>
            <a:ext cx="8087834" cy="196592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9522" rIns="0" bIns="-9522" numCol="1" anchor="ctr" anchorCtr="0" compatLnSpc="1">
            <a:prstTxWarp prst="textNoShape">
              <a:avLst/>
            </a:prstTxWarp>
            <a:spAutoFit/>
          </a:bodyPr>
          <a:lstStyle/>
          <a:p>
            <a:pPr lvl="0" eaLnBrk="0" fontAlgn="base" hangingPunct="0">
              <a:spcBef>
                <a:spcPct val="0"/>
              </a:spcBef>
              <a:spcAft>
                <a:spcPct val="0"/>
              </a:spcAft>
              <a:buClrTx/>
            </a:pPr>
            <a:r>
              <a:rPr lang="es" sz="2400" b="1" u="sng" dirty="0"/>
              <a:t>Load *.mat data: </a:t>
            </a:r>
            <a:r>
              <a:rPr lang="ru-RU" altLang="LID4096" sz="2100" dirty="0">
                <a:solidFill>
                  <a:srgbClr val="202124"/>
                </a:solidFill>
                <a:latin typeface="Google Sans"/>
              </a:rPr>
              <a:t>Зарежда данните, съдържащи се във всеки </a:t>
            </a:r>
            <a:r>
              <a:rPr lang="ru-RU" altLang="LID4096" sz="2100" dirty="0" smtClean="0">
                <a:solidFill>
                  <a:srgbClr val="202124"/>
                </a:solidFill>
                <a:latin typeface="Google Sans"/>
              </a:rPr>
              <a:t>един случай. </a:t>
            </a:r>
            <a:r>
              <a:rPr lang="ru-RU" altLang="LID4096" sz="2100" dirty="0">
                <a:solidFill>
                  <a:srgbClr val="202124"/>
                </a:solidFill>
                <a:latin typeface="Google Sans"/>
              </a:rPr>
              <a:t>Той има информация за </a:t>
            </a:r>
            <a:r>
              <a:rPr lang="ru-RU" altLang="LID4096" sz="2100" dirty="0" smtClean="0">
                <a:solidFill>
                  <a:srgbClr val="202124"/>
                </a:solidFill>
                <a:latin typeface="Google Sans"/>
              </a:rPr>
              <a:t>тъканта, която трябва да се облъчи, </a:t>
            </a:r>
            <a:r>
              <a:rPr lang="ru-RU" altLang="LID4096" sz="2100" dirty="0">
                <a:solidFill>
                  <a:srgbClr val="202124"/>
                </a:solidFill>
                <a:latin typeface="Google Sans"/>
              </a:rPr>
              <a:t>както и за околната здрава тъкан, покриваща "голяма част от тялото". Ще видите изображението на заредения файл в големия панел в дясната част на екрана за визуализация.</a:t>
            </a:r>
            <a:endParaRPr kumimoji="0" lang="mk-MK" altLang="LID4096"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10"/>
          <p:cNvSpPr txBox="1">
            <a:spLocks noGrp="1"/>
          </p:cNvSpPr>
          <p:nvPr>
            <p:ph type="title"/>
          </p:nvPr>
        </p:nvSpPr>
        <p:spPr>
          <a:xfrm>
            <a:off x="62104" y="0"/>
            <a:ext cx="8520600" cy="801000"/>
          </a:xfrm>
          <a:prstGeom prst="rect">
            <a:avLst/>
          </a:prstGeom>
          <a:solidFill>
            <a:schemeClr val="tx1">
              <a:lumMod val="20000"/>
              <a:lumOff val="80000"/>
            </a:schemeClr>
          </a:solidFill>
          <a:ln>
            <a:noFill/>
          </a:ln>
        </p:spPr>
        <p:txBody>
          <a:bodyPr spcFirstLastPara="1" wrap="square" lIns="91425" tIns="91425" rIns="91425" bIns="91425" anchor="t" anchorCtr="0">
            <a:noAutofit/>
          </a:bodyPr>
          <a:lstStyle/>
          <a:p>
            <a:pPr lvl="0"/>
            <a:r>
              <a:rPr lang="es" dirty="0"/>
              <a:t>2. </a:t>
            </a:r>
            <a:r>
              <a:rPr lang="ru-RU" dirty="0"/>
              <a:t>Следваща стъпка в работния процес - </a:t>
            </a:r>
            <a:r>
              <a:rPr lang="ru-RU" dirty="0" smtClean="0"/>
              <a:t>изчисление</a:t>
            </a:r>
            <a:endParaRPr dirty="0"/>
          </a:p>
        </p:txBody>
      </p:sp>
      <p:pic>
        <p:nvPicPr>
          <p:cNvPr id="186" name="Google Shape;186;p10"/>
          <p:cNvPicPr preferRelativeResize="0"/>
          <p:nvPr/>
        </p:nvPicPr>
        <p:blipFill rotWithShape="1">
          <a:blip r:embed="rId3">
            <a:alphaModFix/>
          </a:blip>
          <a:srcRect/>
          <a:stretch/>
        </p:blipFill>
        <p:spPr>
          <a:xfrm>
            <a:off x="1422319" y="2503289"/>
            <a:ext cx="6658614" cy="1442710"/>
          </a:xfrm>
          <a:prstGeom prst="rect">
            <a:avLst/>
          </a:prstGeom>
          <a:noFill/>
          <a:ln>
            <a:noFill/>
          </a:ln>
        </p:spPr>
      </p:pic>
      <p:pic>
        <p:nvPicPr>
          <p:cNvPr id="191" name="Google Shape;191;p10"/>
          <p:cNvPicPr preferRelativeResize="0"/>
          <p:nvPr/>
        </p:nvPicPr>
        <p:blipFill rotWithShape="1">
          <a:blip r:embed="rId4">
            <a:alphaModFix/>
          </a:blip>
          <a:srcRect/>
          <a:stretch/>
        </p:blipFill>
        <p:spPr>
          <a:xfrm>
            <a:off x="168829" y="3722152"/>
            <a:ext cx="3514725" cy="990600"/>
          </a:xfrm>
          <a:prstGeom prst="rect">
            <a:avLst/>
          </a:prstGeom>
          <a:noFill/>
          <a:ln>
            <a:noFill/>
          </a:ln>
        </p:spPr>
      </p:pic>
      <p:sp>
        <p:nvSpPr>
          <p:cNvPr id="12" name="Google Shape;178;p9">
            <a:extLst>
              <a:ext uri="{FF2B5EF4-FFF2-40B4-BE49-F238E27FC236}">
                <a16:creationId xmlns:a16="http://schemas.microsoft.com/office/drawing/2014/main" id="{A9A79542-72C4-4C71-B43C-26ED8521EEA8}"/>
              </a:ext>
            </a:extLst>
          </p:cNvPr>
          <p:cNvSpPr/>
          <p:nvPr/>
        </p:nvSpPr>
        <p:spPr>
          <a:xfrm>
            <a:off x="3683554" y="2593779"/>
            <a:ext cx="1277700" cy="630865"/>
          </a:xfrm>
          <a:prstGeom prst="rect">
            <a:avLst/>
          </a:prstGeom>
          <a:noFill/>
          <a:ln w="762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 name="Rectangle 1">
            <a:extLst>
              <a:ext uri="{FF2B5EF4-FFF2-40B4-BE49-F238E27FC236}">
                <a16:creationId xmlns:a16="http://schemas.microsoft.com/office/drawing/2014/main" id="{513AAADD-CB07-4754-AA23-37CD5C330E97}"/>
              </a:ext>
            </a:extLst>
          </p:cNvPr>
          <p:cNvSpPr>
            <a:spLocks noChangeArrowheads="1"/>
          </p:cNvSpPr>
          <p:nvPr/>
        </p:nvSpPr>
        <p:spPr bwMode="auto">
          <a:xfrm>
            <a:off x="316628" y="1327736"/>
            <a:ext cx="8011552" cy="596323"/>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9522" rIns="0" bIns="-9522" numCol="1" anchor="ctr" anchorCtr="0" compatLnSpc="1">
            <a:prstTxWarp prst="textNoShape">
              <a:avLst/>
            </a:prstTxWarp>
            <a:spAutoFit/>
          </a:bodyPr>
          <a:lstStyle/>
          <a:p>
            <a:pPr eaLnBrk="0" fontAlgn="base" hangingPunct="0">
              <a:spcBef>
                <a:spcPct val="0"/>
              </a:spcBef>
              <a:spcAft>
                <a:spcPct val="0"/>
              </a:spcAft>
              <a:buClrTx/>
            </a:pPr>
            <a:r>
              <a:rPr lang="en-US" sz="2000" b="1" dirty="0">
                <a:latin typeface="+mj-lt"/>
              </a:rPr>
              <a:t>Calc. influence Mx:</a:t>
            </a:r>
            <a:r>
              <a:rPr lang="mk-MK" sz="2000" b="1" dirty="0">
                <a:latin typeface="+mj-lt"/>
              </a:rPr>
              <a:t> </a:t>
            </a:r>
            <a:r>
              <a:rPr lang="ru-RU" altLang="LID4096" sz="2000" dirty="0">
                <a:solidFill>
                  <a:srgbClr val="202124"/>
                </a:solidFill>
                <a:latin typeface="+mj-lt"/>
              </a:rPr>
              <a:t>това е команда за изчислениена матрицата на въздействие (на </a:t>
            </a:r>
            <a:r>
              <a:rPr lang="ru-RU" altLang="LID4096" sz="2000" dirty="0" smtClean="0">
                <a:solidFill>
                  <a:srgbClr val="202124"/>
                </a:solidFill>
                <a:latin typeface="+mj-lt"/>
              </a:rPr>
              <a:t>лъчението). </a:t>
            </a:r>
            <a:endParaRPr kumimoji="0" lang="mk-MK" altLang="LID4096" sz="2000" b="0" i="0" u="none" strike="noStrike" cap="none" normalizeH="0" baseline="0" dirty="0">
              <a:ln>
                <a:noFill/>
              </a:ln>
              <a:solidFill>
                <a:schemeClr val="tx1"/>
              </a:solidFill>
              <a:effectLst/>
              <a:latin typeface="+mj-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2"/>
          <p:cNvSpPr txBox="1">
            <a:spLocks noGrp="1"/>
          </p:cNvSpPr>
          <p:nvPr>
            <p:ph type="title"/>
          </p:nvPr>
        </p:nvSpPr>
        <p:spPr>
          <a:xfrm>
            <a:off x="2802750" y="802500"/>
            <a:ext cx="3538500" cy="3538500"/>
          </a:xfrm>
          <a:prstGeom prst="rect">
            <a:avLst/>
          </a:prstGeom>
          <a:solidFill>
            <a:srgbClr val="FFFFFF"/>
          </a:solidFill>
          <a:ln>
            <a:noFill/>
          </a:ln>
        </p:spPr>
        <p:txBody>
          <a:bodyPr spcFirstLastPara="1" wrap="square" lIns="91425" tIns="91425" rIns="91425" bIns="91425" anchor="ctr" anchorCtr="0">
            <a:noAutofit/>
          </a:bodyPr>
          <a:lstStyle/>
          <a:p>
            <a:pPr lvl="0"/>
            <a:r>
              <a:rPr lang="bg-BG" dirty="0"/>
              <a:t>ДЕМО- Демонстрация на процедурата</a:t>
            </a: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11"/>
          <p:cNvSpPr txBox="1">
            <a:spLocks noGrp="1"/>
          </p:cNvSpPr>
          <p:nvPr>
            <p:ph type="title"/>
          </p:nvPr>
        </p:nvSpPr>
        <p:spPr>
          <a:xfrm>
            <a:off x="154799" y="89503"/>
            <a:ext cx="8845899" cy="801000"/>
          </a:xfrm>
          <a:prstGeom prst="rect">
            <a:avLst/>
          </a:prstGeom>
          <a:solidFill>
            <a:schemeClr val="accent4">
              <a:lumMod val="20000"/>
              <a:lumOff val="80000"/>
            </a:schemeClr>
          </a:solidFill>
          <a:ln>
            <a:noFill/>
          </a:ln>
        </p:spPr>
        <p:txBody>
          <a:bodyPr spcFirstLastPara="1" wrap="square" lIns="91425" tIns="91425" rIns="91425" bIns="91425" anchor="t" anchorCtr="0">
            <a:noAutofit/>
          </a:bodyPr>
          <a:lstStyle/>
          <a:p>
            <a:pPr lvl="0"/>
            <a:r>
              <a:rPr lang="es" dirty="0"/>
              <a:t>2. </a:t>
            </a:r>
            <a:r>
              <a:rPr lang="ru-RU" dirty="0"/>
              <a:t>Следваща стъпка в работния процес - оптимизация</a:t>
            </a:r>
            <a:endParaRPr dirty="0"/>
          </a:p>
        </p:txBody>
      </p:sp>
      <p:pic>
        <p:nvPicPr>
          <p:cNvPr id="203" name="Google Shape;203;p11"/>
          <p:cNvPicPr preferRelativeResize="0"/>
          <p:nvPr/>
        </p:nvPicPr>
        <p:blipFill rotWithShape="1">
          <a:blip r:embed="rId3">
            <a:alphaModFix/>
          </a:blip>
          <a:srcRect/>
          <a:stretch/>
        </p:blipFill>
        <p:spPr>
          <a:xfrm>
            <a:off x="5544698" y="1583570"/>
            <a:ext cx="3587386" cy="3330604"/>
          </a:xfrm>
          <a:prstGeom prst="rect">
            <a:avLst/>
          </a:prstGeom>
          <a:noFill/>
          <a:ln>
            <a:noFill/>
          </a:ln>
        </p:spPr>
      </p:pic>
      <p:grpSp>
        <p:nvGrpSpPr>
          <p:cNvPr id="204" name="Google Shape;204;p11"/>
          <p:cNvGrpSpPr/>
          <p:nvPr/>
        </p:nvGrpSpPr>
        <p:grpSpPr>
          <a:xfrm>
            <a:off x="939480" y="3688396"/>
            <a:ext cx="4305434" cy="1053128"/>
            <a:chOff x="3953650" y="1878638"/>
            <a:chExt cx="4655530" cy="1138763"/>
          </a:xfrm>
        </p:grpSpPr>
        <p:pic>
          <p:nvPicPr>
            <p:cNvPr id="205" name="Google Shape;205;p11"/>
            <p:cNvPicPr preferRelativeResize="0"/>
            <p:nvPr/>
          </p:nvPicPr>
          <p:blipFill rotWithShape="1">
            <a:blip r:embed="rId4">
              <a:alphaModFix/>
            </a:blip>
            <a:srcRect/>
            <a:stretch/>
          </p:blipFill>
          <p:spPr>
            <a:xfrm>
              <a:off x="3953650" y="1878638"/>
              <a:ext cx="4655530" cy="1138763"/>
            </a:xfrm>
            <a:prstGeom prst="rect">
              <a:avLst/>
            </a:prstGeom>
            <a:noFill/>
            <a:ln>
              <a:noFill/>
            </a:ln>
          </p:spPr>
        </p:pic>
        <p:sp>
          <p:nvSpPr>
            <p:cNvPr id="206" name="Google Shape;206;p11"/>
            <p:cNvSpPr/>
            <p:nvPr/>
          </p:nvSpPr>
          <p:spPr>
            <a:xfrm>
              <a:off x="6453525" y="2005400"/>
              <a:ext cx="858900" cy="174300"/>
            </a:xfrm>
            <a:prstGeom prst="rect">
              <a:avLst/>
            </a:prstGeom>
            <a:noFill/>
            <a:ln w="76200" cap="flat" cmpd="sng">
              <a:solidFill>
                <a:srgbClr val="00FF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3" name="Google Shape;178;p9">
            <a:extLst>
              <a:ext uri="{FF2B5EF4-FFF2-40B4-BE49-F238E27FC236}">
                <a16:creationId xmlns:a16="http://schemas.microsoft.com/office/drawing/2014/main" id="{5D2A84FA-04FD-46C5-AEF0-B24CFFA410CB}"/>
              </a:ext>
            </a:extLst>
          </p:cNvPr>
          <p:cNvSpPr/>
          <p:nvPr/>
        </p:nvSpPr>
        <p:spPr>
          <a:xfrm>
            <a:off x="3204296" y="3688396"/>
            <a:ext cx="888446" cy="323847"/>
          </a:xfrm>
          <a:prstGeom prst="rect">
            <a:avLst/>
          </a:prstGeom>
          <a:noFill/>
          <a:ln w="762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 name="Rectangle 1">
            <a:extLst>
              <a:ext uri="{FF2B5EF4-FFF2-40B4-BE49-F238E27FC236}">
                <a16:creationId xmlns:a16="http://schemas.microsoft.com/office/drawing/2014/main" id="{FD987000-C785-4C97-83F9-340FC8AE39BC}"/>
              </a:ext>
            </a:extLst>
          </p:cNvPr>
          <p:cNvSpPr>
            <a:spLocks noChangeArrowheads="1"/>
          </p:cNvSpPr>
          <p:nvPr/>
        </p:nvSpPr>
        <p:spPr bwMode="auto">
          <a:xfrm>
            <a:off x="154800" y="1226651"/>
            <a:ext cx="5318380" cy="1965929"/>
          </a:xfrm>
          <a:prstGeom prst="rect">
            <a:avLst/>
          </a:prstGeom>
          <a:noFill/>
          <a:ln>
            <a:noFill/>
          </a:ln>
          <a:effectLst/>
        </p:spPr>
        <p:txBody>
          <a:bodyPr vert="horz" wrap="square" lIns="0" tIns="-9522" rIns="0" bIns="-9522" numCol="1" anchor="ctr" anchorCtr="0" compatLnSpc="1">
            <a:prstTxWarp prst="textNoShape">
              <a:avLst/>
            </a:prstTxWarp>
            <a:spAutoFit/>
          </a:bodyPr>
          <a:lstStyle/>
          <a:p>
            <a:pPr lvl="0" eaLnBrk="0" fontAlgn="base" hangingPunct="0">
              <a:spcBef>
                <a:spcPct val="0"/>
              </a:spcBef>
              <a:spcAft>
                <a:spcPct val="0"/>
              </a:spcAft>
              <a:buClrTx/>
            </a:pPr>
            <a:r>
              <a:rPr lang="es" sz="2400" b="1" dirty="0"/>
              <a:t>Optimize: </a:t>
            </a:r>
            <a:r>
              <a:rPr lang="ru-RU" altLang="LID4096" sz="2100" dirty="0">
                <a:solidFill>
                  <a:srgbClr val="202124"/>
                </a:solidFill>
                <a:latin typeface="Google Sans"/>
              </a:rPr>
              <a:t>Отключва се след завършване на предишната стъпка.Тук програмата ще търси минималния радиационен поток </a:t>
            </a:r>
            <a:r>
              <a:rPr lang="ru-RU" altLang="LID4096" sz="2100" dirty="0" smtClean="0">
                <a:solidFill>
                  <a:srgbClr val="202124"/>
                </a:solidFill>
                <a:latin typeface="Google Sans"/>
              </a:rPr>
              <a:t>по пиксели.След </a:t>
            </a:r>
            <a:r>
              <a:rPr lang="ru-RU" altLang="LID4096" sz="2100" dirty="0">
                <a:solidFill>
                  <a:srgbClr val="202124"/>
                </a:solidFill>
                <a:latin typeface="Google Sans"/>
              </a:rPr>
              <a:t>като </a:t>
            </a:r>
            <a:r>
              <a:rPr lang="ru-RU" altLang="LID4096" sz="2100" dirty="0" smtClean="0">
                <a:solidFill>
                  <a:srgbClr val="202124"/>
                </a:solidFill>
                <a:latin typeface="Google Sans"/>
              </a:rPr>
              <a:t>кликнете, </a:t>
            </a:r>
            <a:r>
              <a:rPr lang="ru-RU" altLang="LID4096" sz="2100" dirty="0">
                <a:solidFill>
                  <a:srgbClr val="202124"/>
                </a:solidFill>
                <a:latin typeface="Google Sans"/>
              </a:rPr>
              <a:t>ще видите f с експоненциална форма</a:t>
            </a:r>
            <a:endParaRPr kumimoji="0" lang="mk-MK" altLang="LID4096"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4" name="Google Shape;214;p12"/>
          <p:cNvSpPr txBox="1">
            <a:spLocks noGrp="1"/>
          </p:cNvSpPr>
          <p:nvPr>
            <p:ph type="title"/>
          </p:nvPr>
        </p:nvSpPr>
        <p:spPr>
          <a:xfrm>
            <a:off x="367235" y="-24638"/>
            <a:ext cx="8520600" cy="801000"/>
          </a:xfrm>
          <a:prstGeom prst="rect">
            <a:avLst/>
          </a:prstGeom>
          <a:solidFill>
            <a:schemeClr val="accent6">
              <a:lumMod val="20000"/>
              <a:lumOff val="80000"/>
            </a:schemeClr>
          </a:solidFill>
          <a:ln>
            <a:noFill/>
          </a:ln>
        </p:spPr>
        <p:txBody>
          <a:bodyPr spcFirstLastPara="1" wrap="square" lIns="91425" tIns="91425" rIns="91425" bIns="91425" anchor="t" anchorCtr="0">
            <a:noAutofit/>
          </a:bodyPr>
          <a:lstStyle/>
          <a:p>
            <a:pPr lvl="0"/>
            <a:r>
              <a:rPr lang="es" dirty="0"/>
              <a:t>2. </a:t>
            </a:r>
            <a:r>
              <a:rPr lang="mk-MK" dirty="0"/>
              <a:t>Експоненциално разпределение</a:t>
            </a:r>
            <a:endParaRPr dirty="0"/>
          </a:p>
        </p:txBody>
      </p:sp>
      <p:pic>
        <p:nvPicPr>
          <p:cNvPr id="215" name="Google Shape;215;p12"/>
          <p:cNvPicPr preferRelativeResize="0"/>
          <p:nvPr/>
        </p:nvPicPr>
        <p:blipFill rotWithShape="1">
          <a:blip r:embed="rId3">
            <a:alphaModFix/>
          </a:blip>
          <a:srcRect/>
          <a:stretch/>
        </p:blipFill>
        <p:spPr>
          <a:xfrm>
            <a:off x="106416" y="912046"/>
            <a:ext cx="3687662" cy="2949601"/>
          </a:xfrm>
          <a:prstGeom prst="rect">
            <a:avLst/>
          </a:prstGeom>
          <a:noFill/>
          <a:ln>
            <a:noFill/>
          </a:ln>
        </p:spPr>
      </p:pic>
      <p:pic>
        <p:nvPicPr>
          <p:cNvPr id="216" name="Google Shape;216;p12"/>
          <p:cNvPicPr preferRelativeResize="0"/>
          <p:nvPr/>
        </p:nvPicPr>
        <p:blipFill rotWithShape="1">
          <a:blip r:embed="rId4">
            <a:alphaModFix/>
          </a:blip>
          <a:srcRect/>
          <a:stretch/>
        </p:blipFill>
        <p:spPr>
          <a:xfrm>
            <a:off x="3975455" y="1537250"/>
            <a:ext cx="4861469" cy="1704093"/>
          </a:xfrm>
          <a:prstGeom prst="rect">
            <a:avLst/>
          </a:prstGeom>
          <a:noFill/>
          <a:ln>
            <a:noFill/>
          </a:ln>
        </p:spPr>
      </p:pic>
      <p:sp>
        <p:nvSpPr>
          <p:cNvPr id="7" name="Rectangle 3">
            <a:extLst>
              <a:ext uri="{FF2B5EF4-FFF2-40B4-BE49-F238E27FC236}">
                <a16:creationId xmlns:a16="http://schemas.microsoft.com/office/drawing/2014/main" id="{B7761537-6B2E-409F-BF18-99B89511F531}"/>
              </a:ext>
            </a:extLst>
          </p:cNvPr>
          <p:cNvSpPr>
            <a:spLocks noChangeArrowheads="1"/>
          </p:cNvSpPr>
          <p:nvPr/>
        </p:nvSpPr>
        <p:spPr bwMode="auto">
          <a:xfrm>
            <a:off x="242893" y="3917929"/>
            <a:ext cx="7915628" cy="950266"/>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9522" rIns="0" bIns="-9522" numCol="1" anchor="ctr" anchorCtr="0" compatLnSpc="1">
            <a:prstTxWarp prst="textNoShape">
              <a:avLst/>
            </a:prstTxWarp>
            <a:spAutoFit/>
          </a:bodyPr>
          <a:lstStyle/>
          <a:p>
            <a:pPr lvl="0" eaLnBrk="0" fontAlgn="base" hangingPunct="0">
              <a:spcBef>
                <a:spcPct val="0"/>
              </a:spcBef>
              <a:spcAft>
                <a:spcPct val="0"/>
              </a:spcAft>
              <a:buClrTx/>
            </a:pPr>
            <a:r>
              <a:rPr lang="ru-RU" altLang="LID4096" sz="2100" dirty="0">
                <a:solidFill>
                  <a:srgbClr val="202124"/>
                </a:solidFill>
                <a:latin typeface="Google Sans"/>
              </a:rPr>
              <a:t>Целите и ограниченията включват обекти </a:t>
            </a:r>
            <a:r>
              <a:rPr lang="ru-RU" altLang="LID4096" sz="2100" dirty="0" smtClean="0">
                <a:solidFill>
                  <a:srgbClr val="202124"/>
                </a:solidFill>
                <a:latin typeface="Google Sans"/>
              </a:rPr>
              <a:t>напр</a:t>
            </a:r>
            <a:r>
              <a:rPr lang="ru-RU" altLang="LID4096" sz="2100" dirty="0">
                <a:solidFill>
                  <a:srgbClr val="202124"/>
                </a:solidFill>
                <a:latin typeface="Google Sans"/>
              </a:rPr>
              <a:t>. </a:t>
            </a:r>
            <a:r>
              <a:rPr lang="ru-RU" altLang="LID4096" sz="2100" dirty="0" smtClean="0">
                <a:solidFill>
                  <a:srgbClr val="202124"/>
                </a:solidFill>
                <a:latin typeface="Google Sans"/>
              </a:rPr>
              <a:t>Цел,</a:t>
            </a:r>
          </a:p>
          <a:p>
            <a:pPr lvl="0" eaLnBrk="0" fontAlgn="base" hangingPunct="0">
              <a:spcBef>
                <a:spcPct val="0"/>
              </a:spcBef>
              <a:spcAft>
                <a:spcPct val="0"/>
              </a:spcAft>
              <a:buClrTx/>
            </a:pPr>
            <a:r>
              <a:rPr lang="ru-RU" altLang="LID4096" sz="2100" dirty="0" smtClean="0">
                <a:solidFill>
                  <a:srgbClr val="202124"/>
                </a:solidFill>
                <a:latin typeface="Google Sans"/>
              </a:rPr>
              <a:t>както </a:t>
            </a:r>
            <a:r>
              <a:rPr lang="ru-RU" altLang="LID4096" sz="2100" dirty="0">
                <a:solidFill>
                  <a:srgbClr val="202124"/>
                </a:solidFill>
                <a:latin typeface="Google Sans"/>
              </a:rPr>
              <a:t>и рискови органи (напр. тяло, ядро ​​и т.н</a:t>
            </a:r>
            <a:r>
              <a:rPr lang="ru-RU" altLang="LID4096" sz="2100" dirty="0" smtClean="0">
                <a:solidFill>
                  <a:srgbClr val="202124"/>
                </a:solidFill>
                <a:latin typeface="Google Sans"/>
              </a:rPr>
              <a:t>.),</a:t>
            </a:r>
          </a:p>
          <a:p>
            <a:pPr lvl="0" eaLnBrk="0" fontAlgn="base" hangingPunct="0">
              <a:spcBef>
                <a:spcPct val="0"/>
              </a:spcBef>
              <a:spcAft>
                <a:spcPct val="0"/>
              </a:spcAft>
              <a:buClrTx/>
            </a:pPr>
            <a:r>
              <a:rPr lang="ru-RU" altLang="LID4096" sz="2100" dirty="0" smtClean="0">
                <a:solidFill>
                  <a:srgbClr val="202124"/>
                </a:solidFill>
                <a:latin typeface="Google Sans"/>
              </a:rPr>
              <a:t> за които </a:t>
            </a:r>
            <a:r>
              <a:rPr lang="ru-RU" altLang="LID4096" sz="2100" dirty="0">
                <a:solidFill>
                  <a:srgbClr val="202124"/>
                </a:solidFill>
                <a:latin typeface="Google Sans"/>
              </a:rPr>
              <a:t>искаме да избегнем получаването на по-висока доза.</a:t>
            </a:r>
            <a:endParaRPr kumimoji="0" lang="mk-MK" altLang="LID4096"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13"/>
          <p:cNvSpPr txBox="1">
            <a:spLocks noGrp="1"/>
          </p:cNvSpPr>
          <p:nvPr>
            <p:ph type="title"/>
          </p:nvPr>
        </p:nvSpPr>
        <p:spPr>
          <a:xfrm>
            <a:off x="311700" y="299674"/>
            <a:ext cx="8520600" cy="801000"/>
          </a:xfrm>
          <a:prstGeom prst="rect">
            <a:avLst/>
          </a:prstGeom>
          <a:solidFill>
            <a:schemeClr val="accent5">
              <a:lumMod val="20000"/>
              <a:lumOff val="80000"/>
            </a:schemeClr>
          </a:solidFill>
          <a:ln>
            <a:noFill/>
          </a:ln>
        </p:spPr>
        <p:txBody>
          <a:bodyPr spcFirstLastPara="1" wrap="square" lIns="91425" tIns="91425" rIns="91425" bIns="91425" anchor="t" anchorCtr="0">
            <a:noAutofit/>
          </a:bodyPr>
          <a:lstStyle/>
          <a:p>
            <a:pPr lvl="0"/>
            <a:r>
              <a:rPr lang="es" dirty="0"/>
              <a:t>2. </a:t>
            </a:r>
            <a:r>
              <a:rPr lang="ru-RU" dirty="0"/>
              <a:t>Запомнете </a:t>
            </a:r>
            <a:r>
              <a:rPr lang="ru-RU" dirty="0" smtClean="0"/>
              <a:t>файловете от </a:t>
            </a:r>
            <a:r>
              <a:rPr lang="ru-RU" dirty="0"/>
              <a:t>работния процес </a:t>
            </a:r>
            <a:r>
              <a:rPr lang="ru-RU" dirty="0" smtClean="0"/>
              <a:t>в GUI</a:t>
            </a:r>
            <a:endParaRPr dirty="0"/>
          </a:p>
        </p:txBody>
      </p:sp>
      <p:sp>
        <p:nvSpPr>
          <p:cNvPr id="223" name="Google Shape;223;p13"/>
          <p:cNvSpPr txBox="1">
            <a:spLocks noGrp="1"/>
          </p:cNvSpPr>
          <p:nvPr>
            <p:ph type="body" idx="1"/>
          </p:nvPr>
        </p:nvSpPr>
        <p:spPr>
          <a:xfrm>
            <a:off x="311700" y="977150"/>
            <a:ext cx="8520600" cy="966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endParaRPr lang="bg-BG" sz="1400" b="1" u="sng" dirty="0" smtClean="0">
              <a:solidFill>
                <a:schemeClr val="accent4">
                  <a:lumMod val="50000"/>
                </a:schemeClr>
              </a:solidFill>
              <a:latin typeface="+mj-lt"/>
            </a:endParaRPr>
          </a:p>
          <a:p>
            <a:pPr marL="0" lvl="0" indent="0">
              <a:spcAft>
                <a:spcPts val="1600"/>
              </a:spcAft>
              <a:buNone/>
            </a:pPr>
            <a:r>
              <a:rPr lang="ru-RU" sz="1400" b="1" u="sng" dirty="0">
                <a:solidFill>
                  <a:schemeClr val="accent4">
                    <a:lumMod val="50000"/>
                  </a:schemeClr>
                </a:solidFill>
                <a:latin typeface="+mj-lt"/>
              </a:rPr>
              <a:t>Запазване в GUI</a:t>
            </a:r>
            <a:r>
              <a:rPr lang="ru-RU" sz="1400" b="1" dirty="0">
                <a:solidFill>
                  <a:schemeClr val="accent4">
                    <a:lumMod val="50000"/>
                  </a:schemeClr>
                </a:solidFill>
                <a:latin typeface="+mj-lt"/>
              </a:rPr>
              <a:t>: </a:t>
            </a:r>
            <a:r>
              <a:rPr lang="ru-RU" sz="1400" b="1" dirty="0">
                <a:solidFill>
                  <a:schemeClr val="accent1"/>
                </a:solidFill>
                <a:latin typeface="+mj-lt"/>
              </a:rPr>
              <a:t>Тази команда ще запомни вашите настройки и ще ви помоли да дадете ИМЕ на файла. Тази стъпка е много важна, за да можете след това да получите VDH.</a:t>
            </a:r>
            <a:endParaRPr sz="1400" b="1" dirty="0">
              <a:solidFill>
                <a:schemeClr val="accent1"/>
              </a:solidFill>
              <a:latin typeface="+mj-lt"/>
            </a:endParaRPr>
          </a:p>
        </p:txBody>
      </p:sp>
      <p:grpSp>
        <p:nvGrpSpPr>
          <p:cNvPr id="227" name="Google Shape;227;p13"/>
          <p:cNvGrpSpPr/>
          <p:nvPr/>
        </p:nvGrpSpPr>
        <p:grpSpPr>
          <a:xfrm>
            <a:off x="261146" y="2856638"/>
            <a:ext cx="4799851" cy="1314474"/>
            <a:chOff x="3953650" y="1878638"/>
            <a:chExt cx="4655530" cy="1138763"/>
          </a:xfrm>
        </p:grpSpPr>
        <p:pic>
          <p:nvPicPr>
            <p:cNvPr id="228" name="Google Shape;228;p13"/>
            <p:cNvPicPr preferRelativeResize="0"/>
            <p:nvPr/>
          </p:nvPicPr>
          <p:blipFill rotWithShape="1">
            <a:blip r:embed="rId3">
              <a:alphaModFix/>
            </a:blip>
            <a:srcRect/>
            <a:stretch/>
          </p:blipFill>
          <p:spPr>
            <a:xfrm>
              <a:off x="3953650" y="1878638"/>
              <a:ext cx="4655530" cy="1138763"/>
            </a:xfrm>
            <a:prstGeom prst="rect">
              <a:avLst/>
            </a:prstGeom>
            <a:noFill/>
            <a:ln>
              <a:noFill/>
            </a:ln>
          </p:spPr>
        </p:pic>
        <p:sp>
          <p:nvSpPr>
            <p:cNvPr id="229" name="Google Shape;229;p13"/>
            <p:cNvSpPr/>
            <p:nvPr/>
          </p:nvSpPr>
          <p:spPr>
            <a:xfrm>
              <a:off x="7374936" y="1977483"/>
              <a:ext cx="858900" cy="174300"/>
            </a:xfrm>
            <a:prstGeom prst="rect">
              <a:avLst/>
            </a:prstGeom>
            <a:noFill/>
            <a:ln w="76200" cap="flat" cmpd="sng">
              <a:solidFill>
                <a:srgbClr val="00FF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230" name="Google Shape;230;p13"/>
          <p:cNvPicPr preferRelativeResize="0"/>
          <p:nvPr/>
        </p:nvPicPr>
        <p:blipFill rotWithShape="1">
          <a:blip r:embed="rId4">
            <a:alphaModFix/>
          </a:blip>
          <a:srcRect/>
          <a:stretch/>
        </p:blipFill>
        <p:spPr>
          <a:xfrm>
            <a:off x="5193318" y="2300207"/>
            <a:ext cx="3790950" cy="20955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4"/>
          <p:cNvSpPr txBox="1">
            <a:spLocks noGrp="1"/>
          </p:cNvSpPr>
          <p:nvPr>
            <p:ph type="title"/>
          </p:nvPr>
        </p:nvSpPr>
        <p:spPr>
          <a:xfrm>
            <a:off x="311700" y="292850"/>
            <a:ext cx="8520600" cy="801000"/>
          </a:xfrm>
          <a:prstGeom prst="rect">
            <a:avLst/>
          </a:prstGeom>
          <a:solidFill>
            <a:schemeClr val="tx1">
              <a:lumMod val="20000"/>
              <a:lumOff val="80000"/>
            </a:schemeClr>
          </a:solid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r>
              <a:rPr lang="es" dirty="0"/>
              <a:t>2. </a:t>
            </a:r>
            <a:r>
              <a:rPr lang="mk-MK" dirty="0" smtClean="0"/>
              <a:t>визуализация</a:t>
            </a:r>
            <a:r>
              <a:rPr lang="en-US" dirty="0" smtClean="0"/>
              <a:t>– </a:t>
            </a:r>
            <a:r>
              <a:rPr lang="en-US" dirty="0"/>
              <a:t>DVH/QI</a:t>
            </a:r>
            <a:endParaRPr dirty="0"/>
          </a:p>
        </p:txBody>
      </p:sp>
      <p:sp>
        <p:nvSpPr>
          <p:cNvPr id="237" name="Google Shape;237;p14"/>
          <p:cNvSpPr txBox="1">
            <a:spLocks noGrp="1"/>
          </p:cNvSpPr>
          <p:nvPr>
            <p:ph type="body" idx="1"/>
          </p:nvPr>
        </p:nvSpPr>
        <p:spPr>
          <a:xfrm>
            <a:off x="311700" y="977150"/>
            <a:ext cx="8520600" cy="801000"/>
          </a:xfrm>
          <a:prstGeom prst="rect">
            <a:avLst/>
          </a:prstGeom>
          <a:noFill/>
          <a:ln>
            <a:noFill/>
          </a:ln>
        </p:spPr>
        <p:txBody>
          <a:bodyPr spcFirstLastPara="1" wrap="square" lIns="91425" tIns="91425" rIns="91425" bIns="91425" anchor="t" anchorCtr="0">
            <a:noAutofit/>
          </a:bodyPr>
          <a:lstStyle/>
          <a:p>
            <a:pPr marL="0" lvl="0" indent="0">
              <a:spcAft>
                <a:spcPts val="1600"/>
              </a:spcAft>
              <a:buNone/>
            </a:pPr>
            <a:r>
              <a:rPr lang="es" sz="1400" b="1" dirty="0">
                <a:solidFill>
                  <a:schemeClr val="accent4">
                    <a:lumMod val="50000"/>
                  </a:schemeClr>
                </a:solidFill>
                <a:latin typeface="+mj-lt"/>
              </a:rPr>
              <a:t>Show DVH/QI: </a:t>
            </a:r>
            <a:r>
              <a:rPr lang="ru-RU" sz="1400" b="1" dirty="0">
                <a:solidFill>
                  <a:schemeClr val="accent4">
                    <a:lumMod val="50000"/>
                  </a:schemeClr>
                </a:solidFill>
                <a:latin typeface="+mj-lt"/>
              </a:rPr>
              <a:t>Показва хистограмата на дозата по обем и таблицата на </a:t>
            </a:r>
            <a:r>
              <a:rPr lang="ru-RU" sz="1400" b="1" dirty="0" smtClean="0">
                <a:solidFill>
                  <a:schemeClr val="accent4">
                    <a:lumMod val="50000"/>
                  </a:schemeClr>
                </a:solidFill>
                <a:latin typeface="+mj-lt"/>
              </a:rPr>
              <a:t>дозите </a:t>
            </a:r>
            <a:r>
              <a:rPr lang="ru-RU" sz="1400" b="1" dirty="0">
                <a:solidFill>
                  <a:schemeClr val="accent4">
                    <a:lumMod val="50000"/>
                  </a:schemeClr>
                </a:solidFill>
                <a:latin typeface="+mj-lt"/>
              </a:rPr>
              <a:t>по орган</a:t>
            </a:r>
            <a:endParaRPr sz="1400" dirty="0">
              <a:solidFill>
                <a:schemeClr val="accent4">
                  <a:lumMod val="50000"/>
                </a:schemeClr>
              </a:solidFill>
              <a:latin typeface="+mj-lt"/>
            </a:endParaRPr>
          </a:p>
        </p:txBody>
      </p:sp>
      <p:pic>
        <p:nvPicPr>
          <p:cNvPr id="241" name="Google Shape;241;p14"/>
          <p:cNvPicPr preferRelativeResize="0"/>
          <p:nvPr/>
        </p:nvPicPr>
        <p:blipFill rotWithShape="1">
          <a:blip r:embed="rId3">
            <a:alphaModFix/>
          </a:blip>
          <a:srcRect/>
          <a:stretch/>
        </p:blipFill>
        <p:spPr>
          <a:xfrm>
            <a:off x="311700" y="1885696"/>
            <a:ext cx="5008076" cy="1533525"/>
          </a:xfrm>
          <a:prstGeom prst="rect">
            <a:avLst/>
          </a:prstGeom>
          <a:noFill/>
          <a:ln>
            <a:noFill/>
          </a:ln>
        </p:spPr>
      </p:pic>
      <p:sp>
        <p:nvSpPr>
          <p:cNvPr id="242" name="Google Shape;242;p14"/>
          <p:cNvSpPr/>
          <p:nvPr/>
        </p:nvSpPr>
        <p:spPr>
          <a:xfrm>
            <a:off x="2666976" y="2989509"/>
            <a:ext cx="1046297" cy="363608"/>
          </a:xfrm>
          <a:prstGeom prst="rect">
            <a:avLst/>
          </a:prstGeom>
          <a:noFill/>
          <a:ln w="76200" cap="flat" cmpd="sng">
            <a:solidFill>
              <a:srgbClr val="C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43" name="Google Shape;243;p14"/>
          <p:cNvPicPr preferRelativeResize="0"/>
          <p:nvPr/>
        </p:nvPicPr>
        <p:blipFill rotWithShape="1">
          <a:blip r:embed="rId4">
            <a:alphaModFix/>
          </a:blip>
          <a:srcRect/>
          <a:stretch/>
        </p:blipFill>
        <p:spPr>
          <a:xfrm>
            <a:off x="5466673" y="1644385"/>
            <a:ext cx="3508930" cy="3250982"/>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pic>
        <p:nvPicPr>
          <p:cNvPr id="249" name="Google Shape;249;p15"/>
          <p:cNvPicPr preferRelativeResize="0"/>
          <p:nvPr/>
        </p:nvPicPr>
        <p:blipFill rotWithShape="1">
          <a:blip r:embed="rId3">
            <a:alphaModFix/>
          </a:blip>
          <a:srcRect t="53881"/>
          <a:stretch/>
        </p:blipFill>
        <p:spPr>
          <a:xfrm>
            <a:off x="3502522" y="1810617"/>
            <a:ext cx="4880219" cy="1892785"/>
          </a:xfrm>
          <a:prstGeom prst="rect">
            <a:avLst/>
          </a:prstGeom>
          <a:noFill/>
          <a:ln>
            <a:noFill/>
          </a:ln>
        </p:spPr>
      </p:pic>
      <p:pic>
        <p:nvPicPr>
          <p:cNvPr id="250" name="Google Shape;250;p15"/>
          <p:cNvPicPr preferRelativeResize="0"/>
          <p:nvPr/>
        </p:nvPicPr>
        <p:blipFill rotWithShape="1">
          <a:blip r:embed="rId4">
            <a:alphaModFix/>
          </a:blip>
          <a:srcRect/>
          <a:stretch/>
        </p:blipFill>
        <p:spPr>
          <a:xfrm>
            <a:off x="583839" y="1160171"/>
            <a:ext cx="2143126" cy="3193678"/>
          </a:xfrm>
          <a:prstGeom prst="rect">
            <a:avLst/>
          </a:prstGeom>
          <a:noFill/>
          <a:ln>
            <a:noFill/>
          </a:ln>
        </p:spPr>
      </p:pic>
      <p:sp>
        <p:nvSpPr>
          <p:cNvPr id="251" name="Google Shape;251;p15"/>
          <p:cNvSpPr txBox="1">
            <a:spLocks noGrp="1"/>
          </p:cNvSpPr>
          <p:nvPr>
            <p:ph type="title"/>
          </p:nvPr>
        </p:nvSpPr>
        <p:spPr>
          <a:xfrm>
            <a:off x="326449" y="0"/>
            <a:ext cx="8520600" cy="801000"/>
          </a:xfrm>
          <a:prstGeom prst="rect">
            <a:avLst/>
          </a:prstGeom>
          <a:solidFill>
            <a:schemeClr val="accent6">
              <a:lumMod val="20000"/>
              <a:lumOff val="80000"/>
            </a:schemeClr>
          </a:solidFill>
          <a:ln>
            <a:noFill/>
          </a:ln>
        </p:spPr>
        <p:txBody>
          <a:bodyPr spcFirstLastPara="1" wrap="square" lIns="91425" tIns="91425" rIns="91425" bIns="91425" anchor="t" anchorCtr="0">
            <a:noAutofit/>
          </a:bodyPr>
          <a:lstStyle/>
          <a:p>
            <a:pPr lvl="0"/>
            <a:r>
              <a:rPr lang="es" dirty="0"/>
              <a:t>2. </a:t>
            </a:r>
            <a:r>
              <a:rPr lang="ru-RU" dirty="0"/>
              <a:t>Как да запомните </a:t>
            </a:r>
            <a:r>
              <a:rPr lang="ru-RU" dirty="0" smtClean="0"/>
              <a:t>файла за всеки случай</a:t>
            </a:r>
            <a:endParaRPr dirty="0"/>
          </a:p>
        </p:txBody>
      </p:sp>
      <p:sp>
        <p:nvSpPr>
          <p:cNvPr id="252" name="Google Shape;252;p15"/>
          <p:cNvSpPr txBox="1"/>
          <p:nvPr/>
        </p:nvSpPr>
        <p:spPr>
          <a:xfrm>
            <a:off x="583839" y="4553193"/>
            <a:ext cx="8106505"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mk-MK" sz="1600" b="0" i="0" u="none" strike="noStrike" cap="none" dirty="0">
                <a:solidFill>
                  <a:schemeClr val="accent4">
                    <a:lumMod val="50000"/>
                  </a:schemeClr>
                </a:solidFill>
                <a:latin typeface="+mj-lt"/>
                <a:ea typeface="Source Code Pro"/>
                <a:cs typeface="Source Code Pro"/>
                <a:sym typeface="Source Code Pro"/>
              </a:rPr>
              <a:t>Кликнете </a:t>
            </a:r>
            <a:r>
              <a:rPr lang="es" sz="1600" b="0" i="0" u="none" strike="noStrike" cap="none" dirty="0">
                <a:solidFill>
                  <a:schemeClr val="accent4">
                    <a:lumMod val="50000"/>
                  </a:schemeClr>
                </a:solidFill>
                <a:latin typeface="+mj-lt"/>
                <a:ea typeface="Source Code Pro"/>
                <a:cs typeface="Source Code Pro"/>
                <a:sym typeface="Source Code Pro"/>
              </a:rPr>
              <a:t>“Save As” </a:t>
            </a:r>
            <a:r>
              <a:rPr lang="mk-MK" sz="1600" b="0" i="0" u="none" strike="noStrike" cap="none" dirty="0">
                <a:solidFill>
                  <a:schemeClr val="accent4">
                    <a:lumMod val="50000"/>
                  </a:schemeClr>
                </a:solidFill>
                <a:latin typeface="+mj-lt"/>
                <a:ea typeface="Source Code Pro"/>
                <a:cs typeface="Source Code Pro"/>
                <a:sym typeface="Source Code Pro"/>
              </a:rPr>
              <a:t>и </a:t>
            </a:r>
            <a:r>
              <a:rPr lang="mk-MK" sz="1600" b="0" i="0" u="none" strike="noStrike" cap="none" dirty="0" smtClean="0">
                <a:solidFill>
                  <a:schemeClr val="accent4">
                    <a:lumMod val="50000"/>
                  </a:schemeClr>
                </a:solidFill>
                <a:latin typeface="+mj-lt"/>
                <a:ea typeface="Source Code Pro"/>
                <a:cs typeface="Source Code Pro"/>
                <a:sym typeface="Source Code Pro"/>
              </a:rPr>
              <a:t>ще </a:t>
            </a:r>
            <a:r>
              <a:rPr lang="mk-MK" sz="1600" b="0" i="0" u="none" strike="noStrike" cap="none" dirty="0">
                <a:solidFill>
                  <a:schemeClr val="accent4">
                    <a:lumMod val="50000"/>
                  </a:schemeClr>
                </a:solidFill>
                <a:latin typeface="+mj-lt"/>
                <a:ea typeface="Source Code Pro"/>
                <a:cs typeface="Source Code Pro"/>
                <a:sym typeface="Source Code Pro"/>
              </a:rPr>
              <a:t>се отвори прозорец. </a:t>
            </a:r>
            <a:endParaRPr sz="1600" dirty="0">
              <a:solidFill>
                <a:schemeClr val="accent4">
                  <a:lumMod val="50000"/>
                </a:schemeClr>
              </a:solidFill>
              <a:latin typeface="+mj-l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gadb3ba8e0b_0_1"/>
          <p:cNvSpPr txBox="1">
            <a:spLocks noGrp="1"/>
          </p:cNvSpPr>
          <p:nvPr>
            <p:ph type="title"/>
          </p:nvPr>
        </p:nvSpPr>
        <p:spPr>
          <a:xfrm>
            <a:off x="311700" y="174975"/>
            <a:ext cx="8520600" cy="801000"/>
          </a:xfrm>
          <a:prstGeom prst="rect">
            <a:avLst/>
          </a:prstGeom>
          <a:solidFill>
            <a:schemeClr val="accent5">
              <a:lumMod val="20000"/>
              <a:lumOff val="80000"/>
            </a:schemeClr>
          </a:solidFill>
        </p:spPr>
        <p:txBody>
          <a:bodyPr spcFirstLastPara="1" wrap="square" lIns="91425" tIns="91425" rIns="91425" bIns="91425" anchor="t" anchorCtr="0">
            <a:noAutofit/>
          </a:bodyPr>
          <a:lstStyle/>
          <a:p>
            <a:pPr lvl="0"/>
            <a:r>
              <a:rPr lang="ru-RU" dirty="0"/>
              <a:t>Предложения за имена на файлове</a:t>
            </a:r>
            <a:endParaRPr dirty="0"/>
          </a:p>
        </p:txBody>
      </p:sp>
      <p:sp>
        <p:nvSpPr>
          <p:cNvPr id="258" name="Google Shape;258;gadb3ba8e0b_0_1"/>
          <p:cNvSpPr txBox="1">
            <a:spLocks noGrp="1"/>
          </p:cNvSpPr>
          <p:nvPr>
            <p:ph type="body" idx="1"/>
          </p:nvPr>
        </p:nvSpPr>
        <p:spPr>
          <a:xfrm>
            <a:off x="311700" y="975975"/>
            <a:ext cx="8520600" cy="38505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endParaRPr lang="es" dirty="0"/>
          </a:p>
          <a:p>
            <a:pPr marL="0" indent="0" algn="just">
              <a:buNone/>
            </a:pPr>
            <a:r>
              <a:rPr lang="ru-RU" dirty="0">
                <a:solidFill>
                  <a:schemeClr val="accent4">
                    <a:lumMod val="50000"/>
                  </a:schemeClr>
                </a:solidFill>
                <a:latin typeface="+mj-lt"/>
              </a:rPr>
              <a:t>Дайте на файла подходящо име, което съдържа данните за пациента или фантома (C), вида на лъчите (фотоните) и броя на </a:t>
            </a:r>
            <a:r>
              <a:rPr lang="ru-RU" dirty="0" smtClean="0">
                <a:solidFill>
                  <a:schemeClr val="accent4">
                    <a:lumMod val="50000"/>
                  </a:schemeClr>
                </a:solidFill>
                <a:latin typeface="+mj-lt"/>
              </a:rPr>
              <a:t>ъгли</a:t>
            </a:r>
            <a:r>
              <a:rPr lang="bg-BG" dirty="0" smtClean="0">
                <a:solidFill>
                  <a:schemeClr val="accent4">
                    <a:lumMod val="50000"/>
                  </a:schemeClr>
                </a:solidFill>
                <a:latin typeface="+mj-lt"/>
              </a:rPr>
              <a:t>те та гентрито</a:t>
            </a:r>
            <a:r>
              <a:rPr lang="ru-RU" dirty="0" smtClean="0">
                <a:solidFill>
                  <a:schemeClr val="accent4">
                    <a:lumMod val="50000"/>
                  </a:schemeClr>
                </a:solidFill>
                <a:latin typeface="+mj-lt"/>
              </a:rPr>
              <a:t> </a:t>
            </a:r>
            <a:r>
              <a:rPr lang="ru-RU" dirty="0">
                <a:solidFill>
                  <a:schemeClr val="accent4">
                    <a:lumMod val="50000"/>
                  </a:schemeClr>
                </a:solidFill>
                <a:latin typeface="+mj-lt"/>
              </a:rPr>
              <a:t>(1) и </a:t>
            </a:r>
            <a:r>
              <a:rPr lang="ru-RU" dirty="0" smtClean="0">
                <a:solidFill>
                  <a:schemeClr val="accent4">
                    <a:lumMod val="50000"/>
                  </a:schemeClr>
                </a:solidFill>
                <a:latin typeface="+mj-lt"/>
              </a:rPr>
              <a:t>поставете името на </a:t>
            </a:r>
            <a:r>
              <a:rPr lang="ru-RU" dirty="0">
                <a:solidFill>
                  <a:schemeClr val="accent4">
                    <a:lumMod val="50000"/>
                  </a:schemeClr>
                </a:solidFill>
                <a:latin typeface="+mj-lt"/>
              </a:rPr>
              <a:t>институцията в края, </a:t>
            </a:r>
            <a:r>
              <a:rPr lang="ru-RU" dirty="0" smtClean="0">
                <a:solidFill>
                  <a:schemeClr val="accent4">
                    <a:lumMod val="50000"/>
                  </a:schemeClr>
                </a:solidFill>
                <a:latin typeface="+mj-lt"/>
              </a:rPr>
              <a:t>например </a:t>
            </a:r>
            <a:r>
              <a:rPr lang="en-US" dirty="0" smtClean="0">
                <a:solidFill>
                  <a:schemeClr val="accent4">
                    <a:lumMod val="50000"/>
                  </a:schemeClr>
                </a:solidFill>
                <a:latin typeface="+mj-lt"/>
              </a:rPr>
              <a:t>NAOP</a:t>
            </a:r>
            <a:r>
              <a:rPr lang="fr-CH" dirty="0" smtClean="0">
                <a:solidFill>
                  <a:schemeClr val="accent4">
                    <a:lumMod val="50000"/>
                  </a:schemeClr>
                </a:solidFill>
                <a:latin typeface="+mj-lt"/>
              </a:rPr>
              <a:t>.</a:t>
            </a:r>
            <a:r>
              <a:rPr lang="bg-BG" dirty="0" smtClean="0">
                <a:solidFill>
                  <a:schemeClr val="accent4">
                    <a:lumMod val="50000"/>
                  </a:schemeClr>
                </a:solidFill>
                <a:latin typeface="+mj-lt"/>
              </a:rPr>
              <a:t> </a:t>
            </a:r>
            <a:r>
              <a:rPr lang="ru-RU" sz="1800" b="0" i="0" u="none" strike="noStrike" cap="none" dirty="0" smtClean="0">
                <a:solidFill>
                  <a:schemeClr val="accent4">
                    <a:lumMod val="50000"/>
                  </a:schemeClr>
                </a:solidFill>
                <a:latin typeface="+mj-lt"/>
                <a:ea typeface="Source Code Pro"/>
                <a:cs typeface="Source Code Pro"/>
                <a:sym typeface="Source Code Pro"/>
              </a:rPr>
              <a:t>Изберете </a:t>
            </a:r>
            <a:r>
              <a:rPr lang="ru-RU" sz="1800" b="0" i="0" u="none" strike="noStrike" cap="none" dirty="0">
                <a:solidFill>
                  <a:schemeClr val="accent4">
                    <a:lumMod val="50000"/>
                  </a:schemeClr>
                </a:solidFill>
                <a:latin typeface="+mj-lt"/>
                <a:ea typeface="Source Code Pro"/>
                <a:cs typeface="Source Code Pro"/>
                <a:sym typeface="Source Code Pro"/>
              </a:rPr>
              <a:t>да се запомни </a:t>
            </a:r>
            <a:r>
              <a:rPr lang="ru-RU" sz="1800" b="0" i="0" u="none" strike="noStrike" cap="none" dirty="0" smtClean="0">
                <a:solidFill>
                  <a:schemeClr val="accent4">
                    <a:lumMod val="50000"/>
                  </a:schemeClr>
                </a:solidFill>
                <a:latin typeface="+mj-lt"/>
                <a:ea typeface="Source Code Pro"/>
                <a:cs typeface="Source Code Pro"/>
                <a:sym typeface="Source Code Pro"/>
              </a:rPr>
              <a:t>ка</a:t>
            </a:r>
            <a:r>
              <a:rPr lang="bg-BG" dirty="0" smtClean="0">
                <a:solidFill>
                  <a:schemeClr val="accent4">
                    <a:lumMod val="50000"/>
                  </a:schemeClr>
                </a:solidFill>
                <a:latin typeface="+mj-lt"/>
              </a:rPr>
              <a:t>т</a:t>
            </a:r>
            <a:r>
              <a:rPr lang="ru-RU" sz="1800" b="0" i="0" u="none" strike="noStrike" cap="none" dirty="0" smtClean="0">
                <a:solidFill>
                  <a:schemeClr val="accent4">
                    <a:lumMod val="50000"/>
                  </a:schemeClr>
                </a:solidFill>
                <a:latin typeface="+mj-lt"/>
                <a:ea typeface="Source Code Pro"/>
                <a:cs typeface="Source Code Pro"/>
                <a:sym typeface="Source Code Pro"/>
              </a:rPr>
              <a:t>о </a:t>
            </a:r>
            <a:r>
              <a:rPr lang="ru-RU" sz="1800" b="0" i="0" u="none" strike="noStrike" cap="none" dirty="0">
                <a:solidFill>
                  <a:schemeClr val="accent4">
                    <a:lumMod val="50000"/>
                  </a:schemeClr>
                </a:solidFill>
                <a:latin typeface="+mj-lt"/>
                <a:ea typeface="Source Code Pro"/>
                <a:cs typeface="Source Code Pro"/>
                <a:sym typeface="Source Code Pro"/>
              </a:rPr>
              <a:t>JPEG.</a:t>
            </a:r>
          </a:p>
          <a:p>
            <a:pPr marL="0" lvl="0" indent="0" algn="just" rtl="0">
              <a:spcBef>
                <a:spcPts val="0"/>
              </a:spcBef>
              <a:spcAft>
                <a:spcPts val="0"/>
              </a:spcAft>
              <a:buNone/>
            </a:pPr>
            <a:endParaRPr lang="es" dirty="0"/>
          </a:p>
          <a:p>
            <a:pPr marL="0" lvl="0" indent="0" algn="ctr" rtl="0">
              <a:spcBef>
                <a:spcPts val="0"/>
              </a:spcBef>
              <a:spcAft>
                <a:spcPts val="0"/>
              </a:spcAft>
              <a:buNone/>
            </a:pPr>
            <a:r>
              <a:rPr lang="es" b="1" dirty="0">
                <a:solidFill>
                  <a:schemeClr val="accent4">
                    <a:lumMod val="75000"/>
                  </a:schemeClr>
                </a:solidFill>
              </a:rPr>
              <a:t>C</a:t>
            </a:r>
            <a:r>
              <a:rPr lang="en-US" b="1" dirty="0">
                <a:solidFill>
                  <a:schemeClr val="accent4">
                    <a:lumMod val="75000"/>
                  </a:schemeClr>
                </a:solidFill>
              </a:rPr>
              <a:t>_</a:t>
            </a:r>
            <a:r>
              <a:rPr lang="es" b="1" dirty="0">
                <a:solidFill>
                  <a:schemeClr val="accent4">
                    <a:lumMod val="75000"/>
                  </a:schemeClr>
                </a:solidFill>
              </a:rPr>
              <a:t>photons_1</a:t>
            </a:r>
            <a:r>
              <a:rPr lang="en-US" b="1" dirty="0" smtClean="0">
                <a:solidFill>
                  <a:schemeClr val="accent4">
                    <a:lumMod val="75000"/>
                  </a:schemeClr>
                </a:solidFill>
              </a:rPr>
              <a:t>_NAOP</a:t>
            </a:r>
            <a:r>
              <a:rPr lang="fr-CH" b="1" dirty="0" smtClean="0">
                <a:solidFill>
                  <a:schemeClr val="accent4">
                    <a:lumMod val="75000"/>
                  </a:schemeClr>
                </a:solidFill>
              </a:rPr>
              <a:t>.</a:t>
            </a:r>
            <a:r>
              <a:rPr lang="fr-CH" b="1" dirty="0" err="1" smtClean="0">
                <a:solidFill>
                  <a:schemeClr val="accent4">
                    <a:lumMod val="75000"/>
                  </a:schemeClr>
                </a:solidFill>
              </a:rPr>
              <a:t>jpg</a:t>
            </a:r>
            <a:endParaRPr lang="fr-CH" b="1" dirty="0">
              <a:solidFill>
                <a:schemeClr val="accent4">
                  <a:lumMod val="75000"/>
                </a:schemeClr>
              </a:solidFill>
            </a:endParaRPr>
          </a:p>
          <a:p>
            <a:pPr marL="0" indent="0" algn="ctr">
              <a:buNone/>
            </a:pPr>
            <a:r>
              <a:rPr lang="es" b="1" dirty="0">
                <a:solidFill>
                  <a:schemeClr val="accent4">
                    <a:lumMod val="75000"/>
                  </a:schemeClr>
                </a:solidFill>
              </a:rPr>
              <a:t>C</a:t>
            </a:r>
            <a:r>
              <a:rPr lang="en-US" b="1" dirty="0">
                <a:solidFill>
                  <a:schemeClr val="accent4">
                    <a:lumMod val="75000"/>
                  </a:schemeClr>
                </a:solidFill>
              </a:rPr>
              <a:t>_</a:t>
            </a:r>
            <a:r>
              <a:rPr lang="es" b="1" dirty="0">
                <a:solidFill>
                  <a:schemeClr val="accent4">
                    <a:lumMod val="75000"/>
                  </a:schemeClr>
                </a:solidFill>
              </a:rPr>
              <a:t>photons_5</a:t>
            </a:r>
            <a:r>
              <a:rPr lang="en-US" b="1" dirty="0" smtClean="0">
                <a:solidFill>
                  <a:schemeClr val="accent4">
                    <a:lumMod val="75000"/>
                  </a:schemeClr>
                </a:solidFill>
              </a:rPr>
              <a:t>_</a:t>
            </a:r>
            <a:r>
              <a:rPr lang="fr-CH" b="1" dirty="0" smtClean="0">
                <a:solidFill>
                  <a:schemeClr val="accent4">
                    <a:lumMod val="75000"/>
                  </a:schemeClr>
                </a:solidFill>
              </a:rPr>
              <a:t>NAOP.jpg</a:t>
            </a:r>
            <a:endParaRPr lang="fr-CH" b="1" dirty="0">
              <a:solidFill>
                <a:schemeClr val="accent4">
                  <a:lumMod val="75000"/>
                </a:schemeClr>
              </a:solidFill>
            </a:endParaRPr>
          </a:p>
          <a:p>
            <a:pPr marL="0" indent="0" algn="ctr">
              <a:buNone/>
            </a:pPr>
            <a:r>
              <a:rPr lang="es" b="1" dirty="0">
                <a:solidFill>
                  <a:schemeClr val="accent4">
                    <a:lumMod val="75000"/>
                  </a:schemeClr>
                </a:solidFill>
              </a:rPr>
              <a:t>C</a:t>
            </a:r>
            <a:r>
              <a:rPr lang="en-US" b="1" dirty="0">
                <a:solidFill>
                  <a:schemeClr val="accent4">
                    <a:lumMod val="75000"/>
                  </a:schemeClr>
                </a:solidFill>
              </a:rPr>
              <a:t>_</a:t>
            </a:r>
            <a:r>
              <a:rPr lang="es" b="1" dirty="0">
                <a:solidFill>
                  <a:schemeClr val="accent4">
                    <a:lumMod val="75000"/>
                  </a:schemeClr>
                </a:solidFill>
              </a:rPr>
              <a:t>photons_7</a:t>
            </a:r>
            <a:r>
              <a:rPr lang="en-US" b="1" dirty="0" smtClean="0">
                <a:solidFill>
                  <a:schemeClr val="accent4">
                    <a:lumMod val="75000"/>
                  </a:schemeClr>
                </a:solidFill>
              </a:rPr>
              <a:t>_</a:t>
            </a:r>
            <a:r>
              <a:rPr lang="fr-CH" b="1" dirty="0" smtClean="0">
                <a:solidFill>
                  <a:schemeClr val="accent4">
                    <a:lumMod val="75000"/>
                  </a:schemeClr>
                </a:solidFill>
              </a:rPr>
              <a:t>NAOP.jpg</a:t>
            </a:r>
            <a:endParaRPr lang="fr-CH" b="1" dirty="0">
              <a:solidFill>
                <a:schemeClr val="accent4">
                  <a:lumMod val="75000"/>
                </a:schemeClr>
              </a:solidFill>
            </a:endParaRPr>
          </a:p>
          <a:p>
            <a:pPr marL="0" indent="0" algn="ctr">
              <a:buNone/>
            </a:pPr>
            <a:endParaRPr lang="fr-CH" b="1" dirty="0">
              <a:solidFill>
                <a:schemeClr val="accent4">
                  <a:lumMod val="75000"/>
                </a:schemeClr>
              </a:solidFill>
            </a:endParaRPr>
          </a:p>
          <a:p>
            <a:pPr marL="0" indent="0" algn="ctr">
              <a:buNone/>
            </a:pPr>
            <a:r>
              <a:rPr lang="es" b="1" dirty="0">
                <a:solidFill>
                  <a:srgbClr val="00B050"/>
                </a:solidFill>
              </a:rPr>
              <a:t>C</a:t>
            </a:r>
            <a:r>
              <a:rPr lang="en-US" b="1" dirty="0">
                <a:solidFill>
                  <a:srgbClr val="00B050"/>
                </a:solidFill>
              </a:rPr>
              <a:t>_</a:t>
            </a:r>
            <a:r>
              <a:rPr lang="es" b="1" dirty="0">
                <a:solidFill>
                  <a:srgbClr val="00B050"/>
                </a:solidFill>
              </a:rPr>
              <a:t>protons_1</a:t>
            </a:r>
            <a:r>
              <a:rPr lang="en-US" b="1" dirty="0" smtClean="0">
                <a:solidFill>
                  <a:srgbClr val="00B050"/>
                </a:solidFill>
              </a:rPr>
              <a:t>_</a:t>
            </a:r>
            <a:r>
              <a:rPr lang="fr-CH" b="1" dirty="0" smtClean="0">
                <a:solidFill>
                  <a:srgbClr val="00B050"/>
                </a:solidFill>
              </a:rPr>
              <a:t>NAOP.jpg</a:t>
            </a:r>
            <a:endParaRPr lang="fr-CH" b="1" dirty="0">
              <a:solidFill>
                <a:srgbClr val="00B050"/>
              </a:solidFill>
            </a:endParaRPr>
          </a:p>
          <a:p>
            <a:pPr marL="0" indent="0" algn="ctr">
              <a:buNone/>
            </a:pPr>
            <a:r>
              <a:rPr lang="es" b="1" dirty="0">
                <a:solidFill>
                  <a:srgbClr val="C00000"/>
                </a:solidFill>
              </a:rPr>
              <a:t>C</a:t>
            </a:r>
            <a:r>
              <a:rPr lang="en-US" b="1" dirty="0">
                <a:solidFill>
                  <a:srgbClr val="C00000"/>
                </a:solidFill>
              </a:rPr>
              <a:t>_</a:t>
            </a:r>
            <a:r>
              <a:rPr lang="es" b="1" dirty="0">
                <a:solidFill>
                  <a:srgbClr val="C00000"/>
                </a:solidFill>
              </a:rPr>
              <a:t>C-ions_1</a:t>
            </a:r>
            <a:r>
              <a:rPr lang="en-US" b="1" dirty="0" smtClean="0">
                <a:solidFill>
                  <a:srgbClr val="C00000"/>
                </a:solidFill>
              </a:rPr>
              <a:t>_</a:t>
            </a:r>
            <a:r>
              <a:rPr lang="fr-CH" b="1" dirty="0" smtClean="0">
                <a:solidFill>
                  <a:srgbClr val="C00000"/>
                </a:solidFill>
              </a:rPr>
              <a:t>NAOP.jpg</a:t>
            </a:r>
            <a:endParaRPr lang="fr-CH" b="1" dirty="0">
              <a:solidFill>
                <a:srgbClr val="C00000"/>
              </a:solidFill>
            </a:endParaRPr>
          </a:p>
          <a:p>
            <a:pPr marL="0" indent="0" algn="just">
              <a:buNone/>
            </a:pPr>
            <a:endParaRPr lang="fr-CH" b="1" dirty="0">
              <a:solidFill>
                <a:srgbClr val="00B050"/>
              </a:solidFill>
            </a:endParaRPr>
          </a:p>
          <a:p>
            <a:pPr marL="0" lvl="0" indent="0" algn="just" rtl="0">
              <a:spcBef>
                <a:spcPts val="0"/>
              </a:spcBef>
              <a:spcAft>
                <a:spcPts val="0"/>
              </a:spcAft>
              <a:buNone/>
            </a:pPr>
            <a:endParaRPr lang="fr-CH" b="1" dirty="0">
              <a:solidFill>
                <a:schemeClr val="accent4">
                  <a:lumMod val="75000"/>
                </a:schemeClr>
              </a:solidFill>
            </a:endParaRPr>
          </a:p>
          <a:p>
            <a:pPr marL="0" lvl="0" indent="0" algn="just" rtl="0">
              <a:spcBef>
                <a:spcPts val="0"/>
              </a:spcBef>
              <a:spcAft>
                <a:spcPts val="0"/>
              </a:spcAft>
              <a:buNone/>
            </a:pPr>
            <a:endParaRPr b="1" dirty="0">
              <a:solidFill>
                <a:schemeClr val="accent4">
                  <a:lumMod val="75000"/>
                </a:schemeClr>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16"/>
          <p:cNvSpPr/>
          <p:nvPr/>
        </p:nvSpPr>
        <p:spPr>
          <a:xfrm>
            <a:off x="3425425" y="3700130"/>
            <a:ext cx="5336700" cy="864249"/>
          </a:xfrm>
          <a:prstGeom prst="rect">
            <a:avLst/>
          </a:prstGeom>
          <a:solidFill>
            <a:srgbClr val="FFE59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4" name="Google Shape;264;p16"/>
          <p:cNvSpPr txBox="1">
            <a:spLocks noGrp="1"/>
          </p:cNvSpPr>
          <p:nvPr>
            <p:ph type="title"/>
          </p:nvPr>
        </p:nvSpPr>
        <p:spPr>
          <a:xfrm>
            <a:off x="311700" y="292850"/>
            <a:ext cx="8520600" cy="801000"/>
          </a:xfrm>
          <a:prstGeom prst="rect">
            <a:avLst/>
          </a:prstGeom>
          <a:solidFill>
            <a:schemeClr val="tx1">
              <a:lumMod val="20000"/>
              <a:lumOff val="80000"/>
            </a:schemeClr>
          </a:solid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r>
              <a:rPr lang="es" dirty="0"/>
              <a:t>2. </a:t>
            </a:r>
            <a:r>
              <a:rPr lang="mk-MK" dirty="0" smtClean="0"/>
              <a:t>Как </a:t>
            </a:r>
            <a:r>
              <a:rPr lang="mk-MK" dirty="0"/>
              <a:t>да </a:t>
            </a:r>
            <a:r>
              <a:rPr lang="mk-MK" dirty="0" smtClean="0"/>
              <a:t>започнеш</a:t>
            </a:r>
            <a:r>
              <a:rPr lang="mk-MK" dirty="0"/>
              <a:t>?</a:t>
            </a:r>
            <a:endParaRPr dirty="0"/>
          </a:p>
        </p:txBody>
      </p:sp>
      <p:sp>
        <p:nvSpPr>
          <p:cNvPr id="272" name="Google Shape;272;p16"/>
          <p:cNvSpPr txBox="1"/>
          <p:nvPr/>
        </p:nvSpPr>
        <p:spPr>
          <a:xfrm>
            <a:off x="665713" y="3138600"/>
            <a:ext cx="1567800" cy="1121512"/>
          </a:xfrm>
          <a:prstGeom prst="rect">
            <a:avLst/>
          </a:prstGeom>
          <a:solidFill>
            <a:srgbClr val="A4C2F4"/>
          </a:solidFill>
          <a:ln>
            <a:noFill/>
          </a:ln>
        </p:spPr>
        <p:txBody>
          <a:bodyPr spcFirstLastPara="1" wrap="square" lIns="91425" tIns="91425" rIns="91425" bIns="91425" anchor="t" anchorCtr="0">
            <a:noAutofit/>
          </a:bodyPr>
          <a:lstStyle/>
          <a:p>
            <a:pPr lvl="0" algn="ctr">
              <a:buSzPts val="1400"/>
            </a:pPr>
            <a:r>
              <a:rPr lang="ru-RU" dirty="0">
                <a:latin typeface="Source Code Pro"/>
                <a:ea typeface="Source Code Pro"/>
                <a:cs typeface="Source Code Pro"/>
                <a:sym typeface="Source Code Pro"/>
              </a:rPr>
              <a:t>Изберете случая от досието на пациента</a:t>
            </a:r>
            <a:endParaRPr sz="1400" b="0" i="0" u="none" strike="noStrike" cap="none" dirty="0">
              <a:solidFill>
                <a:srgbClr val="000000"/>
              </a:solidFill>
              <a:latin typeface="Source Code Pro"/>
              <a:ea typeface="Source Code Pro"/>
              <a:cs typeface="Source Code Pro"/>
              <a:sym typeface="Source Code Pro"/>
            </a:endParaRPr>
          </a:p>
        </p:txBody>
      </p:sp>
      <p:sp>
        <p:nvSpPr>
          <p:cNvPr id="273" name="Google Shape;273;p16"/>
          <p:cNvSpPr txBox="1"/>
          <p:nvPr/>
        </p:nvSpPr>
        <p:spPr>
          <a:xfrm>
            <a:off x="3788100" y="1356900"/>
            <a:ext cx="1567800" cy="1017604"/>
          </a:xfrm>
          <a:prstGeom prst="rect">
            <a:avLst/>
          </a:prstGeom>
          <a:solidFill>
            <a:srgbClr val="6D9EEB"/>
          </a:solidFill>
          <a:ln>
            <a:noFill/>
          </a:ln>
        </p:spPr>
        <p:txBody>
          <a:bodyPr spcFirstLastPara="1" wrap="square" lIns="91425" tIns="91425" rIns="91425" bIns="91425" anchor="t" anchorCtr="0">
            <a:noAutofit/>
          </a:bodyPr>
          <a:lstStyle/>
          <a:p>
            <a:pPr lvl="0" algn="ctr">
              <a:buSzPts val="1400"/>
            </a:pPr>
            <a:r>
              <a:rPr lang="mk-MK" dirty="0">
                <a:latin typeface="Source Code Pro"/>
                <a:ea typeface="Source Code Pro"/>
                <a:cs typeface="Source Code Pro"/>
                <a:sym typeface="Source Code Pro"/>
              </a:rPr>
              <a:t>Изберете настройките на плана</a:t>
            </a:r>
            <a:endParaRPr sz="1400" b="0" i="0" u="none" strike="noStrike" cap="none" dirty="0">
              <a:solidFill>
                <a:srgbClr val="000000"/>
              </a:solidFill>
              <a:latin typeface="Source Code Pro"/>
              <a:ea typeface="Source Code Pro"/>
              <a:cs typeface="Source Code Pro"/>
              <a:sym typeface="Source Code Pro"/>
            </a:endParaRPr>
          </a:p>
        </p:txBody>
      </p:sp>
      <p:sp>
        <p:nvSpPr>
          <p:cNvPr id="279" name="Google Shape;279;p16"/>
          <p:cNvSpPr txBox="1"/>
          <p:nvPr/>
        </p:nvSpPr>
        <p:spPr>
          <a:xfrm>
            <a:off x="3398575" y="3701632"/>
            <a:ext cx="5390400" cy="852836"/>
          </a:xfrm>
          <a:prstGeom prst="rect">
            <a:avLst/>
          </a:prstGeom>
          <a:noFill/>
          <a:ln>
            <a:noFill/>
          </a:ln>
        </p:spPr>
        <p:txBody>
          <a:bodyPr spcFirstLastPara="1" wrap="square" lIns="91425" tIns="91425" rIns="91425" bIns="91425" anchor="t" anchorCtr="0">
            <a:noAutofit/>
          </a:bodyPr>
          <a:lstStyle/>
          <a:p>
            <a:pPr lvl="0" algn="ctr">
              <a:buSzPts val="1300"/>
            </a:pPr>
            <a:r>
              <a:rPr lang="ru-RU" sz="1600" b="1" dirty="0">
                <a:latin typeface="+mn-lt"/>
                <a:ea typeface="Source Code Pro"/>
                <a:cs typeface="Source Code Pro"/>
                <a:sym typeface="Source Code Pro"/>
              </a:rPr>
              <a:t>Повторете процедурата всеки път, когато промените настройката</a:t>
            </a:r>
            <a:endParaRPr sz="1600" b="1" i="0" u="none" strike="noStrike" cap="none" dirty="0">
              <a:solidFill>
                <a:srgbClr val="000000"/>
              </a:solidFill>
              <a:latin typeface="+mn-lt"/>
              <a:ea typeface="Source Code Pro"/>
              <a:cs typeface="Source Code Pro"/>
              <a:sym typeface="Source Code Pro"/>
            </a:endParaRPr>
          </a:p>
        </p:txBody>
      </p:sp>
      <p:sp>
        <p:nvSpPr>
          <p:cNvPr id="24" name="TextBox 23">
            <a:extLst>
              <a:ext uri="{FF2B5EF4-FFF2-40B4-BE49-F238E27FC236}">
                <a16:creationId xmlns:a16="http://schemas.microsoft.com/office/drawing/2014/main" id="{451F7E37-98F3-498E-B2B8-3BC4A230528C}"/>
              </a:ext>
            </a:extLst>
          </p:cNvPr>
          <p:cNvSpPr txBox="1"/>
          <p:nvPr/>
        </p:nvSpPr>
        <p:spPr>
          <a:xfrm>
            <a:off x="423857" y="1444747"/>
            <a:ext cx="2121937" cy="307777"/>
          </a:xfrm>
          <a:prstGeom prst="rect">
            <a:avLst/>
          </a:prstGeom>
          <a:solidFill>
            <a:schemeClr val="tx2">
              <a:lumMod val="90000"/>
            </a:schemeClr>
          </a:solidFill>
          <a:ln w="38100">
            <a:solidFill>
              <a:schemeClr val="accent1">
                <a:lumMod val="50000"/>
                <a:lumOff val="50000"/>
              </a:schemeClr>
            </a:solidFill>
          </a:ln>
        </p:spPr>
        <p:txBody>
          <a:bodyPr wrap="square" rtlCol="0">
            <a:spAutoFit/>
          </a:bodyPr>
          <a:lstStyle/>
          <a:p>
            <a:pPr algn="ctr"/>
            <a:r>
              <a:rPr lang="en-US" dirty="0"/>
              <a:t>LOAD *.mat data</a:t>
            </a:r>
            <a:endParaRPr lang="LID4096" dirty="0"/>
          </a:p>
        </p:txBody>
      </p:sp>
      <p:sp>
        <p:nvSpPr>
          <p:cNvPr id="25" name="TextBox 24">
            <a:extLst>
              <a:ext uri="{FF2B5EF4-FFF2-40B4-BE49-F238E27FC236}">
                <a16:creationId xmlns:a16="http://schemas.microsoft.com/office/drawing/2014/main" id="{8FCE2A74-8581-4F3D-9353-C2F3C6DB6DC0}"/>
              </a:ext>
            </a:extLst>
          </p:cNvPr>
          <p:cNvSpPr txBox="1"/>
          <p:nvPr/>
        </p:nvSpPr>
        <p:spPr>
          <a:xfrm>
            <a:off x="3971838" y="3202804"/>
            <a:ext cx="2121937" cy="307777"/>
          </a:xfrm>
          <a:prstGeom prst="rect">
            <a:avLst/>
          </a:prstGeom>
          <a:solidFill>
            <a:schemeClr val="tx2">
              <a:lumMod val="90000"/>
            </a:schemeClr>
          </a:solidFill>
          <a:ln w="38100">
            <a:solidFill>
              <a:schemeClr val="accent1">
                <a:lumMod val="50000"/>
                <a:lumOff val="50000"/>
              </a:schemeClr>
            </a:solidFill>
          </a:ln>
        </p:spPr>
        <p:txBody>
          <a:bodyPr wrap="square" rtlCol="0">
            <a:spAutoFit/>
          </a:bodyPr>
          <a:lstStyle/>
          <a:p>
            <a:pPr algn="ctr"/>
            <a:r>
              <a:rPr lang="en-US" dirty="0"/>
              <a:t>Calc. Influence Mx</a:t>
            </a:r>
            <a:endParaRPr lang="LID4096" dirty="0"/>
          </a:p>
        </p:txBody>
      </p:sp>
      <p:sp>
        <p:nvSpPr>
          <p:cNvPr id="26" name="TextBox 25">
            <a:extLst>
              <a:ext uri="{FF2B5EF4-FFF2-40B4-BE49-F238E27FC236}">
                <a16:creationId xmlns:a16="http://schemas.microsoft.com/office/drawing/2014/main" id="{53AF6DB8-3BEB-4B04-8489-642CFBDB7A20}"/>
              </a:ext>
            </a:extLst>
          </p:cNvPr>
          <p:cNvSpPr txBox="1"/>
          <p:nvPr/>
        </p:nvSpPr>
        <p:spPr>
          <a:xfrm>
            <a:off x="5891933" y="1593295"/>
            <a:ext cx="1359686" cy="307777"/>
          </a:xfrm>
          <a:prstGeom prst="rect">
            <a:avLst/>
          </a:prstGeom>
          <a:solidFill>
            <a:schemeClr val="tx2">
              <a:lumMod val="90000"/>
            </a:schemeClr>
          </a:solidFill>
          <a:ln w="38100">
            <a:solidFill>
              <a:schemeClr val="accent1">
                <a:lumMod val="50000"/>
                <a:lumOff val="50000"/>
              </a:schemeClr>
            </a:solidFill>
          </a:ln>
        </p:spPr>
        <p:txBody>
          <a:bodyPr wrap="square" rtlCol="0">
            <a:spAutoFit/>
          </a:bodyPr>
          <a:lstStyle/>
          <a:p>
            <a:pPr algn="ctr"/>
            <a:r>
              <a:rPr lang="en-US" dirty="0"/>
              <a:t>Optimize</a:t>
            </a:r>
            <a:endParaRPr lang="LID4096" dirty="0"/>
          </a:p>
        </p:txBody>
      </p:sp>
      <p:sp>
        <p:nvSpPr>
          <p:cNvPr id="27" name="Arrow: Pentagon 26">
            <a:extLst>
              <a:ext uri="{FF2B5EF4-FFF2-40B4-BE49-F238E27FC236}">
                <a16:creationId xmlns:a16="http://schemas.microsoft.com/office/drawing/2014/main" id="{6EC74524-6136-48ED-9E8A-83F07FC215B0}"/>
              </a:ext>
            </a:extLst>
          </p:cNvPr>
          <p:cNvSpPr/>
          <p:nvPr/>
        </p:nvSpPr>
        <p:spPr>
          <a:xfrm rot="4422131">
            <a:off x="592717" y="2264637"/>
            <a:ext cx="1274038" cy="361849"/>
          </a:xfrm>
          <a:prstGeom prst="homePlat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28" name="Arrow: Pentagon 27">
            <a:extLst>
              <a:ext uri="{FF2B5EF4-FFF2-40B4-BE49-F238E27FC236}">
                <a16:creationId xmlns:a16="http://schemas.microsoft.com/office/drawing/2014/main" id="{FA64A73E-E4F4-4332-BC09-8E89B1747C82}"/>
              </a:ext>
            </a:extLst>
          </p:cNvPr>
          <p:cNvSpPr/>
          <p:nvPr/>
        </p:nvSpPr>
        <p:spPr>
          <a:xfrm rot="18967765">
            <a:off x="1989298" y="2310650"/>
            <a:ext cx="1955885" cy="361849"/>
          </a:xfrm>
          <a:prstGeom prst="homePlat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29" name="TextBox 28">
            <a:extLst>
              <a:ext uri="{FF2B5EF4-FFF2-40B4-BE49-F238E27FC236}">
                <a16:creationId xmlns:a16="http://schemas.microsoft.com/office/drawing/2014/main" id="{F7291AAA-8FE4-467B-BEA0-9F5BB49344CC}"/>
              </a:ext>
            </a:extLst>
          </p:cNvPr>
          <p:cNvSpPr txBox="1"/>
          <p:nvPr/>
        </p:nvSpPr>
        <p:spPr>
          <a:xfrm>
            <a:off x="6779543" y="3175261"/>
            <a:ext cx="2121937" cy="307777"/>
          </a:xfrm>
          <a:prstGeom prst="rect">
            <a:avLst/>
          </a:prstGeom>
          <a:solidFill>
            <a:schemeClr val="tx2">
              <a:lumMod val="90000"/>
            </a:schemeClr>
          </a:solidFill>
          <a:ln w="38100">
            <a:solidFill>
              <a:schemeClr val="accent1">
                <a:lumMod val="50000"/>
                <a:lumOff val="50000"/>
              </a:schemeClr>
            </a:solidFill>
          </a:ln>
        </p:spPr>
        <p:txBody>
          <a:bodyPr wrap="square" rtlCol="0">
            <a:spAutoFit/>
          </a:bodyPr>
          <a:lstStyle/>
          <a:p>
            <a:pPr algn="ctr"/>
            <a:r>
              <a:rPr lang="en-US" dirty="0"/>
              <a:t>Show DVH/QI</a:t>
            </a:r>
            <a:endParaRPr lang="LID4096" dirty="0"/>
          </a:p>
        </p:txBody>
      </p:sp>
      <p:sp>
        <p:nvSpPr>
          <p:cNvPr id="30" name="Arrow: Pentagon 29">
            <a:extLst>
              <a:ext uri="{FF2B5EF4-FFF2-40B4-BE49-F238E27FC236}">
                <a16:creationId xmlns:a16="http://schemas.microsoft.com/office/drawing/2014/main" id="{A709B6E5-A5FA-4730-87DF-3A0AAC2AEF26}"/>
              </a:ext>
            </a:extLst>
          </p:cNvPr>
          <p:cNvSpPr/>
          <p:nvPr/>
        </p:nvSpPr>
        <p:spPr>
          <a:xfrm rot="3227482">
            <a:off x="4333216" y="2651422"/>
            <a:ext cx="869943" cy="361849"/>
          </a:xfrm>
          <a:prstGeom prst="homePlat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31" name="Arrow: Pentagon 30">
            <a:extLst>
              <a:ext uri="{FF2B5EF4-FFF2-40B4-BE49-F238E27FC236}">
                <a16:creationId xmlns:a16="http://schemas.microsoft.com/office/drawing/2014/main" id="{9FD522CA-3F1D-43B9-A068-FCFB8BFD89FB}"/>
              </a:ext>
            </a:extLst>
          </p:cNvPr>
          <p:cNvSpPr/>
          <p:nvPr/>
        </p:nvSpPr>
        <p:spPr>
          <a:xfrm rot="18758958">
            <a:off x="5211874" y="2353216"/>
            <a:ext cx="1462679" cy="361849"/>
          </a:xfrm>
          <a:prstGeom prst="homePlat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32" name="Arrow: Pentagon 31">
            <a:extLst>
              <a:ext uri="{FF2B5EF4-FFF2-40B4-BE49-F238E27FC236}">
                <a16:creationId xmlns:a16="http://schemas.microsoft.com/office/drawing/2014/main" id="{03D60596-046F-4562-81EB-DED2389A1883}"/>
              </a:ext>
            </a:extLst>
          </p:cNvPr>
          <p:cNvSpPr/>
          <p:nvPr/>
        </p:nvSpPr>
        <p:spPr>
          <a:xfrm rot="2518873">
            <a:off x="6549902" y="2463042"/>
            <a:ext cx="1462679" cy="361849"/>
          </a:xfrm>
          <a:prstGeom prst="homePlat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17"/>
          <p:cNvSpPr txBox="1">
            <a:spLocks noGrp="1"/>
          </p:cNvSpPr>
          <p:nvPr>
            <p:ph type="title"/>
          </p:nvPr>
        </p:nvSpPr>
        <p:spPr>
          <a:xfrm>
            <a:off x="311700" y="292850"/>
            <a:ext cx="8520600" cy="801000"/>
          </a:xfrm>
          <a:prstGeom prst="rect">
            <a:avLst/>
          </a:prstGeom>
          <a:solidFill>
            <a:schemeClr val="tx1">
              <a:lumMod val="20000"/>
              <a:lumOff val="80000"/>
            </a:schemeClr>
          </a:solid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r>
              <a:rPr lang="es" dirty="0"/>
              <a:t>3.1 </a:t>
            </a:r>
            <a:r>
              <a:rPr lang="mk-MK" dirty="0" smtClean="0"/>
              <a:t>Фантомът </a:t>
            </a:r>
            <a:r>
              <a:rPr lang="mk-MK" dirty="0"/>
              <a:t>-</a:t>
            </a:r>
            <a:r>
              <a:rPr lang="en-US" dirty="0"/>
              <a:t> </a:t>
            </a:r>
            <a:r>
              <a:rPr lang="es" dirty="0"/>
              <a:t>TG119</a:t>
            </a:r>
            <a:endParaRPr dirty="0"/>
          </a:p>
        </p:txBody>
      </p:sp>
      <p:grpSp>
        <p:nvGrpSpPr>
          <p:cNvPr id="291" name="Google Shape;291;p17"/>
          <p:cNvGrpSpPr/>
          <p:nvPr/>
        </p:nvGrpSpPr>
        <p:grpSpPr>
          <a:xfrm>
            <a:off x="672825" y="2686042"/>
            <a:ext cx="3068200" cy="2346547"/>
            <a:chOff x="5493075" y="1362075"/>
            <a:chExt cx="3190875" cy="2419350"/>
          </a:xfrm>
        </p:grpSpPr>
        <p:pic>
          <p:nvPicPr>
            <p:cNvPr id="292" name="Google Shape;292;p17"/>
            <p:cNvPicPr preferRelativeResize="0"/>
            <p:nvPr/>
          </p:nvPicPr>
          <p:blipFill rotWithShape="1">
            <a:blip r:embed="rId3">
              <a:alphaModFix/>
            </a:blip>
            <a:srcRect/>
            <a:stretch/>
          </p:blipFill>
          <p:spPr>
            <a:xfrm>
              <a:off x="5493075" y="1362075"/>
              <a:ext cx="3190875" cy="2419350"/>
            </a:xfrm>
            <a:prstGeom prst="rect">
              <a:avLst/>
            </a:prstGeom>
            <a:noFill/>
            <a:ln>
              <a:noFill/>
            </a:ln>
          </p:spPr>
        </p:pic>
        <p:sp>
          <p:nvSpPr>
            <p:cNvPr id="293" name="Google Shape;293;p17"/>
            <p:cNvSpPr txBox="1"/>
            <p:nvPr/>
          </p:nvSpPr>
          <p:spPr>
            <a:xfrm>
              <a:off x="6345625" y="1867850"/>
              <a:ext cx="1419000" cy="364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s" sz="1400" b="1" i="0" u="none" strike="noStrike" cap="none">
                  <a:solidFill>
                    <a:srgbClr val="000000"/>
                  </a:solidFill>
                  <a:latin typeface="Arial"/>
                  <a:ea typeface="Arial"/>
                  <a:cs typeface="Arial"/>
                  <a:sym typeface="Arial"/>
                </a:rPr>
                <a:t>Irradiation part</a:t>
              </a:r>
              <a:endParaRPr sz="1400" b="1" i="0" u="none" strike="noStrike" cap="none">
                <a:solidFill>
                  <a:srgbClr val="000000"/>
                </a:solidFill>
                <a:latin typeface="Arial"/>
                <a:ea typeface="Arial"/>
                <a:cs typeface="Arial"/>
                <a:sym typeface="Arial"/>
              </a:endParaRPr>
            </a:p>
          </p:txBody>
        </p:sp>
        <p:sp>
          <p:nvSpPr>
            <p:cNvPr id="294" name="Google Shape;294;p17"/>
            <p:cNvSpPr txBox="1"/>
            <p:nvPr/>
          </p:nvSpPr>
          <p:spPr>
            <a:xfrm>
              <a:off x="6465808" y="3229342"/>
              <a:ext cx="1665169" cy="364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s" sz="1200" b="1" i="0" u="none" strike="noStrike" cap="none" dirty="0">
                  <a:solidFill>
                    <a:srgbClr val="000000"/>
                  </a:solidFill>
                  <a:latin typeface="Arial"/>
                  <a:ea typeface="Arial"/>
                  <a:cs typeface="Arial"/>
                  <a:sym typeface="Arial"/>
                </a:rPr>
                <a:t>Avoid the c</a:t>
              </a:r>
              <a:r>
                <a:rPr lang="mk-MK" sz="1200" b="1" i="0" u="none" strike="noStrike" cap="none" dirty="0">
                  <a:solidFill>
                    <a:srgbClr val="000000"/>
                  </a:solidFill>
                  <a:latin typeface="Arial"/>
                  <a:ea typeface="Arial"/>
                  <a:cs typeface="Arial"/>
                  <a:sym typeface="Arial"/>
                </a:rPr>
                <a:t>о</a:t>
              </a:r>
              <a:r>
                <a:rPr lang="fr-CH" sz="1200" b="1" i="0" u="none" strike="noStrike" cap="none" dirty="0">
                  <a:solidFill>
                    <a:srgbClr val="000000"/>
                  </a:solidFill>
                  <a:latin typeface="Arial"/>
                  <a:ea typeface="Arial"/>
                  <a:cs typeface="Arial"/>
                  <a:sym typeface="Arial"/>
                </a:rPr>
                <a:t>re</a:t>
              </a:r>
              <a:endParaRPr sz="1200" b="1" i="0" u="none" strike="noStrike" cap="none" dirty="0">
                <a:solidFill>
                  <a:srgbClr val="000000"/>
                </a:solidFill>
                <a:latin typeface="Arial"/>
                <a:ea typeface="Arial"/>
                <a:cs typeface="Arial"/>
                <a:sym typeface="Arial"/>
              </a:endParaRPr>
            </a:p>
          </p:txBody>
        </p:sp>
      </p:grpSp>
      <p:pic>
        <p:nvPicPr>
          <p:cNvPr id="295" name="Google Shape;295;p17"/>
          <p:cNvPicPr preferRelativeResize="0"/>
          <p:nvPr/>
        </p:nvPicPr>
        <p:blipFill rotWithShape="1">
          <a:blip r:embed="rId4">
            <a:alphaModFix/>
          </a:blip>
          <a:srcRect/>
          <a:stretch/>
        </p:blipFill>
        <p:spPr>
          <a:xfrm>
            <a:off x="4813132" y="2930762"/>
            <a:ext cx="2190750" cy="1457325"/>
          </a:xfrm>
          <a:prstGeom prst="rect">
            <a:avLst/>
          </a:prstGeom>
          <a:noFill/>
          <a:ln>
            <a:noFill/>
          </a:ln>
        </p:spPr>
      </p:pic>
      <p:sp>
        <p:nvSpPr>
          <p:cNvPr id="296" name="Google Shape;296;p17"/>
          <p:cNvSpPr txBox="1">
            <a:spLocks noGrp="1"/>
          </p:cNvSpPr>
          <p:nvPr>
            <p:ph type="body" idx="1"/>
          </p:nvPr>
        </p:nvSpPr>
        <p:spPr>
          <a:xfrm>
            <a:off x="311699" y="977150"/>
            <a:ext cx="8675352" cy="1594500"/>
          </a:xfrm>
          <a:prstGeom prst="rect">
            <a:avLst/>
          </a:prstGeom>
          <a:noFill/>
          <a:ln>
            <a:noFill/>
          </a:ln>
        </p:spPr>
        <p:txBody>
          <a:bodyPr spcFirstLastPara="1" wrap="square" lIns="91425" tIns="91425" rIns="91425" bIns="91425" anchor="t" anchorCtr="0">
            <a:noAutofit/>
          </a:bodyPr>
          <a:lstStyle/>
          <a:p>
            <a:pPr marL="0" lvl="0" indent="0">
              <a:buNone/>
            </a:pPr>
            <a:r>
              <a:rPr lang="es" dirty="0">
                <a:solidFill>
                  <a:schemeClr val="accent1"/>
                </a:solidFill>
                <a:latin typeface="+mj-lt"/>
              </a:rPr>
              <a:t>TG119 </a:t>
            </a:r>
            <a:r>
              <a:rPr lang="mk-MK" dirty="0">
                <a:solidFill>
                  <a:schemeClr val="accent1"/>
                </a:solidFill>
                <a:latin typeface="+mj-lt"/>
              </a:rPr>
              <a:t>или </a:t>
            </a:r>
            <a:r>
              <a:rPr lang="es" dirty="0" smtClean="0">
                <a:solidFill>
                  <a:schemeClr val="accent1"/>
                </a:solidFill>
                <a:latin typeface="+mj-lt"/>
              </a:rPr>
              <a:t>C-</a:t>
            </a:r>
            <a:r>
              <a:rPr lang="ru-RU" dirty="0">
                <a:solidFill>
                  <a:schemeClr val="accent1"/>
                </a:solidFill>
                <a:latin typeface="+mj-lt"/>
              </a:rPr>
              <a:t>фантом (фантомът във формата на латинската буква "С" се изработва от експерти за проверка на изправността на апаратурата, с </a:t>
            </a:r>
            <a:r>
              <a:rPr lang="ru-RU" dirty="0" smtClean="0">
                <a:solidFill>
                  <a:schemeClr val="accent1"/>
                </a:solidFill>
                <a:latin typeface="+mj-lt"/>
              </a:rPr>
              <a:t>която се </a:t>
            </a:r>
            <a:r>
              <a:rPr lang="ru-RU" dirty="0">
                <a:solidFill>
                  <a:schemeClr val="accent1"/>
                </a:solidFill>
                <a:latin typeface="+mj-lt"/>
              </a:rPr>
              <a:t>облъчват пациентите. С-фантомът е със стандартни размери (виж снимката). Целта е да абсорбира радиацията в </a:t>
            </a:r>
            <a:r>
              <a:rPr lang="ru-RU" dirty="0" smtClean="0">
                <a:solidFill>
                  <a:schemeClr val="accent1"/>
                </a:solidFill>
                <a:latin typeface="+mj-lt"/>
              </a:rPr>
              <a:t>С- областта, </a:t>
            </a:r>
            <a:r>
              <a:rPr lang="ru-RU" dirty="0">
                <a:solidFill>
                  <a:schemeClr val="accent1"/>
                </a:solidFill>
                <a:latin typeface="+mj-lt"/>
              </a:rPr>
              <a:t>но не и </a:t>
            </a:r>
            <a:r>
              <a:rPr lang="ru-RU" dirty="0" smtClean="0">
                <a:solidFill>
                  <a:schemeClr val="accent1"/>
                </a:solidFill>
                <a:latin typeface="+mj-lt"/>
              </a:rPr>
              <a:t>в централното </a:t>
            </a:r>
            <a:r>
              <a:rPr lang="ru-RU" dirty="0">
                <a:solidFill>
                  <a:schemeClr val="accent1"/>
                </a:solidFill>
                <a:latin typeface="+mj-lt"/>
              </a:rPr>
              <a:t>ядро ​​</a:t>
            </a:r>
            <a:r>
              <a:rPr lang="ru-RU" dirty="0" smtClean="0">
                <a:solidFill>
                  <a:schemeClr val="accent1"/>
                </a:solidFill>
                <a:latin typeface="+mj-lt"/>
              </a:rPr>
              <a:t>(</a:t>
            </a:r>
            <a:r>
              <a:rPr lang="en-US" dirty="0" smtClean="0">
                <a:solidFill>
                  <a:schemeClr val="accent1"/>
                </a:solidFill>
                <a:latin typeface="+mj-lt"/>
              </a:rPr>
              <a:t>core</a:t>
            </a:r>
            <a:r>
              <a:rPr lang="bg-BG" dirty="0" smtClean="0">
                <a:solidFill>
                  <a:schemeClr val="accent1"/>
                </a:solidFill>
                <a:latin typeface="+mj-lt"/>
              </a:rPr>
              <a:t>)</a:t>
            </a:r>
            <a:r>
              <a:rPr lang="ru-RU" dirty="0" smtClean="0">
                <a:solidFill>
                  <a:schemeClr val="accent1"/>
                </a:solidFill>
                <a:latin typeface="+mj-lt"/>
              </a:rPr>
              <a:t>.</a:t>
            </a:r>
            <a:endParaRPr dirty="0">
              <a:solidFill>
                <a:schemeClr val="accent1"/>
              </a:solidFill>
              <a:latin typeface="+mj-lt"/>
            </a:endParaRPr>
          </a:p>
        </p:txBody>
      </p:sp>
      <p:cxnSp>
        <p:nvCxnSpPr>
          <p:cNvPr id="3" name="Straight Arrow Connector 2">
            <a:extLst>
              <a:ext uri="{FF2B5EF4-FFF2-40B4-BE49-F238E27FC236}">
                <a16:creationId xmlns:a16="http://schemas.microsoft.com/office/drawing/2014/main" id="{B0F7B7ED-1AFC-4F27-A96B-66DCFAC3F159}"/>
              </a:ext>
            </a:extLst>
          </p:cNvPr>
          <p:cNvCxnSpPr/>
          <p:nvPr/>
        </p:nvCxnSpPr>
        <p:spPr>
          <a:xfrm flipV="1">
            <a:off x="2025502" y="4268972"/>
            <a:ext cx="114616" cy="3136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18"/>
          <p:cNvSpPr txBox="1">
            <a:spLocks noGrp="1"/>
          </p:cNvSpPr>
          <p:nvPr>
            <p:ph type="title"/>
          </p:nvPr>
        </p:nvSpPr>
        <p:spPr>
          <a:xfrm>
            <a:off x="311700" y="292850"/>
            <a:ext cx="8520600" cy="801000"/>
          </a:xfrm>
          <a:prstGeom prst="rect">
            <a:avLst/>
          </a:prstGeom>
          <a:solidFill>
            <a:schemeClr val="accent5">
              <a:lumMod val="20000"/>
              <a:lumOff val="80000"/>
            </a:schemeClr>
          </a:solidFill>
          <a:ln>
            <a:noFill/>
          </a:ln>
        </p:spPr>
        <p:txBody>
          <a:bodyPr spcFirstLastPara="1" wrap="square" lIns="91425" tIns="91425" rIns="91425" bIns="91425" anchor="t" anchorCtr="0">
            <a:noAutofit/>
          </a:bodyPr>
          <a:lstStyle/>
          <a:p>
            <a:pPr lvl="0"/>
            <a:r>
              <a:rPr lang="es" dirty="0"/>
              <a:t>3.1.1 </a:t>
            </a:r>
            <a:r>
              <a:rPr lang="ru-RU" dirty="0"/>
              <a:t>Упражнение- симулация 1: TG119 план 1</a:t>
            </a:r>
            <a:endParaRPr dirty="0"/>
          </a:p>
        </p:txBody>
      </p:sp>
      <p:pic>
        <p:nvPicPr>
          <p:cNvPr id="309" name="Google Shape;309;p18"/>
          <p:cNvPicPr preferRelativeResize="0"/>
          <p:nvPr/>
        </p:nvPicPr>
        <p:blipFill rotWithShape="1">
          <a:blip r:embed="rId3">
            <a:alphaModFix/>
          </a:blip>
          <a:srcRect l="51367" t="78007" r="36688" b="10088"/>
          <a:stretch/>
        </p:blipFill>
        <p:spPr>
          <a:xfrm>
            <a:off x="7277325" y="3329275"/>
            <a:ext cx="912923" cy="263050"/>
          </a:xfrm>
          <a:prstGeom prst="rect">
            <a:avLst/>
          </a:prstGeom>
          <a:noFill/>
          <a:ln>
            <a:noFill/>
          </a:ln>
        </p:spPr>
      </p:pic>
      <p:sp>
        <p:nvSpPr>
          <p:cNvPr id="310" name="Google Shape;310;p18"/>
          <p:cNvSpPr txBox="1"/>
          <p:nvPr/>
        </p:nvSpPr>
        <p:spPr>
          <a:xfrm>
            <a:off x="1807531" y="3232075"/>
            <a:ext cx="1567800" cy="392700"/>
          </a:xfrm>
          <a:prstGeom prst="rect">
            <a:avLst/>
          </a:prstGeom>
          <a:solidFill>
            <a:srgbClr val="A2C4C9"/>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s" sz="1400" b="0" i="0" u="none" strike="noStrike" cap="none" dirty="0">
                <a:solidFill>
                  <a:srgbClr val="000000"/>
                </a:solidFill>
                <a:latin typeface="Source Code Pro"/>
                <a:ea typeface="Source Code Pro"/>
                <a:cs typeface="Source Code Pro"/>
                <a:sym typeface="Source Code Pro"/>
              </a:rPr>
              <a:t>TG119.mat</a:t>
            </a:r>
            <a:endParaRPr sz="1400" b="0" i="0" u="none" strike="noStrike" cap="none" dirty="0">
              <a:solidFill>
                <a:srgbClr val="000000"/>
              </a:solidFill>
              <a:latin typeface="Source Code Pro"/>
              <a:ea typeface="Source Code Pro"/>
              <a:cs typeface="Source Code Pro"/>
              <a:sym typeface="Source Code Pro"/>
            </a:endParaRPr>
          </a:p>
        </p:txBody>
      </p:sp>
      <p:cxnSp>
        <p:nvCxnSpPr>
          <p:cNvPr id="311" name="Google Shape;311;p18"/>
          <p:cNvCxnSpPr>
            <a:cxnSpLocks/>
          </p:cNvCxnSpPr>
          <p:nvPr/>
        </p:nvCxnSpPr>
        <p:spPr>
          <a:xfrm>
            <a:off x="1449613" y="2037950"/>
            <a:ext cx="715837" cy="1161675"/>
          </a:xfrm>
          <a:prstGeom prst="straightConnector1">
            <a:avLst/>
          </a:prstGeom>
          <a:noFill/>
          <a:ln w="28575" cap="flat" cmpd="sng">
            <a:solidFill>
              <a:srgbClr val="FF0000"/>
            </a:solidFill>
            <a:prstDash val="solid"/>
            <a:round/>
            <a:headEnd type="none" w="sm" len="sm"/>
            <a:tailEnd type="triangle" w="med" len="med"/>
          </a:ln>
        </p:spPr>
      </p:cxnSp>
      <p:cxnSp>
        <p:nvCxnSpPr>
          <p:cNvPr id="312" name="Google Shape;312;p18"/>
          <p:cNvCxnSpPr>
            <a:cxnSpLocks/>
            <a:stCxn id="36" idx="2"/>
          </p:cNvCxnSpPr>
          <p:nvPr/>
        </p:nvCxnSpPr>
        <p:spPr>
          <a:xfrm flipH="1">
            <a:off x="7733776" y="1914971"/>
            <a:ext cx="21130" cy="1113979"/>
          </a:xfrm>
          <a:prstGeom prst="straightConnector1">
            <a:avLst/>
          </a:prstGeom>
          <a:noFill/>
          <a:ln w="28575" cap="flat" cmpd="sng">
            <a:solidFill>
              <a:srgbClr val="FF0000"/>
            </a:solidFill>
            <a:prstDash val="solid"/>
            <a:round/>
            <a:headEnd type="none" w="sm" len="sm"/>
            <a:tailEnd type="triangle" w="med" len="med"/>
          </a:ln>
        </p:spPr>
      </p:cxnSp>
      <p:cxnSp>
        <p:nvCxnSpPr>
          <p:cNvPr id="314" name="Google Shape;314;p18"/>
          <p:cNvCxnSpPr>
            <a:cxnSpLocks/>
          </p:cNvCxnSpPr>
          <p:nvPr/>
        </p:nvCxnSpPr>
        <p:spPr>
          <a:xfrm flipV="1">
            <a:off x="2856464" y="2119500"/>
            <a:ext cx="841649" cy="1080125"/>
          </a:xfrm>
          <a:prstGeom prst="straightConnector1">
            <a:avLst/>
          </a:prstGeom>
          <a:noFill/>
          <a:ln w="28575" cap="flat" cmpd="sng">
            <a:solidFill>
              <a:srgbClr val="FF0000"/>
            </a:solidFill>
            <a:prstDash val="solid"/>
            <a:round/>
            <a:headEnd type="none" w="sm" len="sm"/>
            <a:tailEnd type="triangle" w="med" len="med"/>
          </a:ln>
        </p:spPr>
      </p:cxnSp>
      <p:cxnSp>
        <p:nvCxnSpPr>
          <p:cNvPr id="315" name="Google Shape;315;p18"/>
          <p:cNvCxnSpPr>
            <a:cxnSpLocks/>
          </p:cNvCxnSpPr>
          <p:nvPr/>
        </p:nvCxnSpPr>
        <p:spPr>
          <a:xfrm>
            <a:off x="4895850" y="2306377"/>
            <a:ext cx="438150" cy="832223"/>
          </a:xfrm>
          <a:prstGeom prst="straightConnector1">
            <a:avLst/>
          </a:prstGeom>
          <a:noFill/>
          <a:ln w="28575" cap="flat" cmpd="sng">
            <a:solidFill>
              <a:srgbClr val="FF0000"/>
            </a:solidFill>
            <a:prstDash val="solid"/>
            <a:round/>
            <a:headEnd type="none" w="sm" len="sm"/>
            <a:tailEnd type="triangle" w="med" len="med"/>
          </a:ln>
        </p:spPr>
      </p:cxnSp>
      <p:cxnSp>
        <p:nvCxnSpPr>
          <p:cNvPr id="318" name="Google Shape;318;p18"/>
          <p:cNvCxnSpPr>
            <a:cxnSpLocks/>
          </p:cNvCxnSpPr>
          <p:nvPr/>
        </p:nvCxnSpPr>
        <p:spPr>
          <a:xfrm flipV="1">
            <a:off x="6089550" y="1914971"/>
            <a:ext cx="978525" cy="1190580"/>
          </a:xfrm>
          <a:prstGeom prst="straightConnector1">
            <a:avLst/>
          </a:prstGeom>
          <a:noFill/>
          <a:ln w="28575" cap="flat" cmpd="sng">
            <a:solidFill>
              <a:srgbClr val="FF0000"/>
            </a:solidFill>
            <a:prstDash val="solid"/>
            <a:round/>
            <a:headEnd type="none" w="sm" len="sm"/>
            <a:tailEnd type="triangle" w="med" len="med"/>
          </a:ln>
        </p:spPr>
      </p:cxnSp>
      <p:sp>
        <p:nvSpPr>
          <p:cNvPr id="323" name="Google Shape;323;p18"/>
          <p:cNvSpPr txBox="1"/>
          <p:nvPr/>
        </p:nvSpPr>
        <p:spPr>
          <a:xfrm>
            <a:off x="344206" y="3892000"/>
            <a:ext cx="5281893" cy="801000"/>
          </a:xfrm>
          <a:prstGeom prst="rect">
            <a:avLst/>
          </a:prstGeom>
          <a:solidFill>
            <a:srgbClr val="FFE599"/>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mk-MK" b="1" i="0" u="none" strike="noStrike" cap="none" dirty="0" smtClean="0">
                <a:solidFill>
                  <a:srgbClr val="000000"/>
                </a:solidFill>
                <a:latin typeface="+mj-lt"/>
                <a:ea typeface="Source Code Pro"/>
                <a:cs typeface="Source Code Pro"/>
                <a:sym typeface="Source Code Pro"/>
              </a:rPr>
              <a:t>Запаметете </a:t>
            </a:r>
            <a:r>
              <a:rPr lang="mk-MK" b="1" i="0" u="none" strike="noStrike" cap="none" dirty="0">
                <a:solidFill>
                  <a:srgbClr val="000000"/>
                </a:solidFill>
                <a:latin typeface="+mj-lt"/>
                <a:ea typeface="Source Code Pro"/>
                <a:cs typeface="Source Code Pro"/>
                <a:sym typeface="Source Code Pro"/>
              </a:rPr>
              <a:t>си </a:t>
            </a:r>
            <a:r>
              <a:rPr lang="mk-MK" b="1" i="0" u="none" strike="noStrike" cap="none" dirty="0" smtClean="0">
                <a:solidFill>
                  <a:srgbClr val="000000"/>
                </a:solidFill>
                <a:latin typeface="+mj-lt"/>
                <a:ea typeface="Source Code Pro"/>
                <a:cs typeface="Source Code Pro"/>
                <a:sym typeface="Source Code Pro"/>
              </a:rPr>
              <a:t>файлът на </a:t>
            </a:r>
            <a:r>
              <a:rPr lang="fr-CH" b="1" i="0" u="none" strike="noStrike" cap="none" dirty="0">
                <a:solidFill>
                  <a:srgbClr val="000000"/>
                </a:solidFill>
                <a:latin typeface="+mj-lt"/>
                <a:ea typeface="Source Code Pro"/>
                <a:cs typeface="Source Code Pro"/>
                <a:sym typeface="Source Code Pro"/>
              </a:rPr>
              <a:t>DESKTOP. </a:t>
            </a:r>
            <a:endParaRPr b="1" i="0" u="none" strike="noStrike" cap="none" dirty="0">
              <a:solidFill>
                <a:srgbClr val="000000"/>
              </a:solidFill>
              <a:latin typeface="+mj-lt"/>
              <a:ea typeface="Source Code Pro"/>
              <a:cs typeface="Source Code Pro"/>
              <a:sym typeface="Source Code Pro"/>
            </a:endParaRPr>
          </a:p>
          <a:p>
            <a:pPr marL="0" marR="0" lvl="0" indent="0" algn="ctr" rtl="0">
              <a:lnSpc>
                <a:spcPct val="100000"/>
              </a:lnSpc>
              <a:spcBef>
                <a:spcPts val="0"/>
              </a:spcBef>
              <a:spcAft>
                <a:spcPts val="0"/>
              </a:spcAft>
              <a:buClr>
                <a:srgbClr val="000000"/>
              </a:buClr>
              <a:buSzPts val="1100"/>
              <a:buFont typeface="Arial"/>
              <a:buNone/>
            </a:pPr>
            <a:endParaRPr lang="es" b="1" dirty="0">
              <a:latin typeface="+mj-lt"/>
              <a:ea typeface="Source Code Pro"/>
              <a:cs typeface="Source Code Pro"/>
              <a:sym typeface="Source Code Pro"/>
            </a:endParaRPr>
          </a:p>
          <a:p>
            <a:pPr marL="0" marR="0" lvl="0" indent="0" algn="ctr" rtl="0">
              <a:lnSpc>
                <a:spcPct val="100000"/>
              </a:lnSpc>
              <a:spcBef>
                <a:spcPts val="0"/>
              </a:spcBef>
              <a:spcAft>
                <a:spcPts val="0"/>
              </a:spcAft>
              <a:buClr>
                <a:srgbClr val="000000"/>
              </a:buClr>
              <a:buSzPts val="1100"/>
              <a:buFont typeface="Arial"/>
              <a:buNone/>
            </a:pPr>
            <a:r>
              <a:rPr lang="mk-MK" b="1" i="0" u="none" strike="noStrike" cap="none" dirty="0" smtClean="0">
                <a:solidFill>
                  <a:srgbClr val="000000"/>
                </a:solidFill>
                <a:latin typeface="+mj-lt"/>
                <a:ea typeface="Source Code Pro"/>
                <a:cs typeface="Source Code Pro"/>
                <a:sym typeface="Source Code Pro"/>
              </a:rPr>
              <a:t>Поиграйте </a:t>
            </a:r>
            <a:r>
              <a:rPr lang="mk-MK" b="1" i="0" u="none" strike="noStrike" cap="none" dirty="0">
                <a:solidFill>
                  <a:srgbClr val="000000"/>
                </a:solidFill>
                <a:latin typeface="+mj-lt"/>
                <a:ea typeface="Source Code Pro"/>
                <a:cs typeface="Source Code Pro"/>
                <a:sym typeface="Source Code Pro"/>
              </a:rPr>
              <a:t>си </a:t>
            </a:r>
            <a:r>
              <a:rPr lang="mk-MK" b="1" i="0" u="none" strike="noStrike" cap="none" dirty="0" smtClean="0">
                <a:solidFill>
                  <a:srgbClr val="000000"/>
                </a:solidFill>
                <a:latin typeface="+mj-lt"/>
                <a:ea typeface="Source Code Pro"/>
                <a:cs typeface="Source Code Pro"/>
                <a:sym typeface="Source Code Pro"/>
              </a:rPr>
              <a:t>с възможностите на </a:t>
            </a:r>
            <a:r>
              <a:rPr lang="fr-CH" b="1" i="0" u="none" strike="noStrike" cap="none" dirty="0" err="1" smtClean="0">
                <a:solidFill>
                  <a:srgbClr val="000000"/>
                </a:solidFill>
                <a:latin typeface="+mj-lt"/>
                <a:ea typeface="Source Code Pro"/>
                <a:cs typeface="Source Code Pro"/>
                <a:sym typeface="Source Code Pro"/>
              </a:rPr>
              <a:t>Visuali</a:t>
            </a:r>
            <a:r>
              <a:rPr lang="en-US" b="1" i="0" u="none" strike="noStrike" cap="none" dirty="0">
                <a:solidFill>
                  <a:srgbClr val="000000"/>
                </a:solidFill>
                <a:latin typeface="+mj-lt"/>
                <a:ea typeface="Source Code Pro"/>
                <a:cs typeface="Source Code Pro"/>
                <a:sym typeface="Source Code Pro"/>
              </a:rPr>
              <a:t>z</a:t>
            </a:r>
            <a:r>
              <a:rPr lang="fr-CH" b="1" i="0" u="none" strike="noStrike" cap="none" dirty="0" err="1">
                <a:solidFill>
                  <a:srgbClr val="000000"/>
                </a:solidFill>
                <a:latin typeface="+mj-lt"/>
                <a:ea typeface="Source Code Pro"/>
                <a:cs typeface="Source Code Pro"/>
                <a:sym typeface="Source Code Pro"/>
              </a:rPr>
              <a:t>ation</a:t>
            </a:r>
            <a:r>
              <a:rPr lang="fr-CH" b="1" i="0" u="none" strike="noStrike" cap="none" dirty="0">
                <a:solidFill>
                  <a:srgbClr val="000000"/>
                </a:solidFill>
                <a:latin typeface="+mj-lt"/>
                <a:ea typeface="Source Code Pro"/>
                <a:cs typeface="Source Code Pro"/>
                <a:sym typeface="Source Code Pro"/>
              </a:rPr>
              <a:t> Options </a:t>
            </a:r>
            <a:endParaRPr b="1" i="0" u="none" strike="noStrike" cap="none" dirty="0">
              <a:solidFill>
                <a:srgbClr val="000000"/>
              </a:solidFill>
              <a:latin typeface="+mj-lt"/>
              <a:ea typeface="Source Code Pro"/>
              <a:cs typeface="Source Code Pro"/>
              <a:sym typeface="Source Code Pro"/>
            </a:endParaRPr>
          </a:p>
        </p:txBody>
      </p:sp>
      <p:sp>
        <p:nvSpPr>
          <p:cNvPr id="25" name="Google Shape;352;p20">
            <a:extLst>
              <a:ext uri="{FF2B5EF4-FFF2-40B4-BE49-F238E27FC236}">
                <a16:creationId xmlns:a16="http://schemas.microsoft.com/office/drawing/2014/main" id="{C655C772-BC0A-4F2B-815E-77F78E90E687}"/>
              </a:ext>
            </a:extLst>
          </p:cNvPr>
          <p:cNvSpPr txBox="1"/>
          <p:nvPr/>
        </p:nvSpPr>
        <p:spPr>
          <a:xfrm>
            <a:off x="3712401" y="1442127"/>
            <a:ext cx="1747800" cy="864250"/>
          </a:xfrm>
          <a:prstGeom prst="rect">
            <a:avLst/>
          </a:prstGeom>
          <a:solidFill>
            <a:srgbClr val="FFD966"/>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mk-MK" b="1" u="sng" dirty="0">
                <a:solidFill>
                  <a:schemeClr val="accent1"/>
                </a:solidFill>
                <a:latin typeface="Source Code Pro"/>
                <a:ea typeface="Source Code Pro"/>
                <a:cs typeface="Source Code Pro"/>
                <a:sym typeface="Source Code Pro"/>
              </a:rPr>
              <a:t>П</a:t>
            </a:r>
            <a:r>
              <a:rPr lang="mk-MK" sz="1400" b="1" i="0" u="sng" strike="noStrike" cap="none" dirty="0">
                <a:solidFill>
                  <a:schemeClr val="accent1"/>
                </a:solidFill>
                <a:latin typeface="Source Code Pro"/>
                <a:ea typeface="Source Code Pro"/>
                <a:cs typeface="Source Code Pro"/>
                <a:sym typeface="Source Code Pro"/>
              </a:rPr>
              <a:t>лан</a:t>
            </a:r>
            <a:r>
              <a:rPr lang="fr-CH" sz="1400" b="1" i="0" u="sng" strike="noStrike" cap="none" dirty="0">
                <a:solidFill>
                  <a:schemeClr val="accent1"/>
                </a:solidFill>
                <a:latin typeface="Source Code Pro"/>
                <a:ea typeface="Source Code Pro"/>
                <a:cs typeface="Source Code Pro"/>
                <a:sym typeface="Source Code Pro"/>
              </a:rPr>
              <a:t> 1</a:t>
            </a:r>
            <a:endParaRPr lang="mk-MK" sz="1400" b="1" i="0" u="sng" strike="noStrike" cap="none" dirty="0">
              <a:solidFill>
                <a:schemeClr val="accent1"/>
              </a:solidFill>
              <a:latin typeface="Source Code Pro"/>
              <a:ea typeface="Source Code Pro"/>
              <a:cs typeface="Source Code Pro"/>
              <a:sym typeface="Source Code Pro"/>
            </a:endParaRPr>
          </a:p>
          <a:p>
            <a:pPr lvl="0" algn="ctr">
              <a:buSzPts val="1400"/>
            </a:pPr>
            <a:r>
              <a:rPr lang="mk-MK" b="1" dirty="0">
                <a:solidFill>
                  <a:schemeClr val="accent4">
                    <a:lumMod val="75000"/>
                  </a:schemeClr>
                </a:solidFill>
                <a:latin typeface="Source Code Pro"/>
                <a:ea typeface="Source Code Pro"/>
                <a:cs typeface="Source Code Pro"/>
                <a:sym typeface="Source Code Pro"/>
              </a:rPr>
              <a:t>Лъчи</a:t>
            </a:r>
            <a:r>
              <a:rPr lang="mk-MK" b="1" dirty="0" smtClean="0">
                <a:solidFill>
                  <a:schemeClr val="accent4">
                    <a:lumMod val="75000"/>
                  </a:schemeClr>
                </a:solidFill>
                <a:latin typeface="Source Code Pro"/>
                <a:ea typeface="Source Code Pro"/>
                <a:cs typeface="Source Code Pro"/>
                <a:sym typeface="Source Code Pro"/>
              </a:rPr>
              <a:t>: </a:t>
            </a:r>
            <a:r>
              <a:rPr lang="mk-MK" dirty="0">
                <a:latin typeface="Source Code Pro"/>
                <a:ea typeface="Source Code Pro"/>
                <a:cs typeface="Source Code Pro"/>
                <a:sym typeface="Source Code Pro"/>
              </a:rPr>
              <a:t>фотони</a:t>
            </a:r>
          </a:p>
          <a:p>
            <a:pPr marL="0" marR="0" lvl="0" indent="0" algn="ctr" rtl="0">
              <a:lnSpc>
                <a:spcPct val="100000"/>
              </a:lnSpc>
              <a:spcBef>
                <a:spcPts val="0"/>
              </a:spcBef>
              <a:spcAft>
                <a:spcPts val="0"/>
              </a:spcAft>
              <a:buClr>
                <a:srgbClr val="000000"/>
              </a:buClr>
              <a:buSzPts val="1400"/>
              <a:buFont typeface="Arial"/>
              <a:buNone/>
            </a:pPr>
            <a:r>
              <a:rPr lang="mk-MK" sz="1400" b="1" i="0" u="none" strike="noStrike" cap="none" dirty="0" smtClean="0">
                <a:solidFill>
                  <a:schemeClr val="accent4">
                    <a:lumMod val="75000"/>
                  </a:schemeClr>
                </a:solidFill>
                <a:latin typeface="Source Code Pro"/>
                <a:ea typeface="Source Code Pro"/>
                <a:cs typeface="Source Code Pro"/>
                <a:sym typeface="Source Code Pro"/>
              </a:rPr>
              <a:t>Ъгли</a:t>
            </a:r>
            <a:r>
              <a:rPr lang="mk-MK" b="1" dirty="0">
                <a:solidFill>
                  <a:schemeClr val="accent4">
                    <a:lumMod val="75000"/>
                  </a:schemeClr>
                </a:solidFill>
                <a:latin typeface="Source Code Pro"/>
                <a:ea typeface="Source Code Pro"/>
                <a:cs typeface="Source Code Pro"/>
                <a:sym typeface="Source Code Pro"/>
              </a:rPr>
              <a:t>: </a:t>
            </a:r>
            <a:r>
              <a:rPr lang="fr-CH" dirty="0">
                <a:latin typeface="Source Code Pro"/>
                <a:ea typeface="Source Code Pro"/>
                <a:cs typeface="Source Code Pro"/>
                <a:sym typeface="Source Code Pro"/>
              </a:rPr>
              <a:t>1</a:t>
            </a:r>
            <a:r>
              <a:rPr lang="mk-MK" dirty="0">
                <a:latin typeface="Source Code Pro"/>
                <a:ea typeface="Source Code Pro"/>
                <a:cs typeface="Source Code Pro"/>
                <a:sym typeface="Source Code Pro"/>
              </a:rPr>
              <a:t> (0)</a:t>
            </a:r>
            <a:endParaRPr sz="1400" b="0" i="0" u="none" strike="noStrike" cap="none" dirty="0">
              <a:solidFill>
                <a:srgbClr val="000000"/>
              </a:solidFill>
              <a:latin typeface="Source Code Pro"/>
              <a:ea typeface="Source Code Pro"/>
              <a:cs typeface="Source Code Pro"/>
              <a:sym typeface="Source Code Pro"/>
            </a:endParaRPr>
          </a:p>
        </p:txBody>
      </p:sp>
      <p:sp>
        <p:nvSpPr>
          <p:cNvPr id="3" name="TextBox 2">
            <a:extLst>
              <a:ext uri="{FF2B5EF4-FFF2-40B4-BE49-F238E27FC236}">
                <a16:creationId xmlns:a16="http://schemas.microsoft.com/office/drawing/2014/main" id="{F286A439-6EE0-45F9-AB0C-C98659DF046E}"/>
              </a:ext>
            </a:extLst>
          </p:cNvPr>
          <p:cNvSpPr txBox="1"/>
          <p:nvPr/>
        </p:nvSpPr>
        <p:spPr>
          <a:xfrm>
            <a:off x="522352" y="1726800"/>
            <a:ext cx="2121937" cy="307777"/>
          </a:xfrm>
          <a:prstGeom prst="rect">
            <a:avLst/>
          </a:prstGeom>
          <a:solidFill>
            <a:schemeClr val="tx2">
              <a:lumMod val="90000"/>
            </a:schemeClr>
          </a:solidFill>
          <a:ln w="38100">
            <a:solidFill>
              <a:schemeClr val="accent1">
                <a:lumMod val="50000"/>
                <a:lumOff val="50000"/>
              </a:schemeClr>
            </a:solidFill>
          </a:ln>
        </p:spPr>
        <p:txBody>
          <a:bodyPr wrap="square" rtlCol="0">
            <a:spAutoFit/>
          </a:bodyPr>
          <a:lstStyle/>
          <a:p>
            <a:pPr algn="ctr"/>
            <a:r>
              <a:rPr lang="en-US" dirty="0"/>
              <a:t>LOAD *.mat data</a:t>
            </a:r>
            <a:endParaRPr lang="LID4096" dirty="0"/>
          </a:p>
        </p:txBody>
      </p:sp>
      <p:sp>
        <p:nvSpPr>
          <p:cNvPr id="28" name="TextBox 27">
            <a:extLst>
              <a:ext uri="{FF2B5EF4-FFF2-40B4-BE49-F238E27FC236}">
                <a16:creationId xmlns:a16="http://schemas.microsoft.com/office/drawing/2014/main" id="{1390C761-CF24-45E4-BE6D-77559C430500}"/>
              </a:ext>
            </a:extLst>
          </p:cNvPr>
          <p:cNvSpPr txBox="1"/>
          <p:nvPr/>
        </p:nvSpPr>
        <p:spPr>
          <a:xfrm>
            <a:off x="4572000" y="3145862"/>
            <a:ext cx="2121937" cy="307777"/>
          </a:xfrm>
          <a:prstGeom prst="rect">
            <a:avLst/>
          </a:prstGeom>
          <a:solidFill>
            <a:schemeClr val="tx2">
              <a:lumMod val="90000"/>
            </a:schemeClr>
          </a:solidFill>
          <a:ln w="38100">
            <a:solidFill>
              <a:schemeClr val="accent1">
                <a:lumMod val="50000"/>
                <a:lumOff val="50000"/>
              </a:schemeClr>
            </a:solidFill>
          </a:ln>
        </p:spPr>
        <p:txBody>
          <a:bodyPr wrap="square" rtlCol="0">
            <a:spAutoFit/>
          </a:bodyPr>
          <a:lstStyle/>
          <a:p>
            <a:pPr algn="ctr"/>
            <a:r>
              <a:rPr lang="en-US" dirty="0"/>
              <a:t>Calc. Influence Mx</a:t>
            </a:r>
            <a:endParaRPr lang="LID4096" dirty="0"/>
          </a:p>
        </p:txBody>
      </p:sp>
      <p:sp>
        <p:nvSpPr>
          <p:cNvPr id="36" name="TextBox 35">
            <a:extLst>
              <a:ext uri="{FF2B5EF4-FFF2-40B4-BE49-F238E27FC236}">
                <a16:creationId xmlns:a16="http://schemas.microsoft.com/office/drawing/2014/main" id="{EADC8100-0A98-4D2D-A600-A5E627391692}"/>
              </a:ext>
            </a:extLst>
          </p:cNvPr>
          <p:cNvSpPr txBox="1"/>
          <p:nvPr/>
        </p:nvSpPr>
        <p:spPr>
          <a:xfrm>
            <a:off x="6693937" y="1607194"/>
            <a:ext cx="2121937" cy="307777"/>
          </a:xfrm>
          <a:prstGeom prst="rect">
            <a:avLst/>
          </a:prstGeom>
          <a:solidFill>
            <a:schemeClr val="tx2">
              <a:lumMod val="90000"/>
            </a:schemeClr>
          </a:solidFill>
          <a:ln w="38100">
            <a:solidFill>
              <a:schemeClr val="accent1">
                <a:lumMod val="50000"/>
                <a:lumOff val="50000"/>
              </a:schemeClr>
            </a:solidFill>
          </a:ln>
        </p:spPr>
        <p:txBody>
          <a:bodyPr wrap="square" rtlCol="0">
            <a:spAutoFit/>
          </a:bodyPr>
          <a:lstStyle/>
          <a:p>
            <a:pPr algn="ctr"/>
            <a:r>
              <a:rPr lang="en-US" dirty="0"/>
              <a:t>Optimize</a:t>
            </a:r>
            <a:endParaRPr lang="LID4096"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19"/>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lvl="0"/>
            <a:r>
              <a:rPr lang="es" dirty="0"/>
              <a:t>3.1.2 </a:t>
            </a:r>
            <a:r>
              <a:rPr lang="ru-RU" dirty="0"/>
              <a:t>Упражнение- симулация 1: TG119 план 1</a:t>
            </a:r>
            <a:endParaRPr dirty="0"/>
          </a:p>
        </p:txBody>
      </p:sp>
      <p:sp>
        <p:nvSpPr>
          <p:cNvPr id="340" name="Google Shape;340;p19"/>
          <p:cNvSpPr txBox="1"/>
          <p:nvPr/>
        </p:nvSpPr>
        <p:spPr>
          <a:xfrm>
            <a:off x="2111800" y="4537005"/>
            <a:ext cx="4630194" cy="475900"/>
          </a:xfrm>
          <a:prstGeom prst="rect">
            <a:avLst/>
          </a:prstGeom>
          <a:solidFill>
            <a:srgbClr val="FFE599"/>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mk-MK" sz="1400" b="0" i="0" u="none" strike="noStrike" cap="none" dirty="0" smtClean="0">
                <a:solidFill>
                  <a:srgbClr val="000000"/>
                </a:solidFill>
                <a:latin typeface="Source Code Pro"/>
                <a:ea typeface="Source Code Pro"/>
                <a:cs typeface="Source Code Pro"/>
                <a:sym typeface="Source Code Pro"/>
              </a:rPr>
              <a:t>Задавайте ъгли от </a:t>
            </a:r>
            <a:r>
              <a:rPr lang="es" sz="1400" b="0" i="0" u="none" strike="noStrike" cap="none" dirty="0">
                <a:solidFill>
                  <a:srgbClr val="000000"/>
                </a:solidFill>
                <a:latin typeface="Source Code Pro"/>
                <a:ea typeface="Source Code Pro"/>
                <a:cs typeface="Source Code Pro"/>
                <a:sym typeface="Source Code Pro"/>
              </a:rPr>
              <a:t>0º </a:t>
            </a:r>
            <a:r>
              <a:rPr lang="mk-MK" sz="1400" b="0" i="0" u="none" strike="noStrike" cap="none" dirty="0">
                <a:solidFill>
                  <a:srgbClr val="000000"/>
                </a:solidFill>
                <a:latin typeface="Source Code Pro"/>
                <a:ea typeface="Source Code Pro"/>
                <a:cs typeface="Source Code Pro"/>
                <a:sym typeface="Source Code Pro"/>
              </a:rPr>
              <a:t>до</a:t>
            </a:r>
            <a:r>
              <a:rPr lang="es" sz="1400" b="0" i="0" u="none" strike="noStrike" cap="none" dirty="0">
                <a:solidFill>
                  <a:srgbClr val="000000"/>
                </a:solidFill>
                <a:latin typeface="Source Code Pro"/>
                <a:ea typeface="Source Code Pro"/>
                <a:cs typeface="Source Code Pro"/>
                <a:sym typeface="Source Code Pro"/>
              </a:rPr>
              <a:t> 359º (360º = 0º).</a:t>
            </a:r>
            <a:endParaRPr sz="1400" b="0" i="0" u="none" strike="noStrike" cap="none" dirty="0">
              <a:solidFill>
                <a:srgbClr val="000000"/>
              </a:solidFill>
              <a:latin typeface="Source Code Pro"/>
              <a:ea typeface="Source Code Pro"/>
              <a:cs typeface="Source Code Pro"/>
              <a:sym typeface="Source Code Pro"/>
            </a:endParaRPr>
          </a:p>
        </p:txBody>
      </p:sp>
      <p:sp>
        <p:nvSpPr>
          <p:cNvPr id="17" name="Google Shape;352;p20">
            <a:extLst>
              <a:ext uri="{FF2B5EF4-FFF2-40B4-BE49-F238E27FC236}">
                <a16:creationId xmlns:a16="http://schemas.microsoft.com/office/drawing/2014/main" id="{D3266AE2-9301-49DA-A950-E1A802608F41}"/>
              </a:ext>
            </a:extLst>
          </p:cNvPr>
          <p:cNvSpPr txBox="1"/>
          <p:nvPr/>
        </p:nvSpPr>
        <p:spPr>
          <a:xfrm>
            <a:off x="529815" y="1335634"/>
            <a:ext cx="1747800" cy="1251600"/>
          </a:xfrm>
          <a:prstGeom prst="rect">
            <a:avLst/>
          </a:prstGeom>
          <a:solidFill>
            <a:srgbClr val="FFD966"/>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mk-MK" b="1" u="sng" dirty="0">
                <a:latin typeface="Source Code Pro"/>
                <a:ea typeface="Source Code Pro"/>
                <a:cs typeface="Source Code Pro"/>
                <a:sym typeface="Source Code Pro"/>
              </a:rPr>
              <a:t>П</a:t>
            </a:r>
            <a:r>
              <a:rPr lang="mk-MK" sz="1400" b="1" i="0" u="sng" strike="noStrike" cap="none" dirty="0">
                <a:solidFill>
                  <a:srgbClr val="000000"/>
                </a:solidFill>
                <a:latin typeface="Source Code Pro"/>
                <a:ea typeface="Source Code Pro"/>
                <a:cs typeface="Source Code Pro"/>
                <a:sym typeface="Source Code Pro"/>
              </a:rPr>
              <a:t>лан </a:t>
            </a:r>
            <a:r>
              <a:rPr lang="fr-CH" sz="1400" b="1" i="0" u="sng" strike="noStrike" cap="none" dirty="0">
                <a:solidFill>
                  <a:srgbClr val="000000"/>
                </a:solidFill>
                <a:latin typeface="Source Code Pro"/>
                <a:ea typeface="Source Code Pro"/>
                <a:cs typeface="Source Code Pro"/>
                <a:sym typeface="Source Code Pro"/>
              </a:rPr>
              <a:t>2</a:t>
            </a:r>
            <a:endParaRPr lang="mk-MK" sz="1400" b="1" i="0" u="sng" strike="noStrike" cap="none" dirty="0">
              <a:solidFill>
                <a:srgbClr val="000000"/>
              </a:solidFill>
              <a:latin typeface="Source Code Pro"/>
              <a:ea typeface="Source Code Pro"/>
              <a:cs typeface="Source Code Pro"/>
              <a:sym typeface="Source Code Pro"/>
            </a:endParaRPr>
          </a:p>
          <a:p>
            <a:pPr marL="0" marR="0" lvl="0" indent="0" algn="ctr" rtl="0">
              <a:lnSpc>
                <a:spcPct val="100000"/>
              </a:lnSpc>
              <a:spcBef>
                <a:spcPts val="0"/>
              </a:spcBef>
              <a:spcAft>
                <a:spcPts val="0"/>
              </a:spcAft>
              <a:buClr>
                <a:srgbClr val="000000"/>
              </a:buClr>
              <a:buSzPts val="1400"/>
              <a:buFont typeface="Arial"/>
              <a:buNone/>
            </a:pPr>
            <a:r>
              <a:rPr lang="mk-MK" sz="1400" b="1" i="0" u="none" strike="noStrike" cap="none" dirty="0" smtClean="0">
                <a:solidFill>
                  <a:srgbClr val="000000"/>
                </a:solidFill>
                <a:latin typeface="Source Code Pro"/>
                <a:ea typeface="Source Code Pro"/>
                <a:cs typeface="Source Code Pro"/>
                <a:sym typeface="Source Code Pro"/>
              </a:rPr>
              <a:t>Лъчи</a:t>
            </a:r>
            <a:r>
              <a:rPr lang="mk-MK" b="1" dirty="0" smtClean="0">
                <a:latin typeface="Source Code Pro"/>
                <a:ea typeface="Source Code Pro"/>
                <a:cs typeface="Source Code Pro"/>
                <a:sym typeface="Source Code Pro"/>
              </a:rPr>
              <a:t>: </a:t>
            </a:r>
            <a:r>
              <a:rPr lang="mk-MK" dirty="0">
                <a:latin typeface="Source Code Pro"/>
                <a:ea typeface="Source Code Pro"/>
                <a:cs typeface="Source Code Pro"/>
                <a:sym typeface="Source Code Pro"/>
              </a:rPr>
              <a:t>фотони</a:t>
            </a:r>
          </a:p>
          <a:p>
            <a:pPr marL="0" marR="0" lvl="0" indent="0" algn="ctr" rtl="0">
              <a:lnSpc>
                <a:spcPct val="100000"/>
              </a:lnSpc>
              <a:spcBef>
                <a:spcPts val="0"/>
              </a:spcBef>
              <a:spcAft>
                <a:spcPts val="0"/>
              </a:spcAft>
              <a:buClr>
                <a:srgbClr val="000000"/>
              </a:buClr>
              <a:buSzPts val="1400"/>
              <a:buFont typeface="Arial"/>
              <a:buNone/>
            </a:pPr>
            <a:r>
              <a:rPr lang="mk-MK" sz="1400" b="1" i="0" u="none" strike="noStrike" cap="none" dirty="0" smtClean="0">
                <a:solidFill>
                  <a:srgbClr val="000000"/>
                </a:solidFill>
                <a:latin typeface="Source Code Pro"/>
                <a:ea typeface="Source Code Pro"/>
                <a:cs typeface="Source Code Pro"/>
                <a:sym typeface="Source Code Pro"/>
              </a:rPr>
              <a:t>Ъгли</a:t>
            </a:r>
            <a:r>
              <a:rPr lang="mk-MK" b="1" dirty="0">
                <a:latin typeface="Source Code Pro"/>
                <a:ea typeface="Source Code Pro"/>
                <a:cs typeface="Source Code Pro"/>
                <a:sym typeface="Source Code Pro"/>
              </a:rPr>
              <a:t>: </a:t>
            </a:r>
            <a:r>
              <a:rPr lang="fr-CH" dirty="0">
                <a:latin typeface="Source Code Pro"/>
                <a:ea typeface="Source Code Pro"/>
                <a:cs typeface="Source Code Pro"/>
                <a:sym typeface="Source Code Pro"/>
              </a:rPr>
              <a:t>5</a:t>
            </a:r>
            <a:endParaRPr lang="mk-MK" dirty="0">
              <a:latin typeface="Source Code Pro"/>
              <a:ea typeface="Source Code Pro"/>
              <a:cs typeface="Source Code Pro"/>
              <a:sym typeface="Source Code Pro"/>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Source Code Pro"/>
              <a:ea typeface="Source Code Pro"/>
              <a:cs typeface="Source Code Pro"/>
              <a:sym typeface="Source Code Pro"/>
            </a:endParaRPr>
          </a:p>
        </p:txBody>
      </p:sp>
      <p:sp>
        <p:nvSpPr>
          <p:cNvPr id="20" name="TextBox 19">
            <a:extLst>
              <a:ext uri="{FF2B5EF4-FFF2-40B4-BE49-F238E27FC236}">
                <a16:creationId xmlns:a16="http://schemas.microsoft.com/office/drawing/2014/main" id="{DA16CBCD-9A1A-4188-A6C1-1CB5D926BA97}"/>
              </a:ext>
            </a:extLst>
          </p:cNvPr>
          <p:cNvSpPr txBox="1"/>
          <p:nvPr/>
        </p:nvSpPr>
        <p:spPr>
          <a:xfrm>
            <a:off x="5301709" y="2466829"/>
            <a:ext cx="2121937" cy="307777"/>
          </a:xfrm>
          <a:prstGeom prst="rect">
            <a:avLst/>
          </a:prstGeom>
          <a:solidFill>
            <a:schemeClr val="tx2">
              <a:lumMod val="90000"/>
            </a:schemeClr>
          </a:solidFill>
          <a:ln w="38100">
            <a:solidFill>
              <a:schemeClr val="accent1">
                <a:lumMod val="50000"/>
                <a:lumOff val="50000"/>
              </a:schemeClr>
            </a:solidFill>
          </a:ln>
        </p:spPr>
        <p:txBody>
          <a:bodyPr wrap="square" rtlCol="0">
            <a:spAutoFit/>
          </a:bodyPr>
          <a:lstStyle/>
          <a:p>
            <a:pPr algn="ctr"/>
            <a:r>
              <a:rPr lang="en-US" dirty="0"/>
              <a:t>Optimize</a:t>
            </a:r>
            <a:endParaRPr lang="LID4096" dirty="0"/>
          </a:p>
        </p:txBody>
      </p:sp>
      <p:sp>
        <p:nvSpPr>
          <p:cNvPr id="21" name="TextBox 20">
            <a:extLst>
              <a:ext uri="{FF2B5EF4-FFF2-40B4-BE49-F238E27FC236}">
                <a16:creationId xmlns:a16="http://schemas.microsoft.com/office/drawing/2014/main" id="{39F9F46A-0246-4DC1-9380-F7E3BC662C2F}"/>
              </a:ext>
            </a:extLst>
          </p:cNvPr>
          <p:cNvSpPr txBox="1"/>
          <p:nvPr/>
        </p:nvSpPr>
        <p:spPr>
          <a:xfrm>
            <a:off x="2612079" y="3758786"/>
            <a:ext cx="2121937" cy="307777"/>
          </a:xfrm>
          <a:prstGeom prst="rect">
            <a:avLst/>
          </a:prstGeom>
          <a:solidFill>
            <a:schemeClr val="tx2">
              <a:lumMod val="90000"/>
            </a:schemeClr>
          </a:solidFill>
          <a:ln w="38100">
            <a:solidFill>
              <a:schemeClr val="accent1">
                <a:lumMod val="50000"/>
                <a:lumOff val="50000"/>
              </a:schemeClr>
            </a:solidFill>
          </a:ln>
        </p:spPr>
        <p:txBody>
          <a:bodyPr wrap="square" rtlCol="0">
            <a:spAutoFit/>
          </a:bodyPr>
          <a:lstStyle/>
          <a:p>
            <a:pPr algn="ctr"/>
            <a:r>
              <a:rPr lang="en-US" dirty="0"/>
              <a:t>Calc. Influence Mx</a:t>
            </a:r>
            <a:endParaRPr lang="LID4096" dirty="0"/>
          </a:p>
        </p:txBody>
      </p:sp>
      <p:sp>
        <p:nvSpPr>
          <p:cNvPr id="22" name="Arrow: Pentagon 21">
            <a:extLst>
              <a:ext uri="{FF2B5EF4-FFF2-40B4-BE49-F238E27FC236}">
                <a16:creationId xmlns:a16="http://schemas.microsoft.com/office/drawing/2014/main" id="{0B7C2112-F49C-4907-B7C6-AB4796B62524}"/>
              </a:ext>
            </a:extLst>
          </p:cNvPr>
          <p:cNvSpPr/>
          <p:nvPr/>
        </p:nvSpPr>
        <p:spPr>
          <a:xfrm rot="3380073">
            <a:off x="1640596" y="3036789"/>
            <a:ext cx="1274038" cy="361849"/>
          </a:xfrm>
          <a:prstGeom prst="homePlat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23" name="Arrow: Pentagon 22">
            <a:extLst>
              <a:ext uri="{FF2B5EF4-FFF2-40B4-BE49-F238E27FC236}">
                <a16:creationId xmlns:a16="http://schemas.microsoft.com/office/drawing/2014/main" id="{F9634FDA-7C54-4992-99B6-E4C0847DE467}"/>
              </a:ext>
            </a:extLst>
          </p:cNvPr>
          <p:cNvSpPr/>
          <p:nvPr/>
        </p:nvSpPr>
        <p:spPr>
          <a:xfrm rot="19302026">
            <a:off x="4609548" y="3130475"/>
            <a:ext cx="1274038" cy="361849"/>
          </a:xfrm>
          <a:prstGeom prst="homePlat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86372-D375-4F8F-A5B1-93A2FAD30D64}"/>
              </a:ext>
            </a:extLst>
          </p:cNvPr>
          <p:cNvSpPr>
            <a:spLocks noGrp="1"/>
          </p:cNvSpPr>
          <p:nvPr>
            <p:ph type="title"/>
          </p:nvPr>
        </p:nvSpPr>
        <p:spPr>
          <a:xfrm>
            <a:off x="1021383" y="292850"/>
            <a:ext cx="8520600" cy="801000"/>
          </a:xfrm>
        </p:spPr>
        <p:txBody>
          <a:bodyPr/>
          <a:lstStyle/>
          <a:p>
            <a:r>
              <a:rPr lang="ru-RU" dirty="0"/>
              <a:t>Факти за региона на Югоизточна Европа</a:t>
            </a:r>
            <a:endParaRPr lang="LID4096" dirty="0"/>
          </a:p>
        </p:txBody>
      </p:sp>
      <p:graphicFrame>
        <p:nvGraphicFramePr>
          <p:cNvPr id="4" name="Chart 3">
            <a:extLst>
              <a:ext uri="{FF2B5EF4-FFF2-40B4-BE49-F238E27FC236}">
                <a16:creationId xmlns:a16="http://schemas.microsoft.com/office/drawing/2014/main" id="{E325C4A3-69F8-4F3D-86AC-2E5A6A1178EA}"/>
              </a:ext>
            </a:extLst>
          </p:cNvPr>
          <p:cNvGraphicFramePr/>
          <p:nvPr>
            <p:extLst>
              <p:ext uri="{D42A27DB-BD31-4B8C-83A1-F6EECF244321}">
                <p14:modId xmlns:p14="http://schemas.microsoft.com/office/powerpoint/2010/main" val="3620105325"/>
              </p:ext>
            </p:extLst>
          </p:nvPr>
        </p:nvGraphicFramePr>
        <p:xfrm>
          <a:off x="1471294" y="1093850"/>
          <a:ext cx="6263005" cy="392773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109314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20"/>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r>
              <a:rPr lang="es"/>
              <a:t>3.1.3 TRAINING SIMULATION: TG119 Plan 3</a:t>
            </a:r>
            <a:endParaRPr/>
          </a:p>
        </p:txBody>
      </p:sp>
      <p:sp>
        <p:nvSpPr>
          <p:cNvPr id="352" name="Google Shape;352;p20"/>
          <p:cNvSpPr txBox="1"/>
          <p:nvPr/>
        </p:nvSpPr>
        <p:spPr>
          <a:xfrm>
            <a:off x="518478" y="1542400"/>
            <a:ext cx="1747800" cy="864250"/>
          </a:xfrm>
          <a:prstGeom prst="rect">
            <a:avLst/>
          </a:prstGeom>
          <a:solidFill>
            <a:srgbClr val="FFD966"/>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mk-MK" b="1" u="sng" dirty="0">
                <a:latin typeface="Source Code Pro"/>
                <a:ea typeface="Source Code Pro"/>
                <a:cs typeface="Source Code Pro"/>
                <a:sym typeface="Source Code Pro"/>
              </a:rPr>
              <a:t>П</a:t>
            </a:r>
            <a:r>
              <a:rPr lang="mk-MK" sz="1400" b="1" i="0" u="sng" strike="noStrike" cap="none" dirty="0">
                <a:solidFill>
                  <a:srgbClr val="000000"/>
                </a:solidFill>
                <a:latin typeface="Source Code Pro"/>
                <a:ea typeface="Source Code Pro"/>
                <a:cs typeface="Source Code Pro"/>
                <a:sym typeface="Source Code Pro"/>
              </a:rPr>
              <a:t>лан </a:t>
            </a:r>
            <a:r>
              <a:rPr lang="mk-MK" b="1" u="sng" dirty="0">
                <a:latin typeface="Source Code Pro"/>
                <a:ea typeface="Source Code Pro"/>
                <a:cs typeface="Source Code Pro"/>
                <a:sym typeface="Source Code Pro"/>
              </a:rPr>
              <a:t>3</a:t>
            </a:r>
            <a:endParaRPr lang="mk-MK" sz="1400" b="1" i="0" u="sng" strike="noStrike" cap="none" dirty="0">
              <a:solidFill>
                <a:srgbClr val="000000"/>
              </a:solidFill>
              <a:latin typeface="Source Code Pro"/>
              <a:ea typeface="Source Code Pro"/>
              <a:cs typeface="Source Code Pro"/>
              <a:sym typeface="Source Code Pro"/>
            </a:endParaRPr>
          </a:p>
          <a:p>
            <a:pPr marL="0" marR="0" lvl="0" indent="0" algn="ctr" rtl="0">
              <a:lnSpc>
                <a:spcPct val="100000"/>
              </a:lnSpc>
              <a:spcBef>
                <a:spcPts val="0"/>
              </a:spcBef>
              <a:spcAft>
                <a:spcPts val="0"/>
              </a:spcAft>
              <a:buClr>
                <a:srgbClr val="000000"/>
              </a:buClr>
              <a:buSzPts val="1400"/>
              <a:buFont typeface="Arial"/>
              <a:buNone/>
            </a:pPr>
            <a:r>
              <a:rPr lang="mk-MK" sz="1400" b="1" i="0" u="none" strike="noStrike" cap="none" dirty="0" smtClean="0">
                <a:solidFill>
                  <a:srgbClr val="000000"/>
                </a:solidFill>
                <a:latin typeface="Source Code Pro"/>
                <a:ea typeface="Source Code Pro"/>
                <a:cs typeface="Source Code Pro"/>
                <a:sym typeface="Source Code Pro"/>
              </a:rPr>
              <a:t>Лъчи</a:t>
            </a:r>
            <a:r>
              <a:rPr lang="mk-MK" b="1" dirty="0" smtClean="0">
                <a:latin typeface="Source Code Pro"/>
                <a:ea typeface="Source Code Pro"/>
                <a:cs typeface="Source Code Pro"/>
                <a:sym typeface="Source Code Pro"/>
              </a:rPr>
              <a:t>: </a:t>
            </a:r>
            <a:r>
              <a:rPr lang="mk-MK" dirty="0">
                <a:latin typeface="Source Code Pro"/>
                <a:ea typeface="Source Code Pro"/>
                <a:cs typeface="Source Code Pro"/>
                <a:sym typeface="Source Code Pro"/>
              </a:rPr>
              <a:t>фотони</a:t>
            </a:r>
          </a:p>
          <a:p>
            <a:pPr marL="0" marR="0" lvl="0" indent="0" algn="ctr" rtl="0">
              <a:lnSpc>
                <a:spcPct val="100000"/>
              </a:lnSpc>
              <a:spcBef>
                <a:spcPts val="0"/>
              </a:spcBef>
              <a:spcAft>
                <a:spcPts val="0"/>
              </a:spcAft>
              <a:buClr>
                <a:srgbClr val="000000"/>
              </a:buClr>
              <a:buSzPts val="1400"/>
              <a:buFont typeface="Arial"/>
              <a:buNone/>
            </a:pPr>
            <a:r>
              <a:rPr lang="mk-MK" b="1" dirty="0">
                <a:latin typeface="Source Code Pro"/>
                <a:ea typeface="Source Code Pro"/>
                <a:cs typeface="Source Code Pro"/>
                <a:sym typeface="Source Code Pro"/>
              </a:rPr>
              <a:t>Ъ</a:t>
            </a:r>
            <a:r>
              <a:rPr lang="mk-MK" sz="1400" b="1" i="0" u="none" strike="noStrike" cap="none" dirty="0" smtClean="0">
                <a:solidFill>
                  <a:srgbClr val="000000"/>
                </a:solidFill>
                <a:latin typeface="Source Code Pro"/>
                <a:ea typeface="Source Code Pro"/>
                <a:cs typeface="Source Code Pro"/>
                <a:sym typeface="Source Code Pro"/>
              </a:rPr>
              <a:t>гли</a:t>
            </a:r>
            <a:r>
              <a:rPr lang="mk-MK" b="1" dirty="0">
                <a:latin typeface="Source Code Pro"/>
                <a:ea typeface="Source Code Pro"/>
                <a:cs typeface="Source Code Pro"/>
                <a:sym typeface="Source Code Pro"/>
              </a:rPr>
              <a:t>: </a:t>
            </a:r>
            <a:r>
              <a:rPr lang="mk-MK" dirty="0">
                <a:latin typeface="Source Code Pro"/>
                <a:ea typeface="Source Code Pro"/>
                <a:cs typeface="Source Code Pro"/>
                <a:sym typeface="Source Code Pro"/>
              </a:rPr>
              <a:t>7</a:t>
            </a:r>
            <a:endParaRPr sz="1400" b="0" i="0" u="none" strike="noStrike" cap="none" dirty="0">
              <a:solidFill>
                <a:srgbClr val="000000"/>
              </a:solidFill>
              <a:latin typeface="Source Code Pro"/>
              <a:ea typeface="Source Code Pro"/>
              <a:cs typeface="Source Code Pro"/>
              <a:sym typeface="Source Code Pro"/>
            </a:endParaRPr>
          </a:p>
        </p:txBody>
      </p:sp>
      <p:sp>
        <p:nvSpPr>
          <p:cNvPr id="355" name="Google Shape;355;p20"/>
          <p:cNvSpPr txBox="1"/>
          <p:nvPr/>
        </p:nvSpPr>
        <p:spPr>
          <a:xfrm>
            <a:off x="6320738" y="2467775"/>
            <a:ext cx="214800" cy="263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Source Code Pro"/>
              <a:ea typeface="Source Code Pro"/>
              <a:cs typeface="Source Code Pro"/>
              <a:sym typeface="Source Code Pro"/>
            </a:endParaRPr>
          </a:p>
        </p:txBody>
      </p:sp>
      <p:sp>
        <p:nvSpPr>
          <p:cNvPr id="358" name="Google Shape;358;p20"/>
          <p:cNvSpPr txBox="1"/>
          <p:nvPr/>
        </p:nvSpPr>
        <p:spPr>
          <a:xfrm>
            <a:off x="4489751" y="3742927"/>
            <a:ext cx="4091573" cy="1238322"/>
          </a:xfrm>
          <a:prstGeom prst="rect">
            <a:avLst/>
          </a:prstGeom>
          <a:solidFill>
            <a:srgbClr val="FFE599"/>
          </a:solidFill>
          <a:ln>
            <a:noFill/>
          </a:ln>
        </p:spPr>
        <p:txBody>
          <a:bodyPr spcFirstLastPara="1" wrap="square" lIns="91425" tIns="91425" rIns="91425" bIns="91425" anchor="t" anchorCtr="0">
            <a:noAutofit/>
          </a:bodyPr>
          <a:lstStyle/>
          <a:p>
            <a:pPr lvl="0" algn="just">
              <a:buSzPts val="1200"/>
            </a:pPr>
            <a:r>
              <a:rPr lang="ru-RU" dirty="0">
                <a:latin typeface="+mj-lt"/>
                <a:ea typeface="Source Code Pro"/>
                <a:cs typeface="Source Code Pro"/>
                <a:sym typeface="Source Code Pro"/>
              </a:rPr>
              <a:t>Ако компютърът ви няма достатъчно RAM (&lt;8GB), вашата симулация ще отнеме много време. Теоретично могат да се вземат до 15 ъгъла на </a:t>
            </a:r>
            <a:r>
              <a:rPr lang="ru-RU" dirty="0" smtClean="0">
                <a:latin typeface="+mj-lt"/>
                <a:ea typeface="Source Code Pro"/>
                <a:cs typeface="Source Code Pro"/>
                <a:sym typeface="Source Code Pro"/>
              </a:rPr>
              <a:t>гентри, </a:t>
            </a:r>
            <a:r>
              <a:rPr lang="ru-RU" dirty="0">
                <a:latin typeface="+mj-lt"/>
                <a:ea typeface="Source Code Pro"/>
                <a:cs typeface="Source Code Pro"/>
                <a:sym typeface="Source Code Pro"/>
              </a:rPr>
              <a:t>което отнема много време. Повече RAM – по-бърз софтуер.</a:t>
            </a:r>
            <a:endParaRPr b="0" i="0" u="none" strike="noStrike" cap="none" dirty="0">
              <a:solidFill>
                <a:srgbClr val="000000"/>
              </a:solidFill>
              <a:latin typeface="+mj-lt"/>
              <a:ea typeface="Source Code Pro"/>
              <a:cs typeface="Source Code Pro"/>
              <a:sym typeface="Source Code Pro"/>
            </a:endParaRPr>
          </a:p>
        </p:txBody>
      </p:sp>
      <p:sp>
        <p:nvSpPr>
          <p:cNvPr id="18" name="TextBox 17">
            <a:extLst>
              <a:ext uri="{FF2B5EF4-FFF2-40B4-BE49-F238E27FC236}">
                <a16:creationId xmlns:a16="http://schemas.microsoft.com/office/drawing/2014/main" id="{40916E9D-C154-4820-84C6-8559F6256D72}"/>
              </a:ext>
            </a:extLst>
          </p:cNvPr>
          <p:cNvSpPr txBox="1"/>
          <p:nvPr/>
        </p:nvSpPr>
        <p:spPr>
          <a:xfrm>
            <a:off x="1892300" y="3773916"/>
            <a:ext cx="2121937" cy="307777"/>
          </a:xfrm>
          <a:prstGeom prst="rect">
            <a:avLst/>
          </a:prstGeom>
          <a:solidFill>
            <a:schemeClr val="tx2">
              <a:lumMod val="90000"/>
            </a:schemeClr>
          </a:solidFill>
          <a:ln w="38100">
            <a:solidFill>
              <a:schemeClr val="accent1">
                <a:lumMod val="50000"/>
                <a:lumOff val="50000"/>
              </a:schemeClr>
            </a:solidFill>
          </a:ln>
        </p:spPr>
        <p:txBody>
          <a:bodyPr wrap="square" rtlCol="0">
            <a:spAutoFit/>
          </a:bodyPr>
          <a:lstStyle/>
          <a:p>
            <a:pPr algn="ctr"/>
            <a:r>
              <a:rPr lang="en-US" dirty="0"/>
              <a:t>Calc. Influence Mx</a:t>
            </a:r>
            <a:endParaRPr lang="LID4096" dirty="0"/>
          </a:p>
        </p:txBody>
      </p:sp>
      <p:sp>
        <p:nvSpPr>
          <p:cNvPr id="19" name="TextBox 18">
            <a:extLst>
              <a:ext uri="{FF2B5EF4-FFF2-40B4-BE49-F238E27FC236}">
                <a16:creationId xmlns:a16="http://schemas.microsoft.com/office/drawing/2014/main" id="{7FCED757-6C71-4468-BF11-4D99DE2DAC3B}"/>
              </a:ext>
            </a:extLst>
          </p:cNvPr>
          <p:cNvSpPr txBox="1"/>
          <p:nvPr/>
        </p:nvSpPr>
        <p:spPr>
          <a:xfrm>
            <a:off x="4572000" y="2545998"/>
            <a:ext cx="2121937" cy="307777"/>
          </a:xfrm>
          <a:prstGeom prst="rect">
            <a:avLst/>
          </a:prstGeom>
          <a:solidFill>
            <a:schemeClr val="tx2">
              <a:lumMod val="90000"/>
            </a:schemeClr>
          </a:solidFill>
          <a:ln w="38100">
            <a:solidFill>
              <a:schemeClr val="accent1">
                <a:lumMod val="50000"/>
                <a:lumOff val="50000"/>
              </a:schemeClr>
            </a:solidFill>
          </a:ln>
        </p:spPr>
        <p:txBody>
          <a:bodyPr wrap="square" rtlCol="0">
            <a:spAutoFit/>
          </a:bodyPr>
          <a:lstStyle/>
          <a:p>
            <a:pPr algn="ctr"/>
            <a:r>
              <a:rPr lang="en-US" dirty="0"/>
              <a:t>Optimize</a:t>
            </a:r>
            <a:endParaRPr lang="LID4096" dirty="0"/>
          </a:p>
        </p:txBody>
      </p:sp>
      <p:sp>
        <p:nvSpPr>
          <p:cNvPr id="4" name="Arrow: Pentagon 3">
            <a:extLst>
              <a:ext uri="{FF2B5EF4-FFF2-40B4-BE49-F238E27FC236}">
                <a16:creationId xmlns:a16="http://schemas.microsoft.com/office/drawing/2014/main" id="{2D7958AB-48A8-4582-A624-92AB88FCB7DB}"/>
              </a:ext>
            </a:extLst>
          </p:cNvPr>
          <p:cNvSpPr/>
          <p:nvPr/>
        </p:nvSpPr>
        <p:spPr>
          <a:xfrm rot="3380073">
            <a:off x="1478874" y="3018463"/>
            <a:ext cx="1274038" cy="361849"/>
          </a:xfrm>
          <a:prstGeom prst="homePlat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21" name="Arrow: Pentagon 20">
            <a:extLst>
              <a:ext uri="{FF2B5EF4-FFF2-40B4-BE49-F238E27FC236}">
                <a16:creationId xmlns:a16="http://schemas.microsoft.com/office/drawing/2014/main" id="{F2E9C08A-5004-4DD4-B164-BC8FD78A936C}"/>
              </a:ext>
            </a:extLst>
          </p:cNvPr>
          <p:cNvSpPr/>
          <p:nvPr/>
        </p:nvSpPr>
        <p:spPr>
          <a:xfrm rot="19556871">
            <a:off x="3377217" y="3055977"/>
            <a:ext cx="1274038" cy="361849"/>
          </a:xfrm>
          <a:prstGeom prst="homePlat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22"/>
          <p:cNvSpPr txBox="1">
            <a:spLocks noGrp="1"/>
          </p:cNvSpPr>
          <p:nvPr>
            <p:ph type="title"/>
          </p:nvPr>
        </p:nvSpPr>
        <p:spPr>
          <a:xfrm>
            <a:off x="200864" y="-6649"/>
            <a:ext cx="8520600" cy="801000"/>
          </a:xfrm>
          <a:prstGeom prst="rect">
            <a:avLst/>
          </a:prstGeom>
          <a:solidFill>
            <a:schemeClr val="tx1">
              <a:lumMod val="20000"/>
              <a:lumOff val="80000"/>
            </a:schemeClr>
          </a:solidFill>
          <a:ln>
            <a:noFill/>
          </a:ln>
        </p:spPr>
        <p:txBody>
          <a:bodyPr spcFirstLastPara="1" wrap="square" lIns="91425" tIns="91425" rIns="91425" bIns="91425" anchor="t" anchorCtr="0">
            <a:noAutofit/>
          </a:bodyPr>
          <a:lstStyle/>
          <a:p>
            <a:pPr lvl="0"/>
            <a:r>
              <a:rPr lang="es" dirty="0"/>
              <a:t>3.1.3 </a:t>
            </a:r>
            <a:r>
              <a:rPr lang="ru-RU" dirty="0"/>
              <a:t>Сравнение на всички фотонни лечения</a:t>
            </a:r>
            <a:endParaRPr dirty="0"/>
          </a:p>
        </p:txBody>
      </p:sp>
      <p:pic>
        <p:nvPicPr>
          <p:cNvPr id="378" name="Google Shape;378;p22"/>
          <p:cNvPicPr preferRelativeResize="0"/>
          <p:nvPr/>
        </p:nvPicPr>
        <p:blipFill rotWithShape="1">
          <a:blip r:embed="rId3">
            <a:alphaModFix/>
          </a:blip>
          <a:srcRect/>
          <a:stretch/>
        </p:blipFill>
        <p:spPr>
          <a:xfrm>
            <a:off x="319924" y="1490753"/>
            <a:ext cx="2741875" cy="2504925"/>
          </a:xfrm>
          <a:prstGeom prst="rect">
            <a:avLst/>
          </a:prstGeom>
          <a:noFill/>
          <a:ln>
            <a:noFill/>
          </a:ln>
        </p:spPr>
      </p:pic>
      <p:pic>
        <p:nvPicPr>
          <p:cNvPr id="379" name="Google Shape;379;p22"/>
          <p:cNvPicPr preferRelativeResize="0"/>
          <p:nvPr/>
        </p:nvPicPr>
        <p:blipFill rotWithShape="1">
          <a:blip r:embed="rId4">
            <a:alphaModFix/>
          </a:blip>
          <a:srcRect/>
          <a:stretch/>
        </p:blipFill>
        <p:spPr>
          <a:xfrm>
            <a:off x="6010300" y="1620073"/>
            <a:ext cx="2741900" cy="2504926"/>
          </a:xfrm>
          <a:prstGeom prst="rect">
            <a:avLst/>
          </a:prstGeom>
          <a:noFill/>
          <a:ln>
            <a:noFill/>
          </a:ln>
        </p:spPr>
      </p:pic>
      <p:sp>
        <p:nvSpPr>
          <p:cNvPr id="380" name="Google Shape;380;p22"/>
          <p:cNvSpPr txBox="1"/>
          <p:nvPr/>
        </p:nvSpPr>
        <p:spPr>
          <a:xfrm>
            <a:off x="796096" y="980401"/>
            <a:ext cx="1954200" cy="510351"/>
          </a:xfrm>
          <a:prstGeom prst="rect">
            <a:avLst/>
          </a:prstGeom>
          <a:solidFill>
            <a:schemeClr val="accent5">
              <a:lumMod val="20000"/>
              <a:lumOff val="80000"/>
            </a:schemeClr>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s" b="1" i="0" u="none" strike="noStrike" cap="none" dirty="0">
                <a:solidFill>
                  <a:srgbClr val="000000"/>
                </a:solidFill>
                <a:latin typeface="+mj-lt"/>
                <a:ea typeface="Source Code Pro"/>
                <a:cs typeface="Source Code Pro"/>
                <a:sym typeface="Source Code Pro"/>
              </a:rPr>
              <a:t>1 </a:t>
            </a:r>
            <a:r>
              <a:rPr lang="mk-MK" b="1" i="0" u="none" strike="noStrike" cap="none" dirty="0" smtClean="0">
                <a:solidFill>
                  <a:srgbClr val="000000"/>
                </a:solidFill>
                <a:latin typeface="+mj-lt"/>
                <a:ea typeface="Source Code Pro"/>
                <a:cs typeface="Source Code Pro"/>
                <a:sym typeface="Source Code Pro"/>
              </a:rPr>
              <a:t>ъгъл</a:t>
            </a:r>
            <a:r>
              <a:rPr lang="fr-CH" b="1" i="0" u="none" strike="noStrike" cap="none" dirty="0" smtClean="0">
                <a:solidFill>
                  <a:srgbClr val="000000"/>
                </a:solidFill>
                <a:latin typeface="+mj-lt"/>
                <a:ea typeface="Source Code Pro"/>
                <a:cs typeface="Source Code Pro"/>
                <a:sym typeface="Source Code Pro"/>
              </a:rPr>
              <a:t> </a:t>
            </a:r>
            <a:r>
              <a:rPr lang="es" b="1" i="0" u="none" strike="noStrike" cap="none" dirty="0">
                <a:solidFill>
                  <a:srgbClr val="000000"/>
                </a:solidFill>
                <a:latin typeface="+mj-lt"/>
                <a:ea typeface="Source Code Pro"/>
                <a:cs typeface="Source Code Pro"/>
                <a:sym typeface="Source Code Pro"/>
              </a:rPr>
              <a:t>(0º)</a:t>
            </a:r>
          </a:p>
          <a:p>
            <a:pPr marL="0" marR="0" lvl="0" indent="0" algn="ctr" rtl="0">
              <a:lnSpc>
                <a:spcPct val="100000"/>
              </a:lnSpc>
              <a:spcBef>
                <a:spcPts val="0"/>
              </a:spcBef>
              <a:spcAft>
                <a:spcPts val="0"/>
              </a:spcAft>
              <a:buClr>
                <a:srgbClr val="000000"/>
              </a:buClr>
              <a:buSzPts val="1100"/>
              <a:buFont typeface="Arial"/>
              <a:buNone/>
            </a:pPr>
            <a:r>
              <a:rPr lang="en-US" b="1" dirty="0">
                <a:latin typeface="+mj-lt"/>
                <a:ea typeface="Source Code Pro"/>
                <a:cs typeface="Source Code Pro"/>
                <a:sym typeface="Source Code Pro"/>
              </a:rPr>
              <a:t>(0)</a:t>
            </a:r>
            <a:endParaRPr b="1" i="0" u="none" strike="noStrike" cap="none" dirty="0">
              <a:solidFill>
                <a:srgbClr val="000000"/>
              </a:solidFill>
              <a:latin typeface="+mj-lt"/>
              <a:ea typeface="Source Code Pro"/>
              <a:cs typeface="Source Code Pro"/>
              <a:sym typeface="Source Code Pro"/>
            </a:endParaRPr>
          </a:p>
        </p:txBody>
      </p:sp>
      <p:sp>
        <p:nvSpPr>
          <p:cNvPr id="381" name="Google Shape;381;p22"/>
          <p:cNvSpPr txBox="1"/>
          <p:nvPr/>
        </p:nvSpPr>
        <p:spPr>
          <a:xfrm>
            <a:off x="3530028" y="955012"/>
            <a:ext cx="1954200" cy="535739"/>
          </a:xfrm>
          <a:prstGeom prst="rect">
            <a:avLst/>
          </a:prstGeom>
          <a:solidFill>
            <a:schemeClr val="accent5">
              <a:lumMod val="20000"/>
              <a:lumOff val="80000"/>
            </a:schemeClr>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s" b="1" i="0" u="none" strike="noStrike" cap="none" dirty="0">
                <a:solidFill>
                  <a:srgbClr val="000000"/>
                </a:solidFill>
                <a:latin typeface="+mj-lt"/>
                <a:ea typeface="Source Code Pro"/>
                <a:cs typeface="Source Code Pro"/>
                <a:sym typeface="Source Code Pro"/>
              </a:rPr>
              <a:t>5 </a:t>
            </a:r>
            <a:r>
              <a:rPr lang="mk-MK" b="1" i="0" u="none" strike="noStrike" cap="none" dirty="0" smtClean="0">
                <a:solidFill>
                  <a:srgbClr val="000000"/>
                </a:solidFill>
                <a:latin typeface="+mj-lt"/>
                <a:ea typeface="Source Code Pro"/>
                <a:cs typeface="Source Code Pro"/>
                <a:sym typeface="Source Code Pro"/>
              </a:rPr>
              <a:t>ъгл</a:t>
            </a:r>
            <a:r>
              <a:rPr lang="mk-MK" b="1" dirty="0" smtClean="0">
                <a:latin typeface="+mj-lt"/>
                <a:ea typeface="Source Code Pro"/>
                <a:cs typeface="Source Code Pro"/>
                <a:sym typeface="Source Code Pro"/>
              </a:rPr>
              <a:t>и</a:t>
            </a:r>
            <a:r>
              <a:rPr lang="es" b="1" i="0" u="none" strike="noStrike" cap="none" dirty="0" smtClean="0">
                <a:solidFill>
                  <a:srgbClr val="000000"/>
                </a:solidFill>
                <a:latin typeface="+mj-lt"/>
                <a:ea typeface="Source Code Pro"/>
                <a:cs typeface="Source Code Pro"/>
                <a:sym typeface="Source Code Pro"/>
              </a:rPr>
              <a:t> </a:t>
            </a:r>
            <a:r>
              <a:rPr lang="es" b="1" i="0" u="none" strike="noStrike" cap="none" dirty="0">
                <a:solidFill>
                  <a:srgbClr val="000000"/>
                </a:solidFill>
                <a:latin typeface="+mj-lt"/>
                <a:ea typeface="Source Code Pro"/>
                <a:cs typeface="Source Code Pro"/>
                <a:sym typeface="Source Code Pro"/>
              </a:rPr>
              <a:t>(</a:t>
            </a:r>
            <a:r>
              <a:rPr lang="fr-CH" b="1" i="0" u="none" strike="noStrike" cap="none" dirty="0">
                <a:solidFill>
                  <a:srgbClr val="000000"/>
                </a:solidFill>
                <a:latin typeface="+mj-lt"/>
                <a:ea typeface="Source Code Pro"/>
                <a:cs typeface="Source Code Pro"/>
                <a:sym typeface="Source Code Pro"/>
              </a:rPr>
              <a:t>n</a:t>
            </a:r>
            <a:r>
              <a:rPr lang="en-US" b="1" i="0" u="none" strike="noStrike" cap="none" dirty="0">
                <a:solidFill>
                  <a:srgbClr val="000000"/>
                </a:solidFill>
                <a:latin typeface="+mj-lt"/>
                <a:ea typeface="Source Code Pro"/>
                <a:cs typeface="Source Code Pro"/>
                <a:sym typeface="Source Code Pro"/>
              </a:rPr>
              <a:t>*</a:t>
            </a:r>
            <a:r>
              <a:rPr lang="es" b="1" i="0" u="none" strike="noStrike" cap="none" dirty="0">
                <a:solidFill>
                  <a:srgbClr val="000000"/>
                </a:solidFill>
                <a:latin typeface="+mj-lt"/>
                <a:ea typeface="Source Code Pro"/>
                <a:cs typeface="Source Code Pro"/>
                <a:sym typeface="Source Code Pro"/>
              </a:rPr>
              <a:t>72º)</a:t>
            </a:r>
          </a:p>
          <a:p>
            <a:pPr marL="0" marR="0" lvl="0" indent="0" algn="ctr" rtl="0">
              <a:lnSpc>
                <a:spcPct val="100000"/>
              </a:lnSpc>
              <a:spcBef>
                <a:spcPts val="0"/>
              </a:spcBef>
              <a:spcAft>
                <a:spcPts val="0"/>
              </a:spcAft>
              <a:buClr>
                <a:srgbClr val="000000"/>
              </a:buClr>
              <a:buSzPts val="1100"/>
              <a:buFont typeface="Arial"/>
              <a:buNone/>
            </a:pPr>
            <a:r>
              <a:rPr lang="es" b="1" dirty="0">
                <a:latin typeface="+mj-lt"/>
                <a:ea typeface="Source Code Pro"/>
                <a:cs typeface="Source Code Pro"/>
                <a:sym typeface="Source Code Pro"/>
              </a:rPr>
              <a:t>(0  72  144  214  288)</a:t>
            </a:r>
            <a:endParaRPr b="1" i="0" u="none" strike="noStrike" cap="none" dirty="0">
              <a:solidFill>
                <a:srgbClr val="000000"/>
              </a:solidFill>
              <a:latin typeface="+mj-lt"/>
              <a:ea typeface="Source Code Pro"/>
              <a:cs typeface="Source Code Pro"/>
              <a:sym typeface="Source Code Pro"/>
            </a:endParaRPr>
          </a:p>
        </p:txBody>
      </p:sp>
      <p:sp>
        <p:nvSpPr>
          <p:cNvPr id="382" name="Google Shape;382;p22"/>
          <p:cNvSpPr txBox="1"/>
          <p:nvPr/>
        </p:nvSpPr>
        <p:spPr>
          <a:xfrm>
            <a:off x="5943600" y="928724"/>
            <a:ext cx="2940050" cy="633376"/>
          </a:xfrm>
          <a:prstGeom prst="rect">
            <a:avLst/>
          </a:prstGeom>
          <a:solidFill>
            <a:schemeClr val="accent5">
              <a:lumMod val="20000"/>
              <a:lumOff val="80000"/>
            </a:schemeClr>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s" b="1" i="0" u="none" strike="noStrike" cap="none" dirty="0">
                <a:solidFill>
                  <a:srgbClr val="000000"/>
                </a:solidFill>
                <a:latin typeface="+mj-lt"/>
                <a:ea typeface="Source Code Pro"/>
                <a:cs typeface="Source Code Pro"/>
                <a:sym typeface="Source Code Pro"/>
              </a:rPr>
              <a:t>7 </a:t>
            </a:r>
            <a:r>
              <a:rPr lang="mk-MK" b="1" i="0" u="none" strike="noStrike" cap="none" dirty="0" smtClean="0">
                <a:solidFill>
                  <a:srgbClr val="000000"/>
                </a:solidFill>
                <a:latin typeface="+mj-lt"/>
                <a:ea typeface="Source Code Pro"/>
                <a:cs typeface="Source Code Pro"/>
                <a:sym typeface="Source Code Pro"/>
              </a:rPr>
              <a:t>ъгли</a:t>
            </a:r>
            <a:r>
              <a:rPr lang="es" b="1" i="0" u="none" strike="noStrike" cap="none" dirty="0" smtClean="0">
                <a:solidFill>
                  <a:srgbClr val="000000"/>
                </a:solidFill>
                <a:latin typeface="+mj-lt"/>
                <a:ea typeface="Source Code Pro"/>
                <a:cs typeface="Source Code Pro"/>
                <a:sym typeface="Source Code Pro"/>
              </a:rPr>
              <a:t> </a:t>
            </a:r>
            <a:r>
              <a:rPr lang="es" b="1" i="0" u="none" strike="noStrike" cap="none" dirty="0">
                <a:solidFill>
                  <a:srgbClr val="000000"/>
                </a:solidFill>
                <a:latin typeface="+mj-lt"/>
                <a:ea typeface="Source Code Pro"/>
                <a:cs typeface="Source Code Pro"/>
                <a:sym typeface="Source Code Pro"/>
              </a:rPr>
              <a:t>(</a:t>
            </a:r>
            <a:r>
              <a:rPr lang="fr-CH" b="1" i="0" u="none" strike="noStrike" cap="none" dirty="0">
                <a:solidFill>
                  <a:srgbClr val="000000"/>
                </a:solidFill>
                <a:latin typeface="+mj-lt"/>
                <a:ea typeface="Source Code Pro"/>
                <a:cs typeface="Source Code Pro"/>
                <a:sym typeface="Source Code Pro"/>
              </a:rPr>
              <a:t>n</a:t>
            </a:r>
            <a:r>
              <a:rPr lang="en-US" b="1" i="0" u="none" strike="noStrike" cap="none" dirty="0">
                <a:solidFill>
                  <a:srgbClr val="000000"/>
                </a:solidFill>
                <a:latin typeface="+mj-lt"/>
                <a:ea typeface="Source Code Pro"/>
                <a:cs typeface="Source Code Pro"/>
                <a:sym typeface="Source Code Pro"/>
              </a:rPr>
              <a:t>*</a:t>
            </a:r>
            <a:r>
              <a:rPr lang="es" b="1" i="0" u="none" strike="noStrike" cap="none" dirty="0">
                <a:solidFill>
                  <a:srgbClr val="000000"/>
                </a:solidFill>
                <a:latin typeface="+mj-lt"/>
                <a:ea typeface="Source Code Pro"/>
                <a:cs typeface="Source Code Pro"/>
                <a:sym typeface="Source Code Pro"/>
              </a:rPr>
              <a:t>51.4º)</a:t>
            </a:r>
          </a:p>
          <a:p>
            <a:pPr marL="0" marR="0" lvl="0" indent="0" algn="ctr" rtl="0">
              <a:lnSpc>
                <a:spcPct val="100000"/>
              </a:lnSpc>
              <a:spcBef>
                <a:spcPts val="0"/>
              </a:spcBef>
              <a:spcAft>
                <a:spcPts val="0"/>
              </a:spcAft>
              <a:buClr>
                <a:srgbClr val="000000"/>
              </a:buClr>
              <a:buSzPts val="1100"/>
              <a:buFont typeface="Arial"/>
              <a:buNone/>
            </a:pPr>
            <a:r>
              <a:rPr lang="en-US" sz="1200" b="1" i="0" u="none" strike="noStrike" cap="none" dirty="0">
                <a:solidFill>
                  <a:srgbClr val="000000"/>
                </a:solidFill>
                <a:latin typeface="+mj-lt"/>
                <a:ea typeface="Source Code Pro"/>
                <a:cs typeface="Source Code Pro"/>
                <a:sym typeface="Source Code Pro"/>
              </a:rPr>
              <a:t>(0  51.4  102.8  154.2  205.6  257 308.6) </a:t>
            </a:r>
            <a:endParaRPr sz="1200" b="1" i="0" u="none" strike="noStrike" cap="none" dirty="0">
              <a:solidFill>
                <a:srgbClr val="000000"/>
              </a:solidFill>
              <a:latin typeface="+mj-lt"/>
              <a:ea typeface="Source Code Pro"/>
              <a:cs typeface="Source Code Pro"/>
              <a:sym typeface="Source Code Pro"/>
            </a:endParaRPr>
          </a:p>
        </p:txBody>
      </p:sp>
      <p:sp>
        <p:nvSpPr>
          <p:cNvPr id="383" name="Google Shape;383;p22"/>
          <p:cNvSpPr txBox="1"/>
          <p:nvPr/>
        </p:nvSpPr>
        <p:spPr>
          <a:xfrm>
            <a:off x="397300" y="4124999"/>
            <a:ext cx="4063864" cy="976900"/>
          </a:xfrm>
          <a:prstGeom prst="rect">
            <a:avLst/>
          </a:prstGeom>
          <a:solidFill>
            <a:srgbClr val="FFE599"/>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mk-MK" b="1" dirty="0" smtClean="0">
                <a:solidFill>
                  <a:srgbClr val="C00000"/>
                </a:solidFill>
                <a:latin typeface="Source Code Pro"/>
                <a:ea typeface="Source Code Pro"/>
                <a:cs typeface="Source Code Pro"/>
                <a:sym typeface="Source Code Pro"/>
              </a:rPr>
              <a:t>Червена </a:t>
            </a:r>
            <a:r>
              <a:rPr lang="mk-MK" b="1" dirty="0">
                <a:solidFill>
                  <a:srgbClr val="C00000"/>
                </a:solidFill>
                <a:latin typeface="Source Code Pro"/>
                <a:ea typeface="Source Code Pro"/>
                <a:cs typeface="Source Code Pro"/>
                <a:sym typeface="Source Code Pro"/>
              </a:rPr>
              <a:t>зона </a:t>
            </a:r>
            <a:r>
              <a:rPr lang="mk-MK" dirty="0">
                <a:latin typeface="Source Code Pro"/>
                <a:ea typeface="Source Code Pro"/>
                <a:cs typeface="Source Code Pro"/>
                <a:sym typeface="Source Code Pro"/>
              </a:rPr>
              <a:t>– силна </a:t>
            </a:r>
            <a:r>
              <a:rPr lang="mk-MK" dirty="0" smtClean="0">
                <a:latin typeface="Source Code Pro"/>
                <a:ea typeface="Source Code Pro"/>
                <a:cs typeface="Source Code Pro"/>
                <a:sym typeface="Source Code Pro"/>
              </a:rPr>
              <a:t>радиация</a:t>
            </a:r>
            <a:endParaRPr lang="mk-MK" dirty="0">
              <a:latin typeface="Source Code Pro"/>
              <a:ea typeface="Source Code Pro"/>
              <a:cs typeface="Source Code Pro"/>
              <a:sym typeface="Source Code Pro"/>
            </a:endParaRPr>
          </a:p>
          <a:p>
            <a:pPr marL="0" marR="0" lvl="0" indent="0" algn="l" rtl="0">
              <a:lnSpc>
                <a:spcPct val="100000"/>
              </a:lnSpc>
              <a:spcBef>
                <a:spcPts val="0"/>
              </a:spcBef>
              <a:spcAft>
                <a:spcPts val="0"/>
              </a:spcAft>
              <a:buClr>
                <a:srgbClr val="000000"/>
              </a:buClr>
              <a:buSzPts val="1400"/>
              <a:buFont typeface="Arial"/>
              <a:buNone/>
            </a:pPr>
            <a:r>
              <a:rPr lang="mk-MK" sz="1400" b="1" i="0" u="none" strike="noStrike" cap="none" dirty="0" smtClean="0">
                <a:solidFill>
                  <a:schemeClr val="accent4">
                    <a:lumMod val="75000"/>
                  </a:schemeClr>
                </a:solidFill>
                <a:latin typeface="Source Code Pro"/>
                <a:ea typeface="Source Code Pro"/>
                <a:cs typeface="Source Code Pro"/>
                <a:sym typeface="Source Code Pro"/>
              </a:rPr>
              <a:t>Синя </a:t>
            </a:r>
            <a:r>
              <a:rPr lang="mk-MK" sz="1400" b="1" i="0" u="none" strike="noStrike" cap="none" dirty="0">
                <a:solidFill>
                  <a:schemeClr val="accent4">
                    <a:lumMod val="75000"/>
                  </a:schemeClr>
                </a:solidFill>
                <a:latin typeface="Source Code Pro"/>
                <a:ea typeface="Source Code Pro"/>
                <a:cs typeface="Source Code Pro"/>
                <a:sym typeface="Source Code Pro"/>
              </a:rPr>
              <a:t>зона </a:t>
            </a:r>
            <a:r>
              <a:rPr lang="mk-MK" sz="1400" b="0" i="0" u="none" strike="noStrike" cap="none" dirty="0">
                <a:solidFill>
                  <a:srgbClr val="000000"/>
                </a:solidFill>
                <a:latin typeface="Source Code Pro"/>
                <a:ea typeface="Source Code Pro"/>
                <a:cs typeface="Source Code Pro"/>
                <a:sym typeface="Source Code Pro"/>
              </a:rPr>
              <a:t>– слаба </a:t>
            </a:r>
            <a:r>
              <a:rPr lang="mk-MK" sz="1400" b="0" i="0" u="none" strike="noStrike" cap="none" dirty="0" smtClean="0">
                <a:solidFill>
                  <a:srgbClr val="000000"/>
                </a:solidFill>
                <a:latin typeface="Source Code Pro"/>
                <a:ea typeface="Source Code Pro"/>
                <a:cs typeface="Source Code Pro"/>
                <a:sym typeface="Source Code Pro"/>
              </a:rPr>
              <a:t>радиация</a:t>
            </a:r>
            <a:endParaRPr lang="mk-MK" sz="1400" b="0" i="0" u="none" strike="noStrike" cap="none" dirty="0">
              <a:solidFill>
                <a:srgbClr val="000000"/>
              </a:solidFill>
              <a:latin typeface="Source Code Pro"/>
              <a:ea typeface="Source Code Pro"/>
              <a:cs typeface="Source Code Pro"/>
              <a:sym typeface="Source Code Pro"/>
            </a:endParaRPr>
          </a:p>
          <a:p>
            <a:pPr marL="0" marR="0" lvl="0" indent="0" algn="l" rtl="0">
              <a:lnSpc>
                <a:spcPct val="100000"/>
              </a:lnSpc>
              <a:spcBef>
                <a:spcPts val="0"/>
              </a:spcBef>
              <a:spcAft>
                <a:spcPts val="0"/>
              </a:spcAft>
              <a:buClr>
                <a:srgbClr val="000000"/>
              </a:buClr>
              <a:buSzPts val="1400"/>
              <a:buFont typeface="Arial"/>
              <a:buNone/>
            </a:pPr>
            <a:r>
              <a:rPr lang="mk-MK" b="1" dirty="0">
                <a:solidFill>
                  <a:schemeClr val="bg1">
                    <a:lumMod val="50000"/>
                  </a:schemeClr>
                </a:solidFill>
                <a:latin typeface="Source Code Pro"/>
                <a:ea typeface="Source Code Pro"/>
                <a:cs typeface="Source Code Pro"/>
                <a:sym typeface="Source Code Pro"/>
              </a:rPr>
              <a:t>Сива зона </a:t>
            </a:r>
            <a:r>
              <a:rPr lang="mk-MK" dirty="0" smtClean="0">
                <a:latin typeface="Source Code Pro"/>
                <a:ea typeface="Source Code Pro"/>
                <a:cs typeface="Source Code Pro"/>
                <a:sym typeface="Source Code Pro"/>
              </a:rPr>
              <a:t>– без радиация</a:t>
            </a:r>
            <a:endParaRPr sz="1400" b="0" i="0" u="none" strike="noStrike" cap="none" dirty="0">
              <a:solidFill>
                <a:srgbClr val="000000"/>
              </a:solidFill>
              <a:latin typeface="Source Code Pro"/>
              <a:ea typeface="Source Code Pro"/>
              <a:cs typeface="Source Code Pro"/>
              <a:sym typeface="Source Code Pro"/>
            </a:endParaRPr>
          </a:p>
        </p:txBody>
      </p:sp>
      <p:pic>
        <p:nvPicPr>
          <p:cNvPr id="385" name="Google Shape;385;p22"/>
          <p:cNvPicPr preferRelativeResize="0"/>
          <p:nvPr/>
        </p:nvPicPr>
        <p:blipFill rotWithShape="1">
          <a:blip r:embed="rId5">
            <a:alphaModFix/>
          </a:blip>
          <a:srcRect/>
          <a:stretch/>
        </p:blipFill>
        <p:spPr>
          <a:xfrm>
            <a:off x="3177273" y="1620073"/>
            <a:ext cx="2789428" cy="2504926"/>
          </a:xfrm>
          <a:prstGeom prst="rect">
            <a:avLst/>
          </a:prstGeom>
          <a:noFill/>
          <a:ln>
            <a:noFill/>
          </a:ln>
        </p:spPr>
      </p:pic>
      <p:sp>
        <p:nvSpPr>
          <p:cNvPr id="386" name="Google Shape;386;p22"/>
          <p:cNvSpPr txBox="1"/>
          <p:nvPr/>
        </p:nvSpPr>
        <p:spPr>
          <a:xfrm>
            <a:off x="1445742" y="2301647"/>
            <a:ext cx="32745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 sz="1400" b="1" i="0" u="none" strike="noStrike" cap="none">
                <a:solidFill>
                  <a:srgbClr val="000000"/>
                </a:solidFill>
                <a:latin typeface="Arial"/>
                <a:ea typeface="Arial"/>
                <a:cs typeface="Arial"/>
                <a:sym typeface="Arial"/>
              </a:rPr>
              <a:t>X</a:t>
            </a:r>
            <a:endParaRPr sz="1200" b="1" i="0" u="none" strike="noStrike" cap="none">
              <a:solidFill>
                <a:srgbClr val="000000"/>
              </a:solidFill>
              <a:latin typeface="Arial"/>
              <a:ea typeface="Arial"/>
              <a:cs typeface="Arial"/>
              <a:sym typeface="Arial"/>
            </a:endParaRPr>
          </a:p>
        </p:txBody>
      </p:sp>
      <p:sp>
        <p:nvSpPr>
          <p:cNvPr id="387" name="Google Shape;387;p22"/>
          <p:cNvSpPr txBox="1"/>
          <p:nvPr/>
        </p:nvSpPr>
        <p:spPr>
          <a:xfrm>
            <a:off x="4343401" y="2286258"/>
            <a:ext cx="32745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 sz="1400" b="1" i="0" u="none" strike="noStrike" cap="none">
                <a:solidFill>
                  <a:srgbClr val="000000"/>
                </a:solidFill>
                <a:latin typeface="Arial"/>
                <a:ea typeface="Arial"/>
                <a:cs typeface="Arial"/>
                <a:sym typeface="Arial"/>
              </a:rPr>
              <a:t>X</a:t>
            </a:r>
            <a:endParaRPr sz="1200" b="1" i="0" u="none" strike="noStrike" cap="none">
              <a:solidFill>
                <a:srgbClr val="000000"/>
              </a:solidFill>
              <a:latin typeface="Arial"/>
              <a:ea typeface="Arial"/>
              <a:cs typeface="Arial"/>
              <a:sym typeface="Arial"/>
            </a:endParaRPr>
          </a:p>
        </p:txBody>
      </p:sp>
      <p:sp>
        <p:nvSpPr>
          <p:cNvPr id="388" name="Google Shape;388;p22"/>
          <p:cNvSpPr txBox="1"/>
          <p:nvPr/>
        </p:nvSpPr>
        <p:spPr>
          <a:xfrm>
            <a:off x="7187028" y="2301647"/>
            <a:ext cx="32745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 sz="1400" b="1" i="0" u="none" strike="noStrike" cap="none">
                <a:solidFill>
                  <a:srgbClr val="000000"/>
                </a:solidFill>
                <a:latin typeface="Arial"/>
                <a:ea typeface="Arial"/>
                <a:cs typeface="Arial"/>
                <a:sym typeface="Arial"/>
              </a:rPr>
              <a:t>X</a:t>
            </a:r>
            <a:endParaRPr sz="1400" b="1" i="0" u="none" strike="noStrike" cap="none">
              <a:solidFill>
                <a:srgbClr val="000000"/>
              </a:solidFill>
              <a:latin typeface="Arial"/>
              <a:ea typeface="Arial"/>
              <a:cs typeface="Arial"/>
              <a:sym typeface="Arial"/>
            </a:endParaRPr>
          </a:p>
        </p:txBody>
      </p:sp>
      <p:sp>
        <p:nvSpPr>
          <p:cNvPr id="17" name="Google Shape;383;p22">
            <a:extLst>
              <a:ext uri="{FF2B5EF4-FFF2-40B4-BE49-F238E27FC236}">
                <a16:creationId xmlns:a16="http://schemas.microsoft.com/office/drawing/2014/main" id="{D44B6AA3-8D55-4212-B4F6-9F22FEA042A1}"/>
              </a:ext>
            </a:extLst>
          </p:cNvPr>
          <p:cNvSpPr txBox="1"/>
          <p:nvPr/>
        </p:nvSpPr>
        <p:spPr>
          <a:xfrm>
            <a:off x="4682838" y="4124999"/>
            <a:ext cx="4063864" cy="976900"/>
          </a:xfrm>
          <a:prstGeom prst="rect">
            <a:avLst/>
          </a:prstGeom>
          <a:solidFill>
            <a:srgbClr val="FFE599"/>
          </a:solidFill>
          <a:ln>
            <a:noFill/>
          </a:ln>
        </p:spPr>
        <p:txBody>
          <a:bodyPr spcFirstLastPara="1" wrap="square" lIns="91425" tIns="91425" rIns="91425" bIns="91425" anchor="t" anchorCtr="0">
            <a:noAutofit/>
          </a:bodyPr>
          <a:lstStyle/>
          <a:p>
            <a:pPr lvl="0">
              <a:buSzPts val="1400"/>
            </a:pPr>
            <a:r>
              <a:rPr lang="ru-RU" b="1" dirty="0">
                <a:solidFill>
                  <a:srgbClr val="C00000"/>
                </a:solidFill>
                <a:latin typeface="Source Code Pro"/>
                <a:ea typeface="Source Code Pro"/>
                <a:cs typeface="Source Code Pro"/>
                <a:sym typeface="Source Code Pro"/>
              </a:rPr>
              <a:t>Най-добри резултати се получават с възможно най-много ъгли на </a:t>
            </a:r>
            <a:r>
              <a:rPr lang="ru-RU" b="1" dirty="0" smtClean="0">
                <a:solidFill>
                  <a:srgbClr val="C00000"/>
                </a:solidFill>
                <a:latin typeface="Source Code Pro"/>
                <a:ea typeface="Source Code Pro"/>
                <a:cs typeface="Source Code Pro"/>
                <a:sym typeface="Source Code Pro"/>
              </a:rPr>
              <a:t>гентрито. </a:t>
            </a:r>
            <a:r>
              <a:rPr lang="ru-RU" b="1" dirty="0">
                <a:solidFill>
                  <a:srgbClr val="C00000"/>
                </a:solidFill>
                <a:latin typeface="Source Code Pro"/>
                <a:ea typeface="Source Code Pro"/>
                <a:cs typeface="Source Code Pro"/>
                <a:sym typeface="Source Code Pro"/>
              </a:rPr>
              <a:t>Препоръчително е да </a:t>
            </a:r>
            <a:r>
              <a:rPr lang="ru-RU" b="1" dirty="0" smtClean="0">
                <a:solidFill>
                  <a:srgbClr val="C00000"/>
                </a:solidFill>
                <a:latin typeface="Source Code Pro"/>
                <a:ea typeface="Source Code Pro"/>
                <a:cs typeface="Source Code Pro"/>
                <a:sym typeface="Source Code Pro"/>
              </a:rPr>
              <a:t>изпробвате </a:t>
            </a:r>
            <a:r>
              <a:rPr lang="ru-RU" b="1" dirty="0">
                <a:solidFill>
                  <a:srgbClr val="C00000"/>
                </a:solidFill>
                <a:latin typeface="Source Code Pro"/>
                <a:ea typeface="Source Code Pro"/>
                <a:cs typeface="Source Code Pro"/>
                <a:sym typeface="Source Code Pro"/>
              </a:rPr>
              <a:t>нечетен брой ъгли.</a:t>
            </a:r>
            <a:endParaRPr sz="1400" b="0" i="0" u="none" strike="noStrike" cap="none" dirty="0">
              <a:solidFill>
                <a:srgbClr val="000000"/>
              </a:solidFill>
              <a:latin typeface="Source Code Pro"/>
              <a:ea typeface="Source Code Pro"/>
              <a:cs typeface="Source Code Pro"/>
              <a:sym typeface="Source Code Pro"/>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p23"/>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lvl="0"/>
            <a:r>
              <a:rPr lang="es" dirty="0"/>
              <a:t>3.1.3 </a:t>
            </a:r>
            <a:r>
              <a:rPr lang="ru-RU" dirty="0"/>
              <a:t>Най-добрият план, който някога сме правили</a:t>
            </a:r>
            <a:endParaRPr dirty="0"/>
          </a:p>
        </p:txBody>
      </p:sp>
      <p:pic>
        <p:nvPicPr>
          <p:cNvPr id="394" name="Google Shape;394;p23"/>
          <p:cNvPicPr preferRelativeResize="0"/>
          <p:nvPr/>
        </p:nvPicPr>
        <p:blipFill rotWithShape="1">
          <a:blip r:embed="rId3">
            <a:alphaModFix/>
          </a:blip>
          <a:srcRect/>
          <a:stretch/>
        </p:blipFill>
        <p:spPr>
          <a:xfrm>
            <a:off x="453075" y="1093850"/>
            <a:ext cx="4200106" cy="3744850"/>
          </a:xfrm>
          <a:prstGeom prst="rect">
            <a:avLst/>
          </a:prstGeom>
          <a:noFill/>
          <a:ln>
            <a:noFill/>
          </a:ln>
        </p:spPr>
      </p:pic>
      <p:sp>
        <p:nvSpPr>
          <p:cNvPr id="395" name="Google Shape;395;p23"/>
          <p:cNvSpPr txBox="1"/>
          <p:nvPr/>
        </p:nvSpPr>
        <p:spPr>
          <a:xfrm>
            <a:off x="4810624" y="1933199"/>
            <a:ext cx="4021800" cy="2214000"/>
          </a:xfrm>
          <a:prstGeom prst="rect">
            <a:avLst/>
          </a:prstGeom>
          <a:noFill/>
          <a:ln>
            <a:noFill/>
          </a:ln>
        </p:spPr>
        <p:txBody>
          <a:bodyPr spcFirstLastPara="1" wrap="square" lIns="91425" tIns="91425" rIns="91425" bIns="91425" anchor="t" anchorCtr="0">
            <a:noAutofit/>
          </a:bodyPr>
          <a:lstStyle/>
          <a:p>
            <a:pPr lvl="0">
              <a:buSzPts val="1400"/>
            </a:pPr>
            <a:r>
              <a:rPr lang="es" sz="1400" b="1" i="0" u="none" strike="noStrike" cap="none" dirty="0">
                <a:solidFill>
                  <a:srgbClr val="000000"/>
                </a:solidFill>
                <a:latin typeface="Source Code Pro"/>
                <a:ea typeface="Source Code Pro"/>
                <a:cs typeface="Source Code Pro"/>
                <a:sym typeface="Source Code Pro"/>
              </a:rPr>
              <a:t>15</a:t>
            </a:r>
            <a:r>
              <a:rPr lang="es" sz="1400" b="0" i="0" u="none" strike="noStrike" cap="none" dirty="0">
                <a:solidFill>
                  <a:srgbClr val="000000"/>
                </a:solidFill>
                <a:latin typeface="Source Code Pro"/>
                <a:ea typeface="Source Code Pro"/>
                <a:cs typeface="Source Code Pro"/>
                <a:sym typeface="Source Code Pro"/>
              </a:rPr>
              <a:t> </a:t>
            </a:r>
            <a:r>
              <a:rPr lang="bg-BG" sz="1400" b="1" i="0" u="none" strike="noStrike" cap="none" dirty="0" smtClean="0">
                <a:solidFill>
                  <a:srgbClr val="000000"/>
                </a:solidFill>
                <a:latin typeface="Source Code Pro"/>
                <a:ea typeface="Source Code Pro"/>
                <a:cs typeface="Source Code Pro"/>
                <a:sym typeface="Source Code Pro"/>
              </a:rPr>
              <a:t>ъ</a:t>
            </a:r>
            <a:r>
              <a:rPr lang="mk-MK" b="1" dirty="0" smtClean="0">
                <a:latin typeface="Source Code Pro"/>
                <a:ea typeface="Source Code Pro"/>
                <a:cs typeface="Source Code Pro"/>
                <a:sym typeface="Source Code Pro"/>
              </a:rPr>
              <a:t>гли</a:t>
            </a:r>
            <a:r>
              <a:rPr lang="es" sz="1400" b="0" i="0" u="none" strike="noStrike" cap="none" dirty="0">
                <a:solidFill>
                  <a:srgbClr val="000000"/>
                </a:solidFill>
                <a:latin typeface="Source Code Pro"/>
                <a:ea typeface="Source Code Pro"/>
                <a:cs typeface="Source Code Pro"/>
                <a:sym typeface="Source Code Pro"/>
              </a:rPr>
              <a:t>, </a:t>
            </a:r>
            <a:r>
              <a:rPr lang="ru-RU" dirty="0">
                <a:latin typeface="Source Code Pro"/>
                <a:ea typeface="Source Code Pro"/>
                <a:cs typeface="Source Code Pro"/>
                <a:sym typeface="Source Code Pro"/>
              </a:rPr>
              <a:t>кратно на 24º (само с RAM &gt;=16 GB</a:t>
            </a:r>
            <a:r>
              <a:rPr lang="ru-RU" dirty="0" smtClean="0">
                <a:latin typeface="Source Code Pro"/>
                <a:ea typeface="Source Code Pro"/>
                <a:cs typeface="Source Code Pro"/>
                <a:sym typeface="Source Code Pro"/>
              </a:rPr>
              <a:t>)</a:t>
            </a:r>
          </a:p>
          <a:p>
            <a:pPr lvl="0">
              <a:buSzPts val="1400"/>
            </a:pPr>
            <a:endParaRPr lang="ru-RU" dirty="0">
              <a:latin typeface="Source Code Pro"/>
              <a:ea typeface="Source Code Pro"/>
              <a:cs typeface="Source Code Pro"/>
              <a:sym typeface="Source Code Pro"/>
            </a:endParaRPr>
          </a:p>
          <a:p>
            <a:pPr lvl="0">
              <a:buSzPts val="1400"/>
            </a:pPr>
            <a:r>
              <a:rPr lang="ru-RU" dirty="0" smtClean="0">
                <a:latin typeface="Source Code Pro"/>
                <a:ea typeface="Source Code Pro"/>
                <a:cs typeface="Source Code Pro"/>
                <a:sym typeface="Source Code Pro"/>
              </a:rPr>
              <a:t>Забележка</a:t>
            </a:r>
            <a:r>
              <a:rPr lang="ru-RU" dirty="0">
                <a:latin typeface="Source Code Pro"/>
                <a:ea typeface="Source Code Pro"/>
                <a:cs typeface="Source Code Pro"/>
                <a:sym typeface="Source Code Pro"/>
              </a:rPr>
              <a:t>: Дозата е почти изцяло разпределена в </a:t>
            </a:r>
            <a:r>
              <a:rPr lang="ru-RU" dirty="0" smtClean="0">
                <a:latin typeface="Source Code Pro"/>
                <a:ea typeface="Source Code Pro"/>
                <a:cs typeface="Source Code Pro"/>
                <a:sym typeface="Source Code Pro"/>
              </a:rPr>
              <a:t>С-образната </a:t>
            </a:r>
            <a:r>
              <a:rPr lang="ru-RU" dirty="0">
                <a:latin typeface="Source Code Pro"/>
                <a:ea typeface="Source Code Pro"/>
                <a:cs typeface="Source Code Pro"/>
                <a:sym typeface="Source Code Pro"/>
              </a:rPr>
              <a:t>форма на целта, което е целевият обем.</a:t>
            </a:r>
            <a:endParaRPr sz="1400" b="0" i="0" u="none" strike="noStrike" cap="none" dirty="0">
              <a:solidFill>
                <a:srgbClr val="000000"/>
              </a:solidFill>
              <a:latin typeface="Source Code Pro"/>
              <a:ea typeface="Source Code Pro"/>
              <a:cs typeface="Source Code Pro"/>
              <a:sym typeface="Source Code Pro"/>
            </a:endParaRPr>
          </a:p>
        </p:txBody>
      </p:sp>
      <p:pic>
        <p:nvPicPr>
          <p:cNvPr id="397" name="Google Shape;397;p23"/>
          <p:cNvPicPr preferRelativeResize="0"/>
          <p:nvPr/>
        </p:nvPicPr>
        <p:blipFill rotWithShape="1">
          <a:blip r:embed="rId4">
            <a:alphaModFix/>
          </a:blip>
          <a:srcRect/>
          <a:stretch/>
        </p:blipFill>
        <p:spPr>
          <a:xfrm>
            <a:off x="7197438" y="4318775"/>
            <a:ext cx="783131" cy="783124"/>
          </a:xfrm>
          <a:prstGeom prst="rect">
            <a:avLst/>
          </a:prstGeom>
          <a:noFill/>
          <a:ln>
            <a:noFill/>
          </a:ln>
        </p:spPr>
      </p:pic>
      <p:sp>
        <p:nvSpPr>
          <p:cNvPr id="400" name="Google Shape;400;p23"/>
          <p:cNvSpPr txBox="1"/>
          <p:nvPr/>
        </p:nvSpPr>
        <p:spPr>
          <a:xfrm>
            <a:off x="2292179" y="2681415"/>
            <a:ext cx="327454"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 sz="1600" b="1" i="0" u="none" strike="noStrike" cap="none">
                <a:solidFill>
                  <a:srgbClr val="000000"/>
                </a:solidFill>
                <a:latin typeface="Arial"/>
                <a:ea typeface="Arial"/>
                <a:cs typeface="Arial"/>
                <a:sym typeface="Arial"/>
              </a:rPr>
              <a:t>X</a:t>
            </a:r>
            <a:endParaRPr sz="1400" b="1" i="0" u="none" strike="noStrike" cap="none">
              <a:solidFill>
                <a:srgbClr val="000000"/>
              </a:solidFill>
              <a:latin typeface="Arial"/>
              <a:ea typeface="Arial"/>
              <a:cs typeface="Arial"/>
              <a:sym typeface="Arial"/>
            </a:endParaRPr>
          </a:p>
        </p:txBody>
      </p:sp>
      <p:sp>
        <p:nvSpPr>
          <p:cNvPr id="11" name="Google Shape;352;p20">
            <a:extLst>
              <a:ext uri="{FF2B5EF4-FFF2-40B4-BE49-F238E27FC236}">
                <a16:creationId xmlns:a16="http://schemas.microsoft.com/office/drawing/2014/main" id="{138006B7-9AF1-4C8D-B243-0F3ED49A27AA}"/>
              </a:ext>
            </a:extLst>
          </p:cNvPr>
          <p:cNvSpPr txBox="1"/>
          <p:nvPr/>
        </p:nvSpPr>
        <p:spPr>
          <a:xfrm>
            <a:off x="5331778" y="1068949"/>
            <a:ext cx="1747800" cy="864250"/>
          </a:xfrm>
          <a:prstGeom prst="rect">
            <a:avLst/>
          </a:prstGeom>
          <a:solidFill>
            <a:srgbClr val="FFD966"/>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mk-MK" b="1" u="sng" dirty="0">
                <a:latin typeface="Source Code Pro"/>
                <a:ea typeface="Source Code Pro"/>
                <a:cs typeface="Source Code Pro"/>
                <a:sym typeface="Source Code Pro"/>
              </a:rPr>
              <a:t>П</a:t>
            </a:r>
            <a:r>
              <a:rPr lang="mk-MK" sz="1400" b="1" i="0" u="sng" strike="noStrike" cap="none" dirty="0">
                <a:solidFill>
                  <a:srgbClr val="000000"/>
                </a:solidFill>
                <a:latin typeface="Source Code Pro"/>
                <a:ea typeface="Source Code Pro"/>
                <a:cs typeface="Source Code Pro"/>
                <a:sym typeface="Source Code Pro"/>
              </a:rPr>
              <a:t>лан </a:t>
            </a:r>
            <a:r>
              <a:rPr lang="fr-CH" b="1" u="sng" dirty="0">
                <a:latin typeface="Source Code Pro"/>
                <a:ea typeface="Source Code Pro"/>
                <a:cs typeface="Source Code Pro"/>
                <a:sym typeface="Source Code Pro"/>
              </a:rPr>
              <a:t>X</a:t>
            </a:r>
            <a:endParaRPr lang="mk-MK" sz="1400" b="1" i="0" u="sng" strike="noStrike" cap="none" dirty="0">
              <a:solidFill>
                <a:srgbClr val="000000"/>
              </a:solidFill>
              <a:latin typeface="Source Code Pro"/>
              <a:ea typeface="Source Code Pro"/>
              <a:cs typeface="Source Code Pro"/>
              <a:sym typeface="Source Code Pro"/>
            </a:endParaRPr>
          </a:p>
          <a:p>
            <a:pPr marL="0" marR="0" lvl="0" indent="0" algn="ctr" rtl="0">
              <a:lnSpc>
                <a:spcPct val="100000"/>
              </a:lnSpc>
              <a:spcBef>
                <a:spcPts val="0"/>
              </a:spcBef>
              <a:spcAft>
                <a:spcPts val="0"/>
              </a:spcAft>
              <a:buClr>
                <a:srgbClr val="000000"/>
              </a:buClr>
              <a:buSzPts val="1400"/>
              <a:buFont typeface="Arial"/>
              <a:buNone/>
            </a:pPr>
            <a:r>
              <a:rPr lang="mk-MK" sz="1400" b="0" i="0" u="none" strike="noStrike" cap="none" dirty="0" smtClean="0">
                <a:solidFill>
                  <a:srgbClr val="000000"/>
                </a:solidFill>
                <a:latin typeface="Source Code Pro"/>
                <a:ea typeface="Source Code Pro"/>
                <a:cs typeface="Source Code Pro"/>
                <a:sym typeface="Source Code Pro"/>
              </a:rPr>
              <a:t>Лъчи</a:t>
            </a:r>
            <a:r>
              <a:rPr lang="mk-MK" dirty="0" smtClean="0">
                <a:latin typeface="Source Code Pro"/>
                <a:ea typeface="Source Code Pro"/>
                <a:cs typeface="Source Code Pro"/>
                <a:sym typeface="Source Code Pro"/>
              </a:rPr>
              <a:t>: </a:t>
            </a:r>
            <a:r>
              <a:rPr lang="mk-MK" dirty="0">
                <a:latin typeface="Source Code Pro"/>
                <a:ea typeface="Source Code Pro"/>
                <a:cs typeface="Source Code Pro"/>
                <a:sym typeface="Source Code Pro"/>
              </a:rPr>
              <a:t>фотони</a:t>
            </a:r>
          </a:p>
          <a:p>
            <a:pPr marL="0" marR="0" lvl="0" indent="0" algn="ctr" rtl="0">
              <a:lnSpc>
                <a:spcPct val="100000"/>
              </a:lnSpc>
              <a:spcBef>
                <a:spcPts val="0"/>
              </a:spcBef>
              <a:spcAft>
                <a:spcPts val="0"/>
              </a:spcAft>
              <a:buClr>
                <a:srgbClr val="000000"/>
              </a:buClr>
              <a:buSzPts val="1400"/>
              <a:buFont typeface="Arial"/>
              <a:buNone/>
            </a:pPr>
            <a:r>
              <a:rPr lang="mk-MK" sz="1400" b="0" i="0" u="none" strike="noStrike" cap="none" dirty="0" smtClean="0">
                <a:solidFill>
                  <a:srgbClr val="000000"/>
                </a:solidFill>
                <a:latin typeface="Source Code Pro"/>
                <a:ea typeface="Source Code Pro"/>
                <a:cs typeface="Source Code Pro"/>
                <a:sym typeface="Source Code Pro"/>
              </a:rPr>
              <a:t>Ъгли</a:t>
            </a:r>
            <a:r>
              <a:rPr lang="mk-MK" dirty="0">
                <a:latin typeface="Source Code Pro"/>
                <a:ea typeface="Source Code Pro"/>
                <a:cs typeface="Source Code Pro"/>
                <a:sym typeface="Source Code Pro"/>
              </a:rPr>
              <a:t>: 15</a:t>
            </a:r>
            <a:endParaRPr sz="1400" b="0" i="0" u="none" strike="noStrike" cap="none" dirty="0">
              <a:solidFill>
                <a:srgbClr val="000000"/>
              </a:solidFill>
              <a:latin typeface="Source Code Pro"/>
              <a:ea typeface="Source Code Pro"/>
              <a:cs typeface="Source Code Pro"/>
              <a:sym typeface="Source Code Pro"/>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p24"/>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p>
            <a:pPr lvl="0"/>
            <a:r>
              <a:rPr lang="es" dirty="0"/>
              <a:t>3.2 </a:t>
            </a:r>
            <a:r>
              <a:rPr lang="ru-RU" dirty="0"/>
              <a:t>Терапия с частици, приложена към tg119</a:t>
            </a:r>
            <a:endParaRPr dirty="0"/>
          </a:p>
        </p:txBody>
      </p:sp>
      <p:sp>
        <p:nvSpPr>
          <p:cNvPr id="407" name="Google Shape;407;p24"/>
          <p:cNvSpPr txBox="1"/>
          <p:nvPr/>
        </p:nvSpPr>
        <p:spPr>
          <a:xfrm>
            <a:off x="983100" y="1414485"/>
            <a:ext cx="8160900" cy="1095300"/>
          </a:xfrm>
          <a:prstGeom prst="rect">
            <a:avLst/>
          </a:prstGeom>
          <a:noFill/>
          <a:ln>
            <a:noFill/>
          </a:ln>
        </p:spPr>
        <p:txBody>
          <a:bodyPr spcFirstLastPara="1" wrap="square" lIns="91425" tIns="91425" rIns="91425" bIns="91425" anchor="t" anchorCtr="0">
            <a:noAutofit/>
          </a:bodyPr>
          <a:lstStyle/>
          <a:p>
            <a:pPr lvl="0">
              <a:buSzPts val="1600"/>
            </a:pPr>
            <a:r>
              <a:rPr lang="ru-RU" sz="1600" dirty="0">
                <a:latin typeface="Source Code Pro"/>
                <a:ea typeface="Source Code Pro"/>
                <a:cs typeface="Source Code Pro"/>
                <a:sym typeface="Source Code Pro"/>
              </a:rPr>
              <a:t>Повторете терапията с </a:t>
            </a:r>
            <a:r>
              <a:rPr lang="ru-RU" sz="1600" dirty="0" smtClean="0">
                <a:latin typeface="Source Code Pro"/>
                <a:ea typeface="Source Code Pro"/>
                <a:cs typeface="Source Code Pro"/>
                <a:sym typeface="Source Code Pro"/>
              </a:rPr>
              <a:t>протони, след </a:t>
            </a:r>
            <a:r>
              <a:rPr lang="ru-RU" sz="1600" dirty="0">
                <a:latin typeface="Source Code Pro"/>
                <a:ea typeface="Source Code Pro"/>
                <a:cs typeface="Source Code Pro"/>
                <a:sym typeface="Source Code Pro"/>
              </a:rPr>
              <a:t>това </a:t>
            </a:r>
            <a:r>
              <a:rPr lang="ru-RU" sz="1600" dirty="0" smtClean="0">
                <a:latin typeface="Source Code Pro"/>
                <a:ea typeface="Source Code Pro"/>
                <a:cs typeface="Source Code Pro"/>
                <a:sym typeface="Source Code Pro"/>
              </a:rPr>
              <a:t>с С-йони.</a:t>
            </a:r>
            <a:endParaRPr sz="1600" b="0" i="0" u="none" strike="noStrike" cap="none" dirty="0">
              <a:solidFill>
                <a:srgbClr val="000000"/>
              </a:solidFill>
              <a:latin typeface="Source Code Pro"/>
              <a:ea typeface="Source Code Pro"/>
              <a:cs typeface="Source Code Pro"/>
              <a:sym typeface="Source Code Pro"/>
            </a:endParaRPr>
          </a:p>
        </p:txBody>
      </p:sp>
      <p:sp>
        <p:nvSpPr>
          <p:cNvPr id="9" name="Google Shape;352;p20">
            <a:extLst>
              <a:ext uri="{FF2B5EF4-FFF2-40B4-BE49-F238E27FC236}">
                <a16:creationId xmlns:a16="http://schemas.microsoft.com/office/drawing/2014/main" id="{DBCD04CF-E391-463B-9D62-F3BD6AAA911A}"/>
              </a:ext>
            </a:extLst>
          </p:cNvPr>
          <p:cNvSpPr txBox="1"/>
          <p:nvPr/>
        </p:nvSpPr>
        <p:spPr>
          <a:xfrm>
            <a:off x="1617028" y="2571750"/>
            <a:ext cx="1747800" cy="864250"/>
          </a:xfrm>
          <a:prstGeom prst="rect">
            <a:avLst/>
          </a:prstGeom>
          <a:solidFill>
            <a:srgbClr val="FFD966"/>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mk-MK" b="1" u="sng" dirty="0">
                <a:latin typeface="Source Code Pro"/>
                <a:ea typeface="Source Code Pro"/>
                <a:cs typeface="Source Code Pro"/>
                <a:sym typeface="Source Code Pro"/>
              </a:rPr>
              <a:t>П</a:t>
            </a:r>
            <a:r>
              <a:rPr lang="mk-MK" sz="1400" b="1" i="0" u="sng" strike="noStrike" cap="none" dirty="0">
                <a:solidFill>
                  <a:srgbClr val="000000"/>
                </a:solidFill>
                <a:latin typeface="Source Code Pro"/>
                <a:ea typeface="Source Code Pro"/>
                <a:cs typeface="Source Code Pro"/>
                <a:sym typeface="Source Code Pro"/>
              </a:rPr>
              <a:t>лан 4</a:t>
            </a:r>
          </a:p>
          <a:p>
            <a:pPr marL="0" marR="0" lvl="0" indent="0" algn="ctr" rtl="0">
              <a:lnSpc>
                <a:spcPct val="100000"/>
              </a:lnSpc>
              <a:spcBef>
                <a:spcPts val="0"/>
              </a:spcBef>
              <a:spcAft>
                <a:spcPts val="0"/>
              </a:spcAft>
              <a:buClr>
                <a:srgbClr val="000000"/>
              </a:buClr>
              <a:buSzPts val="1400"/>
              <a:buFont typeface="Arial"/>
              <a:buNone/>
            </a:pPr>
            <a:r>
              <a:rPr lang="mk-MK" sz="1400" b="0" i="0" u="none" strike="noStrike" cap="none" dirty="0" smtClean="0">
                <a:solidFill>
                  <a:srgbClr val="000000"/>
                </a:solidFill>
                <a:latin typeface="Source Code Pro"/>
                <a:ea typeface="Source Code Pro"/>
                <a:cs typeface="Source Code Pro"/>
                <a:sym typeface="Source Code Pro"/>
              </a:rPr>
              <a:t>Лъчи</a:t>
            </a:r>
            <a:r>
              <a:rPr lang="mk-MK" dirty="0" smtClean="0">
                <a:latin typeface="Source Code Pro"/>
                <a:ea typeface="Source Code Pro"/>
                <a:cs typeface="Source Code Pro"/>
                <a:sym typeface="Source Code Pro"/>
              </a:rPr>
              <a:t>: </a:t>
            </a:r>
            <a:r>
              <a:rPr lang="mk-MK" dirty="0">
                <a:latin typeface="Source Code Pro"/>
                <a:ea typeface="Source Code Pro"/>
                <a:cs typeface="Source Code Pro"/>
                <a:sym typeface="Source Code Pro"/>
              </a:rPr>
              <a:t>протони</a:t>
            </a:r>
          </a:p>
          <a:p>
            <a:pPr marL="0" marR="0" lvl="0" indent="0" algn="ctr" rtl="0">
              <a:lnSpc>
                <a:spcPct val="100000"/>
              </a:lnSpc>
              <a:spcBef>
                <a:spcPts val="0"/>
              </a:spcBef>
              <a:spcAft>
                <a:spcPts val="0"/>
              </a:spcAft>
              <a:buClr>
                <a:srgbClr val="000000"/>
              </a:buClr>
              <a:buSzPts val="1400"/>
              <a:buFont typeface="Arial"/>
              <a:buNone/>
            </a:pPr>
            <a:r>
              <a:rPr lang="mk-MK" sz="1400" b="0" i="0" u="none" strike="noStrike" cap="none" dirty="0" smtClean="0">
                <a:solidFill>
                  <a:srgbClr val="000000"/>
                </a:solidFill>
                <a:latin typeface="Source Code Pro"/>
                <a:ea typeface="Source Code Pro"/>
                <a:cs typeface="Source Code Pro"/>
                <a:sym typeface="Source Code Pro"/>
              </a:rPr>
              <a:t>Ъгли</a:t>
            </a:r>
            <a:r>
              <a:rPr lang="mk-MK" dirty="0">
                <a:latin typeface="Source Code Pro"/>
                <a:ea typeface="Source Code Pro"/>
                <a:cs typeface="Source Code Pro"/>
                <a:sym typeface="Source Code Pro"/>
              </a:rPr>
              <a:t>: 1</a:t>
            </a:r>
            <a:endParaRPr sz="1400" b="0" i="0" u="none" strike="noStrike" cap="none" dirty="0">
              <a:solidFill>
                <a:srgbClr val="000000"/>
              </a:solidFill>
              <a:latin typeface="Source Code Pro"/>
              <a:ea typeface="Source Code Pro"/>
              <a:cs typeface="Source Code Pro"/>
              <a:sym typeface="Source Code Pro"/>
            </a:endParaRPr>
          </a:p>
        </p:txBody>
      </p:sp>
      <p:sp>
        <p:nvSpPr>
          <p:cNvPr id="10" name="Google Shape;352;p20">
            <a:extLst>
              <a:ext uri="{FF2B5EF4-FFF2-40B4-BE49-F238E27FC236}">
                <a16:creationId xmlns:a16="http://schemas.microsoft.com/office/drawing/2014/main" id="{91556C5E-9E22-40CD-834A-063F1B4137BA}"/>
              </a:ext>
            </a:extLst>
          </p:cNvPr>
          <p:cNvSpPr txBox="1"/>
          <p:nvPr/>
        </p:nvSpPr>
        <p:spPr>
          <a:xfrm>
            <a:off x="4572000" y="2571750"/>
            <a:ext cx="1747800" cy="864250"/>
          </a:xfrm>
          <a:prstGeom prst="rect">
            <a:avLst/>
          </a:prstGeom>
          <a:solidFill>
            <a:srgbClr val="FFD966"/>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mk-MK" b="1" u="sng" dirty="0">
                <a:latin typeface="Source Code Pro"/>
                <a:ea typeface="Source Code Pro"/>
                <a:cs typeface="Source Code Pro"/>
                <a:sym typeface="Source Code Pro"/>
              </a:rPr>
              <a:t>П</a:t>
            </a:r>
            <a:r>
              <a:rPr lang="mk-MK" sz="1400" b="1" i="0" u="sng" strike="noStrike" cap="none" dirty="0">
                <a:solidFill>
                  <a:srgbClr val="000000"/>
                </a:solidFill>
                <a:latin typeface="Source Code Pro"/>
                <a:ea typeface="Source Code Pro"/>
                <a:cs typeface="Source Code Pro"/>
                <a:sym typeface="Source Code Pro"/>
              </a:rPr>
              <a:t>лан 5</a:t>
            </a:r>
          </a:p>
          <a:p>
            <a:pPr marL="0" marR="0" lvl="0" indent="0" algn="ctr" rtl="0">
              <a:lnSpc>
                <a:spcPct val="100000"/>
              </a:lnSpc>
              <a:spcBef>
                <a:spcPts val="0"/>
              </a:spcBef>
              <a:spcAft>
                <a:spcPts val="0"/>
              </a:spcAft>
              <a:buClr>
                <a:srgbClr val="000000"/>
              </a:buClr>
              <a:buSzPts val="1400"/>
              <a:buFont typeface="Arial"/>
              <a:buNone/>
            </a:pPr>
            <a:r>
              <a:rPr lang="mk-MK" sz="1400" b="0" i="0" u="none" strike="noStrike" cap="none" dirty="0" smtClean="0">
                <a:solidFill>
                  <a:srgbClr val="000000"/>
                </a:solidFill>
                <a:latin typeface="Source Code Pro"/>
                <a:ea typeface="Source Code Pro"/>
                <a:cs typeface="Source Code Pro"/>
                <a:sym typeface="Source Code Pro"/>
              </a:rPr>
              <a:t>Лъчи</a:t>
            </a:r>
            <a:r>
              <a:rPr lang="mk-MK" dirty="0" smtClean="0">
                <a:latin typeface="Source Code Pro"/>
                <a:ea typeface="Source Code Pro"/>
                <a:cs typeface="Source Code Pro"/>
                <a:sym typeface="Source Code Pro"/>
              </a:rPr>
              <a:t>: С-йони</a:t>
            </a:r>
            <a:endParaRPr lang="mk-MK" dirty="0">
              <a:latin typeface="Source Code Pro"/>
              <a:ea typeface="Source Code Pro"/>
              <a:cs typeface="Source Code Pro"/>
              <a:sym typeface="Source Code Pro"/>
            </a:endParaRPr>
          </a:p>
          <a:p>
            <a:pPr marL="0" marR="0" lvl="0" indent="0" algn="ctr" rtl="0">
              <a:lnSpc>
                <a:spcPct val="100000"/>
              </a:lnSpc>
              <a:spcBef>
                <a:spcPts val="0"/>
              </a:spcBef>
              <a:spcAft>
                <a:spcPts val="0"/>
              </a:spcAft>
              <a:buClr>
                <a:srgbClr val="000000"/>
              </a:buClr>
              <a:buSzPts val="1400"/>
              <a:buFont typeface="Arial"/>
              <a:buNone/>
            </a:pPr>
            <a:r>
              <a:rPr lang="mk-MK" sz="1400" b="0" i="0" u="none" strike="noStrike" cap="none" dirty="0" smtClean="0">
                <a:solidFill>
                  <a:srgbClr val="000000"/>
                </a:solidFill>
                <a:latin typeface="Source Code Pro"/>
                <a:ea typeface="Source Code Pro"/>
                <a:cs typeface="Source Code Pro"/>
                <a:sym typeface="Source Code Pro"/>
              </a:rPr>
              <a:t>Ъгли</a:t>
            </a:r>
            <a:r>
              <a:rPr lang="mk-MK" dirty="0">
                <a:latin typeface="Source Code Pro"/>
                <a:ea typeface="Source Code Pro"/>
                <a:cs typeface="Source Code Pro"/>
                <a:sym typeface="Source Code Pro"/>
              </a:rPr>
              <a:t>: 1</a:t>
            </a:r>
            <a:endParaRPr sz="1400" b="0" i="0" u="none" strike="noStrike" cap="none" dirty="0">
              <a:solidFill>
                <a:srgbClr val="000000"/>
              </a:solidFill>
              <a:latin typeface="Source Code Pro"/>
              <a:ea typeface="Source Code Pro"/>
              <a:cs typeface="Source Code Pro"/>
              <a:sym typeface="Source Code Pro"/>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26"/>
          <p:cNvSpPr txBox="1">
            <a:spLocks noGrp="1"/>
          </p:cNvSpPr>
          <p:nvPr>
            <p:ph type="title"/>
          </p:nvPr>
        </p:nvSpPr>
        <p:spPr>
          <a:xfrm>
            <a:off x="96958" y="319046"/>
            <a:ext cx="8927834" cy="801000"/>
          </a:xfrm>
          <a:prstGeom prst="rect">
            <a:avLst/>
          </a:prstGeom>
          <a:solidFill>
            <a:schemeClr val="tx1">
              <a:lumMod val="20000"/>
              <a:lumOff val="80000"/>
            </a:schemeClr>
          </a:solidFill>
          <a:ln>
            <a:noFill/>
          </a:ln>
        </p:spPr>
        <p:txBody>
          <a:bodyPr spcFirstLastPara="1" wrap="square" lIns="91425" tIns="91425" rIns="91425" bIns="91425" anchor="t" anchorCtr="0">
            <a:noAutofit/>
          </a:bodyPr>
          <a:lstStyle/>
          <a:p>
            <a:pPr lvl="0"/>
            <a:r>
              <a:rPr lang="es" sz="3600" dirty="0"/>
              <a:t>3.2 </a:t>
            </a:r>
            <a:r>
              <a:rPr lang="ru-RU" sz="3600" dirty="0"/>
              <a:t>Сравнение на лечението с всички видове </a:t>
            </a:r>
            <a:r>
              <a:rPr lang="ru-RU" sz="3600" dirty="0" smtClean="0"/>
              <a:t>лъчи </a:t>
            </a:r>
            <a:r>
              <a:rPr lang="ru-RU" sz="3600" dirty="0"/>
              <a:t>при tg119</a:t>
            </a:r>
            <a:endParaRPr sz="3600" dirty="0"/>
          </a:p>
        </p:txBody>
      </p:sp>
      <p:sp>
        <p:nvSpPr>
          <p:cNvPr id="433" name="Google Shape;433;p26"/>
          <p:cNvSpPr txBox="1"/>
          <p:nvPr/>
        </p:nvSpPr>
        <p:spPr>
          <a:xfrm>
            <a:off x="96958" y="3755867"/>
            <a:ext cx="2802600" cy="2898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mk-MK" sz="1400" b="0" i="0" u="none" strike="noStrike" cap="none" dirty="0">
                <a:solidFill>
                  <a:srgbClr val="000000"/>
                </a:solidFill>
                <a:latin typeface="Source Code Pro"/>
                <a:ea typeface="Source Code Pro"/>
                <a:cs typeface="Source Code Pro"/>
                <a:sym typeface="Source Code Pro"/>
              </a:rPr>
              <a:t>Фотони (5 </a:t>
            </a:r>
            <a:r>
              <a:rPr lang="mk-MK" sz="1400" b="0" i="0" u="none" strike="noStrike" cap="none" dirty="0" smtClean="0">
                <a:solidFill>
                  <a:srgbClr val="000000"/>
                </a:solidFill>
                <a:latin typeface="Source Code Pro"/>
                <a:ea typeface="Source Code Pro"/>
                <a:cs typeface="Source Code Pro"/>
                <a:sym typeface="Source Code Pro"/>
              </a:rPr>
              <a:t>ъгли</a:t>
            </a:r>
            <a:r>
              <a:rPr lang="mk-MK" sz="1400" b="0" i="0" u="none" strike="noStrike" cap="none" dirty="0">
                <a:solidFill>
                  <a:srgbClr val="000000"/>
                </a:solidFill>
                <a:latin typeface="Source Code Pro"/>
                <a:ea typeface="Source Code Pro"/>
                <a:cs typeface="Source Code Pro"/>
                <a:sym typeface="Source Code Pro"/>
              </a:rPr>
              <a:t>)</a:t>
            </a:r>
            <a:endParaRPr sz="1400" b="0" i="0" u="none" strike="noStrike" cap="none" dirty="0">
              <a:solidFill>
                <a:srgbClr val="000000"/>
              </a:solidFill>
              <a:latin typeface="Source Code Pro"/>
              <a:ea typeface="Source Code Pro"/>
              <a:cs typeface="Source Code Pro"/>
              <a:sym typeface="Source Code Pro"/>
            </a:endParaRPr>
          </a:p>
        </p:txBody>
      </p:sp>
      <p:sp>
        <p:nvSpPr>
          <p:cNvPr id="434" name="Google Shape;434;p26"/>
          <p:cNvSpPr txBox="1"/>
          <p:nvPr/>
        </p:nvSpPr>
        <p:spPr>
          <a:xfrm>
            <a:off x="3170700" y="3775124"/>
            <a:ext cx="2802600" cy="2898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mk-MK" sz="1400" b="0" i="0" u="none" strike="noStrike" cap="none" dirty="0">
                <a:solidFill>
                  <a:srgbClr val="000000"/>
                </a:solidFill>
                <a:latin typeface="Source Code Pro"/>
                <a:ea typeface="Source Code Pro"/>
                <a:cs typeface="Source Code Pro"/>
                <a:sym typeface="Source Code Pro"/>
              </a:rPr>
              <a:t>Протони</a:t>
            </a:r>
            <a:endParaRPr sz="1400" b="0" i="0" u="none" strike="noStrike" cap="none" dirty="0">
              <a:solidFill>
                <a:srgbClr val="000000"/>
              </a:solidFill>
              <a:latin typeface="Source Code Pro"/>
              <a:ea typeface="Source Code Pro"/>
              <a:cs typeface="Source Code Pro"/>
              <a:sym typeface="Source Code Pro"/>
            </a:endParaRPr>
          </a:p>
        </p:txBody>
      </p:sp>
      <p:sp>
        <p:nvSpPr>
          <p:cNvPr id="435" name="Google Shape;435;p26"/>
          <p:cNvSpPr txBox="1"/>
          <p:nvPr/>
        </p:nvSpPr>
        <p:spPr>
          <a:xfrm>
            <a:off x="6176185" y="3771708"/>
            <a:ext cx="2802600" cy="2898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mk-MK" dirty="0" smtClean="0">
                <a:latin typeface="Source Code Pro"/>
                <a:ea typeface="Source Code Pro"/>
                <a:cs typeface="Source Code Pro"/>
                <a:sym typeface="Source Code Pro"/>
              </a:rPr>
              <a:t>С-йони</a:t>
            </a:r>
            <a:endParaRPr sz="1400" b="0" i="0" u="none" strike="noStrike" cap="none" dirty="0">
              <a:solidFill>
                <a:srgbClr val="000000"/>
              </a:solidFill>
              <a:latin typeface="Source Code Pro"/>
              <a:ea typeface="Source Code Pro"/>
              <a:cs typeface="Source Code Pro"/>
              <a:sym typeface="Source Code Pro"/>
            </a:endParaRPr>
          </a:p>
        </p:txBody>
      </p:sp>
      <p:pic>
        <p:nvPicPr>
          <p:cNvPr id="438" name="Google Shape;438;p26"/>
          <p:cNvPicPr preferRelativeResize="0"/>
          <p:nvPr/>
        </p:nvPicPr>
        <p:blipFill rotWithShape="1">
          <a:blip r:embed="rId3">
            <a:alphaModFix/>
          </a:blip>
          <a:srcRect/>
          <a:stretch/>
        </p:blipFill>
        <p:spPr>
          <a:xfrm>
            <a:off x="165285" y="1341980"/>
            <a:ext cx="2789428" cy="2504926"/>
          </a:xfrm>
          <a:prstGeom prst="rect">
            <a:avLst/>
          </a:prstGeom>
          <a:noFill/>
          <a:ln>
            <a:noFill/>
          </a:ln>
        </p:spPr>
      </p:pic>
      <p:pic>
        <p:nvPicPr>
          <p:cNvPr id="439" name="Google Shape;439;p26"/>
          <p:cNvPicPr preferRelativeResize="0"/>
          <p:nvPr/>
        </p:nvPicPr>
        <p:blipFill rotWithShape="1">
          <a:blip r:embed="rId4">
            <a:alphaModFix/>
          </a:blip>
          <a:srcRect/>
          <a:stretch/>
        </p:blipFill>
        <p:spPr>
          <a:xfrm>
            <a:off x="3202706" y="1345895"/>
            <a:ext cx="2789723" cy="2497095"/>
          </a:xfrm>
          <a:prstGeom prst="rect">
            <a:avLst/>
          </a:prstGeom>
          <a:noFill/>
          <a:ln>
            <a:noFill/>
          </a:ln>
        </p:spPr>
      </p:pic>
      <p:sp>
        <p:nvSpPr>
          <p:cNvPr id="440" name="Google Shape;440;p26"/>
          <p:cNvSpPr txBox="1"/>
          <p:nvPr/>
        </p:nvSpPr>
        <p:spPr>
          <a:xfrm>
            <a:off x="1334531" y="2325182"/>
            <a:ext cx="32745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 sz="1400" b="1" i="0" u="none" strike="noStrike" cap="none">
                <a:solidFill>
                  <a:srgbClr val="000000"/>
                </a:solidFill>
                <a:latin typeface="Arial"/>
                <a:ea typeface="Arial"/>
                <a:cs typeface="Arial"/>
                <a:sym typeface="Arial"/>
              </a:rPr>
              <a:t>X</a:t>
            </a:r>
            <a:endParaRPr sz="1200" b="1" i="0" u="none" strike="noStrike" cap="none">
              <a:solidFill>
                <a:srgbClr val="000000"/>
              </a:solidFill>
              <a:latin typeface="Arial"/>
              <a:ea typeface="Arial"/>
              <a:cs typeface="Arial"/>
              <a:sym typeface="Arial"/>
            </a:endParaRPr>
          </a:p>
        </p:txBody>
      </p:sp>
      <p:sp>
        <p:nvSpPr>
          <p:cNvPr id="441" name="Google Shape;441;p26"/>
          <p:cNvSpPr txBox="1"/>
          <p:nvPr/>
        </p:nvSpPr>
        <p:spPr>
          <a:xfrm>
            <a:off x="4358395" y="2377733"/>
            <a:ext cx="30628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 sz="1400" b="1" i="0" u="none" strike="noStrike" cap="none">
                <a:solidFill>
                  <a:srgbClr val="000000"/>
                </a:solidFill>
                <a:latin typeface="Arial"/>
                <a:ea typeface="Arial"/>
                <a:cs typeface="Arial"/>
                <a:sym typeface="Arial"/>
              </a:rPr>
              <a:t>X</a:t>
            </a:r>
            <a:endParaRPr sz="1100" b="1" i="0" u="none" strike="noStrike" cap="none">
              <a:solidFill>
                <a:srgbClr val="000000"/>
              </a:solidFill>
              <a:latin typeface="Arial"/>
              <a:ea typeface="Arial"/>
              <a:cs typeface="Arial"/>
              <a:sym typeface="Arial"/>
            </a:endParaRPr>
          </a:p>
        </p:txBody>
      </p:sp>
      <p:pic>
        <p:nvPicPr>
          <p:cNvPr id="442" name="Google Shape;442;p26"/>
          <p:cNvPicPr preferRelativeResize="0"/>
          <p:nvPr/>
        </p:nvPicPr>
        <p:blipFill rotWithShape="1">
          <a:blip r:embed="rId5">
            <a:alphaModFix/>
          </a:blip>
          <a:srcRect/>
          <a:stretch/>
        </p:blipFill>
        <p:spPr>
          <a:xfrm>
            <a:off x="6204245" y="1337402"/>
            <a:ext cx="2746480" cy="249709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p27"/>
          <p:cNvSpPr txBox="1">
            <a:spLocks noGrp="1"/>
          </p:cNvSpPr>
          <p:nvPr>
            <p:ph type="title"/>
          </p:nvPr>
        </p:nvSpPr>
        <p:spPr>
          <a:xfrm>
            <a:off x="311700" y="0"/>
            <a:ext cx="8520600" cy="801000"/>
          </a:xfrm>
          <a:prstGeom prst="rect">
            <a:avLst/>
          </a:prstGeom>
          <a:solidFill>
            <a:schemeClr val="tx1">
              <a:lumMod val="20000"/>
              <a:lumOff val="80000"/>
            </a:schemeClr>
          </a:solidFill>
          <a:ln>
            <a:noFill/>
          </a:ln>
        </p:spPr>
        <p:txBody>
          <a:bodyPr spcFirstLastPara="1" wrap="square" lIns="91425" tIns="91425" rIns="91425" bIns="91425" anchor="t" anchorCtr="0">
            <a:noAutofit/>
          </a:bodyPr>
          <a:lstStyle/>
          <a:p>
            <a:pPr lvl="0"/>
            <a:r>
              <a:rPr lang="es" dirty="0"/>
              <a:t>4. </a:t>
            </a:r>
            <a:r>
              <a:rPr lang="ru-RU" dirty="0" smtClean="0"/>
              <a:t>Значение </a:t>
            </a:r>
            <a:r>
              <a:rPr lang="ru-RU" dirty="0"/>
              <a:t>на софтуера за </a:t>
            </a:r>
            <a:r>
              <a:rPr lang="ru-RU" dirty="0" smtClean="0"/>
              <a:t>планирането</a:t>
            </a:r>
            <a:endParaRPr dirty="0"/>
          </a:p>
        </p:txBody>
      </p:sp>
      <p:sp>
        <p:nvSpPr>
          <p:cNvPr id="4" name="Text Placeholder 3">
            <a:extLst>
              <a:ext uri="{FF2B5EF4-FFF2-40B4-BE49-F238E27FC236}">
                <a16:creationId xmlns:a16="http://schemas.microsoft.com/office/drawing/2014/main" id="{7FDAE321-FBB8-4C3E-9B73-873146F0E38A}"/>
              </a:ext>
            </a:extLst>
          </p:cNvPr>
          <p:cNvSpPr>
            <a:spLocks noGrp="1" noChangeArrowheads="1"/>
          </p:cNvSpPr>
          <p:nvPr>
            <p:ph type="body" idx="1"/>
          </p:nvPr>
        </p:nvSpPr>
        <p:spPr bwMode="auto">
          <a:xfrm>
            <a:off x="423081" y="1048376"/>
            <a:ext cx="8463810" cy="293542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9522" rIns="0" bIns="-9522" numCol="1" anchor="ctr" anchorCtr="0" compatLnSpc="1">
            <a:prstTxWarp prst="textNoShape">
              <a:avLst/>
            </a:prstTxWarp>
            <a:spAutoFit/>
          </a:bodyPr>
          <a:lstStyle/>
          <a:p>
            <a:pPr marL="0" lvl="0" indent="0" eaLnBrk="0" fontAlgn="base" hangingPunct="0">
              <a:lnSpc>
                <a:spcPct val="100000"/>
              </a:lnSpc>
              <a:spcBef>
                <a:spcPct val="0"/>
              </a:spcBef>
              <a:spcAft>
                <a:spcPct val="0"/>
              </a:spcAft>
              <a:buClrTx/>
              <a:buSzTx/>
              <a:buNone/>
            </a:pPr>
            <a:r>
              <a:rPr lang="ru-RU" altLang="LID4096" sz="2400" dirty="0">
                <a:solidFill>
                  <a:srgbClr val="202124"/>
                </a:solidFill>
                <a:latin typeface="+mj-lt"/>
              </a:rPr>
              <a:t>Целият процес на проектиране и прилагане на план за лечение не е толкова прост, колкото натискането на </a:t>
            </a:r>
            <a:r>
              <a:rPr lang="ru-RU" altLang="LID4096" sz="2400" dirty="0" smtClean="0">
                <a:solidFill>
                  <a:srgbClr val="202124"/>
                </a:solidFill>
                <a:latin typeface="+mj-lt"/>
              </a:rPr>
              <a:t>бутон. Доброто </a:t>
            </a:r>
            <a:r>
              <a:rPr lang="ru-RU" altLang="LID4096" sz="2400" dirty="0">
                <a:solidFill>
                  <a:srgbClr val="202124"/>
                </a:solidFill>
                <a:latin typeface="+mj-lt"/>
              </a:rPr>
              <a:t>планиране изисква познаване на </a:t>
            </a:r>
            <a:r>
              <a:rPr lang="ru-RU" altLang="LID4096" sz="2400" dirty="0" smtClean="0">
                <a:solidFill>
                  <a:srgbClr val="202124"/>
                </a:solidFill>
                <a:latin typeface="+mj-lt"/>
              </a:rPr>
              <a:t>теореми </a:t>
            </a:r>
            <a:r>
              <a:rPr lang="ru-RU" altLang="LID4096" sz="2400" dirty="0">
                <a:solidFill>
                  <a:srgbClr val="202124"/>
                </a:solidFill>
                <a:latin typeface="+mj-lt"/>
              </a:rPr>
              <a:t>и теории на вероятностите, които се прилагат при проектирането на тези лечения</a:t>
            </a:r>
            <a:r>
              <a:rPr lang="ru-RU" altLang="LID4096" sz="2400" dirty="0" smtClean="0">
                <a:solidFill>
                  <a:srgbClr val="202124"/>
                </a:solidFill>
                <a:latin typeface="+mj-lt"/>
              </a:rPr>
              <a:t>.</a:t>
            </a:r>
          </a:p>
          <a:p>
            <a:pPr marL="0" lvl="0" indent="0" eaLnBrk="0" fontAlgn="base" hangingPunct="0">
              <a:lnSpc>
                <a:spcPct val="100000"/>
              </a:lnSpc>
              <a:spcBef>
                <a:spcPct val="0"/>
              </a:spcBef>
              <a:spcAft>
                <a:spcPct val="0"/>
              </a:spcAft>
              <a:buClrTx/>
              <a:buSzTx/>
              <a:buNone/>
            </a:pPr>
            <a:endParaRPr lang="ru-RU" altLang="LID4096" sz="2400" dirty="0" smtClean="0">
              <a:solidFill>
                <a:srgbClr val="202124"/>
              </a:solidFill>
              <a:latin typeface="+mj-lt"/>
            </a:endParaRPr>
          </a:p>
          <a:p>
            <a:pPr marL="0" lvl="0" indent="0" eaLnBrk="0" fontAlgn="base" hangingPunct="0">
              <a:lnSpc>
                <a:spcPct val="100000"/>
              </a:lnSpc>
              <a:spcBef>
                <a:spcPct val="0"/>
              </a:spcBef>
              <a:spcAft>
                <a:spcPct val="0"/>
              </a:spcAft>
              <a:buClrTx/>
              <a:buSzTx/>
              <a:buNone/>
            </a:pPr>
            <a:r>
              <a:rPr lang="ru-RU" altLang="LID4096" sz="2400" dirty="0" smtClean="0">
                <a:solidFill>
                  <a:srgbClr val="0070C0"/>
                </a:solidFill>
                <a:latin typeface="+mj-lt"/>
              </a:rPr>
              <a:t>И </a:t>
            </a:r>
            <a:r>
              <a:rPr lang="ru-RU" altLang="LID4096" sz="2400" dirty="0">
                <a:solidFill>
                  <a:srgbClr val="0070C0"/>
                </a:solidFill>
                <a:latin typeface="+mj-lt"/>
              </a:rPr>
              <a:t>накрая, днес всички работим за обща цел, която е </a:t>
            </a:r>
            <a:r>
              <a:rPr lang="ru-RU" altLang="LID4096" sz="2400" u="sng" dirty="0">
                <a:solidFill>
                  <a:srgbClr val="0070C0"/>
                </a:solidFill>
                <a:latin typeface="+mj-lt"/>
              </a:rPr>
              <a:t>да спасим възможно най-много животи</a:t>
            </a:r>
            <a:r>
              <a:rPr lang="ru-RU" altLang="LID4096" sz="2400" dirty="0">
                <a:solidFill>
                  <a:srgbClr val="0070C0"/>
                </a:solidFill>
                <a:latin typeface="+mj-lt"/>
              </a:rPr>
              <a:t>.</a:t>
            </a:r>
            <a:endParaRPr kumimoji="0" lang="mk-MK" altLang="LID4096" sz="2400" b="1" i="0" u="sng" strike="noStrike" cap="none" normalizeH="0" baseline="0" dirty="0">
              <a:ln>
                <a:noFill/>
              </a:ln>
              <a:solidFill>
                <a:srgbClr val="0070C0"/>
              </a:solidFill>
              <a:effectLst/>
              <a:latin typeface="+mj-lt"/>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65" name="Google Shape;465;p29"/>
          <p:cNvSpPr txBox="1">
            <a:spLocks noGrp="1"/>
          </p:cNvSpPr>
          <p:nvPr>
            <p:ph type="title"/>
          </p:nvPr>
        </p:nvSpPr>
        <p:spPr>
          <a:xfrm>
            <a:off x="614149" y="539087"/>
            <a:ext cx="6459751" cy="3738413"/>
          </a:xfrm>
          <a:prstGeom prst="rect">
            <a:avLst/>
          </a:prstGeom>
          <a:solidFill>
            <a:srgbClr val="FFFFFF"/>
          </a:solidFill>
          <a:ln>
            <a:noFill/>
          </a:ln>
        </p:spPr>
        <p:txBody>
          <a:bodyPr spcFirstLastPara="1" wrap="square" lIns="91425" tIns="91425" rIns="91425" bIns="91425" anchor="ctr" anchorCtr="0">
            <a:noAutofit/>
          </a:bodyPr>
          <a:lstStyle/>
          <a:p>
            <a:pPr lvl="0"/>
            <a:r>
              <a:rPr lang="ru-RU" dirty="0"/>
              <a:t>Сега можете да преминете към планиране на по-сложни </a:t>
            </a:r>
            <a:r>
              <a:rPr lang="ru-RU" dirty="0" smtClean="0"/>
              <a:t>пациенти</a:t>
            </a:r>
            <a:br>
              <a:rPr lang="ru-RU" dirty="0" smtClean="0"/>
            </a:br>
            <a:r>
              <a:rPr lang="en-US" sz="2800" dirty="0" smtClean="0">
                <a:solidFill>
                  <a:schemeClr val="accent4">
                    <a:lumMod val="75000"/>
                  </a:schemeClr>
                </a:solidFill>
              </a:rPr>
              <a:t>2</a:t>
            </a:r>
            <a:r>
              <a:rPr lang="en-US" sz="2800" dirty="0">
                <a:solidFill>
                  <a:schemeClr val="accent4">
                    <a:lumMod val="75000"/>
                  </a:schemeClr>
                </a:solidFill>
              </a:rPr>
              <a:t>) </a:t>
            </a:r>
            <a:r>
              <a:rPr lang="es" sz="2800" dirty="0">
                <a:solidFill>
                  <a:schemeClr val="accent4">
                    <a:lumMod val="75000"/>
                  </a:schemeClr>
                </a:solidFill>
              </a:rPr>
              <a:t>liver case</a:t>
            </a:r>
            <a:br>
              <a:rPr lang="es" sz="2800" dirty="0">
                <a:solidFill>
                  <a:schemeClr val="accent4">
                    <a:lumMod val="75000"/>
                  </a:schemeClr>
                </a:solidFill>
              </a:rPr>
            </a:br>
            <a:r>
              <a:rPr lang="es" sz="2800" dirty="0">
                <a:solidFill>
                  <a:schemeClr val="accent4">
                    <a:lumMod val="75000"/>
                  </a:schemeClr>
                </a:solidFill>
              </a:rPr>
              <a:t>3) PROSTATE CASE</a:t>
            </a:r>
            <a:br>
              <a:rPr lang="es" sz="2800" dirty="0">
                <a:solidFill>
                  <a:schemeClr val="accent4">
                    <a:lumMod val="75000"/>
                  </a:schemeClr>
                </a:solidFill>
              </a:rPr>
            </a:br>
            <a:r>
              <a:rPr lang="es" sz="2800" dirty="0">
                <a:solidFill>
                  <a:schemeClr val="accent4">
                    <a:lumMod val="75000"/>
                  </a:schemeClr>
                </a:solidFill>
              </a:rPr>
              <a:t>4) HEAD_AND_NECK</a:t>
            </a:r>
            <a:br>
              <a:rPr lang="es" sz="2800" dirty="0">
                <a:solidFill>
                  <a:schemeClr val="accent4">
                    <a:lumMod val="75000"/>
                  </a:schemeClr>
                </a:solidFill>
              </a:rPr>
            </a:br>
            <a:endParaRPr sz="2800" dirty="0">
              <a:solidFill>
                <a:schemeClr val="accent4">
                  <a:lumMod val="75000"/>
                </a:schemeClr>
              </a:solidFill>
            </a:endParaRPr>
          </a:p>
        </p:txBody>
      </p:sp>
      <p:pic>
        <p:nvPicPr>
          <p:cNvPr id="3" name="Picture 2">
            <a:extLst>
              <a:ext uri="{FF2B5EF4-FFF2-40B4-BE49-F238E27FC236}">
                <a16:creationId xmlns:a16="http://schemas.microsoft.com/office/drawing/2014/main" id="{53725F72-83E1-4214-863B-AEC456F35A2E}"/>
              </a:ext>
            </a:extLst>
          </p:cNvPr>
          <p:cNvPicPr>
            <a:picLocks noChangeAspect="1"/>
          </p:cNvPicPr>
          <p:nvPr/>
        </p:nvPicPr>
        <p:blipFill rotWithShape="1">
          <a:blip r:embed="rId3"/>
          <a:srcRect l="19722" t="15802" r="64792" b="60000"/>
          <a:stretch/>
        </p:blipFill>
        <p:spPr>
          <a:xfrm>
            <a:off x="6362700" y="2717800"/>
            <a:ext cx="2664600" cy="234198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1A5E3-9FEE-470C-B5C5-AE28716D9102}"/>
              </a:ext>
            </a:extLst>
          </p:cNvPr>
          <p:cNvSpPr>
            <a:spLocks noGrp="1"/>
          </p:cNvSpPr>
          <p:nvPr>
            <p:ph type="title"/>
          </p:nvPr>
        </p:nvSpPr>
        <p:spPr/>
        <p:txBody>
          <a:bodyPr/>
          <a:lstStyle/>
          <a:p>
            <a:r>
              <a:rPr lang="en-US" sz="1800" b="0" dirty="0">
                <a:solidFill>
                  <a:srgbClr val="4F81BD"/>
                </a:solidFill>
                <a:effectLst/>
                <a:latin typeface="Times New Roman" panose="02020603050405020304" pitchFamily="18" charset="0"/>
                <a:ea typeface="Calibri" panose="020F0502020204030204" pitchFamily="34" charset="0"/>
                <a:cs typeface="Times New Roman" panose="02020603050405020304" pitchFamily="18" charset="0"/>
              </a:rPr>
              <a:t>Countries in Western Europe with PT Centers (yellow, orange and red) and in SEE region with no PT Centers (green).  </a:t>
            </a:r>
            <a:r>
              <a:rPr lang="en-US" sz="1800" b="1" dirty="0">
                <a:solidFill>
                  <a:srgbClr val="4F81BD"/>
                </a:solidFill>
                <a:effectLst/>
                <a:latin typeface="Calibri" panose="020F0502020204030204" pitchFamily="34" charset="0"/>
                <a:ea typeface="Calibri" panose="020F0502020204030204" pitchFamily="34" charset="0"/>
                <a:cs typeface="Times New Roman" panose="02020603050405020304" pitchFamily="18" charset="0"/>
              </a:rPr>
              <a:t/>
            </a:r>
            <a:br>
              <a:rPr lang="en-US" sz="1800" b="1" dirty="0">
                <a:solidFill>
                  <a:srgbClr val="4F81BD"/>
                </a:solidFill>
                <a:effectLst/>
                <a:latin typeface="Calibri" panose="020F0502020204030204" pitchFamily="34" charset="0"/>
                <a:ea typeface="Calibri" panose="020F0502020204030204" pitchFamily="34" charset="0"/>
                <a:cs typeface="Times New Roman" panose="02020603050405020304" pitchFamily="18" charset="0"/>
              </a:rPr>
            </a:br>
            <a:endParaRPr lang="LID4096" dirty="0"/>
          </a:p>
        </p:txBody>
      </p:sp>
      <p:pic>
        <p:nvPicPr>
          <p:cNvPr id="4" name="Picture 3">
            <a:extLst>
              <a:ext uri="{FF2B5EF4-FFF2-40B4-BE49-F238E27FC236}">
                <a16:creationId xmlns:a16="http://schemas.microsoft.com/office/drawing/2014/main" id="{1CA460B5-3B34-4BAA-BEEB-B0F62CACF25A}"/>
              </a:ext>
            </a:extLst>
          </p:cNvPr>
          <p:cNvPicPr/>
          <p:nvPr/>
        </p:nvPicPr>
        <p:blipFill rotWithShape="1">
          <a:blip r:embed="rId2" cstate="print">
            <a:extLst>
              <a:ext uri="{28A0092B-C50C-407E-A947-70E740481C1C}">
                <a14:useLocalDpi xmlns:a14="http://schemas.microsoft.com/office/drawing/2010/main" val="0"/>
              </a:ext>
            </a:extLst>
          </a:blip>
          <a:srcRect l="21688" t="21339" r="21581"/>
          <a:stretch/>
        </p:blipFill>
        <p:spPr bwMode="auto">
          <a:xfrm>
            <a:off x="2527934" y="1158240"/>
            <a:ext cx="4147185" cy="375666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075527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1E152-CFE9-4973-94D8-62F148AF75DB}"/>
              </a:ext>
            </a:extLst>
          </p:cNvPr>
          <p:cNvSpPr>
            <a:spLocks noGrp="1"/>
          </p:cNvSpPr>
          <p:nvPr>
            <p:ph type="title"/>
          </p:nvPr>
        </p:nvSpPr>
        <p:spPr>
          <a:xfrm>
            <a:off x="7692372" y="125805"/>
            <a:ext cx="2389801" cy="801000"/>
          </a:xfrm>
        </p:spPr>
        <p:txBody>
          <a:bodyPr/>
          <a:lstStyle/>
          <a:p>
            <a:r>
              <a:rPr lang="fr-CH" sz="3600" dirty="0"/>
              <a:t>SEEIIST.EU</a:t>
            </a:r>
            <a:endParaRPr lang="LID4096" sz="3600" dirty="0"/>
          </a:p>
        </p:txBody>
      </p:sp>
      <p:pic>
        <p:nvPicPr>
          <p:cNvPr id="5" name="Picture 4">
            <a:extLst>
              <a:ext uri="{FF2B5EF4-FFF2-40B4-BE49-F238E27FC236}">
                <a16:creationId xmlns:a16="http://schemas.microsoft.com/office/drawing/2014/main" id="{602912F0-FE25-4E15-BE5A-FDBB7A81815E}"/>
              </a:ext>
            </a:extLst>
          </p:cNvPr>
          <p:cNvPicPr>
            <a:picLocks noChangeAspect="1"/>
          </p:cNvPicPr>
          <p:nvPr/>
        </p:nvPicPr>
        <p:blipFill rotWithShape="1">
          <a:blip r:embed="rId2"/>
          <a:srcRect l="21583" t="23851" r="51250" b="8741"/>
          <a:stretch/>
        </p:blipFill>
        <p:spPr>
          <a:xfrm>
            <a:off x="4217652" y="69535"/>
            <a:ext cx="3474720" cy="4849686"/>
          </a:xfrm>
          <a:prstGeom prst="rect">
            <a:avLst/>
          </a:prstGeom>
        </p:spPr>
      </p:pic>
      <p:sp>
        <p:nvSpPr>
          <p:cNvPr id="3" name="Rectangle 2"/>
          <p:cNvSpPr/>
          <p:nvPr/>
        </p:nvSpPr>
        <p:spPr>
          <a:xfrm>
            <a:off x="7692372" y="4620280"/>
            <a:ext cx="1527982" cy="523220"/>
          </a:xfrm>
          <a:prstGeom prst="rect">
            <a:avLst/>
          </a:prstGeom>
        </p:spPr>
        <p:txBody>
          <a:bodyPr wrap="none">
            <a:spAutoFit/>
          </a:bodyPr>
          <a:lstStyle/>
          <a:p>
            <a:r>
              <a:rPr lang="en-US" dirty="0">
                <a:hlinkClick r:id="rId3"/>
              </a:rPr>
              <a:t>https://seeiist.eu</a:t>
            </a:r>
            <a:r>
              <a:rPr lang="en-US" dirty="0" smtClean="0">
                <a:hlinkClick r:id="rId3"/>
              </a:rPr>
              <a:t>/</a:t>
            </a:r>
            <a:endParaRPr lang="bg-BG" dirty="0" smtClean="0"/>
          </a:p>
          <a:p>
            <a:endParaRPr lang="en-US" dirty="0"/>
          </a:p>
        </p:txBody>
      </p:sp>
      <p:sp>
        <p:nvSpPr>
          <p:cNvPr id="4" name="Rectangle 3"/>
          <p:cNvSpPr/>
          <p:nvPr/>
        </p:nvSpPr>
        <p:spPr>
          <a:xfrm>
            <a:off x="248683" y="0"/>
            <a:ext cx="3968969" cy="5016758"/>
          </a:xfrm>
          <a:prstGeom prst="rect">
            <a:avLst/>
          </a:prstGeom>
        </p:spPr>
        <p:txBody>
          <a:bodyPr wrap="square">
            <a:spAutoFit/>
          </a:bodyPr>
          <a:lstStyle/>
          <a:p>
            <a:r>
              <a:rPr lang="en-US" sz="1000" dirty="0" smtClean="0"/>
              <a:t>The </a:t>
            </a:r>
            <a:r>
              <a:rPr lang="en-US" sz="1000" dirty="0"/>
              <a:t>South East European International Institute for Sustainable Technologies (SEEIIST) proposed in late 2016 by Prof. Herwig </a:t>
            </a:r>
            <a:r>
              <a:rPr lang="en-US" sz="1000" dirty="0" err="1"/>
              <a:t>Schopper</a:t>
            </a:r>
            <a:r>
              <a:rPr lang="en-US" sz="1000" dirty="0"/>
              <a:t>, a former Director General of CERN and initiator of the international SESAME project in Jordan, received first official political support by the Government of Montenegro in March 2017</a:t>
            </a:r>
            <a:r>
              <a:rPr lang="en-US" sz="1000" dirty="0" smtClean="0"/>
              <a:t>.</a:t>
            </a:r>
            <a:endParaRPr lang="en-US" sz="1000" dirty="0"/>
          </a:p>
          <a:p>
            <a:r>
              <a:rPr lang="en-US" sz="1000" dirty="0"/>
              <a:t>After the signing of the Declaration of Intent in October 2017 at CERN, the Initiative was transformed into a Regional project gathering following Parties: Republic of Albania, Bosnia and Herzegovina, Republic of Bulgaria, Kosovo*, Republic of North Macedonia, Montenegro, Republic of Serbia and Republic of Slovenia</a:t>
            </a:r>
            <a:r>
              <a:rPr lang="en-US" sz="1000" dirty="0" smtClean="0"/>
              <a:t>.</a:t>
            </a:r>
            <a:endParaRPr lang="en-US" sz="1000" dirty="0"/>
          </a:p>
          <a:p>
            <a:r>
              <a:rPr lang="en-US" sz="1000" dirty="0"/>
              <a:t>The main Missions of the SEEIIST Project:</a:t>
            </a:r>
          </a:p>
          <a:p>
            <a:r>
              <a:rPr lang="en-US" sz="1000" dirty="0"/>
              <a:t>  – Science for Peace</a:t>
            </a:r>
          </a:p>
          <a:p>
            <a:r>
              <a:rPr lang="en-US" sz="1000" dirty="0"/>
              <a:t>  – Scientific Excellence</a:t>
            </a:r>
          </a:p>
          <a:p>
            <a:r>
              <a:rPr lang="en-US" sz="1000" dirty="0"/>
              <a:t>  – International Collaboration</a:t>
            </a:r>
          </a:p>
          <a:p>
            <a:r>
              <a:rPr lang="en-US" sz="1000" dirty="0"/>
              <a:t>  – Sustainable development of society</a:t>
            </a:r>
          </a:p>
          <a:p>
            <a:r>
              <a:rPr lang="en-US" sz="1000" dirty="0"/>
              <a:t>  – Education</a:t>
            </a:r>
          </a:p>
          <a:p>
            <a:r>
              <a:rPr lang="en-US" sz="1000" dirty="0"/>
              <a:t>  – Technology Transfer</a:t>
            </a:r>
          </a:p>
          <a:p>
            <a:r>
              <a:rPr lang="en-US" sz="1000" dirty="0"/>
              <a:t>  – Development of powerful digital network</a:t>
            </a:r>
          </a:p>
          <a:p>
            <a:r>
              <a:rPr lang="en-US" sz="1000" dirty="0"/>
              <a:t>  – High performance computing and Big Data handling</a:t>
            </a:r>
          </a:p>
          <a:p>
            <a:r>
              <a:rPr lang="en-US" sz="1000" dirty="0"/>
              <a:t>Initially, there were two project options: a ‘4th Generation Synchrotron Light Source’ that would offer a broad spectrum of research and industrial applications, and a state-of-the-art ‘Facility for Hadron </a:t>
            </a:r>
            <a:r>
              <a:rPr lang="en-US" sz="1000" dirty="0" err="1"/>
              <a:t>Tumour</a:t>
            </a:r>
            <a:r>
              <a:rPr lang="en-US" sz="1000" dirty="0"/>
              <a:t> Therapy and Biomedical Research with protons and heavier ions’. Concept Studies behind each proposal were worked out by the two groups of the international experts.</a:t>
            </a:r>
          </a:p>
          <a:p>
            <a:r>
              <a:rPr lang="en-US" sz="1000" dirty="0" smtClean="0"/>
              <a:t>At </a:t>
            </a:r>
            <a:r>
              <a:rPr lang="en-US" sz="1000" dirty="0"/>
              <a:t>the second SEEIIST SC meeting, held on 30 March 2018 in Tirana (Republic of Albania), SC members took an unanimous decision to support the Hadron Cancer Therapy and Biomedical Research with Protons and Heavy Ions as the option for the Institute. Moreover, SC reached an agreement on a Draft of the Memorandum of Cooperation (</a:t>
            </a:r>
            <a:r>
              <a:rPr lang="en-US" sz="1000" dirty="0" err="1"/>
              <a:t>MoC</a:t>
            </a:r>
            <a:r>
              <a:rPr lang="en-US" sz="1000" dirty="0"/>
              <a:t>).</a:t>
            </a:r>
          </a:p>
        </p:txBody>
      </p:sp>
    </p:spTree>
    <p:extLst>
      <p:ext uri="{BB962C8B-B14F-4D97-AF65-F5344CB8AC3E}">
        <p14:creationId xmlns:p14="http://schemas.microsoft.com/office/powerpoint/2010/main" val="3649199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A8C58-1E08-418C-BA64-97D045C3ABF2}"/>
              </a:ext>
            </a:extLst>
          </p:cNvPr>
          <p:cNvSpPr>
            <a:spLocks noGrp="1"/>
          </p:cNvSpPr>
          <p:nvPr>
            <p:ph type="title"/>
          </p:nvPr>
        </p:nvSpPr>
        <p:spPr/>
        <p:txBody>
          <a:bodyPr/>
          <a:lstStyle/>
          <a:p>
            <a:r>
              <a:rPr lang="en-US" sz="3600" dirty="0"/>
              <a:t>DNA </a:t>
            </a:r>
            <a:r>
              <a:rPr lang="en-US" sz="3600" dirty="0" smtClean="0"/>
              <a:t>–</a:t>
            </a:r>
            <a:r>
              <a:rPr lang="mk-MK" sz="3600" dirty="0" smtClean="0"/>
              <a:t>Увреждане от Х-лъчи, протони и въглеродни йони</a:t>
            </a:r>
            <a:endParaRPr lang="LID4096" sz="3600" dirty="0"/>
          </a:p>
        </p:txBody>
      </p:sp>
      <p:pic>
        <p:nvPicPr>
          <p:cNvPr id="4" name="Picture 3">
            <a:extLst>
              <a:ext uri="{FF2B5EF4-FFF2-40B4-BE49-F238E27FC236}">
                <a16:creationId xmlns:a16="http://schemas.microsoft.com/office/drawing/2014/main" id="{BF5817B0-F790-4E11-9833-07AE9D086666}"/>
              </a:ext>
            </a:extLst>
          </p:cNvPr>
          <p:cNvPicPr/>
          <p:nvPr/>
        </p:nvPicPr>
        <p:blipFill>
          <a:blip r:embed="rId2">
            <a:extLst>
              <a:ext uri="{28A0092B-C50C-407E-A947-70E740481C1C}">
                <a14:useLocalDpi xmlns:a14="http://schemas.microsoft.com/office/drawing/2010/main" val="0"/>
              </a:ext>
            </a:extLst>
          </a:blip>
          <a:stretch>
            <a:fillRect/>
          </a:stretch>
        </p:blipFill>
        <p:spPr>
          <a:xfrm>
            <a:off x="632460" y="1211580"/>
            <a:ext cx="7277100" cy="3639070"/>
          </a:xfrm>
          <a:prstGeom prst="rect">
            <a:avLst/>
          </a:prstGeom>
        </p:spPr>
      </p:pic>
    </p:spTree>
    <p:extLst>
      <p:ext uri="{BB962C8B-B14F-4D97-AF65-F5344CB8AC3E}">
        <p14:creationId xmlns:p14="http://schemas.microsoft.com/office/powerpoint/2010/main" val="1310533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ga34b60f565_0_4"/>
          <p:cNvSpPr txBox="1">
            <a:spLocks noGrp="1"/>
          </p:cNvSpPr>
          <p:nvPr>
            <p:ph type="title"/>
          </p:nvPr>
        </p:nvSpPr>
        <p:spPr>
          <a:xfrm>
            <a:off x="231900" y="142708"/>
            <a:ext cx="8520600" cy="801000"/>
          </a:xfrm>
          <a:prstGeom prst="rect">
            <a:avLst/>
          </a:prstGeom>
          <a:solidFill>
            <a:schemeClr val="accent5">
              <a:lumMod val="20000"/>
              <a:lumOff val="80000"/>
            </a:schemeClr>
          </a:solidFill>
        </p:spPr>
        <p:txBody>
          <a:bodyPr spcFirstLastPara="1" wrap="square" lIns="91425" tIns="91425" rIns="91425" bIns="91425" anchor="t" anchorCtr="0">
            <a:noAutofit/>
          </a:bodyPr>
          <a:lstStyle/>
          <a:p>
            <a:pPr marL="0" lvl="0" indent="0" algn="l" rtl="0">
              <a:spcBef>
                <a:spcPts val="0"/>
              </a:spcBef>
              <a:spcAft>
                <a:spcPts val="0"/>
              </a:spcAft>
              <a:buNone/>
            </a:pPr>
            <a:r>
              <a:rPr lang="mk-MK" dirty="0" smtClean="0"/>
              <a:t>Какво е‘М</a:t>
            </a:r>
            <a:r>
              <a:rPr lang="es" dirty="0"/>
              <a:t>atRad</a:t>
            </a:r>
            <a:r>
              <a:rPr lang="mk-MK" dirty="0"/>
              <a:t>’</a:t>
            </a:r>
            <a:r>
              <a:rPr lang="es" dirty="0"/>
              <a:t>? </a:t>
            </a:r>
            <a:endParaRPr dirty="0"/>
          </a:p>
        </p:txBody>
      </p:sp>
      <p:sp>
        <p:nvSpPr>
          <p:cNvPr id="72" name="Google Shape;72;ga34b60f565_0_4"/>
          <p:cNvSpPr txBox="1">
            <a:spLocks noGrp="1"/>
          </p:cNvSpPr>
          <p:nvPr>
            <p:ph type="body" idx="1"/>
          </p:nvPr>
        </p:nvSpPr>
        <p:spPr>
          <a:xfrm>
            <a:off x="6285300" y="2210975"/>
            <a:ext cx="2800500" cy="1835100"/>
          </a:xfrm>
          <a:prstGeom prst="rect">
            <a:avLst/>
          </a:prstGeom>
        </p:spPr>
        <p:txBody>
          <a:bodyPr spcFirstLastPara="1" wrap="square" lIns="91425" tIns="91425" rIns="91425" bIns="91425" anchor="t" anchorCtr="0">
            <a:noAutofit/>
          </a:bodyPr>
          <a:lstStyle/>
          <a:p>
            <a:pPr marL="0" lvl="0" indent="0">
              <a:buNone/>
            </a:pPr>
            <a:r>
              <a:rPr lang="ru-RU" sz="1400" dirty="0">
                <a:solidFill>
                  <a:schemeClr val="accent1"/>
                </a:solidFill>
                <a:latin typeface="+mj-lt"/>
              </a:rPr>
              <a:t>Данните на matRad съдържат следните „пациенти“</a:t>
            </a:r>
            <a:r>
              <a:rPr lang="es" sz="1400" dirty="0" smtClean="0">
                <a:solidFill>
                  <a:schemeClr val="accent1"/>
                </a:solidFill>
                <a:latin typeface="+mj-lt"/>
              </a:rPr>
              <a:t>:</a:t>
            </a:r>
            <a:endParaRPr lang="bg-BG" sz="1400" dirty="0" smtClean="0">
              <a:solidFill>
                <a:schemeClr val="accent1"/>
              </a:solidFill>
              <a:latin typeface="+mj-lt"/>
            </a:endParaRPr>
          </a:p>
          <a:p>
            <a:pPr marL="0" lvl="0" indent="0" algn="l" rtl="0">
              <a:spcBef>
                <a:spcPts val="0"/>
              </a:spcBef>
              <a:spcAft>
                <a:spcPts val="0"/>
              </a:spcAft>
              <a:buNone/>
            </a:pPr>
            <a:endParaRPr lang="bg-BG" sz="1400" dirty="0" smtClean="0">
              <a:solidFill>
                <a:schemeClr val="accent1"/>
              </a:solidFill>
              <a:latin typeface="+mj-lt"/>
            </a:endParaRPr>
          </a:p>
          <a:p>
            <a:pPr marL="457200" lvl="0" indent="-317500" algn="l" rtl="0">
              <a:spcBef>
                <a:spcPts val="0"/>
              </a:spcBef>
              <a:spcAft>
                <a:spcPts val="0"/>
              </a:spcAft>
              <a:buSzPts val="1400"/>
              <a:buAutoNum type="romanUcPeriod"/>
            </a:pPr>
            <a:r>
              <a:rPr lang="es" sz="1400" b="1" dirty="0" smtClean="0">
                <a:solidFill>
                  <a:schemeClr val="accent1"/>
                </a:solidFill>
                <a:latin typeface="+mj-lt"/>
              </a:rPr>
              <a:t>TG </a:t>
            </a:r>
            <a:r>
              <a:rPr lang="es" sz="1400" b="1" dirty="0">
                <a:solidFill>
                  <a:schemeClr val="accent1"/>
                </a:solidFill>
                <a:latin typeface="+mj-lt"/>
              </a:rPr>
              <a:t>119 or C-phantom</a:t>
            </a:r>
            <a:endParaRPr sz="1400" b="1" dirty="0">
              <a:solidFill>
                <a:schemeClr val="accent1"/>
              </a:solidFill>
              <a:latin typeface="+mj-lt"/>
            </a:endParaRPr>
          </a:p>
          <a:p>
            <a:pPr marL="457200" lvl="0" indent="-317500" algn="l" rtl="0">
              <a:spcBef>
                <a:spcPts val="0"/>
              </a:spcBef>
              <a:spcAft>
                <a:spcPts val="0"/>
              </a:spcAft>
              <a:buSzPts val="1400"/>
              <a:buAutoNum type="romanUcPeriod"/>
            </a:pPr>
            <a:r>
              <a:rPr lang="es" sz="1400" b="1" dirty="0">
                <a:solidFill>
                  <a:schemeClr val="accent1"/>
                </a:solidFill>
                <a:latin typeface="+mj-lt"/>
              </a:rPr>
              <a:t>Liver </a:t>
            </a:r>
            <a:endParaRPr sz="1400" b="1" dirty="0">
              <a:solidFill>
                <a:schemeClr val="accent1"/>
              </a:solidFill>
              <a:latin typeface="+mj-lt"/>
            </a:endParaRPr>
          </a:p>
          <a:p>
            <a:pPr marL="457200" lvl="0" indent="-317500" algn="l" rtl="0">
              <a:spcBef>
                <a:spcPts val="0"/>
              </a:spcBef>
              <a:spcAft>
                <a:spcPts val="0"/>
              </a:spcAft>
              <a:buSzPts val="1400"/>
              <a:buAutoNum type="romanUcPeriod"/>
            </a:pPr>
            <a:r>
              <a:rPr lang="es" sz="1400" b="1" dirty="0">
                <a:solidFill>
                  <a:schemeClr val="accent1"/>
                </a:solidFill>
                <a:latin typeface="+mj-lt"/>
              </a:rPr>
              <a:t>Head &amp; Neck (H&amp;N)</a:t>
            </a:r>
            <a:endParaRPr sz="1400" b="1" dirty="0">
              <a:solidFill>
                <a:schemeClr val="accent1"/>
              </a:solidFill>
              <a:latin typeface="+mj-lt"/>
            </a:endParaRPr>
          </a:p>
        </p:txBody>
      </p:sp>
      <p:pic>
        <p:nvPicPr>
          <p:cNvPr id="73" name="Google Shape;73;ga34b60f565_0_4"/>
          <p:cNvPicPr preferRelativeResize="0"/>
          <p:nvPr/>
        </p:nvPicPr>
        <p:blipFill>
          <a:blip r:embed="rId3">
            <a:alphaModFix/>
          </a:blip>
          <a:stretch>
            <a:fillRect/>
          </a:stretch>
        </p:blipFill>
        <p:spPr>
          <a:xfrm>
            <a:off x="171450" y="2061721"/>
            <a:ext cx="5365200" cy="2913935"/>
          </a:xfrm>
          <a:prstGeom prst="rect">
            <a:avLst/>
          </a:prstGeom>
          <a:noFill/>
          <a:ln>
            <a:noFill/>
          </a:ln>
        </p:spPr>
      </p:pic>
      <p:sp>
        <p:nvSpPr>
          <p:cNvPr id="78" name="Google Shape;78;ga34b60f565_0_4"/>
          <p:cNvSpPr txBox="1"/>
          <p:nvPr/>
        </p:nvSpPr>
        <p:spPr>
          <a:xfrm>
            <a:off x="231900" y="914965"/>
            <a:ext cx="8639400" cy="26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dirty="0">
                <a:latin typeface="+mj-lt"/>
                <a:ea typeface="Source Code Pro"/>
                <a:cs typeface="Source Code Pro"/>
                <a:sym typeface="Source Code Pro"/>
              </a:rPr>
              <a:t>MatRad  </a:t>
            </a:r>
            <a:r>
              <a:rPr lang="mk-MK" dirty="0">
                <a:latin typeface="+mj-lt"/>
                <a:ea typeface="Source Code Pro"/>
                <a:cs typeface="Source Code Pro"/>
                <a:sym typeface="Source Code Pro"/>
              </a:rPr>
              <a:t>е </a:t>
            </a:r>
            <a:r>
              <a:rPr lang="mk-MK" dirty="0" smtClean="0">
                <a:latin typeface="+mj-lt"/>
                <a:ea typeface="Source Code Pro"/>
                <a:cs typeface="Source Code Pro"/>
                <a:sym typeface="Source Code Pro"/>
              </a:rPr>
              <a:t>компютърен софтуер за планиране </a:t>
            </a:r>
            <a:r>
              <a:rPr lang="mk-MK" dirty="0">
                <a:latin typeface="+mj-lt"/>
                <a:ea typeface="Source Code Pro"/>
                <a:cs typeface="Source Code Pro"/>
                <a:sym typeface="Source Code Pro"/>
              </a:rPr>
              <a:t>на </a:t>
            </a:r>
            <a:r>
              <a:rPr lang="mk-MK" dirty="0" smtClean="0">
                <a:latin typeface="+mj-lt"/>
                <a:ea typeface="Source Code Pro"/>
                <a:cs typeface="Source Code Pro"/>
                <a:sym typeface="Source Code Pro"/>
              </a:rPr>
              <a:t>терапия с </a:t>
            </a:r>
            <a:r>
              <a:rPr lang="mk-MK" dirty="0">
                <a:latin typeface="+mj-lt"/>
                <a:ea typeface="Source Code Pro"/>
                <a:cs typeface="Source Code Pro"/>
                <a:sym typeface="Source Code Pro"/>
              </a:rPr>
              <a:t>честици, </a:t>
            </a:r>
            <a:r>
              <a:rPr lang="mk-MK" dirty="0" smtClean="0">
                <a:latin typeface="+mj-lt"/>
                <a:ea typeface="Source Code Pro"/>
                <a:cs typeface="Source Code Pro"/>
                <a:sym typeface="Source Code Pro"/>
              </a:rPr>
              <a:t>разработен от института </a:t>
            </a:r>
            <a:r>
              <a:rPr lang="es" dirty="0" smtClean="0">
                <a:latin typeface="+mj-lt"/>
                <a:ea typeface="Source Code Pro"/>
                <a:cs typeface="Source Code Pro"/>
                <a:sym typeface="Source Code Pro"/>
              </a:rPr>
              <a:t>DKFZ</a:t>
            </a:r>
            <a:r>
              <a:rPr lang="es" dirty="0">
                <a:latin typeface="+mj-lt"/>
                <a:ea typeface="Source Code Pro"/>
                <a:cs typeface="Source Code Pro"/>
                <a:sym typeface="Source Code Pro"/>
              </a:rPr>
              <a:t>.</a:t>
            </a:r>
            <a:endParaRPr dirty="0">
              <a:latin typeface="+mj-lt"/>
              <a:ea typeface="Source Code Pro"/>
              <a:cs typeface="Source Code Pro"/>
              <a:sym typeface="Source Code Pro"/>
            </a:endParaRPr>
          </a:p>
        </p:txBody>
      </p:sp>
      <p:sp>
        <p:nvSpPr>
          <p:cNvPr id="2" name="Rectangle 1"/>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mk-MK" altLang="en-US" sz="1800" b="0" i="0" u="none" strike="noStrike" cap="none" normalizeH="0" baseline="0" smtClean="0">
                <a:ln>
                  <a:noFill/>
                </a:ln>
                <a:solidFill>
                  <a:schemeClr val="tx1"/>
                </a:solidFill>
                <a:effectLst/>
                <a:latin typeface="Arial" panose="020B0604020202020204" pitchFamily="34" charset="0"/>
              </a:rPr>
              <a:t/>
            </a:r>
            <a:br>
              <a:rPr kumimoji="0" lang="mk-MK" altLang="en-US" sz="1800" b="0" i="0" u="none" strike="noStrike" cap="none" normalizeH="0" baseline="0" smtClean="0">
                <a:ln>
                  <a:noFill/>
                </a:ln>
                <a:solidFill>
                  <a:schemeClr val="tx1"/>
                </a:solidFill>
                <a:effectLst/>
                <a:latin typeface="Arial" panose="020B0604020202020204" pitchFamily="34" charset="0"/>
              </a:rPr>
            </a:br>
            <a:endParaRPr kumimoji="0" lang="mk-MK" altLang="en-US"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mk-MK" altLang="en-US" sz="1800" b="0" i="0" u="none" strike="noStrike" cap="none" normalizeH="0" baseline="0" smtClean="0">
              <a:ln>
                <a:noFill/>
              </a:ln>
              <a:solidFill>
                <a:schemeClr val="tx1"/>
              </a:solidFill>
              <a:effectLst/>
              <a:latin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3"/>
          <p:cNvSpPr txBox="1">
            <a:spLocks noGrp="1"/>
          </p:cNvSpPr>
          <p:nvPr>
            <p:ph type="title"/>
          </p:nvPr>
        </p:nvSpPr>
        <p:spPr>
          <a:xfrm>
            <a:off x="311700" y="154588"/>
            <a:ext cx="8520600" cy="801000"/>
          </a:xfrm>
          <a:prstGeom prst="rect">
            <a:avLst/>
          </a:prstGeom>
          <a:solidFill>
            <a:schemeClr val="accent5">
              <a:lumMod val="20000"/>
              <a:lumOff val="80000"/>
            </a:schemeClr>
          </a:solidFill>
          <a:ln>
            <a:noFill/>
          </a:ln>
        </p:spPr>
        <p:txBody>
          <a:bodyPr spcFirstLastPara="1" wrap="square" lIns="91425" tIns="91425" rIns="91425" bIns="91425" anchor="t" anchorCtr="0">
            <a:noAutofit/>
          </a:bodyPr>
          <a:lstStyle/>
          <a:p>
            <a:pPr marL="457200" lvl="0" indent="-457200">
              <a:buAutoNum type="arabicPeriod"/>
            </a:pPr>
            <a:r>
              <a:rPr lang="mk-MK" dirty="0"/>
              <a:t>Какво ще правим</a:t>
            </a:r>
            <a:r>
              <a:rPr lang="mk-MK" dirty="0" smtClean="0"/>
              <a:t>?</a:t>
            </a:r>
            <a:endParaRPr dirty="0"/>
          </a:p>
        </p:txBody>
      </p:sp>
      <p:sp>
        <p:nvSpPr>
          <p:cNvPr id="84" name="Google Shape;84;p3"/>
          <p:cNvSpPr txBox="1">
            <a:spLocks noGrp="1"/>
          </p:cNvSpPr>
          <p:nvPr>
            <p:ph type="body" idx="1"/>
          </p:nvPr>
        </p:nvSpPr>
        <p:spPr>
          <a:xfrm>
            <a:off x="448860" y="1432588"/>
            <a:ext cx="2164800" cy="2926052"/>
          </a:xfrm>
          <a:prstGeom prst="rect">
            <a:avLst/>
          </a:prstGeom>
          <a:solidFill>
            <a:schemeClr val="accent6">
              <a:lumMod val="20000"/>
              <a:lumOff val="80000"/>
            </a:schemeClr>
          </a:solid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SzPts val="1800"/>
              <a:buNone/>
            </a:pPr>
            <a:r>
              <a:rPr lang="mk-MK" sz="4000" b="1" dirty="0">
                <a:solidFill>
                  <a:schemeClr val="accent1"/>
                </a:solidFill>
                <a:latin typeface="+mn-lt"/>
              </a:rPr>
              <a:t>1</a:t>
            </a:r>
          </a:p>
          <a:p>
            <a:pPr marL="0" lvl="0" indent="0" algn="ctr">
              <a:buNone/>
            </a:pPr>
            <a:r>
              <a:rPr lang="ru-RU" dirty="0">
                <a:solidFill>
                  <a:schemeClr val="accent1"/>
                </a:solidFill>
                <a:latin typeface="+mn-lt"/>
              </a:rPr>
              <a:t>Ще проучим необходимите определения и инструкции за инсталиране </a:t>
            </a:r>
            <a:r>
              <a:rPr lang="ru-RU" dirty="0" smtClean="0">
                <a:solidFill>
                  <a:schemeClr val="accent1"/>
                </a:solidFill>
                <a:latin typeface="+mn-lt"/>
              </a:rPr>
              <a:t>на </a:t>
            </a:r>
            <a:r>
              <a:rPr lang="fr-CH" dirty="0" err="1" smtClean="0">
                <a:solidFill>
                  <a:schemeClr val="accent1"/>
                </a:solidFill>
                <a:latin typeface="+mn-lt"/>
              </a:rPr>
              <a:t>MatRAD</a:t>
            </a:r>
            <a:r>
              <a:rPr lang="es" dirty="0">
                <a:solidFill>
                  <a:schemeClr val="accent1"/>
                </a:solidFill>
                <a:latin typeface="+mn-lt"/>
              </a:rPr>
              <a:t>. </a:t>
            </a:r>
            <a:endParaRPr dirty="0">
              <a:solidFill>
                <a:schemeClr val="accent1"/>
              </a:solidFill>
              <a:latin typeface="+mn-lt"/>
            </a:endParaRPr>
          </a:p>
          <a:p>
            <a:pPr marL="0" lvl="0" indent="0" algn="l" rtl="0">
              <a:lnSpc>
                <a:spcPct val="115000"/>
              </a:lnSpc>
              <a:spcBef>
                <a:spcPts val="1600"/>
              </a:spcBef>
              <a:spcAft>
                <a:spcPts val="0"/>
              </a:spcAft>
              <a:buSzPts val="1800"/>
              <a:buNone/>
            </a:pPr>
            <a:endParaRPr dirty="0"/>
          </a:p>
          <a:p>
            <a:pPr marL="0" lvl="0" indent="0" algn="l" rtl="0">
              <a:lnSpc>
                <a:spcPct val="115000"/>
              </a:lnSpc>
              <a:spcBef>
                <a:spcPts val="1600"/>
              </a:spcBef>
              <a:spcAft>
                <a:spcPts val="1600"/>
              </a:spcAft>
              <a:buSzPts val="1800"/>
              <a:buNone/>
            </a:pPr>
            <a:endParaRPr dirty="0"/>
          </a:p>
        </p:txBody>
      </p:sp>
      <p:sp>
        <p:nvSpPr>
          <p:cNvPr id="16" name="Google Shape;84;p3">
            <a:extLst>
              <a:ext uri="{FF2B5EF4-FFF2-40B4-BE49-F238E27FC236}">
                <a16:creationId xmlns:a16="http://schemas.microsoft.com/office/drawing/2014/main" id="{AACAF1AA-C8FB-4AC3-AA5F-D05242086E6C}"/>
              </a:ext>
            </a:extLst>
          </p:cNvPr>
          <p:cNvSpPr txBox="1">
            <a:spLocks/>
          </p:cNvSpPr>
          <p:nvPr/>
        </p:nvSpPr>
        <p:spPr>
          <a:xfrm>
            <a:off x="6125040" y="1419794"/>
            <a:ext cx="2782740" cy="2926052"/>
          </a:xfrm>
          <a:prstGeom prst="rect">
            <a:avLst/>
          </a:prstGeom>
          <a:solidFill>
            <a:schemeClr val="accent4">
              <a:lumMod val="20000"/>
              <a:lumOff val="80000"/>
            </a:schemeClr>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Source Code Pro"/>
              <a:buChar char="●"/>
              <a:defRPr sz="1800" b="0" i="0" u="none" strike="noStrike" cap="none">
                <a:solidFill>
                  <a:schemeClr val="dk2"/>
                </a:solidFill>
                <a:latin typeface="Source Code Pro"/>
                <a:ea typeface="Source Code Pro"/>
                <a:cs typeface="Source Code Pro"/>
                <a:sym typeface="Source Code Pro"/>
              </a:defRPr>
            </a:lvl1pPr>
            <a:lvl2pPr marL="914400" marR="0" lvl="1"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2pPr>
            <a:lvl3pPr marL="1371600" marR="0" lvl="2"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3pPr>
            <a:lvl4pPr marL="1828800" marR="0" lvl="3"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4pPr>
            <a:lvl5pPr marL="2286000" marR="0" lvl="4"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5pPr>
            <a:lvl6pPr marL="2743200" marR="0" lvl="5"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6pPr>
            <a:lvl7pPr marL="3200400" marR="0" lvl="6"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7pPr>
            <a:lvl8pPr marL="3657600" marR="0" lvl="7"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8pPr>
            <a:lvl9pPr marL="4114800" marR="0" lvl="8" indent="-317500" algn="l" rtl="0">
              <a:lnSpc>
                <a:spcPct val="115000"/>
              </a:lnSpc>
              <a:spcBef>
                <a:spcPts val="1600"/>
              </a:spcBef>
              <a:spcAft>
                <a:spcPts val="160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9pPr>
          </a:lstStyle>
          <a:p>
            <a:pPr marL="0" indent="0" algn="ctr">
              <a:spcBef>
                <a:spcPts val="1600"/>
              </a:spcBef>
              <a:buNone/>
            </a:pPr>
            <a:r>
              <a:rPr lang="ru-RU" sz="4000" b="1" dirty="0">
                <a:solidFill>
                  <a:schemeClr val="accent1"/>
                </a:solidFill>
                <a:latin typeface="+mn-lt"/>
              </a:rPr>
              <a:t>3</a:t>
            </a:r>
            <a:endParaRPr lang="ru-RU" sz="4000" dirty="0">
              <a:solidFill>
                <a:schemeClr val="accent1"/>
              </a:solidFill>
              <a:latin typeface="+mn-lt"/>
            </a:endParaRPr>
          </a:p>
          <a:p>
            <a:pPr marL="0" indent="0" algn="ctr">
              <a:spcBef>
                <a:spcPts val="1600"/>
              </a:spcBef>
              <a:buNone/>
            </a:pPr>
            <a:r>
              <a:rPr lang="ru-RU" dirty="0">
                <a:solidFill>
                  <a:schemeClr val="accent1"/>
                </a:solidFill>
                <a:latin typeface="+mn-lt"/>
              </a:rPr>
              <a:t>Всеки от вас ще може да </a:t>
            </a:r>
            <a:r>
              <a:rPr lang="ru-RU" dirty="0" smtClean="0">
                <a:solidFill>
                  <a:schemeClr val="accent1"/>
                </a:solidFill>
                <a:latin typeface="+mn-lt"/>
              </a:rPr>
              <a:t>направи план </a:t>
            </a:r>
            <a:r>
              <a:rPr lang="ru-RU" dirty="0">
                <a:solidFill>
                  <a:schemeClr val="accent1"/>
                </a:solidFill>
                <a:latin typeface="+mn-lt"/>
              </a:rPr>
              <a:t>на терапия с частици със симулатора.</a:t>
            </a:r>
          </a:p>
          <a:p>
            <a:pPr marL="0" indent="0">
              <a:spcBef>
                <a:spcPts val="1600"/>
              </a:spcBef>
              <a:buFont typeface="Source Code Pro"/>
              <a:buNone/>
            </a:pPr>
            <a:endParaRPr lang="ru-RU" dirty="0"/>
          </a:p>
          <a:p>
            <a:pPr marL="0" indent="0">
              <a:spcBef>
                <a:spcPts val="1600"/>
              </a:spcBef>
              <a:spcAft>
                <a:spcPts val="1600"/>
              </a:spcAft>
              <a:buFont typeface="Source Code Pro"/>
              <a:buNone/>
            </a:pPr>
            <a:endParaRPr lang="ru-RU" dirty="0"/>
          </a:p>
        </p:txBody>
      </p:sp>
      <p:sp>
        <p:nvSpPr>
          <p:cNvPr id="17" name="Google Shape;84;p3">
            <a:extLst>
              <a:ext uri="{FF2B5EF4-FFF2-40B4-BE49-F238E27FC236}">
                <a16:creationId xmlns:a16="http://schemas.microsoft.com/office/drawing/2014/main" id="{6D5F07A9-E539-40A4-8034-EDA91290F35A}"/>
              </a:ext>
            </a:extLst>
          </p:cNvPr>
          <p:cNvSpPr txBox="1">
            <a:spLocks/>
          </p:cNvSpPr>
          <p:nvPr/>
        </p:nvSpPr>
        <p:spPr>
          <a:xfrm>
            <a:off x="3123120" y="1285980"/>
            <a:ext cx="2348040" cy="2501160"/>
          </a:xfrm>
          <a:prstGeom prst="rect">
            <a:avLst/>
          </a:prstGeom>
          <a:solidFill>
            <a:schemeClr val="accent5">
              <a:lumMod val="20000"/>
              <a:lumOff val="80000"/>
            </a:schemeClr>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Source Code Pro"/>
              <a:buChar char="●"/>
              <a:defRPr sz="1800" b="0" i="0" u="none" strike="noStrike" cap="none">
                <a:solidFill>
                  <a:schemeClr val="dk2"/>
                </a:solidFill>
                <a:latin typeface="Source Code Pro"/>
                <a:ea typeface="Source Code Pro"/>
                <a:cs typeface="Source Code Pro"/>
                <a:sym typeface="Source Code Pro"/>
              </a:defRPr>
            </a:lvl1pPr>
            <a:lvl2pPr marL="914400" marR="0" lvl="1"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2pPr>
            <a:lvl3pPr marL="1371600" marR="0" lvl="2"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3pPr>
            <a:lvl4pPr marL="1828800" marR="0" lvl="3"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4pPr>
            <a:lvl5pPr marL="2286000" marR="0" lvl="4"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5pPr>
            <a:lvl6pPr marL="2743200" marR="0" lvl="5"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6pPr>
            <a:lvl7pPr marL="3200400" marR="0" lvl="6"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7pPr>
            <a:lvl8pPr marL="3657600" marR="0" lvl="7" indent="-317500" algn="l" rtl="0">
              <a:lnSpc>
                <a:spcPct val="115000"/>
              </a:lnSpc>
              <a:spcBef>
                <a:spcPts val="1600"/>
              </a:spcBef>
              <a:spcAft>
                <a:spcPts val="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8pPr>
            <a:lvl9pPr marL="4114800" marR="0" lvl="8" indent="-317500" algn="l" rtl="0">
              <a:lnSpc>
                <a:spcPct val="115000"/>
              </a:lnSpc>
              <a:spcBef>
                <a:spcPts val="1600"/>
              </a:spcBef>
              <a:spcAft>
                <a:spcPts val="1600"/>
              </a:spcAft>
              <a:buClr>
                <a:schemeClr val="dk2"/>
              </a:buClr>
              <a:buSzPts val="1400"/>
              <a:buFont typeface="Source Code Pro"/>
              <a:buChar char="■"/>
              <a:defRPr sz="1400" b="0" i="0" u="none" strike="noStrike" cap="none">
                <a:solidFill>
                  <a:schemeClr val="dk2"/>
                </a:solidFill>
                <a:latin typeface="Source Code Pro"/>
                <a:ea typeface="Source Code Pro"/>
                <a:cs typeface="Source Code Pro"/>
                <a:sym typeface="Source Code Pro"/>
              </a:defRPr>
            </a:lvl9pPr>
          </a:lstStyle>
          <a:p>
            <a:pPr marL="0" indent="0" algn="ctr">
              <a:buFont typeface="Source Code Pro"/>
              <a:buNone/>
            </a:pPr>
            <a:r>
              <a:rPr lang="ru-RU" dirty="0">
                <a:solidFill>
                  <a:schemeClr val="accent1"/>
                </a:solidFill>
                <a:latin typeface="+mn-lt"/>
              </a:rPr>
              <a:t> </a:t>
            </a:r>
            <a:r>
              <a:rPr lang="ru-RU" sz="4000" b="1" dirty="0">
                <a:solidFill>
                  <a:schemeClr val="accent1"/>
                </a:solidFill>
                <a:latin typeface="+mn-lt"/>
              </a:rPr>
              <a:t>2</a:t>
            </a:r>
          </a:p>
          <a:p>
            <a:pPr marL="0" indent="0" algn="ctr">
              <a:spcBef>
                <a:spcPts val="1600"/>
              </a:spcBef>
              <a:buNone/>
            </a:pPr>
            <a:r>
              <a:rPr lang="ru-RU" dirty="0">
                <a:solidFill>
                  <a:schemeClr val="accent1"/>
                </a:solidFill>
                <a:latin typeface="+mn-lt"/>
              </a:rPr>
              <a:t>Ще проучим какви са функциите на повечето бутони в софтуера.</a:t>
            </a:r>
            <a:endParaRPr lang="ru-RU" dirty="0"/>
          </a:p>
          <a:p>
            <a:pPr marL="0" indent="0">
              <a:spcBef>
                <a:spcPts val="1600"/>
              </a:spcBef>
              <a:spcAft>
                <a:spcPts val="1600"/>
              </a:spcAft>
              <a:buFont typeface="Source Code Pro"/>
              <a:buNone/>
            </a:pPr>
            <a:endParaRPr lang="ru-RU" dirty="0"/>
          </a:p>
        </p:txBody>
      </p:sp>
      <p:sp>
        <p:nvSpPr>
          <p:cNvPr id="2" name="Arrow: Right 1">
            <a:extLst>
              <a:ext uri="{FF2B5EF4-FFF2-40B4-BE49-F238E27FC236}">
                <a16:creationId xmlns:a16="http://schemas.microsoft.com/office/drawing/2014/main" id="{ECF331E5-87A9-457F-BFB3-0210EDDBA648}"/>
              </a:ext>
            </a:extLst>
          </p:cNvPr>
          <p:cNvSpPr/>
          <p:nvPr/>
        </p:nvSpPr>
        <p:spPr>
          <a:xfrm>
            <a:off x="2659380" y="2354580"/>
            <a:ext cx="463740" cy="5105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9" name="Arrow: Right 18">
            <a:extLst>
              <a:ext uri="{FF2B5EF4-FFF2-40B4-BE49-F238E27FC236}">
                <a16:creationId xmlns:a16="http://schemas.microsoft.com/office/drawing/2014/main" id="{0651D14D-849B-444D-B4D7-8677429376B7}"/>
              </a:ext>
            </a:extLst>
          </p:cNvPr>
          <p:cNvSpPr/>
          <p:nvPr/>
        </p:nvSpPr>
        <p:spPr>
          <a:xfrm>
            <a:off x="5471160" y="2316480"/>
            <a:ext cx="653880" cy="5105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4"/>
          <p:cNvSpPr txBox="1">
            <a:spLocks noGrp="1"/>
          </p:cNvSpPr>
          <p:nvPr>
            <p:ph type="title"/>
          </p:nvPr>
        </p:nvSpPr>
        <p:spPr>
          <a:xfrm>
            <a:off x="160625" y="0"/>
            <a:ext cx="8520600" cy="801000"/>
          </a:xfrm>
          <a:prstGeom prst="rect">
            <a:avLst/>
          </a:prstGeom>
          <a:solidFill>
            <a:schemeClr val="accent4">
              <a:lumMod val="20000"/>
              <a:lumOff val="80000"/>
            </a:schemeClr>
          </a:solid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200"/>
              <a:buNone/>
            </a:pPr>
            <a:r>
              <a:rPr lang="es" dirty="0"/>
              <a:t>1.1 </a:t>
            </a:r>
            <a:r>
              <a:rPr lang="mk-MK" dirty="0"/>
              <a:t>Дефиниции</a:t>
            </a:r>
            <a:endParaRPr dirty="0"/>
          </a:p>
        </p:txBody>
      </p:sp>
      <p:sp>
        <p:nvSpPr>
          <p:cNvPr id="102" name="Google Shape;102;p4"/>
          <p:cNvSpPr txBox="1">
            <a:spLocks noGrp="1"/>
          </p:cNvSpPr>
          <p:nvPr>
            <p:ph type="body" idx="1"/>
          </p:nvPr>
        </p:nvSpPr>
        <p:spPr>
          <a:xfrm>
            <a:off x="-11040" y="604510"/>
            <a:ext cx="5516876" cy="4093200"/>
          </a:xfrm>
          <a:prstGeom prst="rect">
            <a:avLst/>
          </a:prstGeom>
          <a:noFill/>
          <a:ln>
            <a:noFill/>
          </a:ln>
        </p:spPr>
        <p:txBody>
          <a:bodyPr spcFirstLastPara="1" wrap="square" lIns="91425" tIns="91425" rIns="91425" bIns="91425" anchor="t" anchorCtr="0">
            <a:noAutofit/>
          </a:bodyPr>
          <a:lstStyle/>
          <a:p>
            <a:pPr marL="114300" lvl="0" indent="0">
              <a:buNone/>
            </a:pPr>
            <a:r>
              <a:rPr lang="es" sz="2800" b="1" dirty="0">
                <a:solidFill>
                  <a:schemeClr val="accent1"/>
                </a:solidFill>
                <a:latin typeface="+mj-lt"/>
              </a:rPr>
              <a:t>GTV</a:t>
            </a:r>
            <a:r>
              <a:rPr lang="es" sz="1600" dirty="0">
                <a:solidFill>
                  <a:schemeClr val="accent1"/>
                </a:solidFill>
                <a:latin typeface="+mj-lt"/>
              </a:rPr>
              <a:t> </a:t>
            </a:r>
            <a:r>
              <a:rPr lang="mk-MK" sz="1600" dirty="0">
                <a:solidFill>
                  <a:schemeClr val="accent1"/>
                </a:solidFill>
                <a:latin typeface="+mj-lt"/>
              </a:rPr>
              <a:t>= </a:t>
            </a:r>
            <a:r>
              <a:rPr lang="fr-CH" sz="1600" dirty="0">
                <a:solidFill>
                  <a:schemeClr val="accent1"/>
                </a:solidFill>
                <a:latin typeface="+mj-lt"/>
              </a:rPr>
              <a:t>G</a:t>
            </a:r>
            <a:r>
              <a:rPr lang="es" sz="1600" dirty="0">
                <a:solidFill>
                  <a:schemeClr val="accent1"/>
                </a:solidFill>
                <a:latin typeface="+mj-lt"/>
              </a:rPr>
              <a:t>ross Tumor Volume </a:t>
            </a:r>
            <a:r>
              <a:rPr lang="es" sz="1600" dirty="0" smtClean="0">
                <a:solidFill>
                  <a:schemeClr val="accent1"/>
                </a:solidFill>
                <a:latin typeface="+mj-lt"/>
              </a:rPr>
              <a:t>(</a:t>
            </a:r>
            <a:r>
              <a:rPr lang="ru-RU" sz="1600" dirty="0">
                <a:solidFill>
                  <a:schemeClr val="accent1"/>
                </a:solidFill>
                <a:latin typeface="+mj-lt"/>
              </a:rPr>
              <a:t>брутен обем на тумора – това, което обикновено виждаме при сканиране</a:t>
            </a:r>
            <a:r>
              <a:rPr lang="mk-MK" sz="1600" dirty="0" smtClean="0">
                <a:solidFill>
                  <a:schemeClr val="accent1"/>
                </a:solidFill>
                <a:latin typeface="+mj-lt"/>
              </a:rPr>
              <a:t>) </a:t>
            </a:r>
            <a:endParaRPr lang="mk-MK" sz="1600" dirty="0">
              <a:solidFill>
                <a:schemeClr val="accent1"/>
              </a:solidFill>
              <a:latin typeface="+mj-lt"/>
            </a:endParaRPr>
          </a:p>
          <a:p>
            <a:pPr marL="114300" lvl="0" indent="0" rtl="0">
              <a:spcBef>
                <a:spcPts val="0"/>
              </a:spcBef>
              <a:spcAft>
                <a:spcPts val="0"/>
              </a:spcAft>
              <a:buSzPts val="1800"/>
              <a:buNone/>
            </a:pPr>
            <a:endParaRPr lang="mk-MK" sz="1000" dirty="0">
              <a:solidFill>
                <a:schemeClr val="accent1"/>
              </a:solidFill>
              <a:latin typeface="+mj-lt"/>
            </a:endParaRPr>
          </a:p>
          <a:p>
            <a:pPr marL="114300" lvl="0" indent="0">
              <a:buNone/>
            </a:pPr>
            <a:r>
              <a:rPr lang="es" sz="2800" b="1" dirty="0">
                <a:solidFill>
                  <a:schemeClr val="accent1"/>
                </a:solidFill>
                <a:latin typeface="+mj-lt"/>
              </a:rPr>
              <a:t>CTV </a:t>
            </a:r>
            <a:r>
              <a:rPr lang="mk-MK" sz="1600" dirty="0">
                <a:solidFill>
                  <a:schemeClr val="accent1"/>
                </a:solidFill>
                <a:latin typeface="+mj-lt"/>
              </a:rPr>
              <a:t>= </a:t>
            </a:r>
            <a:r>
              <a:rPr lang="fr-CH" sz="1600" dirty="0">
                <a:solidFill>
                  <a:schemeClr val="accent1"/>
                </a:solidFill>
                <a:latin typeface="+mj-lt"/>
              </a:rPr>
              <a:t>C</a:t>
            </a:r>
            <a:r>
              <a:rPr lang="es" sz="1600" dirty="0">
                <a:solidFill>
                  <a:schemeClr val="accent1"/>
                </a:solidFill>
                <a:latin typeface="+mj-lt"/>
              </a:rPr>
              <a:t>linical Target Volume</a:t>
            </a:r>
            <a:r>
              <a:rPr lang="es" dirty="0">
                <a:solidFill>
                  <a:schemeClr val="accent1"/>
                </a:solidFill>
                <a:latin typeface="+mj-lt"/>
              </a:rPr>
              <a:t> </a:t>
            </a:r>
            <a:r>
              <a:rPr lang="en-US" sz="1600" dirty="0" smtClean="0">
                <a:solidFill>
                  <a:schemeClr val="accent1"/>
                </a:solidFill>
                <a:latin typeface="+mj-lt"/>
              </a:rPr>
              <a:t>(</a:t>
            </a:r>
            <a:r>
              <a:rPr lang="ru-RU" sz="1600" dirty="0">
                <a:solidFill>
                  <a:schemeClr val="accent1"/>
                </a:solidFill>
                <a:latin typeface="+mj-lt"/>
              </a:rPr>
              <a:t>Клиничен целеви обем, т.е. обемът, за който лъчетерапевтът </a:t>
            </a:r>
            <a:r>
              <a:rPr lang="ru-RU" sz="1600" dirty="0" smtClean="0">
                <a:solidFill>
                  <a:schemeClr val="accent1"/>
                </a:solidFill>
                <a:latin typeface="+mj-lt"/>
              </a:rPr>
              <a:t>има предположение, </a:t>
            </a:r>
            <a:r>
              <a:rPr lang="ru-RU" sz="1600" dirty="0">
                <a:solidFill>
                  <a:schemeClr val="accent1"/>
                </a:solidFill>
                <a:latin typeface="+mj-lt"/>
              </a:rPr>
              <a:t>че съдържа ракови клетки, въпреки че те не се виждат на изображението.</a:t>
            </a:r>
            <a:endParaRPr sz="1000" dirty="0">
              <a:solidFill>
                <a:schemeClr val="accent1"/>
              </a:solidFill>
              <a:latin typeface="+mj-lt"/>
            </a:endParaRPr>
          </a:p>
          <a:p>
            <a:pPr marL="114300" lvl="0" indent="0">
              <a:buNone/>
            </a:pPr>
            <a:r>
              <a:rPr lang="es" sz="2800" b="1" dirty="0">
                <a:solidFill>
                  <a:schemeClr val="accent1"/>
                </a:solidFill>
                <a:latin typeface="+mj-lt"/>
              </a:rPr>
              <a:t>PTV </a:t>
            </a:r>
            <a:r>
              <a:rPr lang="mk-MK" sz="1600" dirty="0">
                <a:solidFill>
                  <a:schemeClr val="accent1"/>
                </a:solidFill>
                <a:latin typeface="+mj-lt"/>
              </a:rPr>
              <a:t>=</a:t>
            </a:r>
            <a:r>
              <a:rPr lang="es" sz="1600" dirty="0">
                <a:solidFill>
                  <a:schemeClr val="accent1"/>
                </a:solidFill>
                <a:latin typeface="+mj-lt"/>
              </a:rPr>
              <a:t> "Planning Target</a:t>
            </a:r>
            <a:r>
              <a:rPr lang="es" dirty="0">
                <a:solidFill>
                  <a:schemeClr val="accent1"/>
                </a:solidFill>
                <a:latin typeface="+mj-lt"/>
              </a:rPr>
              <a:t> </a:t>
            </a:r>
            <a:r>
              <a:rPr lang="es" sz="1600" dirty="0">
                <a:solidFill>
                  <a:schemeClr val="accent1"/>
                </a:solidFill>
                <a:latin typeface="+mj-lt"/>
              </a:rPr>
              <a:t>Volume“</a:t>
            </a:r>
            <a:r>
              <a:rPr lang="mk-MK" sz="1600" dirty="0">
                <a:solidFill>
                  <a:schemeClr val="accent1"/>
                </a:solidFill>
                <a:latin typeface="+mj-lt"/>
              </a:rPr>
              <a:t>, т.е</a:t>
            </a:r>
            <a:r>
              <a:rPr lang="es" sz="1600" dirty="0">
                <a:solidFill>
                  <a:schemeClr val="accent1"/>
                </a:solidFill>
                <a:latin typeface="+mj-lt"/>
              </a:rPr>
              <a:t> </a:t>
            </a:r>
            <a:r>
              <a:rPr lang="ru-RU" sz="1600" dirty="0">
                <a:solidFill>
                  <a:schemeClr val="accent1"/>
                </a:solidFill>
                <a:latin typeface="+mj-lt"/>
              </a:rPr>
              <a:t>обемът, който ще се облъчва според плана за облъчване</a:t>
            </a:r>
            <a:r>
              <a:rPr lang="mk-MK" sz="1600" dirty="0" smtClean="0">
                <a:solidFill>
                  <a:schemeClr val="accent1"/>
                </a:solidFill>
                <a:latin typeface="+mj-lt"/>
              </a:rPr>
              <a:t>. </a:t>
            </a:r>
            <a:endParaRPr lang="mk-MK" sz="1600" dirty="0">
              <a:solidFill>
                <a:schemeClr val="accent1"/>
              </a:solidFill>
              <a:latin typeface="+mj-lt"/>
            </a:endParaRPr>
          </a:p>
          <a:p>
            <a:pPr marL="114300" lvl="0" indent="0" rtl="0">
              <a:lnSpc>
                <a:spcPct val="115000"/>
              </a:lnSpc>
              <a:spcBef>
                <a:spcPts val="0"/>
              </a:spcBef>
              <a:spcAft>
                <a:spcPts val="0"/>
              </a:spcAft>
              <a:buSzPts val="1800"/>
              <a:buNone/>
            </a:pPr>
            <a:endParaRPr sz="800" dirty="0">
              <a:solidFill>
                <a:schemeClr val="accent1"/>
              </a:solidFill>
              <a:latin typeface="+mj-lt"/>
            </a:endParaRPr>
          </a:p>
          <a:p>
            <a:pPr marL="114300" lvl="0" indent="0">
              <a:buNone/>
            </a:pPr>
            <a:r>
              <a:rPr lang="es" sz="2800" b="1" dirty="0">
                <a:solidFill>
                  <a:schemeClr val="accent1"/>
                </a:solidFill>
                <a:latin typeface="+mj-lt"/>
              </a:rPr>
              <a:t>OAR</a:t>
            </a:r>
            <a:r>
              <a:rPr lang="es" sz="2400" b="1" dirty="0">
                <a:solidFill>
                  <a:schemeClr val="accent1"/>
                </a:solidFill>
                <a:latin typeface="+mj-lt"/>
              </a:rPr>
              <a:t> </a:t>
            </a:r>
            <a:r>
              <a:rPr lang="mk-MK" sz="1600" dirty="0">
                <a:solidFill>
                  <a:schemeClr val="accent1"/>
                </a:solidFill>
                <a:latin typeface="+mj-lt"/>
              </a:rPr>
              <a:t>=</a:t>
            </a:r>
            <a:r>
              <a:rPr lang="es" sz="1600" dirty="0">
                <a:solidFill>
                  <a:schemeClr val="accent1"/>
                </a:solidFill>
                <a:latin typeface="+mj-lt"/>
              </a:rPr>
              <a:t> "Organ at risk", </a:t>
            </a:r>
            <a:r>
              <a:rPr lang="ru-RU" sz="1600" dirty="0">
                <a:solidFill>
                  <a:schemeClr val="accent1"/>
                </a:solidFill>
                <a:latin typeface="+mj-lt"/>
              </a:rPr>
              <a:t>орган, който е по-чувствителен към </a:t>
            </a:r>
            <a:r>
              <a:rPr lang="ru-RU" sz="1600" dirty="0" smtClean="0">
                <a:solidFill>
                  <a:schemeClr val="accent1"/>
                </a:solidFill>
                <a:latin typeface="+mj-lt"/>
              </a:rPr>
              <a:t>йони</a:t>
            </a:r>
            <a:r>
              <a:rPr lang="mk-MK" sz="1600" dirty="0" smtClean="0">
                <a:solidFill>
                  <a:schemeClr val="accent1"/>
                </a:solidFill>
                <a:latin typeface="+mj-lt"/>
              </a:rPr>
              <a:t>. </a:t>
            </a:r>
            <a:endParaRPr sz="1600" dirty="0">
              <a:solidFill>
                <a:schemeClr val="accent1"/>
              </a:solidFill>
              <a:latin typeface="+mj-lt"/>
            </a:endParaRPr>
          </a:p>
        </p:txBody>
      </p:sp>
      <p:pic>
        <p:nvPicPr>
          <p:cNvPr id="104" name="Google Shape;104;p4"/>
          <p:cNvPicPr preferRelativeResize="0"/>
          <p:nvPr/>
        </p:nvPicPr>
        <p:blipFill rotWithShape="1">
          <a:blip r:embed="rId3">
            <a:alphaModFix/>
          </a:blip>
          <a:srcRect/>
          <a:stretch/>
        </p:blipFill>
        <p:spPr>
          <a:xfrm>
            <a:off x="5505836" y="2556225"/>
            <a:ext cx="3497580" cy="2466633"/>
          </a:xfrm>
          <a:prstGeom prst="rect">
            <a:avLst/>
          </a:prstGeom>
          <a:noFill/>
          <a:ln>
            <a:noFill/>
          </a:ln>
        </p:spPr>
      </p:pic>
    </p:spTree>
  </p:cSld>
  <p:clrMapOvr>
    <a:masterClrMapping/>
  </p:clrMapOvr>
</p:sld>
</file>

<file path=ppt/theme/theme1.xml><?xml version="1.0" encoding="utf-8"?>
<a:theme xmlns:a="http://schemas.openxmlformats.org/drawingml/2006/main" name="Beach Day">
  <a:themeElements>
    <a:clrScheme name="Beach Day">
      <a:dk1>
        <a:srgbClr val="00FDC8"/>
      </a:dk1>
      <a:lt1>
        <a:srgbClr val="FFFFFF"/>
      </a:lt1>
      <a:dk2>
        <a:srgbClr val="666666"/>
      </a:dk2>
      <a:lt2>
        <a:srgbClr val="EEEEEE"/>
      </a:lt2>
      <a:accent1>
        <a:srgbClr val="212121"/>
      </a:accent1>
      <a:accent2>
        <a:srgbClr val="455A64"/>
      </a:accent2>
      <a:accent3>
        <a:srgbClr val="78909C"/>
      </a:accent3>
      <a:accent4>
        <a:srgbClr val="7C7CE0"/>
      </a:accent4>
      <a:accent5>
        <a:srgbClr val="DB4437"/>
      </a:accent5>
      <a:accent6>
        <a:srgbClr val="F6CD4C"/>
      </a:accent6>
      <a:hlink>
        <a:srgbClr val="DB4437"/>
      </a:hlink>
      <a:folHlink>
        <a:srgbClr val="DB443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1257</TotalTime>
  <Words>1725</Words>
  <Application>Microsoft Office PowerPoint</Application>
  <PresentationFormat>On-screen Show (16:9)</PresentationFormat>
  <Paragraphs>183</Paragraphs>
  <Slides>36</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Google Sans</vt:lpstr>
      <vt:lpstr>Source Code Pro</vt:lpstr>
      <vt:lpstr>Amatic SC</vt:lpstr>
      <vt:lpstr>Arial</vt:lpstr>
      <vt:lpstr>Times New Roman</vt:lpstr>
      <vt:lpstr>Calibri</vt:lpstr>
      <vt:lpstr>Beach Day</vt:lpstr>
      <vt:lpstr>PowerPoint Presentation</vt:lpstr>
      <vt:lpstr>ДЕМО- Демонстрация на процедурата</vt:lpstr>
      <vt:lpstr>Факти за региона на Югоизточна Европа</vt:lpstr>
      <vt:lpstr>Countries in Western Europe with PT Centers (yellow, orange and red) and in SEE region with no PT Centers (green).   </vt:lpstr>
      <vt:lpstr>SEEIIST.EU</vt:lpstr>
      <vt:lpstr>DNA –Увреждане от Х-лъчи, протони и въглеродни йони</vt:lpstr>
      <vt:lpstr>Какво е‘МatRad’? </vt:lpstr>
      <vt:lpstr>Какво ще правим?</vt:lpstr>
      <vt:lpstr>1.1 Дефиниции</vt:lpstr>
      <vt:lpstr>1.1.А  Равнини в геометрията на тялото</vt:lpstr>
      <vt:lpstr>2. Как изглежда – програмата matrad</vt:lpstr>
      <vt:lpstr>2. Планиране</vt:lpstr>
      <vt:lpstr>LINAC (линеен ускорител) - Гентри</vt:lpstr>
      <vt:lpstr>2.1. Как да започнете да планирате</vt:lpstr>
      <vt:lpstr>2. Гентри и променлив ъгъл</vt:lpstr>
      <vt:lpstr>2.2. Регулиране на изоцентъра (x)</vt:lpstr>
      <vt:lpstr>2. WORKFLOW настройка</vt:lpstr>
      <vt:lpstr>2. Започнете да работите в workflow</vt:lpstr>
      <vt:lpstr>2. Следваща стъпка в работния процес - изчисление</vt:lpstr>
      <vt:lpstr>2. Следваща стъпка в работния процес - оптимизация</vt:lpstr>
      <vt:lpstr>2. Експоненциално разпределение</vt:lpstr>
      <vt:lpstr>2. Запомнете файловете от работния процес в GUI</vt:lpstr>
      <vt:lpstr>2. визуализация– DVH/QI</vt:lpstr>
      <vt:lpstr>2. Как да запомните файла за всеки случай</vt:lpstr>
      <vt:lpstr>Предложения за имена на файлове</vt:lpstr>
      <vt:lpstr>2. Как да започнеш?</vt:lpstr>
      <vt:lpstr>3.1 Фантомът - TG119</vt:lpstr>
      <vt:lpstr>3.1.1 Упражнение- симулация 1: TG119 план 1</vt:lpstr>
      <vt:lpstr>3.1.2 Упражнение- симулация 1: TG119 план 1</vt:lpstr>
      <vt:lpstr>3.1.3 TRAINING SIMULATION: TG119 Plan 3</vt:lpstr>
      <vt:lpstr>3.1.3 Сравнение на всички фотонни лечения</vt:lpstr>
      <vt:lpstr>3.1.3 Най-добрият план, който някога сме правили</vt:lpstr>
      <vt:lpstr>3.2 Терапия с частици, приложена към tg119</vt:lpstr>
      <vt:lpstr>3.2 Сравнение на лечението с всички видове лъчи при tg119</vt:lpstr>
      <vt:lpstr>4. Значение на софтуера за планирането</vt:lpstr>
      <vt:lpstr>Сега можете да преминете към планиране на по-сложни пациенти 2) liver case 3) PROSTATE CASE 4) HEAD_AND_NECK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taiwu tata</dc:creator>
  <cp:lastModifiedBy>NAOP</cp:lastModifiedBy>
  <cp:revision>89</cp:revision>
  <dcterms:modified xsi:type="dcterms:W3CDTF">2024-02-27T13:31:17Z</dcterms:modified>
</cp:coreProperties>
</file>