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81" r:id="rId5"/>
    <p:sldId id="301" r:id="rId6"/>
    <p:sldId id="296" r:id="rId7"/>
    <p:sldId id="307" r:id="rId8"/>
    <p:sldId id="303" r:id="rId9"/>
    <p:sldId id="302" r:id="rId10"/>
    <p:sldId id="299" r:id="rId11"/>
    <p:sldId id="300" r:id="rId12"/>
    <p:sldId id="309" r:id="rId13"/>
    <p:sldId id="312" r:id="rId14"/>
    <p:sldId id="294" r:id="rId15"/>
    <p:sldId id="317" r:id="rId16"/>
    <p:sldId id="308" r:id="rId17"/>
    <p:sldId id="313" r:id="rId18"/>
    <p:sldId id="310" r:id="rId19"/>
    <p:sldId id="297" r:id="rId20"/>
    <p:sldId id="316" r:id="rId21"/>
    <p:sldId id="314" r:id="rId22"/>
    <p:sldId id="298" r:id="rId23"/>
    <p:sldId id="31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879" autoAdjust="0"/>
  </p:normalViewPr>
  <p:slideViewPr>
    <p:cSldViewPr snapToGrid="0">
      <p:cViewPr varScale="1">
        <p:scale>
          <a:sx n="106" d="100"/>
          <a:sy n="106" d="100"/>
        </p:scale>
        <p:origin x="126" y="420"/>
      </p:cViewPr>
      <p:guideLst/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57874-EF65-4B61-B062-40C932C81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FE048-FAD0-D943-9A17-3C4CB7633182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47812-3409-784D-BAE7-ABE53735D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30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27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780 km/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31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A7F58C7-D277-8F14-F024-4B41D20D05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86000"/>
            <a:ext cx="9144000" cy="2286000"/>
          </a:xfrm>
        </p:spPr>
        <p:txBody>
          <a:bodyPr anchor="ctr" anchorCtr="0">
            <a:no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A524C1E0-92FE-D7D2-83A7-46D29A8388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1790329"/>
            <a:ext cx="5134335" cy="411305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27E0367-8E38-8905-DC9A-D0C376A591A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19464" y="1790329"/>
            <a:ext cx="5134335" cy="411305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D847DE-29F2-8ABB-1718-34BED4F37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3186" y="2107800"/>
            <a:ext cx="10965628" cy="392019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6EE6F3F-63EB-5C0E-2307-3B7CBBA1C3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437" y="400485"/>
            <a:ext cx="9467127" cy="2527911"/>
          </a:xfrm>
        </p:spPr>
        <p:txBody>
          <a:bodyPr anchor="b">
            <a:noAutofit/>
          </a:bodyPr>
          <a:lstStyle>
            <a:lvl1pPr algn="ctr">
              <a:spcBef>
                <a:spcPts val="100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12DA517-30B0-BC62-0422-F995FB9189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2075" y="3738622"/>
            <a:ext cx="9467850" cy="2527911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3pPr>
            <a:lvl4pPr marL="13716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4pPr>
            <a:lvl5pPr marL="18288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2816" y="457200"/>
            <a:ext cx="4837176" cy="1993392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8CBAD6-FC79-B2BB-0B67-26429A6D4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882" y="0"/>
            <a:ext cx="6115050" cy="6858000"/>
          </a:xfrm>
          <a:prstGeom prst="parallelogram">
            <a:avLst/>
          </a:prstGeom>
          <a:ln>
            <a:noFill/>
          </a:ln>
        </p:spPr>
        <p:txBody>
          <a:bodyPr tIns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62818" y="2752344"/>
            <a:ext cx="4837174" cy="3136392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1pPr>
            <a:lvl2pPr marL="4572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2pPr>
            <a:lvl3pPr marL="9144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3pPr>
            <a:lvl4pPr marL="13716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4pPr>
            <a:lvl5pPr marL="18288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4796A3-781D-5244-DAB8-2D6EE0AC3B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62817" y="6303963"/>
            <a:ext cx="301498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7600" y="762000"/>
            <a:ext cx="5066250" cy="2900680"/>
          </a:xfrm>
        </p:spPr>
        <p:txBody>
          <a:bodyPr anchor="b">
            <a:no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836803-D9E6-3DF1-3B90-1E7E677CC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6086167" y="-22225"/>
            <a:ext cx="6080760" cy="6902450"/>
          </a:xfrm>
          <a:prstGeom prst="parallelogram">
            <a:avLst/>
          </a:prstGeom>
          <a:ln>
            <a:noFill/>
          </a:ln>
        </p:spPr>
        <p:txBody>
          <a:bodyPr lIns="0" tIns="0">
            <a:normAutofit/>
          </a:bodyPr>
          <a:lstStyle>
            <a:lvl1pPr marL="0" indent="0" algn="l">
              <a:buNone/>
              <a:defRPr sz="200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7600" y="4145280"/>
            <a:ext cx="5066250" cy="690880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200000" scaled="0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92418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2425" y="466344"/>
            <a:ext cx="6241651" cy="1710354"/>
          </a:xfrm>
        </p:spPr>
        <p:txBody>
          <a:bodyPr bIns="0" anchor="ctr" anchorCtr="0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11A5385-FB23-93A8-2B8F-9887244244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87838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42426" y="2286000"/>
            <a:ext cx="6241650" cy="347472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1pPr>
            <a:lvl2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2pPr>
            <a:lvl3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3pPr>
            <a:lvl4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4pPr>
            <a:lvl5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25A87-9155-9E07-878F-CEC0B137C2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91586" y="6303963"/>
            <a:ext cx="4287186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43000"/>
            <a:ext cx="9144000" cy="2286000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5198"/>
            <a:ext cx="9144000" cy="683219"/>
          </a:xfrm>
          <a:gradFill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2400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9577E27-B60E-C6DD-BAAF-5CCC3D59E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880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964CA031-27E0-D0AA-1451-A904CCF234F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199" y="2024781"/>
            <a:ext cx="5212079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81FE0D7D-86B7-CCD2-A7A1-70E95846B54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59795" y="2024780"/>
            <a:ext cx="4894006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880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D2DE411-9D7C-15AE-0B59-F26B2BF8C52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24781"/>
            <a:ext cx="2878394" cy="4137189"/>
          </a:xfrm>
        </p:spPr>
        <p:txBody>
          <a:bodyPr>
            <a:normAutofit/>
          </a:bodyPr>
          <a:lstStyle>
            <a:lvl1pPr marL="3429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  <a:defRPr sz="1800">
                <a:latin typeface="+mn-lt"/>
              </a:defRPr>
            </a:lvl1pPr>
            <a:lvl2pPr marL="8001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lphaLcPeriod"/>
              <a:defRPr sz="1800">
                <a:latin typeface="+mn-lt"/>
              </a:defRPr>
            </a:lvl2pPr>
            <a:lvl3pPr marL="12573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  <a:defRPr sz="1800">
                <a:latin typeface="+mn-lt"/>
              </a:defRPr>
            </a:lvl3pPr>
            <a:lvl4pPr marL="17145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lphaLcParenR"/>
              <a:defRPr sz="1800">
                <a:latin typeface="+mn-lt"/>
              </a:defRPr>
            </a:lvl4pPr>
            <a:lvl5pPr marL="2057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60FEDE7C-502F-ECFE-4136-E99206849C2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59795" y="2024780"/>
            <a:ext cx="4894006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48056"/>
            <a:ext cx="6172200" cy="1581912"/>
          </a:xfrm>
        </p:spPr>
        <p:txBody>
          <a:bodyPr anchor="b" anchorCtr="0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5F30E2A0-23EF-51B1-8ABD-00429EEA064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257063"/>
            <a:ext cx="4894006" cy="3904906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15552F-C66B-341F-2D37-0389710BA5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0938" y="-22225"/>
            <a:ext cx="4714875" cy="688022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8DCC6D-8B88-7BE0-7240-F743AE09E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3814" y="6303963"/>
            <a:ext cx="4287186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9C3ED3BF-FF6B-07FA-72C4-F6102A8558A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96074" y="2106591"/>
            <a:ext cx="2067045" cy="3633787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6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4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4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483980" y="2106591"/>
            <a:ext cx="7869820" cy="40167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8061D-18C3-4F4F-85EF-561633F58754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50" r:id="rId4"/>
    <p:sldLayoutId id="2147483649" r:id="rId5"/>
    <p:sldLayoutId id="2147483662" r:id="rId6"/>
    <p:sldLayoutId id="2147483663" r:id="rId7"/>
    <p:sldLayoutId id="2147483652" r:id="rId8"/>
    <p:sldLayoutId id="2147483666" r:id="rId9"/>
    <p:sldLayoutId id="2147483664" r:id="rId10"/>
    <p:sldLayoutId id="2147483665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0008BD5-1FC2-0A37-AAE9-55A5D0733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78"/>
            <a:ext cx="12192000" cy="686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20A922B-22EC-7FD8-FA8C-2FFAC558B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86000"/>
            <a:ext cx="9144000" cy="2286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Mitt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jobb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på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 CERN –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be department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</a:b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Roderik Bruce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64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B1F9D-BB47-890B-E67A-56AC6B849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7ECD-072F-D48D-596F-7A1EEB723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dirty="0"/>
              <a:t>Experimentella studier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5A0C289-ABEB-8F6E-AFE7-F35869073BC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013" y="1889760"/>
            <a:ext cx="5598905" cy="372327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87222B-5D9B-4279-E1D3-1C05DAE7898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15" y="1889760"/>
            <a:ext cx="4015165" cy="4137189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Arbete i LHCs kontrollrum med inställningar av </a:t>
            </a:r>
            <a:r>
              <a:rPr lang="sv-SE" noProof="0" dirty="0" err="1">
                <a:latin typeface="Aptos" panose="020B0004020202020204" pitchFamily="34" charset="0"/>
              </a:rPr>
              <a:t>kollimatorer</a:t>
            </a:r>
            <a:r>
              <a:rPr lang="sv-SE" noProof="0" dirty="0">
                <a:latin typeface="Aptos" panose="020B0004020202020204" pitchFamily="34" charset="0"/>
              </a:rPr>
              <a:t>, support om något går fel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Teamwork tillsammans med ett flertal experter för att starta LHC</a:t>
            </a:r>
          </a:p>
        </p:txBody>
      </p:sp>
    </p:spTree>
    <p:extLst>
      <p:ext uri="{BB962C8B-B14F-4D97-AF65-F5344CB8AC3E}">
        <p14:creationId xmlns:p14="http://schemas.microsoft.com/office/powerpoint/2010/main" val="146234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8ECC0-E7F8-7AB7-184D-0B904BA71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E616E-9FDF-D5BA-FEA5-A8B8D6D1F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dirty="0"/>
              <a:t>Jon-Kollisioner i LHC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4E454-D924-01CC-D9D8-37994730939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452881"/>
            <a:ext cx="4487596" cy="457701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Ca en månad per år: kollisioner av bly-joner i LHC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Bara atomkärnan kvar, elektroner borttagna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Väldigt hög energitäthet jämfört med proton-kollisioner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Mål: t.ex. studera kvark-</a:t>
            </a:r>
            <a:r>
              <a:rPr lang="sv-SE" noProof="0" dirty="0" err="1">
                <a:latin typeface="Aptos" panose="020B0004020202020204" pitchFamily="34" charset="0"/>
              </a:rPr>
              <a:t>gluon</a:t>
            </a:r>
            <a:r>
              <a:rPr lang="sv-SE" noProof="0" dirty="0">
                <a:latin typeface="Aptos" panose="020B0004020202020204" pitchFamily="34" charset="0"/>
              </a:rPr>
              <a:t>-plasma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Tillstånd hos materian som vi tror existerade bråkdelar av en sekund efter Big Bang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Protoner och neutroner ”smälter”, kvarkar frigörs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7F51EC-D4E7-53AC-0A94-0BA3F9924370}"/>
              </a:ext>
            </a:extLst>
          </p:cNvPr>
          <p:cNvGrpSpPr/>
          <p:nvPr/>
        </p:nvGrpSpPr>
        <p:grpSpPr bwMode="auto">
          <a:xfrm>
            <a:off x="10529916" y="1464972"/>
            <a:ext cx="1110711" cy="436135"/>
            <a:chOff x="3167062" y="2715766"/>
            <a:chExt cx="1110711" cy="43613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179E122-D99E-F303-BF29-3BD8759C9A4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C43FB08-3732-9EAE-0299-F1447095897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854ABA5-967C-44EA-78B6-EF6BE19B1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CF636C-E6EA-386B-66F1-28DAAFF4A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2DB87D6-9426-17AF-ED09-1CDCCFA453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1" t="38151" r="22706" b="31221"/>
          <a:stretch/>
        </p:blipFill>
        <p:spPr bwMode="auto">
          <a:xfrm>
            <a:off x="6422606" y="3494602"/>
            <a:ext cx="5097101" cy="210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C3FF41EC-1C01-0DB4-78C0-2B2FC493BC54}"/>
              </a:ext>
            </a:extLst>
          </p:cNvPr>
          <p:cNvGrpSpPr/>
          <p:nvPr/>
        </p:nvGrpSpPr>
        <p:grpSpPr>
          <a:xfrm>
            <a:off x="6422606" y="2092425"/>
            <a:ext cx="5501377" cy="532852"/>
            <a:chOff x="5979006" y="2085067"/>
            <a:chExt cx="5501377" cy="532852"/>
          </a:xfrm>
        </p:grpSpPr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BB863A4A-A7C6-0592-598E-F99488BFD999}"/>
                </a:ext>
              </a:extLst>
            </p:cNvPr>
            <p:cNvSpPr/>
            <p:nvPr/>
          </p:nvSpPr>
          <p:spPr>
            <a:xfrm>
              <a:off x="5979006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j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" name="Arrow: Chevron 25">
              <a:extLst>
                <a:ext uri="{FF2B5EF4-FFF2-40B4-BE49-F238E27FC236}">
                  <a16:creationId xmlns:a16="http://schemas.microsoft.com/office/drawing/2014/main" id="{DCDF7D2A-BAD3-0F8F-4DEE-5FFA0002C48D}"/>
                </a:ext>
              </a:extLst>
            </p:cNvPr>
            <p:cNvSpPr/>
            <p:nvPr/>
          </p:nvSpPr>
          <p:spPr>
            <a:xfrm>
              <a:off x="6422606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f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FCA63704-6C13-AF77-5EB4-84A7B382C040}"/>
                </a:ext>
              </a:extLst>
            </p:cNvPr>
            <p:cNvSpPr/>
            <p:nvPr/>
          </p:nvSpPr>
          <p:spPr>
            <a:xfrm>
              <a:off x="6861819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m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Arrow: Chevron 27">
              <a:extLst>
                <a:ext uri="{FF2B5EF4-FFF2-40B4-BE49-F238E27FC236}">
                  <a16:creationId xmlns:a16="http://schemas.microsoft.com/office/drawing/2014/main" id="{CDA06F73-B656-5B7F-9132-4B4BDED25E8D}"/>
                </a:ext>
              </a:extLst>
            </p:cNvPr>
            <p:cNvSpPr/>
            <p:nvPr/>
          </p:nvSpPr>
          <p:spPr>
            <a:xfrm>
              <a:off x="7305419" y="2085067"/>
              <a:ext cx="643712" cy="532852"/>
            </a:xfrm>
            <a:prstGeom prst="chevr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tx1"/>
                  </a:solidFill>
                </a:rPr>
                <a:t>a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Arrow: Chevron 28">
              <a:extLst>
                <a:ext uri="{FF2B5EF4-FFF2-40B4-BE49-F238E27FC236}">
                  <a16:creationId xmlns:a16="http://schemas.microsoft.com/office/drawing/2014/main" id="{41272A97-6E32-5D57-3675-B21720CCCDCD}"/>
                </a:ext>
              </a:extLst>
            </p:cNvPr>
            <p:cNvSpPr/>
            <p:nvPr/>
          </p:nvSpPr>
          <p:spPr>
            <a:xfrm>
              <a:off x="7744632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m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Arrow: Chevron 29">
              <a:extLst>
                <a:ext uri="{FF2B5EF4-FFF2-40B4-BE49-F238E27FC236}">
                  <a16:creationId xmlns:a16="http://schemas.microsoft.com/office/drawing/2014/main" id="{28D4E39E-60CE-78D4-D7A0-F2871CB4662A}"/>
                </a:ext>
              </a:extLst>
            </p:cNvPr>
            <p:cNvSpPr/>
            <p:nvPr/>
          </p:nvSpPr>
          <p:spPr>
            <a:xfrm>
              <a:off x="8178607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j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1" name="Arrow: Chevron 30">
              <a:extLst>
                <a:ext uri="{FF2B5EF4-FFF2-40B4-BE49-F238E27FC236}">
                  <a16:creationId xmlns:a16="http://schemas.microsoft.com/office/drawing/2014/main" id="{8F302D6A-11F7-84ED-E075-90E56C8F7DE4}"/>
                </a:ext>
              </a:extLst>
            </p:cNvPr>
            <p:cNvSpPr/>
            <p:nvPr/>
          </p:nvSpPr>
          <p:spPr>
            <a:xfrm>
              <a:off x="8627445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j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2" name="Arrow: Chevron 31">
              <a:extLst>
                <a:ext uri="{FF2B5EF4-FFF2-40B4-BE49-F238E27FC236}">
                  <a16:creationId xmlns:a16="http://schemas.microsoft.com/office/drawing/2014/main" id="{740FA618-D447-329A-DADA-09F0F2E7332E}"/>
                </a:ext>
              </a:extLst>
            </p:cNvPr>
            <p:cNvSpPr/>
            <p:nvPr/>
          </p:nvSpPr>
          <p:spPr>
            <a:xfrm>
              <a:off x="9071045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a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3" name="Arrow: Chevron 32">
              <a:extLst>
                <a:ext uri="{FF2B5EF4-FFF2-40B4-BE49-F238E27FC236}">
                  <a16:creationId xmlns:a16="http://schemas.microsoft.com/office/drawing/2014/main" id="{42A7A416-4DA4-6AF4-C054-985D0284F0F6}"/>
                </a:ext>
              </a:extLst>
            </p:cNvPr>
            <p:cNvSpPr/>
            <p:nvPr/>
          </p:nvSpPr>
          <p:spPr>
            <a:xfrm>
              <a:off x="9510258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4" name="Arrow: Chevron 33">
              <a:extLst>
                <a:ext uri="{FF2B5EF4-FFF2-40B4-BE49-F238E27FC236}">
                  <a16:creationId xmlns:a16="http://schemas.microsoft.com/office/drawing/2014/main" id="{AA83AD85-F085-A391-5B88-C8D5CCDBCD3D}"/>
                </a:ext>
              </a:extLst>
            </p:cNvPr>
            <p:cNvSpPr/>
            <p:nvPr/>
          </p:nvSpPr>
          <p:spPr>
            <a:xfrm>
              <a:off x="9953858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o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5" name="Arrow: Chevron 34">
              <a:extLst>
                <a:ext uri="{FF2B5EF4-FFF2-40B4-BE49-F238E27FC236}">
                  <a16:creationId xmlns:a16="http://schemas.microsoft.com/office/drawing/2014/main" id="{4784A9EF-489B-0A83-1C09-2EE7A82E7C06}"/>
                </a:ext>
              </a:extLst>
            </p:cNvPr>
            <p:cNvSpPr/>
            <p:nvPr/>
          </p:nvSpPr>
          <p:spPr>
            <a:xfrm>
              <a:off x="10393071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6" name="Arrow: Chevron 35">
              <a:extLst>
                <a:ext uri="{FF2B5EF4-FFF2-40B4-BE49-F238E27FC236}">
                  <a16:creationId xmlns:a16="http://schemas.microsoft.com/office/drawing/2014/main" id="{AA031574-E44F-0027-90C5-DC50131A24C8}"/>
                </a:ext>
              </a:extLst>
            </p:cNvPr>
            <p:cNvSpPr/>
            <p:nvPr/>
          </p:nvSpPr>
          <p:spPr>
            <a:xfrm>
              <a:off x="10836671" y="2085067"/>
              <a:ext cx="643712" cy="532852"/>
            </a:xfrm>
            <a:prstGeom prst="chevron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r>
                <a:rPr lang="sv-SE" sz="1400" dirty="0">
                  <a:solidFill>
                    <a:schemeClr val="bg1"/>
                  </a:solidFill>
                </a:rPr>
                <a:t>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9BD0A3D-B2BF-49B2-73E7-F82C0CE785EE}"/>
              </a:ext>
            </a:extLst>
          </p:cNvPr>
          <p:cNvGrpSpPr/>
          <p:nvPr/>
        </p:nvGrpSpPr>
        <p:grpSpPr>
          <a:xfrm>
            <a:off x="9046940" y="1636619"/>
            <a:ext cx="609524" cy="177547"/>
            <a:chOff x="9046940" y="1636619"/>
            <a:chExt cx="609524" cy="177547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37138FE-5E04-DA6A-2250-81E141DFC5FD}"/>
                </a:ext>
              </a:extLst>
            </p:cNvPr>
            <p:cNvCxnSpPr/>
            <p:nvPr/>
          </p:nvCxnSpPr>
          <p:spPr>
            <a:xfrm>
              <a:off x="9218206" y="1695020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8788026-0644-70B9-9592-1216F65F873C}"/>
                </a:ext>
              </a:extLst>
            </p:cNvPr>
            <p:cNvCxnSpPr/>
            <p:nvPr/>
          </p:nvCxnSpPr>
          <p:spPr>
            <a:xfrm flipH="1">
              <a:off x="9218207" y="1767028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2">
              <a:extLst>
                <a:ext uri="{FF2B5EF4-FFF2-40B4-BE49-F238E27FC236}">
                  <a16:creationId xmlns:a16="http://schemas.microsoft.com/office/drawing/2014/main" id="{6CD12843-D47A-C7F5-FF4F-66B32EA7F9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6940" y="1636619"/>
              <a:ext cx="172644" cy="147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2">
              <a:extLst>
                <a:ext uri="{FF2B5EF4-FFF2-40B4-BE49-F238E27FC236}">
                  <a16:creationId xmlns:a16="http://schemas.microsoft.com/office/drawing/2014/main" id="{9CEFF2C0-6ABB-423A-4935-D08C00E741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3820" y="1667099"/>
              <a:ext cx="172644" cy="147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2" name="Right Brace 41">
            <a:extLst>
              <a:ext uri="{FF2B5EF4-FFF2-40B4-BE49-F238E27FC236}">
                <a16:creationId xmlns:a16="http://schemas.microsoft.com/office/drawing/2014/main" id="{345B5451-F578-A824-86B0-F0654E39E1CD}"/>
              </a:ext>
            </a:extLst>
          </p:cNvPr>
          <p:cNvSpPr/>
          <p:nvPr/>
        </p:nvSpPr>
        <p:spPr>
          <a:xfrm rot="16200000">
            <a:off x="9355995" y="672288"/>
            <a:ext cx="221433" cy="2505185"/>
          </a:xfrm>
          <a:prstGeom prst="rightBrace">
            <a:avLst>
              <a:gd name="adj1" fmla="val 8333"/>
              <a:gd name="adj2" fmla="val 4530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AFE6B0-0C09-A131-23CE-5F26E4E40120}"/>
              </a:ext>
            </a:extLst>
          </p:cNvPr>
          <p:cNvSpPr txBox="1"/>
          <p:nvPr/>
        </p:nvSpPr>
        <p:spPr>
          <a:xfrm>
            <a:off x="9071045" y="128086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p-p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ED729B-675D-2186-0197-E4F3011C3D38}"/>
              </a:ext>
            </a:extLst>
          </p:cNvPr>
          <p:cNvSpPr txBox="1"/>
          <p:nvPr/>
        </p:nvSpPr>
        <p:spPr>
          <a:xfrm>
            <a:off x="10699168" y="111639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Pb-Pb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4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2" grpId="0" animBg="1"/>
      <p:bldP spid="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A557-753F-E87E-D11E-7DC37C9BA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Exempel</a:t>
            </a:r>
            <a:r>
              <a:rPr lang="en-US" dirty="0"/>
              <a:t>: </a:t>
            </a:r>
            <a:r>
              <a:rPr lang="en-US" dirty="0" err="1"/>
              <a:t>Kollision</a:t>
            </a:r>
            <a:r>
              <a:rPr lang="en-US" dirty="0"/>
              <a:t> I </a:t>
            </a:r>
            <a:r>
              <a:rPr lang="en-US" dirty="0" err="1"/>
              <a:t>alice</a:t>
            </a:r>
            <a:r>
              <a:rPr lang="en-US" dirty="0"/>
              <a:t> </a:t>
            </a:r>
            <a:r>
              <a:rPr lang="en-US" dirty="0" err="1"/>
              <a:t>mellan</a:t>
            </a:r>
            <a:r>
              <a:rPr lang="en-US" dirty="0"/>
              <a:t> </a:t>
            </a:r>
            <a:r>
              <a:rPr lang="en-US" dirty="0" err="1"/>
              <a:t>blyjoner</a:t>
            </a:r>
            <a:endParaRPr lang="en-US" dirty="0"/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3FC36AA3-BAC1-0B2A-1FB6-564E8715C4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38" y="1555474"/>
            <a:ext cx="6427324" cy="440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48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7BE56-E8F3-FD17-E125-356D6A6B6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mitt jobb: Koordinering av jon-körningar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18A0D-E943-F617-7377-54B30D3070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697521"/>
            <a:ext cx="5212079" cy="4137189"/>
          </a:xfrm>
        </p:spPr>
        <p:txBody>
          <a:bodyPr/>
          <a:lstStyle/>
          <a:p>
            <a:pPr marL="2857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E89756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Arbeta fram förslag på konfiguration av LHC för jon-körningar </a:t>
            </a:r>
          </a:p>
          <a:p>
            <a:pPr marL="742950" marR="0" lvl="2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E89756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Inställningar i LHC: magneter, </a:t>
            </a:r>
            <a:r>
              <a:rPr kumimoji="0" lang="sv-S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kollimatorer</a:t>
            </a: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, RF-kaviteter, karaktäristik hos partikelstrålarna, …</a:t>
            </a:r>
          </a:p>
          <a:p>
            <a:pPr marL="2857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E89756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Planering och uppföljning av operationen</a:t>
            </a:r>
          </a:p>
          <a:p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FEE5B-35E9-C6F3-7B55-3C894983E44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59795" y="1697520"/>
            <a:ext cx="4894006" cy="4137189"/>
          </a:xfrm>
        </p:spPr>
        <p:txBody>
          <a:bodyPr/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Optimering av prestanda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hur många kollisioner kan vi få ut under den tilldelade tiden? Hur kan vi få ut fler kollisioner?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Simuleringar av partikelstrålar och kollisioner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Lösa potentiella problem som hindrar produktionen</a:t>
            </a:r>
          </a:p>
          <a:p>
            <a:endParaRPr lang="en-US" dirty="0">
              <a:latin typeface="Aptos" panose="020B0004020202020204" pitchFamily="34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AF8BA73A-5C84-B9C5-9396-2F3CA9415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059" y="4572144"/>
            <a:ext cx="1705100" cy="159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2DD215-27D1-6156-6A24-F6168DCD9D3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179" y="4167883"/>
            <a:ext cx="2579570" cy="189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8CE8F-D986-6A9F-11FF-22613EF5F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bound-free</a:t>
            </a:r>
            <a:r>
              <a:rPr lang="sv-SE" dirty="0"/>
              <a:t> pair </a:t>
            </a:r>
            <a:r>
              <a:rPr lang="sv-SE" dirty="0" err="1"/>
              <a:t>production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6BCBA46-D6FB-730C-3EF1-8855D4E08F7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4580" y="1691640"/>
            <a:ext cx="5212079" cy="4137189"/>
          </a:xfrm>
        </p:spPr>
        <p:txBody>
          <a:bodyPr>
            <a:normAutofit fontScale="92500"/>
          </a:bodyPr>
          <a:lstStyle/>
          <a:p>
            <a:pPr marL="2857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E89756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Vissa bly-joner fångar upp en extra elektron i kollisionerna</a:t>
            </a:r>
          </a:p>
          <a:p>
            <a:pPr marL="2857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E89756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lang="sv-SE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E89756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Dessa böjs ”fel” av magneterna och träffar väggen</a:t>
            </a:r>
          </a:p>
          <a:p>
            <a:pPr marL="742950" lvl="2" indent="-285750">
              <a:buClr>
                <a:srgbClr val="E89756"/>
              </a:buClr>
              <a:buFont typeface="Wingdings" panose="05000000000000000000" pitchFamily="2" charset="2"/>
              <a:buChar char="Ø"/>
              <a:defRPr/>
            </a:pP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</a:rPr>
              <a:t>Ger in </a:t>
            </a:r>
            <a:r>
              <a:rPr lang="sv-SE" dirty="0" err="1">
                <a:solidFill>
                  <a:srgbClr val="000000"/>
                </a:solidFill>
                <a:latin typeface="Aptos" panose="020B0004020202020204" pitchFamily="34" charset="0"/>
              </a:rPr>
              <a:t>uppvärmingseffekt</a:t>
            </a: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</a:rPr>
              <a:t> på ca 160 W</a:t>
            </a:r>
          </a:p>
          <a:p>
            <a:pPr marL="742950" lvl="2" indent="-285750">
              <a:buClr>
                <a:srgbClr val="E89756"/>
              </a:buClr>
              <a:buFont typeface="Wingdings" panose="05000000000000000000" pitchFamily="2" charset="2"/>
              <a:buChar char="Ø"/>
              <a:defRPr/>
            </a:pPr>
            <a:r>
              <a:rPr kumimoji="0" lang="sv-SE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</a:rPr>
              <a:t>Kan </a:t>
            </a: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</a:rPr>
              <a:t>orsaka en ”</a:t>
            </a:r>
            <a:r>
              <a:rPr lang="sv-SE" dirty="0" err="1">
                <a:solidFill>
                  <a:srgbClr val="000000"/>
                </a:solidFill>
                <a:latin typeface="Aptos" panose="020B0004020202020204" pitchFamily="34" charset="0"/>
              </a:rPr>
              <a:t>quench</a:t>
            </a: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</a:rPr>
              <a:t>” </a:t>
            </a: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 övre gräns på kollisionsfrekvensen</a:t>
            </a:r>
            <a:endParaRPr lang="sv-SE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742950" lvl="2" indent="-285750">
              <a:buClr>
                <a:srgbClr val="E89756"/>
              </a:buClr>
              <a:buFont typeface="Wingdings" panose="05000000000000000000" pitchFamily="2" charset="2"/>
              <a:buChar char="Ø"/>
              <a:defRPr/>
            </a:pPr>
            <a:endParaRPr kumimoji="0" lang="sv-SE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pPr marL="285750" lvl="1" indent="-285750">
              <a:buClr>
                <a:srgbClr val="E89756"/>
              </a:buClr>
              <a:buFont typeface="Wingdings" panose="05000000000000000000" pitchFamily="2" charset="2"/>
              <a:buChar char="Ø"/>
              <a:defRPr/>
            </a:pP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</a:rPr>
              <a:t>Lösning: installera en extra </a:t>
            </a:r>
            <a:r>
              <a:rPr lang="sv-SE" dirty="0" err="1">
                <a:solidFill>
                  <a:srgbClr val="000000"/>
                </a:solidFill>
                <a:latin typeface="Aptos" panose="020B0004020202020204" pitchFamily="34" charset="0"/>
              </a:rPr>
              <a:t>kollimator</a:t>
            </a:r>
            <a:r>
              <a:rPr lang="sv-SE" dirty="0">
                <a:solidFill>
                  <a:srgbClr val="000000"/>
                </a:solidFill>
                <a:latin typeface="Aptos" panose="020B0004020202020204" pitchFamily="34" charset="0"/>
              </a:rPr>
              <a:t> där det finns plats och ändra på strålbanan</a:t>
            </a:r>
            <a:endParaRPr kumimoji="0" lang="sv-SE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 panose="020B0004020202020204" pitchFamily="34" charset="0"/>
            </a:endParaRPr>
          </a:p>
          <a:p>
            <a:endParaRPr lang="en-US" dirty="0">
              <a:latin typeface="Aptos" panose="020B00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A43FE6-48B6-9FB8-1F50-74E1FD4A4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78" y="2278733"/>
            <a:ext cx="4735456" cy="322515"/>
          </a:xfrm>
          <a:prstGeom prst="rect">
            <a:avLst/>
          </a:prstGeom>
        </p:spPr>
      </p:pic>
      <p:pic>
        <p:nvPicPr>
          <p:cNvPr id="22" name="Picture 21" descr="A graph of a wave&#10;&#10;Description automatically generated">
            <a:extLst>
              <a:ext uri="{FF2B5EF4-FFF2-40B4-BE49-F238E27FC236}">
                <a16:creationId xmlns:a16="http://schemas.microsoft.com/office/drawing/2014/main" id="{8D692256-CFB3-555D-0A3E-96AC359F8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895" y="1515106"/>
            <a:ext cx="3688851" cy="23009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2831687-7DFF-B5F0-B3A2-D2E1C0A46ECC}"/>
              </a:ext>
            </a:extLst>
          </p:cNvPr>
          <p:cNvSpPr txBox="1"/>
          <p:nvPr/>
        </p:nvSpPr>
        <p:spPr>
          <a:xfrm>
            <a:off x="9316403" y="180164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Pb</a:t>
            </a:r>
            <a:r>
              <a:rPr lang="sv-SE" baseline="30000" dirty="0">
                <a:solidFill>
                  <a:srgbClr val="FF0000"/>
                </a:solidFill>
              </a:rPr>
              <a:t>81+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863173-EB00-0B98-57B6-38414FAC1425}"/>
              </a:ext>
            </a:extLst>
          </p:cNvPr>
          <p:cNvSpPr txBox="1"/>
          <p:nvPr/>
        </p:nvSpPr>
        <p:spPr>
          <a:xfrm>
            <a:off x="9352379" y="422109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Pb</a:t>
            </a:r>
            <a:r>
              <a:rPr lang="sv-SE" baseline="30000" dirty="0">
                <a:solidFill>
                  <a:srgbClr val="FF0000"/>
                </a:solidFill>
              </a:rPr>
              <a:t>81+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pic>
        <p:nvPicPr>
          <p:cNvPr id="26" name="Picture 25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9D54E74C-004C-5E30-4E34-73378F1FB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617" y="3944652"/>
            <a:ext cx="3657143" cy="22811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0B3B834-8D83-66B8-D69E-CAE124D6D20B}"/>
              </a:ext>
            </a:extLst>
          </p:cNvPr>
          <p:cNvSpPr txBox="1"/>
          <p:nvPr/>
        </p:nvSpPr>
        <p:spPr>
          <a:xfrm>
            <a:off x="9370027" y="475850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Pb</a:t>
            </a:r>
            <a:r>
              <a:rPr lang="sv-SE" baseline="30000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82+</a:t>
            </a:r>
            <a:endParaRPr lang="en-US" baseline="30000" dirty="0">
              <a:solidFill>
                <a:schemeClr val="accent5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AE41C7-1BC0-CD81-E436-FFEFF9EA5E48}"/>
              </a:ext>
            </a:extLst>
          </p:cNvPr>
          <p:cNvSpPr txBox="1"/>
          <p:nvPr/>
        </p:nvSpPr>
        <p:spPr>
          <a:xfrm>
            <a:off x="9327288" y="234931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Pb</a:t>
            </a:r>
            <a:r>
              <a:rPr lang="sv-SE" baseline="30000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82+</a:t>
            </a:r>
            <a:endParaRPr lang="en-US" baseline="30000" dirty="0">
              <a:solidFill>
                <a:schemeClr val="accent5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29" name="Picture 28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B12AF583-36C6-1D46-4206-8AC872396AF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1" r="55553" b="209"/>
          <a:stretch/>
        </p:blipFill>
        <p:spPr>
          <a:xfrm>
            <a:off x="10029182" y="3153593"/>
            <a:ext cx="2028647" cy="2135001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2A373F3-41B7-D80A-A2F6-306512F7230F}"/>
              </a:ext>
            </a:extLst>
          </p:cNvPr>
          <p:cNvCxnSpPr/>
          <p:nvPr/>
        </p:nvCxnSpPr>
        <p:spPr>
          <a:xfrm flipH="1">
            <a:off x="8508733" y="3609474"/>
            <a:ext cx="1502801" cy="6116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02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3" grpId="0"/>
      <p:bldP spid="24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90D08-5E63-9EF5-DB76-08AD1A441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Kristall-kollimering för joner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C9E590-CE3A-F4B6-76E9-E9B296F281F4}"/>
              </a:ext>
            </a:extLst>
          </p:cNvPr>
          <p:cNvGrpSpPr/>
          <p:nvPr/>
        </p:nvGrpSpPr>
        <p:grpSpPr>
          <a:xfrm>
            <a:off x="4163941" y="1499194"/>
            <a:ext cx="4410353" cy="2261043"/>
            <a:chOff x="4572571" y="555526"/>
            <a:chExt cx="4571429" cy="22984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EF0E77A-D0A6-CCA7-1D7A-35D008106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571" y="555526"/>
              <a:ext cx="4571429" cy="229841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AD7B382-D2A0-719C-A5C0-63B8B5D5E558}"/>
                </a:ext>
              </a:extLst>
            </p:cNvPr>
            <p:cNvSpPr txBox="1"/>
            <p:nvPr/>
          </p:nvSpPr>
          <p:spPr>
            <a:xfrm>
              <a:off x="6251112" y="834660"/>
              <a:ext cx="1372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0000FF"/>
                  </a:solidFill>
                </a:rPr>
                <a:t>Main beam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C73C5A-1546-603D-9ABF-98BD6DB5F517}"/>
                </a:ext>
              </a:extLst>
            </p:cNvPr>
            <p:cNvSpPr txBox="1"/>
            <p:nvPr/>
          </p:nvSpPr>
          <p:spPr>
            <a:xfrm>
              <a:off x="6903524" y="2274820"/>
              <a:ext cx="1639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FF0000"/>
                  </a:solidFill>
                </a:rPr>
                <a:t>Ion fragments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8DAFEB-30AC-42A3-A18D-E48CB95990FD}"/>
                </a:ext>
              </a:extLst>
            </p:cNvPr>
            <p:cNvSpPr/>
            <p:nvPr/>
          </p:nvSpPr>
          <p:spPr bwMode="auto">
            <a:xfrm>
              <a:off x="5692708" y="1298334"/>
              <a:ext cx="505736" cy="218877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21362E7-C6FB-A914-73F5-F53451CB0008}"/>
                </a:ext>
              </a:extLst>
            </p:cNvPr>
            <p:cNvSpPr/>
            <p:nvPr/>
          </p:nvSpPr>
          <p:spPr bwMode="auto">
            <a:xfrm>
              <a:off x="5692708" y="722601"/>
              <a:ext cx="505736" cy="2286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8AB501-0052-BCFA-DA06-CE036CA44FA4}"/>
                </a:ext>
              </a:extLst>
            </p:cNvPr>
            <p:cNvSpPr txBox="1"/>
            <p:nvPr/>
          </p:nvSpPr>
          <p:spPr>
            <a:xfrm>
              <a:off x="5464108" y="1507824"/>
              <a:ext cx="14686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tx1"/>
                  </a:solidFill>
                </a:rPr>
                <a:t>Collimators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D12A12E-A967-6E33-893D-BC068346A9AF}"/>
                </a:ext>
              </a:extLst>
            </p:cNvPr>
            <p:cNvSpPr/>
            <p:nvPr/>
          </p:nvSpPr>
          <p:spPr bwMode="auto">
            <a:xfrm>
              <a:off x="4625908" y="1211604"/>
              <a:ext cx="304800" cy="29403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B093C8-B600-5CB2-4B52-E70316717845}"/>
                </a:ext>
              </a:extLst>
            </p:cNvPr>
            <p:cNvSpPr/>
            <p:nvPr/>
          </p:nvSpPr>
          <p:spPr bwMode="auto">
            <a:xfrm>
              <a:off x="4625908" y="735333"/>
              <a:ext cx="304800" cy="29403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endParaRPr>
            </a:p>
          </p:txBody>
        </p: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D99CB53-501D-4F58-3A71-C3D375B3FC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2183" y="1666241"/>
            <a:ext cx="3672841" cy="457701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Jonerna fragmenterar i den första </a:t>
            </a:r>
            <a:r>
              <a:rPr lang="sv-SE" noProof="0" dirty="0" err="1">
                <a:latin typeface="Aptos" panose="020B0004020202020204" pitchFamily="34" charset="0"/>
              </a:rPr>
              <a:t>kollimatorn</a:t>
            </a:r>
            <a:r>
              <a:rPr lang="sv-SE" noProof="0" dirty="0">
                <a:latin typeface="Aptos" panose="020B0004020202020204" pitchFamily="34" charset="0"/>
              </a:rPr>
              <a:t>, fragmenten träffar väggen och värmer upp en magnet – risk för ”</a:t>
            </a:r>
            <a:r>
              <a:rPr lang="sv-SE" noProof="0" dirty="0" err="1">
                <a:latin typeface="Aptos" panose="020B0004020202020204" pitchFamily="34" charset="0"/>
              </a:rPr>
              <a:t>quench</a:t>
            </a:r>
            <a:r>
              <a:rPr lang="sv-SE" noProof="0" dirty="0">
                <a:latin typeface="Aptos" panose="020B0004020202020204" pitchFamily="34" charset="0"/>
              </a:rPr>
              <a:t>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För att öka effektiviteten, använd böjd Si-kristall som </a:t>
            </a:r>
            <a:r>
              <a:rPr lang="sv-SE" dirty="0" err="1">
                <a:latin typeface="Aptos" panose="020B0004020202020204" pitchFamily="34" charset="0"/>
              </a:rPr>
              <a:t>kollimator</a:t>
            </a:r>
            <a:endParaRPr lang="sv-SE" dirty="0">
              <a:latin typeface="Aptos" panose="020B0004020202020204" pitchFamily="34" charset="0"/>
            </a:endParaRP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minskad risk för fragmentering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Kristallens böjning styr jonerna till annan </a:t>
            </a:r>
            <a:r>
              <a:rPr lang="sv-SE" dirty="0" err="1">
                <a:latin typeface="Aptos" panose="020B0004020202020204" pitchFamily="34" charset="0"/>
              </a:rPr>
              <a:t>kollimator</a:t>
            </a:r>
            <a:r>
              <a:rPr lang="sv-SE" dirty="0">
                <a:latin typeface="Aptos" panose="020B0004020202020204" pitchFamily="34" charset="0"/>
              </a:rPr>
              <a:t> där de absorberas</a:t>
            </a:r>
          </a:p>
        </p:txBody>
      </p:sp>
      <p:pic>
        <p:nvPicPr>
          <p:cNvPr id="16" name="Picture 4" descr="chan">
            <a:extLst>
              <a:ext uri="{FF2B5EF4-FFF2-40B4-BE49-F238E27FC236}">
                <a16:creationId xmlns:a16="http://schemas.microsoft.com/office/drawing/2014/main" id="{D88FF293-DC4D-6840-82DD-D4D2E7B93CE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231" y="4177776"/>
            <a:ext cx="2401537" cy="14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7C2E6D84-BC2E-A5DA-1887-C32A695561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87" t="16980" r="17084" b="13452"/>
          <a:stretch/>
        </p:blipFill>
        <p:spPr>
          <a:xfrm>
            <a:off x="8843211" y="1485294"/>
            <a:ext cx="3111521" cy="31163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C24A94-CEF3-8299-54B6-F07CA90969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728476" y="2027812"/>
            <a:ext cx="434720" cy="41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7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67CAF-0DDF-0EF1-61EC-2B2A4295F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97D68-952A-DA1F-1A38-411C2A67C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8180672" cy="1325880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strålbakgrund i ALICE-detektorn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3DD16-E717-0166-6991-C094B8D7DC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9689" y="1566736"/>
            <a:ext cx="4164559" cy="4577010"/>
          </a:xfrm>
        </p:spPr>
        <p:txBody>
          <a:bodyPr>
            <a:norm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Jon-körning 2023: väldigt stark bakgrundssignal gör delar av ALICE-detektorn blind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Detektivarbete </a:t>
            </a:r>
            <a:r>
              <a:rPr lang="sv-SE" noProof="0" dirty="0">
                <a:latin typeface="Aptos" panose="020B0004020202020204" pitchFamily="34" charset="0"/>
                <a:sym typeface="Wingdings" panose="05000000000000000000" pitchFamily="2" charset="2"/>
              </a:rPr>
              <a:t> 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  <a:sym typeface="Wingdings" panose="05000000000000000000" pitchFamily="2" charset="2"/>
              </a:rPr>
              <a:t>Bly-joner som passerar kollimeringssystemet kan tappa en neutron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  <a:sym typeface="Wingdings" panose="05000000000000000000" pitchFamily="2" charset="2"/>
              </a:rPr>
              <a:t>”Fel” massa  böjs fel av magneterna, träffar </a:t>
            </a:r>
            <a:r>
              <a:rPr lang="sv-SE" noProof="0" dirty="0" err="1">
                <a:latin typeface="Aptos" panose="020B0004020202020204" pitchFamily="34" charset="0"/>
                <a:sym typeface="Wingdings" panose="05000000000000000000" pitchFamily="2" charset="2"/>
              </a:rPr>
              <a:t>kollimator</a:t>
            </a:r>
            <a:r>
              <a:rPr lang="sv-SE" noProof="0" dirty="0">
                <a:latin typeface="Aptos" panose="020B0004020202020204" pitchFamily="34" charset="0"/>
                <a:sym typeface="Wingdings" panose="05000000000000000000" pitchFamily="2" charset="2"/>
              </a:rPr>
              <a:t> framför ALICE  producerade partiklar ger bakgrund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  <a:sym typeface="Wingdings" panose="05000000000000000000" pitchFamily="2" charset="2"/>
              </a:rPr>
              <a:t>Lösning: liten ändring av strålbanan </a:t>
            </a:r>
            <a:r>
              <a:rPr lang="en-US" noProof="0" dirty="0">
                <a:latin typeface="Aptos" panose="020B0004020202020204" pitchFamily="34" charset="0"/>
                <a:sym typeface="Wingdings" panose="05000000000000000000" pitchFamily="2" charset="2"/>
              </a:rPr>
              <a:t> </a:t>
            </a:r>
            <a:r>
              <a:rPr lang="en-US" noProof="0" dirty="0" err="1">
                <a:latin typeface="Aptos" panose="020B0004020202020204" pitchFamily="34" charset="0"/>
                <a:sym typeface="Wingdings" panose="05000000000000000000" pitchFamily="2" charset="2"/>
              </a:rPr>
              <a:t>kollimatorn</a:t>
            </a:r>
            <a:r>
              <a:rPr lang="en-US" noProof="0" dirty="0">
                <a:latin typeface="Aptos" panose="020B0004020202020204" pitchFamily="34" charset="0"/>
                <a:sym typeface="Wingdings" panose="05000000000000000000" pitchFamily="2" charset="2"/>
              </a:rPr>
              <a:t> </a:t>
            </a:r>
            <a:r>
              <a:rPr lang="en-US" noProof="0" dirty="0" err="1">
                <a:latin typeface="Aptos" panose="020B0004020202020204" pitchFamily="34" charset="0"/>
                <a:sym typeface="Wingdings" panose="05000000000000000000" pitchFamily="2" charset="2"/>
              </a:rPr>
              <a:t>undviks</a:t>
            </a:r>
            <a:endParaRPr lang="sv-SE" noProof="0" dirty="0">
              <a:latin typeface="Aptos" panose="020B00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1DF1E6-B01A-75D6-EF5E-14EC52FFD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549" y="605530"/>
            <a:ext cx="2988332" cy="269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37565A5-9B9D-8D6C-D82D-DA001B6F9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313" y="3493009"/>
            <a:ext cx="3118063" cy="265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C68905-912E-FC5F-2E9D-0CFD40AE30B1}"/>
              </a:ext>
            </a:extLst>
          </p:cNvPr>
          <p:cNvSpPr txBox="1"/>
          <p:nvPr/>
        </p:nvSpPr>
        <p:spPr>
          <a:xfrm>
            <a:off x="9234020" y="274770"/>
            <a:ext cx="232210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sz="2400" b="1" dirty="0">
                <a:latin typeface="Arial Narrow" pitchFamily="34" charset="0"/>
              </a:rPr>
              <a:t>Before mitigation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143FA71-CDE6-9D17-7FA3-9490E117A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7347" y="266840"/>
            <a:ext cx="532029" cy="61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EF8E83-9626-FE0F-B729-D9D682B6E6C4}"/>
              </a:ext>
            </a:extLst>
          </p:cNvPr>
          <p:cNvSpPr txBox="1"/>
          <p:nvPr/>
        </p:nvSpPr>
        <p:spPr>
          <a:xfrm>
            <a:off x="9360357" y="3225128"/>
            <a:ext cx="2110508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sz="2400" b="1" dirty="0">
                <a:latin typeface="Arial Narrow" pitchFamily="34" charset="0"/>
              </a:rPr>
              <a:t>After mitigation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4418CD3-CF76-587D-5E10-5F473BEC1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42" y="1944303"/>
            <a:ext cx="3609060" cy="33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5F28E73-C8E6-64A4-226D-EA265ECADC3B}"/>
              </a:ext>
            </a:extLst>
          </p:cNvPr>
          <p:cNvSpPr/>
          <p:nvPr/>
        </p:nvSpPr>
        <p:spPr>
          <a:xfrm>
            <a:off x="5364412" y="2050181"/>
            <a:ext cx="2845937" cy="154966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3A888D-E417-C6C7-C5B1-71C41C3B61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120176" y="3251597"/>
            <a:ext cx="434720" cy="41743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D1543B5-0F0C-688F-11EF-2B6E2910CE1B}"/>
              </a:ext>
            </a:extLst>
          </p:cNvPr>
          <p:cNvSpPr/>
          <p:nvPr/>
        </p:nvSpPr>
        <p:spPr>
          <a:xfrm>
            <a:off x="5408175" y="3591534"/>
            <a:ext cx="2569548" cy="35482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oon 16">
            <a:extLst>
              <a:ext uri="{FF2B5EF4-FFF2-40B4-BE49-F238E27FC236}">
                <a16:creationId xmlns:a16="http://schemas.microsoft.com/office/drawing/2014/main" id="{4A08348F-FFD9-0C1A-90C0-A896BB1C1274}"/>
              </a:ext>
            </a:extLst>
          </p:cNvPr>
          <p:cNvSpPr/>
          <p:nvPr/>
        </p:nvSpPr>
        <p:spPr>
          <a:xfrm rot="13036923">
            <a:off x="7570898" y="3393360"/>
            <a:ext cx="402126" cy="1273596"/>
          </a:xfrm>
          <a:prstGeom prst="moon">
            <a:avLst>
              <a:gd name="adj" fmla="val 3677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oon 17">
            <a:extLst>
              <a:ext uri="{FF2B5EF4-FFF2-40B4-BE49-F238E27FC236}">
                <a16:creationId xmlns:a16="http://schemas.microsoft.com/office/drawing/2014/main" id="{0D2A9F80-A64C-4CBA-9B9F-F1B476C438D6}"/>
              </a:ext>
            </a:extLst>
          </p:cNvPr>
          <p:cNvSpPr/>
          <p:nvPr/>
        </p:nvSpPr>
        <p:spPr>
          <a:xfrm rot="15453984">
            <a:off x="7034860" y="4100377"/>
            <a:ext cx="356418" cy="1221463"/>
          </a:xfrm>
          <a:prstGeom prst="moon">
            <a:avLst>
              <a:gd name="adj" fmla="val 3677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oon 18">
            <a:extLst>
              <a:ext uri="{FF2B5EF4-FFF2-40B4-BE49-F238E27FC236}">
                <a16:creationId xmlns:a16="http://schemas.microsoft.com/office/drawing/2014/main" id="{0B89FB42-2805-F455-CED0-585AB0C598FC}"/>
              </a:ext>
            </a:extLst>
          </p:cNvPr>
          <p:cNvSpPr/>
          <p:nvPr/>
        </p:nvSpPr>
        <p:spPr>
          <a:xfrm rot="18291933">
            <a:off x="6067062" y="3907897"/>
            <a:ext cx="356418" cy="1221463"/>
          </a:xfrm>
          <a:prstGeom prst="moon">
            <a:avLst>
              <a:gd name="adj" fmla="val 3677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1559-ABAF-48DD-E987-48AA3B80E580}"/>
              </a:ext>
            </a:extLst>
          </p:cNvPr>
          <p:cNvSpPr/>
          <p:nvPr/>
        </p:nvSpPr>
        <p:spPr>
          <a:xfrm>
            <a:off x="5364412" y="3946358"/>
            <a:ext cx="2152919" cy="486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DE8B5E-2AEA-5655-4A79-64B12DEDB2CA}"/>
              </a:ext>
            </a:extLst>
          </p:cNvPr>
          <p:cNvSpPr/>
          <p:nvPr/>
        </p:nvSpPr>
        <p:spPr>
          <a:xfrm>
            <a:off x="6477802" y="4520113"/>
            <a:ext cx="656864" cy="18205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9029E7-88D5-545F-3B08-1E2ED32037D5}"/>
              </a:ext>
            </a:extLst>
          </p:cNvPr>
          <p:cNvSpPr/>
          <p:nvPr/>
        </p:nvSpPr>
        <p:spPr>
          <a:xfrm rot="2676393">
            <a:off x="5838097" y="4485833"/>
            <a:ext cx="45719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7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8" grpId="0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4722C-0DEF-F9B1-BE54-D3262C396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B6763-922F-7587-D452-66A98E36E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211602" cy="1325880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Kollimering i </a:t>
            </a:r>
            <a:r>
              <a:rPr lang="sv-SE" noProof="0" dirty="0" err="1"/>
              <a:t>fcc</a:t>
            </a:r>
            <a:endParaRPr lang="sv-SE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1AB27-CDAC-69C4-27F7-8BF593C55ED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9689" y="1566736"/>
            <a:ext cx="4164559" cy="4577010"/>
          </a:xfrm>
        </p:spPr>
        <p:txBody>
          <a:bodyPr>
            <a:norm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 err="1">
                <a:latin typeface="Aptos" panose="020B0004020202020204" pitchFamily="34" charset="0"/>
              </a:rPr>
              <a:t>Future</a:t>
            </a:r>
            <a:r>
              <a:rPr lang="sv-SE" noProof="0" dirty="0">
                <a:latin typeface="Aptos" panose="020B0004020202020204" pitchFamily="34" charset="0"/>
              </a:rPr>
              <a:t> </a:t>
            </a:r>
            <a:r>
              <a:rPr lang="sv-SE" noProof="0" dirty="0" err="1">
                <a:latin typeface="Aptos" panose="020B0004020202020204" pitchFamily="34" charset="0"/>
              </a:rPr>
              <a:t>Circular</a:t>
            </a:r>
            <a:r>
              <a:rPr lang="sv-SE" noProof="0" dirty="0">
                <a:latin typeface="Aptos" panose="020B0004020202020204" pitchFamily="34" charset="0"/>
              </a:rPr>
              <a:t> </a:t>
            </a:r>
            <a:r>
              <a:rPr lang="sv-SE" noProof="0" dirty="0" err="1">
                <a:latin typeface="Aptos" panose="020B0004020202020204" pitchFamily="34" charset="0"/>
              </a:rPr>
              <a:t>Collider</a:t>
            </a:r>
            <a:r>
              <a:rPr lang="sv-SE" dirty="0">
                <a:latin typeface="Aptos" panose="020B0004020202020204" pitchFamily="34" charset="0"/>
              </a:rPr>
              <a:t>: designstudie för framtida maskin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FCC-</a:t>
            </a:r>
            <a:r>
              <a:rPr lang="sv-SE" dirty="0" err="1">
                <a:latin typeface="Aptos" panose="020B0004020202020204" pitchFamily="34" charset="0"/>
              </a:rPr>
              <a:t>ee</a:t>
            </a:r>
            <a:r>
              <a:rPr lang="sv-SE" dirty="0">
                <a:latin typeface="Aptos" panose="020B0004020202020204" pitchFamily="34" charset="0"/>
              </a:rPr>
              <a:t>: krockar e+ och e-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FCC-</a:t>
            </a:r>
            <a:r>
              <a:rPr lang="sv-SE" dirty="0" err="1">
                <a:latin typeface="Aptos" panose="020B0004020202020204" pitchFamily="34" charset="0"/>
              </a:rPr>
              <a:t>hh</a:t>
            </a:r>
            <a:r>
              <a:rPr lang="sv-SE" dirty="0">
                <a:latin typeface="Aptos" panose="020B0004020202020204" pitchFamily="34" charset="0"/>
              </a:rPr>
              <a:t>: krockar protoner och joner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Kollimering är viktigt i </a:t>
            </a:r>
            <a:r>
              <a:rPr lang="sv-SE" noProof="0" dirty="0" err="1">
                <a:latin typeface="Aptos" panose="020B0004020202020204" pitchFamily="34" charset="0"/>
              </a:rPr>
              <a:t>bägg</a:t>
            </a:r>
            <a:r>
              <a:rPr lang="sv-SE" dirty="0">
                <a:latin typeface="Aptos" panose="020B0004020202020204" pitchFamily="34" charset="0"/>
              </a:rPr>
              <a:t>e maskinerna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FCC-</a:t>
            </a:r>
            <a:r>
              <a:rPr lang="sv-SE" noProof="0" dirty="0" err="1">
                <a:latin typeface="Aptos" panose="020B0004020202020204" pitchFamily="34" charset="0"/>
              </a:rPr>
              <a:t>ee</a:t>
            </a:r>
            <a:r>
              <a:rPr lang="sv-SE" noProof="0" dirty="0">
                <a:latin typeface="Aptos" panose="020B0004020202020204" pitchFamily="34" charset="0"/>
              </a:rPr>
              <a:t>: första </a:t>
            </a:r>
            <a:r>
              <a:rPr lang="sv-SE" noProof="0" dirty="0" err="1">
                <a:latin typeface="Aptos" panose="020B0004020202020204" pitchFamily="34" charset="0"/>
              </a:rPr>
              <a:t>lepton</a:t>
            </a:r>
            <a:r>
              <a:rPr lang="sv-SE" noProof="0" dirty="0">
                <a:latin typeface="Aptos" panose="020B0004020202020204" pitchFamily="34" charset="0"/>
              </a:rPr>
              <a:t>-maskinen där maskin-skydd påverkar designen; strålbakgrunder 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FCC-</a:t>
            </a:r>
            <a:r>
              <a:rPr lang="sv-SE" noProof="0" dirty="0" err="1">
                <a:latin typeface="Aptos" panose="020B0004020202020204" pitchFamily="34" charset="0"/>
              </a:rPr>
              <a:t>hh</a:t>
            </a:r>
            <a:r>
              <a:rPr lang="sv-SE" noProof="0" dirty="0">
                <a:latin typeface="Aptos" panose="020B0004020202020204" pitchFamily="34" charset="0"/>
              </a:rPr>
              <a:t>: 6.5 GJ total energi per stråle </a:t>
            </a:r>
            <a:r>
              <a:rPr lang="en-US" noProof="0" dirty="0">
                <a:latin typeface="Aptos" panose="020B0004020202020204" pitchFamily="34" charset="0"/>
                <a:sym typeface="Wingdings" panose="05000000000000000000" pitchFamily="2" charset="2"/>
              </a:rPr>
              <a:t> Airbus A380 </a:t>
            </a:r>
            <a:r>
              <a:rPr lang="en-US" noProof="0" dirty="0" err="1">
                <a:latin typeface="Aptos" panose="020B0004020202020204" pitchFamily="34" charset="0"/>
                <a:sym typeface="Wingdings" panose="05000000000000000000" pitchFamily="2" charset="2"/>
              </a:rPr>
              <a:t>i</a:t>
            </a:r>
            <a:r>
              <a:rPr lang="en-US" noProof="0" dirty="0">
                <a:latin typeface="Aptos" panose="020B0004020202020204" pitchFamily="34" charset="0"/>
                <a:sym typeface="Wingdings" panose="05000000000000000000" pitchFamily="2" charset="2"/>
              </a:rPr>
              <a:t> 780 km/h</a:t>
            </a:r>
            <a:endParaRPr lang="sv-SE" noProof="0" dirty="0">
              <a:latin typeface="Aptos" panose="020B00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E0265A-CC72-3F0F-955A-A8CFCEB804F0}"/>
              </a:ext>
            </a:extLst>
          </p:cNvPr>
          <p:cNvSpPr/>
          <p:nvPr/>
        </p:nvSpPr>
        <p:spPr>
          <a:xfrm>
            <a:off x="5408175" y="3591534"/>
            <a:ext cx="2569548" cy="35482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oon 16">
            <a:extLst>
              <a:ext uri="{FF2B5EF4-FFF2-40B4-BE49-F238E27FC236}">
                <a16:creationId xmlns:a16="http://schemas.microsoft.com/office/drawing/2014/main" id="{83BD62AB-4B00-474D-4273-1D72F242EC90}"/>
              </a:ext>
            </a:extLst>
          </p:cNvPr>
          <p:cNvSpPr/>
          <p:nvPr/>
        </p:nvSpPr>
        <p:spPr>
          <a:xfrm rot="13036923">
            <a:off x="7570898" y="3393360"/>
            <a:ext cx="402126" cy="1273596"/>
          </a:xfrm>
          <a:prstGeom prst="moon">
            <a:avLst>
              <a:gd name="adj" fmla="val 3677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oon 17">
            <a:extLst>
              <a:ext uri="{FF2B5EF4-FFF2-40B4-BE49-F238E27FC236}">
                <a16:creationId xmlns:a16="http://schemas.microsoft.com/office/drawing/2014/main" id="{E1056F20-D31D-EF2B-2FDC-022E5145CE05}"/>
              </a:ext>
            </a:extLst>
          </p:cNvPr>
          <p:cNvSpPr/>
          <p:nvPr/>
        </p:nvSpPr>
        <p:spPr>
          <a:xfrm rot="15453984">
            <a:off x="7034860" y="4100377"/>
            <a:ext cx="356418" cy="1221463"/>
          </a:xfrm>
          <a:prstGeom prst="moon">
            <a:avLst>
              <a:gd name="adj" fmla="val 3677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oon 18">
            <a:extLst>
              <a:ext uri="{FF2B5EF4-FFF2-40B4-BE49-F238E27FC236}">
                <a16:creationId xmlns:a16="http://schemas.microsoft.com/office/drawing/2014/main" id="{149680B7-EF84-D3C7-0AB8-99F9963AD9ED}"/>
              </a:ext>
            </a:extLst>
          </p:cNvPr>
          <p:cNvSpPr/>
          <p:nvPr/>
        </p:nvSpPr>
        <p:spPr>
          <a:xfrm rot="18291933">
            <a:off x="6067062" y="3907897"/>
            <a:ext cx="356418" cy="1221463"/>
          </a:xfrm>
          <a:prstGeom prst="moon">
            <a:avLst>
              <a:gd name="adj" fmla="val 3677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8DEF95-395D-51F7-0B90-88BB4EA66DB4}"/>
              </a:ext>
            </a:extLst>
          </p:cNvPr>
          <p:cNvSpPr/>
          <p:nvPr/>
        </p:nvSpPr>
        <p:spPr>
          <a:xfrm>
            <a:off x="5364412" y="3946358"/>
            <a:ext cx="2152919" cy="486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12CF398-E900-19F7-B361-D6F91D4CCDAB}"/>
              </a:ext>
            </a:extLst>
          </p:cNvPr>
          <p:cNvSpPr/>
          <p:nvPr/>
        </p:nvSpPr>
        <p:spPr>
          <a:xfrm>
            <a:off x="6477802" y="4520113"/>
            <a:ext cx="656864" cy="18205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6" descr="Picture 6">
            <a:extLst>
              <a:ext uri="{FF2B5EF4-FFF2-40B4-BE49-F238E27FC236}">
                <a16:creationId xmlns:a16="http://schemas.microsoft.com/office/drawing/2014/main" id="{0BFDCFC8-3AD1-7DFE-18C2-0400C84392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348"/>
          <a:stretch>
            <a:fillRect/>
          </a:stretch>
        </p:blipFill>
        <p:spPr>
          <a:xfrm>
            <a:off x="5002758" y="1566736"/>
            <a:ext cx="7018863" cy="3958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5F8F13-460D-571B-3F2D-A628271488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081" y="4484858"/>
            <a:ext cx="2062588" cy="154694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67382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E731-E6EA-31D8-1A0B-5AA7C1C6E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Handledning, </a:t>
            </a:r>
            <a:r>
              <a:rPr lang="sv-SE" dirty="0" err="1"/>
              <a:t>outreach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60D24A-1D07-C46F-3078-9AEED7BF74E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760" y="4003808"/>
            <a:ext cx="2214488" cy="16165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BD3054-2E40-9266-A3FF-0E70AA389EF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794" y="1506184"/>
            <a:ext cx="2214488" cy="216548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2220F08-84F5-0423-96E3-21E446C713F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82231" y="1662299"/>
            <a:ext cx="4937761" cy="4577010"/>
          </a:xfrm>
        </p:spPr>
        <p:txBody>
          <a:bodyPr>
            <a:norm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Handledning och träning av studenter och post-</a:t>
            </a:r>
            <a:r>
              <a:rPr lang="sv-SE" noProof="0" dirty="0" err="1">
                <a:latin typeface="Aptos" panose="020B0004020202020204" pitchFamily="34" charset="0"/>
              </a:rPr>
              <a:t>docs</a:t>
            </a: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Föreläsningar, t.ex.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CERNs program för ”sommarstudenter” 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Gästande svenska gymnasielärare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Gästande svenska gymnasieklasser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Publicering av resultat</a:t>
            </a: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87D4C-309A-BD07-FC2A-2B1B98897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3E4DB-1BC5-4ADC-C0E1-61CC29708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sammanfattning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3E869-C668-C1B5-EBC9-284C4936750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19749" y="1527079"/>
            <a:ext cx="5134335" cy="4113054"/>
          </a:xfrm>
        </p:spPr>
        <p:txBody>
          <a:bodyPr>
            <a:normAutofit lnSpcReduction="10000"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Mitt arbete rör huvudsakligen LHC-maskinen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Optimera prestanda, se till att maskinen körs säkert och utan störningar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Även studier av framtida maskiner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CERN är en väldigt spännande arbetsplats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Spetskompetens och expertis inom många områden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Mycket teknikutveckling och forskning inom skilda områden </a:t>
            </a:r>
            <a:r>
              <a:rPr lang="sv-SE" dirty="0">
                <a:latin typeface="Aptos" panose="020B0004020202020204" pitchFamily="34" charset="0"/>
                <a:sym typeface="Wingdings" panose="05000000000000000000" pitchFamily="2" charset="2"/>
              </a:rPr>
              <a:t> </a:t>
            </a:r>
            <a:r>
              <a:rPr lang="sv-SE" dirty="0">
                <a:latin typeface="Aptos" panose="020B0004020202020204" pitchFamily="34" charset="0"/>
              </a:rPr>
              <a:t>förutsättning för grundforskningen på CERN</a:t>
            </a:r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4B79E704-D60E-A6E6-FD1A-1BFA5E1C4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56" y="1527079"/>
            <a:ext cx="5510855" cy="378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4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EA01-DCD3-C900-A4EB-1BB13C78D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 dirty="0"/>
              <a:t>Om mig</a:t>
            </a:r>
          </a:p>
        </p:txBody>
      </p:sp>
      <p:sp>
        <p:nvSpPr>
          <p:cNvPr id="6" name="Right Arrow 57">
            <a:extLst>
              <a:ext uri="{FF2B5EF4-FFF2-40B4-BE49-F238E27FC236}">
                <a16:creationId xmlns:a16="http://schemas.microsoft.com/office/drawing/2014/main" id="{C09A5DAD-2CDC-1179-1E52-CC036A873B88}"/>
              </a:ext>
            </a:extLst>
          </p:cNvPr>
          <p:cNvSpPr/>
          <p:nvPr/>
        </p:nvSpPr>
        <p:spPr bwMode="auto">
          <a:xfrm>
            <a:off x="1434168" y="2989022"/>
            <a:ext cx="10774536" cy="73366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sv-SE" noProof="0" dirty="0">
              <a:latin typeface="Aptos Narrow" panose="020B0004020202020204" pitchFamily="34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DB91D948-2325-692A-4292-28AEE0425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290" y="3152090"/>
            <a:ext cx="17954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2000" noProof="0" dirty="0">
                <a:solidFill>
                  <a:schemeClr val="bg2">
                    <a:lumMod val="10000"/>
                  </a:schemeClr>
                </a:solidFill>
                <a:latin typeface="Aptos Narrow" panose="020B0004020202020204" pitchFamily="34" charset="0"/>
                <a:cs typeface="Garamond" charset="0"/>
              </a:rPr>
              <a:t>2000 - 2004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D875526E-7E9D-A201-5831-1AC5347CF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4186" y="1489548"/>
            <a:ext cx="141128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University studies</a:t>
            </a: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A52B1011-A002-FD93-8D55-EA9B43684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925" y="3570565"/>
            <a:ext cx="184199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Civ. Ing. Teknisk fysik och elektroteknik</a:t>
            </a:r>
          </a:p>
        </p:txBody>
      </p:sp>
      <p:sp>
        <p:nvSpPr>
          <p:cNvPr id="10" name="TextBox 28">
            <a:extLst>
              <a:ext uri="{FF2B5EF4-FFF2-40B4-BE49-F238E27FC236}">
                <a16:creationId xmlns:a16="http://schemas.microsoft.com/office/drawing/2014/main" id="{A2A4F19B-5331-D04E-C0D7-096A513A6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3317" y="3164329"/>
            <a:ext cx="15033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2000" noProof="0" dirty="0">
                <a:solidFill>
                  <a:schemeClr val="bg2">
                    <a:lumMod val="10000"/>
                  </a:schemeClr>
                </a:solidFill>
                <a:latin typeface="Aptos Narrow" panose="020B0004020202020204" pitchFamily="34" charset="0"/>
                <a:cs typeface="Garamond" charset="0"/>
              </a:rPr>
              <a:t>2005</a:t>
            </a:r>
          </a:p>
        </p:txBody>
      </p:sp>
      <p:sp>
        <p:nvSpPr>
          <p:cNvPr id="11" name="TextBox 29">
            <a:extLst>
              <a:ext uri="{FF2B5EF4-FFF2-40B4-BE49-F238E27FC236}">
                <a16:creationId xmlns:a16="http://schemas.microsoft.com/office/drawing/2014/main" id="{DD8C19D4-D916-464C-D18F-4B0F41AB9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5325" y="1498260"/>
            <a:ext cx="15183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Master</a:t>
            </a:r>
          </a:p>
          <a:p>
            <a:pPr algn="ctr" eaLnBrk="1" hangingPunct="1"/>
            <a:r>
              <a:rPr lang="sv-SE" sz="1600" b="0" noProof="0" dirty="0" err="1">
                <a:latin typeface="Aptos Narrow" panose="020B0004020202020204" pitchFamily="34" charset="0"/>
                <a:cs typeface="Garamond" charset="0"/>
              </a:rPr>
              <a:t>Thesis</a:t>
            </a:r>
            <a:endParaRPr lang="sv-SE" sz="1600" b="0" noProof="0" dirty="0">
              <a:latin typeface="Aptos Narrow" panose="020B0004020202020204" pitchFamily="34" charset="0"/>
              <a:cs typeface="Garamond" charset="0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id="{BCAAF580-255B-C7AF-A22F-79F739E2A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0855" y="3570565"/>
            <a:ext cx="17281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Acceleratorfysik</a:t>
            </a:r>
          </a:p>
        </p:txBody>
      </p:sp>
      <p:sp>
        <p:nvSpPr>
          <p:cNvPr id="13" name="TextBox 35">
            <a:extLst>
              <a:ext uri="{FF2B5EF4-FFF2-40B4-BE49-F238E27FC236}">
                <a16:creationId xmlns:a16="http://schemas.microsoft.com/office/drawing/2014/main" id="{0C0782BE-6AD9-318F-C43E-6453D1811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9690" y="3161859"/>
            <a:ext cx="14622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2000" noProof="0" dirty="0">
                <a:solidFill>
                  <a:schemeClr val="bg2">
                    <a:lumMod val="10000"/>
                  </a:schemeClr>
                </a:solidFill>
                <a:latin typeface="Aptos Narrow" panose="020B0004020202020204" pitchFamily="34" charset="0"/>
                <a:cs typeface="Garamond" charset="0"/>
              </a:rPr>
              <a:t>2006-2009</a:t>
            </a:r>
          </a:p>
        </p:txBody>
      </p:sp>
      <p:sp>
        <p:nvSpPr>
          <p:cNvPr id="14" name="TextBox 36">
            <a:extLst>
              <a:ext uri="{FF2B5EF4-FFF2-40B4-BE49-F238E27FC236}">
                <a16:creationId xmlns:a16="http://schemas.microsoft.com/office/drawing/2014/main" id="{A5EC76E2-EF7C-41AC-B486-AD51C7A7B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6093" y="1544127"/>
            <a:ext cx="13017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PhD</a:t>
            </a:r>
          </a:p>
        </p:txBody>
      </p:sp>
      <p:sp>
        <p:nvSpPr>
          <p:cNvPr id="15" name="TextBox 41">
            <a:extLst>
              <a:ext uri="{FF2B5EF4-FFF2-40B4-BE49-F238E27FC236}">
                <a16:creationId xmlns:a16="http://schemas.microsoft.com/office/drawing/2014/main" id="{0E3C6E23-3160-6E53-89B2-CF075BD6A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2712" y="3165167"/>
            <a:ext cx="1503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2000" noProof="0" dirty="0">
                <a:solidFill>
                  <a:schemeClr val="bg2">
                    <a:lumMod val="10000"/>
                  </a:schemeClr>
                </a:solidFill>
                <a:latin typeface="Aptos Narrow" panose="020B0004020202020204" pitchFamily="34" charset="0"/>
                <a:cs typeface="Garamond" charset="0"/>
              </a:rPr>
              <a:t>2010-2012</a:t>
            </a:r>
          </a:p>
        </p:txBody>
      </p:sp>
      <p:cxnSp>
        <p:nvCxnSpPr>
          <p:cNvPr id="16" name="Straight Connector 45">
            <a:extLst>
              <a:ext uri="{FF2B5EF4-FFF2-40B4-BE49-F238E27FC236}">
                <a16:creationId xmlns:a16="http://schemas.microsoft.com/office/drawing/2014/main" id="{BB073BFA-1A29-EDA1-1492-E37245AD063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560444" y="1443468"/>
            <a:ext cx="66768" cy="4713300"/>
          </a:xfrm>
          <a:prstGeom prst="line">
            <a:avLst/>
          </a:prstGeom>
          <a:noFill/>
          <a:ln w="22225">
            <a:solidFill>
              <a:srgbClr val="55832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Picture 16" descr="cern_logo_bul-phop2007-046_02.eps">
            <a:extLst>
              <a:ext uri="{FF2B5EF4-FFF2-40B4-BE49-F238E27FC236}">
                <a16:creationId xmlns:a16="http://schemas.microsoft.com/office/drawing/2014/main" id="{93A334A1-B7D6-93B1-BEC1-39F4A0F4E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046" y="5120167"/>
            <a:ext cx="792936" cy="79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42">
            <a:extLst>
              <a:ext uri="{FF2B5EF4-FFF2-40B4-BE49-F238E27FC236}">
                <a16:creationId xmlns:a16="http://schemas.microsoft.com/office/drawing/2014/main" id="{C5E94335-18BC-E440-A362-552805590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7138" y="1443468"/>
            <a:ext cx="12346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CERN </a:t>
            </a:r>
            <a:r>
              <a:rPr lang="sv-SE" sz="1600" b="0" noProof="0" dirty="0" err="1">
                <a:latin typeface="Aptos Narrow" panose="020B0004020202020204" pitchFamily="34" charset="0"/>
                <a:cs typeface="Garamond" charset="0"/>
              </a:rPr>
              <a:t>staff</a:t>
            </a:r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:</a:t>
            </a:r>
          </a:p>
          <a:p>
            <a:pPr algn="ctr" eaLnBrk="1" hangingPunct="1"/>
            <a:r>
              <a:rPr lang="sv-SE" sz="1600" b="0" noProof="0" dirty="0" err="1">
                <a:latin typeface="Aptos Narrow" panose="020B0004020202020204" pitchFamily="34" charset="0"/>
                <a:cs typeface="Garamond" charset="0"/>
              </a:rPr>
              <a:t>Applied</a:t>
            </a:r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 </a:t>
            </a:r>
            <a:r>
              <a:rPr lang="sv-SE" sz="1600" b="0" noProof="0" dirty="0" err="1">
                <a:latin typeface="Aptos Narrow" panose="020B0004020202020204" pitchFamily="34" charset="0"/>
                <a:cs typeface="Garamond" charset="0"/>
              </a:rPr>
              <a:t>Physicist</a:t>
            </a:r>
            <a:endParaRPr lang="sv-SE" sz="1600" b="0" noProof="0" dirty="0">
              <a:latin typeface="Aptos Narrow" panose="020B0004020202020204" pitchFamily="34" charset="0"/>
              <a:cs typeface="Garamond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04BDC9-A324-D42A-B3A9-1A86379BF365}"/>
              </a:ext>
            </a:extLst>
          </p:cNvPr>
          <p:cNvGrpSpPr/>
          <p:nvPr/>
        </p:nvGrpSpPr>
        <p:grpSpPr>
          <a:xfrm>
            <a:off x="9313155" y="2213967"/>
            <a:ext cx="758825" cy="782637"/>
            <a:chOff x="7407353" y="2128483"/>
            <a:chExt cx="758825" cy="782637"/>
          </a:xfrm>
        </p:grpSpPr>
        <p:cxnSp>
          <p:nvCxnSpPr>
            <p:cNvPr id="20" name="Straight Arrow Connector 43">
              <a:extLst>
                <a:ext uri="{FF2B5EF4-FFF2-40B4-BE49-F238E27FC236}">
                  <a16:creationId xmlns:a16="http://schemas.microsoft.com/office/drawing/2014/main" id="{85B88027-EF92-2F1A-5A1B-567FB86B30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748666" y="2128483"/>
              <a:ext cx="0" cy="78263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1" name="Picture 46" descr="150px-Flag_of_Schweiz.svg.png">
              <a:extLst>
                <a:ext uri="{FF2B5EF4-FFF2-40B4-BE49-F238E27FC236}">
                  <a16:creationId xmlns:a16="http://schemas.microsoft.com/office/drawing/2014/main" id="{9D1B3C29-AC71-048E-DF43-F5558FD9B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7353" y="2352320"/>
              <a:ext cx="271463" cy="27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7" descr="150px-Flag_of_France.svg.png">
              <a:extLst>
                <a:ext uri="{FF2B5EF4-FFF2-40B4-BE49-F238E27FC236}">
                  <a16:creationId xmlns:a16="http://schemas.microsoft.com/office/drawing/2014/main" id="{F04D18D4-31DE-6621-6DCC-623A94F0C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1528" y="2365184"/>
              <a:ext cx="374650" cy="24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Box 41">
            <a:extLst>
              <a:ext uri="{FF2B5EF4-FFF2-40B4-BE49-F238E27FC236}">
                <a16:creationId xmlns:a16="http://schemas.microsoft.com/office/drawing/2014/main" id="{1C957113-0277-1E3C-E5C1-94CA5D23D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649" y="3153797"/>
            <a:ext cx="1503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2000" noProof="0" dirty="0">
                <a:solidFill>
                  <a:schemeClr val="bg2">
                    <a:lumMod val="10000"/>
                  </a:schemeClr>
                </a:solidFill>
                <a:latin typeface="Aptos Narrow" panose="020B0004020202020204" pitchFamily="34" charset="0"/>
                <a:cs typeface="Garamond" charset="0"/>
              </a:rPr>
              <a:t>2012-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B525E6A6-EEC4-562E-FE1C-9714B6852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4949" y="3570565"/>
            <a:ext cx="29461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800" b="0" dirty="0">
                <a:latin typeface="Aptos Narrow" panose="020B0004020202020204" pitchFamily="34" charset="0"/>
                <a:cs typeface="Garamond" charset="0"/>
              </a:rPr>
              <a:t>Acceleratorfysik</a:t>
            </a:r>
            <a:br>
              <a:rPr lang="sv-SE" sz="1800" b="0" dirty="0">
                <a:latin typeface="Aptos Narrow" panose="020B0004020202020204" pitchFamily="34" charset="0"/>
                <a:cs typeface="Garamond" charset="0"/>
              </a:rPr>
            </a:br>
            <a:endParaRPr lang="sv-SE" sz="1800" b="0" dirty="0">
              <a:latin typeface="Aptos Narrow" panose="020B0004020202020204" pitchFamily="34" charset="0"/>
              <a:cs typeface="Garamond" charset="0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8ADF33F6-5C6B-A59D-B31D-33C969501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30" y="2380510"/>
            <a:ext cx="414648" cy="25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1" descr="150px-Flag_of_Germany.svg.png">
            <a:extLst>
              <a:ext uri="{FF2B5EF4-FFF2-40B4-BE49-F238E27FC236}">
                <a16:creationId xmlns:a16="http://schemas.microsoft.com/office/drawing/2014/main" id="{F3F22AE5-A48A-855F-8B5C-98331E783C4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562" y="2379572"/>
            <a:ext cx="4318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6" descr="cern_logo_bul-phop2007-046_02.eps">
            <a:extLst>
              <a:ext uri="{FF2B5EF4-FFF2-40B4-BE49-F238E27FC236}">
                <a16:creationId xmlns:a16="http://schemas.microsoft.com/office/drawing/2014/main" id="{01FF6FD7-A15D-1D52-DADF-04C56457A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573" y="4598899"/>
            <a:ext cx="544481" cy="54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Arrow Connector 43">
            <a:extLst>
              <a:ext uri="{FF2B5EF4-FFF2-40B4-BE49-F238E27FC236}">
                <a16:creationId xmlns:a16="http://schemas.microsoft.com/office/drawing/2014/main" id="{2553E8AA-C88B-F329-51B3-24F0348B0B6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42851" y="2163548"/>
            <a:ext cx="0" cy="782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9" name="Picture 46" descr="150px-Flag_of_Schweiz.svg.png">
            <a:extLst>
              <a:ext uri="{FF2B5EF4-FFF2-40B4-BE49-F238E27FC236}">
                <a16:creationId xmlns:a16="http://schemas.microsoft.com/office/drawing/2014/main" id="{C0F08578-975F-F017-36D2-E8CFAD645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538" y="2387385"/>
            <a:ext cx="2714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7" descr="150px-Flag_of_France.svg.png">
            <a:extLst>
              <a:ext uri="{FF2B5EF4-FFF2-40B4-BE49-F238E27FC236}">
                <a16:creationId xmlns:a16="http://schemas.microsoft.com/office/drawing/2014/main" id="{00B8F368-6679-B7E7-60F0-A3A4CDD1D4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713" y="2400249"/>
            <a:ext cx="3746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Connector 45">
            <a:extLst>
              <a:ext uri="{FF2B5EF4-FFF2-40B4-BE49-F238E27FC236}">
                <a16:creationId xmlns:a16="http://schemas.microsoft.com/office/drawing/2014/main" id="{8CE0BE5D-3E04-05FD-612C-6CCDF6BBACD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121462" y="1443468"/>
            <a:ext cx="42162" cy="4666894"/>
          </a:xfrm>
          <a:prstGeom prst="line">
            <a:avLst/>
          </a:prstGeom>
          <a:noFill/>
          <a:ln w="22225">
            <a:solidFill>
              <a:srgbClr val="55832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Arrow Connector 43">
            <a:extLst>
              <a:ext uri="{FF2B5EF4-FFF2-40B4-BE49-F238E27FC236}">
                <a16:creationId xmlns:a16="http://schemas.microsoft.com/office/drawing/2014/main" id="{7E8FE06D-2E37-A906-247B-3E312565AFFE}"/>
              </a:ext>
            </a:extLst>
          </p:cNvPr>
          <p:cNvCxnSpPr>
            <a:cxnSpLocks noChangeShapeType="1"/>
            <a:stCxn id="14" idx="2"/>
          </p:cNvCxnSpPr>
          <p:nvPr/>
        </p:nvCxnSpPr>
        <p:spPr bwMode="auto">
          <a:xfrm>
            <a:off x="6186968" y="1882681"/>
            <a:ext cx="2878" cy="106350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3" name="Picture 46" descr="150px-Flag_of_Schweiz.svg.png">
            <a:extLst>
              <a:ext uri="{FF2B5EF4-FFF2-40B4-BE49-F238E27FC236}">
                <a16:creationId xmlns:a16="http://schemas.microsoft.com/office/drawing/2014/main" id="{5D491F33-4769-7399-DA2E-72BF2113B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291" y="2387385"/>
            <a:ext cx="2714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7" descr="150px-Flag_of_France.svg.png">
            <a:extLst>
              <a:ext uri="{FF2B5EF4-FFF2-40B4-BE49-F238E27FC236}">
                <a16:creationId xmlns:a16="http://schemas.microsoft.com/office/drawing/2014/main" id="{E6D605FF-41B1-4FB9-1DEE-9F620CF783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714" y="2694944"/>
            <a:ext cx="3746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>
            <a:extLst>
              <a:ext uri="{FF2B5EF4-FFF2-40B4-BE49-F238E27FC236}">
                <a16:creationId xmlns:a16="http://schemas.microsoft.com/office/drawing/2014/main" id="{F1BFA174-76BF-2799-6F38-674A1F330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074" y="4577186"/>
            <a:ext cx="1174473" cy="84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>
            <a:extLst>
              <a:ext uri="{FF2B5EF4-FFF2-40B4-BE49-F238E27FC236}">
                <a16:creationId xmlns:a16="http://schemas.microsoft.com/office/drawing/2014/main" id="{15808CE7-AB39-3198-2C38-859ED93D8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252" y="5551267"/>
            <a:ext cx="1330281" cy="36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4">
            <a:extLst>
              <a:ext uri="{FF2B5EF4-FFF2-40B4-BE49-F238E27FC236}">
                <a16:creationId xmlns:a16="http://schemas.microsoft.com/office/drawing/2014/main" id="{71193A61-5C4B-AA48-8F6A-80608D084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7478" y="3570565"/>
            <a:ext cx="17640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Acceleratorfysik</a:t>
            </a:r>
          </a:p>
          <a:p>
            <a:pPr algn="ctr" eaLnBrk="1" hangingPunct="1"/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på CERN, 4:e året på MAX-</a:t>
            </a:r>
            <a:r>
              <a:rPr lang="sv-SE" sz="1800" b="0" noProof="0" dirty="0" err="1">
                <a:latin typeface="Aptos Narrow" panose="020B0004020202020204" pitchFamily="34" charset="0"/>
                <a:cs typeface="Garamond" charset="0"/>
              </a:rPr>
              <a:t>lab</a:t>
            </a:r>
            <a:endParaRPr lang="sv-SE" sz="1800" b="0" noProof="0" dirty="0">
              <a:latin typeface="Aptos Narrow" panose="020B0004020202020204" pitchFamily="34" charset="0"/>
              <a:cs typeface="Garamond" charset="0"/>
            </a:endParaRPr>
          </a:p>
        </p:txBody>
      </p:sp>
      <p:cxnSp>
        <p:nvCxnSpPr>
          <p:cNvPr id="40" name="Straight Arrow Connector 43">
            <a:extLst>
              <a:ext uri="{FF2B5EF4-FFF2-40B4-BE49-F238E27FC236}">
                <a16:creationId xmlns:a16="http://schemas.microsoft.com/office/drawing/2014/main" id="{93F25F24-C57E-5EE0-0FEF-EC3EF5FC6BE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05394" y="2163548"/>
            <a:ext cx="0" cy="782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" name="Picture 2">
            <a:extLst>
              <a:ext uri="{FF2B5EF4-FFF2-40B4-BE49-F238E27FC236}">
                <a16:creationId xmlns:a16="http://schemas.microsoft.com/office/drawing/2014/main" id="{119CFAAE-714F-737E-4451-927902EFE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786" y="2410718"/>
            <a:ext cx="414648" cy="25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78B10D2D-A452-479C-75FD-A89942095ACC}"/>
              </a:ext>
            </a:extLst>
          </p:cNvPr>
          <p:cNvGrpSpPr/>
          <p:nvPr/>
        </p:nvGrpSpPr>
        <p:grpSpPr>
          <a:xfrm>
            <a:off x="5248674" y="4951054"/>
            <a:ext cx="1870297" cy="962049"/>
            <a:chOff x="5248674" y="5182057"/>
            <a:chExt cx="1870297" cy="962049"/>
          </a:xfrm>
        </p:grpSpPr>
        <p:pic>
          <p:nvPicPr>
            <p:cNvPr id="39" name="Picture 16" descr="cern_logo_bul-phop2007-046_02.eps">
              <a:extLst>
                <a:ext uri="{FF2B5EF4-FFF2-40B4-BE49-F238E27FC236}">
                  <a16:creationId xmlns:a16="http://schemas.microsoft.com/office/drawing/2014/main" id="{F1A64D69-2E96-F698-6C79-8C3D6AE15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5077" y="5182057"/>
              <a:ext cx="544481" cy="544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7">
              <a:extLst>
                <a:ext uri="{FF2B5EF4-FFF2-40B4-BE49-F238E27FC236}">
                  <a16:creationId xmlns:a16="http://schemas.microsoft.com/office/drawing/2014/main" id="{44EBBEAB-B3E4-94C3-D60A-78E2E08B5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8674" y="5787859"/>
              <a:ext cx="1870297" cy="356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2">
              <a:extLst>
                <a:ext uri="{FF2B5EF4-FFF2-40B4-BE49-F238E27FC236}">
                  <a16:creationId xmlns:a16="http://schemas.microsoft.com/office/drawing/2014/main" id="{DC5F02BA-BDE7-4D36-5911-F5C7913AFD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903" y="5378456"/>
              <a:ext cx="831244" cy="338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4" name="TextBox 36">
            <a:extLst>
              <a:ext uri="{FF2B5EF4-FFF2-40B4-BE49-F238E27FC236}">
                <a16:creationId xmlns:a16="http://schemas.microsoft.com/office/drawing/2014/main" id="{0C657B91-14EA-427B-CA18-5EFCB6A66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6445" y="1553578"/>
            <a:ext cx="13017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600" b="0" noProof="0" dirty="0">
                <a:latin typeface="Aptos Narrow" panose="020B0004020202020204" pitchFamily="34" charset="0"/>
                <a:cs typeface="Garamond" charset="0"/>
              </a:rPr>
              <a:t>CERN </a:t>
            </a:r>
            <a:r>
              <a:rPr lang="sv-SE" sz="1600" b="0" noProof="0" dirty="0" err="1">
                <a:latin typeface="Aptos Narrow" panose="020B0004020202020204" pitchFamily="34" charset="0"/>
                <a:cs typeface="Garamond" charset="0"/>
              </a:rPr>
              <a:t>Fellow</a:t>
            </a:r>
            <a:endParaRPr lang="sv-SE" sz="1600" b="0" noProof="0" dirty="0">
              <a:latin typeface="Aptos Narrow" panose="020B0004020202020204" pitchFamily="34" charset="0"/>
              <a:cs typeface="Garamond" charset="0"/>
            </a:endParaRPr>
          </a:p>
        </p:txBody>
      </p:sp>
      <p:cxnSp>
        <p:nvCxnSpPr>
          <p:cNvPr id="45" name="Straight Arrow Connector 43">
            <a:extLst>
              <a:ext uri="{FF2B5EF4-FFF2-40B4-BE49-F238E27FC236}">
                <a16:creationId xmlns:a16="http://schemas.microsoft.com/office/drawing/2014/main" id="{1872EEA0-69DA-E5EE-F451-024025F124C1}"/>
              </a:ext>
            </a:extLst>
          </p:cNvPr>
          <p:cNvCxnSpPr>
            <a:cxnSpLocks noChangeShapeType="1"/>
            <a:stCxn id="44" idx="2"/>
          </p:cNvCxnSpPr>
          <p:nvPr/>
        </p:nvCxnSpPr>
        <p:spPr bwMode="auto">
          <a:xfrm>
            <a:off x="8147320" y="1892132"/>
            <a:ext cx="2878" cy="106350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" name="Picture 46" descr="150px-Flag_of_Schweiz.svg.png">
            <a:extLst>
              <a:ext uri="{FF2B5EF4-FFF2-40B4-BE49-F238E27FC236}">
                <a16:creationId xmlns:a16="http://schemas.microsoft.com/office/drawing/2014/main" id="{4CF17653-4ED2-CA34-17C4-3A45AA9BE7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885" y="2396836"/>
            <a:ext cx="2714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7" descr="150px-Flag_of_France.svg.png">
            <a:extLst>
              <a:ext uri="{FF2B5EF4-FFF2-40B4-BE49-F238E27FC236}">
                <a16:creationId xmlns:a16="http://schemas.microsoft.com/office/drawing/2014/main" id="{EE2B5174-5919-1072-545E-D18CB3D6AF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60" y="2409700"/>
            <a:ext cx="3746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48">
            <a:extLst>
              <a:ext uri="{FF2B5EF4-FFF2-40B4-BE49-F238E27FC236}">
                <a16:creationId xmlns:a16="http://schemas.microsoft.com/office/drawing/2014/main" id="{CF4C291A-D122-EE07-6B37-91F42CBAD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2954" y="3570565"/>
            <a:ext cx="19731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Acceleratorfysik</a:t>
            </a:r>
          </a:p>
        </p:txBody>
      </p:sp>
      <p:cxnSp>
        <p:nvCxnSpPr>
          <p:cNvPr id="52" name="Straight Connector 45">
            <a:extLst>
              <a:ext uri="{FF2B5EF4-FFF2-40B4-BE49-F238E27FC236}">
                <a16:creationId xmlns:a16="http://schemas.microsoft.com/office/drawing/2014/main" id="{9318E595-4E95-E300-9926-D2BC8104268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202954" y="1453093"/>
            <a:ext cx="66936" cy="5039147"/>
          </a:xfrm>
          <a:prstGeom prst="line">
            <a:avLst/>
          </a:prstGeom>
          <a:noFill/>
          <a:ln w="22225">
            <a:solidFill>
              <a:srgbClr val="55832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Connector 45">
            <a:extLst>
              <a:ext uri="{FF2B5EF4-FFF2-40B4-BE49-F238E27FC236}">
                <a16:creationId xmlns:a16="http://schemas.microsoft.com/office/drawing/2014/main" id="{F934361A-C4C1-314F-7B23-A4DC7084D89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105331" y="1443468"/>
            <a:ext cx="33351" cy="4666894"/>
          </a:xfrm>
          <a:prstGeom prst="line">
            <a:avLst/>
          </a:prstGeom>
          <a:noFill/>
          <a:ln w="22225">
            <a:solidFill>
              <a:srgbClr val="55832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4" name="Picture 3">
            <a:extLst>
              <a:ext uri="{FF2B5EF4-FFF2-40B4-BE49-F238E27FC236}">
                <a16:creationId xmlns:a16="http://schemas.microsoft.com/office/drawing/2014/main" id="{67BE515F-3645-3A5F-C34D-F9A727C97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352" y="5308692"/>
            <a:ext cx="841435" cy="60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ownload Sweden Outline Map | Wallpapers.com">
            <a:extLst>
              <a:ext uri="{FF2B5EF4-FFF2-40B4-BE49-F238E27FC236}">
                <a16:creationId xmlns:a16="http://schemas.microsoft.com/office/drawing/2014/main" id="{CD8FECF8-7E10-7D57-2F0D-F88FB0926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" y="1076281"/>
            <a:ext cx="1666863" cy="385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Oval 58">
            <a:extLst>
              <a:ext uri="{FF2B5EF4-FFF2-40B4-BE49-F238E27FC236}">
                <a16:creationId xmlns:a16="http://schemas.microsoft.com/office/drawing/2014/main" id="{04E93D49-CB86-3F98-FC51-C5EBDD0B8AFB}"/>
              </a:ext>
            </a:extLst>
          </p:cNvPr>
          <p:cNvSpPr/>
          <p:nvPr/>
        </p:nvSpPr>
        <p:spPr>
          <a:xfrm>
            <a:off x="561306" y="3161860"/>
            <a:ext cx="164913" cy="1534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14">
            <a:extLst>
              <a:ext uri="{FF2B5EF4-FFF2-40B4-BE49-F238E27FC236}">
                <a16:creationId xmlns:a16="http://schemas.microsoft.com/office/drawing/2014/main" id="{BABFB326-15F3-E76B-C70E-080A9DF56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0875" y="5002451"/>
            <a:ext cx="18419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Uppvuxen </a:t>
            </a:r>
            <a:br>
              <a:rPr lang="sv-SE" sz="1800" b="0" noProof="0" dirty="0">
                <a:latin typeface="Aptos Narrow" panose="020B0004020202020204" pitchFamily="34" charset="0"/>
                <a:cs typeface="Garamond" charset="0"/>
              </a:rPr>
            </a:br>
            <a:r>
              <a:rPr lang="sv-SE" sz="1800" b="0" noProof="0" dirty="0">
                <a:latin typeface="Aptos Narrow" panose="020B0004020202020204" pitchFamily="34" charset="0"/>
                <a:cs typeface="Garamond" charset="0"/>
              </a:rPr>
              <a:t>i Järvsö</a:t>
            </a:r>
          </a:p>
        </p:txBody>
      </p:sp>
      <p:pic>
        <p:nvPicPr>
          <p:cNvPr id="61" name="Picture 60" descr="cern_logo_bul-phop2007-046_02.eps">
            <a:extLst>
              <a:ext uri="{FF2B5EF4-FFF2-40B4-BE49-F238E27FC236}">
                <a16:creationId xmlns:a16="http://schemas.microsoft.com/office/drawing/2014/main" id="{50AD517C-BD9C-1D17-DEA3-513561CF2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43" y="5120167"/>
            <a:ext cx="792936" cy="79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63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8" grpId="0"/>
      <p:bldP spid="23" grpId="0"/>
      <p:bldP spid="24" grpId="0"/>
      <p:bldP spid="38" grpId="0"/>
      <p:bldP spid="44" grpId="0"/>
      <p:bldP spid="51" grpId="0"/>
      <p:bldP spid="59" grpId="0" animBg="1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5851D-B4B0-DB44-FA1A-AB60ADF8D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56D01-3B2B-24F9-D1EF-219CDD3B1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Några Frågor?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A0A25B-8865-4884-A02D-19E9E7666FF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59683" y="1641039"/>
            <a:ext cx="6106377" cy="422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7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185EA-4789-58E2-0988-FCB9D6D52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7919-377D-97EE-2043-698AD4CF2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385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CERNs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707B5-9811-0FB1-B3EF-1EA9C4024E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3988" y="1630227"/>
            <a:ext cx="4001923" cy="4577010"/>
          </a:xfrm>
        </p:spPr>
        <p:txBody>
          <a:bodyPr>
            <a:norm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Jag är i </a:t>
            </a:r>
            <a:r>
              <a:rPr lang="sv-SE" b="1" noProof="0" dirty="0" err="1">
                <a:latin typeface="Aptos" panose="020B0004020202020204" pitchFamily="34" charset="0"/>
              </a:rPr>
              <a:t>Beams</a:t>
            </a:r>
            <a:r>
              <a:rPr lang="sv-SE" b="1" noProof="0" dirty="0">
                <a:latin typeface="Aptos" panose="020B0004020202020204" pitchFamily="34" charset="0"/>
              </a:rPr>
              <a:t> </a:t>
            </a:r>
            <a:r>
              <a:rPr lang="sv-SE" b="1" noProof="0" dirty="0" err="1">
                <a:latin typeface="Aptos" panose="020B0004020202020204" pitchFamily="34" charset="0"/>
              </a:rPr>
              <a:t>department</a:t>
            </a:r>
            <a:r>
              <a:rPr lang="sv-SE" b="1" noProof="0" dirty="0">
                <a:latin typeface="Aptos" panose="020B0004020202020204" pitchFamily="34" charset="0"/>
              </a:rPr>
              <a:t>, Accelerators and </a:t>
            </a:r>
            <a:r>
              <a:rPr lang="sv-SE" b="1" noProof="0" dirty="0" err="1">
                <a:latin typeface="Aptos" panose="020B0004020202020204" pitchFamily="34" charset="0"/>
              </a:rPr>
              <a:t>beam</a:t>
            </a:r>
            <a:r>
              <a:rPr lang="sv-SE" b="1" noProof="0" dirty="0">
                <a:latin typeface="Aptos" panose="020B0004020202020204" pitchFamily="34" charset="0"/>
              </a:rPr>
              <a:t> </a:t>
            </a:r>
            <a:r>
              <a:rPr lang="sv-SE" b="1" noProof="0" dirty="0" err="1">
                <a:latin typeface="Aptos" panose="020B0004020202020204" pitchFamily="34" charset="0"/>
              </a:rPr>
              <a:t>physics</a:t>
            </a:r>
            <a:r>
              <a:rPr lang="sv-SE" b="1" noProof="0" dirty="0">
                <a:latin typeface="Aptos" panose="020B0004020202020204" pitchFamily="34" charset="0"/>
              </a:rPr>
              <a:t> </a:t>
            </a:r>
            <a:r>
              <a:rPr lang="sv-SE" b="1" noProof="0" dirty="0" err="1">
                <a:latin typeface="Aptos" panose="020B0004020202020204" pitchFamily="34" charset="0"/>
              </a:rPr>
              <a:t>group</a:t>
            </a:r>
            <a:endParaRPr lang="sv-SE" b="1" noProof="0" dirty="0">
              <a:latin typeface="Aptos" panose="020B00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42D4187-4E2F-CB77-28C3-F3D81B5CE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727" y="1420481"/>
            <a:ext cx="6691324" cy="486341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816E2DE6-EDBA-4C15-A98D-4018244D1035}"/>
              </a:ext>
            </a:extLst>
          </p:cNvPr>
          <p:cNvSpPr/>
          <p:nvPr/>
        </p:nvSpPr>
        <p:spPr>
          <a:xfrm>
            <a:off x="4785360" y="3271520"/>
            <a:ext cx="1960880" cy="833120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9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BE8DE-681D-A270-5208-C47ABEDAE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6429"/>
            <a:ext cx="10515600" cy="1325880"/>
          </a:xfrm>
        </p:spPr>
        <p:txBody>
          <a:bodyPr/>
          <a:lstStyle/>
          <a:p>
            <a:r>
              <a:rPr lang="sv-SE" dirty="0"/>
              <a:t>Mina Arbetsuppgifter på CERN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BE85401-D80E-68FD-01A0-9AF6C3DFAB1F}"/>
              </a:ext>
            </a:extLst>
          </p:cNvPr>
          <p:cNvSpPr/>
          <p:nvPr/>
        </p:nvSpPr>
        <p:spPr>
          <a:xfrm>
            <a:off x="838200" y="2444816"/>
            <a:ext cx="2867526" cy="247369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v-SE" sz="2400" noProof="0" dirty="0">
                <a:latin typeface="Aptos" panose="020B0004020202020204" pitchFamily="34" charset="0"/>
              </a:rPr>
              <a:t>Koordinering och optimering av jon-körningar i LHC från maskinsidan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540E2-CB16-AEC8-9FEE-29EC5ED82101}"/>
              </a:ext>
            </a:extLst>
          </p:cNvPr>
          <p:cNvSpPr/>
          <p:nvPr/>
        </p:nvSpPr>
        <p:spPr>
          <a:xfrm>
            <a:off x="4763703" y="2444816"/>
            <a:ext cx="2867526" cy="247369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v-SE" sz="2400" noProof="0" dirty="0">
                <a:latin typeface="Aptos" panose="020B0004020202020204" pitchFamily="34" charset="0"/>
              </a:rPr>
              <a:t>Studier av kollimering för olika maskiner (LHC, HL-LHC, FCC)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0CBCADD-1609-51A9-45BF-3C8CEB2C96F4}"/>
              </a:ext>
            </a:extLst>
          </p:cNvPr>
          <p:cNvSpPr/>
          <p:nvPr/>
        </p:nvSpPr>
        <p:spPr>
          <a:xfrm>
            <a:off x="8573703" y="2444816"/>
            <a:ext cx="2867526" cy="247369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v-SE" sz="2400" noProof="0" dirty="0">
                <a:latin typeface="Aptos" panose="020B0004020202020204" pitchFamily="34" charset="0"/>
              </a:rPr>
              <a:t>Studier av strålbakgrunder i LHC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236D9-7701-F146-B7D1-92EF57344CDF}"/>
              </a:ext>
            </a:extLst>
          </p:cNvPr>
          <p:cNvSpPr txBox="1"/>
          <p:nvPr/>
        </p:nvSpPr>
        <p:spPr>
          <a:xfrm>
            <a:off x="235395" y="5377754"/>
            <a:ext cx="11957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ptos" panose="020B0004020202020204" pitchFamily="34" charset="0"/>
                <a:sym typeface="Wingdings" panose="05000000000000000000" pitchFamily="2" charset="2"/>
              </a:rPr>
              <a:t> se till </a:t>
            </a:r>
            <a:r>
              <a:rPr lang="en-US" sz="2000" dirty="0" err="1">
                <a:latin typeface="Aptos" panose="020B0004020202020204" pitchFamily="34" charset="0"/>
                <a:sym typeface="Wingdings" panose="05000000000000000000" pitchFamily="2" charset="2"/>
              </a:rPr>
              <a:t>att</a:t>
            </a:r>
            <a:r>
              <a:rPr lang="en-US" sz="2000" dirty="0">
                <a:latin typeface="Aptos" panose="020B0004020202020204" pitchFamily="34" charset="0"/>
                <a:sym typeface="Wingdings" panose="05000000000000000000" pitchFamily="2" charset="2"/>
              </a:rPr>
              <a:t> LHC k</a:t>
            </a:r>
            <a:r>
              <a:rPr lang="sv-SE" sz="2000" dirty="0">
                <a:latin typeface="Aptos" panose="020B0004020202020204" pitchFamily="34" charset="0"/>
                <a:sym typeface="Wingdings" panose="05000000000000000000" pitchFamily="2" charset="2"/>
              </a:rPr>
              <a:t>örs säkert och effektivt och producerar så många kollisioner som möjligt åt experimenten </a:t>
            </a:r>
            <a:endParaRPr lang="en-US" sz="20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41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1D1B3-FD3F-4BFF-1BA9-059557870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DD49-9F06-822D-A375-C56CFB077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CERNs acceleratorkomplex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394C5-5CB9-3D39-8EDE-9BDC978CCB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79133" y="1507960"/>
            <a:ext cx="4001923" cy="4577010"/>
          </a:xfrm>
        </p:spPr>
        <p:txBody>
          <a:bodyPr>
            <a:norm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Kedja av många olika acceleratorer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Accelererar protoner och olika joner</a:t>
            </a: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LHC störst och sist i kedjan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Mitt jobb är huvudsakligen på LHC-maskinen</a:t>
            </a:r>
            <a:endParaRPr lang="sv-SE" noProof="0" dirty="0">
              <a:latin typeface="Aptos" panose="020B00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D5E5684-8B5B-FAD3-E1A6-186AA98DF2F8}"/>
              </a:ext>
            </a:extLst>
          </p:cNvPr>
          <p:cNvGrpSpPr/>
          <p:nvPr/>
        </p:nvGrpSpPr>
        <p:grpSpPr>
          <a:xfrm>
            <a:off x="4427621" y="1342454"/>
            <a:ext cx="7015743" cy="4748465"/>
            <a:chOff x="4427621" y="1342454"/>
            <a:chExt cx="7015743" cy="47484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3E9F9A6-1B09-9D35-AF33-0FD1A7ACB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7621" y="1342454"/>
              <a:ext cx="7010733" cy="474846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3C6402-E6C6-7A8E-1A69-18FAF961FA59}"/>
                </a:ext>
              </a:extLst>
            </p:cNvPr>
            <p:cNvSpPr/>
            <p:nvPr/>
          </p:nvSpPr>
          <p:spPr>
            <a:xfrm>
              <a:off x="9482484" y="1342454"/>
              <a:ext cx="1960880" cy="2425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960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38B18-356D-E5CD-EFC8-C7E093B7E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18D32-A46D-D1D2-0A5E-F5928516B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noProof="0" dirty="0" err="1"/>
              <a:t>Large</a:t>
            </a:r>
            <a:r>
              <a:rPr lang="sv-SE" noProof="0" dirty="0"/>
              <a:t> </a:t>
            </a:r>
            <a:r>
              <a:rPr lang="sv-SE" noProof="0" dirty="0" err="1"/>
              <a:t>hadron</a:t>
            </a:r>
            <a:r>
              <a:rPr lang="sv-SE" noProof="0" dirty="0"/>
              <a:t> </a:t>
            </a:r>
            <a:r>
              <a:rPr lang="sv-SE" noProof="0" dirty="0" err="1"/>
              <a:t>collider</a:t>
            </a:r>
            <a:endParaRPr lang="sv-SE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D6AB7-9CA7-0567-71B1-C9E072BA0F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584961"/>
            <a:ext cx="5212079" cy="457701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LHC: Största accelerator/partikel-</a:t>
            </a:r>
            <a:r>
              <a:rPr lang="sv-SE" noProof="0" dirty="0" err="1">
                <a:latin typeface="Aptos" panose="020B0004020202020204" pitchFamily="34" charset="0"/>
              </a:rPr>
              <a:t>kolliderare</a:t>
            </a:r>
            <a:r>
              <a:rPr lang="sv-SE" noProof="0" dirty="0">
                <a:latin typeface="Aptos" panose="020B0004020202020204" pitchFamily="34" charset="0"/>
              </a:rPr>
              <a:t> någonsin (lika stor som LEP) och högsta energin någonsin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27 km lång, bygd i den gamla LEP-tunneln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Supraledande magneter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Måste hållas nerkylda </a:t>
            </a:r>
            <a:r>
              <a:rPr lang="sv-SE" noProof="0" dirty="0" err="1">
                <a:latin typeface="Aptos" panose="020B0004020202020204" pitchFamily="34" charset="0"/>
              </a:rPr>
              <a:t>til</a:t>
            </a:r>
            <a:r>
              <a:rPr lang="sv-SE" dirty="0">
                <a:latin typeface="Aptos" panose="020B0004020202020204" pitchFamily="34" charset="0"/>
              </a:rPr>
              <a:t>l </a:t>
            </a:r>
            <a:r>
              <a:rPr lang="sv-SE" noProof="0" dirty="0">
                <a:latin typeface="Aptos" panose="020B0004020202020204" pitchFamily="34" charset="0"/>
              </a:rPr>
              <a:t>1.9 K, annars ”</a:t>
            </a:r>
            <a:r>
              <a:rPr lang="sv-SE" noProof="0" dirty="0" err="1">
                <a:latin typeface="Aptos" panose="020B0004020202020204" pitchFamily="34" charset="0"/>
              </a:rPr>
              <a:t>quench</a:t>
            </a:r>
            <a:r>
              <a:rPr lang="sv-SE" noProof="0" dirty="0">
                <a:latin typeface="Aptos" panose="020B0004020202020204" pitchFamily="34" charset="0"/>
              </a:rPr>
              <a:t>”</a:t>
            </a:r>
            <a:br>
              <a:rPr lang="sv-SE" noProof="0" dirty="0">
                <a:latin typeface="Aptos" panose="020B0004020202020204" pitchFamily="34" charset="0"/>
              </a:rPr>
            </a:br>
            <a:endParaRPr lang="sv-SE" noProof="0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Kollisioner mellan två strålar av protoner med </a:t>
            </a:r>
            <a:br>
              <a:rPr lang="sv-SE" noProof="0" dirty="0">
                <a:latin typeface="Aptos" panose="020B0004020202020204" pitchFamily="34" charset="0"/>
              </a:rPr>
            </a:br>
            <a:r>
              <a:rPr lang="sv-SE" noProof="0" dirty="0">
                <a:latin typeface="Aptos" panose="020B0004020202020204" pitchFamily="34" charset="0"/>
              </a:rPr>
              <a:t>6.8 TeV energi i fyra experiment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Kan även krocka joner!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CCD479-FF77-7119-A082-6E2791F5B7BC}"/>
              </a:ext>
            </a:extLst>
          </p:cNvPr>
          <p:cNvGrpSpPr/>
          <p:nvPr/>
        </p:nvGrpSpPr>
        <p:grpSpPr>
          <a:xfrm>
            <a:off x="6409853" y="1507100"/>
            <a:ext cx="5300622" cy="4355147"/>
            <a:chOff x="2743200" y="1066800"/>
            <a:chExt cx="6305550" cy="4979987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A47672E2-B064-E084-A5DA-F89051E60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tretch/>
          </p:blipFill>
          <p:spPr bwMode="auto">
            <a:xfrm>
              <a:off x="2743200" y="1066800"/>
              <a:ext cx="6300788" cy="4979987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488FA54-1EDC-13F5-0096-739F6FB90BAD}"/>
                </a:ext>
              </a:extLst>
            </p:cNvPr>
            <p:cNvSpPr/>
            <p:nvPr/>
          </p:nvSpPr>
          <p:spPr bwMode="auto">
            <a:xfrm>
              <a:off x="3590925" y="2474912"/>
              <a:ext cx="860425" cy="209550"/>
            </a:xfrm>
            <a:custGeom>
              <a:avLst/>
              <a:gdLst>
                <a:gd name="T0" fmla="*/ 0 w 542"/>
                <a:gd name="T1" fmla="*/ 12 h 132"/>
                <a:gd name="T2" fmla="*/ 64 w 542"/>
                <a:gd name="T3" fmla="*/ 80 h 132"/>
                <a:gd name="T4" fmla="*/ 98 w 542"/>
                <a:gd name="T5" fmla="*/ 76 h 132"/>
                <a:gd name="T6" fmla="*/ 146 w 542"/>
                <a:gd name="T7" fmla="*/ 62 h 132"/>
                <a:gd name="T8" fmla="*/ 170 w 542"/>
                <a:gd name="T9" fmla="*/ 48 h 132"/>
                <a:gd name="T10" fmla="*/ 188 w 542"/>
                <a:gd name="T11" fmla="*/ 42 h 132"/>
                <a:gd name="T12" fmla="*/ 194 w 542"/>
                <a:gd name="T13" fmla="*/ 40 h 132"/>
                <a:gd name="T14" fmla="*/ 286 w 542"/>
                <a:gd name="T15" fmla="*/ 52 h 132"/>
                <a:gd name="T16" fmla="*/ 304 w 542"/>
                <a:gd name="T17" fmla="*/ 58 h 132"/>
                <a:gd name="T18" fmla="*/ 344 w 542"/>
                <a:gd name="T19" fmla="*/ 80 h 132"/>
                <a:gd name="T20" fmla="*/ 418 w 542"/>
                <a:gd name="T21" fmla="*/ 100 h 132"/>
                <a:gd name="T22" fmla="*/ 524 w 542"/>
                <a:gd name="T23" fmla="*/ 114 h 132"/>
                <a:gd name="T24" fmla="*/ 542 w 54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2" h="132" extrusionOk="0">
                  <a:moveTo>
                    <a:pt x="0" y="12"/>
                  </a:moveTo>
                  <a:cubicBezTo>
                    <a:pt x="80" y="15"/>
                    <a:pt x="61" y="0"/>
                    <a:pt x="64" y="80"/>
                  </a:cubicBezTo>
                  <a:cubicBezTo>
                    <a:pt x="75" y="78"/>
                    <a:pt x="87" y="78"/>
                    <a:pt x="98" y="76"/>
                  </a:cubicBezTo>
                  <a:cubicBezTo>
                    <a:pt x="114" y="73"/>
                    <a:pt x="128" y="64"/>
                    <a:pt x="146" y="62"/>
                  </a:cubicBezTo>
                  <a:cubicBezTo>
                    <a:pt x="155" y="59"/>
                    <a:pt x="161" y="51"/>
                    <a:pt x="170" y="48"/>
                  </a:cubicBezTo>
                  <a:cubicBezTo>
                    <a:pt x="176" y="46"/>
                    <a:pt x="182" y="44"/>
                    <a:pt x="188" y="42"/>
                  </a:cubicBezTo>
                  <a:cubicBezTo>
                    <a:pt x="190" y="41"/>
                    <a:pt x="194" y="40"/>
                    <a:pt x="194" y="40"/>
                  </a:cubicBezTo>
                  <a:cubicBezTo>
                    <a:pt x="231" y="44"/>
                    <a:pt x="245" y="50"/>
                    <a:pt x="286" y="52"/>
                  </a:cubicBezTo>
                  <a:cubicBezTo>
                    <a:pt x="292" y="54"/>
                    <a:pt x="304" y="58"/>
                    <a:pt x="304" y="58"/>
                  </a:cubicBezTo>
                  <a:cubicBezTo>
                    <a:pt x="312" y="81"/>
                    <a:pt x="322" y="78"/>
                    <a:pt x="344" y="80"/>
                  </a:cubicBezTo>
                  <a:cubicBezTo>
                    <a:pt x="377" y="91"/>
                    <a:pt x="378" y="98"/>
                    <a:pt x="418" y="100"/>
                  </a:cubicBezTo>
                  <a:cubicBezTo>
                    <a:pt x="471" y="113"/>
                    <a:pt x="436" y="112"/>
                    <a:pt x="524" y="114"/>
                  </a:cubicBezTo>
                  <a:cubicBezTo>
                    <a:pt x="530" y="118"/>
                    <a:pt x="539" y="125"/>
                    <a:pt x="542" y="132"/>
                  </a:cubicBezTo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F74638E5-3D55-F7B2-7E18-865178760A43}"/>
                </a:ext>
              </a:extLst>
            </p:cNvPr>
            <p:cNvSpPr/>
            <p:nvPr/>
          </p:nvSpPr>
          <p:spPr bwMode="auto">
            <a:xfrm>
              <a:off x="4102100" y="2684462"/>
              <a:ext cx="920750" cy="500063"/>
            </a:xfrm>
            <a:custGeom>
              <a:avLst/>
              <a:gdLst>
                <a:gd name="T0" fmla="*/ 224 w 580"/>
                <a:gd name="T1" fmla="*/ 0 h 315"/>
                <a:gd name="T2" fmla="*/ 198 w 580"/>
                <a:gd name="T3" fmla="*/ 10 h 315"/>
                <a:gd name="T4" fmla="*/ 180 w 580"/>
                <a:gd name="T5" fmla="*/ 16 h 315"/>
                <a:gd name="T6" fmla="*/ 174 w 580"/>
                <a:gd name="T7" fmla="*/ 18 h 315"/>
                <a:gd name="T8" fmla="*/ 162 w 580"/>
                <a:gd name="T9" fmla="*/ 28 h 315"/>
                <a:gd name="T10" fmla="*/ 150 w 580"/>
                <a:gd name="T11" fmla="*/ 32 h 315"/>
                <a:gd name="T12" fmla="*/ 76 w 580"/>
                <a:gd name="T13" fmla="*/ 70 h 315"/>
                <a:gd name="T14" fmla="*/ 58 w 580"/>
                <a:gd name="T15" fmla="*/ 82 h 315"/>
                <a:gd name="T16" fmla="*/ 20 w 580"/>
                <a:gd name="T17" fmla="*/ 90 h 315"/>
                <a:gd name="T18" fmla="*/ 8 w 580"/>
                <a:gd name="T19" fmla="*/ 98 h 315"/>
                <a:gd name="T20" fmla="*/ 6 w 580"/>
                <a:gd name="T21" fmla="*/ 124 h 315"/>
                <a:gd name="T22" fmla="*/ 18 w 580"/>
                <a:gd name="T23" fmla="*/ 128 h 315"/>
                <a:gd name="T24" fmla="*/ 44 w 580"/>
                <a:gd name="T25" fmla="*/ 118 h 315"/>
                <a:gd name="T26" fmla="*/ 58 w 580"/>
                <a:gd name="T27" fmla="*/ 120 h 315"/>
                <a:gd name="T28" fmla="*/ 60 w 580"/>
                <a:gd name="T29" fmla="*/ 132 h 315"/>
                <a:gd name="T30" fmla="*/ 66 w 580"/>
                <a:gd name="T31" fmla="*/ 134 h 315"/>
                <a:gd name="T32" fmla="*/ 280 w 580"/>
                <a:gd name="T33" fmla="*/ 128 h 315"/>
                <a:gd name="T34" fmla="*/ 354 w 580"/>
                <a:gd name="T35" fmla="*/ 130 h 315"/>
                <a:gd name="T36" fmla="*/ 370 w 580"/>
                <a:gd name="T37" fmla="*/ 142 h 315"/>
                <a:gd name="T38" fmla="*/ 400 w 580"/>
                <a:gd name="T39" fmla="*/ 146 h 315"/>
                <a:gd name="T40" fmla="*/ 452 w 580"/>
                <a:gd name="T41" fmla="*/ 154 h 315"/>
                <a:gd name="T42" fmla="*/ 528 w 580"/>
                <a:gd name="T43" fmla="*/ 162 h 315"/>
                <a:gd name="T44" fmla="*/ 546 w 580"/>
                <a:gd name="T45" fmla="*/ 172 h 315"/>
                <a:gd name="T46" fmla="*/ 536 w 580"/>
                <a:gd name="T47" fmla="*/ 206 h 315"/>
                <a:gd name="T48" fmla="*/ 516 w 580"/>
                <a:gd name="T49" fmla="*/ 220 h 315"/>
                <a:gd name="T50" fmla="*/ 498 w 580"/>
                <a:gd name="T51" fmla="*/ 232 h 315"/>
                <a:gd name="T52" fmla="*/ 462 w 580"/>
                <a:gd name="T53" fmla="*/ 270 h 315"/>
                <a:gd name="T54" fmla="*/ 464 w 580"/>
                <a:gd name="T55" fmla="*/ 286 h 315"/>
                <a:gd name="T56" fmla="*/ 488 w 580"/>
                <a:gd name="T57" fmla="*/ 292 h 315"/>
                <a:gd name="T58" fmla="*/ 500 w 580"/>
                <a:gd name="T59" fmla="*/ 312 h 315"/>
                <a:gd name="T60" fmla="*/ 544 w 580"/>
                <a:gd name="T61" fmla="*/ 296 h 315"/>
                <a:gd name="T62" fmla="*/ 580 w 580"/>
                <a:gd name="T63" fmla="*/ 296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" h="315" extrusionOk="0">
                  <a:moveTo>
                    <a:pt x="224" y="0"/>
                  </a:moveTo>
                  <a:cubicBezTo>
                    <a:pt x="208" y="11"/>
                    <a:pt x="217" y="7"/>
                    <a:pt x="198" y="10"/>
                  </a:cubicBezTo>
                  <a:cubicBezTo>
                    <a:pt x="192" y="12"/>
                    <a:pt x="186" y="14"/>
                    <a:pt x="180" y="16"/>
                  </a:cubicBezTo>
                  <a:cubicBezTo>
                    <a:pt x="178" y="17"/>
                    <a:pt x="174" y="18"/>
                    <a:pt x="174" y="18"/>
                  </a:cubicBezTo>
                  <a:cubicBezTo>
                    <a:pt x="170" y="22"/>
                    <a:pt x="167" y="26"/>
                    <a:pt x="162" y="28"/>
                  </a:cubicBezTo>
                  <a:cubicBezTo>
                    <a:pt x="158" y="30"/>
                    <a:pt x="150" y="32"/>
                    <a:pt x="150" y="32"/>
                  </a:cubicBezTo>
                  <a:cubicBezTo>
                    <a:pt x="132" y="59"/>
                    <a:pt x="100" y="54"/>
                    <a:pt x="76" y="70"/>
                  </a:cubicBezTo>
                  <a:cubicBezTo>
                    <a:pt x="70" y="74"/>
                    <a:pt x="65" y="81"/>
                    <a:pt x="58" y="82"/>
                  </a:cubicBezTo>
                  <a:cubicBezTo>
                    <a:pt x="45" y="84"/>
                    <a:pt x="33" y="86"/>
                    <a:pt x="20" y="90"/>
                  </a:cubicBezTo>
                  <a:cubicBezTo>
                    <a:pt x="15" y="92"/>
                    <a:pt x="8" y="98"/>
                    <a:pt x="8" y="98"/>
                  </a:cubicBezTo>
                  <a:cubicBezTo>
                    <a:pt x="6" y="105"/>
                    <a:pt x="0" y="116"/>
                    <a:pt x="6" y="124"/>
                  </a:cubicBezTo>
                  <a:cubicBezTo>
                    <a:pt x="9" y="127"/>
                    <a:pt x="18" y="128"/>
                    <a:pt x="18" y="128"/>
                  </a:cubicBezTo>
                  <a:cubicBezTo>
                    <a:pt x="28" y="126"/>
                    <a:pt x="35" y="121"/>
                    <a:pt x="44" y="118"/>
                  </a:cubicBezTo>
                  <a:cubicBezTo>
                    <a:pt x="49" y="119"/>
                    <a:pt x="54" y="117"/>
                    <a:pt x="58" y="120"/>
                  </a:cubicBezTo>
                  <a:cubicBezTo>
                    <a:pt x="61" y="123"/>
                    <a:pt x="58" y="128"/>
                    <a:pt x="60" y="132"/>
                  </a:cubicBezTo>
                  <a:cubicBezTo>
                    <a:pt x="61" y="134"/>
                    <a:pt x="64" y="133"/>
                    <a:pt x="66" y="134"/>
                  </a:cubicBezTo>
                  <a:cubicBezTo>
                    <a:pt x="139" y="132"/>
                    <a:pt x="206" y="129"/>
                    <a:pt x="280" y="128"/>
                  </a:cubicBezTo>
                  <a:cubicBezTo>
                    <a:pt x="305" y="129"/>
                    <a:pt x="329" y="129"/>
                    <a:pt x="354" y="130"/>
                  </a:cubicBezTo>
                  <a:cubicBezTo>
                    <a:pt x="362" y="130"/>
                    <a:pt x="363" y="139"/>
                    <a:pt x="370" y="142"/>
                  </a:cubicBezTo>
                  <a:cubicBezTo>
                    <a:pt x="378" y="146"/>
                    <a:pt x="395" y="146"/>
                    <a:pt x="400" y="146"/>
                  </a:cubicBezTo>
                  <a:cubicBezTo>
                    <a:pt x="423" y="154"/>
                    <a:pt x="422" y="152"/>
                    <a:pt x="452" y="154"/>
                  </a:cubicBezTo>
                  <a:cubicBezTo>
                    <a:pt x="474" y="161"/>
                    <a:pt x="507" y="161"/>
                    <a:pt x="528" y="162"/>
                  </a:cubicBezTo>
                  <a:cubicBezTo>
                    <a:pt x="537" y="164"/>
                    <a:pt x="541" y="164"/>
                    <a:pt x="546" y="172"/>
                  </a:cubicBezTo>
                  <a:cubicBezTo>
                    <a:pt x="550" y="186"/>
                    <a:pt x="548" y="198"/>
                    <a:pt x="536" y="206"/>
                  </a:cubicBezTo>
                  <a:cubicBezTo>
                    <a:pt x="530" y="215"/>
                    <a:pt x="527" y="218"/>
                    <a:pt x="516" y="220"/>
                  </a:cubicBezTo>
                  <a:cubicBezTo>
                    <a:pt x="510" y="224"/>
                    <a:pt x="498" y="232"/>
                    <a:pt x="498" y="232"/>
                  </a:cubicBezTo>
                  <a:cubicBezTo>
                    <a:pt x="488" y="246"/>
                    <a:pt x="472" y="255"/>
                    <a:pt x="462" y="270"/>
                  </a:cubicBezTo>
                  <a:cubicBezTo>
                    <a:pt x="463" y="275"/>
                    <a:pt x="459" y="283"/>
                    <a:pt x="464" y="286"/>
                  </a:cubicBezTo>
                  <a:cubicBezTo>
                    <a:pt x="483" y="297"/>
                    <a:pt x="505" y="280"/>
                    <a:pt x="488" y="292"/>
                  </a:cubicBezTo>
                  <a:cubicBezTo>
                    <a:pt x="478" y="307"/>
                    <a:pt x="485" y="307"/>
                    <a:pt x="500" y="312"/>
                  </a:cubicBezTo>
                  <a:cubicBezTo>
                    <a:pt x="526" y="310"/>
                    <a:pt x="531" y="315"/>
                    <a:pt x="544" y="296"/>
                  </a:cubicBezTo>
                  <a:cubicBezTo>
                    <a:pt x="551" y="286"/>
                    <a:pt x="568" y="296"/>
                    <a:pt x="580" y="296"/>
                  </a:cubicBezTo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89389E50-5F7D-BBE6-3E92-E4267C347153}"/>
                </a:ext>
              </a:extLst>
            </p:cNvPr>
            <p:cNvSpPr/>
            <p:nvPr/>
          </p:nvSpPr>
          <p:spPr bwMode="auto">
            <a:xfrm>
              <a:off x="4873625" y="3192462"/>
              <a:ext cx="520700" cy="930275"/>
            </a:xfrm>
            <a:custGeom>
              <a:avLst/>
              <a:gdLst>
                <a:gd name="T0" fmla="*/ 98 w 328"/>
                <a:gd name="T1" fmla="*/ 0 h 586"/>
                <a:gd name="T2" fmla="*/ 168 w 328"/>
                <a:gd name="T3" fmla="*/ 14 h 586"/>
                <a:gd name="T4" fmla="*/ 174 w 328"/>
                <a:gd name="T5" fmla="*/ 18 h 586"/>
                <a:gd name="T6" fmla="*/ 176 w 328"/>
                <a:gd name="T7" fmla="*/ 24 h 586"/>
                <a:gd name="T8" fmla="*/ 218 w 328"/>
                <a:gd name="T9" fmla="*/ 32 h 586"/>
                <a:gd name="T10" fmla="*/ 234 w 328"/>
                <a:gd name="T11" fmla="*/ 46 h 586"/>
                <a:gd name="T12" fmla="*/ 266 w 328"/>
                <a:gd name="T13" fmla="*/ 68 h 586"/>
                <a:gd name="T14" fmla="*/ 308 w 328"/>
                <a:gd name="T15" fmla="*/ 70 h 586"/>
                <a:gd name="T16" fmla="*/ 302 w 328"/>
                <a:gd name="T17" fmla="*/ 92 h 586"/>
                <a:gd name="T18" fmla="*/ 298 w 328"/>
                <a:gd name="T19" fmla="*/ 104 h 586"/>
                <a:gd name="T20" fmla="*/ 316 w 328"/>
                <a:gd name="T21" fmla="*/ 118 h 586"/>
                <a:gd name="T22" fmla="*/ 328 w 328"/>
                <a:gd name="T23" fmla="*/ 134 h 586"/>
                <a:gd name="T24" fmla="*/ 308 w 328"/>
                <a:gd name="T25" fmla="*/ 160 h 586"/>
                <a:gd name="T26" fmla="*/ 296 w 328"/>
                <a:gd name="T27" fmla="*/ 164 h 586"/>
                <a:gd name="T28" fmla="*/ 284 w 328"/>
                <a:gd name="T29" fmla="*/ 188 h 586"/>
                <a:gd name="T30" fmla="*/ 248 w 328"/>
                <a:gd name="T31" fmla="*/ 212 h 586"/>
                <a:gd name="T32" fmla="*/ 202 w 328"/>
                <a:gd name="T33" fmla="*/ 228 h 586"/>
                <a:gd name="T34" fmla="*/ 208 w 328"/>
                <a:gd name="T35" fmla="*/ 242 h 586"/>
                <a:gd name="T36" fmla="*/ 206 w 328"/>
                <a:gd name="T37" fmla="*/ 260 h 586"/>
                <a:gd name="T38" fmla="*/ 194 w 328"/>
                <a:gd name="T39" fmla="*/ 268 h 586"/>
                <a:gd name="T40" fmla="*/ 178 w 328"/>
                <a:gd name="T41" fmla="*/ 280 h 586"/>
                <a:gd name="T42" fmla="*/ 160 w 328"/>
                <a:gd name="T43" fmla="*/ 298 h 586"/>
                <a:gd name="T44" fmla="*/ 140 w 328"/>
                <a:gd name="T45" fmla="*/ 316 h 586"/>
                <a:gd name="T46" fmla="*/ 104 w 328"/>
                <a:gd name="T47" fmla="*/ 330 h 586"/>
                <a:gd name="T48" fmla="*/ 50 w 328"/>
                <a:gd name="T49" fmla="*/ 402 h 586"/>
                <a:gd name="T50" fmla="*/ 24 w 328"/>
                <a:gd name="T51" fmla="*/ 436 h 586"/>
                <a:gd name="T52" fmla="*/ 0 w 328"/>
                <a:gd name="T53" fmla="*/ 466 h 586"/>
                <a:gd name="T54" fmla="*/ 72 w 328"/>
                <a:gd name="T55" fmla="*/ 476 h 586"/>
                <a:gd name="T56" fmla="*/ 108 w 328"/>
                <a:gd name="T57" fmla="*/ 492 h 586"/>
                <a:gd name="T58" fmla="*/ 198 w 328"/>
                <a:gd name="T59" fmla="*/ 506 h 586"/>
                <a:gd name="T60" fmla="*/ 222 w 328"/>
                <a:gd name="T61" fmla="*/ 516 h 586"/>
                <a:gd name="T62" fmla="*/ 234 w 328"/>
                <a:gd name="T63" fmla="*/ 524 h 586"/>
                <a:gd name="T64" fmla="*/ 212 w 328"/>
                <a:gd name="T65" fmla="*/ 546 h 586"/>
                <a:gd name="T66" fmla="*/ 190 w 328"/>
                <a:gd name="T67" fmla="*/ 586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8" h="586" extrusionOk="0">
                  <a:moveTo>
                    <a:pt x="98" y="0"/>
                  </a:moveTo>
                  <a:cubicBezTo>
                    <a:pt x="119" y="14"/>
                    <a:pt x="144" y="13"/>
                    <a:pt x="168" y="14"/>
                  </a:cubicBezTo>
                  <a:cubicBezTo>
                    <a:pt x="170" y="15"/>
                    <a:pt x="172" y="16"/>
                    <a:pt x="174" y="18"/>
                  </a:cubicBezTo>
                  <a:cubicBezTo>
                    <a:pt x="175" y="20"/>
                    <a:pt x="175" y="23"/>
                    <a:pt x="176" y="24"/>
                  </a:cubicBezTo>
                  <a:cubicBezTo>
                    <a:pt x="185" y="33"/>
                    <a:pt x="212" y="32"/>
                    <a:pt x="218" y="32"/>
                  </a:cubicBezTo>
                  <a:cubicBezTo>
                    <a:pt x="226" y="35"/>
                    <a:pt x="229" y="39"/>
                    <a:pt x="234" y="46"/>
                  </a:cubicBezTo>
                  <a:cubicBezTo>
                    <a:pt x="237" y="76"/>
                    <a:pt x="235" y="71"/>
                    <a:pt x="266" y="68"/>
                  </a:cubicBezTo>
                  <a:cubicBezTo>
                    <a:pt x="280" y="64"/>
                    <a:pt x="294" y="65"/>
                    <a:pt x="308" y="70"/>
                  </a:cubicBezTo>
                  <a:cubicBezTo>
                    <a:pt x="304" y="105"/>
                    <a:pt x="310" y="74"/>
                    <a:pt x="302" y="92"/>
                  </a:cubicBezTo>
                  <a:cubicBezTo>
                    <a:pt x="300" y="96"/>
                    <a:pt x="298" y="104"/>
                    <a:pt x="298" y="104"/>
                  </a:cubicBezTo>
                  <a:cubicBezTo>
                    <a:pt x="301" y="116"/>
                    <a:pt x="304" y="116"/>
                    <a:pt x="316" y="118"/>
                  </a:cubicBezTo>
                  <a:cubicBezTo>
                    <a:pt x="323" y="123"/>
                    <a:pt x="325" y="126"/>
                    <a:pt x="328" y="134"/>
                  </a:cubicBezTo>
                  <a:cubicBezTo>
                    <a:pt x="325" y="146"/>
                    <a:pt x="316" y="152"/>
                    <a:pt x="308" y="160"/>
                  </a:cubicBezTo>
                  <a:cubicBezTo>
                    <a:pt x="305" y="163"/>
                    <a:pt x="296" y="164"/>
                    <a:pt x="296" y="164"/>
                  </a:cubicBezTo>
                  <a:cubicBezTo>
                    <a:pt x="289" y="171"/>
                    <a:pt x="287" y="178"/>
                    <a:pt x="284" y="188"/>
                  </a:cubicBezTo>
                  <a:cubicBezTo>
                    <a:pt x="281" y="198"/>
                    <a:pt x="258" y="209"/>
                    <a:pt x="248" y="212"/>
                  </a:cubicBezTo>
                  <a:cubicBezTo>
                    <a:pt x="240" y="225"/>
                    <a:pt x="216" y="226"/>
                    <a:pt x="202" y="228"/>
                  </a:cubicBezTo>
                  <a:cubicBezTo>
                    <a:pt x="196" y="236"/>
                    <a:pt x="199" y="239"/>
                    <a:pt x="208" y="242"/>
                  </a:cubicBezTo>
                  <a:cubicBezTo>
                    <a:pt x="212" y="249"/>
                    <a:pt x="213" y="254"/>
                    <a:pt x="206" y="260"/>
                  </a:cubicBezTo>
                  <a:cubicBezTo>
                    <a:pt x="202" y="263"/>
                    <a:pt x="194" y="268"/>
                    <a:pt x="194" y="268"/>
                  </a:cubicBezTo>
                  <a:cubicBezTo>
                    <a:pt x="189" y="275"/>
                    <a:pt x="185" y="275"/>
                    <a:pt x="178" y="280"/>
                  </a:cubicBezTo>
                  <a:cubicBezTo>
                    <a:pt x="175" y="288"/>
                    <a:pt x="168" y="295"/>
                    <a:pt x="160" y="298"/>
                  </a:cubicBezTo>
                  <a:cubicBezTo>
                    <a:pt x="155" y="305"/>
                    <a:pt x="148" y="313"/>
                    <a:pt x="140" y="316"/>
                  </a:cubicBezTo>
                  <a:cubicBezTo>
                    <a:pt x="132" y="328"/>
                    <a:pt x="116" y="322"/>
                    <a:pt x="104" y="330"/>
                  </a:cubicBezTo>
                  <a:cubicBezTo>
                    <a:pt x="88" y="354"/>
                    <a:pt x="69" y="379"/>
                    <a:pt x="50" y="402"/>
                  </a:cubicBezTo>
                  <a:cubicBezTo>
                    <a:pt x="41" y="413"/>
                    <a:pt x="37" y="427"/>
                    <a:pt x="24" y="436"/>
                  </a:cubicBezTo>
                  <a:cubicBezTo>
                    <a:pt x="17" y="447"/>
                    <a:pt x="7" y="455"/>
                    <a:pt x="0" y="466"/>
                  </a:cubicBezTo>
                  <a:cubicBezTo>
                    <a:pt x="8" y="489"/>
                    <a:pt x="70" y="476"/>
                    <a:pt x="72" y="476"/>
                  </a:cubicBezTo>
                  <a:cubicBezTo>
                    <a:pt x="85" y="480"/>
                    <a:pt x="95" y="489"/>
                    <a:pt x="108" y="492"/>
                  </a:cubicBezTo>
                  <a:cubicBezTo>
                    <a:pt x="138" y="500"/>
                    <a:pt x="167" y="502"/>
                    <a:pt x="198" y="506"/>
                  </a:cubicBezTo>
                  <a:cubicBezTo>
                    <a:pt x="207" y="509"/>
                    <a:pt x="213" y="513"/>
                    <a:pt x="222" y="516"/>
                  </a:cubicBezTo>
                  <a:cubicBezTo>
                    <a:pt x="227" y="518"/>
                    <a:pt x="234" y="524"/>
                    <a:pt x="234" y="524"/>
                  </a:cubicBezTo>
                  <a:cubicBezTo>
                    <a:pt x="227" y="531"/>
                    <a:pt x="220" y="541"/>
                    <a:pt x="212" y="546"/>
                  </a:cubicBezTo>
                  <a:cubicBezTo>
                    <a:pt x="202" y="560"/>
                    <a:pt x="202" y="574"/>
                    <a:pt x="190" y="586"/>
                  </a:cubicBezTo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9CC094D2-1E5B-D2DF-BAEE-211B7C299A8A}"/>
                </a:ext>
              </a:extLst>
            </p:cNvPr>
            <p:cNvSpPr/>
            <p:nvPr/>
          </p:nvSpPr>
          <p:spPr bwMode="auto">
            <a:xfrm>
              <a:off x="5178425" y="3922712"/>
              <a:ext cx="2359025" cy="569913"/>
            </a:xfrm>
            <a:custGeom>
              <a:avLst/>
              <a:gdLst>
                <a:gd name="T0" fmla="*/ 0 w 1486"/>
                <a:gd name="T1" fmla="*/ 124 h 359"/>
                <a:gd name="T2" fmla="*/ 38 w 1486"/>
                <a:gd name="T3" fmla="*/ 130 h 359"/>
                <a:gd name="T4" fmla="*/ 56 w 1486"/>
                <a:gd name="T5" fmla="*/ 140 h 359"/>
                <a:gd name="T6" fmla="*/ 142 w 1486"/>
                <a:gd name="T7" fmla="*/ 168 h 359"/>
                <a:gd name="T8" fmla="*/ 218 w 1486"/>
                <a:gd name="T9" fmla="*/ 176 h 359"/>
                <a:gd name="T10" fmla="*/ 234 w 1486"/>
                <a:gd name="T11" fmla="*/ 188 h 359"/>
                <a:gd name="T12" fmla="*/ 268 w 1486"/>
                <a:gd name="T13" fmla="*/ 198 h 359"/>
                <a:gd name="T14" fmla="*/ 342 w 1486"/>
                <a:gd name="T15" fmla="*/ 216 h 359"/>
                <a:gd name="T16" fmla="*/ 426 w 1486"/>
                <a:gd name="T17" fmla="*/ 244 h 359"/>
                <a:gd name="T18" fmla="*/ 508 w 1486"/>
                <a:gd name="T19" fmla="*/ 270 h 359"/>
                <a:gd name="T20" fmla="*/ 554 w 1486"/>
                <a:gd name="T21" fmla="*/ 274 h 359"/>
                <a:gd name="T22" fmla="*/ 610 w 1486"/>
                <a:gd name="T23" fmla="*/ 298 h 359"/>
                <a:gd name="T24" fmla="*/ 628 w 1486"/>
                <a:gd name="T25" fmla="*/ 304 h 359"/>
                <a:gd name="T26" fmla="*/ 640 w 1486"/>
                <a:gd name="T27" fmla="*/ 308 h 359"/>
                <a:gd name="T28" fmla="*/ 748 w 1486"/>
                <a:gd name="T29" fmla="*/ 306 h 359"/>
                <a:gd name="T30" fmla="*/ 808 w 1486"/>
                <a:gd name="T31" fmla="*/ 316 h 359"/>
                <a:gd name="T32" fmla="*/ 870 w 1486"/>
                <a:gd name="T33" fmla="*/ 330 h 359"/>
                <a:gd name="T34" fmla="*/ 912 w 1486"/>
                <a:gd name="T35" fmla="*/ 350 h 359"/>
                <a:gd name="T36" fmla="*/ 974 w 1486"/>
                <a:gd name="T37" fmla="*/ 338 h 359"/>
                <a:gd name="T38" fmla="*/ 980 w 1486"/>
                <a:gd name="T39" fmla="*/ 316 h 359"/>
                <a:gd name="T40" fmla="*/ 986 w 1486"/>
                <a:gd name="T41" fmla="*/ 268 h 359"/>
                <a:gd name="T42" fmla="*/ 998 w 1486"/>
                <a:gd name="T43" fmla="*/ 244 h 359"/>
                <a:gd name="T44" fmla="*/ 1074 w 1486"/>
                <a:gd name="T45" fmla="*/ 198 h 359"/>
                <a:gd name="T46" fmla="*/ 1182 w 1486"/>
                <a:gd name="T47" fmla="*/ 206 h 359"/>
                <a:gd name="T48" fmla="*/ 1202 w 1486"/>
                <a:gd name="T49" fmla="*/ 200 h 359"/>
                <a:gd name="T50" fmla="*/ 1270 w 1486"/>
                <a:gd name="T51" fmla="*/ 168 h 359"/>
                <a:gd name="T52" fmla="*/ 1296 w 1486"/>
                <a:gd name="T53" fmla="*/ 82 h 359"/>
                <a:gd name="T54" fmla="*/ 1304 w 1486"/>
                <a:gd name="T55" fmla="*/ 58 h 359"/>
                <a:gd name="T56" fmla="*/ 1332 w 1486"/>
                <a:gd name="T57" fmla="*/ 50 h 359"/>
                <a:gd name="T58" fmla="*/ 1358 w 1486"/>
                <a:gd name="T59" fmla="*/ 54 h 359"/>
                <a:gd name="T60" fmla="*/ 1386 w 1486"/>
                <a:gd name="T61" fmla="*/ 0 h 359"/>
                <a:gd name="T62" fmla="*/ 1480 w 1486"/>
                <a:gd name="T63" fmla="*/ 16 h 359"/>
                <a:gd name="T64" fmla="*/ 1486 w 1486"/>
                <a:gd name="T65" fmla="*/ 2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86" h="359" extrusionOk="0">
                  <a:moveTo>
                    <a:pt x="0" y="124"/>
                  </a:moveTo>
                  <a:cubicBezTo>
                    <a:pt x="20" y="131"/>
                    <a:pt x="8" y="128"/>
                    <a:pt x="38" y="130"/>
                  </a:cubicBezTo>
                  <a:cubicBezTo>
                    <a:pt x="45" y="132"/>
                    <a:pt x="56" y="140"/>
                    <a:pt x="56" y="140"/>
                  </a:cubicBezTo>
                  <a:cubicBezTo>
                    <a:pt x="70" y="161"/>
                    <a:pt x="118" y="165"/>
                    <a:pt x="142" y="168"/>
                  </a:cubicBezTo>
                  <a:cubicBezTo>
                    <a:pt x="165" y="176"/>
                    <a:pt x="195" y="175"/>
                    <a:pt x="218" y="176"/>
                  </a:cubicBezTo>
                  <a:cubicBezTo>
                    <a:pt x="227" y="179"/>
                    <a:pt x="228" y="184"/>
                    <a:pt x="234" y="188"/>
                  </a:cubicBezTo>
                  <a:cubicBezTo>
                    <a:pt x="243" y="194"/>
                    <a:pt x="258" y="195"/>
                    <a:pt x="268" y="198"/>
                  </a:cubicBezTo>
                  <a:cubicBezTo>
                    <a:pt x="295" y="206"/>
                    <a:pt x="312" y="214"/>
                    <a:pt x="342" y="216"/>
                  </a:cubicBezTo>
                  <a:cubicBezTo>
                    <a:pt x="378" y="228"/>
                    <a:pt x="382" y="241"/>
                    <a:pt x="426" y="244"/>
                  </a:cubicBezTo>
                  <a:cubicBezTo>
                    <a:pt x="454" y="250"/>
                    <a:pt x="481" y="263"/>
                    <a:pt x="508" y="270"/>
                  </a:cubicBezTo>
                  <a:cubicBezTo>
                    <a:pt x="524" y="274"/>
                    <a:pt x="534" y="273"/>
                    <a:pt x="554" y="274"/>
                  </a:cubicBezTo>
                  <a:cubicBezTo>
                    <a:pt x="574" y="281"/>
                    <a:pt x="590" y="291"/>
                    <a:pt x="610" y="298"/>
                  </a:cubicBezTo>
                  <a:cubicBezTo>
                    <a:pt x="616" y="300"/>
                    <a:pt x="622" y="302"/>
                    <a:pt x="628" y="304"/>
                  </a:cubicBezTo>
                  <a:cubicBezTo>
                    <a:pt x="632" y="305"/>
                    <a:pt x="640" y="308"/>
                    <a:pt x="640" y="308"/>
                  </a:cubicBezTo>
                  <a:cubicBezTo>
                    <a:pt x="676" y="306"/>
                    <a:pt x="712" y="304"/>
                    <a:pt x="748" y="306"/>
                  </a:cubicBezTo>
                  <a:cubicBezTo>
                    <a:pt x="770" y="312"/>
                    <a:pt x="783" y="314"/>
                    <a:pt x="808" y="316"/>
                  </a:cubicBezTo>
                  <a:cubicBezTo>
                    <a:pt x="833" y="324"/>
                    <a:pt x="841" y="328"/>
                    <a:pt x="870" y="330"/>
                  </a:cubicBezTo>
                  <a:cubicBezTo>
                    <a:pt x="883" y="339"/>
                    <a:pt x="899" y="341"/>
                    <a:pt x="912" y="350"/>
                  </a:cubicBezTo>
                  <a:cubicBezTo>
                    <a:pt x="943" y="349"/>
                    <a:pt x="960" y="359"/>
                    <a:pt x="974" y="338"/>
                  </a:cubicBezTo>
                  <a:cubicBezTo>
                    <a:pt x="976" y="331"/>
                    <a:pt x="978" y="323"/>
                    <a:pt x="980" y="316"/>
                  </a:cubicBezTo>
                  <a:cubicBezTo>
                    <a:pt x="982" y="300"/>
                    <a:pt x="978" y="282"/>
                    <a:pt x="986" y="268"/>
                  </a:cubicBezTo>
                  <a:cubicBezTo>
                    <a:pt x="990" y="260"/>
                    <a:pt x="998" y="244"/>
                    <a:pt x="998" y="244"/>
                  </a:cubicBezTo>
                  <a:cubicBezTo>
                    <a:pt x="1002" y="194"/>
                    <a:pt x="1030" y="200"/>
                    <a:pt x="1074" y="198"/>
                  </a:cubicBezTo>
                  <a:cubicBezTo>
                    <a:pt x="1121" y="199"/>
                    <a:pt x="1143" y="202"/>
                    <a:pt x="1182" y="206"/>
                  </a:cubicBezTo>
                  <a:cubicBezTo>
                    <a:pt x="1191" y="209"/>
                    <a:pt x="1196" y="208"/>
                    <a:pt x="1202" y="200"/>
                  </a:cubicBezTo>
                  <a:cubicBezTo>
                    <a:pt x="1207" y="164"/>
                    <a:pt x="1238" y="169"/>
                    <a:pt x="1270" y="168"/>
                  </a:cubicBezTo>
                  <a:cubicBezTo>
                    <a:pt x="1280" y="139"/>
                    <a:pt x="1284" y="110"/>
                    <a:pt x="1296" y="82"/>
                  </a:cubicBezTo>
                  <a:cubicBezTo>
                    <a:pt x="1296" y="81"/>
                    <a:pt x="1301" y="60"/>
                    <a:pt x="1304" y="58"/>
                  </a:cubicBezTo>
                  <a:cubicBezTo>
                    <a:pt x="1313" y="52"/>
                    <a:pt x="1321" y="52"/>
                    <a:pt x="1332" y="50"/>
                  </a:cubicBezTo>
                  <a:cubicBezTo>
                    <a:pt x="1340" y="53"/>
                    <a:pt x="1349" y="56"/>
                    <a:pt x="1358" y="54"/>
                  </a:cubicBezTo>
                  <a:cubicBezTo>
                    <a:pt x="1371" y="51"/>
                    <a:pt x="1372" y="9"/>
                    <a:pt x="1386" y="0"/>
                  </a:cubicBezTo>
                  <a:cubicBezTo>
                    <a:pt x="1421" y="2"/>
                    <a:pt x="1445" y="14"/>
                    <a:pt x="1480" y="16"/>
                  </a:cubicBezTo>
                  <a:cubicBezTo>
                    <a:pt x="1485" y="23"/>
                    <a:pt x="1483" y="20"/>
                    <a:pt x="1486" y="26"/>
                  </a:cubicBezTo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57ED2E4D-18F0-4144-F36E-73C497ABE1B5}"/>
                </a:ext>
              </a:extLst>
            </p:cNvPr>
            <p:cNvSpPr/>
            <p:nvPr/>
          </p:nvSpPr>
          <p:spPr bwMode="auto">
            <a:xfrm>
              <a:off x="7521575" y="3175000"/>
              <a:ext cx="1527175" cy="823912"/>
            </a:xfrm>
            <a:custGeom>
              <a:avLst/>
              <a:gdLst>
                <a:gd name="T0" fmla="*/ 6 w 962"/>
                <a:gd name="T1" fmla="*/ 497 h 519"/>
                <a:gd name="T2" fmla="*/ 32 w 962"/>
                <a:gd name="T3" fmla="*/ 507 h 519"/>
                <a:gd name="T4" fmla="*/ 44 w 962"/>
                <a:gd name="T5" fmla="*/ 519 h 519"/>
                <a:gd name="T6" fmla="*/ 60 w 962"/>
                <a:gd name="T7" fmla="*/ 479 h 519"/>
                <a:gd name="T8" fmla="*/ 18 w 962"/>
                <a:gd name="T9" fmla="*/ 429 h 519"/>
                <a:gd name="T10" fmla="*/ 8 w 962"/>
                <a:gd name="T11" fmla="*/ 411 h 519"/>
                <a:gd name="T12" fmla="*/ 20 w 962"/>
                <a:gd name="T13" fmla="*/ 315 h 519"/>
                <a:gd name="T14" fmla="*/ 42 w 962"/>
                <a:gd name="T15" fmla="*/ 231 h 519"/>
                <a:gd name="T16" fmla="*/ 90 w 962"/>
                <a:gd name="T17" fmla="*/ 237 h 519"/>
                <a:gd name="T18" fmla="*/ 198 w 962"/>
                <a:gd name="T19" fmla="*/ 257 h 519"/>
                <a:gd name="T20" fmla="*/ 228 w 962"/>
                <a:gd name="T21" fmla="*/ 257 h 519"/>
                <a:gd name="T22" fmla="*/ 202 w 962"/>
                <a:gd name="T23" fmla="*/ 167 h 519"/>
                <a:gd name="T24" fmla="*/ 218 w 962"/>
                <a:gd name="T25" fmla="*/ 139 h 519"/>
                <a:gd name="T26" fmla="*/ 222 w 962"/>
                <a:gd name="T27" fmla="*/ 93 h 519"/>
                <a:gd name="T28" fmla="*/ 226 w 962"/>
                <a:gd name="T29" fmla="*/ 81 h 519"/>
                <a:gd name="T30" fmla="*/ 228 w 962"/>
                <a:gd name="T31" fmla="*/ 67 h 519"/>
                <a:gd name="T32" fmla="*/ 302 w 962"/>
                <a:gd name="T33" fmla="*/ 65 h 519"/>
                <a:gd name="T34" fmla="*/ 376 w 962"/>
                <a:gd name="T35" fmla="*/ 49 h 519"/>
                <a:gd name="T36" fmla="*/ 394 w 962"/>
                <a:gd name="T37" fmla="*/ 43 h 519"/>
                <a:gd name="T38" fmla="*/ 400 w 962"/>
                <a:gd name="T39" fmla="*/ 41 h 519"/>
                <a:gd name="T40" fmla="*/ 416 w 962"/>
                <a:gd name="T41" fmla="*/ 25 h 519"/>
                <a:gd name="T42" fmla="*/ 422 w 962"/>
                <a:gd name="T43" fmla="*/ 5 h 519"/>
                <a:gd name="T44" fmla="*/ 582 w 962"/>
                <a:gd name="T45" fmla="*/ 3 h 519"/>
                <a:gd name="T46" fmla="*/ 618 w 962"/>
                <a:gd name="T47" fmla="*/ 11 h 519"/>
                <a:gd name="T48" fmla="*/ 674 w 962"/>
                <a:gd name="T49" fmla="*/ 21 h 519"/>
                <a:gd name="T50" fmla="*/ 768 w 962"/>
                <a:gd name="T51" fmla="*/ 33 h 519"/>
                <a:gd name="T52" fmla="*/ 868 w 962"/>
                <a:gd name="T53" fmla="*/ 49 h 519"/>
                <a:gd name="T54" fmla="*/ 962 w 962"/>
                <a:gd name="T55" fmla="*/ 61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2" h="519" extrusionOk="0">
                  <a:moveTo>
                    <a:pt x="6" y="497"/>
                  </a:moveTo>
                  <a:cubicBezTo>
                    <a:pt x="15" y="499"/>
                    <a:pt x="25" y="501"/>
                    <a:pt x="32" y="507"/>
                  </a:cubicBezTo>
                  <a:cubicBezTo>
                    <a:pt x="36" y="511"/>
                    <a:pt x="44" y="519"/>
                    <a:pt x="44" y="519"/>
                  </a:cubicBezTo>
                  <a:cubicBezTo>
                    <a:pt x="73" y="516"/>
                    <a:pt x="70" y="509"/>
                    <a:pt x="60" y="479"/>
                  </a:cubicBezTo>
                  <a:cubicBezTo>
                    <a:pt x="56" y="452"/>
                    <a:pt x="46" y="434"/>
                    <a:pt x="18" y="429"/>
                  </a:cubicBezTo>
                  <a:cubicBezTo>
                    <a:pt x="13" y="414"/>
                    <a:pt x="17" y="420"/>
                    <a:pt x="8" y="411"/>
                  </a:cubicBezTo>
                  <a:cubicBezTo>
                    <a:pt x="0" y="387"/>
                    <a:pt x="5" y="338"/>
                    <a:pt x="20" y="315"/>
                  </a:cubicBezTo>
                  <a:cubicBezTo>
                    <a:pt x="23" y="287"/>
                    <a:pt x="9" y="242"/>
                    <a:pt x="42" y="231"/>
                  </a:cubicBezTo>
                  <a:cubicBezTo>
                    <a:pt x="65" y="232"/>
                    <a:pt x="72" y="233"/>
                    <a:pt x="90" y="237"/>
                  </a:cubicBezTo>
                  <a:cubicBezTo>
                    <a:pt x="123" y="259"/>
                    <a:pt x="158" y="255"/>
                    <a:pt x="198" y="257"/>
                  </a:cubicBezTo>
                  <a:cubicBezTo>
                    <a:pt x="205" y="258"/>
                    <a:pt x="224" y="263"/>
                    <a:pt x="228" y="257"/>
                  </a:cubicBezTo>
                  <a:cubicBezTo>
                    <a:pt x="241" y="234"/>
                    <a:pt x="209" y="188"/>
                    <a:pt x="202" y="167"/>
                  </a:cubicBezTo>
                  <a:cubicBezTo>
                    <a:pt x="204" y="155"/>
                    <a:pt x="210" y="147"/>
                    <a:pt x="218" y="139"/>
                  </a:cubicBezTo>
                  <a:cubicBezTo>
                    <a:pt x="225" y="118"/>
                    <a:pt x="216" y="148"/>
                    <a:pt x="222" y="93"/>
                  </a:cubicBezTo>
                  <a:cubicBezTo>
                    <a:pt x="222" y="89"/>
                    <a:pt x="226" y="81"/>
                    <a:pt x="226" y="81"/>
                  </a:cubicBezTo>
                  <a:cubicBezTo>
                    <a:pt x="227" y="76"/>
                    <a:pt x="223" y="68"/>
                    <a:pt x="228" y="67"/>
                  </a:cubicBezTo>
                  <a:cubicBezTo>
                    <a:pt x="252" y="62"/>
                    <a:pt x="277" y="66"/>
                    <a:pt x="302" y="65"/>
                  </a:cubicBezTo>
                  <a:cubicBezTo>
                    <a:pt x="326" y="64"/>
                    <a:pt x="351" y="52"/>
                    <a:pt x="376" y="49"/>
                  </a:cubicBezTo>
                  <a:cubicBezTo>
                    <a:pt x="382" y="47"/>
                    <a:pt x="388" y="45"/>
                    <a:pt x="394" y="43"/>
                  </a:cubicBezTo>
                  <a:cubicBezTo>
                    <a:pt x="396" y="42"/>
                    <a:pt x="400" y="41"/>
                    <a:pt x="400" y="41"/>
                  </a:cubicBezTo>
                  <a:cubicBezTo>
                    <a:pt x="406" y="35"/>
                    <a:pt x="409" y="30"/>
                    <a:pt x="416" y="25"/>
                  </a:cubicBezTo>
                  <a:cubicBezTo>
                    <a:pt x="419" y="15"/>
                    <a:pt x="408" y="0"/>
                    <a:pt x="422" y="5"/>
                  </a:cubicBezTo>
                  <a:cubicBezTo>
                    <a:pt x="494" y="2"/>
                    <a:pt x="492" y="1"/>
                    <a:pt x="582" y="3"/>
                  </a:cubicBezTo>
                  <a:cubicBezTo>
                    <a:pt x="598" y="8"/>
                    <a:pt x="594" y="9"/>
                    <a:pt x="618" y="11"/>
                  </a:cubicBezTo>
                  <a:cubicBezTo>
                    <a:pt x="637" y="15"/>
                    <a:pt x="654" y="19"/>
                    <a:pt x="674" y="21"/>
                  </a:cubicBezTo>
                  <a:cubicBezTo>
                    <a:pt x="709" y="33"/>
                    <a:pt x="727" y="32"/>
                    <a:pt x="768" y="33"/>
                  </a:cubicBezTo>
                  <a:cubicBezTo>
                    <a:pt x="805" y="45"/>
                    <a:pt x="822" y="47"/>
                    <a:pt x="868" y="49"/>
                  </a:cubicBezTo>
                  <a:cubicBezTo>
                    <a:pt x="898" y="59"/>
                    <a:pt x="931" y="61"/>
                    <a:pt x="962" y="61"/>
                  </a:cubicBezTo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Text Box 14">
              <a:extLst>
                <a:ext uri="{FF2B5EF4-FFF2-40B4-BE49-F238E27FC236}">
                  <a16:creationId xmlns:a16="http://schemas.microsoft.com/office/drawing/2014/main" id="{FE299B92-765F-2121-F10A-69120599E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4638" y="2521904"/>
              <a:ext cx="1107763" cy="42232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wrap="none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Schweiz</a:t>
              </a:r>
              <a:endParaRPr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xt Box 15">
              <a:extLst>
                <a:ext uri="{FF2B5EF4-FFF2-40B4-BE49-F238E27FC236}">
                  <a16:creationId xmlns:a16="http://schemas.microsoft.com/office/drawing/2014/main" id="{37FEDBFB-367A-6EEB-72F5-622D6181D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1263" y="2046287"/>
              <a:ext cx="1246357" cy="42232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wrap="none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 dirty="0" err="1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Frankrike</a:t>
              </a:r>
              <a:endParaRPr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E120DB29-99D8-9E52-4173-E90746B99A34}"/>
                </a:ext>
              </a:extLst>
            </p:cNvPr>
            <p:cNvSpPr/>
            <p:nvPr/>
          </p:nvSpPr>
          <p:spPr bwMode="auto">
            <a:xfrm>
              <a:off x="4398963" y="3009900"/>
              <a:ext cx="2382837" cy="954087"/>
            </a:xfrm>
            <a:custGeom>
              <a:avLst/>
              <a:gdLst>
                <a:gd name="T0" fmla="*/ 4 w 1501"/>
                <a:gd name="T1" fmla="*/ 0 h 601"/>
                <a:gd name="T2" fmla="*/ 3 w 1501"/>
                <a:gd name="T3" fmla="*/ 33 h 601"/>
                <a:gd name="T4" fmla="*/ 6 w 1501"/>
                <a:gd name="T5" fmla="*/ 78 h 601"/>
                <a:gd name="T6" fmla="*/ 37 w 1501"/>
                <a:gd name="T7" fmla="*/ 163 h 601"/>
                <a:gd name="T8" fmla="*/ 117 w 1501"/>
                <a:gd name="T9" fmla="*/ 255 h 601"/>
                <a:gd name="T10" fmla="*/ 237 w 1501"/>
                <a:gd name="T11" fmla="*/ 342 h 601"/>
                <a:gd name="T12" fmla="*/ 400 w 1501"/>
                <a:gd name="T13" fmla="*/ 417 h 601"/>
                <a:gd name="T14" fmla="*/ 573 w 1501"/>
                <a:gd name="T15" fmla="*/ 480 h 601"/>
                <a:gd name="T16" fmla="*/ 757 w 1501"/>
                <a:gd name="T17" fmla="*/ 529 h 601"/>
                <a:gd name="T18" fmla="*/ 946 w 1501"/>
                <a:gd name="T19" fmla="*/ 567 h 601"/>
                <a:gd name="T20" fmla="*/ 1207 w 1501"/>
                <a:gd name="T21" fmla="*/ 594 h 601"/>
                <a:gd name="T22" fmla="*/ 1501 w 1501"/>
                <a:gd name="T23" fmla="*/ 60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1" h="601" extrusionOk="0">
                  <a:moveTo>
                    <a:pt x="4" y="0"/>
                  </a:moveTo>
                  <a:cubicBezTo>
                    <a:pt x="3" y="10"/>
                    <a:pt x="3" y="20"/>
                    <a:pt x="3" y="33"/>
                  </a:cubicBezTo>
                  <a:cubicBezTo>
                    <a:pt x="3" y="46"/>
                    <a:pt x="0" y="56"/>
                    <a:pt x="6" y="78"/>
                  </a:cubicBezTo>
                  <a:cubicBezTo>
                    <a:pt x="12" y="100"/>
                    <a:pt x="19" y="134"/>
                    <a:pt x="37" y="163"/>
                  </a:cubicBezTo>
                  <a:cubicBezTo>
                    <a:pt x="55" y="192"/>
                    <a:pt x="84" y="225"/>
                    <a:pt x="117" y="255"/>
                  </a:cubicBezTo>
                  <a:cubicBezTo>
                    <a:pt x="150" y="285"/>
                    <a:pt x="190" y="315"/>
                    <a:pt x="237" y="342"/>
                  </a:cubicBezTo>
                  <a:cubicBezTo>
                    <a:pt x="284" y="369"/>
                    <a:pt x="344" y="394"/>
                    <a:pt x="400" y="417"/>
                  </a:cubicBezTo>
                  <a:cubicBezTo>
                    <a:pt x="456" y="440"/>
                    <a:pt x="513" y="461"/>
                    <a:pt x="573" y="480"/>
                  </a:cubicBezTo>
                  <a:cubicBezTo>
                    <a:pt x="633" y="499"/>
                    <a:pt x="695" y="515"/>
                    <a:pt x="757" y="529"/>
                  </a:cubicBezTo>
                  <a:cubicBezTo>
                    <a:pt x="819" y="543"/>
                    <a:pt x="871" y="556"/>
                    <a:pt x="946" y="567"/>
                  </a:cubicBezTo>
                  <a:cubicBezTo>
                    <a:pt x="1021" y="578"/>
                    <a:pt x="1115" y="588"/>
                    <a:pt x="1207" y="594"/>
                  </a:cubicBezTo>
                  <a:cubicBezTo>
                    <a:pt x="1299" y="600"/>
                    <a:pt x="1448" y="601"/>
                    <a:pt x="1501" y="601"/>
                  </a:cubicBezTo>
                </a:path>
              </a:pathLst>
            </a:custGeom>
            <a:noFill/>
            <a:ln w="9525" cap="flat" cmpd="sng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28EA8745-DCCD-3A54-5C54-BA39A1B542C7}"/>
                </a:ext>
              </a:extLst>
            </p:cNvPr>
            <p:cNvSpPr/>
            <p:nvPr/>
          </p:nvSpPr>
          <p:spPr bwMode="auto">
            <a:xfrm>
              <a:off x="6780213" y="2628900"/>
              <a:ext cx="2195512" cy="1335087"/>
            </a:xfrm>
            <a:custGeom>
              <a:avLst/>
              <a:gdLst>
                <a:gd name="T0" fmla="*/ 0 w 1383"/>
                <a:gd name="T1" fmla="*/ 841 h 841"/>
                <a:gd name="T2" fmla="*/ 49 w 1383"/>
                <a:gd name="T3" fmla="*/ 841 h 841"/>
                <a:gd name="T4" fmla="*/ 126 w 1383"/>
                <a:gd name="T5" fmla="*/ 841 h 841"/>
                <a:gd name="T6" fmla="*/ 250 w 1383"/>
                <a:gd name="T7" fmla="*/ 840 h 841"/>
                <a:gd name="T8" fmla="*/ 385 w 1383"/>
                <a:gd name="T9" fmla="*/ 837 h 841"/>
                <a:gd name="T10" fmla="*/ 556 w 1383"/>
                <a:gd name="T11" fmla="*/ 825 h 841"/>
                <a:gd name="T12" fmla="*/ 637 w 1383"/>
                <a:gd name="T13" fmla="*/ 819 h 841"/>
                <a:gd name="T14" fmla="*/ 772 w 1383"/>
                <a:gd name="T15" fmla="*/ 801 h 841"/>
                <a:gd name="T16" fmla="*/ 882 w 1383"/>
                <a:gd name="T17" fmla="*/ 784 h 841"/>
                <a:gd name="T18" fmla="*/ 984 w 1383"/>
                <a:gd name="T19" fmla="*/ 760 h 841"/>
                <a:gd name="T20" fmla="*/ 1063 w 1383"/>
                <a:gd name="T21" fmla="*/ 732 h 841"/>
                <a:gd name="T22" fmla="*/ 1143 w 1383"/>
                <a:gd name="T23" fmla="*/ 696 h 841"/>
                <a:gd name="T24" fmla="*/ 1231 w 1383"/>
                <a:gd name="T25" fmla="*/ 634 h 841"/>
                <a:gd name="T26" fmla="*/ 1296 w 1383"/>
                <a:gd name="T27" fmla="*/ 574 h 841"/>
                <a:gd name="T28" fmla="*/ 1318 w 1383"/>
                <a:gd name="T29" fmla="*/ 541 h 841"/>
                <a:gd name="T30" fmla="*/ 1348 w 1383"/>
                <a:gd name="T31" fmla="*/ 489 h 841"/>
                <a:gd name="T32" fmla="*/ 1369 w 1383"/>
                <a:gd name="T33" fmla="*/ 433 h 841"/>
                <a:gd name="T34" fmla="*/ 1381 w 1383"/>
                <a:gd name="T35" fmla="*/ 376 h 841"/>
                <a:gd name="T36" fmla="*/ 1381 w 1383"/>
                <a:gd name="T37" fmla="*/ 316 h 841"/>
                <a:gd name="T38" fmla="*/ 1377 w 1383"/>
                <a:gd name="T39" fmla="*/ 277 h 841"/>
                <a:gd name="T40" fmla="*/ 1362 w 1383"/>
                <a:gd name="T41" fmla="*/ 213 h 841"/>
                <a:gd name="T42" fmla="*/ 1336 w 1383"/>
                <a:gd name="T43" fmla="*/ 162 h 841"/>
                <a:gd name="T44" fmla="*/ 1288 w 1383"/>
                <a:gd name="T45" fmla="*/ 99 h 841"/>
                <a:gd name="T46" fmla="*/ 1237 w 1383"/>
                <a:gd name="T47" fmla="*/ 57 h 841"/>
                <a:gd name="T48" fmla="*/ 1177 w 1383"/>
                <a:gd name="T49" fmla="*/ 19 h 841"/>
                <a:gd name="T50" fmla="*/ 1146 w 1383"/>
                <a:gd name="T51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83" h="841" extrusionOk="0">
                  <a:moveTo>
                    <a:pt x="0" y="841"/>
                  </a:moveTo>
                  <a:cubicBezTo>
                    <a:pt x="14" y="841"/>
                    <a:pt x="28" y="841"/>
                    <a:pt x="49" y="841"/>
                  </a:cubicBezTo>
                  <a:cubicBezTo>
                    <a:pt x="70" y="841"/>
                    <a:pt x="93" y="841"/>
                    <a:pt x="126" y="841"/>
                  </a:cubicBezTo>
                  <a:cubicBezTo>
                    <a:pt x="159" y="841"/>
                    <a:pt x="207" y="841"/>
                    <a:pt x="250" y="840"/>
                  </a:cubicBezTo>
                  <a:cubicBezTo>
                    <a:pt x="293" y="839"/>
                    <a:pt x="334" y="839"/>
                    <a:pt x="385" y="837"/>
                  </a:cubicBezTo>
                  <a:cubicBezTo>
                    <a:pt x="436" y="835"/>
                    <a:pt x="514" y="828"/>
                    <a:pt x="556" y="825"/>
                  </a:cubicBezTo>
                  <a:cubicBezTo>
                    <a:pt x="598" y="822"/>
                    <a:pt x="601" y="823"/>
                    <a:pt x="637" y="819"/>
                  </a:cubicBezTo>
                  <a:cubicBezTo>
                    <a:pt x="673" y="815"/>
                    <a:pt x="731" y="807"/>
                    <a:pt x="772" y="801"/>
                  </a:cubicBezTo>
                  <a:cubicBezTo>
                    <a:pt x="813" y="795"/>
                    <a:pt x="847" y="791"/>
                    <a:pt x="882" y="784"/>
                  </a:cubicBezTo>
                  <a:cubicBezTo>
                    <a:pt x="917" y="777"/>
                    <a:pt x="954" y="769"/>
                    <a:pt x="984" y="760"/>
                  </a:cubicBezTo>
                  <a:cubicBezTo>
                    <a:pt x="1014" y="751"/>
                    <a:pt x="1037" y="743"/>
                    <a:pt x="1063" y="732"/>
                  </a:cubicBezTo>
                  <a:cubicBezTo>
                    <a:pt x="1089" y="721"/>
                    <a:pt x="1115" y="712"/>
                    <a:pt x="1143" y="696"/>
                  </a:cubicBezTo>
                  <a:cubicBezTo>
                    <a:pt x="1171" y="680"/>
                    <a:pt x="1206" y="654"/>
                    <a:pt x="1231" y="634"/>
                  </a:cubicBezTo>
                  <a:cubicBezTo>
                    <a:pt x="1256" y="614"/>
                    <a:pt x="1281" y="589"/>
                    <a:pt x="1296" y="574"/>
                  </a:cubicBezTo>
                  <a:cubicBezTo>
                    <a:pt x="1311" y="559"/>
                    <a:pt x="1309" y="555"/>
                    <a:pt x="1318" y="541"/>
                  </a:cubicBezTo>
                  <a:cubicBezTo>
                    <a:pt x="1327" y="527"/>
                    <a:pt x="1339" y="507"/>
                    <a:pt x="1348" y="489"/>
                  </a:cubicBezTo>
                  <a:cubicBezTo>
                    <a:pt x="1357" y="471"/>
                    <a:pt x="1364" y="452"/>
                    <a:pt x="1369" y="433"/>
                  </a:cubicBezTo>
                  <a:cubicBezTo>
                    <a:pt x="1374" y="414"/>
                    <a:pt x="1379" y="395"/>
                    <a:pt x="1381" y="376"/>
                  </a:cubicBezTo>
                  <a:cubicBezTo>
                    <a:pt x="1383" y="357"/>
                    <a:pt x="1382" y="332"/>
                    <a:pt x="1381" y="316"/>
                  </a:cubicBezTo>
                  <a:cubicBezTo>
                    <a:pt x="1380" y="300"/>
                    <a:pt x="1380" y="294"/>
                    <a:pt x="1377" y="277"/>
                  </a:cubicBezTo>
                  <a:cubicBezTo>
                    <a:pt x="1374" y="260"/>
                    <a:pt x="1369" y="232"/>
                    <a:pt x="1362" y="213"/>
                  </a:cubicBezTo>
                  <a:cubicBezTo>
                    <a:pt x="1355" y="194"/>
                    <a:pt x="1348" y="181"/>
                    <a:pt x="1336" y="162"/>
                  </a:cubicBezTo>
                  <a:cubicBezTo>
                    <a:pt x="1324" y="143"/>
                    <a:pt x="1305" y="117"/>
                    <a:pt x="1288" y="99"/>
                  </a:cubicBezTo>
                  <a:cubicBezTo>
                    <a:pt x="1271" y="81"/>
                    <a:pt x="1255" y="70"/>
                    <a:pt x="1237" y="57"/>
                  </a:cubicBezTo>
                  <a:cubicBezTo>
                    <a:pt x="1219" y="44"/>
                    <a:pt x="1192" y="29"/>
                    <a:pt x="1177" y="19"/>
                  </a:cubicBezTo>
                  <a:cubicBezTo>
                    <a:pt x="1162" y="9"/>
                    <a:pt x="1154" y="4"/>
                    <a:pt x="1146" y="0"/>
                  </a:cubicBezTo>
                </a:path>
              </a:pathLst>
            </a:custGeom>
            <a:noFill/>
            <a:ln w="9525" cap="flat" cmpd="sng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6FDAB3C9-C659-7BEC-6827-C68526D0D561}"/>
                </a:ext>
              </a:extLst>
            </p:cNvPr>
            <p:cNvSpPr/>
            <p:nvPr/>
          </p:nvSpPr>
          <p:spPr bwMode="auto">
            <a:xfrm>
              <a:off x="4405313" y="2214562"/>
              <a:ext cx="2460625" cy="790575"/>
            </a:xfrm>
            <a:custGeom>
              <a:avLst/>
              <a:gdLst>
                <a:gd name="T0" fmla="*/ 0 w 1550"/>
                <a:gd name="T1" fmla="*/ 498 h 498"/>
                <a:gd name="T2" fmla="*/ 6 w 1550"/>
                <a:gd name="T3" fmla="*/ 444 h 498"/>
                <a:gd name="T4" fmla="*/ 32 w 1550"/>
                <a:gd name="T5" fmla="*/ 385 h 498"/>
                <a:gd name="T6" fmla="*/ 71 w 1550"/>
                <a:gd name="T7" fmla="*/ 327 h 498"/>
                <a:gd name="T8" fmla="*/ 132 w 1550"/>
                <a:gd name="T9" fmla="*/ 277 h 498"/>
                <a:gd name="T10" fmla="*/ 201 w 1550"/>
                <a:gd name="T11" fmla="*/ 235 h 498"/>
                <a:gd name="T12" fmla="*/ 281 w 1550"/>
                <a:gd name="T13" fmla="*/ 195 h 498"/>
                <a:gd name="T14" fmla="*/ 359 w 1550"/>
                <a:gd name="T15" fmla="*/ 162 h 498"/>
                <a:gd name="T16" fmla="*/ 453 w 1550"/>
                <a:gd name="T17" fmla="*/ 127 h 498"/>
                <a:gd name="T18" fmla="*/ 620 w 1550"/>
                <a:gd name="T19" fmla="*/ 79 h 498"/>
                <a:gd name="T20" fmla="*/ 783 w 1550"/>
                <a:gd name="T21" fmla="*/ 46 h 498"/>
                <a:gd name="T22" fmla="*/ 954 w 1550"/>
                <a:gd name="T23" fmla="*/ 22 h 498"/>
                <a:gd name="T24" fmla="*/ 1152 w 1550"/>
                <a:gd name="T25" fmla="*/ 6 h 498"/>
                <a:gd name="T26" fmla="*/ 1289 w 1550"/>
                <a:gd name="T27" fmla="*/ 3 h 498"/>
                <a:gd name="T28" fmla="*/ 1416 w 1550"/>
                <a:gd name="T29" fmla="*/ 0 h 498"/>
                <a:gd name="T30" fmla="*/ 1550 w 1550"/>
                <a:gd name="T31" fmla="*/ 4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0" h="498" extrusionOk="0">
                  <a:moveTo>
                    <a:pt x="0" y="498"/>
                  </a:moveTo>
                  <a:cubicBezTo>
                    <a:pt x="0" y="480"/>
                    <a:pt x="1" y="463"/>
                    <a:pt x="6" y="444"/>
                  </a:cubicBezTo>
                  <a:cubicBezTo>
                    <a:pt x="11" y="425"/>
                    <a:pt x="21" y="405"/>
                    <a:pt x="32" y="385"/>
                  </a:cubicBezTo>
                  <a:cubicBezTo>
                    <a:pt x="43" y="365"/>
                    <a:pt x="54" y="345"/>
                    <a:pt x="71" y="327"/>
                  </a:cubicBezTo>
                  <a:cubicBezTo>
                    <a:pt x="88" y="309"/>
                    <a:pt x="110" y="292"/>
                    <a:pt x="132" y="277"/>
                  </a:cubicBezTo>
                  <a:cubicBezTo>
                    <a:pt x="154" y="262"/>
                    <a:pt x="176" y="249"/>
                    <a:pt x="201" y="235"/>
                  </a:cubicBezTo>
                  <a:cubicBezTo>
                    <a:pt x="226" y="221"/>
                    <a:pt x="255" y="207"/>
                    <a:pt x="281" y="195"/>
                  </a:cubicBezTo>
                  <a:cubicBezTo>
                    <a:pt x="307" y="183"/>
                    <a:pt x="330" y="173"/>
                    <a:pt x="359" y="162"/>
                  </a:cubicBezTo>
                  <a:cubicBezTo>
                    <a:pt x="388" y="151"/>
                    <a:pt x="410" y="141"/>
                    <a:pt x="453" y="127"/>
                  </a:cubicBezTo>
                  <a:cubicBezTo>
                    <a:pt x="496" y="113"/>
                    <a:pt x="565" y="92"/>
                    <a:pt x="620" y="79"/>
                  </a:cubicBezTo>
                  <a:cubicBezTo>
                    <a:pt x="675" y="66"/>
                    <a:pt x="727" y="56"/>
                    <a:pt x="783" y="46"/>
                  </a:cubicBezTo>
                  <a:cubicBezTo>
                    <a:pt x="839" y="36"/>
                    <a:pt x="893" y="29"/>
                    <a:pt x="954" y="22"/>
                  </a:cubicBezTo>
                  <a:cubicBezTo>
                    <a:pt x="1015" y="15"/>
                    <a:pt x="1096" y="9"/>
                    <a:pt x="1152" y="6"/>
                  </a:cubicBezTo>
                  <a:cubicBezTo>
                    <a:pt x="1208" y="3"/>
                    <a:pt x="1245" y="4"/>
                    <a:pt x="1289" y="3"/>
                  </a:cubicBezTo>
                  <a:cubicBezTo>
                    <a:pt x="1333" y="2"/>
                    <a:pt x="1373" y="0"/>
                    <a:pt x="1416" y="0"/>
                  </a:cubicBezTo>
                  <a:cubicBezTo>
                    <a:pt x="1459" y="0"/>
                    <a:pt x="1526" y="4"/>
                    <a:pt x="1550" y="4"/>
                  </a:cubicBezTo>
                </a:path>
              </a:pathLst>
            </a:custGeom>
            <a:noFill/>
            <a:ln w="9525" cap="flat" cmpd="sng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26EE755B-01FE-EBE8-0B0C-615572CA91C9}"/>
                </a:ext>
              </a:extLst>
            </p:cNvPr>
            <p:cNvSpPr/>
            <p:nvPr/>
          </p:nvSpPr>
          <p:spPr bwMode="auto">
            <a:xfrm>
              <a:off x="6867524" y="2214562"/>
              <a:ext cx="1727199" cy="409575"/>
            </a:xfrm>
            <a:custGeom>
              <a:avLst/>
              <a:gdLst>
                <a:gd name="T0" fmla="*/ 0 w 1088"/>
                <a:gd name="T1" fmla="*/ 0 h 258"/>
                <a:gd name="T2" fmla="*/ 206 w 1088"/>
                <a:gd name="T3" fmla="*/ 15 h 258"/>
                <a:gd name="T4" fmla="*/ 353 w 1088"/>
                <a:gd name="T5" fmla="*/ 30 h 258"/>
                <a:gd name="T6" fmla="*/ 432 w 1088"/>
                <a:gd name="T7" fmla="*/ 42 h 258"/>
                <a:gd name="T8" fmla="*/ 564 w 1088"/>
                <a:gd name="T9" fmla="*/ 67 h 258"/>
                <a:gd name="T10" fmla="*/ 674 w 1088"/>
                <a:gd name="T11" fmla="*/ 96 h 258"/>
                <a:gd name="T12" fmla="*/ 780 w 1088"/>
                <a:gd name="T13" fmla="*/ 129 h 258"/>
                <a:gd name="T14" fmla="*/ 882 w 1088"/>
                <a:gd name="T15" fmla="*/ 166 h 258"/>
                <a:gd name="T16" fmla="*/ 939 w 1088"/>
                <a:gd name="T17" fmla="*/ 192 h 258"/>
                <a:gd name="T18" fmla="*/ 1002 w 1088"/>
                <a:gd name="T19" fmla="*/ 219 h 258"/>
                <a:gd name="T20" fmla="*/ 1088 w 1088"/>
                <a:gd name="T21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258" extrusionOk="0">
                  <a:moveTo>
                    <a:pt x="0" y="0"/>
                  </a:moveTo>
                  <a:cubicBezTo>
                    <a:pt x="73" y="5"/>
                    <a:pt x="147" y="10"/>
                    <a:pt x="206" y="15"/>
                  </a:cubicBezTo>
                  <a:cubicBezTo>
                    <a:pt x="265" y="20"/>
                    <a:pt x="315" y="26"/>
                    <a:pt x="353" y="30"/>
                  </a:cubicBezTo>
                  <a:cubicBezTo>
                    <a:pt x="391" y="34"/>
                    <a:pt x="397" y="36"/>
                    <a:pt x="432" y="42"/>
                  </a:cubicBezTo>
                  <a:cubicBezTo>
                    <a:pt x="467" y="48"/>
                    <a:pt x="524" y="58"/>
                    <a:pt x="564" y="67"/>
                  </a:cubicBezTo>
                  <a:cubicBezTo>
                    <a:pt x="604" y="76"/>
                    <a:pt x="638" y="86"/>
                    <a:pt x="674" y="96"/>
                  </a:cubicBezTo>
                  <a:cubicBezTo>
                    <a:pt x="710" y="106"/>
                    <a:pt x="745" y="117"/>
                    <a:pt x="780" y="129"/>
                  </a:cubicBezTo>
                  <a:cubicBezTo>
                    <a:pt x="815" y="141"/>
                    <a:pt x="856" y="156"/>
                    <a:pt x="882" y="166"/>
                  </a:cubicBezTo>
                  <a:cubicBezTo>
                    <a:pt x="908" y="176"/>
                    <a:pt x="919" y="183"/>
                    <a:pt x="939" y="192"/>
                  </a:cubicBezTo>
                  <a:cubicBezTo>
                    <a:pt x="959" y="201"/>
                    <a:pt x="977" y="208"/>
                    <a:pt x="1002" y="219"/>
                  </a:cubicBezTo>
                  <a:cubicBezTo>
                    <a:pt x="1027" y="230"/>
                    <a:pt x="1072" y="246"/>
                    <a:pt x="1088" y="258"/>
                  </a:cubicBezTo>
                </a:path>
              </a:pathLst>
            </a:custGeom>
            <a:noFill/>
            <a:ln w="9525" cap="flat" cmpd="sng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anchor="ctr"/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1800" b="0" i="0" u="none" strike="noStrike" cap="none" spc="0">
                <a:ln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 Box 22">
              <a:extLst>
                <a:ext uri="{FF2B5EF4-FFF2-40B4-BE49-F238E27FC236}">
                  <a16:creationId xmlns:a16="http://schemas.microsoft.com/office/drawing/2014/main" id="{36F849A3-BD5B-6B1C-0E86-69C329885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8725" y="1887537"/>
              <a:ext cx="611188" cy="336550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rgbClr r="0" g="0" b="0"/>
              </a:prstShdw>
            </a:effectLst>
          </p:spPr>
          <p:txBody>
            <a:bodyPr wrap="none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>
                  <a:ln>
                    <a:noFill/>
                  </a:ln>
                  <a:solidFill>
                    <a:srgbClr val="00FF00"/>
                  </a:solidFill>
                </a:rPr>
                <a:t>LHC</a:t>
              </a:r>
              <a:endParaRPr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BDB0F5-2A30-CF83-AEC1-DC81A79F5B42}"/>
                </a:ext>
              </a:extLst>
            </p:cNvPr>
            <p:cNvSpPr txBox="1"/>
            <p:nvPr/>
          </p:nvSpPr>
          <p:spPr bwMode="auto">
            <a:xfrm>
              <a:off x="8217773" y="28956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>
                  <a:ln>
                    <a:noFill/>
                  </a:ln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C16AFCE-D558-FA10-4072-76E5B97081CD}"/>
                </a:ext>
              </a:extLst>
            </p:cNvPr>
            <p:cNvSpPr/>
            <p:nvPr/>
          </p:nvSpPr>
          <p:spPr bwMode="auto">
            <a:xfrm>
              <a:off x="8915400" y="3167330"/>
              <a:ext cx="76200" cy="76200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/>
                <a:buNone/>
                <a:defRPr/>
              </a:pPr>
              <a:endParaRPr lang="en-US" sz="24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Arial"/>
                <a:ea typeface="MS PGothic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4AD9E62-EB7F-EA4B-2E25-B56B8394EBAD}"/>
                </a:ext>
              </a:extLst>
            </p:cNvPr>
            <p:cNvSpPr/>
            <p:nvPr/>
          </p:nvSpPr>
          <p:spPr bwMode="auto">
            <a:xfrm>
              <a:off x="4978878" y="2412522"/>
              <a:ext cx="76200" cy="76200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/>
                <a:buNone/>
                <a:defRPr/>
              </a:pPr>
              <a:endParaRPr lang="en-US" sz="24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Arial"/>
                <a:ea typeface="MS PGothic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6D0FFF-3201-BD45-2B0F-32CE43D08633}"/>
                </a:ext>
              </a:extLst>
            </p:cNvPr>
            <p:cNvSpPr txBox="1"/>
            <p:nvPr/>
          </p:nvSpPr>
          <p:spPr bwMode="auto">
            <a:xfrm>
              <a:off x="5029200" y="2286000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 dirty="0">
                  <a:ln>
                    <a:noFill/>
                  </a:ln>
                  <a:solidFill>
                    <a:schemeClr val="bg1"/>
                  </a:solidFill>
                </a:rPr>
                <a:t>ALICE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028A25A-BC9A-9E3A-F898-884AF69FE214}"/>
                </a:ext>
              </a:extLst>
            </p:cNvPr>
            <p:cNvSpPr/>
            <p:nvPr/>
          </p:nvSpPr>
          <p:spPr bwMode="auto">
            <a:xfrm>
              <a:off x="4386530" y="2845278"/>
              <a:ext cx="76200" cy="76200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/>
                <a:buNone/>
                <a:defRPr/>
              </a:pPr>
              <a:endParaRPr lang="en-US" sz="24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Arial"/>
                <a:ea typeface="MS PGothic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D72E371-B7F7-BAEF-383D-7EF71837C858}"/>
                </a:ext>
              </a:extLst>
            </p:cNvPr>
            <p:cNvSpPr/>
            <p:nvPr/>
          </p:nvSpPr>
          <p:spPr bwMode="auto">
            <a:xfrm>
              <a:off x="5029200" y="3657600"/>
              <a:ext cx="76200" cy="76200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/>
                <a:buNone/>
                <a:defRPr/>
              </a:pPr>
              <a:endParaRPr lang="en-US" sz="24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Arial"/>
                <a:ea typeface="MS PGothic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071198-344E-A02B-DF38-1D8B9287249A}"/>
                </a:ext>
              </a:extLst>
            </p:cNvPr>
            <p:cNvSpPr txBox="1"/>
            <p:nvPr/>
          </p:nvSpPr>
          <p:spPr bwMode="auto">
            <a:xfrm>
              <a:off x="5093573" y="3505199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 dirty="0">
                  <a:ln>
                    <a:noFill/>
                  </a:ln>
                  <a:solidFill>
                    <a:schemeClr val="bg1"/>
                  </a:solidFill>
                </a:rPr>
                <a:t>LHCb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DFD72AB-A999-BB43-84FE-F35391DEEA1D}"/>
                </a:ext>
              </a:extLst>
            </p:cNvPr>
            <p:cNvSpPr txBox="1"/>
            <p:nvPr/>
          </p:nvSpPr>
          <p:spPr bwMode="auto">
            <a:xfrm>
              <a:off x="4419600" y="2743200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>
                  <a:ln>
                    <a:noFill/>
                  </a:ln>
                  <a:solidFill>
                    <a:schemeClr val="bg1"/>
                  </a:solidFill>
                </a:rPr>
                <a:t>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745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39779-7CCE-FA47-B513-565DD65A0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B49E5-3D52-B9B4-ED9F-5AA93CC67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Kollimering i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285D0-FB78-680F-BF40-6A573F93D0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584961"/>
            <a:ext cx="5212079" cy="457701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Energi hos en proton i LHC: 6.8 TeV ≈ 1 </a:t>
            </a:r>
            <a:r>
              <a:rPr lang="el-GR" dirty="0">
                <a:latin typeface="Aptos" panose="020B0004020202020204" pitchFamily="34" charset="0"/>
              </a:rPr>
              <a:t>μ</a:t>
            </a:r>
            <a:r>
              <a:rPr lang="sv-SE" dirty="0">
                <a:latin typeface="Aptos" panose="020B0004020202020204" pitchFamily="34" charset="0"/>
              </a:rPr>
              <a:t>J</a:t>
            </a:r>
            <a:endParaRPr lang="sv-SE" noProof="0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Total energi hos hela strålen : </a:t>
            </a:r>
            <a:r>
              <a:rPr lang="en-US" dirty="0">
                <a:latin typeface="Aptos" panose="020B0004020202020204" pitchFamily="34" charset="0"/>
              </a:rPr>
              <a:t>ca </a:t>
            </a:r>
            <a:r>
              <a:rPr lang="sv-SE" noProof="0" dirty="0">
                <a:latin typeface="Aptos" panose="020B0004020202020204" pitchFamily="34" charset="0"/>
              </a:rPr>
              <a:t>400 MJ</a:t>
            </a:r>
            <a:r>
              <a:rPr lang="sv-SE" dirty="0">
                <a:latin typeface="Aptos" panose="020B0004020202020204" pitchFamily="34" charset="0"/>
              </a:rPr>
              <a:t> ≈ rörelseenergi hos ett X2000-tåg i ca 180 km/h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F56736-8EB9-0E6C-4059-255A532F5F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024" b="3471"/>
          <a:stretch/>
        </p:blipFill>
        <p:spPr bwMode="auto">
          <a:xfrm>
            <a:off x="1140594" y="3342631"/>
            <a:ext cx="3995204" cy="23692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E10D29C-FFD3-0882-D981-43CE37364B14}"/>
              </a:ext>
            </a:extLst>
          </p:cNvPr>
          <p:cNvGrpSpPr/>
          <p:nvPr/>
        </p:nvGrpSpPr>
        <p:grpSpPr>
          <a:xfrm>
            <a:off x="7143693" y="2658957"/>
            <a:ext cx="4050487" cy="3212453"/>
            <a:chOff x="7586456" y="3641895"/>
            <a:chExt cx="3374164" cy="2535694"/>
          </a:xfrm>
        </p:grpSpPr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id="{9B8F55BB-8FF1-DFBB-C4B8-114EE09AB5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7586456" y="3641895"/>
              <a:ext cx="3374164" cy="2535694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3992EE2-C3A1-F58A-E5E5-D62287132AC5}"/>
                </a:ext>
              </a:extLst>
            </p:cNvPr>
            <p:cNvSpPr txBox="1"/>
            <p:nvPr/>
          </p:nvSpPr>
          <p:spPr bwMode="auto">
            <a:xfrm>
              <a:off x="8999381" y="4656199"/>
              <a:ext cx="784826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none" lIns="45718" tIns="45718" rIns="45718" bIns="45718" numCol="1" spcCol="38100" rtlCol="0" anchor="t">
              <a:spAutoFit/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0" i="0" u="none" strike="noStrike" cap="none" spc="0" dirty="0">
                  <a:ln>
                    <a:noFill/>
                  </a:ln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0.6 MJ</a:t>
              </a: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DDC59A11-E3EC-E242-1CFE-5395892C8AD8}"/>
              </a:ext>
            </a:extLst>
          </p:cNvPr>
          <p:cNvSpPr txBox="1">
            <a:spLocks/>
          </p:cNvSpPr>
          <p:nvPr/>
        </p:nvSpPr>
        <p:spPr>
          <a:xfrm>
            <a:off x="6598961" y="1584961"/>
            <a:ext cx="5212079" cy="4577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Strålen kan orsaka skada i LHC om den träffar väggen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94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483196-22AD-5DD3-8B2D-2CF073C5B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6EA1D-B739-09B8-E3C6-1062C8799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</p:spPr>
        <p:txBody>
          <a:bodyPr anchor="ctr">
            <a:normAutofit/>
          </a:bodyPr>
          <a:lstStyle/>
          <a:p>
            <a:r>
              <a:rPr lang="sv-SE" noProof="0" dirty="0"/>
              <a:t>Kollimering i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F99B4-C8DF-C3E2-0A27-EE4F195D71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584961"/>
            <a:ext cx="10515600" cy="457701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Ca 100 </a:t>
            </a:r>
            <a:r>
              <a:rPr lang="sv-SE" dirty="0" err="1">
                <a:latin typeface="Aptos" panose="020B0004020202020204" pitchFamily="34" charset="0"/>
              </a:rPr>
              <a:t>kollimatorer</a:t>
            </a:r>
            <a:r>
              <a:rPr lang="sv-SE" dirty="0">
                <a:latin typeface="Aptos" panose="020B0004020202020204" pitchFamily="34" charset="0"/>
              </a:rPr>
              <a:t> installerade för att skydda LHC och fånga upp partiklar som åker fel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Två robusta ”käkar” (</a:t>
            </a:r>
            <a:r>
              <a:rPr lang="sv-SE" dirty="0" err="1">
                <a:latin typeface="Aptos" panose="020B0004020202020204" pitchFamily="34" charset="0"/>
              </a:rPr>
              <a:t>jaws</a:t>
            </a:r>
            <a:r>
              <a:rPr lang="sv-SE" dirty="0">
                <a:latin typeface="Aptos" panose="020B0004020202020204" pitchFamily="34" charset="0"/>
              </a:rPr>
              <a:t>) som kan röras runt strålen i varje </a:t>
            </a:r>
            <a:r>
              <a:rPr lang="sv-SE" dirty="0" err="1">
                <a:latin typeface="Aptos" panose="020B0004020202020204" pitchFamily="34" charset="0"/>
              </a:rPr>
              <a:t>kollimator</a:t>
            </a:r>
            <a:endParaRPr lang="sv-SE" dirty="0">
              <a:latin typeface="Aptos" panose="020B0004020202020204" pitchFamily="34" charset="0"/>
            </a:endParaRP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0CA43322-4BB4-FF37-A044-A9AF6EDA0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482544" y="2631510"/>
            <a:ext cx="2059553" cy="310072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505CE6D-560C-01BC-7818-D9AD6BE2F9D3}"/>
              </a:ext>
            </a:extLst>
          </p:cNvPr>
          <p:cNvSpPr txBox="1"/>
          <p:nvPr/>
        </p:nvSpPr>
        <p:spPr bwMode="auto">
          <a:xfrm>
            <a:off x="1069293" y="5627305"/>
            <a:ext cx="3013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i="1" dirty="0"/>
              <a:t>4</a:t>
            </a:r>
            <a:r>
              <a:rPr lang="en-US" i="1" dirty="0">
                <a:solidFill>
                  <a:schemeClr val="tx1"/>
                </a:solidFill>
              </a:rPr>
              <a:t>0</a:t>
            </a:r>
            <a:r>
              <a:rPr lang="en-US" sz="1800" i="1" dirty="0">
                <a:solidFill>
                  <a:schemeClr val="tx1"/>
                </a:solidFill>
              </a:rPr>
              <a:t>0 MJ, 2.2 mm full gap</a:t>
            </a:r>
            <a:endParaRPr lang="en-US" sz="1800" i="1" baseline="30000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1BA3BC-16CF-ECD1-EF4A-C404B3A2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280" y="2631510"/>
            <a:ext cx="3985111" cy="295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11D1-EB09-7E57-36A4-F0CF2271E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studier av Kollimering i LHC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93C113-ACDD-41F0-8D51-A0AB5B5A7E1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666241"/>
            <a:ext cx="3672841" cy="457701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Aptos" panose="020B0004020202020204" pitchFamily="34" charset="0"/>
              </a:rPr>
              <a:t>Beräkningar av inställningar av alla </a:t>
            </a:r>
            <a:r>
              <a:rPr lang="sv-SE" dirty="0" err="1">
                <a:latin typeface="Aptos" panose="020B0004020202020204" pitchFamily="34" charset="0"/>
              </a:rPr>
              <a:t>kollimatorer</a:t>
            </a:r>
            <a:r>
              <a:rPr lang="sv-SE" dirty="0">
                <a:latin typeface="Aptos" panose="020B0004020202020204" pitchFamily="34" charset="0"/>
              </a:rPr>
              <a:t> för optimalt skydd och prestanda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noProof="0" dirty="0">
              <a:latin typeface="Aptos" panose="020B00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noProof="0" dirty="0">
                <a:latin typeface="Aptos" panose="020B0004020202020204" pitchFamily="34" charset="0"/>
              </a:rPr>
              <a:t>Simuleringar av ”läckage” av partiklar ut ur kollimeringssystemet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Aptos" panose="020B00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97BF79-CC88-2A92-6C8F-4B931FCAF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318" y="1760035"/>
            <a:ext cx="6952771" cy="333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9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Custom">
  <a:themeElements>
    <a:clrScheme name="Tech presentation">
      <a:dk1>
        <a:srgbClr val="000000"/>
      </a:dk1>
      <a:lt1>
        <a:srgbClr val="FFFFFF"/>
      </a:lt1>
      <a:dk2>
        <a:srgbClr val="435369"/>
      </a:dk2>
      <a:lt2>
        <a:srgbClr val="E8E8E8"/>
      </a:lt2>
      <a:accent1>
        <a:srgbClr val="A53F51"/>
      </a:accent1>
      <a:accent2>
        <a:srgbClr val="E89756"/>
      </a:accent2>
      <a:accent3>
        <a:srgbClr val="2F3342"/>
      </a:accent3>
      <a:accent4>
        <a:srgbClr val="2B2052"/>
      </a:accent4>
      <a:accent5>
        <a:srgbClr val="00023A"/>
      </a:accent5>
      <a:accent6>
        <a:srgbClr val="7E7E7E"/>
      </a:accent6>
      <a:hlink>
        <a:srgbClr val="467886"/>
      </a:hlink>
      <a:folHlink>
        <a:srgbClr val="96607D"/>
      </a:folHlink>
    </a:clrScheme>
    <a:fontScheme name="Custom 99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55661986_wac_CP_V19" id="{030227AD-26D8-46F7-B412-6532AF4DDFEA}" vid="{787E6F9C-FC70-455D-8D81-5DEDA8A08F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C2645A-E767-4D7E-984D-234E531E455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5F2A2379-DD35-4769-BFD6-4857D72F8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048343-1EA9-44C3-883E-652FAAF0713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{55B40137-43E0-4E28-BAC3-7A1816757F5A}tf55661986_win32</Template>
  <TotalTime>5130</TotalTime>
  <Words>816</Words>
  <Application>Microsoft Office PowerPoint</Application>
  <PresentationFormat>Widescreen</PresentationFormat>
  <Paragraphs>156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Aptos</vt:lpstr>
      <vt:lpstr>Aptos Narrow</vt:lpstr>
      <vt:lpstr>Arial</vt:lpstr>
      <vt:lpstr>Arial Narrow</vt:lpstr>
      <vt:lpstr>Calibri</vt:lpstr>
      <vt:lpstr>Calibri Light</vt:lpstr>
      <vt:lpstr>Times New Roman</vt:lpstr>
      <vt:lpstr>Wingdings</vt:lpstr>
      <vt:lpstr>Custom</vt:lpstr>
      <vt:lpstr>Mitt jobb på CERN –  be department  Roderik Bruce</vt:lpstr>
      <vt:lpstr>Om mig</vt:lpstr>
      <vt:lpstr>CERNs Organisation</vt:lpstr>
      <vt:lpstr>Mina Arbetsuppgifter på CERN</vt:lpstr>
      <vt:lpstr>CERNs acceleratorkomplex</vt:lpstr>
      <vt:lpstr>Large hadron collider</vt:lpstr>
      <vt:lpstr>Kollimering i LHC</vt:lpstr>
      <vt:lpstr>Kollimering i LHC</vt:lpstr>
      <vt:lpstr>studier av Kollimering i LHC</vt:lpstr>
      <vt:lpstr>Experimentella studier</vt:lpstr>
      <vt:lpstr>Jon-Kollisioner i LHC</vt:lpstr>
      <vt:lpstr>Exempel: Kollision I alice mellan blyjoner</vt:lpstr>
      <vt:lpstr>mitt jobb: Koordinering av jon-körningar</vt:lpstr>
      <vt:lpstr>bound-free pair production</vt:lpstr>
      <vt:lpstr>Kristall-kollimering för joner</vt:lpstr>
      <vt:lpstr>strålbakgrund i ALICE-detektorn</vt:lpstr>
      <vt:lpstr>Kollimering i fcc</vt:lpstr>
      <vt:lpstr>Handledning, outreach</vt:lpstr>
      <vt:lpstr>sammanfattning</vt:lpstr>
      <vt:lpstr>Några Frågor?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Roderik Bruce</dc:creator>
  <cp:lastModifiedBy>Roderik Bruce</cp:lastModifiedBy>
  <cp:revision>82</cp:revision>
  <dcterms:created xsi:type="dcterms:W3CDTF">2025-01-27T17:40:26Z</dcterms:created>
  <dcterms:modified xsi:type="dcterms:W3CDTF">2025-01-31T07:18:19Z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