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>
        <p:scale>
          <a:sx n="164" d="100"/>
          <a:sy n="164" d="100"/>
        </p:scale>
        <p:origin x="664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chemeClr val="dk1"/>
                </a:solidFill>
                <a:latin typeface="Calibri"/>
              </a:rPr>
              <a:t>Click to move the slide</a:t>
            </a: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9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92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93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94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B08682D2-E0E2-4D84-8469-B2BAF54DB138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‹N°›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0880" y="685800"/>
            <a:ext cx="6095520" cy="3428640"/>
          </a:xfrm>
          <a:prstGeom prst="rect">
            <a:avLst/>
          </a:prstGeom>
          <a:ln w="0">
            <a:noFill/>
          </a:ln>
        </p:spPr>
      </p:sp>
      <p:sp>
        <p:nvSpPr>
          <p:cNvPr id="45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1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en-US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73FB460B-DB0E-4E4D-99CC-C206FD8DF282}" type="slidenum"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de-CH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B4380487-A3D9-496C-861B-03D445421ED7}" type="slidenum">
              <a:rPr lang="de-CH" sz="1200" b="0" strike="noStrike" spc="-1">
                <a:solidFill>
                  <a:schemeClr val="dk1"/>
                </a:solidFill>
                <a:latin typeface="+mn-lt"/>
                <a:ea typeface="+mn-ea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0" y="812880"/>
            <a:ext cx="1080" cy="1080"/>
          </a:xfrm>
          <a:prstGeom prst="rect">
            <a:avLst/>
          </a:prstGeom>
          <a:ln w="0">
            <a:noFill/>
          </a:ln>
        </p:spPr>
      </p:sp>
      <p:sp>
        <p:nvSpPr>
          <p:cNvPr id="454" name="PlaceHolder 3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8000" cy="4811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marL="216000" indent="-21600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3FF172-508E-4541-AB6E-F1681EF54C7F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57200" y="264096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1C36A4F-6B7D-4F87-9029-BEDD26F44E24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67424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57200" y="2640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674240" y="2640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D53143F-A82C-4D57-97F8-FCAE9CC8AFE5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239640" y="867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022080" y="867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457200" y="2640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239640" y="2640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022080" y="2640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89330B-C2DD-47BD-95F7-C5727723887E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904CF93-00E5-452E-9BDA-852EA19ED1F6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457200" y="86796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815AB55-A18F-4865-A2FE-86D5908AA12B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D03A53A-B47A-42A1-BF80-CB6268A635A2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86796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A9C7B23-D982-4981-89F3-0216E821F117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0FF487C-392B-4924-8AA4-6D9A37C55F69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457200" y="42840"/>
            <a:ext cx="8229240" cy="1696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090B3D2-6AB6-4740-A6D6-3C1CBD0C2939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86796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457200" y="2640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010FCCF-404E-44BD-A6EC-A785C50BA339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86796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441D27C-1AEF-4B65-BEBA-5844D89B6187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674240" y="2640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F79236C-9A4F-4AB0-A50E-3AF5F74260D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264096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406571A-13FA-44F3-A4B7-2B298390B4B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57200" y="264096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2E18612-92DC-401E-9743-339C5FD845FD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67424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457200" y="2640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4674240" y="2640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BB12C14-BAA2-4146-834E-FE0855D00AFA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3239640" y="867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6022080" y="867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/>
          </p:nvPr>
        </p:nvSpPr>
        <p:spPr>
          <a:xfrm>
            <a:off x="457200" y="2640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/>
          </p:nvPr>
        </p:nvSpPr>
        <p:spPr>
          <a:xfrm>
            <a:off x="3239640" y="2640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/>
          </p:nvPr>
        </p:nvSpPr>
        <p:spPr>
          <a:xfrm>
            <a:off x="6022080" y="2640960"/>
            <a:ext cx="26496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3806C17-12F2-4888-A7A5-A72FF52EDA02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2580F9E-699D-48FF-A049-CCB42DC295C9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86796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6F248F7-18FC-4371-9523-26CE2D893795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489B026-2B18-446E-AA86-8DBB900551E7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42840"/>
            <a:ext cx="8229240" cy="1696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24C70BA-8276-4630-9AE6-3BAE55815A6D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86796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2640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85AC1CA-99A0-4F0E-AAE6-1B7DC87DF71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4015800" cy="339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674240" y="2640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9B7FD67-1C16-47C8-903D-4288700DBDEF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4240" y="867960"/>
            <a:ext cx="401580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2640960"/>
            <a:ext cx="8229240" cy="16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DFC8C52-7A22-419C-91F3-D2FB1E4123A8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8"/>
          <p:cNvCxnSpPr/>
          <p:nvPr/>
        </p:nvCxnSpPr>
        <p:spPr>
          <a:xfrm>
            <a:off x="457200" y="555480"/>
            <a:ext cx="8229960" cy="360"/>
          </a:xfrm>
          <a:prstGeom prst="straightConnector1">
            <a:avLst/>
          </a:prstGeom>
          <a:ln>
            <a:solidFill>
              <a:srgbClr val="558ED5"/>
            </a:solidFill>
            <a:round/>
          </a:ln>
        </p:spPr>
      </p:cxnSp>
      <p:cxnSp>
        <p:nvCxnSpPr>
          <p:cNvPr id="11" name="Straight Connector 7"/>
          <p:cNvCxnSpPr/>
          <p:nvPr/>
        </p:nvCxnSpPr>
        <p:spPr>
          <a:xfrm>
            <a:off x="457200" y="4851000"/>
            <a:ext cx="8229960" cy="360"/>
          </a:xfrm>
          <a:prstGeom prst="straightConnector1">
            <a:avLst/>
          </a:prstGeom>
          <a:ln>
            <a:solidFill>
              <a:srgbClr val="000090"/>
            </a:solidFill>
            <a:round/>
          </a:ln>
        </p:spPr>
      </p:cxnSp>
      <p:pic>
        <p:nvPicPr>
          <p:cNvPr id="2" name="Picture 10"/>
          <p:cNvPicPr/>
          <p:nvPr/>
        </p:nvPicPr>
        <p:blipFill>
          <a:blip r:embed="rId14"/>
          <a:stretch/>
        </p:blipFill>
        <p:spPr>
          <a:xfrm>
            <a:off x="8569440" y="12600"/>
            <a:ext cx="574200" cy="531360"/>
          </a:xfrm>
          <a:prstGeom prst="rect">
            <a:avLst/>
          </a:prstGeom>
          <a:ln w="0">
            <a:noFill/>
          </a:ln>
        </p:spPr>
      </p:pic>
      <p:pic>
        <p:nvPicPr>
          <p:cNvPr id="3" name="Picture 9" descr="ATLAS-Logo-Square-Blue-invert-RGB.png"/>
          <p:cNvPicPr/>
          <p:nvPr/>
        </p:nvPicPr>
        <p:blipFill>
          <a:blip r:embed="rId15"/>
          <a:stretch/>
        </p:blipFill>
        <p:spPr>
          <a:xfrm>
            <a:off x="0" y="11160"/>
            <a:ext cx="561240" cy="5612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2040" cy="1102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Click to edit Master title style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457200" y="485856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de-CH" sz="10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ftr" idx="2"/>
          </p:nvPr>
        </p:nvSpPr>
        <p:spPr>
          <a:xfrm>
            <a:off x="2724840" y="4849200"/>
            <a:ext cx="3710880" cy="27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10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rPr>
              <a:t>&lt;footer&gt;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sldNum" idx="3"/>
          </p:nvPr>
        </p:nvSpPr>
        <p:spPr>
          <a:xfrm>
            <a:off x="6553080" y="4858560"/>
            <a:ext cx="2133360" cy="27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en-US" sz="12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2776AE76-A05C-4156-A4F9-E76D36BFA2A7}" type="slidenum">
              <a:rPr lang="en-US" sz="12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rPr>
              <a:t>‹N°›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90"/>
                </a:solidFill>
                <a:latin typeface="Helvetica Ligh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90"/>
                </a:solidFill>
                <a:latin typeface="Helvetica Ligh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90"/>
                </a:solidFill>
                <a:latin typeface="Helvetica Ligh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000090"/>
                </a:solidFill>
                <a:latin typeface="Helvetica Ligh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90"/>
                </a:solidFill>
                <a:latin typeface="Helvetica Ligh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90"/>
                </a:solidFill>
                <a:latin typeface="Helvetica Ligh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90"/>
                </a:solidFill>
                <a:latin typeface="Helvetica Light"/>
              </a:rPr>
              <a:t>Seventh Outline Level</a:t>
            </a:r>
          </a:p>
        </p:txBody>
      </p:sp>
      <p:pic>
        <p:nvPicPr>
          <p:cNvPr id="9" name="Image 8"/>
          <p:cNvPicPr/>
          <p:nvPr/>
        </p:nvPicPr>
        <p:blipFill>
          <a:blip r:embed="rId16"/>
          <a:stretch/>
        </p:blipFill>
        <p:spPr>
          <a:xfrm>
            <a:off x="8001000" y="0"/>
            <a:ext cx="568440" cy="55368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8"/>
          <p:cNvCxnSpPr/>
          <p:nvPr/>
        </p:nvCxnSpPr>
        <p:spPr>
          <a:xfrm>
            <a:off x="457200" y="436680"/>
            <a:ext cx="8229960" cy="360"/>
          </a:xfrm>
          <a:prstGeom prst="straightConnector1">
            <a:avLst/>
          </a:prstGeom>
          <a:ln w="12700">
            <a:solidFill>
              <a:srgbClr val="558ED5"/>
            </a:solidFill>
            <a:round/>
          </a:ln>
        </p:spPr>
      </p:cxnSp>
      <p:cxnSp>
        <p:nvCxnSpPr>
          <p:cNvPr id="47" name="Straight Connector 7"/>
          <p:cNvCxnSpPr/>
          <p:nvPr/>
        </p:nvCxnSpPr>
        <p:spPr>
          <a:xfrm>
            <a:off x="457200" y="4939920"/>
            <a:ext cx="8229960" cy="360"/>
          </a:xfrm>
          <a:prstGeom prst="straightConnector1">
            <a:avLst/>
          </a:prstGeom>
          <a:ln w="12700">
            <a:solidFill>
              <a:srgbClr val="000090"/>
            </a:solidFill>
            <a:round/>
          </a:ln>
        </p:spPr>
      </p:cxnSp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4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Click to edit Master title style</a:t>
            </a:r>
            <a:endParaRPr lang="en-US" sz="24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867960"/>
            <a:ext cx="8229240" cy="3394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479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2400" b="0" strike="noStrike" spc="-1">
                <a:solidFill>
                  <a:srgbClr val="000090"/>
                </a:solidFill>
                <a:latin typeface="Helvetica Light"/>
              </a:rPr>
              <a:t>Click to edit Master text styles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400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2000" b="0" strike="noStrike" spc="-1">
                <a:solidFill>
                  <a:srgbClr val="000090"/>
                </a:solidFill>
                <a:latin typeface="Helvetica Light"/>
              </a:rPr>
              <a:t>Second level</a:t>
            </a:r>
          </a:p>
          <a:p>
            <a:pPr marL="1143000" lvl="2" indent="-228600" defTabSz="457200">
              <a:lnSpc>
                <a:spcPct val="100000"/>
              </a:lnSpc>
              <a:spcBef>
                <a:spcPts val="360"/>
              </a:spcBef>
              <a:buClr>
                <a:srgbClr val="00009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90"/>
                </a:solidFill>
                <a:latin typeface="Helvetica Light"/>
              </a:rPr>
              <a:t>Third level</a:t>
            </a:r>
          </a:p>
          <a:p>
            <a:pPr marL="1600200" lvl="3" indent="-228600" defTabSz="457200">
              <a:lnSpc>
                <a:spcPct val="100000"/>
              </a:lnSpc>
              <a:spcBef>
                <a:spcPts val="320"/>
              </a:spcBef>
              <a:buClr>
                <a:srgbClr val="000090"/>
              </a:buClr>
              <a:buFont typeface="Arial"/>
              <a:buChar char="–"/>
            </a:pPr>
            <a:r>
              <a:rPr lang="en-US" sz="1600" b="0" strike="noStrike" spc="-1">
                <a:solidFill>
                  <a:srgbClr val="000090"/>
                </a:solidFill>
                <a:latin typeface="Helvetica Light"/>
              </a:rPr>
              <a:t>Fourth level</a:t>
            </a:r>
          </a:p>
          <a:p>
            <a:pPr marL="2057400" lvl="4" indent="-228600" defTabSz="457200">
              <a:lnSpc>
                <a:spcPct val="100000"/>
              </a:lnSpc>
              <a:spcBef>
                <a:spcPts val="320"/>
              </a:spcBef>
              <a:buClr>
                <a:srgbClr val="000090"/>
              </a:buClr>
              <a:buFont typeface="Arial"/>
              <a:buChar char="»"/>
            </a:pPr>
            <a:r>
              <a:rPr lang="en-US" sz="1600" b="0" strike="noStrike" spc="-1">
                <a:solidFill>
                  <a:srgbClr val="000090"/>
                </a:solidFill>
                <a:latin typeface="Helvetica Light"/>
              </a:rPr>
              <a:t>Fifth level</a:t>
            </a:r>
          </a:p>
        </p:txBody>
      </p:sp>
      <p:sp>
        <p:nvSpPr>
          <p:cNvPr id="50" name="PlaceHolder 3"/>
          <p:cNvSpPr>
            <a:spLocks noGrp="1"/>
          </p:cNvSpPr>
          <p:nvPr>
            <p:ph type="dt" idx="4"/>
          </p:nvPr>
        </p:nvSpPr>
        <p:spPr>
          <a:xfrm>
            <a:off x="457200" y="4975200"/>
            <a:ext cx="2133360" cy="156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de-CH" sz="8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de-CH" sz="8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rPr>
              <a:t>&lt;date/time&gt;</a:t>
            </a:r>
            <a:endParaRPr lang="en-US" sz="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ftr" idx="5"/>
          </p:nvPr>
        </p:nvSpPr>
        <p:spPr>
          <a:xfrm>
            <a:off x="2724840" y="4965840"/>
            <a:ext cx="3710880" cy="156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457200">
              <a:lnSpc>
                <a:spcPct val="100000"/>
              </a:lnSpc>
              <a:buNone/>
              <a:defRPr lang="en-US" sz="8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defRPr>
            </a:lvl1pPr>
          </a:lstStyle>
          <a:p>
            <a:pPr indent="0" algn="ctr" defTabSz="457200">
              <a:lnSpc>
                <a:spcPct val="100000"/>
              </a:lnSpc>
              <a:buNone/>
            </a:pPr>
            <a:r>
              <a:rPr lang="en-US" sz="8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rPr>
              <a:t>&lt;footer&gt;</a:t>
            </a:r>
            <a:endParaRPr lang="en-US" sz="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sldNum" idx="6"/>
          </p:nvPr>
        </p:nvSpPr>
        <p:spPr>
          <a:xfrm>
            <a:off x="6553080" y="4975200"/>
            <a:ext cx="2133360" cy="156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en-US" sz="10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68598624-10F7-4086-9FA2-E4BFA30450DF}" type="slidenum">
              <a:rPr lang="en-US" sz="10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rPr>
              <a:t>‹N°›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7.jpeg"/><Relationship Id="rId7" Type="http://schemas.openxmlformats.org/officeDocument/2006/relationships/image" Target="../media/image5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microsoft.com/office/2007/relationships/hdphoto" Target="../media/hdphoto2.wdp"/><Relationship Id="rId7" Type="http://schemas.openxmlformats.org/officeDocument/2006/relationships/image" Target="../media/image66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1.pn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10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7" Type="http://schemas.openxmlformats.org/officeDocument/2006/relationships/image" Target="../media/image83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1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87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6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43320" y="525240"/>
            <a:ext cx="8043120" cy="1150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400" b="0" strike="noStrike" spc="-1">
                <a:solidFill>
                  <a:srgbClr val="333333"/>
                </a:solidFill>
                <a:latin typeface="Helvetica Light"/>
              </a:rPr>
              <a:t>The industrial production of Micro Pattern Gaseous Detector: experience from the ATLAS Micromegas</a:t>
            </a:r>
            <a:endParaRPr lang="en-US" sz="24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1270080" y="1828800"/>
            <a:ext cx="6400440" cy="90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algn="ctr" defTabSz="457200">
              <a:lnSpc>
                <a:spcPct val="100000"/>
              </a:lnSpc>
              <a:spcBef>
                <a:spcPts val="380"/>
              </a:spcBef>
              <a:buNone/>
              <a:tabLst>
                <a:tab pos="0" algn="l"/>
              </a:tabLst>
            </a:pPr>
            <a:r>
              <a:rPr lang="en-CH" sz="14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rPr>
              <a:t>Paolo Iengo (INFN), </a:t>
            </a:r>
            <a:r>
              <a:rPr lang="en-CH" sz="1400" b="0" u="sng" strike="noStrike" spc="-1">
                <a:solidFill>
                  <a:schemeClr val="dk1">
                    <a:tint val="75000"/>
                  </a:schemeClr>
                </a:solidFill>
                <a:uFillTx/>
                <a:latin typeface="Helvetica Light"/>
              </a:rPr>
              <a:t>Fabien Jeanneau</a:t>
            </a:r>
            <a:r>
              <a:rPr lang="en-CH" sz="1400" b="0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rPr>
              <a:t> (CEA Saclay) 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4572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GB" sz="1400" b="0" i="1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rPr>
              <a:t>O</a:t>
            </a:r>
            <a:r>
              <a:rPr lang="en-CH" sz="1400" b="0" i="1" strike="noStrike" spc="-1">
                <a:solidFill>
                  <a:schemeClr val="dk1">
                    <a:tint val="75000"/>
                  </a:schemeClr>
                </a:solidFill>
                <a:latin typeface="HELVETICA LIGHT"/>
              </a:rPr>
              <a:t>n behalf of the ATLAS Muon Spectrometer System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7" name="Image 96"/>
          <p:cNvPicPr/>
          <p:nvPr/>
        </p:nvPicPr>
        <p:blipFill>
          <a:blip r:embed="rId3"/>
          <a:stretch/>
        </p:blipFill>
        <p:spPr>
          <a:xfrm>
            <a:off x="2508840" y="2486520"/>
            <a:ext cx="4120560" cy="2314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380880" y="826920"/>
            <a:ext cx="3605040" cy="97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Selected list of production issues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89" name="Picture 5"/>
          <p:cNvPicPr/>
          <p:nvPr/>
        </p:nvPicPr>
        <p:blipFill>
          <a:blip r:embed="rId2"/>
          <a:stretch/>
        </p:blipFill>
        <p:spPr>
          <a:xfrm>
            <a:off x="3986640" y="753840"/>
            <a:ext cx="4687920" cy="3635640"/>
          </a:xfrm>
          <a:prstGeom prst="rect">
            <a:avLst/>
          </a:prstGeom>
          <a:ln w="0">
            <a:noFill/>
          </a:ln>
        </p:spPr>
      </p:pic>
      <p:sp>
        <p:nvSpPr>
          <p:cNvPr id="190" name="TextBox 2"/>
          <p:cNvSpPr/>
          <p:nvPr/>
        </p:nvSpPr>
        <p:spPr>
          <a:xfrm>
            <a:off x="687960" y="2263320"/>
            <a:ext cx="2990880" cy="638280"/>
          </a:xfrm>
          <a:prstGeom prst="rect">
            <a:avLst/>
          </a:prstGeom>
          <a:noFill/>
          <a:ln w="0">
            <a:solidFill>
              <a:srgbClr val="92080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Focus on some of the main issues encountered during the production, actions taken and adopted solutions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0978B9B-A42B-4826-AFBD-4750540AE42D}" type="slidenum">
              <a:rPr/>
              <a:t>10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/>
          </p:nvPr>
        </p:nvSpPr>
        <p:spPr>
          <a:xfrm>
            <a:off x="272880" y="702000"/>
            <a:ext cx="8229240" cy="2508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Knowledge of the board dimension (strip position and deformation) crucial for precise tracking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Copper pattern precision &lt;30 μm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Cutting and drilling precision &lt;200 μm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FR4 subject to moisture uptake </a:t>
            </a:r>
            <a:r>
              <a:rPr lang="en-GB" sz="1200" b="0" strike="noStrike" spc="-1">
                <a:solidFill>
                  <a:srgbClr val="000090"/>
                </a:solidFill>
                <a:latin typeface="Wingdings"/>
              </a:rPr>
              <a:t></a:t>
            </a: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 expansion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Described by Fick’s laws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Made our own study</a:t>
            </a:r>
            <a:br>
              <a:rPr sz="1000"/>
            </a:b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 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Expansion: ~400 μm/m at 21° and 50% RH to be accounted during production 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Cu pattern (masks) scaled accordingly to have the final desired dimensions 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1143000" lvl="2" indent="-22860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Arial"/>
              <a:buChar char="•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Scale factors optimised for each company after dedicated studies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After the production, the boards are stored for 4 weeks in RH controlled room </a:t>
            </a:r>
            <a:br>
              <a:rPr sz="1000"/>
            </a:b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before being cut/drilled </a:t>
            </a:r>
            <a:r>
              <a:rPr lang="en-GB" sz="1000" b="0" strike="noStrike" spc="-1">
                <a:solidFill>
                  <a:srgbClr val="000090"/>
                </a:solidFill>
                <a:latin typeface="Wingdings"/>
              </a:rPr>
              <a:t></a:t>
            </a: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 relaxation time to reach the final size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indent="0" defTabSz="457200">
              <a:lnSpc>
                <a:spcPct val="100000"/>
              </a:lnSpc>
              <a:spcBef>
                <a:spcPts val="210"/>
              </a:spcBef>
              <a:buNone/>
            </a:pPr>
            <a:endParaRPr lang="en-US" sz="1050" b="0" strike="noStrike" spc="-1">
              <a:solidFill>
                <a:srgbClr val="000090"/>
              </a:solidFill>
              <a:latin typeface="Helvetica Light"/>
            </a:endParaRPr>
          </a:p>
          <a:p>
            <a:pPr indent="0" defTabSz="457200">
              <a:lnSpc>
                <a:spcPct val="100000"/>
              </a:lnSpc>
              <a:spcBef>
                <a:spcPts val="241"/>
              </a:spcBef>
              <a:buNone/>
            </a:pP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192" name="Picture 7"/>
          <p:cNvPicPr/>
          <p:nvPr/>
        </p:nvPicPr>
        <p:blipFill>
          <a:blip r:embed="rId2"/>
          <a:stretch/>
        </p:blipFill>
        <p:spPr>
          <a:xfrm>
            <a:off x="3857040" y="1510920"/>
            <a:ext cx="2422080" cy="429840"/>
          </a:xfrm>
          <a:prstGeom prst="rect">
            <a:avLst/>
          </a:prstGeom>
          <a:ln w="0">
            <a:noFill/>
          </a:ln>
        </p:spPr>
      </p:pic>
      <p:sp>
        <p:nvSpPr>
          <p:cNvPr id="193" name="PlaceHolder 2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Board material expansion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94" name="Picture 8"/>
          <p:cNvPicPr/>
          <p:nvPr/>
        </p:nvPicPr>
        <p:blipFill>
          <a:blip r:embed="rId3"/>
          <a:stretch/>
        </p:blipFill>
        <p:spPr>
          <a:xfrm>
            <a:off x="1119240" y="3048120"/>
            <a:ext cx="1872000" cy="1752840"/>
          </a:xfrm>
          <a:prstGeom prst="rect">
            <a:avLst/>
          </a:prstGeom>
          <a:ln w="0">
            <a:noFill/>
          </a:ln>
        </p:spPr>
      </p:pic>
      <p:pic>
        <p:nvPicPr>
          <p:cNvPr id="195" name="Picture 9"/>
          <p:cNvPicPr/>
          <p:nvPr/>
        </p:nvPicPr>
        <p:blipFill>
          <a:blip r:embed="rId4"/>
          <a:stretch/>
        </p:blipFill>
        <p:spPr>
          <a:xfrm>
            <a:off x="6427080" y="979560"/>
            <a:ext cx="2559240" cy="1312200"/>
          </a:xfrm>
          <a:prstGeom prst="rect">
            <a:avLst/>
          </a:prstGeom>
          <a:ln w="0">
            <a:noFill/>
          </a:ln>
        </p:spPr>
      </p:pic>
      <p:pic>
        <p:nvPicPr>
          <p:cNvPr id="196" name="Picture 10"/>
          <p:cNvPicPr/>
          <p:nvPr/>
        </p:nvPicPr>
        <p:blipFill>
          <a:blip r:embed="rId5"/>
          <a:stretch/>
        </p:blipFill>
        <p:spPr>
          <a:xfrm>
            <a:off x="3246120" y="3048120"/>
            <a:ext cx="1853640" cy="1731600"/>
          </a:xfrm>
          <a:prstGeom prst="rect">
            <a:avLst/>
          </a:prstGeom>
          <a:ln w="0">
            <a:noFill/>
          </a:ln>
        </p:spPr>
      </p:pic>
      <p:pic>
        <p:nvPicPr>
          <p:cNvPr id="197" name="Picture 11"/>
          <p:cNvPicPr/>
          <p:nvPr/>
        </p:nvPicPr>
        <p:blipFill>
          <a:blip r:embed="rId6"/>
          <a:stretch/>
        </p:blipFill>
        <p:spPr>
          <a:xfrm>
            <a:off x="8055360" y="619200"/>
            <a:ext cx="1006200" cy="582840"/>
          </a:xfrm>
          <a:prstGeom prst="rect">
            <a:avLst/>
          </a:prstGeom>
          <a:ln w="0">
            <a:noFill/>
          </a:ln>
        </p:spPr>
      </p:pic>
      <p:pic>
        <p:nvPicPr>
          <p:cNvPr id="198" name="Picture 12"/>
          <p:cNvPicPr/>
          <p:nvPr/>
        </p:nvPicPr>
        <p:blipFill>
          <a:blip r:embed="rId7"/>
          <a:stretch/>
        </p:blipFill>
        <p:spPr>
          <a:xfrm>
            <a:off x="5670720" y="2868840"/>
            <a:ext cx="2853000" cy="1890000"/>
          </a:xfrm>
          <a:prstGeom prst="rect">
            <a:avLst/>
          </a:prstGeom>
          <a:ln w="0">
            <a:noFill/>
          </a:ln>
        </p:spPr>
      </p:pic>
      <p:sp>
        <p:nvSpPr>
          <p:cNvPr id="199" name="TextBox 13"/>
          <p:cNvSpPr/>
          <p:nvPr/>
        </p:nvSpPr>
        <p:spPr>
          <a:xfrm>
            <a:off x="6147000" y="3929760"/>
            <a:ext cx="188676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900" b="0" strike="noStrike" spc="-1">
                <a:solidFill>
                  <a:srgbClr val="800000"/>
                </a:solidFill>
                <a:latin typeface="Helvetica Light"/>
              </a:rPr>
              <a:t>Residual after fitting PCB shape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900" b="0" strike="noStrike" spc="-1">
                <a:solidFill>
                  <a:srgbClr val="800000"/>
                </a:solidFill>
                <a:latin typeface="Helvetica Light"/>
              </a:rPr>
              <a:t>Achieved precision ~10 um  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TextBox 14"/>
          <p:cNvSpPr/>
          <p:nvPr/>
        </p:nvSpPr>
        <p:spPr>
          <a:xfrm rot="19208400">
            <a:off x="2393640" y="3512520"/>
            <a:ext cx="1720080" cy="22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900" b="0" strike="noStrike" spc="-1">
                <a:solidFill>
                  <a:schemeClr val="dk1"/>
                </a:solidFill>
                <a:latin typeface="Helvetica Light"/>
              </a:rPr>
              <a:t>JINST 16 (2021) 03, P03016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TextBox 6"/>
          <p:cNvSpPr/>
          <p:nvPr/>
        </p:nvSpPr>
        <p:spPr>
          <a:xfrm>
            <a:off x="6754320" y="2269440"/>
            <a:ext cx="188676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900" b="0" strike="noStrike" spc="-1">
                <a:solidFill>
                  <a:srgbClr val="800000"/>
                </a:solidFill>
                <a:latin typeface="Helvetica Light"/>
              </a:rPr>
              <a:t>Panel deformation  due to moisture absorption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0226E82-9901-4A91-85B6-269222843C73}" type="slidenum">
              <a:rPr/>
              <a:t>11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Resistive paste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353880" y="841320"/>
            <a:ext cx="5238360" cy="375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Single provider: ESL(D), then Ferro (UK)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2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100" b="0" strike="noStrike" spc="-1">
                <a:solidFill>
                  <a:srgbClr val="920806"/>
                </a:solidFill>
                <a:latin typeface="Helvetica Light"/>
              </a:rPr>
              <a:t>Final foil resistance driven by paste resistivity; curing conditions after printing; pressing conditions during board production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indent="0" defTabSz="457200">
              <a:lnSpc>
                <a:spcPct val="100000"/>
              </a:lnSpc>
              <a:spcBef>
                <a:spcPts val="221"/>
              </a:spcBef>
              <a:buNone/>
            </a:pP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indent="0" algn="ctr" defTabSz="4572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3 crisis related to resistive paste:</a:t>
            </a:r>
            <a:br>
              <a:rPr sz="1200"/>
            </a:b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Wingdings" charset="2"/>
              <a:buAutoNum type="arabicPeriod"/>
              <a:tabLst>
                <a:tab pos="0" algn="l"/>
              </a:tabLst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2016: </a:t>
            </a:r>
            <a:r>
              <a:rPr lang="en-GB" sz="1100" b="0" strike="noStrike" spc="-1">
                <a:solidFill>
                  <a:srgbClr val="920806"/>
                </a:solidFill>
                <a:latin typeface="Helvetica Light"/>
              </a:rPr>
              <a:t>Resistivity 10x higher then expected</a:t>
            </a: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, finally understood in a change of solvent. </a:t>
            </a:r>
            <a:br>
              <a:rPr sz="1100"/>
            </a:b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 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Wingdings" charset="2"/>
              <a:buAutoNum type="arabicPeriod"/>
              <a:tabLst>
                <a:tab pos="0" algn="l"/>
              </a:tabLst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2016: </a:t>
            </a:r>
            <a:r>
              <a:rPr lang="en-GB" sz="1100" b="0" strike="noStrike" spc="-1">
                <a:solidFill>
                  <a:srgbClr val="920806"/>
                </a:solidFill>
                <a:latin typeface="Helvetica Light"/>
              </a:rPr>
              <a:t>Reported from PCB company low adhesion of resistive strips </a:t>
            </a: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during PCB manufacturing. Reason found in insufficient curing at foil printing company (Matsuda, JP). </a:t>
            </a:r>
            <a:br>
              <a:rPr sz="1100"/>
            </a:b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No information propagated to us </a:t>
            </a:r>
            <a:r>
              <a:rPr lang="en-GB" sz="1100" b="0" strike="noStrike" spc="-1">
                <a:solidFill>
                  <a:srgbClr val="000090"/>
                </a:solidFill>
                <a:latin typeface="Wingdings"/>
              </a:rPr>
              <a:t></a:t>
            </a: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it took time to reconstruct the full story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indent="0" defTabSz="457200">
              <a:lnSpc>
                <a:spcPct val="100000"/>
              </a:lnSpc>
              <a:spcBef>
                <a:spcPts val="159"/>
              </a:spcBef>
              <a:buNone/>
              <a:tabLst>
                <a:tab pos="0" algn="l"/>
              </a:tabLst>
            </a:pPr>
            <a:endParaRPr lang="en-US" sz="8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Wingdings" charset="2"/>
              <a:buAutoNum type="arabicPeriod"/>
              <a:tabLst>
                <a:tab pos="0" algn="l"/>
              </a:tabLst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2019: </a:t>
            </a:r>
            <a:r>
              <a:rPr lang="en-GB" sz="1100" b="0" strike="noStrike" spc="-1">
                <a:solidFill>
                  <a:srgbClr val="920806"/>
                </a:solidFill>
                <a:latin typeface="Helvetica Light"/>
              </a:rPr>
              <a:t>Paste production was moved from Germany to UK (after Ferro acquired ESL). Delivery of the last batch postponed for months. </a:t>
            </a:r>
            <a:br>
              <a:rPr sz="1100"/>
            </a:br>
            <a:r>
              <a:rPr lang="en-GB" sz="1100" b="0" strike="noStrike" spc="-1">
                <a:solidFill>
                  <a:srgbClr val="920806"/>
                </a:solidFill>
                <a:latin typeface="Helvetica Light"/>
              </a:rPr>
              <a:t>Not able to produce usable paste.</a:t>
            </a:r>
            <a:br>
              <a:rPr sz="1100"/>
            </a:b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Strong push from CERN to find a solution. Finally, the German expert was sent to UK to supervise the production. Costed months of delay and required tuning of the pressing condition at the PCB companies</a:t>
            </a:r>
            <a:br>
              <a:rPr sz="1100"/>
            </a:b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 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204" name="Picture 6"/>
          <p:cNvPicPr/>
          <p:nvPr/>
        </p:nvPicPr>
        <p:blipFill>
          <a:blip r:embed="rId2"/>
          <a:stretch/>
        </p:blipFill>
        <p:spPr>
          <a:xfrm>
            <a:off x="5796000" y="3192840"/>
            <a:ext cx="3062160" cy="1319040"/>
          </a:xfrm>
          <a:prstGeom prst="rect">
            <a:avLst/>
          </a:prstGeom>
          <a:ln w="0">
            <a:noFill/>
          </a:ln>
        </p:spPr>
      </p:pic>
      <p:pic>
        <p:nvPicPr>
          <p:cNvPr id="205" name="Picture 7"/>
          <p:cNvPicPr/>
          <p:nvPr/>
        </p:nvPicPr>
        <p:blipFill>
          <a:blip r:embed="rId3"/>
          <a:stretch/>
        </p:blipFill>
        <p:spPr>
          <a:xfrm>
            <a:off x="5758200" y="591120"/>
            <a:ext cx="3137760" cy="2031120"/>
          </a:xfrm>
          <a:prstGeom prst="rect">
            <a:avLst/>
          </a:prstGeom>
          <a:ln w="0">
            <a:noFill/>
          </a:ln>
        </p:spPr>
      </p:pic>
      <p:cxnSp>
        <p:nvCxnSpPr>
          <p:cNvPr id="206" name="Straight Arrow Connector 9"/>
          <p:cNvCxnSpPr/>
          <p:nvPr/>
        </p:nvCxnSpPr>
        <p:spPr>
          <a:xfrm>
            <a:off x="5384520" y="2817000"/>
            <a:ext cx="1431360" cy="866160"/>
          </a:xfrm>
          <a:prstGeom prst="straightConnector1">
            <a:avLst/>
          </a:prstGeom>
          <a:ln>
            <a:solidFill>
              <a:srgbClr val="920806"/>
            </a:solidFill>
            <a:round/>
            <a:tailEnd type="triangle" w="med" len="med"/>
          </a:ln>
        </p:spPr>
      </p:cxnSp>
      <p:sp>
        <p:nvSpPr>
          <p:cNvPr id="207" name="TextBox 10"/>
          <p:cNvSpPr/>
          <p:nvPr/>
        </p:nvSpPr>
        <p:spPr>
          <a:xfrm rot="16200000">
            <a:off x="5464080" y="702360"/>
            <a:ext cx="537480" cy="2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000" b="0" strike="noStrike" spc="-1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rPr>
              <a:t>MΩ/sq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TextBox 11"/>
          <p:cNvSpPr/>
          <p:nvPr/>
        </p:nvSpPr>
        <p:spPr>
          <a:xfrm>
            <a:off x="8091360" y="2513160"/>
            <a:ext cx="501120" cy="2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000" b="0" strike="noStrike" spc="-1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rPr>
              <a:t>Foil ID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TextBox 14"/>
          <p:cNvSpPr/>
          <p:nvPr/>
        </p:nvSpPr>
        <p:spPr>
          <a:xfrm>
            <a:off x="5758200" y="2643120"/>
            <a:ext cx="29282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900" b="0" strike="noStrike" spc="-1">
                <a:solidFill>
                  <a:srgbClr val="800000"/>
                </a:solidFill>
                <a:latin typeface="Helvetica Light"/>
              </a:rPr>
              <a:t>Surface resistivity vs foil ID. Reduced resistivity correlated with the change of batch of resistive paste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TextBox 15"/>
          <p:cNvSpPr/>
          <p:nvPr/>
        </p:nvSpPr>
        <p:spPr>
          <a:xfrm>
            <a:off x="6026400" y="4479840"/>
            <a:ext cx="2660040" cy="22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900" b="0" strike="noStrike" spc="-1">
                <a:solidFill>
                  <a:srgbClr val="800000"/>
                </a:solidFill>
                <a:latin typeface="Helvetica Light"/>
              </a:rPr>
              <a:t>Foil with resistive pattern partially removed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F0DCD1E-5A4A-4DE1-8DD3-4F4C4412A5A4}" type="slidenum">
              <a:rPr/>
              <a:t>12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Surface resistance measurement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835560" y="682920"/>
            <a:ext cx="4202640" cy="1317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Resistivity foils measured at Kobe after production</a:t>
            </a: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Final resistivity of the boards measured at CERN</a:t>
            </a: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C0000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C00000"/>
                </a:solidFill>
                <a:latin typeface="Helvetica Light"/>
              </a:rPr>
              <a:t>Resistivity map measured for each board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C0000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C00000"/>
                </a:solidFill>
                <a:latin typeface="Helvetica Light"/>
              </a:rPr>
              <a:t>Comparison after/before board production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Dedicated tool developed and used in both sites</a:t>
            </a:r>
          </a:p>
        </p:txBody>
      </p:sp>
      <p:pic>
        <p:nvPicPr>
          <p:cNvPr id="213" name="Picture 7"/>
          <p:cNvPicPr/>
          <p:nvPr/>
        </p:nvPicPr>
        <p:blipFill>
          <a:blip r:embed="rId2"/>
          <a:stretch/>
        </p:blipFill>
        <p:spPr>
          <a:xfrm>
            <a:off x="2914920" y="1995480"/>
            <a:ext cx="2806200" cy="2226240"/>
          </a:xfrm>
          <a:prstGeom prst="rect">
            <a:avLst/>
          </a:prstGeom>
          <a:ln w="0">
            <a:noFill/>
          </a:ln>
        </p:spPr>
      </p:pic>
      <p:pic>
        <p:nvPicPr>
          <p:cNvPr id="214" name="Picture 8"/>
          <p:cNvPicPr/>
          <p:nvPr/>
        </p:nvPicPr>
        <p:blipFill>
          <a:blip r:embed="rId3"/>
          <a:stretch/>
        </p:blipFill>
        <p:spPr>
          <a:xfrm>
            <a:off x="5721480" y="900720"/>
            <a:ext cx="2919600" cy="2048040"/>
          </a:xfrm>
          <a:prstGeom prst="rect">
            <a:avLst/>
          </a:prstGeom>
          <a:ln w="0">
            <a:noFill/>
          </a:ln>
        </p:spPr>
      </p:pic>
      <p:pic>
        <p:nvPicPr>
          <p:cNvPr id="215" name="Picture 10"/>
          <p:cNvPicPr/>
          <p:nvPr/>
        </p:nvPicPr>
        <p:blipFill>
          <a:blip r:embed="rId4"/>
          <a:stretch/>
        </p:blipFill>
        <p:spPr>
          <a:xfrm>
            <a:off x="5933520" y="3314160"/>
            <a:ext cx="2495880" cy="703800"/>
          </a:xfrm>
          <a:prstGeom prst="rect">
            <a:avLst/>
          </a:prstGeom>
          <a:ln w="0">
            <a:noFill/>
          </a:ln>
        </p:spPr>
      </p:pic>
      <p:sp>
        <p:nvSpPr>
          <p:cNvPr id="216" name="TextBox 11"/>
          <p:cNvSpPr/>
          <p:nvPr/>
        </p:nvSpPr>
        <p:spPr>
          <a:xfrm>
            <a:off x="5991840" y="644040"/>
            <a:ext cx="217584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Surface resistivity measurement tool 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TextBox 12"/>
          <p:cNvSpPr/>
          <p:nvPr/>
        </p:nvSpPr>
        <p:spPr>
          <a:xfrm>
            <a:off x="6193080" y="3085920"/>
            <a:ext cx="19764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Surface resistivity map of a board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TextBox 13"/>
          <p:cNvSpPr/>
          <p:nvPr/>
        </p:nvSpPr>
        <p:spPr>
          <a:xfrm>
            <a:off x="3152160" y="2457720"/>
            <a:ext cx="1191600" cy="2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00" b="0" strike="noStrike" spc="-1">
                <a:solidFill>
                  <a:srgbClr val="00B050"/>
                </a:solidFill>
                <a:latin typeface="Calibri"/>
              </a:rPr>
              <a:t>Acceptance interval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9" name="Group 15"/>
          <p:cNvGrpSpPr/>
          <p:nvPr/>
        </p:nvGrpSpPr>
        <p:grpSpPr>
          <a:xfrm>
            <a:off x="120960" y="2035440"/>
            <a:ext cx="2909520" cy="2144880"/>
            <a:chOff x="120960" y="2035440"/>
            <a:chExt cx="2909520" cy="2144880"/>
          </a:xfrm>
        </p:grpSpPr>
        <p:pic>
          <p:nvPicPr>
            <p:cNvPr id="220" name="Picture 6"/>
            <p:cNvPicPr/>
            <p:nvPr/>
          </p:nvPicPr>
          <p:blipFill>
            <a:blip r:embed="rId5"/>
            <a:stretch/>
          </p:blipFill>
          <p:spPr>
            <a:xfrm>
              <a:off x="120960" y="2035440"/>
              <a:ext cx="2806200" cy="2144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21" name="TextBox 14"/>
            <p:cNvSpPr/>
            <p:nvPr/>
          </p:nvSpPr>
          <p:spPr>
            <a:xfrm>
              <a:off x="2716920" y="3962520"/>
              <a:ext cx="313560" cy="196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457200">
                <a:lnSpc>
                  <a:spcPct val="100000"/>
                </a:lnSpc>
              </a:pPr>
              <a:r>
                <a:rPr lang="en-GB" sz="700" b="0" strike="noStrike" spc="-1">
                  <a:solidFill>
                    <a:schemeClr val="dk1"/>
                  </a:solidFill>
                  <a:latin typeface="Times New Roman"/>
                </a:rPr>
                <a:t>/sq)</a:t>
              </a:r>
              <a:endParaRPr lang="en-US" sz="7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222" name="Straight Connector 17"/>
          <p:cNvCxnSpPr/>
          <p:nvPr/>
        </p:nvCxnSpPr>
        <p:spPr>
          <a:xfrm flipV="1">
            <a:off x="507240" y="2091240"/>
            <a:ext cx="360" cy="1810800"/>
          </a:xfrm>
          <a:prstGeom prst="straightConnector1">
            <a:avLst/>
          </a:prstGeom>
          <a:ln w="9525">
            <a:solidFill>
              <a:srgbClr val="9BBB59"/>
            </a:solidFill>
            <a:prstDash val="dash"/>
            <a:round/>
          </a:ln>
        </p:spPr>
      </p:cxnSp>
      <p:cxnSp>
        <p:nvCxnSpPr>
          <p:cNvPr id="223" name="Straight Connector 18"/>
          <p:cNvCxnSpPr/>
          <p:nvPr/>
        </p:nvCxnSpPr>
        <p:spPr>
          <a:xfrm flipV="1">
            <a:off x="2197800" y="3018960"/>
            <a:ext cx="360" cy="883080"/>
          </a:xfrm>
          <a:prstGeom prst="straightConnector1">
            <a:avLst/>
          </a:prstGeom>
          <a:ln w="9525">
            <a:solidFill>
              <a:srgbClr val="9BBB59"/>
            </a:solidFill>
            <a:prstDash val="dash"/>
            <a:round/>
          </a:ln>
        </p:spPr>
      </p:cxnSp>
      <p:sp>
        <p:nvSpPr>
          <p:cNvPr id="224" name="TextBox 20"/>
          <p:cNvSpPr/>
          <p:nvPr/>
        </p:nvSpPr>
        <p:spPr>
          <a:xfrm>
            <a:off x="719640" y="2148840"/>
            <a:ext cx="1191600" cy="2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00" b="0" strike="noStrike" spc="-1">
                <a:solidFill>
                  <a:srgbClr val="00B050"/>
                </a:solidFill>
                <a:latin typeface="Calibri"/>
              </a:rPr>
              <a:t>Acceptance interval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TextBox 22"/>
          <p:cNvSpPr/>
          <p:nvPr/>
        </p:nvSpPr>
        <p:spPr>
          <a:xfrm>
            <a:off x="387360" y="4330440"/>
            <a:ext cx="8306640" cy="455400"/>
          </a:xfrm>
          <a:prstGeom prst="rect">
            <a:avLst/>
          </a:prstGeom>
          <a:noFill/>
          <a:ln w="0">
            <a:solidFill>
              <a:srgbClr val="92080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&gt;98% of the foils used for production satisfy the acceptance criteria on resistivity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  <a:tabLst>
                <a:tab pos="0" algn="l"/>
              </a:tabLst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We now know that the lower limit (set on prototype detectors) was set too low, contributing to the detector HV instability 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26" name="Straight Connector 9"/>
          <p:cNvCxnSpPr/>
          <p:nvPr/>
        </p:nvCxnSpPr>
        <p:spPr>
          <a:xfrm flipV="1">
            <a:off x="709200" y="2457720"/>
            <a:ext cx="360" cy="1449720"/>
          </a:xfrm>
          <a:prstGeom prst="straightConnector1">
            <a:avLst/>
          </a:prstGeom>
          <a:ln w="9525">
            <a:solidFill>
              <a:srgbClr val="1F497D"/>
            </a:solidFill>
            <a:prstDash val="dash"/>
            <a:round/>
          </a:ln>
        </p:spPr>
      </p:cxnSp>
      <p:sp>
        <p:nvSpPr>
          <p:cNvPr id="227" name="TextBox 21"/>
          <p:cNvSpPr/>
          <p:nvPr/>
        </p:nvSpPr>
        <p:spPr>
          <a:xfrm>
            <a:off x="1059120" y="2702880"/>
            <a:ext cx="802800" cy="2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00" b="0" strike="noStrike" spc="-1">
                <a:solidFill>
                  <a:schemeClr val="dk1"/>
                </a:solidFill>
                <a:latin typeface="Calibri"/>
              </a:rPr>
              <a:t>Target value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28" name="Straight Arrow Connector 24"/>
          <p:cNvCxnSpPr>
            <a:stCxn id="227" idx="1"/>
          </p:cNvCxnSpPr>
          <p:nvPr/>
        </p:nvCxnSpPr>
        <p:spPr>
          <a:xfrm flipH="1" flipV="1">
            <a:off x="721440" y="2580840"/>
            <a:ext cx="338040" cy="243360"/>
          </a:xfrm>
          <a:prstGeom prst="straightConnector1">
            <a:avLst/>
          </a:prstGeom>
          <a:ln>
            <a:solidFill>
              <a:srgbClr val="4F81BD"/>
            </a:solidFill>
            <a:round/>
            <a:tailEnd type="triangle" w="med" len="med"/>
          </a:ln>
        </p:spPr>
      </p:cxn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041C53E-1869-43A9-A198-7331D1152C3D}" type="slidenum">
              <a:rPr/>
              <a:t>13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Pillar adhesion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30" name="Picture 6"/>
          <p:cNvPicPr/>
          <p:nvPr/>
        </p:nvPicPr>
        <p:blipFill>
          <a:blip r:embed="rId2"/>
          <a:stretch/>
        </p:blipFill>
        <p:spPr>
          <a:xfrm rot="5400000">
            <a:off x="4563360" y="920880"/>
            <a:ext cx="803520" cy="660240"/>
          </a:xfrm>
          <a:prstGeom prst="rect">
            <a:avLst/>
          </a:prstGeom>
          <a:ln w="0">
            <a:noFill/>
          </a:ln>
        </p:spPr>
      </p:pic>
      <p:pic>
        <p:nvPicPr>
          <p:cNvPr id="231" name="Picture 7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r="15518"/>
          <a:stretch/>
        </p:blipFill>
        <p:spPr>
          <a:xfrm>
            <a:off x="209160" y="708840"/>
            <a:ext cx="1605600" cy="1068840"/>
          </a:xfrm>
          <a:prstGeom prst="rect">
            <a:avLst/>
          </a:prstGeom>
          <a:ln w="0">
            <a:noFill/>
          </a:ln>
        </p:spPr>
      </p:pic>
      <p:sp>
        <p:nvSpPr>
          <p:cNvPr id="232" name="Oval 8"/>
          <p:cNvSpPr/>
          <p:nvPr/>
        </p:nvSpPr>
        <p:spPr>
          <a:xfrm>
            <a:off x="360360" y="874440"/>
            <a:ext cx="1133280" cy="43920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35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233" name="Picture 9" descr="SE1_M0_03 Pillars 6.bmp"/>
          <p:cNvPicPr/>
          <p:nvPr/>
        </p:nvPicPr>
        <p:blipFill>
          <a:blip r:embed="rId5"/>
          <a:stretch/>
        </p:blipFill>
        <p:spPr>
          <a:xfrm>
            <a:off x="1880280" y="806760"/>
            <a:ext cx="1294560" cy="970920"/>
          </a:xfrm>
          <a:prstGeom prst="rect">
            <a:avLst/>
          </a:prstGeom>
          <a:ln w="0">
            <a:noFill/>
          </a:ln>
        </p:spPr>
      </p:pic>
      <p:sp>
        <p:nvSpPr>
          <p:cNvPr id="234" name="TextBox 10"/>
          <p:cNvSpPr/>
          <p:nvPr/>
        </p:nvSpPr>
        <p:spPr>
          <a:xfrm>
            <a:off x="216000" y="666360"/>
            <a:ext cx="9432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Missing pillars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TextBox 11"/>
          <p:cNvSpPr/>
          <p:nvPr/>
        </p:nvSpPr>
        <p:spPr>
          <a:xfrm>
            <a:off x="1802520" y="587520"/>
            <a:ext cx="142488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Detached pillars (oval)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Right Arrow 12"/>
          <p:cNvSpPr/>
          <p:nvPr/>
        </p:nvSpPr>
        <p:spPr>
          <a:xfrm>
            <a:off x="3307320" y="1015560"/>
            <a:ext cx="952200" cy="282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504D"/>
          </a:solidFill>
          <a:ln>
            <a:solidFill>
              <a:srgbClr val="8E3B38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35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7" name="TextBox 13"/>
          <p:cNvSpPr/>
          <p:nvPr/>
        </p:nvSpPr>
        <p:spPr>
          <a:xfrm>
            <a:off x="3120480" y="1344600"/>
            <a:ext cx="1609200" cy="888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First step forward: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Correct surface polishing </a:t>
            </a:r>
            <a:br>
              <a:rPr sz="1050"/>
            </a:b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&amp; process optimization 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round pillars well attached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(process improvement)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TextBox 14"/>
          <p:cNvSpPr/>
          <p:nvPr/>
        </p:nvSpPr>
        <p:spPr>
          <a:xfrm>
            <a:off x="5356800" y="1396800"/>
            <a:ext cx="1548000" cy="56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Second step forward: 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long pillars well attached </a:t>
            </a:r>
            <a:br>
              <a:rPr sz="1050"/>
            </a:b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(design improvement)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Content Placeholder 2"/>
          <p:cNvSpPr/>
          <p:nvPr/>
        </p:nvSpPr>
        <p:spPr>
          <a:xfrm>
            <a:off x="946080" y="2256840"/>
            <a:ext cx="5613480" cy="84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Long pillars (1.2 mm x 0.2 mm) running parallel to the readout strips do not affect the detector performance, while ensuring larger attachment surface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Tested on 10x10 cm</a:t>
            </a:r>
            <a:r>
              <a:rPr lang="en-US" sz="1200" b="0" strike="noStrike" spc="-1" baseline="30000">
                <a:solidFill>
                  <a:srgbClr val="000090"/>
                </a:solidFill>
                <a:latin typeface="Helvetica Light"/>
              </a:rPr>
              <a:t>2</a:t>
            </a: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 bulk-MM built at CERN 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241"/>
              </a:spcBef>
            </a:pP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0" name="Picture 20"/>
          <p:cNvPicPr/>
          <p:nvPr/>
        </p:nvPicPr>
        <p:blipFill>
          <a:blip r:embed="rId6"/>
          <a:stretch/>
        </p:blipFill>
        <p:spPr>
          <a:xfrm>
            <a:off x="359640" y="3063600"/>
            <a:ext cx="2224080" cy="1560600"/>
          </a:xfrm>
          <a:prstGeom prst="rect">
            <a:avLst/>
          </a:prstGeom>
          <a:ln w="0">
            <a:noFill/>
          </a:ln>
        </p:spPr>
      </p:pic>
      <p:sp>
        <p:nvSpPr>
          <p:cNvPr id="241" name="TextBox 22"/>
          <p:cNvSpPr/>
          <p:nvPr/>
        </p:nvSpPr>
        <p:spPr>
          <a:xfrm>
            <a:off x="1221840" y="1783800"/>
            <a:ext cx="140184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Module0 boards: 2015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TextBox 23"/>
          <p:cNvSpPr/>
          <p:nvPr/>
        </p:nvSpPr>
        <p:spPr>
          <a:xfrm>
            <a:off x="4201200" y="608400"/>
            <a:ext cx="139428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Pre-series board: 2016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TextBox 24"/>
          <p:cNvSpPr/>
          <p:nvPr/>
        </p:nvSpPr>
        <p:spPr>
          <a:xfrm>
            <a:off x="7428960" y="2292480"/>
            <a:ext cx="145656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920806"/>
                </a:solidFill>
                <a:latin typeface="Calibri"/>
              </a:rPr>
              <a:t>Production board: 2017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4" name="Picture 25"/>
          <p:cNvPicPr/>
          <p:nvPr/>
        </p:nvPicPr>
        <p:blipFill>
          <a:blip r:embed="rId7"/>
          <a:stretch/>
        </p:blipFill>
        <p:spPr>
          <a:xfrm>
            <a:off x="2796840" y="3063960"/>
            <a:ext cx="2129040" cy="1560240"/>
          </a:xfrm>
          <a:prstGeom prst="rect">
            <a:avLst/>
          </a:prstGeom>
          <a:ln w="0">
            <a:noFill/>
          </a:ln>
        </p:spPr>
      </p:pic>
      <p:sp>
        <p:nvSpPr>
          <p:cNvPr id="245" name="TextBox 26"/>
          <p:cNvSpPr/>
          <p:nvPr/>
        </p:nvSpPr>
        <p:spPr>
          <a:xfrm rot="19208400">
            <a:off x="1951920" y="3539160"/>
            <a:ext cx="15872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900" b="0" strike="noStrike" spc="-1">
                <a:solidFill>
                  <a:schemeClr val="dk1"/>
                </a:solidFill>
                <a:latin typeface="-apple-system"/>
              </a:rPr>
              <a:t>JINST 12 (2017) 02, C02076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Right Arrow 28"/>
          <p:cNvSpPr/>
          <p:nvPr/>
        </p:nvSpPr>
        <p:spPr>
          <a:xfrm>
            <a:off x="5560920" y="1062000"/>
            <a:ext cx="952200" cy="282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504D"/>
          </a:solidFill>
          <a:ln>
            <a:solidFill>
              <a:srgbClr val="8E3B38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350" b="0" strike="noStrike" spc="-1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247" name="Picture 2"/>
          <p:cNvPicPr/>
          <p:nvPr/>
        </p:nvPicPr>
        <p:blipFill>
          <a:blip r:embed="rId8"/>
          <a:stretch/>
        </p:blipFill>
        <p:spPr>
          <a:xfrm>
            <a:off x="7085520" y="600120"/>
            <a:ext cx="1863360" cy="2475360"/>
          </a:xfrm>
          <a:prstGeom prst="rect">
            <a:avLst/>
          </a:prstGeom>
          <a:ln w="0">
            <a:noFill/>
          </a:ln>
        </p:spPr>
      </p:pic>
      <p:sp>
        <p:nvSpPr>
          <p:cNvPr id="248" name="Content Placeholder 2"/>
          <p:cNvSpPr/>
          <p:nvPr/>
        </p:nvSpPr>
        <p:spPr>
          <a:xfrm>
            <a:off x="5109480" y="3511080"/>
            <a:ext cx="3839760" cy="98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Mesh sagitta from simulation: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between pillars: 2</a:t>
            </a:r>
            <a:r>
              <a:rPr lang="el-GR" sz="1100" b="0" strike="noStrike" spc="-1">
                <a:solidFill>
                  <a:srgbClr val="000090"/>
                </a:solidFill>
                <a:latin typeface="Helvetica Light"/>
              </a:rPr>
              <a:t>μ</a:t>
            </a: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m @ 600V &amp; 10 N/cm 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if single pillar missing: 8</a:t>
            </a:r>
            <a:r>
              <a:rPr lang="el-GR" sz="1100" b="0" strike="noStrike" spc="-1">
                <a:solidFill>
                  <a:srgbClr val="000090"/>
                </a:solidFill>
                <a:latin typeface="Helvetica Light"/>
              </a:rPr>
              <a:t>μ</a:t>
            </a: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m @ 600V &amp; 10 N/cm 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r>
              <a:rPr lang="en-GB" sz="1200" b="0" strike="noStrike" spc="-1">
                <a:solidFill>
                  <a:srgbClr val="920806"/>
                </a:solidFill>
                <a:latin typeface="Wingdings"/>
              </a:rPr>
              <a:t></a:t>
            </a: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 individual missing pillars still tolerable 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241"/>
              </a:spcBef>
              <a:tabLst>
                <a:tab pos="0" algn="l"/>
              </a:tabLst>
            </a:pP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879D492-69A6-4796-B761-F608FEEC1CF8}" type="slidenum">
              <a:rPr/>
              <a:t>14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Pillar QC and repairs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/>
          </p:nvPr>
        </p:nvSpPr>
        <p:spPr>
          <a:xfrm>
            <a:off x="429840" y="626760"/>
            <a:ext cx="4799520" cy="2335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New adhesion checks implemented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ISO: removal with tape </a:t>
            </a:r>
            <a:r>
              <a:rPr lang="en-GB" sz="1100" b="0" strike="noStrike" spc="-1">
                <a:solidFill>
                  <a:srgbClr val="000090"/>
                </a:solidFill>
                <a:latin typeface="Wingdings"/>
              </a:rPr>
              <a:t></a:t>
            </a: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 only on limited area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Use of window-cleaning tool (hard test)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Acceptance criteria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single missing pillars &lt; 8-10 (3.3k to 20k pillars on PCB) 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≥ 2 neighbouring pillars missing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Reparation procedures developed to recover boards with </a:t>
            </a:r>
            <a:br>
              <a:rPr sz="1200"/>
            </a:b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few missing or badly attached pillars (out of specs)</a:t>
            </a: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: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At CERN: manual single pillar gluing with Araldite 2011  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At companies: local cleaning, re-lamination, </a:t>
            </a:r>
            <a:br>
              <a:rPr sz="1100"/>
            </a:b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development (UV tool developed), curing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indent="0" defTabSz="457200">
              <a:lnSpc>
                <a:spcPct val="100000"/>
              </a:lnSpc>
              <a:spcBef>
                <a:spcPts val="241"/>
              </a:spcBef>
              <a:buNone/>
            </a:pP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251" name="Picture 7"/>
          <p:cNvPicPr/>
          <p:nvPr/>
        </p:nvPicPr>
        <p:blipFill>
          <a:blip r:embed="rId2"/>
          <a:stretch/>
        </p:blipFill>
        <p:spPr>
          <a:xfrm>
            <a:off x="5586480" y="2620440"/>
            <a:ext cx="2654280" cy="1917360"/>
          </a:xfrm>
          <a:prstGeom prst="rect">
            <a:avLst/>
          </a:prstGeom>
          <a:ln w="0">
            <a:noFill/>
          </a:ln>
        </p:spPr>
      </p:pic>
      <p:pic>
        <p:nvPicPr>
          <p:cNvPr id="252" name="Picture 8"/>
          <p:cNvPicPr/>
          <p:nvPr/>
        </p:nvPicPr>
        <p:blipFill>
          <a:blip r:embed="rId3"/>
          <a:stretch/>
        </p:blipFill>
        <p:spPr>
          <a:xfrm>
            <a:off x="1173240" y="3068280"/>
            <a:ext cx="1519560" cy="1506240"/>
          </a:xfrm>
          <a:prstGeom prst="rect">
            <a:avLst/>
          </a:prstGeom>
          <a:ln w="0">
            <a:noFill/>
          </a:ln>
        </p:spPr>
      </p:pic>
      <p:pic>
        <p:nvPicPr>
          <p:cNvPr id="253" name="Picture 9"/>
          <p:cNvPicPr/>
          <p:nvPr/>
        </p:nvPicPr>
        <p:blipFill>
          <a:blip r:embed="rId4"/>
          <a:stretch/>
        </p:blipFill>
        <p:spPr>
          <a:xfrm>
            <a:off x="2907000" y="3060720"/>
            <a:ext cx="1519560" cy="1506600"/>
          </a:xfrm>
          <a:prstGeom prst="rect">
            <a:avLst/>
          </a:prstGeom>
          <a:ln w="0">
            <a:noFill/>
          </a:ln>
        </p:spPr>
      </p:pic>
      <p:sp>
        <p:nvSpPr>
          <p:cNvPr id="254" name="TextBox 12"/>
          <p:cNvSpPr/>
          <p:nvPr/>
        </p:nvSpPr>
        <p:spPr>
          <a:xfrm>
            <a:off x="5141880" y="2207880"/>
            <a:ext cx="1718640" cy="2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000" b="0" strike="noStrike" spc="-1">
                <a:solidFill>
                  <a:schemeClr val="dk1"/>
                </a:solidFill>
                <a:latin typeface="Helvetica Light"/>
              </a:rPr>
              <a:t>ISO9000 protocol: tape test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TextBox 13"/>
          <p:cNvSpPr/>
          <p:nvPr/>
        </p:nvSpPr>
        <p:spPr>
          <a:xfrm>
            <a:off x="7212960" y="2197440"/>
            <a:ext cx="1748880" cy="39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000" b="0" strike="noStrike" spc="-1">
                <a:solidFill>
                  <a:schemeClr val="dk1"/>
                </a:solidFill>
                <a:latin typeface="Helvetica Light"/>
              </a:rPr>
              <a:t>Windows squeegee cleaning (raclette) test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TextBox 14"/>
          <p:cNvSpPr/>
          <p:nvPr/>
        </p:nvSpPr>
        <p:spPr>
          <a:xfrm>
            <a:off x="5982480" y="4391280"/>
            <a:ext cx="1861920" cy="39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000" b="0" strike="noStrike" spc="-1">
                <a:solidFill>
                  <a:schemeClr val="dk1"/>
                </a:solidFill>
                <a:latin typeface="Helvetica Light"/>
              </a:rPr>
              <a:t>UV spot lamp with single pillar mask (J. Bortfeldt) 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TextBox 15"/>
          <p:cNvSpPr/>
          <p:nvPr/>
        </p:nvSpPr>
        <p:spPr>
          <a:xfrm>
            <a:off x="1941480" y="4595760"/>
            <a:ext cx="1734120" cy="2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000" b="0" strike="noStrike" spc="-1">
                <a:solidFill>
                  <a:schemeClr val="dk1"/>
                </a:solidFill>
                <a:latin typeface="Helvetica Light"/>
              </a:rPr>
              <a:t>Single pillar gluing (manual)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8" name="Picture 16"/>
          <p:cNvPicPr/>
          <p:nvPr/>
        </p:nvPicPr>
        <p:blipFill>
          <a:blip r:embed="rId5"/>
          <a:stretch/>
        </p:blipFill>
        <p:spPr>
          <a:xfrm>
            <a:off x="6969960" y="689040"/>
            <a:ext cx="2040480" cy="1520280"/>
          </a:xfrm>
          <a:prstGeom prst="rect">
            <a:avLst/>
          </a:prstGeom>
          <a:ln w="0">
            <a:noFill/>
          </a:ln>
        </p:spPr>
      </p:pic>
      <p:pic>
        <p:nvPicPr>
          <p:cNvPr id="259" name="Picture 17"/>
          <p:cNvPicPr/>
          <p:nvPr/>
        </p:nvPicPr>
        <p:blipFill>
          <a:blip r:embed="rId6"/>
          <a:srcRect l="15558" r="7385"/>
          <a:stretch/>
        </p:blipFill>
        <p:spPr>
          <a:xfrm>
            <a:off x="4896000" y="681480"/>
            <a:ext cx="1982880" cy="15202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0685A7B-6E53-4A0F-9592-1984BD86FFA9}" type="slidenum">
              <a:rPr/>
              <a:t>15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Pillar height measurement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261" name="Picture 6"/>
          <p:cNvPicPr/>
          <p:nvPr/>
        </p:nvPicPr>
        <p:blipFill>
          <a:blip r:embed="rId2"/>
          <a:stretch/>
        </p:blipFill>
        <p:spPr>
          <a:xfrm>
            <a:off x="3978000" y="2323440"/>
            <a:ext cx="1187280" cy="1214640"/>
          </a:xfrm>
          <a:prstGeom prst="rect">
            <a:avLst/>
          </a:prstGeom>
          <a:ln w="0">
            <a:noFill/>
          </a:ln>
        </p:spPr>
      </p:pic>
      <p:sp>
        <p:nvSpPr>
          <p:cNvPr id="262" name="Content Placeholder 2"/>
          <p:cNvSpPr/>
          <p:nvPr/>
        </p:nvSpPr>
        <p:spPr>
          <a:xfrm>
            <a:off x="1034280" y="725760"/>
            <a:ext cx="4492440" cy="1127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Pillar height map measured for each board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Precision of the tool: 0.5 μm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Systematic difference (2 μm) between the two companies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RMS~ 2 μm; L/R asymmetry ~ 2 μm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Average value: 120 μm (expected 128 μm)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3" name="Picture 9"/>
          <p:cNvPicPr/>
          <p:nvPr/>
        </p:nvPicPr>
        <p:blipFill>
          <a:blip r:embed="rId3"/>
          <a:stretch/>
        </p:blipFill>
        <p:spPr>
          <a:xfrm>
            <a:off x="469800" y="2323440"/>
            <a:ext cx="2935080" cy="2194560"/>
          </a:xfrm>
          <a:prstGeom prst="rect">
            <a:avLst/>
          </a:prstGeom>
          <a:ln w="0">
            <a:noFill/>
          </a:ln>
        </p:spPr>
      </p:pic>
      <p:pic>
        <p:nvPicPr>
          <p:cNvPr id="264" name="Picture 12"/>
          <p:cNvPicPr/>
          <p:nvPr/>
        </p:nvPicPr>
        <p:blipFill>
          <a:blip r:embed="rId4"/>
          <a:stretch/>
        </p:blipFill>
        <p:spPr>
          <a:xfrm>
            <a:off x="5574240" y="586800"/>
            <a:ext cx="2767320" cy="2132640"/>
          </a:xfrm>
          <a:prstGeom prst="rect">
            <a:avLst/>
          </a:prstGeom>
          <a:ln w="0">
            <a:noFill/>
          </a:ln>
        </p:spPr>
      </p:pic>
      <p:pic>
        <p:nvPicPr>
          <p:cNvPr id="265" name="Picture 13"/>
          <p:cNvPicPr/>
          <p:nvPr/>
        </p:nvPicPr>
        <p:blipFill>
          <a:blip r:embed="rId5"/>
          <a:stretch/>
        </p:blipFill>
        <p:spPr>
          <a:xfrm>
            <a:off x="5805720" y="2764080"/>
            <a:ext cx="2464920" cy="2019240"/>
          </a:xfrm>
          <a:prstGeom prst="rect">
            <a:avLst/>
          </a:prstGeom>
          <a:ln w="0">
            <a:noFill/>
          </a:ln>
        </p:spPr>
      </p:pic>
      <p:sp>
        <p:nvSpPr>
          <p:cNvPr id="266" name="TextBox 2"/>
          <p:cNvSpPr/>
          <p:nvPr/>
        </p:nvSpPr>
        <p:spPr>
          <a:xfrm>
            <a:off x="897480" y="2069640"/>
            <a:ext cx="18774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Pillar height measurement tool 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7" name="Picture 10"/>
          <p:cNvPicPr/>
          <p:nvPr/>
        </p:nvPicPr>
        <p:blipFill>
          <a:blip r:embed="rId6"/>
          <a:srcRect l="14668" r="3841" b="43734"/>
          <a:stretch/>
        </p:blipFill>
        <p:spPr>
          <a:xfrm>
            <a:off x="3449160" y="3657240"/>
            <a:ext cx="2311920" cy="89892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D5A31DC-B846-4BEB-8F79-8503AA39E9E4}" type="slidenum">
              <a:rPr/>
              <a:t>16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Bumps &amp; enclosures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/>
          </p:nvPr>
        </p:nvSpPr>
        <p:spPr>
          <a:xfrm>
            <a:off x="385560" y="2345760"/>
            <a:ext cx="4615560" cy="314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400" b="0" strike="noStrike" spc="-1">
                <a:solidFill>
                  <a:srgbClr val="920806"/>
                </a:solidFill>
                <a:latin typeface="Helvetica Light"/>
              </a:rPr>
              <a:t>Repair techniques &amp; dedicate tools developed</a:t>
            </a:r>
            <a:endParaRPr lang="en-US" sz="14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270" name="Picture 6" descr="WP_20150908_14_53_32_Pro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t="29361" r="15764" b="18195"/>
          <a:stretch/>
        </p:blipFill>
        <p:spPr>
          <a:xfrm>
            <a:off x="747360" y="1589040"/>
            <a:ext cx="821160" cy="560160"/>
          </a:xfrm>
          <a:prstGeom prst="rect">
            <a:avLst/>
          </a:prstGeom>
          <a:ln w="0">
            <a:noFill/>
          </a:ln>
        </p:spPr>
      </p:pic>
      <p:pic>
        <p:nvPicPr>
          <p:cNvPr id="271" name="Picture 7" descr="SS8_M0_02 Repair.bmp"/>
          <p:cNvPicPr/>
          <p:nvPr/>
        </p:nvPicPr>
        <p:blipFill>
          <a:blip r:embed="rId4"/>
          <a:stretch/>
        </p:blipFill>
        <p:spPr>
          <a:xfrm flipH="1">
            <a:off x="747720" y="925560"/>
            <a:ext cx="821160" cy="615600"/>
          </a:xfrm>
          <a:prstGeom prst="rect">
            <a:avLst/>
          </a:prstGeom>
          <a:ln w="0">
            <a:noFill/>
          </a:ln>
        </p:spPr>
      </p:pic>
      <p:pic>
        <p:nvPicPr>
          <p:cNvPr id="272" name="Picture 8"/>
          <p:cNvPicPr/>
          <p:nvPr/>
        </p:nvPicPr>
        <p:blipFill>
          <a:blip r:embed="rId5"/>
          <a:stretch/>
        </p:blipFill>
        <p:spPr>
          <a:xfrm>
            <a:off x="6062040" y="623520"/>
            <a:ext cx="2439720" cy="1701720"/>
          </a:xfrm>
          <a:prstGeom prst="rect">
            <a:avLst/>
          </a:prstGeom>
          <a:ln w="0">
            <a:noFill/>
          </a:ln>
        </p:spPr>
      </p:pic>
      <p:sp>
        <p:nvSpPr>
          <p:cNvPr id="273" name="Right Arrow 9"/>
          <p:cNvSpPr/>
          <p:nvPr/>
        </p:nvSpPr>
        <p:spPr>
          <a:xfrm>
            <a:off x="3705480" y="846360"/>
            <a:ext cx="1458720" cy="282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504D"/>
          </a:solidFill>
          <a:ln>
            <a:solidFill>
              <a:srgbClr val="8E3B38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35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4" name="TextBox 10"/>
          <p:cNvSpPr/>
          <p:nvPr/>
        </p:nvSpPr>
        <p:spPr>
          <a:xfrm>
            <a:off x="3502080" y="1219680"/>
            <a:ext cx="2457360" cy="72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Great improvement thanks to: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  <a:p>
            <a:pPr marL="214200" indent="-214200" defTabSz="45720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Technology transfer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  <a:p>
            <a:pPr marL="214200" indent="-214200" defTabSz="45720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Procedure and work-flow optimization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  <a:p>
            <a:pPr marL="214200" indent="-214200" defTabSz="45720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Cleanliness during gluing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TextBox 11"/>
          <p:cNvSpPr/>
          <p:nvPr/>
        </p:nvSpPr>
        <p:spPr>
          <a:xfrm>
            <a:off x="536040" y="693000"/>
            <a:ext cx="140184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Module0 boards: 2015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TextBox 12"/>
          <p:cNvSpPr/>
          <p:nvPr/>
        </p:nvSpPr>
        <p:spPr>
          <a:xfrm>
            <a:off x="6562440" y="1861920"/>
            <a:ext cx="145656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FFFF00"/>
                </a:solidFill>
                <a:latin typeface="Calibri"/>
              </a:rPr>
              <a:t>Production board: 2017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7" name="Picture 13"/>
          <p:cNvPicPr/>
          <p:nvPr/>
        </p:nvPicPr>
        <p:blipFill>
          <a:blip r:embed="rId6"/>
          <a:stretch/>
        </p:blipFill>
        <p:spPr>
          <a:xfrm>
            <a:off x="1910520" y="758160"/>
            <a:ext cx="1452600" cy="1128600"/>
          </a:xfrm>
          <a:prstGeom prst="rect">
            <a:avLst/>
          </a:prstGeom>
          <a:ln w="0">
            <a:noFill/>
          </a:ln>
        </p:spPr>
      </p:pic>
      <p:sp>
        <p:nvSpPr>
          <p:cNvPr id="278" name="TextBox 14"/>
          <p:cNvSpPr/>
          <p:nvPr/>
        </p:nvSpPr>
        <p:spPr>
          <a:xfrm>
            <a:off x="1842120" y="1869480"/>
            <a:ext cx="170208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First production batch: 2016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9" name="Picture 16"/>
          <p:cNvPicPr/>
          <p:nvPr/>
        </p:nvPicPr>
        <p:blipFill>
          <a:blip r:embed="rId7"/>
          <a:stretch/>
        </p:blipFill>
        <p:spPr>
          <a:xfrm>
            <a:off x="268200" y="2738880"/>
            <a:ext cx="2704680" cy="1582200"/>
          </a:xfrm>
          <a:prstGeom prst="rect">
            <a:avLst/>
          </a:prstGeom>
          <a:ln w="0">
            <a:noFill/>
          </a:ln>
        </p:spPr>
      </p:pic>
      <p:pic>
        <p:nvPicPr>
          <p:cNvPr id="280" name="Picture 18"/>
          <p:cNvPicPr/>
          <p:nvPr/>
        </p:nvPicPr>
        <p:blipFill>
          <a:blip r:embed="rId8"/>
          <a:stretch/>
        </p:blipFill>
        <p:spPr>
          <a:xfrm>
            <a:off x="3259440" y="2720160"/>
            <a:ext cx="1508400" cy="1600560"/>
          </a:xfrm>
          <a:prstGeom prst="rect">
            <a:avLst/>
          </a:prstGeom>
          <a:ln w="0">
            <a:noFill/>
          </a:ln>
        </p:spPr>
      </p:pic>
      <p:pic>
        <p:nvPicPr>
          <p:cNvPr id="281" name="Picture 19"/>
          <p:cNvPicPr/>
          <p:nvPr/>
        </p:nvPicPr>
        <p:blipFill>
          <a:blip r:embed="rId9"/>
          <a:stretch/>
        </p:blipFill>
        <p:spPr>
          <a:xfrm>
            <a:off x="4812120" y="2718720"/>
            <a:ext cx="1880640" cy="1647000"/>
          </a:xfrm>
          <a:prstGeom prst="rect">
            <a:avLst/>
          </a:prstGeom>
          <a:ln w="0">
            <a:noFill/>
          </a:ln>
        </p:spPr>
      </p:pic>
      <p:pic>
        <p:nvPicPr>
          <p:cNvPr id="282" name="Picture 20"/>
          <p:cNvPicPr/>
          <p:nvPr/>
        </p:nvPicPr>
        <p:blipFill>
          <a:blip r:embed="rId10"/>
          <a:stretch/>
        </p:blipFill>
        <p:spPr>
          <a:xfrm>
            <a:off x="6949080" y="2907720"/>
            <a:ext cx="1805040" cy="1857600"/>
          </a:xfrm>
          <a:prstGeom prst="rect">
            <a:avLst/>
          </a:prstGeom>
          <a:ln w="0">
            <a:noFill/>
          </a:ln>
        </p:spPr>
      </p:pic>
      <p:sp>
        <p:nvSpPr>
          <p:cNvPr id="283" name="TextBox 21"/>
          <p:cNvSpPr/>
          <p:nvPr/>
        </p:nvSpPr>
        <p:spPr>
          <a:xfrm>
            <a:off x="260280" y="4321440"/>
            <a:ext cx="249048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457200" algn="r" defTabSz="457200">
              <a:lnSpc>
                <a:spcPct val="100000"/>
              </a:lnSpc>
            </a:pPr>
            <a:r>
              <a:rPr lang="en-GB" sz="1050" b="0" strike="noStrike" spc="-1">
                <a:solidFill>
                  <a:schemeClr val="dk1"/>
                </a:solidFill>
                <a:latin typeface="Calibri"/>
              </a:rPr>
              <a:t>Polishing of resistive surface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TextBox 22"/>
          <p:cNvSpPr/>
          <p:nvPr/>
        </p:nvSpPr>
        <p:spPr>
          <a:xfrm>
            <a:off x="3416040" y="4402080"/>
            <a:ext cx="27918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457200" defTabSz="457200">
              <a:lnSpc>
                <a:spcPct val="100000"/>
              </a:lnSpc>
            </a:pPr>
            <a:r>
              <a:rPr lang="en-GB" sz="1050" b="0" strike="noStrike" spc="-1">
                <a:solidFill>
                  <a:schemeClr val="dk1"/>
                </a:solidFill>
                <a:latin typeface="Calibri"/>
              </a:rPr>
              <a:t>Passivation of bumps with coverlay disk 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TextBox 23"/>
          <p:cNvSpPr/>
          <p:nvPr/>
        </p:nvSpPr>
        <p:spPr>
          <a:xfrm>
            <a:off x="3258000" y="2727720"/>
            <a:ext cx="59868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200" b="1" strike="noStrike" spc="-1">
                <a:solidFill>
                  <a:schemeClr val="lt1"/>
                </a:solidFill>
                <a:latin typeface="Calibri"/>
              </a:rPr>
              <a:t>Before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TextBox 24"/>
          <p:cNvSpPr/>
          <p:nvPr/>
        </p:nvSpPr>
        <p:spPr>
          <a:xfrm>
            <a:off x="4865400" y="2738880"/>
            <a:ext cx="499680" cy="27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200" b="1" strike="noStrike" spc="-1">
                <a:solidFill>
                  <a:schemeClr val="lt1"/>
                </a:solidFill>
                <a:latin typeface="Calibri"/>
              </a:rPr>
              <a:t>After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TextBox 25"/>
          <p:cNvSpPr/>
          <p:nvPr/>
        </p:nvSpPr>
        <p:spPr>
          <a:xfrm>
            <a:off x="7053840" y="2492280"/>
            <a:ext cx="1632600" cy="40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050" b="0" strike="noStrike" spc="-1">
                <a:solidFill>
                  <a:schemeClr val="dk1"/>
                </a:solidFill>
                <a:latin typeface="Helvetica Light"/>
              </a:rPr>
              <a:t>Tool to measure height of bumps &amp; enclosures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EDD9FE2-FD7D-48AF-A262-4A16654B3DD9}" type="slidenum">
              <a:rPr/>
              <a:t>17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HV connection &amp; edge cutting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9" name="Content Placeholder 2"/>
          <p:cNvSpPr/>
          <p:nvPr/>
        </p:nvSpPr>
        <p:spPr>
          <a:xfrm>
            <a:off x="540000" y="595080"/>
            <a:ext cx="6171840" cy="354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760" tIns="34200" rIns="68760" bIns="3420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69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350" b="0" strike="noStrike" spc="-1">
                <a:solidFill>
                  <a:srgbClr val="000090"/>
                </a:solidFill>
                <a:latin typeface="Helvetica Light"/>
              </a:rPr>
              <a:t>Silver line HV connection</a:t>
            </a:r>
            <a:endParaRPr lang="en-US" sz="135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0" name="Picture 13" descr="SE6_M0_01 Silver connection.png"/>
          <p:cNvPicPr/>
          <p:nvPr/>
        </p:nvPicPr>
        <p:blipFill>
          <a:blip r:embed="rId2"/>
          <a:stretch/>
        </p:blipFill>
        <p:spPr>
          <a:xfrm rot="5400000">
            <a:off x="1158120" y="1140840"/>
            <a:ext cx="1152720" cy="864360"/>
          </a:xfrm>
          <a:prstGeom prst="rect">
            <a:avLst/>
          </a:prstGeom>
          <a:ln w="0">
            <a:solidFill>
              <a:srgbClr val="F79646"/>
            </a:solidFill>
          </a:ln>
        </p:spPr>
      </p:pic>
      <p:pic>
        <p:nvPicPr>
          <p:cNvPr id="291" name="Picture 15"/>
          <p:cNvPicPr/>
          <p:nvPr/>
        </p:nvPicPr>
        <p:blipFill>
          <a:blip r:embed="rId3"/>
          <a:stretch/>
        </p:blipFill>
        <p:spPr>
          <a:xfrm>
            <a:off x="5119560" y="977760"/>
            <a:ext cx="1469160" cy="1083240"/>
          </a:xfrm>
          <a:prstGeom prst="rect">
            <a:avLst/>
          </a:prstGeom>
          <a:ln w="0">
            <a:noFill/>
          </a:ln>
        </p:spPr>
      </p:pic>
      <p:pic>
        <p:nvPicPr>
          <p:cNvPr id="292" name="Picture 16"/>
          <p:cNvPicPr/>
          <p:nvPr/>
        </p:nvPicPr>
        <p:blipFill>
          <a:blip r:embed="rId4"/>
          <a:stretch/>
        </p:blipFill>
        <p:spPr>
          <a:xfrm rot="10800000">
            <a:off x="2908440" y="977760"/>
            <a:ext cx="1546920" cy="1152720"/>
          </a:xfrm>
          <a:prstGeom prst="rect">
            <a:avLst/>
          </a:prstGeom>
          <a:ln w="0">
            <a:noFill/>
          </a:ln>
        </p:spPr>
      </p:pic>
      <p:sp>
        <p:nvSpPr>
          <p:cNvPr id="293" name="Right Arrow 18"/>
          <p:cNvSpPr/>
          <p:nvPr/>
        </p:nvSpPr>
        <p:spPr>
          <a:xfrm>
            <a:off x="2092680" y="1328760"/>
            <a:ext cx="813240" cy="282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504D"/>
          </a:solidFill>
          <a:ln>
            <a:solidFill>
              <a:srgbClr val="8E3B38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35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4" name="Right Arrow 19"/>
          <p:cNvSpPr/>
          <p:nvPr/>
        </p:nvSpPr>
        <p:spPr>
          <a:xfrm>
            <a:off x="4291200" y="1313640"/>
            <a:ext cx="813240" cy="282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504D"/>
          </a:solidFill>
          <a:ln>
            <a:solidFill>
              <a:srgbClr val="8E3B38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35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5" name="TextBox 20"/>
          <p:cNvSpPr/>
          <p:nvPr/>
        </p:nvSpPr>
        <p:spPr>
          <a:xfrm>
            <a:off x="1813320" y="2049840"/>
            <a:ext cx="1410840" cy="40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First step improvement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TextBox 21"/>
          <p:cNvSpPr/>
          <p:nvPr/>
        </p:nvSpPr>
        <p:spPr>
          <a:xfrm>
            <a:off x="4025520" y="2061360"/>
            <a:ext cx="1492920" cy="40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Second step improvement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7" name="Picture 22"/>
          <p:cNvPicPr/>
          <p:nvPr/>
        </p:nvPicPr>
        <p:blipFill>
          <a:blip r:embed="rId5"/>
          <a:stretch/>
        </p:blipFill>
        <p:spPr>
          <a:xfrm rot="10800000">
            <a:off x="7253640" y="979920"/>
            <a:ext cx="1628280" cy="1104480"/>
          </a:xfrm>
          <a:prstGeom prst="rect">
            <a:avLst/>
          </a:prstGeom>
          <a:ln w="0">
            <a:noFill/>
          </a:ln>
        </p:spPr>
      </p:pic>
      <p:sp>
        <p:nvSpPr>
          <p:cNvPr id="298" name="Right Arrow 23"/>
          <p:cNvSpPr/>
          <p:nvPr/>
        </p:nvSpPr>
        <p:spPr>
          <a:xfrm>
            <a:off x="6567840" y="1301040"/>
            <a:ext cx="813240" cy="282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504D"/>
          </a:solidFill>
          <a:ln>
            <a:solidFill>
              <a:srgbClr val="8E3B38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35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9" name="TextBox 24"/>
          <p:cNvSpPr/>
          <p:nvPr/>
        </p:nvSpPr>
        <p:spPr>
          <a:xfrm>
            <a:off x="6182640" y="1980720"/>
            <a:ext cx="1436040" cy="40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Third step improvement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PlaceHolder 2"/>
          <p:cNvSpPr>
            <a:spLocks noGrp="1"/>
          </p:cNvSpPr>
          <p:nvPr>
            <p:ph/>
          </p:nvPr>
        </p:nvSpPr>
        <p:spPr>
          <a:xfrm>
            <a:off x="2639880" y="2607480"/>
            <a:ext cx="2367720" cy="349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69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350" b="0" strike="noStrike" spc="-1">
                <a:solidFill>
                  <a:srgbClr val="000090"/>
                </a:solidFill>
                <a:latin typeface="Helvetica Light"/>
              </a:rPr>
              <a:t>Edge cutting</a:t>
            </a:r>
          </a:p>
        </p:txBody>
      </p:sp>
      <p:pic>
        <p:nvPicPr>
          <p:cNvPr id="301" name="Picture 28"/>
          <p:cNvPicPr/>
          <p:nvPr/>
        </p:nvPicPr>
        <p:blipFill>
          <a:blip r:embed="rId6"/>
          <a:stretch/>
        </p:blipFill>
        <p:spPr>
          <a:xfrm>
            <a:off x="6889320" y="2806560"/>
            <a:ext cx="1797120" cy="1895400"/>
          </a:xfrm>
          <a:prstGeom prst="rect">
            <a:avLst/>
          </a:prstGeom>
          <a:ln w="0">
            <a:noFill/>
          </a:ln>
        </p:spPr>
      </p:pic>
      <p:pic>
        <p:nvPicPr>
          <p:cNvPr id="302" name="Picture 29"/>
          <p:cNvPicPr/>
          <p:nvPr/>
        </p:nvPicPr>
        <p:blipFill>
          <a:blip r:embed="rId7"/>
          <a:stretch/>
        </p:blipFill>
        <p:spPr>
          <a:xfrm>
            <a:off x="2733480" y="2903760"/>
            <a:ext cx="1317240" cy="1173240"/>
          </a:xfrm>
          <a:prstGeom prst="rect">
            <a:avLst/>
          </a:prstGeom>
          <a:ln w="0">
            <a:noFill/>
          </a:ln>
        </p:spPr>
      </p:pic>
      <p:sp>
        <p:nvSpPr>
          <p:cNvPr id="303" name="Right Arrow 30"/>
          <p:cNvSpPr/>
          <p:nvPr/>
        </p:nvSpPr>
        <p:spPr>
          <a:xfrm>
            <a:off x="4008600" y="3180240"/>
            <a:ext cx="1049760" cy="282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504D"/>
          </a:solidFill>
          <a:ln>
            <a:solidFill>
              <a:srgbClr val="8E3B38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35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4" name="TextBox 31"/>
          <p:cNvSpPr/>
          <p:nvPr/>
        </p:nvSpPr>
        <p:spPr>
          <a:xfrm>
            <a:off x="2651400" y="4130640"/>
            <a:ext cx="140184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Module0 boards: 2015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TextBox 32"/>
          <p:cNvSpPr/>
          <p:nvPr/>
        </p:nvSpPr>
        <p:spPr>
          <a:xfrm>
            <a:off x="7495560" y="3406680"/>
            <a:ext cx="867240" cy="40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FFFF00"/>
                </a:solidFill>
                <a:latin typeface="Calibri"/>
              </a:rPr>
              <a:t>Pre-series board: 2016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6" name="Picture 33"/>
          <p:cNvPicPr/>
          <p:nvPr/>
        </p:nvPicPr>
        <p:blipFill>
          <a:blip r:embed="rId8"/>
          <a:stretch/>
        </p:blipFill>
        <p:spPr>
          <a:xfrm>
            <a:off x="5092920" y="2854440"/>
            <a:ext cx="1761480" cy="1276920"/>
          </a:xfrm>
          <a:prstGeom prst="rect">
            <a:avLst/>
          </a:prstGeom>
          <a:ln w="0">
            <a:noFill/>
          </a:ln>
        </p:spPr>
      </p:pic>
      <p:sp>
        <p:nvSpPr>
          <p:cNvPr id="307" name="TextBox 34"/>
          <p:cNvSpPr/>
          <p:nvPr/>
        </p:nvSpPr>
        <p:spPr>
          <a:xfrm>
            <a:off x="3944160" y="4015080"/>
            <a:ext cx="2548800" cy="72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Great improvement: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  <a:p>
            <a:pPr marL="214200" indent="-214200" defTabSz="45720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Procedure and work-flow optimization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  <a:p>
            <a:pPr marL="214200" indent="-214200" defTabSz="45720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</a:pPr>
            <a:r>
              <a:rPr lang="en-US" sz="1050" b="0" strike="noStrike" spc="-1">
                <a:solidFill>
                  <a:schemeClr val="dk1"/>
                </a:solidFill>
                <a:latin typeface="Calibri"/>
              </a:rPr>
              <a:t>Design improvement: removed 1 strip to allow for larger safety margin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8" name="Picture 35"/>
          <p:cNvPicPr/>
          <p:nvPr/>
        </p:nvPicPr>
        <p:blipFill>
          <a:blip r:embed="rId9"/>
          <a:stretch/>
        </p:blipFill>
        <p:spPr>
          <a:xfrm>
            <a:off x="153360" y="2644560"/>
            <a:ext cx="2368440" cy="1452240"/>
          </a:xfrm>
          <a:prstGeom prst="rect">
            <a:avLst/>
          </a:prstGeom>
          <a:ln w="0">
            <a:noFill/>
          </a:ln>
        </p:spPr>
      </p:pic>
      <p:sp>
        <p:nvSpPr>
          <p:cNvPr id="309" name="TextBox 36"/>
          <p:cNvSpPr/>
          <p:nvPr/>
        </p:nvSpPr>
        <p:spPr>
          <a:xfrm>
            <a:off x="295560" y="4098600"/>
            <a:ext cx="2055240" cy="56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CERN expert showing the HV connection technique to techs from production company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TextBox 37"/>
          <p:cNvSpPr/>
          <p:nvPr/>
        </p:nvSpPr>
        <p:spPr>
          <a:xfrm>
            <a:off x="-1800" y="1230480"/>
            <a:ext cx="1347480" cy="56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Non-standard manual procedure</a:t>
            </a:r>
            <a:br>
              <a:rPr sz="1050"/>
            </a:b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Needed iterative TT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TextBox 38"/>
          <p:cNvSpPr/>
          <p:nvPr/>
        </p:nvSpPr>
        <p:spPr>
          <a:xfrm>
            <a:off x="1003320" y="2130480"/>
            <a:ext cx="134748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Unusable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TextBox 39"/>
          <p:cNvSpPr/>
          <p:nvPr/>
        </p:nvSpPr>
        <p:spPr>
          <a:xfrm>
            <a:off x="2907720" y="2133720"/>
            <a:ext cx="134748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Usable after repair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TextBox 40"/>
          <p:cNvSpPr/>
          <p:nvPr/>
        </p:nvSpPr>
        <p:spPr>
          <a:xfrm>
            <a:off x="5166360" y="2049840"/>
            <a:ext cx="134748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OK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TextBox 41"/>
          <p:cNvSpPr/>
          <p:nvPr/>
        </p:nvSpPr>
        <p:spPr>
          <a:xfrm>
            <a:off x="7421040" y="2084760"/>
            <a:ext cx="134748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Perfect!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75A0227-C308-482B-83AC-E65A9DA67A44}" type="slidenum">
              <a:rPr/>
              <a:t>18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Off topic / Hot topic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/>
          </p:nvPr>
        </p:nvSpPr>
        <p:spPr>
          <a:xfrm>
            <a:off x="391680" y="852480"/>
            <a:ext cx="1900080" cy="786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46648"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479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2400" b="0" strike="noStrike" spc="-1">
                <a:solidFill>
                  <a:srgbClr val="920806"/>
                </a:solidFill>
                <a:latin typeface="Helvetica Light"/>
              </a:rPr>
              <a:t>Design issue</a:t>
            </a:r>
            <a:endParaRPr lang="en-US" sz="2400" b="0" strike="noStrike" spc="-1">
              <a:solidFill>
                <a:srgbClr val="000090"/>
              </a:solidFill>
              <a:latin typeface="Helvetica Light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buNone/>
              <a:tabLst>
                <a:tab pos="0" algn="l"/>
              </a:tabLst>
            </a:pPr>
            <a:r>
              <a:rPr lang="en-GB" sz="2100" b="0" strike="noStrike" spc="-1">
                <a:solidFill>
                  <a:srgbClr val="000090"/>
                </a:solidFill>
                <a:latin typeface="Helvetica Light"/>
              </a:rPr>
              <a:t>Resistive interconnections extending to the edge: reduce R</a:t>
            </a:r>
            <a:r>
              <a:rPr lang="en-GB" sz="2100" b="0" strike="noStrike" spc="-1" baseline="-25000">
                <a:solidFill>
                  <a:srgbClr val="000090"/>
                </a:solidFill>
                <a:latin typeface="Helvetica Light"/>
              </a:rPr>
              <a:t>min</a:t>
            </a:r>
            <a:r>
              <a:rPr lang="en-GB" sz="2100" b="0" strike="noStrike" spc="-1">
                <a:solidFill>
                  <a:srgbClr val="000090"/>
                </a:solidFill>
                <a:latin typeface="Helvetica Light"/>
              </a:rPr>
              <a:t>  </a:t>
            </a:r>
            <a:r>
              <a:rPr lang="en-GB" sz="2100" b="0" strike="noStrike" spc="-1">
                <a:solidFill>
                  <a:srgbClr val="000090"/>
                </a:solidFill>
                <a:latin typeface="Wingdings"/>
              </a:rPr>
              <a:t></a:t>
            </a:r>
            <a:r>
              <a:rPr lang="en-GB" sz="2100" b="0" strike="noStrike" spc="-1">
                <a:solidFill>
                  <a:srgbClr val="000090"/>
                </a:solidFill>
                <a:latin typeface="Helvetica Light"/>
              </a:rPr>
              <a:t> Passivation </a:t>
            </a:r>
            <a:endParaRPr lang="en-US" sz="21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317" name="Content Placeholder 7"/>
          <p:cNvSpPr/>
          <p:nvPr/>
        </p:nvSpPr>
        <p:spPr>
          <a:xfrm>
            <a:off x="2377080" y="867600"/>
            <a:ext cx="1900080" cy="652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 fontScale="87465" lnSpcReduction="10000"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Mesh selection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221"/>
              </a:spcBef>
              <a:tabLst>
                <a:tab pos="0" algn="l"/>
              </a:tabLst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The mesh used for ATLAS is the less performing for HV stability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Content Placeholder 8"/>
          <p:cNvSpPr/>
          <p:nvPr/>
        </p:nvSpPr>
        <p:spPr>
          <a:xfrm>
            <a:off x="4812480" y="773640"/>
            <a:ext cx="1965960" cy="118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 fontScale="81218" lnSpcReduction="10000"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Resistivity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221"/>
              </a:spcBef>
              <a:tabLst>
                <a:tab pos="0" algn="l"/>
              </a:tabLst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Target value too low (optimised on small bulk prototypes with 18/45 mesh). Min resistance not enough to quench discharged close to the edge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221"/>
              </a:spcBef>
              <a:tabLst>
                <a:tab pos="0" algn="l"/>
              </a:tabLst>
            </a:pPr>
            <a:r>
              <a:rPr lang="en-GB" sz="1100" b="0" strike="noStrike" spc="-1">
                <a:solidFill>
                  <a:srgbClr val="000090"/>
                </a:solidFill>
                <a:latin typeface="Wingdings"/>
              </a:rPr>
              <a:t></a:t>
            </a: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 Process optimisation (when possible) + passivation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Content Placeholder 9"/>
          <p:cNvSpPr/>
          <p:nvPr/>
        </p:nvSpPr>
        <p:spPr>
          <a:xfrm>
            <a:off x="6962760" y="888480"/>
            <a:ext cx="1779480" cy="107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 fontScale="26239"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680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3400" b="0" strike="noStrike" spc="-1">
                <a:solidFill>
                  <a:srgbClr val="920806"/>
                </a:solidFill>
                <a:latin typeface="Helvetica Light"/>
              </a:rPr>
              <a:t>Gas mixture</a:t>
            </a:r>
            <a:endParaRPr lang="en-US" sz="3400" b="0" strike="noStrike" spc="-1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621"/>
              </a:spcBef>
              <a:tabLst>
                <a:tab pos="0" algn="l"/>
              </a:tabLst>
            </a:pPr>
            <a:r>
              <a:rPr lang="en-GB" sz="3100" b="0" strike="noStrike" spc="-1">
                <a:solidFill>
                  <a:srgbClr val="000090"/>
                </a:solidFill>
                <a:latin typeface="Helvetica Light"/>
              </a:rPr>
              <a:t>Baseline gas mixture Ar:CO</a:t>
            </a:r>
            <a:r>
              <a:rPr lang="en-GB" sz="3100" b="0" strike="noStrike" spc="-1" baseline="-25000">
                <a:solidFill>
                  <a:srgbClr val="000090"/>
                </a:solidFill>
                <a:latin typeface="Helvetica Light"/>
              </a:rPr>
              <a:t>2</a:t>
            </a:r>
            <a:r>
              <a:rPr lang="en-GB" sz="3100" b="0" strike="noStrike" spc="-1">
                <a:solidFill>
                  <a:srgbClr val="000090"/>
                </a:solidFill>
                <a:latin typeface="Helvetica Light"/>
              </a:rPr>
              <a:t> 93:7 ok for prototypes not for final detectors. Big improvement by adding 2% of iC</a:t>
            </a:r>
            <a:r>
              <a:rPr lang="en-GB" sz="3100" b="0" strike="noStrike" spc="-1" baseline="-25000">
                <a:solidFill>
                  <a:srgbClr val="000090"/>
                </a:solidFill>
                <a:latin typeface="Helvetica Light"/>
              </a:rPr>
              <a:t>4</a:t>
            </a:r>
            <a:r>
              <a:rPr lang="en-GB" sz="3100" b="0" strike="noStrike" spc="-1">
                <a:solidFill>
                  <a:srgbClr val="000090"/>
                </a:solidFill>
                <a:latin typeface="Helvetica Light"/>
              </a:rPr>
              <a:t>H</a:t>
            </a:r>
            <a:r>
              <a:rPr lang="en-GB" sz="3100" b="0" strike="noStrike" spc="-1" baseline="-25000">
                <a:solidFill>
                  <a:srgbClr val="000090"/>
                </a:solidFill>
                <a:latin typeface="Helvetica Light"/>
              </a:rPr>
              <a:t>10</a:t>
            </a:r>
            <a:endParaRPr lang="en-US" sz="3100" b="0" strike="noStrike" spc="-1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621"/>
              </a:spcBef>
              <a:tabLst>
                <a:tab pos="0" algn="l"/>
              </a:tabLst>
            </a:pPr>
            <a:r>
              <a:rPr lang="en-GB" sz="3100" b="0" strike="noStrike" spc="-1">
                <a:solidFill>
                  <a:srgbClr val="000090"/>
                </a:solidFill>
                <a:latin typeface="Wingdings"/>
              </a:rPr>
              <a:t></a:t>
            </a:r>
            <a:r>
              <a:rPr lang="en-GB" sz="3100" b="0" strike="noStrike" spc="-1">
                <a:solidFill>
                  <a:srgbClr val="000090"/>
                </a:solidFill>
                <a:latin typeface="Helvetica Light"/>
              </a:rPr>
              <a:t> Gas changed</a:t>
            </a:r>
            <a:endParaRPr lang="en-US" sz="31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0" name="Picture 27"/>
          <p:cNvPicPr/>
          <p:nvPr/>
        </p:nvPicPr>
        <p:blipFill>
          <a:blip r:embed="rId2"/>
          <a:stretch/>
        </p:blipFill>
        <p:spPr>
          <a:xfrm>
            <a:off x="383400" y="1685880"/>
            <a:ext cx="1911960" cy="1524960"/>
          </a:xfrm>
          <a:prstGeom prst="rect">
            <a:avLst/>
          </a:prstGeom>
          <a:ln w="0">
            <a:noFill/>
          </a:ln>
        </p:spPr>
      </p:pic>
      <p:pic>
        <p:nvPicPr>
          <p:cNvPr id="321" name="Picture 30"/>
          <p:cNvPicPr/>
          <p:nvPr/>
        </p:nvPicPr>
        <p:blipFill>
          <a:blip r:embed="rId3"/>
          <a:stretch/>
        </p:blipFill>
        <p:spPr>
          <a:xfrm>
            <a:off x="383400" y="3296880"/>
            <a:ext cx="1911960" cy="1514880"/>
          </a:xfrm>
          <a:prstGeom prst="rect">
            <a:avLst/>
          </a:prstGeom>
          <a:ln w="0">
            <a:noFill/>
          </a:ln>
        </p:spPr>
      </p:pic>
      <p:sp>
        <p:nvSpPr>
          <p:cNvPr id="322" name="TextBox 9"/>
          <p:cNvSpPr/>
          <p:nvPr/>
        </p:nvSpPr>
        <p:spPr>
          <a:xfrm>
            <a:off x="1728360" y="2079360"/>
            <a:ext cx="438480" cy="30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400" b="0" strike="noStrike" spc="-1">
                <a:solidFill>
                  <a:schemeClr val="dk1"/>
                </a:solidFill>
                <a:latin typeface="Arial"/>
              </a:rPr>
              <a:t>OK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TextBox 17"/>
          <p:cNvSpPr/>
          <p:nvPr/>
        </p:nvSpPr>
        <p:spPr>
          <a:xfrm>
            <a:off x="396360" y="3556080"/>
            <a:ext cx="859320" cy="30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400" b="0" strike="noStrike" spc="-1">
                <a:solidFill>
                  <a:schemeClr val="dk1"/>
                </a:solidFill>
                <a:latin typeface="Arial"/>
              </a:rPr>
              <a:t>NOT OK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4" name="Picture 31"/>
          <p:cNvPicPr/>
          <p:nvPr/>
        </p:nvPicPr>
        <p:blipFill>
          <a:blip r:embed="rId4"/>
          <a:stretch/>
        </p:blipFill>
        <p:spPr>
          <a:xfrm>
            <a:off x="2295360" y="1685880"/>
            <a:ext cx="2352600" cy="1424520"/>
          </a:xfrm>
          <a:prstGeom prst="rect">
            <a:avLst/>
          </a:prstGeom>
          <a:ln w="0">
            <a:noFill/>
          </a:ln>
        </p:spPr>
      </p:pic>
      <p:pic>
        <p:nvPicPr>
          <p:cNvPr id="325" name="Picture 32"/>
          <p:cNvPicPr/>
          <p:nvPr/>
        </p:nvPicPr>
        <p:blipFill>
          <a:blip r:embed="rId5"/>
          <a:stretch/>
        </p:blipFill>
        <p:spPr>
          <a:xfrm>
            <a:off x="2482920" y="3164040"/>
            <a:ext cx="801360" cy="919080"/>
          </a:xfrm>
          <a:prstGeom prst="rect">
            <a:avLst/>
          </a:prstGeom>
          <a:ln w="0">
            <a:noFill/>
          </a:ln>
        </p:spPr>
      </p:pic>
      <p:pic>
        <p:nvPicPr>
          <p:cNvPr id="326" name="Picture 34"/>
          <p:cNvPicPr/>
          <p:nvPr/>
        </p:nvPicPr>
        <p:blipFill>
          <a:blip r:embed="rId6"/>
          <a:stretch/>
        </p:blipFill>
        <p:spPr>
          <a:xfrm>
            <a:off x="3472200" y="3239280"/>
            <a:ext cx="805320" cy="769320"/>
          </a:xfrm>
          <a:prstGeom prst="rect">
            <a:avLst/>
          </a:prstGeom>
          <a:ln w="0">
            <a:noFill/>
          </a:ln>
        </p:spPr>
      </p:pic>
      <p:pic>
        <p:nvPicPr>
          <p:cNvPr id="327" name="Picture 36"/>
          <p:cNvPicPr/>
          <p:nvPr/>
        </p:nvPicPr>
        <p:blipFill>
          <a:blip r:embed="rId7"/>
          <a:stretch/>
        </p:blipFill>
        <p:spPr>
          <a:xfrm>
            <a:off x="2652120" y="4038120"/>
            <a:ext cx="1282320" cy="769320"/>
          </a:xfrm>
          <a:prstGeom prst="rect">
            <a:avLst/>
          </a:prstGeom>
          <a:ln w="0">
            <a:noFill/>
          </a:ln>
        </p:spPr>
      </p:pic>
      <p:sp>
        <p:nvSpPr>
          <p:cNvPr id="328" name="TextBox 27"/>
          <p:cNvSpPr/>
          <p:nvPr/>
        </p:nvSpPr>
        <p:spPr>
          <a:xfrm>
            <a:off x="3383640" y="1621080"/>
            <a:ext cx="127008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800" b="0" strike="noStrike" spc="-1">
                <a:solidFill>
                  <a:srgbClr val="800000"/>
                </a:solidFill>
                <a:latin typeface="Helvetica Light"/>
              </a:rPr>
              <a:t>Mesh of prototypes </a:t>
            </a:r>
            <a:br>
              <a:rPr sz="800"/>
            </a:br>
            <a:r>
              <a:rPr lang="en-US" sz="800" b="0" strike="noStrike" spc="-1">
                <a:solidFill>
                  <a:srgbClr val="800000"/>
                </a:solidFill>
                <a:latin typeface="Helvetica Light"/>
              </a:rPr>
              <a:t>(18/45)</a:t>
            </a:r>
            <a:endParaRPr lang="en-US" sz="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TextBox 29"/>
          <p:cNvSpPr/>
          <p:nvPr/>
        </p:nvSpPr>
        <p:spPr>
          <a:xfrm>
            <a:off x="2694600" y="1694520"/>
            <a:ext cx="100692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800" b="0" strike="noStrike" spc="-1">
                <a:solidFill>
                  <a:srgbClr val="800000"/>
                </a:solidFill>
                <a:latin typeface="Helvetica Light"/>
              </a:rPr>
              <a:t>ATLAS mesh (30/71)</a:t>
            </a:r>
            <a:endParaRPr lang="en-US" sz="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30" name="Straight Arrow Connector 3"/>
          <p:cNvCxnSpPr/>
          <p:nvPr/>
        </p:nvCxnSpPr>
        <p:spPr>
          <a:xfrm flipH="1">
            <a:off x="2867760" y="1930320"/>
            <a:ext cx="305280" cy="518400"/>
          </a:xfrm>
          <a:prstGeom prst="straightConnector1">
            <a:avLst/>
          </a:prstGeom>
          <a:ln>
            <a:solidFill>
              <a:srgbClr val="BE4B48"/>
            </a:solidFill>
            <a:round/>
            <a:tailEnd type="arrow" w="med" len="med"/>
          </a:ln>
        </p:spPr>
      </p:cxnSp>
      <p:cxnSp>
        <p:nvCxnSpPr>
          <p:cNvPr id="331" name="Straight Arrow Connector 4"/>
          <p:cNvCxnSpPr/>
          <p:nvPr/>
        </p:nvCxnSpPr>
        <p:spPr>
          <a:xfrm flipH="1">
            <a:off x="3874680" y="1938240"/>
            <a:ext cx="134280" cy="812880"/>
          </a:xfrm>
          <a:prstGeom prst="straightConnector1">
            <a:avLst/>
          </a:prstGeom>
          <a:ln>
            <a:solidFill>
              <a:srgbClr val="000000"/>
            </a:solidFill>
            <a:round/>
            <a:tailEnd type="arrow" w="med" len="med"/>
          </a:ln>
        </p:spPr>
      </p:cxnSp>
      <p:pic>
        <p:nvPicPr>
          <p:cNvPr id="332" name="Picture 37"/>
          <p:cNvPicPr/>
          <p:nvPr/>
        </p:nvPicPr>
        <p:blipFill>
          <a:blip r:embed="rId8"/>
          <a:stretch/>
        </p:blipFill>
        <p:spPr>
          <a:xfrm>
            <a:off x="4885200" y="1922760"/>
            <a:ext cx="1638360" cy="1297440"/>
          </a:xfrm>
          <a:prstGeom prst="rect">
            <a:avLst/>
          </a:prstGeom>
          <a:ln w="0">
            <a:noFill/>
          </a:ln>
        </p:spPr>
      </p:pic>
      <p:pic>
        <p:nvPicPr>
          <p:cNvPr id="333" name="Picture 38"/>
          <p:cNvPicPr/>
          <p:nvPr/>
        </p:nvPicPr>
        <p:blipFill>
          <a:blip r:embed="rId9"/>
          <a:stretch/>
        </p:blipFill>
        <p:spPr>
          <a:xfrm>
            <a:off x="4421160" y="3268440"/>
            <a:ext cx="2429640" cy="1500480"/>
          </a:xfrm>
          <a:prstGeom prst="rect">
            <a:avLst/>
          </a:prstGeom>
          <a:ln w="0">
            <a:noFill/>
          </a:ln>
        </p:spPr>
      </p:pic>
      <p:pic>
        <p:nvPicPr>
          <p:cNvPr id="334" name="Picture 39"/>
          <p:cNvPicPr/>
          <p:nvPr/>
        </p:nvPicPr>
        <p:blipFill>
          <a:blip r:embed="rId10"/>
          <a:stretch/>
        </p:blipFill>
        <p:spPr>
          <a:xfrm>
            <a:off x="6851520" y="2189520"/>
            <a:ext cx="1794600" cy="921600"/>
          </a:xfrm>
          <a:prstGeom prst="rect">
            <a:avLst/>
          </a:prstGeom>
          <a:ln w="0">
            <a:noFill/>
          </a:ln>
        </p:spPr>
      </p:pic>
      <p:pic>
        <p:nvPicPr>
          <p:cNvPr id="335" name="Picture 40"/>
          <p:cNvPicPr/>
          <p:nvPr/>
        </p:nvPicPr>
        <p:blipFill>
          <a:blip r:embed="rId11"/>
          <a:stretch/>
        </p:blipFill>
        <p:spPr>
          <a:xfrm>
            <a:off x="6851520" y="3430440"/>
            <a:ext cx="1712160" cy="866160"/>
          </a:xfrm>
          <a:prstGeom prst="rect">
            <a:avLst/>
          </a:prstGeom>
          <a:ln w="0">
            <a:noFill/>
          </a:ln>
        </p:spPr>
      </p:pic>
      <p:sp>
        <p:nvSpPr>
          <p:cNvPr id="336" name="TextBox 33"/>
          <p:cNvSpPr/>
          <p:nvPr/>
        </p:nvSpPr>
        <p:spPr>
          <a:xfrm>
            <a:off x="7122600" y="1971720"/>
            <a:ext cx="127008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Ar:CO</a:t>
            </a:r>
            <a:r>
              <a:rPr lang="en-GB" sz="800" b="0" strike="noStrike" spc="-1" baseline="-25000">
                <a:solidFill>
                  <a:srgbClr val="920806"/>
                </a:solidFill>
                <a:latin typeface="Calibri"/>
              </a:rPr>
              <a:t>2</a:t>
            </a: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 93:7</a:t>
            </a:r>
            <a:endParaRPr lang="en-US" sz="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TextBox 35"/>
          <p:cNvSpPr/>
          <p:nvPr/>
        </p:nvSpPr>
        <p:spPr>
          <a:xfrm>
            <a:off x="7072200" y="3170520"/>
            <a:ext cx="127008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Ar:CO</a:t>
            </a:r>
            <a:r>
              <a:rPr lang="en-GB" sz="800" b="0" strike="noStrike" spc="-1" baseline="-25000">
                <a:solidFill>
                  <a:srgbClr val="920806"/>
                </a:solidFill>
                <a:latin typeface="Calibri"/>
              </a:rPr>
              <a:t>2</a:t>
            </a: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iC</a:t>
            </a:r>
            <a:r>
              <a:rPr lang="en-GB" sz="800" b="0" strike="noStrike" spc="-1" baseline="-25000">
                <a:solidFill>
                  <a:srgbClr val="920806"/>
                </a:solidFill>
                <a:latin typeface="Calibri"/>
              </a:rPr>
              <a:t>4</a:t>
            </a: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H</a:t>
            </a:r>
            <a:r>
              <a:rPr lang="en-GB" sz="800" b="0" strike="noStrike" spc="-1" baseline="-25000">
                <a:solidFill>
                  <a:srgbClr val="920806"/>
                </a:solidFill>
                <a:latin typeface="Calibri"/>
              </a:rPr>
              <a:t>10</a:t>
            </a: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 93:5:2</a:t>
            </a:r>
            <a:endParaRPr lang="en-US" sz="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4A045F0-10D1-431A-89E4-2B964B5EFD84}" type="slidenum">
              <a:rPr/>
              <a:t>19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10"/>
          <p:cNvPicPr/>
          <p:nvPr/>
        </p:nvPicPr>
        <p:blipFill>
          <a:blip r:embed="rId2"/>
          <a:stretch/>
        </p:blipFill>
        <p:spPr>
          <a:xfrm>
            <a:off x="471960" y="2575440"/>
            <a:ext cx="3199320" cy="2220480"/>
          </a:xfrm>
          <a:prstGeom prst="rect">
            <a:avLst/>
          </a:prstGeom>
          <a:ln w="0">
            <a:noFill/>
          </a:ln>
        </p:spPr>
      </p:pic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Introduction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94800" y="610200"/>
            <a:ext cx="6401160" cy="1548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ATLAS Micromegas is the largest MPGD-based system ever conceived and built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1280 m</a:t>
            </a:r>
            <a:r>
              <a:rPr lang="en-GB" sz="1200" b="0" strike="noStrike" spc="-1" baseline="30000">
                <a:solidFill>
                  <a:srgbClr val="000090"/>
                </a:solidFill>
                <a:latin typeface="Helvetica Light"/>
              </a:rPr>
              <a:t>2</a:t>
            </a: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 active surface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2.1 M readout channels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128 detectors / 4 types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4 layers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2 to 3 m</a:t>
            </a:r>
            <a:r>
              <a:rPr lang="en-GB" sz="1100" b="0" strike="noStrike" spc="-1" baseline="30000">
                <a:solidFill>
                  <a:srgbClr val="000090"/>
                </a:solidFill>
                <a:latin typeface="Helvetica Light"/>
              </a:rPr>
              <a:t>2</a:t>
            </a: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 area 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rgbClr val="000090"/>
                </a:solidFill>
                <a:latin typeface="Helvetica Light"/>
              </a:rPr>
              <a:t>Mechanically floating mesh (no bulk)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101" name="Content Placeholder 2"/>
          <p:cNvSpPr/>
          <p:nvPr/>
        </p:nvSpPr>
        <p:spPr>
          <a:xfrm>
            <a:off x="884520" y="3158640"/>
            <a:ext cx="2374200" cy="63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 fontScale="93713" lnSpcReduction="10000"/>
          </a:bodyPr>
          <a:lstStyle/>
          <a:p>
            <a:pPr algn="ctr" defTabSz="457200"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r>
              <a:rPr lang="en-GB" sz="1400" b="0" strike="noStrike" spc="-1">
                <a:solidFill>
                  <a:srgbClr val="FFFF00"/>
                </a:solidFill>
                <a:latin typeface="Arial"/>
              </a:rPr>
              <a:t>The Micromegas anode board is the heart of the detector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2" name="Picture 8"/>
          <p:cNvPicPr/>
          <p:nvPr/>
        </p:nvPicPr>
        <p:blipFill>
          <a:blip r:embed="rId3"/>
          <a:stretch/>
        </p:blipFill>
        <p:spPr>
          <a:xfrm>
            <a:off x="4023000" y="902880"/>
            <a:ext cx="4790520" cy="37915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B348A5E-4F8B-41F6-9533-F7A7BC4BF068}" type="slidenum">
              <a:rPr/>
              <a:t>2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Picture 5"/>
          <p:cNvPicPr/>
          <p:nvPr/>
        </p:nvPicPr>
        <p:blipFill>
          <a:blip r:embed="rId2"/>
          <a:stretch/>
        </p:blipFill>
        <p:spPr>
          <a:xfrm>
            <a:off x="1523880" y="578520"/>
            <a:ext cx="6072120" cy="4235040"/>
          </a:xfrm>
          <a:prstGeom prst="rect">
            <a:avLst/>
          </a:prstGeom>
          <a:ln w="0">
            <a:noFill/>
          </a:ln>
        </p:spPr>
      </p:pic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3244320" y="1001160"/>
            <a:ext cx="291852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56058" lnSpcReduction="10000"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rgbClr val="920806"/>
                </a:solidFill>
                <a:latin typeface="Helvetica Light"/>
              </a:rPr>
              <a:t>Lessons learned </a:t>
            </a:r>
            <a:br>
              <a:rPr sz="2800"/>
            </a:br>
            <a:r>
              <a:rPr lang="en-GB" sz="2800" b="0" strike="noStrike" spc="-1">
                <a:solidFill>
                  <a:srgbClr val="920806"/>
                </a:solidFill>
                <a:latin typeface="Helvetica Light"/>
              </a:rPr>
              <a:t>&amp; Conclusions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F688E72-CD67-483D-AA98-EA735C5F4B26}" type="slidenum">
              <a:rPr/>
              <a:t>20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Lessons learned - Generalities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/>
          </p:nvPr>
        </p:nvSpPr>
        <p:spPr>
          <a:xfrm>
            <a:off x="288360" y="683640"/>
            <a:ext cx="4740840" cy="3888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85450" lnSpcReduction="10000"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320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 dirty="0">
                <a:solidFill>
                  <a:srgbClr val="C9211E"/>
                </a:solidFill>
                <a:latin typeface="Helvetica Light"/>
              </a:rPr>
              <a:t>Design</a:t>
            </a:r>
            <a:endParaRPr lang="en-US" sz="1200" b="0" strike="noStrike" spc="-1" dirty="0">
              <a:solidFill>
                <a:srgbClr val="000090"/>
              </a:solidFill>
              <a:latin typeface="Helvetica Light"/>
            </a:endParaRPr>
          </a:p>
          <a:p>
            <a:pPr marL="864000" lvl="1" indent="-324000" defTabSz="457200">
              <a:lnSpc>
                <a:spcPts val="1151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000" b="0" strike="noStrike" spc="-1" dirty="0">
                <a:solidFill>
                  <a:srgbClr val="000090"/>
                </a:solidFill>
                <a:latin typeface="Helvetica Light"/>
              </a:rPr>
              <a:t>For the design of the detector do not forget the global view of the project </a:t>
            </a:r>
            <a:endParaRPr lang="en-US" sz="1000" b="0" strike="noStrike" spc="-1" dirty="0">
              <a:solidFill>
                <a:srgbClr val="000090"/>
              </a:solidFill>
              <a:latin typeface="Helvetica Light"/>
            </a:endParaRPr>
          </a:p>
          <a:p>
            <a:pPr marL="864000" lvl="1" indent="-324000" defTabSz="457200">
              <a:lnSpc>
                <a:spcPts val="1151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000" b="0" strike="noStrike" spc="-1" dirty="0">
                <a:solidFill>
                  <a:srgbClr val="000090"/>
                </a:solidFill>
                <a:latin typeface="Helvetica Light"/>
                <a:ea typeface="PingFang SC"/>
              </a:rPr>
              <a:t>Se</a:t>
            </a:r>
            <a:r>
              <a:rPr lang="en-GB" sz="1000" b="0" strike="noStrike" spc="-1" dirty="0">
                <a:solidFill>
                  <a:srgbClr val="000090"/>
                </a:solidFill>
                <a:latin typeface="Helvetica Light"/>
              </a:rPr>
              <a:t>lect well your components: saving money is not always the solution. It can cost you more later.</a:t>
            </a:r>
            <a:endParaRPr lang="en-US" sz="1000" b="0" strike="noStrike" spc="-1" dirty="0">
              <a:solidFill>
                <a:srgbClr val="000090"/>
              </a:solidFill>
              <a:latin typeface="Helvetica Light"/>
            </a:endParaRPr>
          </a:p>
          <a:p>
            <a:pPr marL="864000" lvl="1" indent="-324000" defTabSz="457200">
              <a:lnSpc>
                <a:spcPts val="1151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000" b="0" strike="noStrike" spc="-1" dirty="0">
                <a:solidFill>
                  <a:srgbClr val="000090"/>
                </a:solidFill>
                <a:latin typeface="Helvetica Light"/>
              </a:rPr>
              <a:t>Don’t do mistakes in the design. Or reduce the risk by reducing the number of different items to design</a:t>
            </a:r>
            <a:endParaRPr lang="en-US" sz="1000" b="0" strike="noStrike" spc="-1" dirty="0">
              <a:solidFill>
                <a:srgbClr val="000090"/>
              </a:solidFill>
              <a:latin typeface="Helvetica Light"/>
            </a:endParaRPr>
          </a:p>
          <a:p>
            <a:pPr marL="864000" lvl="1" indent="0" defTabSz="457200">
              <a:lnSpc>
                <a:spcPts val="1151"/>
              </a:lnSpc>
              <a:spcBef>
                <a:spcPts val="1134"/>
              </a:spcBef>
              <a:buNone/>
            </a:pPr>
            <a:endParaRPr lang="en-US" sz="1000" b="0" strike="noStrike" spc="-1" dirty="0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320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 dirty="0">
                <a:solidFill>
                  <a:srgbClr val="C9211E"/>
                </a:solidFill>
                <a:latin typeface="Helvetica Light"/>
              </a:rPr>
              <a:t>From prototyping to final detector:</a:t>
            </a:r>
            <a:endParaRPr lang="en-US" sz="1200" b="0" strike="noStrike" spc="-1" dirty="0">
              <a:solidFill>
                <a:srgbClr val="000090"/>
              </a:solidFill>
              <a:latin typeface="Helvetica Light"/>
            </a:endParaRPr>
          </a:p>
          <a:p>
            <a:pPr marL="864000" lvl="1" indent="-324000" defTabSz="4572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000" b="0" strike="noStrike" spc="-1" dirty="0">
                <a:solidFill>
                  <a:srgbClr val="000090"/>
                </a:solidFill>
                <a:latin typeface="Helvetica Light"/>
              </a:rPr>
              <a:t>Don’t extrapolate (too much) results from small prototypes to large detectors, in particular if they are built with different components</a:t>
            </a:r>
            <a:endParaRPr lang="en-US" sz="1000" b="0" strike="noStrike" spc="-1" dirty="0">
              <a:solidFill>
                <a:srgbClr val="000090"/>
              </a:solidFill>
              <a:latin typeface="Helvetica Light"/>
            </a:endParaRPr>
          </a:p>
          <a:p>
            <a:pPr marL="864000" lvl="1" indent="-324000" defTabSz="4572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000" b="0" strike="noStrike" spc="-1" dirty="0">
                <a:solidFill>
                  <a:srgbClr val="000090"/>
                </a:solidFill>
                <a:latin typeface="Helvetica Light"/>
              </a:rPr>
              <a:t>If you identify a problem, don’t believe it is the only one until you prove </a:t>
            </a:r>
            <a:endParaRPr lang="en-US" sz="1000" b="0" strike="noStrike" spc="-1" dirty="0">
              <a:solidFill>
                <a:srgbClr val="000090"/>
              </a:solidFill>
              <a:latin typeface="Helvetica Light"/>
            </a:endParaRPr>
          </a:p>
          <a:p>
            <a:pPr marL="864000" lvl="1" indent="0" defTabSz="457200">
              <a:spcBef>
                <a:spcPts val="1134"/>
              </a:spcBef>
              <a:buNone/>
            </a:pPr>
            <a:endParaRPr lang="en-US" sz="1000" b="0" strike="noStrike" spc="-1" dirty="0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 dirty="0">
                <a:solidFill>
                  <a:srgbClr val="C9211E"/>
                </a:solidFill>
                <a:latin typeface="Helvetica Light"/>
              </a:rPr>
              <a:t>We always openly reported problems and shared experience with the community. Received interest and support from many, but… were taken as bad example by people who don’t know what building such a huge detector system means</a:t>
            </a:r>
            <a:endParaRPr lang="en-US" sz="1200" b="0" strike="noStrike" spc="-1" dirty="0">
              <a:solidFill>
                <a:srgbClr val="000090"/>
              </a:solidFill>
              <a:latin typeface="Helvetica Light"/>
            </a:endParaRPr>
          </a:p>
          <a:p>
            <a:pPr marL="864000" lvl="1" indent="-324000" defTabSz="4572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000" b="0" strike="noStrike" spc="-1" dirty="0">
                <a:solidFill>
                  <a:srgbClr val="000090"/>
                </a:solidFill>
                <a:latin typeface="Helvetica Light"/>
              </a:rPr>
              <a:t>Don’t care about sterile criticisms, focus on work. And continue to share experience: the more a knowledge is diffused the best it is preserved</a:t>
            </a:r>
            <a:endParaRPr lang="en-US" sz="1000" b="0" strike="noStrike" spc="-1" dirty="0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342" name="Picture 1"/>
          <p:cNvPicPr/>
          <p:nvPr/>
        </p:nvPicPr>
        <p:blipFill>
          <a:blip r:embed="rId2"/>
          <a:stretch/>
        </p:blipFill>
        <p:spPr>
          <a:xfrm>
            <a:off x="6264000" y="914400"/>
            <a:ext cx="1965600" cy="1757880"/>
          </a:xfrm>
          <a:prstGeom prst="rect">
            <a:avLst/>
          </a:prstGeom>
          <a:ln w="0">
            <a:noFill/>
          </a:ln>
        </p:spPr>
      </p:pic>
      <p:sp>
        <p:nvSpPr>
          <p:cNvPr id="343" name="TextBox 3"/>
          <p:cNvSpPr/>
          <p:nvPr/>
        </p:nvSpPr>
        <p:spPr>
          <a:xfrm>
            <a:off x="7315200" y="2672280"/>
            <a:ext cx="1045080" cy="2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000" b="0" i="1" strike="noStrike" spc="-1">
                <a:solidFill>
                  <a:schemeClr val="dk1"/>
                </a:solidFill>
                <a:latin typeface="HELVETICA LIGHT"/>
              </a:rPr>
              <a:t>…which mesh?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4" name="Picture 23"/>
          <p:cNvPicPr/>
          <p:nvPr/>
        </p:nvPicPr>
        <p:blipFill>
          <a:blip r:embed="rId3"/>
          <a:stretch/>
        </p:blipFill>
        <p:spPr>
          <a:xfrm>
            <a:off x="6292800" y="3389040"/>
            <a:ext cx="2743200" cy="954360"/>
          </a:xfrm>
          <a:prstGeom prst="rect">
            <a:avLst/>
          </a:prstGeom>
          <a:ln w="0">
            <a:noFill/>
          </a:ln>
        </p:spPr>
      </p:pic>
      <p:pic>
        <p:nvPicPr>
          <p:cNvPr id="345" name="Picture 24"/>
          <p:cNvPicPr/>
          <p:nvPr/>
        </p:nvPicPr>
        <p:blipFill>
          <a:blip r:embed="rId4"/>
          <a:stretch/>
        </p:blipFill>
        <p:spPr>
          <a:xfrm>
            <a:off x="5221080" y="3220560"/>
            <a:ext cx="951120" cy="13514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EADD1C0-4845-417F-A6AF-826324914EF3}" type="slidenum">
              <a:rPr/>
              <a:t>21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Lessons learned - 1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/>
          </p:nvPr>
        </p:nvSpPr>
        <p:spPr>
          <a:xfrm>
            <a:off x="324360" y="764640"/>
            <a:ext cx="4650480" cy="3888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400" b="0" strike="noStrike" spc="-1">
                <a:solidFill>
                  <a:srgbClr val="920806"/>
                </a:solidFill>
                <a:latin typeface="Helvetica Light"/>
              </a:rPr>
              <a:t>Main criticalities</a:t>
            </a:r>
            <a:endParaRPr lang="en-US" sz="14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Move from R&amp;D to mass production. No time for real TT to the companies BEFORE the production </a:t>
            </a:r>
            <a:r>
              <a:rPr lang="en-GB" sz="1200" b="0" strike="noStrike" spc="-1">
                <a:solidFill>
                  <a:schemeClr val="lt2">
                    <a:lumMod val="50000"/>
                  </a:schemeClr>
                </a:solidFill>
                <a:latin typeface="Helvetica Light"/>
              </a:rPr>
              <a:t>(limitation also from the tendering procedure). </a:t>
            </a:r>
            <a:br>
              <a:rPr sz="1200"/>
            </a:br>
            <a:r>
              <a:rPr lang="en-GB" sz="1200" b="0" strike="noStrike" spc="-1">
                <a:solidFill>
                  <a:schemeClr val="lt2">
                    <a:lumMod val="50000"/>
                  </a:schemeClr>
                </a:solidFill>
                <a:latin typeface="Helvetica Light"/>
              </a:rPr>
              <a:t>Pre-production helped but most of the TT and process optimisation was done during the production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Although most of the production steps were ~standard for specialised companies. </a:t>
            </a:r>
            <a:br>
              <a:rPr sz="1200"/>
            </a:b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Both manufacturer assumed the ATLAS production as an R&amp;D expecting a yield &lt;80%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Time pressure and long production (&gt;3 years): hard to keep expert manpower at CERN and at the companies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1143000" lvl="2" indent="-228600" defTabSz="457200">
              <a:lnSpc>
                <a:spcPct val="100000"/>
              </a:lnSpc>
              <a:spcBef>
                <a:spcPts val="241"/>
              </a:spcBef>
              <a:buClr>
                <a:srgbClr val="948A54"/>
              </a:buClr>
              <a:buFont typeface="Arial"/>
              <a:buChar char="•"/>
            </a:pPr>
            <a:r>
              <a:rPr lang="en-GB" sz="1200" b="0" strike="noStrike" spc="-1">
                <a:solidFill>
                  <a:schemeClr val="lt2">
                    <a:lumMod val="50000"/>
                  </a:schemeClr>
                </a:solidFill>
                <a:latin typeface="Helvetica Light"/>
              </a:rPr>
              <a:t>Both companies replaced their production supervisor between the Mod0 and the series production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Some unforeseen technical issues emerged during the production </a:t>
            </a:r>
            <a:r>
              <a:rPr lang="en-GB" sz="1200" b="0" strike="noStrike" spc="-1">
                <a:solidFill>
                  <a:schemeClr val="lt2">
                    <a:lumMod val="50000"/>
                  </a:schemeClr>
                </a:solidFill>
                <a:latin typeface="Helvetica Light"/>
              </a:rPr>
              <a:t>(e.g., strip etching, see backup slides)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Problems in material procurement from single supplier (reproducibility among batches)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348" name="Picture 21"/>
          <p:cNvPicPr/>
          <p:nvPr/>
        </p:nvPicPr>
        <p:blipFill>
          <a:blip r:embed="rId2"/>
          <a:stretch/>
        </p:blipFill>
        <p:spPr>
          <a:xfrm>
            <a:off x="5108040" y="771840"/>
            <a:ext cx="3578400" cy="35992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26DD444-4FCA-4766-9B8B-F9757FC66AD0}" type="slidenum">
              <a:rPr/>
              <a:t>22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Lessons learned - 2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/>
          </p:nvPr>
        </p:nvSpPr>
        <p:spPr>
          <a:xfrm>
            <a:off x="457200" y="874440"/>
            <a:ext cx="4904280" cy="3574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400" b="0" strike="noStrike" spc="-1">
                <a:solidFill>
                  <a:srgbClr val="920806"/>
                </a:solidFill>
                <a:latin typeface="Helvetica Light"/>
              </a:rPr>
              <a:t>Main strong points</a:t>
            </a:r>
            <a:endParaRPr lang="en-US" sz="14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Good choice to go to 2 companies: split production + continuous feedback from independent sources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Establish good communication with both companies, especially with the technical personnel doing the work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Good choice procure the material centrally by the collaboration. Some problem would have been spotted too late otherwise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Huge effort to constantly follow the production at both companies from the same team. Yield went from 64% at the pre-production to &gt;90% for the last batches, demonstrating the feasibility of the project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Thorough and complete QA/QC on each single board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Set-up of a repair facility to accept board with small, repairable defects 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351" name="Picture 6"/>
          <p:cNvPicPr/>
          <p:nvPr/>
        </p:nvPicPr>
        <p:blipFill>
          <a:blip r:embed="rId2"/>
          <a:stretch/>
        </p:blipFill>
        <p:spPr>
          <a:xfrm rot="5400000">
            <a:off x="5210280" y="1344600"/>
            <a:ext cx="4051080" cy="26676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A8B24FF-03E9-4FFA-B908-773D640D6A08}" type="slidenum">
              <a:rPr/>
              <a:t>23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Conclusions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3" name="PlaceHolder 2"/>
          <p:cNvSpPr>
            <a:spLocks noGrp="1"/>
          </p:cNvSpPr>
          <p:nvPr>
            <p:ph/>
          </p:nvPr>
        </p:nvSpPr>
        <p:spPr>
          <a:xfrm>
            <a:off x="421200" y="901800"/>
            <a:ext cx="5012280" cy="2057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The industrial production of the first large-scale MPGD system has been successfully completed for ATLAS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Production span over 3.5 years 2017-2020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indent="0" defTabSz="457200">
              <a:lnSpc>
                <a:spcPct val="100000"/>
              </a:lnSpc>
              <a:spcBef>
                <a:spcPts val="281"/>
              </a:spcBef>
              <a:buNone/>
            </a:pP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Many issues had to be addressed during the production phase, requiring close and constant follow-up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0" defTabSz="457200">
              <a:lnSpc>
                <a:spcPct val="100000"/>
              </a:lnSpc>
              <a:spcBef>
                <a:spcPts val="281"/>
              </a:spcBef>
              <a:buNone/>
            </a:pP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000" b="0" strike="noStrike" spc="-1">
                <a:solidFill>
                  <a:srgbClr val="000090"/>
                </a:solidFill>
                <a:latin typeface="Helvetica Light"/>
              </a:rPr>
              <a:t>The transition from R&amp;D to construction revealed unexpected problems… nevertheless:</a:t>
            </a:r>
            <a:endParaRPr lang="en-US" sz="10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0" defTabSz="457200">
              <a:lnSpc>
                <a:spcPct val="100000"/>
              </a:lnSpc>
              <a:spcBef>
                <a:spcPts val="320"/>
              </a:spcBef>
              <a:buNone/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We made it! Demonstrating the feasibility or large MPGD system for the next generation experiment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sp>
        <p:nvSpPr>
          <p:cNvPr id="354" name="Content Placeholder 2"/>
          <p:cNvSpPr/>
          <p:nvPr/>
        </p:nvSpPr>
        <p:spPr>
          <a:xfrm>
            <a:off x="1017360" y="3393000"/>
            <a:ext cx="4043520" cy="914400"/>
          </a:xfrm>
          <a:prstGeom prst="rect">
            <a:avLst/>
          </a:prstGeom>
          <a:noFill/>
          <a:ln w="0">
            <a:solidFill>
              <a:srgbClr val="92080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algn="ctr" defTabSz="457200"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r>
              <a:rPr lang="en-GB" sz="1600" b="0" strike="noStrike" spc="-1">
                <a:solidFill>
                  <a:srgbClr val="920806"/>
                </a:solidFill>
                <a:latin typeface="Helvetica Light"/>
              </a:rPr>
              <a:t>With the Micromegas for ATLAS the MPGD technology has entered the new era of mass production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5" name="Image 354"/>
          <p:cNvPicPr/>
          <p:nvPr/>
        </p:nvPicPr>
        <p:blipFill>
          <a:blip r:embed="rId2"/>
          <a:stretch/>
        </p:blipFill>
        <p:spPr>
          <a:xfrm>
            <a:off x="5590800" y="914400"/>
            <a:ext cx="3324600" cy="1828800"/>
          </a:xfrm>
          <a:prstGeom prst="rect">
            <a:avLst/>
          </a:prstGeom>
          <a:ln w="0">
            <a:noFill/>
          </a:ln>
        </p:spPr>
      </p:pic>
      <p:pic>
        <p:nvPicPr>
          <p:cNvPr id="356" name="Image 355"/>
          <p:cNvPicPr/>
          <p:nvPr/>
        </p:nvPicPr>
        <p:blipFill>
          <a:blip r:embed="rId3"/>
          <a:stretch/>
        </p:blipFill>
        <p:spPr>
          <a:xfrm>
            <a:off x="5619600" y="2785680"/>
            <a:ext cx="3429000" cy="3949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64DD447-0B67-4ACE-8D4C-48F9A543B6ED}" type="slidenum">
              <a:rPr/>
              <a:t>24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Picture 6"/>
          <p:cNvPicPr/>
          <p:nvPr/>
        </p:nvPicPr>
        <p:blipFill>
          <a:blip r:embed="rId2"/>
          <a:srcRect r="3849"/>
          <a:stretch/>
        </p:blipFill>
        <p:spPr>
          <a:xfrm>
            <a:off x="289800" y="113400"/>
            <a:ext cx="4256280" cy="4685400"/>
          </a:xfrm>
          <a:prstGeom prst="rect">
            <a:avLst/>
          </a:prstGeom>
          <a:ln w="0">
            <a:noFill/>
          </a:ln>
        </p:spPr>
      </p:pic>
      <p:pic>
        <p:nvPicPr>
          <p:cNvPr id="358" name="Picture 7"/>
          <p:cNvPicPr/>
          <p:nvPr/>
        </p:nvPicPr>
        <p:blipFill>
          <a:blip r:embed="rId2"/>
          <a:srcRect r="3849"/>
          <a:stretch/>
        </p:blipFill>
        <p:spPr>
          <a:xfrm flipH="1">
            <a:off x="4518720" y="113400"/>
            <a:ext cx="4264920" cy="4694400"/>
          </a:xfrm>
          <a:prstGeom prst="rect">
            <a:avLst/>
          </a:prstGeom>
          <a:ln w="0">
            <a:noFill/>
          </a:ln>
        </p:spPr>
      </p:pic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482760" y="149328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rgbClr val="FFFF00"/>
                </a:solidFill>
                <a:latin typeface="Helvetica Light"/>
              </a:rPr>
              <a:t>Thank you!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90DD554-8138-4471-A895-05D522784E5B}" type="slidenum">
              <a:rPr/>
              <a:t>25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1486080" y="1701360"/>
            <a:ext cx="6171840" cy="976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Additional Material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AE2429D-8CF4-4BAB-9E7D-3686B2C1AD75}" type="slidenum">
              <a:t>26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Picture 6"/>
          <p:cNvPicPr/>
          <p:nvPr/>
        </p:nvPicPr>
        <p:blipFill>
          <a:blip r:embed="rId2"/>
          <a:stretch/>
        </p:blipFill>
        <p:spPr>
          <a:xfrm>
            <a:off x="1455120" y="2342160"/>
            <a:ext cx="3681360" cy="2415960"/>
          </a:xfrm>
          <a:prstGeom prst="rect">
            <a:avLst/>
          </a:prstGeom>
          <a:ln w="0">
            <a:noFill/>
          </a:ln>
        </p:spPr>
      </p:pic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Boards QA/QC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/>
          </p:nvPr>
        </p:nvSpPr>
        <p:spPr>
          <a:xfrm>
            <a:off x="1486080" y="709200"/>
            <a:ext cx="3805200" cy="1459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Dedicated lab set-up in 188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10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50" b="0" strike="noStrike" spc="-1">
                <a:solidFill>
                  <a:srgbClr val="000090"/>
                </a:solidFill>
                <a:latin typeface="Helvetica Light"/>
              </a:rPr>
              <a:t>7 test stations 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10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50" b="0" strike="noStrike" spc="-1">
                <a:solidFill>
                  <a:srgbClr val="000090"/>
                </a:solidFill>
                <a:latin typeface="Helvetica Light"/>
              </a:rPr>
              <a:t>Each board tested according to QC protocol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10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50" b="0" strike="noStrike" spc="-1">
                <a:solidFill>
                  <a:srgbClr val="000090"/>
                </a:solidFill>
                <a:latin typeface="Helvetica Light"/>
              </a:rPr>
              <a:t>Shift work (2 FTE) + experts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10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50" b="0" strike="noStrike" spc="-1">
                <a:solidFill>
                  <a:srgbClr val="000090"/>
                </a:solidFill>
                <a:latin typeface="Helvetica Light"/>
              </a:rPr>
              <a:t>Online form interfaced with QC DB to guide shifters through QC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10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50" b="0" strike="noStrike" spc="-1">
                <a:solidFill>
                  <a:srgbClr val="000090"/>
                </a:solidFill>
                <a:latin typeface="Helvetica Light"/>
              </a:rPr>
              <a:t>Repair facility in a separate room</a:t>
            </a:r>
          </a:p>
        </p:txBody>
      </p:sp>
      <p:pic>
        <p:nvPicPr>
          <p:cNvPr id="364" name="Picture 5"/>
          <p:cNvPicPr/>
          <p:nvPr/>
        </p:nvPicPr>
        <p:blipFill>
          <a:blip r:embed="rId3"/>
          <a:stretch/>
        </p:blipFill>
        <p:spPr>
          <a:xfrm>
            <a:off x="5208480" y="659880"/>
            <a:ext cx="2756880" cy="1641240"/>
          </a:xfrm>
          <a:prstGeom prst="rect">
            <a:avLst/>
          </a:prstGeom>
          <a:ln w="0">
            <a:noFill/>
          </a:ln>
        </p:spPr>
      </p:pic>
      <p:pic>
        <p:nvPicPr>
          <p:cNvPr id="365" name="Picture 7"/>
          <p:cNvPicPr/>
          <p:nvPr/>
        </p:nvPicPr>
        <p:blipFill>
          <a:blip r:embed="rId4"/>
          <a:stretch/>
        </p:blipFill>
        <p:spPr>
          <a:xfrm>
            <a:off x="5623200" y="2390400"/>
            <a:ext cx="1783440" cy="23763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63504F4-D230-45D2-9DDF-1D3077533B1D}" type="slidenum">
              <a:t>27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Board QC: resistivity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/>
          </p:nvPr>
        </p:nvSpPr>
        <p:spPr>
          <a:xfrm>
            <a:off x="1486080" y="709200"/>
            <a:ext cx="3892680" cy="12762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Resistivity foils measured in Japan after production</a:t>
            </a: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Final resistivity of the boards measured at CERN</a:t>
            </a: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Resistivity map measured for each board</a:t>
            </a: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Comparison after/before board production</a:t>
            </a:r>
          </a:p>
          <a:p>
            <a:pPr indent="0" defTabSz="457200">
              <a:lnSpc>
                <a:spcPct val="100000"/>
              </a:lnSpc>
              <a:spcBef>
                <a:spcPts val="241"/>
              </a:spcBef>
              <a:buNone/>
            </a:pP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368" name="Picture 5"/>
          <p:cNvPicPr/>
          <p:nvPr/>
        </p:nvPicPr>
        <p:blipFill>
          <a:blip r:embed="rId2"/>
          <a:stretch/>
        </p:blipFill>
        <p:spPr>
          <a:xfrm>
            <a:off x="5504760" y="723960"/>
            <a:ext cx="2495880" cy="1342800"/>
          </a:xfrm>
          <a:prstGeom prst="rect">
            <a:avLst/>
          </a:prstGeom>
          <a:ln w="0">
            <a:noFill/>
          </a:ln>
        </p:spPr>
      </p:pic>
      <p:pic>
        <p:nvPicPr>
          <p:cNvPr id="369" name="Picture 6"/>
          <p:cNvPicPr/>
          <p:nvPr/>
        </p:nvPicPr>
        <p:blipFill>
          <a:blip r:embed="rId3"/>
          <a:stretch/>
        </p:blipFill>
        <p:spPr>
          <a:xfrm>
            <a:off x="1912320" y="1894680"/>
            <a:ext cx="2495880" cy="703800"/>
          </a:xfrm>
          <a:prstGeom prst="rect">
            <a:avLst/>
          </a:prstGeom>
          <a:ln w="0">
            <a:noFill/>
          </a:ln>
        </p:spPr>
      </p:pic>
      <p:pic>
        <p:nvPicPr>
          <p:cNvPr id="370" name="Picture 7"/>
          <p:cNvPicPr/>
          <p:nvPr/>
        </p:nvPicPr>
        <p:blipFill>
          <a:blip r:embed="rId4"/>
          <a:stretch/>
        </p:blipFill>
        <p:spPr>
          <a:xfrm>
            <a:off x="1557000" y="2835720"/>
            <a:ext cx="2851200" cy="1757880"/>
          </a:xfrm>
          <a:prstGeom prst="rect">
            <a:avLst/>
          </a:prstGeom>
          <a:ln w="0">
            <a:noFill/>
          </a:ln>
        </p:spPr>
      </p:pic>
      <p:pic>
        <p:nvPicPr>
          <p:cNvPr id="371" name="Picture 8"/>
          <p:cNvPicPr/>
          <p:nvPr/>
        </p:nvPicPr>
        <p:blipFill>
          <a:blip r:embed="rId5"/>
          <a:stretch/>
        </p:blipFill>
        <p:spPr>
          <a:xfrm>
            <a:off x="4784760" y="2835720"/>
            <a:ext cx="2761560" cy="1856520"/>
          </a:xfrm>
          <a:prstGeom prst="rect">
            <a:avLst/>
          </a:prstGeom>
          <a:ln w="0">
            <a:noFill/>
          </a:ln>
        </p:spPr>
      </p:pic>
      <p:pic>
        <p:nvPicPr>
          <p:cNvPr id="372" name="Picture 9"/>
          <p:cNvPicPr/>
          <p:nvPr/>
        </p:nvPicPr>
        <p:blipFill>
          <a:blip r:embed="rId6"/>
          <a:stretch/>
        </p:blipFill>
        <p:spPr>
          <a:xfrm>
            <a:off x="4545720" y="1894680"/>
            <a:ext cx="1501560" cy="829800"/>
          </a:xfrm>
          <a:prstGeom prst="rect">
            <a:avLst/>
          </a:prstGeom>
          <a:ln w="0">
            <a:noFill/>
          </a:ln>
        </p:spPr>
      </p:pic>
      <p:sp>
        <p:nvSpPr>
          <p:cNvPr id="373" name="TextBox 10"/>
          <p:cNvSpPr/>
          <p:nvPr/>
        </p:nvSpPr>
        <p:spPr>
          <a:xfrm>
            <a:off x="5181120" y="2925360"/>
            <a:ext cx="1503720" cy="50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900" b="0" strike="noStrike" spc="-1">
                <a:solidFill>
                  <a:srgbClr val="800000"/>
                </a:solidFill>
                <a:latin typeface="Helvetica Light"/>
              </a:rPr>
              <a:t>Understood to be a critival parameter for HV stability 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572773B-D72D-46D5-AEE7-EF63AD766B93}" type="slidenum">
              <a:t>28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Picture 5"/>
          <p:cNvPicPr/>
          <p:nvPr/>
        </p:nvPicPr>
        <p:blipFill>
          <a:blip r:embed="rId2"/>
          <a:stretch/>
        </p:blipFill>
        <p:spPr>
          <a:xfrm>
            <a:off x="1230120" y="3315240"/>
            <a:ext cx="2243880" cy="1496880"/>
          </a:xfrm>
          <a:prstGeom prst="rect">
            <a:avLst/>
          </a:prstGeom>
          <a:ln w="0">
            <a:noFill/>
          </a:ln>
        </p:spPr>
      </p:pic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Board QC: dimensions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6" name="PlaceHolder 2"/>
          <p:cNvSpPr>
            <a:spLocks noGrp="1"/>
          </p:cNvSpPr>
          <p:nvPr>
            <p:ph/>
          </p:nvPr>
        </p:nvSpPr>
        <p:spPr>
          <a:xfrm>
            <a:off x="611280" y="568800"/>
            <a:ext cx="4540680" cy="1338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000" b="0" strike="noStrike" spc="-1">
                <a:solidFill>
                  <a:srgbClr val="000090"/>
                </a:solidFill>
                <a:latin typeface="Helvetica Light"/>
              </a:rPr>
              <a:t>Knowledge of the board dimension (i.e. strip position and deformation) crucial for precise tracking</a:t>
            </a:r>
          </a:p>
          <a:p>
            <a:pPr marL="343080" indent="-34308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000" b="0" strike="noStrike" spc="-1">
                <a:solidFill>
                  <a:srgbClr val="000090"/>
                </a:solidFill>
                <a:latin typeface="Helvetica Light"/>
              </a:rPr>
              <a:t>Boards are subject to expansion for moisture uptake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00" b="0" strike="noStrike" spc="-1">
                <a:solidFill>
                  <a:srgbClr val="000090"/>
                </a:solidFill>
                <a:latin typeface="Helvetica Light"/>
              </a:rPr>
              <a:t>Study of the expansion (result: ~400um/m)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00" b="0" strike="noStrike" spc="-1">
                <a:solidFill>
                  <a:srgbClr val="000090"/>
                </a:solidFill>
                <a:latin typeface="Helvetica Light"/>
              </a:rPr>
              <a:t>Rescaling of the dimension for the board production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00" b="0" strike="noStrike" spc="-1">
                <a:solidFill>
                  <a:srgbClr val="000090"/>
                </a:solidFill>
                <a:latin typeface="Helvetica Light"/>
              </a:rPr>
              <a:t>Waiting period of 4w at the company to let the boards expand before final cutting/drilling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01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00" b="0" strike="noStrike" spc="-1">
                <a:solidFill>
                  <a:srgbClr val="000090"/>
                </a:solidFill>
                <a:latin typeface="Helvetica Light"/>
              </a:rPr>
              <a:t>Dimension measurement on all the boards (contact CCD tool)</a:t>
            </a:r>
          </a:p>
        </p:txBody>
      </p:sp>
      <p:pic>
        <p:nvPicPr>
          <p:cNvPr id="377" name="Picture 7"/>
          <p:cNvPicPr/>
          <p:nvPr/>
        </p:nvPicPr>
        <p:blipFill>
          <a:blip r:embed="rId3"/>
          <a:stretch/>
        </p:blipFill>
        <p:spPr>
          <a:xfrm>
            <a:off x="1362960" y="2118600"/>
            <a:ext cx="2102040" cy="1133280"/>
          </a:xfrm>
          <a:prstGeom prst="rect">
            <a:avLst/>
          </a:prstGeom>
          <a:ln w="0">
            <a:noFill/>
          </a:ln>
        </p:spPr>
      </p:pic>
      <p:pic>
        <p:nvPicPr>
          <p:cNvPr id="378" name="Picture 8"/>
          <p:cNvPicPr/>
          <p:nvPr/>
        </p:nvPicPr>
        <p:blipFill>
          <a:blip r:embed="rId4"/>
          <a:stretch/>
        </p:blipFill>
        <p:spPr>
          <a:xfrm>
            <a:off x="5621760" y="819360"/>
            <a:ext cx="2291760" cy="1569600"/>
          </a:xfrm>
          <a:prstGeom prst="rect">
            <a:avLst/>
          </a:prstGeom>
          <a:ln w="0">
            <a:noFill/>
          </a:ln>
        </p:spPr>
      </p:pic>
      <p:pic>
        <p:nvPicPr>
          <p:cNvPr id="379" name="Picture 9"/>
          <p:cNvPicPr/>
          <p:nvPr/>
        </p:nvPicPr>
        <p:blipFill>
          <a:blip r:embed="rId5"/>
          <a:stretch/>
        </p:blipFill>
        <p:spPr>
          <a:xfrm>
            <a:off x="5038200" y="2818080"/>
            <a:ext cx="2875320" cy="1904760"/>
          </a:xfrm>
          <a:prstGeom prst="rect">
            <a:avLst/>
          </a:prstGeom>
          <a:ln w="0">
            <a:noFill/>
          </a:ln>
        </p:spPr>
      </p:pic>
      <p:sp>
        <p:nvSpPr>
          <p:cNvPr id="380" name="TextBox 10"/>
          <p:cNvSpPr/>
          <p:nvPr/>
        </p:nvSpPr>
        <p:spPr>
          <a:xfrm>
            <a:off x="2526840" y="3315240"/>
            <a:ext cx="1503720" cy="22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900" b="0" strike="noStrike" spc="-1">
                <a:solidFill>
                  <a:srgbClr val="800000"/>
                </a:solidFill>
                <a:latin typeface="Helvetica Light"/>
              </a:rPr>
              <a:t>Raw measurements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TextBox 11"/>
          <p:cNvSpPr/>
          <p:nvPr/>
        </p:nvSpPr>
        <p:spPr>
          <a:xfrm>
            <a:off x="5306040" y="3522960"/>
            <a:ext cx="188676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900" b="0" strike="noStrike" spc="-1">
                <a:solidFill>
                  <a:srgbClr val="800000"/>
                </a:solidFill>
                <a:latin typeface="Helvetica Light"/>
              </a:rPr>
              <a:t>Residual after fitting PCB shape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lang="en-US" sz="900" b="0" strike="noStrike" spc="-1">
                <a:solidFill>
                  <a:srgbClr val="800000"/>
                </a:solidFill>
                <a:latin typeface="Helvetica Light"/>
              </a:rPr>
              <a:t>Achieved precision ~10 um  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B27C486-417A-41BD-800B-38635E9157C1}" type="slidenum">
              <a:t>29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61600" y="24120"/>
            <a:ext cx="8066880" cy="498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The production challenge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04" name="Picture 7"/>
          <p:cNvPicPr/>
          <p:nvPr/>
        </p:nvPicPr>
        <p:blipFill>
          <a:blip r:embed="rId2"/>
          <a:stretch/>
        </p:blipFill>
        <p:spPr>
          <a:xfrm>
            <a:off x="5606280" y="1763640"/>
            <a:ext cx="2133360" cy="3048840"/>
          </a:xfrm>
          <a:prstGeom prst="rect">
            <a:avLst/>
          </a:prstGeom>
          <a:ln w="0">
            <a:noFill/>
          </a:ln>
        </p:spPr>
      </p:pic>
      <p:pic>
        <p:nvPicPr>
          <p:cNvPr id="105" name="Picture 3"/>
          <p:cNvPicPr/>
          <p:nvPr/>
        </p:nvPicPr>
        <p:blipFill>
          <a:blip r:embed="rId3"/>
          <a:stretch/>
        </p:blipFill>
        <p:spPr>
          <a:xfrm>
            <a:off x="1004040" y="732240"/>
            <a:ext cx="2850840" cy="2339280"/>
          </a:xfrm>
          <a:prstGeom prst="rect">
            <a:avLst/>
          </a:prstGeom>
          <a:ln w="0">
            <a:noFill/>
          </a:ln>
        </p:spPr>
      </p:pic>
      <p:sp>
        <p:nvSpPr>
          <p:cNvPr id="106" name="Content Placeholder 2"/>
          <p:cNvSpPr/>
          <p:nvPr/>
        </p:nvSpPr>
        <p:spPr>
          <a:xfrm>
            <a:off x="779040" y="3112200"/>
            <a:ext cx="4449600" cy="1063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400" b="0" strike="noStrike" spc="-1">
                <a:solidFill>
                  <a:srgbClr val="920806"/>
                </a:solidFill>
                <a:latin typeface="Helvetica Light"/>
              </a:rPr>
              <a:t>Technology breakthrough</a:t>
            </a:r>
            <a:br>
              <a:rPr sz="1400"/>
            </a:br>
            <a:r>
              <a:rPr lang="en-US" sz="1400" b="0" strike="noStrike" spc="-1">
                <a:solidFill>
                  <a:srgbClr val="C00000"/>
                </a:solidFill>
                <a:latin typeface="Wingdings"/>
              </a:rPr>
              <a:t></a:t>
            </a:r>
            <a:r>
              <a:rPr lang="en-US" sz="1400" b="0" strike="noStrike" spc="-1">
                <a:solidFill>
                  <a:srgbClr val="C00000"/>
                </a:solidFill>
                <a:latin typeface="Helvetica Light"/>
              </a:rPr>
              <a:t> Direct move from R&amp;D to mass production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b="0" strike="noStrike" spc="-1">
                <a:solidFill>
                  <a:srgbClr val="000000"/>
                </a:solidFill>
                <a:latin typeface="Helvetica Light"/>
              </a:rPr>
              <a:t>Two companies selected after tendering process and negotiations: ELVIA (FR), ELTOS (IT)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101120" y="732240"/>
            <a:ext cx="4669200" cy="1063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b="0" strike="noStrike" spc="-1">
                <a:solidFill>
                  <a:srgbClr val="000000"/>
                </a:solidFill>
                <a:latin typeface="Helvetica Light"/>
              </a:rPr>
              <a:t>Mass production: 2800 boards / 32 different types</a:t>
            </a:r>
            <a:endParaRPr lang="en-US" sz="14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b="0" strike="noStrike" spc="-1">
                <a:solidFill>
                  <a:srgbClr val="000000"/>
                </a:solidFill>
                <a:latin typeface="Helvetica Light"/>
              </a:rPr>
              <a:t>Unprecedented size: up to 45 x 220 cm</a:t>
            </a:r>
            <a:r>
              <a:rPr lang="en-US" sz="1400" b="0" strike="noStrike" spc="-1" baseline="30000">
                <a:solidFill>
                  <a:srgbClr val="000000"/>
                </a:solidFill>
                <a:latin typeface="Helvetica Light"/>
              </a:rPr>
              <a:t>2</a:t>
            </a:r>
            <a:endParaRPr lang="en-US" sz="14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C00000"/>
              </a:buClr>
              <a:buFont typeface="Wingdings" charset="2"/>
              <a:buChar char=""/>
            </a:pPr>
            <a:r>
              <a:rPr lang="en-US" sz="1400" b="0" strike="noStrike" spc="-1">
                <a:solidFill>
                  <a:srgbClr val="C00000"/>
                </a:solidFill>
                <a:latin typeface="Helvetica Light"/>
              </a:rPr>
              <a:t>Full production in industry</a:t>
            </a:r>
            <a:endParaRPr lang="en-US" sz="14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108" name="Picture 13"/>
          <p:cNvPicPr/>
          <p:nvPr/>
        </p:nvPicPr>
        <p:blipFill>
          <a:blip r:embed="rId4"/>
          <a:stretch/>
        </p:blipFill>
        <p:spPr>
          <a:xfrm>
            <a:off x="2724840" y="4169880"/>
            <a:ext cx="458280" cy="572040"/>
          </a:xfrm>
          <a:prstGeom prst="rect">
            <a:avLst/>
          </a:prstGeom>
          <a:ln w="0">
            <a:noFill/>
          </a:ln>
        </p:spPr>
      </p:pic>
      <p:pic>
        <p:nvPicPr>
          <p:cNvPr id="109" name="Picture 14"/>
          <p:cNvPicPr/>
          <p:nvPr/>
        </p:nvPicPr>
        <p:blipFill>
          <a:blip r:embed="rId5"/>
          <a:stretch/>
        </p:blipFill>
        <p:spPr>
          <a:xfrm>
            <a:off x="3490560" y="4204440"/>
            <a:ext cx="1239840" cy="5324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B5E2891-3174-476B-B1D3-66E0FE4EEF07}" type="slidenum">
              <a:rPr/>
              <a:t>3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Strip etching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3" name="PlaceHolder 2"/>
          <p:cNvSpPr>
            <a:spLocks noGrp="1"/>
          </p:cNvSpPr>
          <p:nvPr>
            <p:ph/>
          </p:nvPr>
        </p:nvSpPr>
        <p:spPr>
          <a:xfrm>
            <a:off x="659160" y="617040"/>
            <a:ext cx="4514400" cy="1728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Unexpected problem observed at the pre-series boards </a:t>
            </a: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Affecting some boards of both companies: </a:t>
            </a:r>
            <a:br>
              <a:rPr sz="1200"/>
            </a:b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Cu lines cut at the edge of the kapton foils </a:t>
            </a:r>
            <a:br>
              <a:rPr sz="1200"/>
            </a:b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(excess of micro-etching during Ag plating) </a:t>
            </a:r>
            <a:br>
              <a:rPr sz="1200"/>
            </a:br>
            <a:r>
              <a:rPr lang="en-US" sz="1200" b="0" strike="noStrike" spc="-1">
                <a:solidFill>
                  <a:srgbClr val="920806"/>
                </a:solidFill>
                <a:latin typeface="Wingdings"/>
              </a:rPr>
              <a:t></a:t>
            </a: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 problem understood and solved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Capacitance between neighboring strips or strip and </a:t>
            </a:r>
            <a:br>
              <a:rPr sz="1200"/>
            </a:b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HV line is a good indicator for interruptions and cuts </a:t>
            </a: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Automated tool developed for capacitance measurement</a:t>
            </a:r>
          </a:p>
          <a:p>
            <a:pPr indent="0" defTabSz="457200">
              <a:lnSpc>
                <a:spcPct val="100000"/>
              </a:lnSpc>
              <a:spcBef>
                <a:spcPts val="241"/>
              </a:spcBef>
              <a:buNone/>
              <a:tabLst>
                <a:tab pos="0" algn="l"/>
              </a:tabLst>
            </a:pP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grpSp>
        <p:nvGrpSpPr>
          <p:cNvPr id="384" name="Group 13"/>
          <p:cNvGrpSpPr/>
          <p:nvPr/>
        </p:nvGrpSpPr>
        <p:grpSpPr>
          <a:xfrm>
            <a:off x="576000" y="2354040"/>
            <a:ext cx="1699200" cy="763200"/>
            <a:chOff x="576000" y="2354040"/>
            <a:chExt cx="1699200" cy="763200"/>
          </a:xfrm>
        </p:grpSpPr>
        <p:sp>
          <p:nvSpPr>
            <p:cNvPr id="385" name="Rectangle 6"/>
            <p:cNvSpPr/>
            <p:nvPr/>
          </p:nvSpPr>
          <p:spPr>
            <a:xfrm>
              <a:off x="676800" y="2777040"/>
              <a:ext cx="1539360" cy="340200"/>
            </a:xfrm>
            <a:prstGeom prst="rect">
              <a:avLst/>
            </a:prstGeom>
            <a:solidFill>
              <a:srgbClr val="9BBB59"/>
            </a:solidFill>
            <a:ln>
              <a:solidFill>
                <a:srgbClr val="728A41"/>
              </a:solidFill>
              <a:rou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457200">
                <a:lnSpc>
                  <a:spcPct val="100000"/>
                </a:lnSpc>
              </a:pPr>
              <a:r>
                <a:rPr lang="en-US" sz="1800" b="0" strike="noStrike" spc="-1">
                  <a:solidFill>
                    <a:schemeClr val="lt1"/>
                  </a:solidFill>
                  <a:latin typeface="Calibri"/>
                </a:rPr>
                <a:t>FR4</a:t>
              </a:r>
              <a:endParaRPr lang="en-US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6" name="Rectangle 7"/>
            <p:cNvSpPr/>
            <p:nvPr/>
          </p:nvSpPr>
          <p:spPr>
            <a:xfrm>
              <a:off x="672480" y="2681640"/>
              <a:ext cx="1539360" cy="73080"/>
            </a:xfrm>
            <a:prstGeom prst="rect">
              <a:avLst/>
            </a:prstGeom>
            <a:gradFill rotWithShape="0">
              <a:gsLst>
                <a:gs pos="0">
                  <a:srgbClr val="FF943D"/>
                </a:gs>
                <a:gs pos="100000">
                  <a:srgbClr val="FFD2BC"/>
                </a:gs>
              </a:gsLst>
              <a:lin ang="16200000"/>
            </a:gradFill>
            <a:ln>
              <a:solidFill>
                <a:srgbClr val="F59240"/>
              </a:solidFill>
              <a:round/>
            </a:ln>
            <a:effectLst>
              <a:outerShdw blurRad="3996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/>
          </p:style>
          <p:txBody>
            <a:bodyPr lIns="90000" tIns="28440" rIns="90000" bIns="28440" anchor="ctr">
              <a:noAutofit/>
            </a:bodyPr>
            <a:lstStyle/>
            <a:p>
              <a:pPr algn="ctr" defTabSz="457200">
                <a:lnSpc>
                  <a:spcPct val="100000"/>
                </a:lnSpc>
              </a:pPr>
              <a:endParaRPr lang="en-US" sz="1800" b="0" strike="noStrike" spc="-1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87" name="Rectangle 8"/>
            <p:cNvSpPr/>
            <p:nvPr/>
          </p:nvSpPr>
          <p:spPr>
            <a:xfrm>
              <a:off x="1262160" y="2565720"/>
              <a:ext cx="949680" cy="1152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B66E33"/>
              </a:solidFill>
              <a:rou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457200">
                <a:lnSpc>
                  <a:spcPct val="100000"/>
                </a:lnSpc>
              </a:pPr>
              <a:endParaRPr lang="en-US" sz="1800" b="0" strike="noStrike" spc="-1">
                <a:solidFill>
                  <a:schemeClr val="lt1"/>
                </a:solidFill>
                <a:latin typeface="Calibri"/>
              </a:endParaRPr>
            </a:p>
          </p:txBody>
        </p:sp>
        <p:cxnSp>
          <p:nvCxnSpPr>
            <p:cNvPr id="388" name="Straight Arrow Connector 9"/>
            <p:cNvCxnSpPr/>
            <p:nvPr/>
          </p:nvCxnSpPr>
          <p:spPr>
            <a:xfrm>
              <a:off x="925920" y="2386800"/>
              <a:ext cx="336240" cy="297720"/>
            </a:xfrm>
            <a:prstGeom prst="straightConnector1">
              <a:avLst/>
            </a:prstGeom>
            <a:ln>
              <a:solidFill>
                <a:srgbClr val="800000"/>
              </a:solidFill>
              <a:round/>
              <a:tailEnd type="arrow" w="med" len="med"/>
            </a:ln>
          </p:spPr>
        </p:cxnSp>
        <p:sp>
          <p:nvSpPr>
            <p:cNvPr id="389" name="TextBox 10"/>
            <p:cNvSpPr/>
            <p:nvPr/>
          </p:nvSpPr>
          <p:spPr>
            <a:xfrm>
              <a:off x="576000" y="2489400"/>
              <a:ext cx="3412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457200">
                <a:lnSpc>
                  <a:spcPct val="100000"/>
                </a:lnSpc>
              </a:pPr>
              <a:r>
                <a:rPr lang="en-US" sz="1200" b="0" strike="noStrike" spc="-1">
                  <a:solidFill>
                    <a:schemeClr val="dk1"/>
                  </a:solidFill>
                  <a:latin typeface="Calibri"/>
                </a:rPr>
                <a:t>Cu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0" name="TextBox 11"/>
            <p:cNvSpPr/>
            <p:nvPr/>
          </p:nvSpPr>
          <p:spPr>
            <a:xfrm>
              <a:off x="1655280" y="2354040"/>
              <a:ext cx="61992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defTabSz="457200">
                <a:lnSpc>
                  <a:spcPct val="100000"/>
                </a:lnSpc>
              </a:pPr>
              <a:r>
                <a:rPr lang="en-US" sz="1200" b="0" strike="noStrike" spc="-1">
                  <a:solidFill>
                    <a:schemeClr val="dk1"/>
                  </a:solidFill>
                  <a:latin typeface="Calibri"/>
                </a:rPr>
                <a:t>Kapton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391" name="Picture 14"/>
          <p:cNvPicPr/>
          <p:nvPr/>
        </p:nvPicPr>
        <p:blipFill>
          <a:blip r:embed="rId2"/>
          <a:stretch/>
        </p:blipFill>
        <p:spPr>
          <a:xfrm>
            <a:off x="5173920" y="1978920"/>
            <a:ext cx="3750120" cy="2779560"/>
          </a:xfrm>
          <a:prstGeom prst="rect">
            <a:avLst/>
          </a:prstGeom>
          <a:ln w="0">
            <a:noFill/>
          </a:ln>
        </p:spPr>
      </p:pic>
      <p:pic>
        <p:nvPicPr>
          <p:cNvPr id="392" name="Picture 17"/>
          <p:cNvPicPr/>
          <p:nvPr/>
        </p:nvPicPr>
        <p:blipFill>
          <a:blip r:embed="rId3"/>
          <a:stretch/>
        </p:blipFill>
        <p:spPr>
          <a:xfrm>
            <a:off x="5756040" y="583200"/>
            <a:ext cx="2586600" cy="1190520"/>
          </a:xfrm>
          <a:prstGeom prst="rect">
            <a:avLst/>
          </a:prstGeom>
          <a:ln w="0">
            <a:noFill/>
          </a:ln>
        </p:spPr>
      </p:pic>
      <p:pic>
        <p:nvPicPr>
          <p:cNvPr id="393" name="Picture 18"/>
          <p:cNvPicPr/>
          <p:nvPr/>
        </p:nvPicPr>
        <p:blipFill>
          <a:blip r:embed="rId4"/>
          <a:stretch/>
        </p:blipFill>
        <p:spPr>
          <a:xfrm>
            <a:off x="679680" y="3160440"/>
            <a:ext cx="1526400" cy="1369800"/>
          </a:xfrm>
          <a:prstGeom prst="rect">
            <a:avLst/>
          </a:prstGeom>
          <a:ln w="0">
            <a:noFill/>
          </a:ln>
        </p:spPr>
      </p:pic>
      <p:pic>
        <p:nvPicPr>
          <p:cNvPr id="394" name="Picture 19"/>
          <p:cNvPicPr/>
          <p:nvPr/>
        </p:nvPicPr>
        <p:blipFill>
          <a:blip r:embed="rId5"/>
          <a:stretch/>
        </p:blipFill>
        <p:spPr>
          <a:xfrm>
            <a:off x="2517120" y="2412000"/>
            <a:ext cx="2628360" cy="1944360"/>
          </a:xfrm>
          <a:prstGeom prst="rect">
            <a:avLst/>
          </a:prstGeom>
          <a:ln w="0">
            <a:noFill/>
          </a:ln>
        </p:spPr>
      </p:pic>
      <p:sp>
        <p:nvSpPr>
          <p:cNvPr id="395" name="TextBox 21"/>
          <p:cNvSpPr/>
          <p:nvPr/>
        </p:nvSpPr>
        <p:spPr>
          <a:xfrm>
            <a:off x="6266520" y="1801800"/>
            <a:ext cx="173268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Strip capacity vs line number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96" name="Straight Connector 22"/>
          <p:cNvCxnSpPr/>
          <p:nvPr/>
        </p:nvCxnSpPr>
        <p:spPr>
          <a:xfrm flipV="1">
            <a:off x="1228680" y="3177000"/>
            <a:ext cx="181080" cy="1341360"/>
          </a:xfrm>
          <a:prstGeom prst="straightConnector1">
            <a:avLst/>
          </a:prstGeom>
          <a:ln w="9525">
            <a:solidFill>
              <a:srgbClr val="C0504D"/>
            </a:solidFill>
            <a:prstDash val="dash"/>
            <a:round/>
          </a:ln>
        </p:spPr>
      </p:cxnSp>
      <p:sp>
        <p:nvSpPr>
          <p:cNvPr id="397" name="TextBox 24"/>
          <p:cNvSpPr/>
          <p:nvPr/>
        </p:nvSpPr>
        <p:spPr>
          <a:xfrm>
            <a:off x="2520360" y="4429440"/>
            <a:ext cx="259344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Strip capacity automatic measurement setup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TextBox 28"/>
          <p:cNvSpPr/>
          <p:nvPr/>
        </p:nvSpPr>
        <p:spPr>
          <a:xfrm>
            <a:off x="515160" y="4533120"/>
            <a:ext cx="185436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Calibri"/>
              </a:rPr>
              <a:t>Cu lines cut at the Kapton edge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0AEDB76-9411-450B-9E6E-8A20A1918CF5}" type="slidenum">
              <a:t>30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4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Resistivity</a:t>
            </a:r>
            <a:endParaRPr lang="en-US" sz="24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0" name="PlaceHolder 2"/>
          <p:cNvSpPr>
            <a:spLocks noGrp="1"/>
          </p:cNvSpPr>
          <p:nvPr>
            <p:ph/>
          </p:nvPr>
        </p:nvSpPr>
        <p:spPr>
          <a:xfrm>
            <a:off x="3670560" y="536760"/>
            <a:ext cx="5189040" cy="108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Correlation between board resistivity and HV stability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Action taken: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Process optimisation to increase resistivity during production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Passivation to increase Rmin (DOCA)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401" name="Picture 55"/>
          <p:cNvPicPr/>
          <p:nvPr/>
        </p:nvPicPr>
        <p:blipFill>
          <a:blip r:embed="rId2"/>
          <a:stretch/>
        </p:blipFill>
        <p:spPr>
          <a:xfrm>
            <a:off x="660240" y="2603880"/>
            <a:ext cx="2805840" cy="2221920"/>
          </a:xfrm>
          <a:prstGeom prst="rect">
            <a:avLst/>
          </a:prstGeom>
          <a:ln w="0">
            <a:noFill/>
          </a:ln>
        </p:spPr>
      </p:pic>
      <p:pic>
        <p:nvPicPr>
          <p:cNvPr id="402" name="Picture 56"/>
          <p:cNvPicPr/>
          <p:nvPr/>
        </p:nvPicPr>
        <p:blipFill>
          <a:blip r:embed="rId3"/>
          <a:stretch/>
        </p:blipFill>
        <p:spPr>
          <a:xfrm>
            <a:off x="515160" y="588600"/>
            <a:ext cx="3159720" cy="1950840"/>
          </a:xfrm>
          <a:prstGeom prst="rect">
            <a:avLst/>
          </a:prstGeom>
          <a:ln w="0">
            <a:noFill/>
          </a:ln>
        </p:spPr>
      </p:pic>
      <p:pic>
        <p:nvPicPr>
          <p:cNvPr id="403" name="Picture 57"/>
          <p:cNvPicPr/>
          <p:nvPr/>
        </p:nvPicPr>
        <p:blipFill>
          <a:blip r:embed="rId4"/>
          <a:stretch/>
        </p:blipFill>
        <p:spPr>
          <a:xfrm>
            <a:off x="4944240" y="1491120"/>
            <a:ext cx="2641680" cy="2030040"/>
          </a:xfrm>
          <a:prstGeom prst="rect">
            <a:avLst/>
          </a:prstGeom>
          <a:ln w="0">
            <a:noFill/>
          </a:ln>
        </p:spPr>
      </p:pic>
      <p:sp>
        <p:nvSpPr>
          <p:cNvPr id="404" name="Content Placeholder 13"/>
          <p:cNvSpPr/>
          <p:nvPr/>
        </p:nvSpPr>
        <p:spPr>
          <a:xfrm>
            <a:off x="3670560" y="3910320"/>
            <a:ext cx="5189040" cy="804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400" b="0" strike="noStrike" spc="-1">
                <a:solidFill>
                  <a:srgbClr val="920806"/>
                </a:solidFill>
                <a:latin typeface="Helvetica Light"/>
              </a:rPr>
              <a:t>But the produced boards are ~all within the acceptance interval for the resistivity…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8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GB" sz="1400" b="0" strike="noStrike" spc="-1">
                <a:solidFill>
                  <a:srgbClr val="920806"/>
                </a:solidFill>
                <a:latin typeface="Helvetica Light"/>
              </a:rPr>
              <a:t>…was the target value too low? Why?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Paolo Iengo - ATLAS Micromegas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AF25856-38B0-4AA9-B23D-CFF94A166135}" type="slidenum">
              <a:t>31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0A2099-F3CF-4B76-86F5-A6BF4D607A82}" type="datetime1">
              <a:rPr lang="en-US"/>
              <a:t>2/27/25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4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The role of the mesh</a:t>
            </a:r>
            <a:endParaRPr lang="en-US" sz="24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6" name="PlaceHolder 2"/>
          <p:cNvSpPr>
            <a:spLocks noGrp="1"/>
          </p:cNvSpPr>
          <p:nvPr>
            <p:ph/>
          </p:nvPr>
        </p:nvSpPr>
        <p:spPr>
          <a:xfrm>
            <a:off x="446040" y="464040"/>
            <a:ext cx="6548400" cy="1406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100" b="0" strike="noStrike" spc="-1">
                <a:solidFill>
                  <a:srgbClr val="000090"/>
                </a:solidFill>
                <a:latin typeface="Helvetica Light"/>
              </a:rPr>
              <a:t>…because it was optimized on bulk detector with 18/45 calendered mesh!</a:t>
            </a:r>
          </a:p>
          <a:p>
            <a:pPr marL="343080" indent="-34308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100" b="0" strike="noStrike" spc="-1">
                <a:solidFill>
                  <a:srgbClr val="000090"/>
                </a:solidFill>
                <a:latin typeface="Helvetica Light"/>
              </a:rPr>
              <a:t>Test campaign in 2018 to evaluate the role of the mesh geometry on HV stability</a:t>
            </a:r>
          </a:p>
          <a:p>
            <a:pPr marL="343080" indent="-34308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100" b="0" strike="noStrike" spc="-1">
                <a:solidFill>
                  <a:srgbClr val="000090"/>
                </a:solidFill>
                <a:latin typeface="Helvetica Light"/>
              </a:rPr>
              <a:t>Clear dependence of stability on geometry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100" b="0" strike="noStrike" spc="-1">
                <a:solidFill>
                  <a:srgbClr val="000090"/>
                </a:solidFill>
                <a:latin typeface="Helvetica Light"/>
              </a:rPr>
              <a:t>Smaller wires perform better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100" b="0" strike="noStrike" spc="-1">
                <a:solidFill>
                  <a:srgbClr val="000090"/>
                </a:solidFill>
                <a:latin typeface="Helvetica Light"/>
              </a:rPr>
              <a:t>Smaller openings give larger stability region (field uniformity)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100" b="0" strike="noStrike" spc="-1">
                <a:solidFill>
                  <a:srgbClr val="000090"/>
                </a:solidFill>
                <a:latin typeface="Helvetica Light"/>
              </a:rPr>
              <a:t>Calendered meshes perform better</a:t>
            </a:r>
          </a:p>
          <a:p>
            <a:pPr marL="343080" indent="-343080" defTabSz="457200">
              <a:lnSpc>
                <a:spcPct val="100000"/>
              </a:lnSpc>
              <a:spcBef>
                <a:spcPts val="22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100" b="0" strike="noStrike" spc="-1">
                <a:solidFill>
                  <a:srgbClr val="000090"/>
                </a:solidFill>
                <a:latin typeface="Helvetica Light"/>
              </a:rPr>
              <a:t>Experimental results in agreement with prediction</a:t>
            </a:r>
          </a:p>
        </p:txBody>
      </p:sp>
      <p:pic>
        <p:nvPicPr>
          <p:cNvPr id="407" name="Picture 26"/>
          <p:cNvPicPr/>
          <p:nvPr/>
        </p:nvPicPr>
        <p:blipFill>
          <a:blip r:embed="rId2"/>
          <a:stretch/>
        </p:blipFill>
        <p:spPr>
          <a:xfrm>
            <a:off x="313560" y="2386800"/>
            <a:ext cx="3224520" cy="1952280"/>
          </a:xfrm>
          <a:prstGeom prst="rect">
            <a:avLst/>
          </a:prstGeom>
          <a:ln w="0">
            <a:noFill/>
          </a:ln>
        </p:spPr>
      </p:pic>
      <p:pic>
        <p:nvPicPr>
          <p:cNvPr id="408" name="Picture 41"/>
          <p:cNvPicPr/>
          <p:nvPr/>
        </p:nvPicPr>
        <p:blipFill>
          <a:blip r:embed="rId3"/>
          <a:stretch/>
        </p:blipFill>
        <p:spPr>
          <a:xfrm>
            <a:off x="3484080" y="2386800"/>
            <a:ext cx="3627360" cy="1952280"/>
          </a:xfrm>
          <a:prstGeom prst="rect">
            <a:avLst/>
          </a:prstGeom>
          <a:ln w="0">
            <a:noFill/>
          </a:ln>
        </p:spPr>
      </p:pic>
      <p:pic>
        <p:nvPicPr>
          <p:cNvPr id="409" name="Picture 42"/>
          <p:cNvPicPr/>
          <p:nvPr/>
        </p:nvPicPr>
        <p:blipFill>
          <a:blip r:embed="rId4"/>
          <a:srcRect r="53645"/>
          <a:stretch/>
        </p:blipFill>
        <p:spPr>
          <a:xfrm>
            <a:off x="6815160" y="567720"/>
            <a:ext cx="1609560" cy="1289880"/>
          </a:xfrm>
          <a:prstGeom prst="rect">
            <a:avLst/>
          </a:prstGeom>
          <a:ln w="0">
            <a:noFill/>
          </a:ln>
        </p:spPr>
      </p:pic>
      <p:sp>
        <p:nvSpPr>
          <p:cNvPr id="410" name="TextBox 19"/>
          <p:cNvSpPr/>
          <p:nvPr/>
        </p:nvSpPr>
        <p:spPr>
          <a:xfrm>
            <a:off x="4920840" y="2091600"/>
            <a:ext cx="118404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Helvetica Light"/>
              </a:rPr>
              <a:t>Prototypes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TextBox 30"/>
          <p:cNvSpPr/>
          <p:nvPr/>
        </p:nvSpPr>
        <p:spPr>
          <a:xfrm>
            <a:off x="3181320" y="2046960"/>
            <a:ext cx="10782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Helvetica Light"/>
              </a:rPr>
              <a:t>Mod0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2" name="TextBox 42"/>
          <p:cNvSpPr/>
          <p:nvPr/>
        </p:nvSpPr>
        <p:spPr>
          <a:xfrm>
            <a:off x="1441800" y="2050560"/>
            <a:ext cx="75492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Helvetica Light"/>
              </a:rPr>
              <a:t>NSW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13" name="Straight Arrow Connector 7"/>
          <p:cNvCxnSpPr/>
          <p:nvPr/>
        </p:nvCxnSpPr>
        <p:spPr>
          <a:xfrm flipH="1">
            <a:off x="1070280" y="2280960"/>
            <a:ext cx="757440" cy="1253160"/>
          </a:xfrm>
          <a:prstGeom prst="straightConnector1">
            <a:avLst/>
          </a:prstGeom>
          <a:ln>
            <a:solidFill>
              <a:srgbClr val="800000"/>
            </a:solidFill>
            <a:round/>
            <a:tailEnd type="arrow" w="med" len="med"/>
          </a:ln>
        </p:spPr>
      </p:cxnSp>
      <p:cxnSp>
        <p:nvCxnSpPr>
          <p:cNvPr id="414" name="Straight Arrow Connector 8"/>
          <p:cNvCxnSpPr/>
          <p:nvPr/>
        </p:nvCxnSpPr>
        <p:spPr>
          <a:xfrm>
            <a:off x="1827360" y="2280960"/>
            <a:ext cx="4116600" cy="1083240"/>
          </a:xfrm>
          <a:prstGeom prst="straightConnector1">
            <a:avLst/>
          </a:prstGeom>
          <a:ln>
            <a:solidFill>
              <a:srgbClr val="800000"/>
            </a:solidFill>
            <a:round/>
            <a:tailEnd type="arrow" w="med" len="med"/>
          </a:ln>
        </p:spPr>
      </p:cxnSp>
      <p:cxnSp>
        <p:nvCxnSpPr>
          <p:cNvPr id="415" name="Straight Arrow Connector 10"/>
          <p:cNvCxnSpPr/>
          <p:nvPr/>
        </p:nvCxnSpPr>
        <p:spPr>
          <a:xfrm flipH="1">
            <a:off x="1827360" y="2277360"/>
            <a:ext cx="1866600" cy="962280"/>
          </a:xfrm>
          <a:prstGeom prst="straightConnector1">
            <a:avLst/>
          </a:prstGeom>
          <a:ln>
            <a:solidFill>
              <a:srgbClr val="4F81BD"/>
            </a:solidFill>
            <a:round/>
            <a:tailEnd type="arrow" w="med" len="med"/>
          </a:ln>
        </p:spPr>
      </p:cxnSp>
      <p:cxnSp>
        <p:nvCxnSpPr>
          <p:cNvPr id="416" name="Straight Arrow Connector 11"/>
          <p:cNvCxnSpPr>
            <a:stCxn id="411" idx="2"/>
          </p:cNvCxnSpPr>
          <p:nvPr/>
        </p:nvCxnSpPr>
        <p:spPr>
          <a:xfrm>
            <a:off x="3720240" y="2296440"/>
            <a:ext cx="2435400" cy="1071360"/>
          </a:xfrm>
          <a:prstGeom prst="straightConnector1">
            <a:avLst/>
          </a:prstGeom>
          <a:ln>
            <a:solidFill>
              <a:srgbClr val="4F81BD"/>
            </a:solidFill>
            <a:round/>
            <a:tailEnd type="arrow" w="med" len="med"/>
          </a:ln>
        </p:spPr>
      </p:cxnSp>
      <p:cxnSp>
        <p:nvCxnSpPr>
          <p:cNvPr id="417" name="Straight Arrow Connector 12"/>
          <p:cNvCxnSpPr/>
          <p:nvPr/>
        </p:nvCxnSpPr>
        <p:spPr>
          <a:xfrm flipH="1">
            <a:off x="2883960" y="2322360"/>
            <a:ext cx="2616120" cy="1438560"/>
          </a:xfrm>
          <a:prstGeom prst="straightConnector1">
            <a:avLst/>
          </a:prstGeom>
          <a:ln>
            <a:solidFill>
              <a:srgbClr val="008000"/>
            </a:solidFill>
            <a:round/>
            <a:tailEnd type="arrow" w="med" len="med"/>
          </a:ln>
        </p:spPr>
      </p:cxnSp>
      <p:cxnSp>
        <p:nvCxnSpPr>
          <p:cNvPr id="418" name="Straight Arrow Connector 13"/>
          <p:cNvCxnSpPr/>
          <p:nvPr/>
        </p:nvCxnSpPr>
        <p:spPr>
          <a:xfrm>
            <a:off x="5499720" y="2322360"/>
            <a:ext cx="917640" cy="855360"/>
          </a:xfrm>
          <a:prstGeom prst="straightConnector1">
            <a:avLst/>
          </a:prstGeom>
          <a:ln>
            <a:solidFill>
              <a:srgbClr val="008000"/>
            </a:solidFill>
            <a:round/>
            <a:tailEnd type="arrow" w="med" len="med"/>
          </a:ln>
        </p:spPr>
      </p:cxnSp>
      <p:pic>
        <p:nvPicPr>
          <p:cNvPr id="419" name="Picture 43"/>
          <p:cNvPicPr/>
          <p:nvPr/>
        </p:nvPicPr>
        <p:blipFill>
          <a:blip r:embed="rId5"/>
          <a:stretch/>
        </p:blipFill>
        <p:spPr>
          <a:xfrm>
            <a:off x="7138800" y="2016720"/>
            <a:ext cx="801360" cy="919080"/>
          </a:xfrm>
          <a:prstGeom prst="rect">
            <a:avLst/>
          </a:prstGeom>
          <a:ln w="0">
            <a:noFill/>
          </a:ln>
        </p:spPr>
      </p:pic>
      <p:pic>
        <p:nvPicPr>
          <p:cNvPr id="420" name="Picture 44"/>
          <p:cNvPicPr/>
          <p:nvPr/>
        </p:nvPicPr>
        <p:blipFill>
          <a:blip r:embed="rId6"/>
          <a:stretch/>
        </p:blipFill>
        <p:spPr>
          <a:xfrm>
            <a:off x="8128080" y="2091600"/>
            <a:ext cx="805320" cy="769320"/>
          </a:xfrm>
          <a:prstGeom prst="rect">
            <a:avLst/>
          </a:prstGeom>
          <a:ln w="0">
            <a:noFill/>
          </a:ln>
        </p:spPr>
      </p:pic>
      <p:pic>
        <p:nvPicPr>
          <p:cNvPr id="421" name="Picture 45"/>
          <p:cNvPicPr/>
          <p:nvPr/>
        </p:nvPicPr>
        <p:blipFill>
          <a:blip r:embed="rId7"/>
          <a:stretch/>
        </p:blipFill>
        <p:spPr>
          <a:xfrm>
            <a:off x="7308000" y="2890440"/>
            <a:ext cx="1282320" cy="769320"/>
          </a:xfrm>
          <a:prstGeom prst="rect">
            <a:avLst/>
          </a:prstGeom>
          <a:ln w="0">
            <a:noFill/>
          </a:ln>
        </p:spPr>
      </p:pic>
      <p:sp>
        <p:nvSpPr>
          <p:cNvPr id="422" name="TextBox 43"/>
          <p:cNvSpPr/>
          <p:nvPr/>
        </p:nvSpPr>
        <p:spPr>
          <a:xfrm>
            <a:off x="440280" y="4417200"/>
            <a:ext cx="559224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The mesh was selected considering mechanical/physics/cost aspects 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The stability limit did not appear to be a problem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TextBox 44"/>
          <p:cNvSpPr/>
          <p:nvPr/>
        </p:nvSpPr>
        <p:spPr>
          <a:xfrm>
            <a:off x="5772240" y="4344840"/>
            <a:ext cx="3268440" cy="56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050" b="0" strike="noStrike" spc="-1">
                <a:solidFill>
                  <a:schemeClr val="dk1"/>
                </a:solidFill>
                <a:latin typeface="Helvetica Light"/>
              </a:rPr>
              <a:t>When the role of the mesh was clarified there was no consensus in the collaboration to go to the 18/45C  mesh for the remaining to build detectors  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5D05624-F851-42BC-83A0-D3B2395176A8}" type="slidenum">
              <a:t>32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GB" sz="24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Design mistake</a:t>
            </a:r>
            <a:endParaRPr lang="en-US" sz="24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5" name="PlaceHolder 2"/>
          <p:cNvSpPr>
            <a:spLocks noGrp="1"/>
          </p:cNvSpPr>
          <p:nvPr>
            <p:ph/>
          </p:nvPr>
        </p:nvSpPr>
        <p:spPr>
          <a:xfrm>
            <a:off x="1058400" y="601200"/>
            <a:ext cx="6959160" cy="712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Some boards type (of the 32 different ones) affected by a design issue: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Interconnections between resistive strips extending to the edge: reduce R</a:t>
            </a:r>
            <a:r>
              <a:rPr lang="en-GB" sz="1200" b="0" strike="noStrike" spc="-1" baseline="-25000">
                <a:solidFill>
                  <a:srgbClr val="000090"/>
                </a:solidFill>
                <a:latin typeface="Helvetica Light"/>
              </a:rPr>
              <a:t>min</a:t>
            </a: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  </a:t>
            </a:r>
            <a:r>
              <a:rPr lang="en-GB" sz="1200" b="0" strike="noStrike" spc="-1">
                <a:solidFill>
                  <a:srgbClr val="000090"/>
                </a:solidFill>
                <a:latin typeface="Wingdings"/>
              </a:rPr>
              <a:t></a:t>
            </a:r>
            <a:r>
              <a:rPr lang="en-GB" sz="1200" b="0" strike="noStrike" spc="-1">
                <a:solidFill>
                  <a:srgbClr val="000090"/>
                </a:solidFill>
                <a:latin typeface="Helvetica Light"/>
              </a:rPr>
              <a:t> Passivation 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426" name="Picture 47"/>
          <p:cNvPicPr/>
          <p:nvPr/>
        </p:nvPicPr>
        <p:blipFill>
          <a:blip r:embed="rId2"/>
          <a:stretch/>
        </p:blipFill>
        <p:spPr>
          <a:xfrm>
            <a:off x="1288440" y="1648440"/>
            <a:ext cx="3050640" cy="2432880"/>
          </a:xfrm>
          <a:prstGeom prst="rect">
            <a:avLst/>
          </a:prstGeom>
          <a:ln w="0">
            <a:noFill/>
          </a:ln>
        </p:spPr>
      </p:pic>
      <p:pic>
        <p:nvPicPr>
          <p:cNvPr id="427" name="Picture 48"/>
          <p:cNvPicPr/>
          <p:nvPr/>
        </p:nvPicPr>
        <p:blipFill>
          <a:blip r:embed="rId3"/>
          <a:stretch/>
        </p:blipFill>
        <p:spPr>
          <a:xfrm>
            <a:off x="5035680" y="1629720"/>
            <a:ext cx="3050640" cy="2417040"/>
          </a:xfrm>
          <a:prstGeom prst="rect">
            <a:avLst/>
          </a:prstGeom>
          <a:ln w="0">
            <a:noFill/>
          </a:ln>
        </p:spPr>
      </p:pic>
      <p:sp>
        <p:nvSpPr>
          <p:cNvPr id="428" name="TextBox 45"/>
          <p:cNvSpPr/>
          <p:nvPr/>
        </p:nvSpPr>
        <p:spPr>
          <a:xfrm>
            <a:off x="3938760" y="1398960"/>
            <a:ext cx="438480" cy="30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400" b="0" strike="noStrike" spc="-1">
                <a:solidFill>
                  <a:schemeClr val="dk1"/>
                </a:solidFill>
                <a:latin typeface="Arial"/>
              </a:rPr>
              <a:t>OK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TextBox 46"/>
          <p:cNvSpPr/>
          <p:nvPr/>
        </p:nvSpPr>
        <p:spPr>
          <a:xfrm>
            <a:off x="4946760" y="1373040"/>
            <a:ext cx="859320" cy="30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400" b="0" strike="noStrike" spc="-1">
                <a:solidFill>
                  <a:schemeClr val="dk1"/>
                </a:solidFill>
                <a:latin typeface="Arial"/>
              </a:rPr>
              <a:t>NOT OK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30" name="Straight Connector 3"/>
          <p:cNvCxnSpPr/>
          <p:nvPr/>
        </p:nvCxnSpPr>
        <p:spPr>
          <a:xfrm>
            <a:off x="1786320" y="1648440"/>
            <a:ext cx="491400" cy="2433600"/>
          </a:xfrm>
          <a:prstGeom prst="straightConnector1">
            <a:avLst/>
          </a:prstGeom>
          <a:ln w="57150">
            <a:solidFill>
              <a:srgbClr val="FFC000"/>
            </a:solidFill>
            <a:round/>
          </a:ln>
        </p:spPr>
      </p:cxnSp>
      <p:cxnSp>
        <p:nvCxnSpPr>
          <p:cNvPr id="431" name="Straight Connector 4"/>
          <p:cNvCxnSpPr/>
          <p:nvPr/>
        </p:nvCxnSpPr>
        <p:spPr>
          <a:xfrm flipH="1">
            <a:off x="7010280" y="1648440"/>
            <a:ext cx="398160" cy="2339640"/>
          </a:xfrm>
          <a:prstGeom prst="straightConnector1">
            <a:avLst/>
          </a:prstGeom>
          <a:ln w="57150">
            <a:solidFill>
              <a:srgbClr val="FFC000"/>
            </a:solidFill>
            <a:round/>
          </a:ln>
        </p:spPr>
      </p:cxnSp>
      <p:cxnSp>
        <p:nvCxnSpPr>
          <p:cNvPr id="432" name="Straight Arrow Connector 5"/>
          <p:cNvCxnSpPr/>
          <p:nvPr/>
        </p:nvCxnSpPr>
        <p:spPr>
          <a:xfrm flipH="1">
            <a:off x="2031840" y="2571480"/>
            <a:ext cx="810000" cy="360"/>
          </a:xfrm>
          <a:prstGeom prst="straightConnector1">
            <a:avLst/>
          </a:prstGeom>
          <a:ln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433" name="Straight Arrow Connector 6"/>
          <p:cNvCxnSpPr/>
          <p:nvPr/>
        </p:nvCxnSpPr>
        <p:spPr>
          <a:xfrm flipH="1">
            <a:off x="6598440" y="3132720"/>
            <a:ext cx="488520" cy="360"/>
          </a:xfrm>
          <a:prstGeom prst="straightConnector1">
            <a:avLst/>
          </a:prstGeom>
          <a:ln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434" name="TextBox 47"/>
          <p:cNvSpPr/>
          <p:nvPr/>
        </p:nvSpPr>
        <p:spPr>
          <a:xfrm>
            <a:off x="6489360" y="2789640"/>
            <a:ext cx="7268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800" b="0" strike="noStrike" spc="-1">
                <a:solidFill>
                  <a:srgbClr val="FF0000"/>
                </a:solidFill>
                <a:latin typeface="Calibri"/>
              </a:rPr>
              <a:t>DOCA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5" name="TextBox 48"/>
          <p:cNvSpPr/>
          <p:nvPr/>
        </p:nvSpPr>
        <p:spPr>
          <a:xfrm>
            <a:off x="2073240" y="2234520"/>
            <a:ext cx="7268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800" b="0" strike="noStrike" spc="-1">
                <a:solidFill>
                  <a:srgbClr val="FF0000"/>
                </a:solidFill>
                <a:latin typeface="Calibri"/>
              </a:rPr>
              <a:t>DOCA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TextBox 49"/>
          <p:cNvSpPr/>
          <p:nvPr/>
        </p:nvSpPr>
        <p:spPr>
          <a:xfrm>
            <a:off x="5205600" y="4466520"/>
            <a:ext cx="3273120" cy="30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400" b="0" strike="noStrike" spc="-1">
                <a:solidFill>
                  <a:schemeClr val="dk1"/>
                </a:solidFill>
                <a:latin typeface="Helvetica Light"/>
              </a:rPr>
              <a:t>DOCA = Distance Of Closest Approach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44480B-E076-42C9-A445-1F3B0F25561C}" type="slidenum">
              <a:t>33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365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4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Gas choice</a:t>
            </a:r>
            <a:endParaRPr lang="en-US" sz="24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8" name="Content Placeholder 10"/>
          <p:cNvSpPr/>
          <p:nvPr/>
        </p:nvSpPr>
        <p:spPr>
          <a:xfrm>
            <a:off x="772920" y="470880"/>
            <a:ext cx="7848720" cy="1552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ATLAS Micromegas were supposed to operate with </a:t>
            </a:r>
            <a:r>
              <a:rPr lang="en-US" sz="1200" b="0" strike="noStrike" spc="-1">
                <a:solidFill>
                  <a:schemeClr val="dk1"/>
                </a:solidFill>
                <a:latin typeface="Helvetica Light"/>
              </a:rPr>
              <a:t>Ar:CO2 93:7</a:t>
            </a: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 mixture. The main reason for the original choice was to re-use the gas system for the MDT/CSC of the old wheel and save few kCHF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Not an optimal gas for a parallel single-sage amplification structure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All other MM system in use until then (e.g. COMPASS MM) used Ar-based with iC4H10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Small bulk prototypes with 18/45 mesh worked perfectly with Ar:CO2 93:7 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Instabilities are largely mitigated with the addition of a small amount of stronger quencher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Courier New"/>
              <a:buChar char="o"/>
            </a:pP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Lower operating voltage / larger stability plateau / suppress events with larger charge (</a:t>
            </a:r>
            <a:r>
              <a:rPr lang="en-GB" sz="1200" b="0" strike="noStrike" spc="-1">
                <a:solidFill>
                  <a:schemeClr val="dk1"/>
                </a:solidFill>
                <a:latin typeface="Wingdings"/>
              </a:rPr>
              <a:t></a:t>
            </a:r>
            <a:r>
              <a:rPr lang="en-GB" sz="1200" b="0" strike="noStrike" spc="-1">
                <a:solidFill>
                  <a:schemeClr val="dk1"/>
                </a:solidFill>
                <a:latin typeface="Helvetica Light"/>
              </a:rPr>
              <a:t> discharges)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9" name="Picture 49"/>
          <p:cNvPicPr/>
          <p:nvPr/>
        </p:nvPicPr>
        <p:blipFill>
          <a:blip r:embed="rId2"/>
          <a:stretch/>
        </p:blipFill>
        <p:spPr>
          <a:xfrm>
            <a:off x="4975560" y="3443760"/>
            <a:ext cx="3710880" cy="1373400"/>
          </a:xfrm>
          <a:prstGeom prst="rect">
            <a:avLst/>
          </a:prstGeom>
          <a:ln w="0">
            <a:noFill/>
          </a:ln>
        </p:spPr>
      </p:pic>
      <p:pic>
        <p:nvPicPr>
          <p:cNvPr id="440" name="Picture 50"/>
          <p:cNvPicPr/>
          <p:nvPr/>
        </p:nvPicPr>
        <p:blipFill>
          <a:blip r:embed="rId3"/>
          <a:stretch/>
        </p:blipFill>
        <p:spPr>
          <a:xfrm>
            <a:off x="5069520" y="2065320"/>
            <a:ext cx="1770840" cy="1230840"/>
          </a:xfrm>
          <a:prstGeom prst="rect">
            <a:avLst/>
          </a:prstGeom>
          <a:ln w="0">
            <a:noFill/>
          </a:ln>
        </p:spPr>
      </p:pic>
      <p:pic>
        <p:nvPicPr>
          <p:cNvPr id="441" name="Picture 51"/>
          <p:cNvPicPr/>
          <p:nvPr/>
        </p:nvPicPr>
        <p:blipFill>
          <a:blip r:embed="rId4"/>
          <a:stretch/>
        </p:blipFill>
        <p:spPr>
          <a:xfrm>
            <a:off x="6851520" y="2027520"/>
            <a:ext cx="1770120" cy="1250280"/>
          </a:xfrm>
          <a:prstGeom prst="rect">
            <a:avLst/>
          </a:prstGeom>
          <a:ln w="0">
            <a:noFill/>
          </a:ln>
        </p:spPr>
      </p:pic>
      <p:sp>
        <p:nvSpPr>
          <p:cNvPr id="442" name="Content Placeholder 11"/>
          <p:cNvSpPr/>
          <p:nvPr/>
        </p:nvSpPr>
        <p:spPr>
          <a:xfrm>
            <a:off x="5275800" y="4714920"/>
            <a:ext cx="3274200" cy="26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algn="ctr" defTabSz="457200">
              <a:lnSpc>
                <a:spcPct val="100000"/>
              </a:lnSpc>
              <a:spcBef>
                <a:spcPts val="201"/>
              </a:spcBef>
              <a:tabLst>
                <a:tab pos="0" algn="l"/>
              </a:tabLst>
            </a:pPr>
            <a:r>
              <a:rPr lang="en-US" sz="1000" b="0" strike="noStrike" spc="-1">
                <a:solidFill>
                  <a:schemeClr val="dk1"/>
                </a:solidFill>
                <a:latin typeface="Helvetica Light"/>
              </a:rPr>
              <a:t>HV stability improved by adding 2% of iC</a:t>
            </a:r>
            <a:r>
              <a:rPr lang="en-US" sz="1000" b="0" strike="noStrike" spc="-1" baseline="-25000">
                <a:solidFill>
                  <a:schemeClr val="dk1"/>
                </a:solidFill>
                <a:latin typeface="Helvetica Light"/>
              </a:rPr>
              <a:t>4</a:t>
            </a:r>
            <a:r>
              <a:rPr lang="en-US" sz="1000" b="0" strike="noStrike" spc="-1">
                <a:solidFill>
                  <a:schemeClr val="dk1"/>
                </a:solidFill>
                <a:latin typeface="Helvetica Light"/>
              </a:rPr>
              <a:t>H</a:t>
            </a:r>
            <a:r>
              <a:rPr lang="en-US" sz="1000" b="0" strike="noStrike" spc="-1" baseline="-25000">
                <a:solidFill>
                  <a:schemeClr val="dk1"/>
                </a:solidFill>
                <a:latin typeface="Helvetica Light"/>
              </a:rPr>
              <a:t>10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43" name="Picture 52"/>
          <p:cNvPicPr/>
          <p:nvPr/>
        </p:nvPicPr>
        <p:blipFill>
          <a:blip r:embed="rId5"/>
          <a:stretch/>
        </p:blipFill>
        <p:spPr>
          <a:xfrm>
            <a:off x="2117520" y="2091600"/>
            <a:ext cx="2701800" cy="1697040"/>
          </a:xfrm>
          <a:prstGeom prst="rect">
            <a:avLst/>
          </a:prstGeom>
          <a:ln w="0">
            <a:noFill/>
          </a:ln>
        </p:spPr>
      </p:pic>
      <p:sp>
        <p:nvSpPr>
          <p:cNvPr id="444" name="TextBox 4"/>
          <p:cNvSpPr/>
          <p:nvPr/>
        </p:nvSpPr>
        <p:spPr>
          <a:xfrm>
            <a:off x="228960" y="2654640"/>
            <a:ext cx="1903320" cy="24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000" b="0" i="1" strike="noStrike" spc="-1">
                <a:solidFill>
                  <a:schemeClr val="dk1"/>
                </a:solidFill>
                <a:latin typeface="Times New Roman"/>
              </a:rPr>
              <a:t>Ref: JINST 18 (2023) 07, C07005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45" name="Picture 53"/>
          <p:cNvPicPr/>
          <p:nvPr/>
        </p:nvPicPr>
        <p:blipFill>
          <a:blip r:embed="rId6"/>
          <a:stretch/>
        </p:blipFill>
        <p:spPr>
          <a:xfrm>
            <a:off x="795600" y="3895200"/>
            <a:ext cx="1794600" cy="921600"/>
          </a:xfrm>
          <a:prstGeom prst="rect">
            <a:avLst/>
          </a:prstGeom>
          <a:ln w="0">
            <a:noFill/>
          </a:ln>
        </p:spPr>
      </p:pic>
      <p:pic>
        <p:nvPicPr>
          <p:cNvPr id="446" name="Picture 54"/>
          <p:cNvPicPr/>
          <p:nvPr/>
        </p:nvPicPr>
        <p:blipFill>
          <a:blip r:embed="rId7"/>
          <a:stretch/>
        </p:blipFill>
        <p:spPr>
          <a:xfrm>
            <a:off x="2859480" y="3895200"/>
            <a:ext cx="1712160" cy="866160"/>
          </a:xfrm>
          <a:prstGeom prst="rect">
            <a:avLst/>
          </a:prstGeom>
          <a:ln w="0">
            <a:noFill/>
          </a:ln>
        </p:spPr>
      </p:pic>
      <p:sp>
        <p:nvSpPr>
          <p:cNvPr id="447" name="TextBox 5"/>
          <p:cNvSpPr/>
          <p:nvPr/>
        </p:nvSpPr>
        <p:spPr>
          <a:xfrm>
            <a:off x="1112400" y="4741200"/>
            <a:ext cx="127008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Ar:CO</a:t>
            </a:r>
            <a:r>
              <a:rPr lang="en-GB" sz="800" b="0" strike="noStrike" spc="-1" baseline="-25000">
                <a:solidFill>
                  <a:srgbClr val="920806"/>
                </a:solidFill>
                <a:latin typeface="Calibri"/>
              </a:rPr>
              <a:t>2</a:t>
            </a: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 93:7</a:t>
            </a:r>
            <a:endParaRPr lang="en-US" sz="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8" name="TextBox 50"/>
          <p:cNvSpPr/>
          <p:nvPr/>
        </p:nvSpPr>
        <p:spPr>
          <a:xfrm>
            <a:off x="3220200" y="4741920"/>
            <a:ext cx="1270080" cy="22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Ar:CO</a:t>
            </a:r>
            <a:r>
              <a:rPr lang="en-GB" sz="800" b="0" strike="noStrike" spc="-1" baseline="-25000">
                <a:solidFill>
                  <a:srgbClr val="920806"/>
                </a:solidFill>
                <a:latin typeface="Calibri"/>
              </a:rPr>
              <a:t>2</a:t>
            </a: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iC</a:t>
            </a:r>
            <a:r>
              <a:rPr lang="en-GB" sz="800" b="0" strike="noStrike" spc="-1" baseline="-25000">
                <a:solidFill>
                  <a:srgbClr val="920806"/>
                </a:solidFill>
                <a:latin typeface="Calibri"/>
              </a:rPr>
              <a:t>4</a:t>
            </a: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H</a:t>
            </a:r>
            <a:r>
              <a:rPr lang="en-GB" sz="800" b="0" strike="noStrike" spc="-1" baseline="-25000">
                <a:solidFill>
                  <a:srgbClr val="920806"/>
                </a:solidFill>
                <a:latin typeface="Calibri"/>
              </a:rPr>
              <a:t>10</a:t>
            </a:r>
            <a:r>
              <a:rPr lang="en-GB" sz="800" b="0" strike="noStrike" spc="-1">
                <a:solidFill>
                  <a:srgbClr val="920806"/>
                </a:solidFill>
                <a:latin typeface="Calibri"/>
              </a:rPr>
              <a:t> 93:5:2</a:t>
            </a:r>
            <a:endParaRPr lang="en-US" sz="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Paolo Iengo - ATLAS Micromegas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D5DF3BF-AD1A-4B17-B0EB-894EFE155B1D}" type="slidenum">
              <a:t>34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8F7C024-DDBF-4842-983B-C003448133E7}" type="datetime1">
              <a:rPr lang="en-US"/>
              <a:t>2/27/25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5"/>
          <p:cNvPicPr/>
          <p:nvPr/>
        </p:nvPicPr>
        <p:blipFill>
          <a:blip r:embed="rId2"/>
          <a:stretch/>
        </p:blipFill>
        <p:spPr>
          <a:xfrm>
            <a:off x="817200" y="746280"/>
            <a:ext cx="7303680" cy="4004640"/>
          </a:xfrm>
          <a:prstGeom prst="rect">
            <a:avLst/>
          </a:prstGeom>
          <a:ln w="0">
            <a:noFill/>
          </a:ln>
        </p:spPr>
      </p:pic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63400" y="6480"/>
            <a:ext cx="4465440" cy="5954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Generalities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46DE936-7212-4F46-A3E0-4360CBE174B4}" type="slidenum">
              <a:rPr/>
              <a:t>4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1289520" y="98280"/>
            <a:ext cx="6025680" cy="529920"/>
          </a:xfrm>
          <a:prstGeom prst="rect">
            <a:avLst/>
          </a:prstGeom>
          <a:noFill/>
          <a:ln w="0">
            <a:noFill/>
          </a:ln>
        </p:spPr>
        <p:txBody>
          <a:bodyPr lIns="91440" tIns="1944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  <a:tabLst>
                <a:tab pos="305640" algn="l"/>
                <a:tab pos="611280" algn="l"/>
                <a:tab pos="916920" algn="l"/>
                <a:tab pos="1222560" algn="l"/>
                <a:tab pos="1528560" algn="l"/>
                <a:tab pos="1834200" algn="l"/>
                <a:tab pos="2139840" algn="l"/>
                <a:tab pos="2445480" algn="l"/>
                <a:tab pos="2751120" algn="l"/>
                <a:tab pos="3056760" algn="l"/>
                <a:tab pos="3362400" algn="l"/>
                <a:tab pos="3668040" algn="l"/>
                <a:tab pos="3973680" algn="l"/>
                <a:tab pos="4279320" algn="l"/>
                <a:tab pos="4585320" algn="l"/>
                <a:tab pos="4890960" algn="l"/>
                <a:tab pos="5196600" algn="l"/>
                <a:tab pos="5502240" algn="l"/>
                <a:tab pos="5807880" algn="l"/>
              </a:tabLst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Anode Board Design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13" name="Picture 2"/>
          <p:cNvPicPr/>
          <p:nvPr/>
        </p:nvPicPr>
        <p:blipFill>
          <a:blip r:embed="rId3"/>
          <a:stretch/>
        </p:blipFill>
        <p:spPr>
          <a:xfrm>
            <a:off x="567000" y="969840"/>
            <a:ext cx="3573000" cy="1771200"/>
          </a:xfrm>
          <a:prstGeom prst="rect">
            <a:avLst/>
          </a:prstGeom>
          <a:ln w="0">
            <a:noFill/>
          </a:ln>
        </p:spPr>
      </p:pic>
      <p:grpSp>
        <p:nvGrpSpPr>
          <p:cNvPr id="114" name="Group 3"/>
          <p:cNvGrpSpPr/>
          <p:nvPr/>
        </p:nvGrpSpPr>
        <p:grpSpPr>
          <a:xfrm>
            <a:off x="4314960" y="713520"/>
            <a:ext cx="4313520" cy="3810240"/>
            <a:chOff x="4314960" y="713520"/>
            <a:chExt cx="4313520" cy="3810240"/>
          </a:xfrm>
        </p:grpSpPr>
        <p:pic>
          <p:nvPicPr>
            <p:cNvPr id="115" name="Picture 4"/>
            <p:cNvPicPr/>
            <p:nvPr/>
          </p:nvPicPr>
          <p:blipFill>
            <a:blip r:embed="rId4"/>
            <a:stretch/>
          </p:blipFill>
          <p:spPr>
            <a:xfrm>
              <a:off x="5761080" y="1940760"/>
              <a:ext cx="2189160" cy="15267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16" name="Rectangle 5"/>
            <p:cNvSpPr/>
            <p:nvPr/>
          </p:nvSpPr>
          <p:spPr>
            <a:xfrm>
              <a:off x="7597440" y="3603960"/>
              <a:ext cx="867960" cy="919800"/>
            </a:xfrm>
            <a:prstGeom prst="rect">
              <a:avLst/>
            </a:prstGeom>
            <a:blipFill rotWithShape="0">
              <a:blip r:embed="rId5"/>
              <a:srcRect/>
              <a:stretch/>
            </a:blip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1200" tIns="41400" rIns="61200" bIns="30600" anchor="t">
              <a:noAutofit/>
            </a:bodyPr>
            <a:lstStyle/>
            <a:p>
              <a:pPr defTabSz="457200">
                <a:lnSpc>
                  <a:spcPct val="100000"/>
                </a:lnSpc>
                <a:tabLst>
                  <a:tab pos="449280" algn="l"/>
                  <a:tab pos="898560" algn="l"/>
                </a:tabLst>
              </a:pPr>
              <a:r>
                <a:rPr lang="en-US" sz="1220" b="0" strike="noStrike" spc="-1">
                  <a:solidFill>
                    <a:srgbClr val="000000"/>
                  </a:solidFill>
                  <a:latin typeface="Arial"/>
                  <a:ea typeface="Droid Sans Fallback"/>
                </a:rPr>
                <a:t>    </a:t>
              </a:r>
              <a:endParaRPr lang="en-US" sz="122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17" name="Picture 6"/>
            <p:cNvPicPr/>
            <p:nvPr/>
          </p:nvPicPr>
          <p:blipFill>
            <a:blip r:embed="rId6"/>
            <a:stretch/>
          </p:blipFill>
          <p:spPr>
            <a:xfrm>
              <a:off x="4964040" y="2036880"/>
              <a:ext cx="651960" cy="748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8" name="Picture 7"/>
            <p:cNvPicPr/>
            <p:nvPr/>
          </p:nvPicPr>
          <p:blipFill>
            <a:blip r:embed="rId7"/>
            <a:stretch/>
          </p:blipFill>
          <p:spPr>
            <a:xfrm>
              <a:off x="5993280" y="3986280"/>
              <a:ext cx="953280" cy="5256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9" name="Picture 8"/>
            <p:cNvPicPr/>
            <p:nvPr/>
          </p:nvPicPr>
          <p:blipFill>
            <a:blip r:embed="rId8"/>
            <a:stretch/>
          </p:blipFill>
          <p:spPr>
            <a:xfrm>
              <a:off x="4675680" y="2941920"/>
              <a:ext cx="950040" cy="6606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0" name="Picture 9"/>
            <p:cNvPicPr/>
            <p:nvPr/>
          </p:nvPicPr>
          <p:blipFill>
            <a:blip r:embed="rId9"/>
            <a:stretch/>
          </p:blipFill>
          <p:spPr>
            <a:xfrm>
              <a:off x="5173560" y="3825360"/>
              <a:ext cx="660600" cy="4575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1" name="Picture 10"/>
            <p:cNvPicPr/>
            <p:nvPr/>
          </p:nvPicPr>
          <p:blipFill>
            <a:blip r:embed="rId10"/>
            <a:stretch/>
          </p:blipFill>
          <p:spPr>
            <a:xfrm>
              <a:off x="5051520" y="1085400"/>
              <a:ext cx="1125000" cy="740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22" name="Rectangle 11"/>
            <p:cNvSpPr/>
            <p:nvPr/>
          </p:nvSpPr>
          <p:spPr>
            <a:xfrm>
              <a:off x="6782760" y="1896480"/>
              <a:ext cx="121680" cy="131400"/>
            </a:xfrm>
            <a:prstGeom prst="rect">
              <a:avLst/>
            </a:prstGeom>
            <a:noFill/>
            <a:ln w="9360">
              <a:solidFill>
                <a:srgbClr val="FF0000"/>
              </a:solidFill>
              <a:round/>
            </a:ln>
            <a:effectLst>
              <a:outerShdw dist="23040" dir="5400000" algn="ctr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23" name="Line 12"/>
            <p:cNvSpPr/>
            <p:nvPr/>
          </p:nvSpPr>
          <p:spPr>
            <a:xfrm flipV="1">
              <a:off x="6904800" y="1694160"/>
              <a:ext cx="362880" cy="33588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24" name="Line 13"/>
            <p:cNvSpPr/>
            <p:nvPr/>
          </p:nvSpPr>
          <p:spPr>
            <a:xfrm flipH="1" flipV="1">
              <a:off x="6605640" y="1694160"/>
              <a:ext cx="165240" cy="33588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25" name="Line 14"/>
            <p:cNvSpPr/>
            <p:nvPr/>
          </p:nvSpPr>
          <p:spPr>
            <a:xfrm>
              <a:off x="7597080" y="2575440"/>
              <a:ext cx="360" cy="102744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26" name="Line 15"/>
            <p:cNvSpPr/>
            <p:nvPr/>
          </p:nvSpPr>
          <p:spPr>
            <a:xfrm>
              <a:off x="7634880" y="2573280"/>
              <a:ext cx="830520" cy="102960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27" name="Rectangle 16"/>
            <p:cNvSpPr/>
            <p:nvPr/>
          </p:nvSpPr>
          <p:spPr>
            <a:xfrm>
              <a:off x="6700680" y="2084400"/>
              <a:ext cx="448920" cy="240480"/>
            </a:xfrm>
            <a:prstGeom prst="rect">
              <a:avLst/>
            </a:prstGeom>
            <a:noFill/>
            <a:ln w="9360">
              <a:solidFill>
                <a:srgbClr val="FF0000"/>
              </a:solidFill>
              <a:round/>
            </a:ln>
            <a:effectLst>
              <a:outerShdw dist="23040" dir="5400000" algn="ctr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28" name="Line 17"/>
            <p:cNvSpPr/>
            <p:nvPr/>
          </p:nvSpPr>
          <p:spPr>
            <a:xfrm flipH="1" flipV="1">
              <a:off x="6179040" y="1827000"/>
              <a:ext cx="515160" cy="49896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29" name="Line 18"/>
            <p:cNvSpPr/>
            <p:nvPr/>
          </p:nvSpPr>
          <p:spPr>
            <a:xfrm flipH="1" flipV="1">
              <a:off x="6179040" y="1083960"/>
              <a:ext cx="515160" cy="100116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pic>
          <p:nvPicPr>
            <p:cNvPr id="130" name="Picture 19"/>
            <p:cNvPicPr/>
            <p:nvPr/>
          </p:nvPicPr>
          <p:blipFill>
            <a:blip r:embed="rId11"/>
            <a:stretch/>
          </p:blipFill>
          <p:spPr>
            <a:xfrm rot="5400000">
              <a:off x="6618240" y="1045080"/>
              <a:ext cx="640080" cy="659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31" name="Rectangle 20"/>
            <p:cNvSpPr/>
            <p:nvPr/>
          </p:nvSpPr>
          <p:spPr>
            <a:xfrm>
              <a:off x="5281560" y="1542240"/>
              <a:ext cx="115200" cy="100080"/>
            </a:xfrm>
            <a:prstGeom prst="rect">
              <a:avLst/>
            </a:prstGeom>
            <a:noFill/>
            <a:ln w="9360">
              <a:solidFill>
                <a:srgbClr val="FF0000"/>
              </a:solidFill>
              <a:round/>
            </a:ln>
            <a:effectLst>
              <a:outerShdw dist="23040" dir="5400000" algn="ctr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32" name="Line 21"/>
            <p:cNvSpPr/>
            <p:nvPr/>
          </p:nvSpPr>
          <p:spPr>
            <a:xfrm flipV="1">
              <a:off x="4963680" y="1642320"/>
              <a:ext cx="308160" cy="39420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33" name="Line 22"/>
            <p:cNvSpPr/>
            <p:nvPr/>
          </p:nvSpPr>
          <p:spPr>
            <a:xfrm flipH="1" flipV="1">
              <a:off x="5398200" y="1642320"/>
              <a:ext cx="219240" cy="39420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34" name="Rectangle 23"/>
            <p:cNvSpPr/>
            <p:nvPr/>
          </p:nvSpPr>
          <p:spPr>
            <a:xfrm>
              <a:off x="5171400" y="2514240"/>
              <a:ext cx="322560" cy="207000"/>
            </a:xfrm>
            <a:prstGeom prst="rect">
              <a:avLst/>
            </a:prstGeom>
            <a:noFill/>
            <a:ln w="9360">
              <a:solidFill>
                <a:srgbClr val="FF0000"/>
              </a:solidFill>
              <a:round/>
            </a:ln>
            <a:effectLst>
              <a:outerShdw dist="23040" dir="5400000" algn="ctr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35" name="Line 24"/>
            <p:cNvSpPr/>
            <p:nvPr/>
          </p:nvSpPr>
          <p:spPr>
            <a:xfrm flipV="1">
              <a:off x="4695840" y="2727720"/>
              <a:ext cx="470880" cy="21204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36" name="Line 25"/>
            <p:cNvSpPr/>
            <p:nvPr/>
          </p:nvSpPr>
          <p:spPr>
            <a:xfrm flipH="1" flipV="1">
              <a:off x="5502960" y="2728800"/>
              <a:ext cx="122040" cy="23148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37" name="Rectangle 26"/>
            <p:cNvSpPr/>
            <p:nvPr/>
          </p:nvSpPr>
          <p:spPr>
            <a:xfrm>
              <a:off x="5361480" y="3940920"/>
              <a:ext cx="180000" cy="110880"/>
            </a:xfrm>
            <a:prstGeom prst="rect">
              <a:avLst/>
            </a:prstGeom>
            <a:noFill/>
            <a:ln w="9360">
              <a:solidFill>
                <a:srgbClr val="FF0000"/>
              </a:solidFill>
              <a:round/>
            </a:ln>
            <a:effectLst>
              <a:outerShdw dist="23040" dir="5400000" algn="ctr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38" name="Line 27"/>
            <p:cNvSpPr/>
            <p:nvPr/>
          </p:nvSpPr>
          <p:spPr>
            <a:xfrm flipH="1" flipV="1">
              <a:off x="5358240" y="4052160"/>
              <a:ext cx="631800" cy="46116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39" name="Line 28"/>
            <p:cNvSpPr/>
            <p:nvPr/>
          </p:nvSpPr>
          <p:spPr>
            <a:xfrm flipH="1" flipV="1">
              <a:off x="5541840" y="3937680"/>
              <a:ext cx="448200" cy="4752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2520" rIns="90000" bIns="252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40" name="Rectangle 29"/>
            <p:cNvSpPr/>
            <p:nvPr/>
          </p:nvSpPr>
          <p:spPr>
            <a:xfrm>
              <a:off x="7499160" y="1567080"/>
              <a:ext cx="1129320" cy="371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1200" tIns="30600" rIns="61200" bIns="30600" anchor="t">
              <a:spAutoFit/>
            </a:bodyPr>
            <a:lstStyle/>
            <a:p>
              <a:pPr algn="ctr" defTabSz="457200">
                <a:lnSpc>
                  <a:spcPct val="100000"/>
                </a:lnSpc>
                <a:tabLst>
                  <a:tab pos="449280" algn="l"/>
                  <a:tab pos="898560" algn="l"/>
                  <a:tab pos="1347840" algn="l"/>
                </a:tabLst>
              </a:pPr>
              <a:r>
                <a:rPr lang="en-US" sz="680" b="1" strike="noStrike" spc="-1">
                  <a:solidFill>
                    <a:srgbClr val="800000"/>
                  </a:solidFill>
                  <a:latin typeface="Arial"/>
                  <a:ea typeface="Droid Sans Fallback"/>
                </a:rPr>
                <a:t>Example of NSW Micromegas readout board (smallest type)</a:t>
              </a:r>
              <a:endParaRPr lang="en-US" sz="68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" name="Rectangle 30"/>
            <p:cNvSpPr/>
            <p:nvPr/>
          </p:nvSpPr>
          <p:spPr>
            <a:xfrm>
              <a:off x="7033680" y="3587760"/>
              <a:ext cx="684360" cy="475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1200" tIns="30600" rIns="61200" bIns="30600" anchor="t">
              <a:spAutoFit/>
            </a:bodyPr>
            <a:lstStyle/>
            <a:p>
              <a:pPr defTabSz="457200">
                <a:lnSpc>
                  <a:spcPct val="100000"/>
                </a:lnSpc>
                <a:tabLst>
                  <a:tab pos="449280" algn="l"/>
                  <a:tab pos="898560" algn="l"/>
                </a:tabLst>
              </a:pPr>
              <a:r>
                <a:rPr lang="en-US" sz="680" b="1" strike="noStrike" spc="-1">
                  <a:solidFill>
                    <a:srgbClr val="800000"/>
                  </a:solidFill>
                  <a:latin typeface="Arial"/>
                  <a:ea typeface="Droid Sans Fallback"/>
                </a:rPr>
                <a:t>Pads for elastomeric connector (Zebra)</a:t>
              </a:r>
              <a:endParaRPr lang="en-US" sz="68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2" name="Rectangle 31"/>
            <p:cNvSpPr/>
            <p:nvPr/>
          </p:nvSpPr>
          <p:spPr>
            <a:xfrm>
              <a:off x="7251840" y="778320"/>
              <a:ext cx="1342080" cy="579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1200" tIns="30600" rIns="61200" bIns="30600" anchor="t">
              <a:spAutoFit/>
            </a:bodyPr>
            <a:lstStyle/>
            <a:p>
              <a:pPr defTabSz="457200">
                <a:lnSpc>
                  <a:spcPct val="100000"/>
                </a:lnSpc>
                <a:tabLst>
                  <a:tab pos="449280" algn="l"/>
                  <a:tab pos="898560" algn="l"/>
                  <a:tab pos="1347840" algn="l"/>
                  <a:tab pos="1797120" algn="l"/>
                </a:tabLst>
              </a:pPr>
              <a:r>
                <a:rPr lang="en-US" sz="680" b="1" strike="noStrike" spc="-1">
                  <a:solidFill>
                    <a:srgbClr val="800000"/>
                  </a:solidFill>
                  <a:latin typeface="Arial"/>
                  <a:ea typeface="Droid Sans Fallback"/>
                </a:rPr>
                <a:t>Central upper hole for layer interconnection. Readout strips routed around the hole. Central separation of  resistive pattern.</a:t>
              </a:r>
              <a:endParaRPr lang="en-US" sz="68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3" name="Rectangle 32"/>
            <p:cNvSpPr/>
            <p:nvPr/>
          </p:nvSpPr>
          <p:spPr>
            <a:xfrm>
              <a:off x="4923000" y="713520"/>
              <a:ext cx="1560240" cy="475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1200" tIns="30600" rIns="61200" bIns="30600" anchor="t">
              <a:spAutoFit/>
            </a:bodyPr>
            <a:lstStyle/>
            <a:p>
              <a:pPr defTabSz="457200">
                <a:lnSpc>
                  <a:spcPct val="100000"/>
                </a:lnSpc>
                <a:tabLst>
                  <a:tab pos="449280" algn="l"/>
                  <a:tab pos="898560" algn="l"/>
                  <a:tab pos="1347840" algn="l"/>
                  <a:tab pos="1797120" algn="l"/>
                  <a:tab pos="2246400" algn="l"/>
                </a:tabLst>
              </a:pPr>
              <a:r>
                <a:rPr lang="en-US" sz="680" b="1" strike="noStrike" spc="-1">
                  <a:solidFill>
                    <a:srgbClr val="800000"/>
                  </a:solidFill>
                  <a:latin typeface="Arial"/>
                  <a:ea typeface="Droid Sans Fallback"/>
                </a:rPr>
                <a:t>Surface structure of the board, with regular patterns of pillars and interconnections of resistive strips</a:t>
              </a:r>
              <a:endParaRPr lang="en-US" sz="68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4" name="Rectangle 33"/>
            <p:cNvSpPr/>
            <p:nvPr/>
          </p:nvSpPr>
          <p:spPr>
            <a:xfrm>
              <a:off x="4314960" y="2430000"/>
              <a:ext cx="698400" cy="475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1200" tIns="30600" rIns="61200" bIns="30600" anchor="t">
              <a:spAutoFit/>
            </a:bodyPr>
            <a:lstStyle/>
            <a:p>
              <a:pPr defTabSz="457200">
                <a:lnSpc>
                  <a:spcPct val="100000"/>
                </a:lnSpc>
                <a:tabLst>
                  <a:tab pos="449280" algn="l"/>
                  <a:tab pos="898560" algn="l"/>
                </a:tabLst>
              </a:pPr>
              <a:r>
                <a:rPr lang="en-US" sz="680" b="1" strike="noStrike" spc="-1">
                  <a:solidFill>
                    <a:srgbClr val="800000"/>
                  </a:solidFill>
                  <a:latin typeface="Arial"/>
                  <a:ea typeface="Droid Sans Fallback"/>
                </a:rPr>
                <a:t>Zoom of the board surface with a pillar</a:t>
              </a:r>
              <a:endParaRPr lang="en-US" sz="68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" name="Rectangle 34"/>
            <p:cNvSpPr/>
            <p:nvPr/>
          </p:nvSpPr>
          <p:spPr>
            <a:xfrm>
              <a:off x="6615360" y="3159000"/>
              <a:ext cx="180000" cy="110880"/>
            </a:xfrm>
            <a:prstGeom prst="rect">
              <a:avLst/>
            </a:prstGeom>
            <a:noFill/>
            <a:ln w="9360">
              <a:solidFill>
                <a:srgbClr val="FF0000"/>
              </a:solidFill>
              <a:round/>
            </a:ln>
            <a:effectLst>
              <a:outerShdw dist="23040" dir="5400000" algn="ctr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46" name="Line 35"/>
            <p:cNvSpPr/>
            <p:nvPr/>
          </p:nvSpPr>
          <p:spPr>
            <a:xfrm flipV="1">
              <a:off x="5173200" y="3272400"/>
              <a:ext cx="1441080" cy="55296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47" name="Line 36"/>
            <p:cNvSpPr/>
            <p:nvPr/>
          </p:nvSpPr>
          <p:spPr>
            <a:xfrm flipV="1">
              <a:off x="5836680" y="3271320"/>
              <a:ext cx="969840" cy="55404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en-GB" sz="122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48" name="Rectangle 37"/>
            <p:cNvSpPr/>
            <p:nvPr/>
          </p:nvSpPr>
          <p:spPr>
            <a:xfrm>
              <a:off x="5956560" y="3707640"/>
              <a:ext cx="1037520" cy="371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1200" tIns="30600" rIns="61200" bIns="30600" anchor="t">
              <a:spAutoFit/>
            </a:bodyPr>
            <a:lstStyle/>
            <a:p>
              <a:pPr algn="ctr" defTabSz="457200">
                <a:lnSpc>
                  <a:spcPct val="100000"/>
                </a:lnSpc>
                <a:tabLst>
                  <a:tab pos="449280" algn="l"/>
                  <a:tab pos="898560" algn="l"/>
                  <a:tab pos="1347840" algn="l"/>
                </a:tabLst>
              </a:pPr>
              <a:r>
                <a:rPr lang="en-US" sz="680" b="1" strike="noStrike" spc="-1">
                  <a:solidFill>
                    <a:srgbClr val="800000"/>
                  </a:solidFill>
                  <a:latin typeface="Arial"/>
                  <a:ea typeface="Droid Sans Fallback"/>
                </a:rPr>
                <a:t>Zoom of the resistive strip interconnections</a:t>
              </a:r>
              <a:endParaRPr lang="en-US" sz="68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49" name="Content Placeholder 2"/>
          <p:cNvSpPr/>
          <p:nvPr/>
        </p:nvSpPr>
        <p:spPr>
          <a:xfrm>
            <a:off x="421200" y="2979000"/>
            <a:ext cx="5026320" cy="182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1022 strips/board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Readout strips: 300 µm width, 425 or 450µm pitch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Screen-printed resistive strip pattern with same pitch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Resistive strips interconnected; pattern interrupted in the center → two HV sections per board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HV supply via silver line from the side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Elongated pillars: 1200μm x 200μm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9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000090"/>
                </a:solidFill>
                <a:latin typeface="Helvetica Light"/>
              </a:rPr>
              <a:t>Readout strips routed to pads for elastomeric connectors (Zebra)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241"/>
              </a:spcBef>
            </a:pP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tangle 5"/>
          <p:cNvSpPr/>
          <p:nvPr/>
        </p:nvSpPr>
        <p:spPr>
          <a:xfrm>
            <a:off x="833400" y="1389960"/>
            <a:ext cx="589680" cy="151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1" name="Rectangle 6"/>
          <p:cNvSpPr/>
          <p:nvPr/>
        </p:nvSpPr>
        <p:spPr>
          <a:xfrm>
            <a:off x="2191680" y="1397160"/>
            <a:ext cx="589680" cy="151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2" name="Rectangle 7"/>
          <p:cNvSpPr/>
          <p:nvPr/>
        </p:nvSpPr>
        <p:spPr>
          <a:xfrm>
            <a:off x="3342600" y="1396080"/>
            <a:ext cx="589680" cy="151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GB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9525576-40E7-4240-A9F4-C2FB063FB834}" type="slidenum">
              <a:rPr/>
              <a:t>5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Material Procurement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129960" y="861840"/>
            <a:ext cx="6030000" cy="2804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Board components are procured centrally and delivered to manufacturers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808080"/>
              </a:buClr>
              <a:buFont typeface="Courier New"/>
              <a:buChar char="o"/>
            </a:pPr>
            <a:r>
              <a:rPr lang="en-US" sz="1100" b="0" strike="noStrike" spc="-1">
                <a:solidFill>
                  <a:schemeClr val="lt1">
                    <a:lumMod val="50000"/>
                  </a:schemeClr>
                </a:solidFill>
                <a:latin typeface="Helvetica Light"/>
              </a:rPr>
              <a:t>keep control of the procurement (avoid delays)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808080"/>
              </a:buClr>
              <a:buFont typeface="Courier New"/>
              <a:buChar char="o"/>
            </a:pPr>
            <a:r>
              <a:rPr lang="en-US" sz="1100" b="0" strike="noStrike" spc="-1">
                <a:solidFill>
                  <a:schemeClr val="lt1">
                    <a:lumMod val="50000"/>
                  </a:schemeClr>
                </a:solidFill>
                <a:latin typeface="Helvetica Light"/>
              </a:rPr>
              <a:t>save money</a:t>
            </a:r>
            <a:br>
              <a:rPr sz="1100"/>
            </a:br>
            <a:r>
              <a:rPr lang="en-US" sz="1100" b="0" strike="noStrike" spc="-1">
                <a:solidFill>
                  <a:schemeClr val="dk2">
                    <a:lumMod val="75000"/>
                  </a:schemeClr>
                </a:solidFill>
                <a:latin typeface="Helvetica Light"/>
              </a:rPr>
              <a:t> 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17375E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chemeClr val="dk2">
                    <a:lumMod val="75000"/>
                  </a:schemeClr>
                </a:solidFill>
                <a:latin typeface="Helvetica Light"/>
              </a:rPr>
              <a:t>Base Cu-clad FR4 sheets, halogen free (0.5 mm thick, 2000x600 mm</a:t>
            </a:r>
            <a:r>
              <a:rPr lang="en-US" sz="1200" b="0" strike="noStrike" spc="-1" baseline="30000">
                <a:solidFill>
                  <a:schemeClr val="dk2">
                    <a:lumMod val="75000"/>
                  </a:schemeClr>
                </a:solidFill>
                <a:latin typeface="Helvetica Light"/>
              </a:rPr>
              <a:t>2</a:t>
            </a:r>
            <a:r>
              <a:rPr lang="en-US" sz="1200" b="0" strike="noStrike" spc="-1">
                <a:solidFill>
                  <a:schemeClr val="dk2">
                    <a:lumMod val="75000"/>
                  </a:schemeClr>
                </a:solidFill>
                <a:latin typeface="Helvetica Light"/>
              </a:rPr>
              <a:t>)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80808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chemeClr val="lt1">
                    <a:lumMod val="50000"/>
                  </a:schemeClr>
                </a:solidFill>
                <a:latin typeface="Helvetica Light"/>
              </a:rPr>
              <a:t>QC (thickness, uniformity, defects) and stabilisation (thermal treatment) at CERN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21"/>
              </a:spcBef>
              <a:buClr>
                <a:srgbClr val="808080"/>
              </a:buClr>
              <a:buFont typeface="Courier New"/>
              <a:buChar char="o"/>
            </a:pPr>
            <a:r>
              <a:rPr lang="en-GB" sz="1100" b="0" strike="noStrike" spc="-1">
                <a:solidFill>
                  <a:schemeClr val="lt1">
                    <a:lumMod val="50000"/>
                  </a:schemeClr>
                </a:solidFill>
                <a:latin typeface="Helvetica Light"/>
              </a:rPr>
              <a:t>Full quantity procured at at the beginning, </a:t>
            </a:r>
            <a:r>
              <a:rPr lang="en-US" sz="1100" b="0" strike="noStrike" spc="-1">
                <a:solidFill>
                  <a:schemeClr val="lt1">
                    <a:lumMod val="50000"/>
                  </a:schemeClr>
                </a:solidFill>
                <a:latin typeface="Helvetica Light"/>
              </a:rPr>
              <a:t>delivered to companies in batches</a:t>
            </a: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chemeClr val="dk1"/>
                </a:solidFill>
                <a:latin typeface="Helvetica Light"/>
              </a:rPr>
              <a:t>Kapton (EN type) for resistive foils 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indent="0" defTabSz="457200">
              <a:lnSpc>
                <a:spcPct val="100000"/>
              </a:lnSpc>
              <a:spcBef>
                <a:spcPts val="221"/>
              </a:spcBef>
              <a:buNone/>
            </a:pPr>
            <a:endParaRPr lang="en-US" sz="11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17375E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chemeClr val="dk2">
                    <a:lumMod val="75000"/>
                  </a:schemeClr>
                </a:solidFill>
                <a:latin typeface="Helvetica Light"/>
              </a:rPr>
              <a:t>Coverlay (Dupont Pyralux PC1025, 600 mm wide, 128 μm thick)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17375E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chemeClr val="dk2">
                    <a:lumMod val="75000"/>
                  </a:schemeClr>
                </a:solidFill>
                <a:latin typeface="Helvetica Light"/>
              </a:rPr>
              <a:t>Resistive paste </a:t>
            </a:r>
            <a:r>
              <a:rPr lang="en-US" sz="1100" b="0" strike="noStrike" spc="-1">
                <a:solidFill>
                  <a:schemeClr val="dk2">
                    <a:lumMod val="75000"/>
                  </a:schemeClr>
                </a:solidFill>
                <a:latin typeface="Helvetica Light"/>
              </a:rPr>
              <a:t>(</a:t>
            </a:r>
            <a:r>
              <a:rPr lang="en-GB" sz="1100" b="0" strike="noStrike" spc="-1">
                <a:solidFill>
                  <a:schemeClr val="dk2">
                    <a:lumMod val="75000"/>
                  </a:schemeClr>
                </a:solidFill>
                <a:latin typeface="Helvetica Light"/>
              </a:rPr>
              <a:t>RS12115 100 KΩ/square polymer resistor</a:t>
            </a:r>
            <a:r>
              <a:rPr lang="en-US" sz="1100" b="0" strike="noStrike" spc="-1">
                <a:solidFill>
                  <a:schemeClr val="dk2">
                    <a:lumMod val="75000"/>
                  </a:schemeClr>
                </a:solidFill>
                <a:latin typeface="Helvetica Light"/>
              </a:rPr>
              <a:t>) </a:t>
            </a:r>
            <a:r>
              <a:rPr lang="en-US" sz="1200" b="0" strike="noStrike" spc="-1">
                <a:solidFill>
                  <a:schemeClr val="dk2">
                    <a:lumMod val="75000"/>
                  </a:schemeClr>
                </a:solidFill>
                <a:latin typeface="Helvetica Light"/>
              </a:rPr>
              <a:t>for printing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17375E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chemeClr val="dk2">
                    <a:lumMod val="75000"/>
                  </a:schemeClr>
                </a:solidFill>
                <a:latin typeface="Helvetica Light"/>
              </a:rPr>
              <a:t>Ag paste for electrical contact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indent="0" defTabSz="457200">
              <a:lnSpc>
                <a:spcPct val="100000"/>
              </a:lnSpc>
              <a:spcBef>
                <a:spcPts val="241"/>
              </a:spcBef>
              <a:buNone/>
            </a:pP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155" name="Picture 8"/>
          <p:cNvPicPr/>
          <p:nvPr/>
        </p:nvPicPr>
        <p:blipFill>
          <a:blip r:embed="rId2"/>
          <a:stretch/>
        </p:blipFill>
        <p:spPr>
          <a:xfrm>
            <a:off x="6236640" y="646560"/>
            <a:ext cx="2459160" cy="1753560"/>
          </a:xfrm>
          <a:prstGeom prst="rect">
            <a:avLst/>
          </a:prstGeom>
          <a:ln w="0">
            <a:noFill/>
          </a:ln>
        </p:spPr>
      </p:pic>
      <p:pic>
        <p:nvPicPr>
          <p:cNvPr id="156" name="Picture 6"/>
          <p:cNvPicPr/>
          <p:nvPr/>
        </p:nvPicPr>
        <p:blipFill>
          <a:blip r:embed="rId3"/>
          <a:stretch/>
        </p:blipFill>
        <p:spPr>
          <a:xfrm>
            <a:off x="6236640" y="2750040"/>
            <a:ext cx="2449800" cy="1990080"/>
          </a:xfrm>
          <a:prstGeom prst="rect">
            <a:avLst/>
          </a:prstGeom>
          <a:ln w="0">
            <a:noFill/>
          </a:ln>
        </p:spPr>
      </p:pic>
      <p:pic>
        <p:nvPicPr>
          <p:cNvPr id="157" name="Picture 7"/>
          <p:cNvPicPr/>
          <p:nvPr/>
        </p:nvPicPr>
        <p:blipFill>
          <a:blip r:embed="rId4"/>
          <a:stretch/>
        </p:blipFill>
        <p:spPr>
          <a:xfrm>
            <a:off x="2724840" y="3739680"/>
            <a:ext cx="3334680" cy="955440"/>
          </a:xfrm>
          <a:prstGeom prst="rect">
            <a:avLst/>
          </a:prstGeom>
          <a:ln w="0">
            <a:noFill/>
          </a:ln>
        </p:spPr>
      </p:pic>
      <p:pic>
        <p:nvPicPr>
          <p:cNvPr id="158" name="Picture 9"/>
          <p:cNvPicPr/>
          <p:nvPr/>
        </p:nvPicPr>
        <p:blipFill>
          <a:blip r:embed="rId5"/>
          <a:stretch/>
        </p:blipFill>
        <p:spPr>
          <a:xfrm>
            <a:off x="304560" y="3787920"/>
            <a:ext cx="2355840" cy="948960"/>
          </a:xfrm>
          <a:prstGeom prst="rect">
            <a:avLst/>
          </a:prstGeom>
          <a:ln w="0">
            <a:noFill/>
          </a:ln>
        </p:spPr>
      </p:pic>
      <p:sp>
        <p:nvSpPr>
          <p:cNvPr id="159" name="Right Brace 10"/>
          <p:cNvSpPr/>
          <p:nvPr/>
        </p:nvSpPr>
        <p:spPr>
          <a:xfrm>
            <a:off x="5092200" y="2621520"/>
            <a:ext cx="183960" cy="76968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4F81BD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GB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0" name="TextBox 11"/>
          <p:cNvSpPr/>
          <p:nvPr/>
        </p:nvSpPr>
        <p:spPr>
          <a:xfrm rot="16200000">
            <a:off x="4896360" y="2878560"/>
            <a:ext cx="119268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GB" sz="1100" b="0" strike="noStrike" spc="-1">
                <a:solidFill>
                  <a:schemeClr val="dk1"/>
                </a:solidFill>
                <a:latin typeface="Helvetica Light"/>
              </a:rPr>
              <a:t>Limited shelf-life</a:t>
            </a:r>
            <a:endParaRPr lang="en-US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BE454C-1A5C-49B6-BD8E-B8423CE92214}" type="slidenum">
              <a:rPr/>
              <a:t>6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8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Logistic &amp; organization</a:t>
            </a: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grpSp>
        <p:nvGrpSpPr>
          <p:cNvPr id="162" name="Group 12"/>
          <p:cNvGrpSpPr/>
          <p:nvPr/>
        </p:nvGrpSpPr>
        <p:grpSpPr>
          <a:xfrm>
            <a:off x="2653200" y="787680"/>
            <a:ext cx="5671440" cy="3849840"/>
            <a:chOff x="2653200" y="787680"/>
            <a:chExt cx="5671440" cy="3849840"/>
          </a:xfrm>
        </p:grpSpPr>
        <p:pic>
          <p:nvPicPr>
            <p:cNvPr id="163" name="Picture 46"/>
            <p:cNvPicPr/>
            <p:nvPr/>
          </p:nvPicPr>
          <p:blipFill>
            <a:blip r:embed="rId2"/>
            <a:stretch/>
          </p:blipFill>
          <p:spPr>
            <a:xfrm>
              <a:off x="2653200" y="787680"/>
              <a:ext cx="5671440" cy="38498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4" name="Picture 10"/>
            <p:cNvPicPr/>
            <p:nvPr/>
          </p:nvPicPr>
          <p:blipFill>
            <a:blip r:embed="rId3"/>
            <a:stretch/>
          </p:blipFill>
          <p:spPr>
            <a:xfrm>
              <a:off x="7334640" y="2450880"/>
              <a:ext cx="716760" cy="3078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65" name="Oval 11"/>
            <p:cNvSpPr/>
            <p:nvPr/>
          </p:nvSpPr>
          <p:spPr>
            <a:xfrm>
              <a:off x="7238880" y="1260720"/>
              <a:ext cx="765000" cy="50508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3996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457200">
                <a:lnSpc>
                  <a:spcPct val="100000"/>
                </a:lnSpc>
              </a:pPr>
              <a:endParaRPr lang="en-GB" sz="1800" b="0" strike="noStrike" spc="-1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166" name="Picture 9"/>
            <p:cNvPicPr/>
            <p:nvPr/>
          </p:nvPicPr>
          <p:blipFill>
            <a:blip r:embed="rId4"/>
            <a:stretch/>
          </p:blipFill>
          <p:spPr>
            <a:xfrm>
              <a:off x="7417440" y="1260720"/>
              <a:ext cx="404640" cy="5050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167" name="Group 13"/>
          <p:cNvGrpSpPr/>
          <p:nvPr/>
        </p:nvGrpSpPr>
        <p:grpSpPr>
          <a:xfrm>
            <a:off x="280800" y="630720"/>
            <a:ext cx="2773080" cy="2221200"/>
            <a:chOff x="280800" y="630720"/>
            <a:chExt cx="2773080" cy="2221200"/>
          </a:xfrm>
        </p:grpSpPr>
        <p:pic>
          <p:nvPicPr>
            <p:cNvPr id="168" name="Picture 6"/>
            <p:cNvPicPr/>
            <p:nvPr/>
          </p:nvPicPr>
          <p:blipFill>
            <a:blip r:embed="rId5"/>
            <a:stretch/>
          </p:blipFill>
          <p:spPr>
            <a:xfrm>
              <a:off x="280800" y="630720"/>
              <a:ext cx="2550240" cy="22212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69" name="TextBox 7"/>
            <p:cNvSpPr/>
            <p:nvPr/>
          </p:nvSpPr>
          <p:spPr>
            <a:xfrm rot="19431000">
              <a:off x="1571760" y="1950120"/>
              <a:ext cx="1506240" cy="409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</a:pPr>
              <a:r>
                <a:rPr lang="en-GB" sz="1050" b="0" strike="noStrike" spc="-1">
                  <a:solidFill>
                    <a:schemeClr val="dk1"/>
                  </a:solidFill>
                  <a:latin typeface="Apple Chancery"/>
                </a:rPr>
                <a:t>Material for Micromegas</a:t>
              </a:r>
              <a:endParaRPr lang="en-US" sz="105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0" name="TextBox 8"/>
            <p:cNvSpPr/>
            <p:nvPr/>
          </p:nvSpPr>
          <p:spPr>
            <a:xfrm rot="19431000">
              <a:off x="1530720" y="1527480"/>
              <a:ext cx="70272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</a:pPr>
              <a:r>
                <a:rPr lang="en-GB" sz="1000" b="0" strike="noStrike" spc="-1">
                  <a:solidFill>
                    <a:schemeClr val="dk1"/>
                  </a:solidFill>
                  <a:latin typeface="Apple Chancery"/>
                </a:rPr>
                <a:t>NSW stuff</a:t>
              </a:r>
              <a:endParaRPr lang="en-US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2736C2A-0848-4BB8-8C37-603B77E2FC7D}" type="slidenum">
              <a:rPr/>
              <a:t>7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6"/>
          <p:cNvPicPr/>
          <p:nvPr/>
        </p:nvPicPr>
        <p:blipFill>
          <a:blip r:embed="rId2"/>
          <a:stretch/>
        </p:blipFill>
        <p:spPr>
          <a:xfrm>
            <a:off x="5606640" y="657360"/>
            <a:ext cx="2864520" cy="3794400"/>
          </a:xfrm>
          <a:prstGeom prst="rect">
            <a:avLst/>
          </a:prstGeom>
          <a:ln w="0">
            <a:noFill/>
          </a:ln>
        </p:spPr>
      </p:pic>
      <p:sp>
        <p:nvSpPr>
          <p:cNvPr id="172" name="TextShape 1"/>
          <p:cNvSpPr/>
          <p:nvPr/>
        </p:nvSpPr>
        <p:spPr>
          <a:xfrm>
            <a:off x="1543320" y="97920"/>
            <a:ext cx="6024600" cy="529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CH" sz="2700" b="0" strike="noStrike" spc="-1">
                <a:solidFill>
                  <a:schemeClr val="dk1"/>
                </a:solidFill>
                <a:latin typeface="Helvetica Light"/>
              </a:rPr>
              <a:t>Board Production</a:t>
            </a:r>
            <a:endParaRPr lang="en-US" sz="27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TextShape 2"/>
          <p:cNvSpPr/>
          <p:nvPr/>
        </p:nvSpPr>
        <p:spPr>
          <a:xfrm>
            <a:off x="496440" y="779400"/>
            <a:ext cx="5279760" cy="3168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93760" indent="-220320" defTabSz="457200">
              <a:lnSpc>
                <a:spcPct val="100000"/>
              </a:lnSpc>
              <a:buClr>
                <a:srgbClr val="000000"/>
              </a:buClr>
              <a:buFont typeface="StarSymbol"/>
              <a:buAutoNum type="romanUcPeriod"/>
            </a:pPr>
            <a:r>
              <a:rPr lang="de-CH" sz="1200" b="0" strike="noStrike" spc="-1">
                <a:solidFill>
                  <a:srgbClr val="000000"/>
                </a:solidFill>
                <a:latin typeface="Helvetica Light"/>
              </a:rPr>
              <a:t>Photolithographic creation of copper pattern       </a:t>
            </a:r>
            <a:br>
              <a:rPr sz="1200"/>
            </a:br>
            <a:r>
              <a:rPr lang="de-CH" sz="980" b="0" strike="noStrike" spc="-1">
                <a:solidFill>
                  <a:srgbClr val="000000"/>
                </a:solidFill>
                <a:latin typeface="Helvetica Light"/>
              </a:rPr>
              <a:t>standard process.                                                                 </a:t>
            </a:r>
            <a:br>
              <a:rPr sz="980"/>
            </a:br>
            <a:r>
              <a:rPr lang="de-CH" sz="980" b="0" strike="noStrike" spc="-1">
                <a:solidFill>
                  <a:srgbClr val="3861AA"/>
                </a:solidFill>
                <a:latin typeface="Helvetica Light"/>
              </a:rPr>
              <a:t>complex due to: size of board, required precision &amp; board elongation (humidity).</a:t>
            </a:r>
            <a:endParaRPr lang="en-US" sz="980" b="0" strike="noStrike" spc="-1">
              <a:solidFill>
                <a:srgbClr val="000000"/>
              </a:solidFill>
              <a:latin typeface="Arial"/>
            </a:endParaRPr>
          </a:p>
          <a:p>
            <a:pPr marL="293760" indent="-220320" defTabSz="457200">
              <a:lnSpc>
                <a:spcPct val="100000"/>
              </a:lnSpc>
              <a:buClr>
                <a:srgbClr val="000000"/>
              </a:buClr>
              <a:buFont typeface="StarSymbol"/>
              <a:buAutoNum type="romanUcPeriod"/>
            </a:pPr>
            <a:r>
              <a:rPr lang="de-CH" sz="1200" b="0" strike="noStrike" spc="-1">
                <a:solidFill>
                  <a:srgbClr val="000000"/>
                </a:solidFill>
                <a:latin typeface="Helvetica Light"/>
              </a:rPr>
              <a:t>Cutting of Kapton foil with resistive pattern                </a:t>
            </a:r>
            <a:br>
              <a:rPr sz="1200"/>
            </a:br>
            <a:r>
              <a:rPr lang="de-CH" sz="980" b="0" strike="noStrike" spc="-1">
                <a:solidFill>
                  <a:srgbClr val="000000"/>
                </a:solidFill>
                <a:latin typeface="Helvetica Light"/>
              </a:rPr>
              <a:t>non-standard but simple &amp; required accuracy only ±1mm</a:t>
            </a:r>
            <a:endParaRPr lang="en-US" sz="980" b="0" strike="noStrike" spc="-1">
              <a:solidFill>
                <a:srgbClr val="000000"/>
              </a:solidFill>
              <a:latin typeface="Arial"/>
            </a:endParaRPr>
          </a:p>
          <a:p>
            <a:pPr marL="293760" indent="-220320" defTabSz="457200">
              <a:lnSpc>
                <a:spcPct val="100000"/>
              </a:lnSpc>
              <a:buClr>
                <a:srgbClr val="000000"/>
              </a:buClr>
              <a:buFont typeface="StarSymbol"/>
              <a:buAutoNum type="romanUcPeriod"/>
            </a:pPr>
            <a:r>
              <a:rPr lang="de-CH" sz="1200" b="0" strike="noStrike" spc="-1">
                <a:solidFill>
                  <a:srgbClr val="000000"/>
                </a:solidFill>
                <a:latin typeface="Helvetica Light"/>
              </a:rPr>
              <a:t>Stacking and gluing at high P&amp;T of Kapton foil, glue foil and board</a:t>
            </a:r>
            <a:br>
              <a:rPr sz="1200"/>
            </a:br>
            <a:r>
              <a:rPr lang="de-CH" sz="980" b="0" strike="noStrike" spc="-1">
                <a:solidFill>
                  <a:srgbClr val="000000"/>
                </a:solidFill>
                <a:latin typeface="Helvetica Light"/>
              </a:rPr>
              <a:t>standard process for small boards</a:t>
            </a:r>
            <a:br>
              <a:rPr sz="980"/>
            </a:br>
            <a:r>
              <a:rPr lang="de-CH" sz="980" b="0" strike="noStrike" spc="-1">
                <a:solidFill>
                  <a:srgbClr val="3861AA"/>
                </a:solidFill>
                <a:latin typeface="Helvetica Light"/>
              </a:rPr>
              <a:t>complex due to: size of board &amp; required cleanliness.</a:t>
            </a:r>
            <a:endParaRPr lang="en-US" sz="980" b="0" strike="noStrike" spc="-1">
              <a:solidFill>
                <a:srgbClr val="000000"/>
              </a:solidFill>
              <a:latin typeface="Arial"/>
            </a:endParaRPr>
          </a:p>
          <a:p>
            <a:pPr marL="293760" indent="-220320" defTabSz="457200">
              <a:lnSpc>
                <a:spcPct val="100000"/>
              </a:lnSpc>
              <a:buClr>
                <a:srgbClr val="000000"/>
              </a:buClr>
              <a:buFont typeface="StarSymbol"/>
              <a:buAutoNum type="romanUcPeriod"/>
            </a:pPr>
            <a:r>
              <a:rPr lang="de-CH" sz="1200" b="0" strike="noStrike" spc="-1">
                <a:solidFill>
                  <a:srgbClr val="000000"/>
                </a:solidFill>
                <a:latin typeface="Helvetica Light"/>
              </a:rPr>
              <a:t>Chemical silver plating of copper pads                     </a:t>
            </a:r>
            <a:br>
              <a:rPr sz="1200"/>
            </a:br>
            <a:r>
              <a:rPr lang="de-CH" sz="980" b="0" strike="noStrike" spc="-1">
                <a:solidFill>
                  <a:srgbClr val="000000"/>
                </a:solidFill>
                <a:latin typeface="Helvetica Light"/>
              </a:rPr>
              <a:t>standard process</a:t>
            </a:r>
            <a:endParaRPr lang="en-US" sz="980" b="0" strike="noStrike" spc="-1">
              <a:solidFill>
                <a:srgbClr val="000000"/>
              </a:solidFill>
              <a:latin typeface="Arial"/>
            </a:endParaRPr>
          </a:p>
          <a:p>
            <a:pPr marL="293760" indent="-220320" defTabSz="457200">
              <a:lnSpc>
                <a:spcPct val="100000"/>
              </a:lnSpc>
              <a:buClr>
                <a:srgbClr val="000000"/>
              </a:buClr>
              <a:buFont typeface="StarSymbol"/>
              <a:buAutoNum type="romanUcPeriod"/>
            </a:pPr>
            <a:r>
              <a:rPr lang="de-CH" sz="1200" b="0" strike="noStrike" spc="-1">
                <a:solidFill>
                  <a:srgbClr val="000000"/>
                </a:solidFill>
                <a:latin typeface="Helvetica Light"/>
              </a:rPr>
              <a:t>Screen-printing of silver paste                                </a:t>
            </a:r>
            <a:br>
              <a:rPr sz="1200"/>
            </a:br>
            <a:r>
              <a:rPr lang="de-CH" sz="980" b="0" strike="noStrike" spc="-1">
                <a:solidFill>
                  <a:srgbClr val="3861AA"/>
                </a:solidFill>
                <a:latin typeface="Helvetica Light"/>
              </a:rPr>
              <a:t>non-standard but rather simple</a:t>
            </a:r>
            <a:r>
              <a:rPr lang="de-CH" sz="980" b="0" strike="noStrike" spc="-1">
                <a:solidFill>
                  <a:srgbClr val="000000"/>
                </a:solidFill>
                <a:latin typeface="Helvetica Light"/>
              </a:rPr>
              <a:t> &amp; required accuracy only ± 1mm</a:t>
            </a:r>
            <a:endParaRPr lang="en-US" sz="980" b="0" strike="noStrike" spc="-1">
              <a:solidFill>
                <a:srgbClr val="000000"/>
              </a:solidFill>
              <a:latin typeface="Arial"/>
            </a:endParaRPr>
          </a:p>
          <a:p>
            <a:pPr marL="293760" indent="-220320" defTabSz="457200">
              <a:lnSpc>
                <a:spcPct val="100000"/>
              </a:lnSpc>
              <a:buClr>
                <a:srgbClr val="000000"/>
              </a:buClr>
              <a:buFont typeface="StarSymbol"/>
              <a:buAutoNum type="romanUcPeriod"/>
            </a:pPr>
            <a:r>
              <a:rPr lang="de-CH" sz="1200" b="0" strike="noStrike" spc="-1">
                <a:solidFill>
                  <a:srgbClr val="000000"/>
                </a:solidFill>
                <a:latin typeface="Helvetica Light"/>
              </a:rPr>
              <a:t>Lamination of coverlay &amp; pillar creation               </a:t>
            </a:r>
            <a:br>
              <a:rPr sz="1200"/>
            </a:br>
            <a:r>
              <a:rPr lang="de-CH" sz="980" b="0" strike="noStrike" spc="-1">
                <a:solidFill>
                  <a:srgbClr val="000000"/>
                </a:solidFill>
                <a:latin typeface="Helvetica Light"/>
              </a:rPr>
              <a:t>standard process for small boards.                                       </a:t>
            </a:r>
            <a:br>
              <a:rPr sz="980"/>
            </a:br>
            <a:r>
              <a:rPr lang="de-CH" sz="980" b="0" strike="noStrike" spc="-1">
                <a:solidFill>
                  <a:srgbClr val="3861AA"/>
                </a:solidFill>
                <a:latin typeface="Helvetica Light"/>
              </a:rPr>
              <a:t>complex due to: size of boards, highly non-standard pattern, required flatness</a:t>
            </a:r>
            <a:endParaRPr lang="en-US" sz="980" b="0" strike="noStrike" spc="-1">
              <a:solidFill>
                <a:srgbClr val="000000"/>
              </a:solidFill>
              <a:latin typeface="Arial"/>
            </a:endParaRPr>
          </a:p>
          <a:p>
            <a:pPr marL="293760" indent="-220320" defTabSz="457200">
              <a:lnSpc>
                <a:spcPct val="100000"/>
              </a:lnSpc>
              <a:buClr>
                <a:srgbClr val="000000"/>
              </a:buClr>
              <a:buFont typeface="StarSymbol"/>
              <a:buAutoNum type="romanUcPeriod"/>
            </a:pPr>
            <a:r>
              <a:rPr lang="de-CH" sz="1200" b="0" strike="noStrike" spc="-1">
                <a:solidFill>
                  <a:srgbClr val="000000"/>
                </a:solidFill>
                <a:latin typeface="Helvetica Light"/>
              </a:rPr>
              <a:t>Cutting of boards and drilling of non-precision holes </a:t>
            </a:r>
            <a:br>
              <a:rPr sz="1200"/>
            </a:br>
            <a:r>
              <a:rPr lang="de-CH" sz="980" b="0" strike="noStrike" spc="-1">
                <a:solidFill>
                  <a:srgbClr val="000000"/>
                </a:solidFill>
                <a:latin typeface="Helvetica Light"/>
              </a:rPr>
              <a:t>standard process on CNC machine.                                     </a:t>
            </a:r>
            <a:br>
              <a:rPr sz="980"/>
            </a:br>
            <a:r>
              <a:rPr lang="de-CH" sz="980" b="0" strike="noStrike" spc="-1">
                <a:solidFill>
                  <a:srgbClr val="3861AA"/>
                </a:solidFill>
                <a:latin typeface="Helvetica Light"/>
              </a:rPr>
              <a:t>complex due to size of boards, required cutting precision &amp; board elongation (humidity).</a:t>
            </a:r>
            <a:endParaRPr lang="en-US" sz="98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TextShape 3"/>
          <p:cNvSpPr/>
          <p:nvPr/>
        </p:nvSpPr>
        <p:spPr>
          <a:xfrm>
            <a:off x="7095600" y="4011480"/>
            <a:ext cx="149580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200" tIns="30600" rIns="61200" bIns="306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de-CH" sz="980" b="0" strike="noStrike" spc="-1">
                <a:solidFill>
                  <a:srgbClr val="000000"/>
                </a:solidFill>
                <a:latin typeface="Arial"/>
              </a:rPr>
              <a:t>waiting for board expansion (&gt;20 days)</a:t>
            </a:r>
            <a:endParaRPr lang="en-US" sz="98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TextBox 1"/>
          <p:cNvSpPr/>
          <p:nvPr/>
        </p:nvSpPr>
        <p:spPr>
          <a:xfrm>
            <a:off x="1218600" y="4069800"/>
            <a:ext cx="3643200" cy="455400"/>
          </a:xfrm>
          <a:prstGeom prst="rect">
            <a:avLst/>
          </a:prstGeom>
          <a:noFill/>
          <a:ln w="0">
            <a:solidFill>
              <a:srgbClr val="92080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GB" sz="1200" b="0" strike="noStrike" spc="-1">
                <a:solidFill>
                  <a:srgbClr val="920806"/>
                </a:solidFill>
                <a:latin typeface="Helvetica Light"/>
              </a:rPr>
              <a:t>Try to make all production steps as close as possible to standard processes in industry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23B1687-5D2B-4AFE-993B-4FF0589F3DBE}" type="slidenum">
              <a:rPr/>
              <a:t>8</a:t>
            </a:fld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42840"/>
            <a:ext cx="8229240" cy="524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457200">
              <a:lnSpc>
                <a:spcPct val="100000"/>
              </a:lnSpc>
              <a:buNone/>
            </a:pPr>
            <a:r>
              <a:rPr lang="en-US" sz="2700" b="0" strike="noStrike" spc="-1">
                <a:solidFill>
                  <a:schemeClr val="lt2">
                    <a:lumMod val="25000"/>
                  </a:schemeClr>
                </a:solidFill>
                <a:latin typeface="Helvetica Light"/>
              </a:rPr>
              <a:t>Quality Assurance / Quality Control</a:t>
            </a:r>
            <a:endParaRPr lang="en-US" sz="27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/>
          </p:nvPr>
        </p:nvSpPr>
        <p:spPr>
          <a:xfrm>
            <a:off x="442080" y="603000"/>
            <a:ext cx="4349880" cy="1459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QA/QC lab for foils at Kobe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First QC at the manufacturer premises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Dedicated lab set-up at CERN 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  <a:p>
            <a:pPr marL="743040" lvl="1" indent="-285840" defTabSz="457200">
              <a:lnSpc>
                <a:spcPct val="100000"/>
              </a:lnSpc>
              <a:spcBef>
                <a:spcPts val="210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50" b="0" strike="noStrike" spc="-1">
                <a:solidFill>
                  <a:srgbClr val="000090"/>
                </a:solidFill>
                <a:latin typeface="Helvetica Light"/>
              </a:rPr>
              <a:t>7 test stations 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10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50" b="0" strike="noStrike" spc="-1">
                <a:solidFill>
                  <a:srgbClr val="000090"/>
                </a:solidFill>
                <a:latin typeface="Helvetica Light"/>
              </a:rPr>
              <a:t>Each board tested according to QC protocol</a:t>
            </a:r>
          </a:p>
          <a:p>
            <a:pPr marL="743040" lvl="1" indent="-285840" defTabSz="457200">
              <a:lnSpc>
                <a:spcPct val="100000"/>
              </a:lnSpc>
              <a:spcBef>
                <a:spcPts val="210"/>
              </a:spcBef>
              <a:buClr>
                <a:srgbClr val="000090"/>
              </a:buClr>
              <a:buFont typeface="Courier New"/>
              <a:buChar char="o"/>
            </a:pPr>
            <a:r>
              <a:rPr lang="en-US" sz="1050" b="0" strike="noStrike" spc="-1">
                <a:solidFill>
                  <a:srgbClr val="000090"/>
                </a:solidFill>
                <a:latin typeface="Helvetica Light"/>
              </a:rPr>
              <a:t>Online form interfaced with QC DB to guide through QC</a:t>
            </a:r>
          </a:p>
          <a:p>
            <a:pPr marL="343080" indent="-343080" defTabSz="457200">
              <a:lnSpc>
                <a:spcPct val="100000"/>
              </a:lnSpc>
              <a:spcBef>
                <a:spcPts val="241"/>
              </a:spcBef>
              <a:buClr>
                <a:srgbClr val="920806"/>
              </a:buClr>
              <a:buFont typeface="Wingdings" charset="2"/>
              <a:buChar char=""/>
            </a:pPr>
            <a:r>
              <a:rPr lang="en-US" sz="1200" b="0" strike="noStrike" spc="-1">
                <a:solidFill>
                  <a:srgbClr val="920806"/>
                </a:solidFill>
                <a:latin typeface="Helvetica Light"/>
              </a:rPr>
              <a:t>Repair facility in a separate room</a:t>
            </a:r>
            <a:endParaRPr lang="en-US" sz="1200" b="0" strike="noStrike" spc="-1">
              <a:solidFill>
                <a:srgbClr val="000090"/>
              </a:solidFill>
              <a:latin typeface="Helvetica Light"/>
            </a:endParaRPr>
          </a:p>
        </p:txBody>
      </p:sp>
      <p:pic>
        <p:nvPicPr>
          <p:cNvPr id="178" name="Picture 5"/>
          <p:cNvPicPr/>
          <p:nvPr/>
        </p:nvPicPr>
        <p:blipFill>
          <a:blip r:embed="rId2"/>
          <a:stretch/>
        </p:blipFill>
        <p:spPr>
          <a:xfrm>
            <a:off x="348480" y="2136600"/>
            <a:ext cx="4484520" cy="2670120"/>
          </a:xfrm>
          <a:prstGeom prst="rect">
            <a:avLst/>
          </a:prstGeom>
          <a:ln w="0">
            <a:noFill/>
          </a:ln>
        </p:spPr>
      </p:pic>
      <p:pic>
        <p:nvPicPr>
          <p:cNvPr id="179" name="Picture 7"/>
          <p:cNvPicPr/>
          <p:nvPr/>
        </p:nvPicPr>
        <p:blipFill>
          <a:blip r:embed="rId3"/>
          <a:stretch/>
        </p:blipFill>
        <p:spPr>
          <a:xfrm>
            <a:off x="5168880" y="3087360"/>
            <a:ext cx="1153800" cy="1537560"/>
          </a:xfrm>
          <a:prstGeom prst="rect">
            <a:avLst/>
          </a:prstGeom>
          <a:ln w="0">
            <a:noFill/>
          </a:ln>
        </p:spPr>
      </p:pic>
      <p:pic>
        <p:nvPicPr>
          <p:cNvPr id="180" name="Picture 8"/>
          <p:cNvPicPr/>
          <p:nvPr/>
        </p:nvPicPr>
        <p:blipFill>
          <a:blip r:embed="rId4"/>
          <a:stretch/>
        </p:blipFill>
        <p:spPr>
          <a:xfrm>
            <a:off x="5001480" y="629640"/>
            <a:ext cx="1827720" cy="2350080"/>
          </a:xfrm>
          <a:prstGeom prst="rect">
            <a:avLst/>
          </a:prstGeom>
          <a:ln w="0">
            <a:noFill/>
          </a:ln>
        </p:spPr>
      </p:pic>
      <p:pic>
        <p:nvPicPr>
          <p:cNvPr id="181" name="Picture 9"/>
          <p:cNvPicPr/>
          <p:nvPr/>
        </p:nvPicPr>
        <p:blipFill>
          <a:blip r:embed="rId5"/>
          <a:stretch/>
        </p:blipFill>
        <p:spPr>
          <a:xfrm>
            <a:off x="6956640" y="639720"/>
            <a:ext cx="1780920" cy="2350080"/>
          </a:xfrm>
          <a:prstGeom prst="rect">
            <a:avLst/>
          </a:prstGeom>
          <a:ln w="0">
            <a:noFill/>
          </a:ln>
        </p:spPr>
      </p:pic>
      <p:sp>
        <p:nvSpPr>
          <p:cNvPr id="182" name="TextBox 10"/>
          <p:cNvSpPr/>
          <p:nvPr/>
        </p:nvSpPr>
        <p:spPr>
          <a:xfrm>
            <a:off x="7055280" y="603360"/>
            <a:ext cx="15840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Arial"/>
              </a:rPr>
              <a:t>Inspection at company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TextBox 12"/>
          <p:cNvSpPr/>
          <p:nvPr/>
        </p:nvSpPr>
        <p:spPr>
          <a:xfrm>
            <a:off x="5100480" y="628200"/>
            <a:ext cx="15840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Arial"/>
              </a:rPr>
              <a:t>Foil QC at Kobe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TextBox 15"/>
          <p:cNvSpPr/>
          <p:nvPr/>
        </p:nvSpPr>
        <p:spPr>
          <a:xfrm>
            <a:off x="200520" y="2180160"/>
            <a:ext cx="15840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Arial"/>
              </a:rPr>
              <a:t>QC lab at CERN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TextBox 16"/>
          <p:cNvSpPr/>
          <p:nvPr/>
        </p:nvSpPr>
        <p:spPr>
          <a:xfrm>
            <a:off x="4953960" y="3429360"/>
            <a:ext cx="1584000" cy="409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Arial"/>
              </a:rPr>
              <a:t>QC web form connected to DB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6" name="Picture 17"/>
          <p:cNvPicPr/>
          <p:nvPr/>
        </p:nvPicPr>
        <p:blipFill>
          <a:blip r:embed="rId6"/>
          <a:stretch/>
        </p:blipFill>
        <p:spPr>
          <a:xfrm>
            <a:off x="6538320" y="3157920"/>
            <a:ext cx="2133360" cy="1512000"/>
          </a:xfrm>
          <a:prstGeom prst="rect">
            <a:avLst/>
          </a:prstGeom>
          <a:ln w="0">
            <a:noFill/>
          </a:ln>
        </p:spPr>
      </p:pic>
      <p:sp>
        <p:nvSpPr>
          <p:cNvPr id="187" name="TextBox 18"/>
          <p:cNvSpPr/>
          <p:nvPr/>
        </p:nvSpPr>
        <p:spPr>
          <a:xfrm>
            <a:off x="6658560" y="3201840"/>
            <a:ext cx="15840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050" b="0" strike="noStrike" spc="-1">
                <a:solidFill>
                  <a:srgbClr val="800000"/>
                </a:solidFill>
                <a:latin typeface="Arial"/>
              </a:rPr>
              <a:t>Repair facility @ CERN</a:t>
            </a:r>
            <a:endParaRPr lang="en-US" sz="10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86F269D-0856-4DC4-A7F0-03A312BE1ED2}" type="slidenum">
              <a:rPr/>
              <a:t>9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27.02.25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75291</TotalTime>
  <Words>2887</Words>
  <Application>Microsoft Macintosh PowerPoint</Application>
  <PresentationFormat>Affichage à l'écran (16:9)</PresentationFormat>
  <Paragraphs>389</Paragraphs>
  <Slides>34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34</vt:i4>
      </vt:variant>
    </vt:vector>
  </HeadingPairs>
  <TitlesOfParts>
    <vt:vector size="48" baseType="lpstr">
      <vt:lpstr>-apple-system</vt:lpstr>
      <vt:lpstr>Apple Chancery</vt:lpstr>
      <vt:lpstr>Arial</vt:lpstr>
      <vt:lpstr>Calibri</vt:lpstr>
      <vt:lpstr>Courier New</vt:lpstr>
      <vt:lpstr>Helvetica Light</vt:lpstr>
      <vt:lpstr>Helvetica Light</vt:lpstr>
      <vt:lpstr>OpenSymbol</vt:lpstr>
      <vt:lpstr>StarSymbol</vt:lpstr>
      <vt:lpstr>Symbol</vt:lpstr>
      <vt:lpstr>Times New Roman</vt:lpstr>
      <vt:lpstr>Wingdings</vt:lpstr>
      <vt:lpstr>1_Office Theme</vt:lpstr>
      <vt:lpstr>Office Theme</vt:lpstr>
      <vt:lpstr>The industrial production of Micro Pattern Gaseous Detector: experience from the ATLAS Micromegas</vt:lpstr>
      <vt:lpstr>Introduction</vt:lpstr>
      <vt:lpstr>The production challenge</vt:lpstr>
      <vt:lpstr>Generalities</vt:lpstr>
      <vt:lpstr>Anode Board Design</vt:lpstr>
      <vt:lpstr>Material Procurement</vt:lpstr>
      <vt:lpstr>Logistic &amp; organization</vt:lpstr>
      <vt:lpstr>Présentation PowerPoint</vt:lpstr>
      <vt:lpstr>Quality Assurance / Quality Control</vt:lpstr>
      <vt:lpstr>Selected list of production issues</vt:lpstr>
      <vt:lpstr>Board material expansion</vt:lpstr>
      <vt:lpstr>Resistive paste</vt:lpstr>
      <vt:lpstr>Surface resistance measurement</vt:lpstr>
      <vt:lpstr>Pillar adhesion</vt:lpstr>
      <vt:lpstr>Pillar QC and repairs</vt:lpstr>
      <vt:lpstr>Pillar height measurement</vt:lpstr>
      <vt:lpstr>Bumps &amp; enclosures</vt:lpstr>
      <vt:lpstr>HV connection &amp; edge cutting</vt:lpstr>
      <vt:lpstr>Off topic / Hot topic</vt:lpstr>
      <vt:lpstr>Lessons learned  &amp; Conclusions</vt:lpstr>
      <vt:lpstr>Lessons learned - Generalities</vt:lpstr>
      <vt:lpstr>Lessons learned - 1</vt:lpstr>
      <vt:lpstr>Lessons learned - 2</vt:lpstr>
      <vt:lpstr>Conclusions</vt:lpstr>
      <vt:lpstr>Thank you!</vt:lpstr>
      <vt:lpstr>Additional Material</vt:lpstr>
      <vt:lpstr>Boards QA/QC</vt:lpstr>
      <vt:lpstr>Board QC: resistivity</vt:lpstr>
      <vt:lpstr>Board QC: dimensions</vt:lpstr>
      <vt:lpstr>Strip etching</vt:lpstr>
      <vt:lpstr>Resistivity</vt:lpstr>
      <vt:lpstr>The role of the mesh</vt:lpstr>
      <vt:lpstr>Design mistake</vt:lpstr>
      <vt:lpstr>Gas choice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Readout PCB drawings  sign-off</dc:title>
  <dc:subject/>
  <dc:creator>Paolo Iengo</dc:creator>
  <dc:description/>
  <cp:lastModifiedBy>JEANNEAU Fabien</cp:lastModifiedBy>
  <cp:revision>875</cp:revision>
  <dcterms:created xsi:type="dcterms:W3CDTF">2016-02-10T13:50:46Z</dcterms:created>
  <dcterms:modified xsi:type="dcterms:W3CDTF">2025-02-27T09:18:38Z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On-screen Show (16:9)</vt:lpwstr>
  </property>
  <property fmtid="{D5CDD505-2E9C-101B-9397-08002B2CF9AE}" pid="4" name="Slides">
    <vt:i4>31</vt:i4>
  </property>
</Properties>
</file>