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4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2" autoAdjust="0"/>
    <p:restoredTop sz="94660"/>
  </p:normalViewPr>
  <p:slideViewPr>
    <p:cSldViewPr snapToGrid="0">
      <p:cViewPr varScale="1">
        <p:scale>
          <a:sx n="81" d="100"/>
          <a:sy n="81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AF720-1F2A-48A5-B4D4-572E3F945A59}" type="datetimeFigureOut">
              <a:rPr lang="it-IT" smtClean="0"/>
              <a:t>26/02/2025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77B156-AE58-4C49-809A-C3409AC98C1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067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8CB35A4-CEBC-4E97-ABF2-F57B6A3487CB}" type="slidenum">
              <a:t>21</a:t>
            </a:fld>
            <a:endParaRPr lang="it-IT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56635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EC8DA08-7BA5-46FA-B279-913DE386D1AF}" type="slidenum">
              <a:t>31</a:t>
            </a:fld>
            <a:endParaRPr lang="it-IT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43332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E211EDE2-E080-46F6-AFCA-3226B2EAC7D3}" type="slidenum">
              <a:t>32</a:t>
            </a:fld>
            <a:endParaRPr lang="it-IT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56893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1503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16834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30665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64791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46764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8933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EE0C826-C955-4DAB-927D-C1BFB3839D26}" type="slidenum">
              <a:t>22</a:t>
            </a:fld>
            <a:endParaRPr lang="it-IT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2412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614640F-5272-4374-92DE-A7B983270369}" type="slidenum">
              <a:t>23</a:t>
            </a:fld>
            <a:endParaRPr lang="it-IT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8043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7E9660B-D6D1-4A19-92A1-AADAA6E62FBD}" type="slidenum">
              <a:t>24</a:t>
            </a:fld>
            <a:endParaRPr lang="it-IT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9931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20327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43258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43E9BEB-87AA-421A-A605-EF4112FF2754}" type="slidenum">
              <a:t>28</a:t>
            </a:fld>
            <a:endParaRPr lang="it-IT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7570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13AC4C2-43E3-4E50-93AC-4D9EA3311008}" type="slidenum">
              <a:t>29</a:t>
            </a:fld>
            <a:endParaRPr lang="it-IT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58026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Segnaposto note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44898C3-82DB-48A8-988E-1069AED57715}" type="slidenum">
              <a:t>30</a:t>
            </a:fld>
            <a:endParaRPr lang="it-IT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CECFE7C9-57EF-4779-AE57-8210FB28D319}" type="slidenum">
              <a:rPr lang="it-IT" smtClean="0"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5876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374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361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2972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00988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01326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415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117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6362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20/03/2014</a:t>
            </a:r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2344585" y="6172200"/>
            <a:ext cx="7543800" cy="365129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BF330F7-5EE8-4F21-A2DF-C9C3D6558CFE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201840666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4722811" y="1447796"/>
            <a:ext cx="6019796" cy="1143000"/>
          </a:xfrm>
        </p:spPr>
        <p:txBody>
          <a:bodyPr anchor="b"/>
          <a:lstStyle>
            <a:lvl1pPr>
              <a:defRPr sz="2800"/>
            </a:lvl1pPr>
          </a:lstStyle>
          <a:p>
            <a:pPr lvl="0"/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989015" y="914400"/>
            <a:ext cx="3280976" cy="4572000"/>
          </a:xfrm>
          <a:ln w="15873">
            <a:solidFill>
              <a:srgbClr val="FFFFFF">
                <a:alpha val="40000"/>
              </a:srgbClr>
            </a:solidFill>
            <a:prstDash val="solid"/>
          </a:ln>
        </p:spPr>
        <p:txBody>
          <a:bodyPr anchor="t" anchorCtr="1"/>
          <a:lstStyle>
            <a:lvl1pPr marL="0" indent="0" algn="ctr">
              <a:spcBef>
                <a:spcPts val="400"/>
              </a:spcBef>
              <a:buNone/>
              <a:defRPr sz="1600"/>
            </a:lvl1pPr>
          </a:lstStyle>
          <a:p>
            <a:pPr lvl="0"/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4722811" y="2777069"/>
            <a:ext cx="6021388" cy="2048932"/>
          </a:xfrm>
        </p:spPr>
        <p:txBody>
          <a:bodyPr anchor="t"/>
          <a:lstStyle>
            <a:lvl1pPr marL="0" indent="0">
              <a:spcBef>
                <a:spcPts val="400"/>
              </a:spcBef>
              <a:buNone/>
              <a:defRPr sz="1800"/>
            </a:lvl1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it-IT"/>
              <a:t>20/03/2014</a:t>
            </a:r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it-IT"/>
          </a:p>
        </p:txBody>
      </p:sp>
      <p:sp>
        <p:nvSpPr>
          <p:cNvPr id="7" name="Segnaposto numero diapositiva 11"/>
          <p:cNvSpPr>
            <a:spLocks noGrp="1"/>
          </p:cNvSpPr>
          <p:nvPr>
            <p:ph type="sldNum" sz="quarter" idx="4"/>
          </p:nvPr>
        </p:nvSpPr>
        <p:spPr>
          <a:xfrm>
            <a:off x="9201671" y="61722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aseline="0">
                <a:solidFill>
                  <a:schemeClr val="tx1"/>
                </a:solidFill>
              </a:defRPr>
            </a:lvl1pPr>
          </a:lstStyle>
          <a:p>
            <a:fld id="{3BF330F7-5EE8-4F21-A2DF-C9C3D6558CFE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9898847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851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0625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7482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7128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6868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7155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445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20/03/2014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2711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20/03/2014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B9A3042-DF8A-48DB-8D73-9E3CA61F86C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1147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CB2DC"/>
            </a:gs>
            <a:gs pos="100000">
              <a:srgbClr val="133F77"/>
            </a:gs>
          </a:gsLst>
          <a:lin ang="612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150706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9" name="Text Placeholder 2"/>
          <p:cNvSpPr txBox="1">
            <a:spLocks noGrp="1"/>
          </p:cNvSpPr>
          <p:nvPr>
            <p:ph type="body" idx="1"/>
          </p:nvPr>
        </p:nvSpPr>
        <p:spPr>
          <a:xfrm>
            <a:off x="684208" y="1875370"/>
            <a:ext cx="8534396" cy="361526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0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9904415" y="6172200"/>
            <a:ext cx="1600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it-IT" sz="1000" b="0" i="0" u="none" strike="noStrike" kern="1200" cap="none" spc="0" baseline="0">
                <a:solidFill>
                  <a:srgbClr val="10253F"/>
                </a:solidFill>
                <a:uFillTx/>
                <a:latin typeface="Century Gothic"/>
              </a:defRPr>
            </a:lvl1pPr>
          </a:lstStyle>
          <a:p>
            <a:pPr lvl="0"/>
            <a:r>
              <a:rPr lang="it-IT"/>
              <a:t>20/03/2014</a:t>
            </a:r>
          </a:p>
        </p:txBody>
      </p:sp>
      <p:sp>
        <p:nvSpPr>
          <p:cNvPr id="11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2323307" y="6172198"/>
            <a:ext cx="7543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10253F"/>
                </a:solidFill>
                <a:uFillTx/>
                <a:latin typeface="Century Gothic"/>
              </a:defRPr>
            </a:lvl1pPr>
          </a:lstStyle>
          <a:p>
            <a:pPr lvl="0"/>
            <a:endParaRPr lang="it-IT"/>
          </a:p>
        </p:txBody>
      </p:sp>
      <p:pic>
        <p:nvPicPr>
          <p:cNvPr id="13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64" y="6134279"/>
            <a:ext cx="2166935" cy="63323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2" name="Segnaposto numero diapositiva 11"/>
          <p:cNvSpPr>
            <a:spLocks noGrp="1"/>
          </p:cNvSpPr>
          <p:nvPr>
            <p:ph type="sldNum" sz="quarter" idx="4"/>
          </p:nvPr>
        </p:nvSpPr>
        <p:spPr>
          <a:xfrm>
            <a:off x="9233952" y="617219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aseline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3BF330F7-5EE8-4F21-A2DF-C9C3D6558CF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7" r:id="rId2"/>
  </p:sldLayoutIdLst>
  <p:transition spd="slow">
    <p:fade/>
  </p:transition>
  <p:hf hdr="0" ftr="0" dt="0"/>
  <p:txStyles>
    <p:titleStyle>
      <a:lvl1pPr marL="0" marR="0" lvl="0" indent="0" algn="l" defTabSz="4572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it-IT" sz="3600" b="0" i="0" u="none" strike="noStrike" kern="1200" cap="all" spc="0" baseline="0">
          <a:solidFill>
            <a:srgbClr val="FFFFFF"/>
          </a:solidFill>
          <a:uFillTx/>
          <a:latin typeface="Century Gothic"/>
        </a:defRPr>
      </a:lvl1pPr>
    </p:titleStyle>
    <p:bodyStyle>
      <a:lvl1pPr marL="285750" marR="0" lvl="0" indent="-285750" algn="l" defTabSz="457200" rtl="0" fontAlgn="auto" hangingPunct="1">
        <a:lnSpc>
          <a:spcPct val="100000"/>
        </a:lnSpc>
        <a:spcBef>
          <a:spcPts val="500"/>
        </a:spcBef>
        <a:spcAft>
          <a:spcPts val="600"/>
        </a:spcAft>
        <a:buClr>
          <a:srgbClr val="FFFFFF"/>
        </a:buClr>
        <a:buSzPct val="80000"/>
        <a:buFont typeface="Wingdings 3" pitchFamily="18"/>
        <a:buChar char=""/>
        <a:tabLst/>
        <a:defRPr lang="it-IT" sz="2000" b="0" i="0" u="none" strike="noStrike" kern="1200" cap="none" spc="0" baseline="0">
          <a:solidFill>
            <a:srgbClr val="17375E"/>
          </a:solidFill>
          <a:uFillTx/>
          <a:latin typeface="Century Gothic"/>
        </a:defRPr>
      </a:lvl1pPr>
      <a:lvl2pPr marL="742950" marR="0" lvl="1" indent="-285750" algn="l" defTabSz="457200" rtl="0" fontAlgn="auto" hangingPunct="1">
        <a:lnSpc>
          <a:spcPct val="100000"/>
        </a:lnSpc>
        <a:spcBef>
          <a:spcPts val="400"/>
        </a:spcBef>
        <a:spcAft>
          <a:spcPts val="600"/>
        </a:spcAft>
        <a:buClr>
          <a:srgbClr val="FFFFFF"/>
        </a:buClr>
        <a:buSzPct val="80000"/>
        <a:buFont typeface="Wingdings 3" pitchFamily="18"/>
        <a:buChar char=""/>
        <a:tabLst/>
        <a:defRPr lang="it-IT" sz="1800" b="0" i="0" u="none" strike="noStrike" kern="1200" cap="none" spc="0" baseline="0">
          <a:solidFill>
            <a:srgbClr val="17375E"/>
          </a:solidFill>
          <a:uFillTx/>
          <a:latin typeface="Century Gothic"/>
        </a:defRPr>
      </a:lvl2pPr>
      <a:lvl3pPr marL="1200150" marR="0" lvl="2" indent="-285750" algn="l" defTabSz="457200" rtl="0" fontAlgn="auto" hangingPunct="1">
        <a:lnSpc>
          <a:spcPct val="100000"/>
        </a:lnSpc>
        <a:spcBef>
          <a:spcPts val="400"/>
        </a:spcBef>
        <a:spcAft>
          <a:spcPts val="600"/>
        </a:spcAft>
        <a:buClr>
          <a:srgbClr val="FFFFFF"/>
        </a:buClr>
        <a:buSzPct val="80000"/>
        <a:buFont typeface="Wingdings 3" pitchFamily="18"/>
        <a:buChar char=""/>
        <a:tabLst/>
        <a:defRPr lang="it-IT" sz="1600" b="0" i="0" u="none" strike="noStrike" kern="1200" cap="none" spc="0" baseline="0">
          <a:solidFill>
            <a:srgbClr val="17375E"/>
          </a:solidFill>
          <a:uFillTx/>
          <a:latin typeface="Century Gothic"/>
        </a:defRPr>
      </a:lvl3pPr>
      <a:lvl4pPr marL="1543050" marR="0" lvl="3" indent="-171450" algn="l" defTabSz="457200" rtl="0" fontAlgn="auto" hangingPunct="1">
        <a:lnSpc>
          <a:spcPct val="100000"/>
        </a:lnSpc>
        <a:spcBef>
          <a:spcPts val="300"/>
        </a:spcBef>
        <a:spcAft>
          <a:spcPts val="600"/>
        </a:spcAft>
        <a:buClr>
          <a:srgbClr val="FFFFFF"/>
        </a:buClr>
        <a:buSzPct val="80000"/>
        <a:buFont typeface="Wingdings 3" pitchFamily="18"/>
        <a:buChar char=""/>
        <a:tabLst/>
        <a:defRPr lang="it-IT" sz="1400" b="0" i="0" u="none" strike="noStrike" kern="1200" cap="none" spc="0" baseline="0">
          <a:solidFill>
            <a:srgbClr val="17375E"/>
          </a:solidFill>
          <a:uFillTx/>
          <a:latin typeface="Century Gothic"/>
        </a:defRPr>
      </a:lvl4pPr>
      <a:lvl5pPr marL="2000250" marR="0" lvl="4" indent="-171450" algn="l" defTabSz="457200" rtl="0" fontAlgn="auto" hangingPunct="1">
        <a:lnSpc>
          <a:spcPct val="100000"/>
        </a:lnSpc>
        <a:spcBef>
          <a:spcPts val="300"/>
        </a:spcBef>
        <a:spcAft>
          <a:spcPts val="600"/>
        </a:spcAft>
        <a:buClr>
          <a:srgbClr val="FFFFFF"/>
        </a:buClr>
        <a:buSzPct val="80000"/>
        <a:buFont typeface="Wingdings 3" pitchFamily="18"/>
        <a:buChar char=""/>
        <a:tabLst/>
        <a:defRPr lang="it-IT" sz="1400" b="0" i="0" u="none" strike="noStrike" kern="1200" cap="none" spc="0" baseline="0">
          <a:solidFill>
            <a:srgbClr val="17375E"/>
          </a:solidFill>
          <a:uFillTx/>
          <a:latin typeface="Century Gothic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7.emf"/><Relationship Id="rId5" Type="http://schemas.openxmlformats.org/officeDocument/2006/relationships/image" Target="../media/image16.jpg"/><Relationship Id="rId4" Type="http://schemas.openxmlformats.org/officeDocument/2006/relationships/image" Target="../media/image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.jp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2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7.xml"/><Relationship Id="rId1" Type="http://schemas.openxmlformats.org/officeDocument/2006/relationships/themeOverride" Target="../theme/themeOverride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74D3B2-3922-DBDD-572D-3C992CE39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81287" y="2514600"/>
            <a:ext cx="9624767" cy="2262781"/>
          </a:xfrm>
        </p:spPr>
        <p:txBody>
          <a:bodyPr>
            <a:normAutofit fontScale="90000"/>
          </a:bodyPr>
          <a:lstStyle/>
          <a:p>
            <a:r>
              <a:rPr lang="it-IT" b="1" dirty="0"/>
              <a:t>The manufacturing of HPL </a:t>
            </a:r>
            <a:r>
              <a:rPr lang="it-IT" b="1" dirty="0" err="1"/>
              <a:t>plates</a:t>
            </a:r>
            <a:r>
              <a:rPr lang="it-IT" b="1" dirty="0"/>
              <a:t> and gas </a:t>
            </a:r>
            <a:r>
              <a:rPr lang="it-IT" b="1" dirty="0" err="1"/>
              <a:t>volumes</a:t>
            </a:r>
            <a:r>
              <a:rPr lang="it-IT" b="1" dirty="0"/>
              <a:t> for </a:t>
            </a:r>
            <a:r>
              <a:rPr lang="it-IT" b="1" dirty="0" err="1"/>
              <a:t>RPCs</a:t>
            </a:r>
            <a:endParaRPr lang="it-IT" b="1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89EA5D4-5A95-E33B-538A-A3AD8778AA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dirty="0"/>
              <a:t>P. Camarri</a:t>
            </a:r>
          </a:p>
          <a:p>
            <a:r>
              <a:rPr lang="it-IT" dirty="0"/>
              <a:t>University of Roma «Tor Vergata» and INFN</a:t>
            </a:r>
          </a:p>
          <a:p>
            <a:endParaRPr lang="it-IT" dirty="0"/>
          </a:p>
          <a:p>
            <a:r>
              <a:rPr lang="it-IT" dirty="0" err="1"/>
              <a:t>February</a:t>
            </a:r>
            <a:r>
              <a:rPr lang="it-IT" dirty="0"/>
              <a:t> 27th, 2025</a:t>
            </a:r>
          </a:p>
          <a:p>
            <a:endParaRPr lang="it-IT" dirty="0"/>
          </a:p>
          <a:p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B987720-8216-E98B-7F91-D78F3A721A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938" t="21031" r="20438" b="68935"/>
          <a:stretch/>
        </p:blipFill>
        <p:spPr>
          <a:xfrm>
            <a:off x="2281286" y="424205"/>
            <a:ext cx="7513163" cy="688157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5BBC188-1EAB-5065-D149-1BED04C08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1578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5372D68-1938-9FD6-8665-A4960239D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(7)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C0BE1F7-EAF1-AE35-62A3-142CAE4D8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Resistivity</a:t>
            </a:r>
            <a:r>
              <a:rPr lang="it-IT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measurement</a:t>
            </a:r>
            <a:r>
              <a:rPr lang="it-IT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phase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Measurement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resistivity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Bakelite HTRG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sheets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carried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out to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evaluate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their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electrical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properties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essential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antistatic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or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insulating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applications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test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performed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high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impedance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electrometer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or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ohmmeter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applying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electrodes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surface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sample.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measurement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can take place in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surface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configuration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surface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resistivity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or in volume (bulk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resistivity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depending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on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intended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use.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values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​​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obtained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are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compared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with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reference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standards or with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parameters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requested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by the customer (for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example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ATLAS) to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guarantee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conformity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material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required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standards.</a:t>
            </a:r>
          </a:p>
          <a:p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219D619-A23E-EEE5-56E7-C71224800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9700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4B5033-E071-744D-63FD-31992F665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(8)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6F5518A-9616-6A93-6C7B-4CA128F79E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Slab</a:t>
            </a:r>
            <a:r>
              <a:rPr lang="it-IT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cutting </a:t>
            </a:r>
            <a:r>
              <a:rPr lang="it-IT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phase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precision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cutting of HPL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sheets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performed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numerically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controlled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pantographs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(CNC).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This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highly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automated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process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that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guarantees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extremely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accurate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results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even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for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complex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geometries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and can be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summarized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5 points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1. Design and Programming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Creation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digital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design: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start with a CAD/CAM file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that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defines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exactly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shape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dimensions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obtain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Tool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path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generation: The CAM software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converts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drawing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into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cutting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path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(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usually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G-code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language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that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CNC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will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follow,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taking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into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account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tolerances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specifications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HPL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material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ACFCFE1-A03A-883E-D166-D4CDCC7AE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391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D03DC72-65B1-6E9F-70BF-2D93DC6D6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(9)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ADF9E96-A532-7621-AAF5-45FD3126BE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27" y="2586751"/>
            <a:ext cx="3353290" cy="2881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F0FED46F-EA82-97B7-9655-E87737346B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886" y="2607158"/>
            <a:ext cx="3831709" cy="28739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02BD8245-FA44-21BF-3F85-F1D4264954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4427" y="2590348"/>
            <a:ext cx="3861669" cy="289605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3E9531E-BAF2-91D0-D311-F8BEA8842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08341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E6E42F-1D6A-56CF-469A-E186C3DAD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(10)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76D6E90-DB81-F774-C5A2-978B94D71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Preparation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Machine and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Material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Positioning of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sheet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The HPL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sheet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fixed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on a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specially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prepared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work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table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Locking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systems (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such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clamps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or vacuum-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generating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suction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cups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prevent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movement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during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cutting.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Machine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calibration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Before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starting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the machine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performs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calibration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define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zero point (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origin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 and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correct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position of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plate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ensuring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that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cutting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depth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alignment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axes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are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perfectly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set.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D3A8830-F3CC-4A8D-EB5D-E48B10D62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7888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1BFCF35-C1D2-CF70-9556-F69AC4B2F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(11)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C3B17A5-286C-207D-B41E-4982154B9C5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67" y="1331087"/>
            <a:ext cx="4058079" cy="54111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06DAECF4-3A3B-1724-3DEC-2A17824FF9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882" y="1631503"/>
            <a:ext cx="6120130" cy="459041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6BD784E-04E5-A1DB-FFE7-D1859EC65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9577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E28A46-13AD-BA91-96F8-FCFA59389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(12)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3EF9F88-8696-0A33-8C94-DCA8776734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3. Setting the Cutting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Parameters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Choice of tool: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blade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or tool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suitable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for cutting HPL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selected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capable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guaranteeing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clean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perfectly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machined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edges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Parameter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definition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The CNC software sets the feed speed,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applied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force and cutting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depth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based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on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specific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characteristics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HPL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material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58A868-0ED2-D523-800E-23EA44953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3526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A8ED171-D7B5-6A24-E7C3-31F57319E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(13)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DF392B9-1048-3E04-B66A-290D2314AB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85" y="1967696"/>
            <a:ext cx="5687336" cy="4265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8EAF135B-A6EC-BDAE-0724-FB3700CE82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751" y="1965035"/>
            <a:ext cx="5675453" cy="42568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BD66FD6-441F-AE98-462E-76C2F9551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5308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2D12BCA-F07C-2923-E82D-73AB7F738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(14)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C1EDC5-55EA-A5FF-31E2-1892DD323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4.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Execution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Cut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Controlled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movements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The CNC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pantograph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thanks to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precision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motors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guides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performs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movements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along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X, Y (and,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if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necessary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Z)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axes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exactly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following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programmed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path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Real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During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cutting, the tool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removes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material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along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pre-established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trajectory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ensuring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clean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precise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At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this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stage,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sensors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feedback systems can monitor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process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real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time,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adjusting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parameters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necessary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maintain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accuracy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453728F-1F09-EE64-6DE9-F39669141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38649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315FFE9-E5E7-0B57-0C42-406DD6216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(15)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151DA55-2365-BAA1-EC38-680EB01E0A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81" y="2060294"/>
            <a:ext cx="5085494" cy="3814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DBA12F99-3E3F-2003-294D-BCF8509A7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664" y="1782501"/>
            <a:ext cx="4653454" cy="434091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19FCD56-4419-27E1-4CC8-B5CEEAF8D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51127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52D278-9083-2FA9-F1D4-0012E30EF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(16)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9C5995-ABEB-5F62-FF9F-F7F46AEAA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5. Quality Control and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Finishing</a:t>
            </a:r>
            <a:endParaRPr lang="it-IT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Immediate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verification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Once cutting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completed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piece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inspected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visually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or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measuring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instruments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verify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that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tolerances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finishes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comply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with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required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standards.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finishing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If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necessary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further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processes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can be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applied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eliminate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any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imperfections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on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edges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or to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prepare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piece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for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subsequent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phases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assembly or use.</a:t>
            </a:r>
          </a:p>
          <a:p>
            <a:pPr algn="just"/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This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process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combining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precision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numerical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control with the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accuracy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programming and the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stability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machine,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allows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us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obtain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HPL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sheets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cut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with high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precision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reducing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waste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a minimum and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guaranteeing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high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quality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the </a:t>
            </a:r>
            <a:r>
              <a:rPr lang="it-IT" sz="18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finished</a:t>
            </a:r>
            <a:r>
              <a:rPr lang="it-IT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product.</a:t>
            </a:r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554ACB3-472F-AA6C-8364-13F0444B7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3656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CF7625-6A5D-44D9-5A27-53304965F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Outline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ED6B63B-B23E-54BA-37AF-1834F3AF66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The manufacturing of HPL </a:t>
            </a:r>
            <a:r>
              <a:rPr lang="it-IT" dirty="0" err="1"/>
              <a:t>plates</a:t>
            </a:r>
            <a:r>
              <a:rPr lang="it-IT" dirty="0"/>
              <a:t> for </a:t>
            </a:r>
            <a:r>
              <a:rPr lang="it-IT" dirty="0" err="1"/>
              <a:t>RPCs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dirty="0" err="1"/>
              <a:t>Teknemika</a:t>
            </a:r>
            <a:endParaRPr lang="it-IT" dirty="0"/>
          </a:p>
          <a:p>
            <a:r>
              <a:rPr lang="it-IT" dirty="0"/>
              <a:t>The manufacturing of RPC gas </a:t>
            </a:r>
            <a:r>
              <a:rPr lang="it-IT" dirty="0" err="1"/>
              <a:t>volumes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General Tecnica Engineering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29368CC-06E9-A2EE-1A75-067CE00C4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7951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85C0C31-81EB-A8A5-238B-DC7C3ACEA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(17)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8E77BB0-2B73-84F8-E68E-F45689730B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026" y="1698412"/>
            <a:ext cx="6120130" cy="459549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C1D968C-0667-3353-2933-C77D4DDCA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01314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474665" y="94192"/>
            <a:ext cx="6019796" cy="1143000"/>
          </a:xfrm>
        </p:spPr>
        <p:txBody>
          <a:bodyPr/>
          <a:lstStyle/>
          <a:p>
            <a:pPr lvl="0"/>
            <a:r>
              <a:rPr lang="it-IT" dirty="0"/>
              <a:t>GENERAL TECNICA S.R.L.</a:t>
            </a:r>
          </a:p>
        </p:txBody>
      </p:sp>
      <p:sp>
        <p:nvSpPr>
          <p:cNvPr id="3" name="Sottotitolo 2"/>
          <p:cNvSpPr txBox="1">
            <a:spLocks noGrp="1"/>
          </p:cNvSpPr>
          <p:nvPr>
            <p:ph type="body" idx="2"/>
          </p:nvPr>
        </p:nvSpPr>
        <p:spPr>
          <a:xfrm>
            <a:off x="4190996" y="1570390"/>
            <a:ext cx="6553203" cy="4008089"/>
          </a:xfrm>
        </p:spPr>
        <p:txBody>
          <a:bodyPr/>
          <a:lstStyle/>
          <a:p>
            <a:pPr lvl="0" algn="just">
              <a:lnSpc>
                <a:spcPct val="80000"/>
              </a:lnSpc>
            </a:pP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General </a:t>
            </a:r>
            <a:r>
              <a:rPr lang="en-US" sz="1700" dirty="0" err="1">
                <a:solidFill>
                  <a:srgbClr val="000000"/>
                </a:solidFill>
                <a:latin typeface="Calibri Light" pitchFamily="34"/>
              </a:rPr>
              <a:t>Tecnica</a:t>
            </a: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Calibri Light" pitchFamily="34"/>
              </a:rPr>
              <a:t>S.r.l</a:t>
            </a: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. is producing solutions and services since 1977 in Monte San Giovanni </a:t>
            </a:r>
            <a:r>
              <a:rPr lang="en-US" sz="1700" dirty="0" err="1">
                <a:solidFill>
                  <a:srgbClr val="000000"/>
                </a:solidFill>
                <a:latin typeface="Calibri Light" pitchFamily="34"/>
              </a:rPr>
              <a:t>Campano</a:t>
            </a: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 (FR) Italy on a site of about 11.000 </a:t>
            </a:r>
            <a:r>
              <a:rPr lang="en-US" sz="1700" dirty="0" err="1">
                <a:solidFill>
                  <a:srgbClr val="000000"/>
                </a:solidFill>
                <a:latin typeface="Calibri Light" pitchFamily="34"/>
              </a:rPr>
              <a:t>sqm</a:t>
            </a: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 of which 2.500 covered. </a:t>
            </a:r>
          </a:p>
          <a:p>
            <a:pPr lvl="0" algn="just">
              <a:lnSpc>
                <a:spcPct val="80000"/>
              </a:lnSpc>
            </a:pPr>
            <a:endParaRPr lang="en-US" sz="1700" dirty="0">
              <a:solidFill>
                <a:srgbClr val="000000"/>
              </a:solidFill>
              <a:latin typeface="Calibri Light" pitchFamily="34"/>
            </a:endParaRPr>
          </a:p>
          <a:p>
            <a:pPr lvl="0" algn="just">
              <a:lnSpc>
                <a:spcPct val="80000"/>
              </a:lnSpc>
            </a:pP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ORGANIZATIONAL STRUCTURE 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Direction, Finance, Administration, Purchasing and Technical department;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Electrical and electronics workshop;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Mechanical and carpentry workshop; 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Shop of varnishing, resin and special coating (epoxy powder, nitro, polyester, </a:t>
            </a:r>
            <a:r>
              <a:rPr lang="en-US" sz="1700" dirty="0" err="1">
                <a:solidFill>
                  <a:srgbClr val="000000"/>
                </a:solidFill>
                <a:latin typeface="Calibri Light" pitchFamily="34"/>
              </a:rPr>
              <a:t>levasint</a:t>
            </a: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, </a:t>
            </a:r>
            <a:r>
              <a:rPr lang="en-US" sz="1700" dirty="0" err="1">
                <a:solidFill>
                  <a:srgbClr val="000000"/>
                </a:solidFill>
                <a:latin typeface="Calibri Light" pitchFamily="34"/>
              </a:rPr>
              <a:t>rilsan</a:t>
            </a: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, Rack-o-</a:t>
            </a:r>
            <a:r>
              <a:rPr lang="en-US" sz="1700" dirty="0" err="1">
                <a:solidFill>
                  <a:srgbClr val="000000"/>
                </a:solidFill>
                <a:latin typeface="Calibri Light" pitchFamily="34"/>
              </a:rPr>
              <a:t>plast</a:t>
            </a: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, Teflon) with facilities for modelling and productions of die; 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1700" dirty="0">
                <a:solidFill>
                  <a:srgbClr val="000000"/>
                </a:solidFill>
                <a:latin typeface="Calibri Light" pitchFamily="34"/>
              </a:rPr>
              <a:t>RPC Division.</a:t>
            </a:r>
            <a:endParaRPr lang="it-IT" sz="1700" dirty="0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21</a:t>
            </a:fld>
            <a:endParaRPr lang="it-IT" dirty="0"/>
          </a:p>
        </p:txBody>
      </p:sp>
      <p:pic>
        <p:nvPicPr>
          <p:cNvPr id="6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064" y="6134279"/>
            <a:ext cx="2166935" cy="63323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magine 13"/>
          <p:cNvPicPr>
            <a:picLocks noChangeAspect="1"/>
          </p:cNvPicPr>
          <p:nvPr/>
        </p:nvPicPr>
        <p:blipFill rotWithShape="1">
          <a:blip r:embed="rId5"/>
          <a:srcRect l="758" t="2256" r="1499" b="2099"/>
          <a:stretch/>
        </p:blipFill>
        <p:spPr>
          <a:xfrm>
            <a:off x="593888" y="1611984"/>
            <a:ext cx="3073139" cy="176281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6"/>
          <a:srcRect l="902" t="425" r="4453" b="954"/>
          <a:stretch/>
        </p:blipFill>
        <p:spPr>
          <a:xfrm>
            <a:off x="593888" y="3591612"/>
            <a:ext cx="3074087" cy="1931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2587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684208" y="635745"/>
            <a:ext cx="6019796" cy="560536"/>
          </a:xfrm>
        </p:spPr>
        <p:txBody>
          <a:bodyPr/>
          <a:lstStyle/>
          <a:p>
            <a:pPr lvl="0"/>
            <a:r>
              <a:rPr lang="it-IT"/>
              <a:t>Production</a:t>
            </a:r>
          </a:p>
        </p:txBody>
      </p:sp>
      <p:sp>
        <p:nvSpPr>
          <p:cNvPr id="3" name="Sottotitolo 2"/>
          <p:cNvSpPr txBox="1">
            <a:spLocks noGrp="1"/>
          </p:cNvSpPr>
          <p:nvPr>
            <p:ph type="body" idx="2"/>
          </p:nvPr>
        </p:nvSpPr>
        <p:spPr>
          <a:xfrm>
            <a:off x="684208" y="1426454"/>
            <a:ext cx="10059991" cy="4152016"/>
          </a:xfrm>
        </p:spPr>
        <p:txBody>
          <a:bodyPr>
            <a:noAutofit/>
          </a:bodyPr>
          <a:lstStyle/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2400" dirty="0">
                <a:solidFill>
                  <a:srgbClr val="000000"/>
                </a:solidFill>
                <a:latin typeface="Calibri Light" pitchFamily="34"/>
              </a:rPr>
              <a:t>Designing and building customized and dedicated automations to assemble, handle, check and perform functional tests;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2400" dirty="0">
                <a:solidFill>
                  <a:srgbClr val="000000"/>
                </a:solidFill>
                <a:latin typeface="Calibri Light" pitchFamily="34"/>
              </a:rPr>
              <a:t>Design and implementation of software for Industrial Automation;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2400" dirty="0">
                <a:solidFill>
                  <a:srgbClr val="000000"/>
                </a:solidFill>
                <a:latin typeface="Calibri Light" pitchFamily="34"/>
              </a:rPr>
              <a:t>Construction of mechanical parts;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2400" dirty="0">
                <a:solidFill>
                  <a:srgbClr val="000000"/>
                </a:solidFill>
                <a:latin typeface="Calibri Light" pitchFamily="34"/>
              </a:rPr>
              <a:t>Special metal Coating;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2400" dirty="0">
                <a:solidFill>
                  <a:srgbClr val="000000"/>
                </a:solidFill>
                <a:latin typeface="Calibri Light" pitchFamily="34"/>
              </a:rPr>
              <a:t>Cyclic scheduled or unscheduled maintenance of production facilities;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2400" dirty="0">
                <a:solidFill>
                  <a:srgbClr val="000000"/>
                </a:solidFill>
                <a:latin typeface="Calibri Light" pitchFamily="34"/>
              </a:rPr>
              <a:t>Resistive Plate Chambers.</a:t>
            </a:r>
            <a:endParaRPr lang="it-IT" sz="2400" dirty="0"/>
          </a:p>
        </p:txBody>
      </p:sp>
      <p:pic>
        <p:nvPicPr>
          <p:cNvPr id="5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64" y="6134279"/>
            <a:ext cx="2166935" cy="63323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817603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474665" y="676656"/>
            <a:ext cx="6019796" cy="560536"/>
          </a:xfrm>
        </p:spPr>
        <p:txBody>
          <a:bodyPr/>
          <a:lstStyle/>
          <a:p>
            <a:pPr lvl="0"/>
            <a:r>
              <a:rPr lang="it-IT"/>
              <a:t>Fields of interest</a:t>
            </a:r>
          </a:p>
        </p:txBody>
      </p:sp>
      <p:sp>
        <p:nvSpPr>
          <p:cNvPr id="3" name="Sottotitolo 2"/>
          <p:cNvSpPr txBox="1">
            <a:spLocks noGrp="1"/>
          </p:cNvSpPr>
          <p:nvPr>
            <p:ph type="body" idx="2"/>
          </p:nvPr>
        </p:nvSpPr>
        <p:spPr>
          <a:xfrm>
            <a:off x="474665" y="1399032"/>
            <a:ext cx="10059991" cy="3949257"/>
          </a:xfrm>
        </p:spPr>
        <p:txBody>
          <a:bodyPr/>
          <a:lstStyle/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2800" dirty="0">
                <a:solidFill>
                  <a:srgbClr val="000000"/>
                </a:solidFill>
                <a:latin typeface="Calibri Light" pitchFamily="34"/>
              </a:rPr>
              <a:t>Automotive;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2800" dirty="0">
                <a:solidFill>
                  <a:srgbClr val="000000"/>
                </a:solidFill>
                <a:latin typeface="Calibri Light" pitchFamily="34"/>
              </a:rPr>
              <a:t>Electric and electronic components;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2800" dirty="0">
                <a:solidFill>
                  <a:srgbClr val="000000"/>
                </a:solidFill>
                <a:latin typeface="Calibri Light" pitchFamily="34"/>
              </a:rPr>
              <a:t>Household appliances;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2800" dirty="0">
                <a:solidFill>
                  <a:srgbClr val="000000"/>
                </a:solidFill>
                <a:latin typeface="Calibri Light" pitchFamily="34"/>
              </a:rPr>
              <a:t>Military components;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r>
              <a:rPr lang="en-US" sz="2800" dirty="0">
                <a:solidFill>
                  <a:srgbClr val="000000"/>
                </a:solidFill>
                <a:latin typeface="Calibri Light" pitchFamily="34"/>
              </a:rPr>
              <a:t>R&amp;D.</a:t>
            </a:r>
          </a:p>
          <a:p>
            <a:pPr marL="285750" lvl="0" indent="-285750" algn="just">
              <a:lnSpc>
                <a:spcPct val="80000"/>
              </a:lnSpc>
              <a:buFont typeface="Wingdings" pitchFamily="2"/>
              <a:buChar char="Ø"/>
            </a:pPr>
            <a:endParaRPr lang="en-US" sz="2800" dirty="0">
              <a:solidFill>
                <a:srgbClr val="000000"/>
              </a:solidFill>
              <a:latin typeface="Calibri Light" pitchFamily="34"/>
            </a:endParaRPr>
          </a:p>
        </p:txBody>
      </p:sp>
      <p:pic>
        <p:nvPicPr>
          <p:cNvPr id="5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64" y="6134279"/>
            <a:ext cx="2166935" cy="63323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23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387010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593729" y="113477"/>
            <a:ext cx="6019796" cy="591735"/>
          </a:xfrm>
        </p:spPr>
        <p:txBody>
          <a:bodyPr/>
          <a:lstStyle/>
          <a:p>
            <a:pPr lvl="0"/>
            <a:r>
              <a:rPr lang="it-IT" dirty="0" err="1"/>
              <a:t>customers</a:t>
            </a:r>
            <a:endParaRPr lang="it-IT" dirty="0"/>
          </a:p>
        </p:txBody>
      </p:sp>
      <p:pic>
        <p:nvPicPr>
          <p:cNvPr id="4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064" y="6134279"/>
            <a:ext cx="2166935" cy="63323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3013" y="3099505"/>
            <a:ext cx="2318772" cy="1174062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577" y="2973071"/>
            <a:ext cx="1507909" cy="150790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magin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6387" y="781815"/>
            <a:ext cx="2058449" cy="205844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magin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3554" y="308090"/>
            <a:ext cx="2143125" cy="214312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Immagin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38753" y="2971800"/>
            <a:ext cx="2486025" cy="132588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Immagin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8577" y="4885510"/>
            <a:ext cx="3054800" cy="76199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Immagin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20685" y="4492207"/>
            <a:ext cx="2391199" cy="121844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Immagin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19851" y="833461"/>
            <a:ext cx="3238503" cy="140970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3" name="Immagin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388028" y="2713562"/>
            <a:ext cx="2706316" cy="139652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4" name="Immagine 2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29192" y="4411896"/>
            <a:ext cx="3371850" cy="145732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24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63839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3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958428"/>
          </a:xfrm>
        </p:spPr>
        <p:txBody>
          <a:bodyPr>
            <a:normAutofit fontScale="90000"/>
          </a:bodyPr>
          <a:lstStyle/>
          <a:p>
            <a:pPr lvl="0"/>
            <a:r>
              <a:rPr lang="en-US" sz="3200" dirty="0"/>
              <a:t>30 Years of collaboration on </a:t>
            </a:r>
            <a:r>
              <a:rPr lang="en-US" sz="3200" dirty="0" err="1"/>
              <a:t>rpc</a:t>
            </a:r>
            <a:r>
              <a:rPr lang="en-US" sz="3200" dirty="0"/>
              <a:t> development</a:t>
            </a:r>
            <a:endParaRPr lang="it-IT" sz="3200" dirty="0"/>
          </a:p>
        </p:txBody>
      </p:sp>
      <p:sp>
        <p:nvSpPr>
          <p:cNvPr id="3" name="Segnaposto contenuto 4"/>
          <p:cNvSpPr txBox="1">
            <a:spLocks noGrp="1"/>
          </p:cNvSpPr>
          <p:nvPr>
            <p:ph idx="1"/>
          </p:nvPr>
        </p:nvSpPr>
        <p:spPr>
          <a:xfrm>
            <a:off x="672567" y="1051559"/>
            <a:ext cx="10545329" cy="1727365"/>
          </a:xfrm>
        </p:spPr>
        <p:txBody>
          <a:bodyPr>
            <a:noAutofit/>
          </a:bodyPr>
          <a:lstStyle/>
          <a:p>
            <a:pPr lvl="0" algn="just"/>
            <a:r>
              <a:rPr lang="en-US" sz="2400" dirty="0">
                <a:solidFill>
                  <a:srgbClr val="000000"/>
                </a:solidFill>
                <a:latin typeface="Calibri"/>
              </a:rPr>
              <a:t>General </a:t>
            </a:r>
            <a:r>
              <a:rPr lang="en-US" sz="2400" dirty="0" err="1">
                <a:solidFill>
                  <a:srgbClr val="000000"/>
                </a:solidFill>
                <a:latin typeface="Calibri"/>
              </a:rPr>
              <a:t>Tecnica</a:t>
            </a:r>
            <a:r>
              <a:rPr lang="en-US" sz="2400" dirty="0">
                <a:solidFill>
                  <a:srgbClr val="000000"/>
                </a:solidFill>
                <a:latin typeface="Calibri"/>
              </a:rPr>
              <a:t> is an INFN industrial partner since 1985</a:t>
            </a:r>
          </a:p>
          <a:p>
            <a:pPr lvl="0" algn="just"/>
            <a:r>
              <a:rPr lang="en-US" sz="2400" dirty="0">
                <a:solidFill>
                  <a:srgbClr val="000000"/>
                </a:solidFill>
                <a:latin typeface="Calibri"/>
              </a:rPr>
              <a:t>The main purpose of this partnership was the construction of  very large  detectors that could hardly be carried out inside a research structure</a:t>
            </a:r>
          </a:p>
          <a:p>
            <a:pPr lvl="0" algn="just"/>
            <a:r>
              <a:rPr lang="en-US" sz="2400" dirty="0">
                <a:solidFill>
                  <a:srgbClr val="000000"/>
                </a:solidFill>
                <a:latin typeface="Calibri"/>
              </a:rPr>
              <a:t>The long collaboration with INFN concerned a number of crucial experiments :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2710916" y="2863013"/>
          <a:ext cx="6913851" cy="3189126"/>
        </p:xfrm>
        <a:graphic>
          <a:graphicData uri="http://schemas.openxmlformats.org/drawingml/2006/table">
            <a:tbl>
              <a:tblPr firstRow="1" bandRow="1">
                <a:effectLst/>
                <a:tableStyleId>{21E4AEA4-8DFA-4A89-87EB-49C32662AFE0}</a:tableStyleId>
              </a:tblPr>
              <a:tblGrid>
                <a:gridCol w="30354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6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15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3338"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AREA m</a:t>
                      </a:r>
                      <a:r>
                        <a:rPr lang="it-IT" baseline="30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338">
                <a:tc>
                  <a:txBody>
                    <a:bodyPr/>
                    <a:lstStyle/>
                    <a:p>
                      <a:pPr lvl="0"/>
                      <a:r>
                        <a:rPr lang="it-IT"/>
                        <a:t>L3</a:t>
                      </a:r>
                      <a:r>
                        <a:rPr lang="it-IT" baseline="0"/>
                        <a:t> (LEP)</a:t>
                      </a:r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1985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3338">
                <a:tc>
                  <a:txBody>
                    <a:bodyPr/>
                    <a:lstStyle/>
                    <a:p>
                      <a:pPr lvl="0"/>
                      <a:r>
                        <a:rPr lang="it-IT" dirty="0" err="1"/>
                        <a:t>BaBar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1992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2000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338">
                <a:tc>
                  <a:txBody>
                    <a:bodyPr/>
                    <a:lstStyle/>
                    <a:p>
                      <a:pPr lvl="0"/>
                      <a:r>
                        <a:rPr lang="it-IT" dirty="0"/>
                        <a:t>Atlas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1999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7000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3338">
                <a:tc>
                  <a:txBody>
                    <a:bodyPr/>
                    <a:lstStyle/>
                    <a:p>
                      <a:pPr lvl="0"/>
                      <a:r>
                        <a:rPr lang="it-IT" dirty="0"/>
                        <a:t>CMS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1999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6000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905">
                <a:tc>
                  <a:txBody>
                    <a:bodyPr/>
                    <a:lstStyle/>
                    <a:p>
                      <a:pPr lvl="0"/>
                      <a:r>
                        <a:rPr lang="it-IT" dirty="0"/>
                        <a:t>Argo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1999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6000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3338">
                <a:tc>
                  <a:txBody>
                    <a:bodyPr/>
                    <a:lstStyle/>
                    <a:p>
                      <a:pPr lvl="0"/>
                      <a:r>
                        <a:rPr lang="it-IT"/>
                        <a:t>Alice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3338">
                <a:tc>
                  <a:txBody>
                    <a:bodyPr/>
                    <a:lstStyle/>
                    <a:p>
                      <a:pPr lvl="0"/>
                      <a:r>
                        <a:rPr lang="it-IT" dirty="0"/>
                        <a:t>Opera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2001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it-IT" dirty="0"/>
                        <a:t>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138810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1507068"/>
          </a:xfrm>
        </p:spPr>
        <p:txBody>
          <a:bodyPr/>
          <a:lstStyle/>
          <a:p>
            <a:pPr lvl="0"/>
            <a:r>
              <a:rPr lang="en-US" dirty="0"/>
              <a:t>RPC standardization (1)</a:t>
            </a:r>
          </a:p>
        </p:txBody>
      </p:sp>
      <p:sp>
        <p:nvSpPr>
          <p:cNvPr id="3" name="Segnaposto contenuto 2"/>
          <p:cNvSpPr txBox="1">
            <a:spLocks noGrp="1"/>
          </p:cNvSpPr>
          <p:nvPr>
            <p:ph idx="1"/>
          </p:nvPr>
        </p:nvSpPr>
        <p:spPr>
          <a:xfrm>
            <a:off x="684208" y="1234911"/>
            <a:ext cx="10825920" cy="4807669"/>
          </a:xfrm>
        </p:spPr>
        <p:txBody>
          <a:bodyPr>
            <a:normAutofit/>
          </a:bodyPr>
          <a:lstStyle/>
          <a:p>
            <a:pPr lvl="0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The key element of this wide investment of R&amp;D and serial production was a strong standardization of the RPC structure and materials which however could respect the specific requests of each experiment</a:t>
            </a:r>
          </a:p>
          <a:p>
            <a:pPr lvl="1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Electrodes of phenolic High Pressure Laminates 1.8-2.0 mm thick</a:t>
            </a:r>
          </a:p>
          <a:p>
            <a:pPr lvl="1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Electrode resistivity:  about 3x10</a:t>
            </a:r>
            <a:r>
              <a:rPr lang="en-US" sz="2400" baseline="30000" dirty="0">
                <a:solidFill>
                  <a:srgbClr val="000000"/>
                </a:solidFill>
                <a:latin typeface="Calibri" pitchFamily="34"/>
              </a:rPr>
              <a:t>10</a:t>
            </a: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 Ohm cm for the collider experiments;  about 3x10</a:t>
            </a:r>
            <a:r>
              <a:rPr lang="en-US" sz="2400" baseline="30000" dirty="0">
                <a:solidFill>
                  <a:srgbClr val="000000"/>
                </a:solidFill>
                <a:latin typeface="Calibri" pitchFamily="34"/>
              </a:rPr>
              <a:t>11</a:t>
            </a: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 for Cosmic Ray or Underground Experiments</a:t>
            </a:r>
          </a:p>
          <a:p>
            <a:pPr lvl="1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2 mm gas gap with 100x100 mm</a:t>
            </a:r>
            <a:r>
              <a:rPr lang="en-US" sz="2400" baseline="30000" dirty="0">
                <a:solidFill>
                  <a:srgbClr val="000000"/>
                </a:solidFill>
                <a:latin typeface="Calibri" pitchFamily="34"/>
              </a:rPr>
              <a:t>2</a:t>
            </a: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 spacers array to kept uniformity over large areas</a:t>
            </a:r>
          </a:p>
          <a:p>
            <a:pPr lvl="1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Graphite electrodes, shielded by 190 micron PET film, to distribute the field all over the gas volume area</a:t>
            </a:r>
          </a:p>
          <a:p>
            <a:pPr lvl="1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 Inner coating of a very well polymerized linseed oil film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716783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1507068"/>
          </a:xfrm>
        </p:spPr>
        <p:txBody>
          <a:bodyPr/>
          <a:lstStyle/>
          <a:p>
            <a:pPr lvl="0"/>
            <a:r>
              <a:rPr lang="en-US"/>
              <a:t>RPC standardization (2)</a:t>
            </a:r>
          </a:p>
        </p:txBody>
      </p:sp>
      <p:sp>
        <p:nvSpPr>
          <p:cNvPr id="3" name="Segnaposto contenuto 2"/>
          <p:cNvSpPr txBox="1">
            <a:spLocks noGrp="1"/>
          </p:cNvSpPr>
          <p:nvPr>
            <p:ph idx="1"/>
          </p:nvPr>
        </p:nvSpPr>
        <p:spPr>
          <a:xfrm>
            <a:off x="684207" y="1187778"/>
            <a:ext cx="10741079" cy="430285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Pick up strips panels on both gas volume faces (in most cases) with orthogonal strips  for a 3D hit reconstruction.  Only exception CMS with a single strip layer sandwiched between two gas volumes</a:t>
            </a:r>
          </a:p>
          <a:p>
            <a:pPr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Mechanical support panels, up to 5.5 m long, to fully preserve the stiffness and planarity of  each chamber </a:t>
            </a:r>
          </a:p>
          <a:p>
            <a:pPr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Definition of adequate Quality Control tests to insure the integrity and functionality of each detector element</a:t>
            </a:r>
          </a:p>
          <a:p>
            <a:pPr lvl="0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Specific QC tests defined and agreed with each experiments in case of special requests</a:t>
            </a:r>
          </a:p>
          <a:p>
            <a:pPr lvl="0" algn="just">
              <a:lnSpc>
                <a:spcPct val="80000"/>
              </a:lnSpc>
            </a:pPr>
            <a:endParaRPr lang="en-US" sz="2400" dirty="0">
              <a:solidFill>
                <a:srgbClr val="000000"/>
              </a:solidFill>
              <a:latin typeface="Calibri" pitchFamily="34"/>
            </a:endParaRPr>
          </a:p>
          <a:p>
            <a:pPr lvl="0" algn="just">
              <a:lnSpc>
                <a:spcPct val="80000"/>
              </a:lnSpc>
            </a:pPr>
            <a:endParaRPr lang="en-US" sz="2400" dirty="0">
              <a:solidFill>
                <a:srgbClr val="000000"/>
              </a:solidFill>
              <a:latin typeface="Calibri" pitchFamily="34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27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297661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1507068"/>
          </a:xfrm>
        </p:spPr>
        <p:txBody>
          <a:bodyPr/>
          <a:lstStyle/>
          <a:p>
            <a:pPr lvl="0"/>
            <a:r>
              <a:rPr lang="en-US"/>
              <a:t>Production facilities (1)</a:t>
            </a:r>
          </a:p>
        </p:txBody>
      </p:sp>
      <p:sp>
        <p:nvSpPr>
          <p:cNvPr id="3" name="Segnaposto contenuto 2"/>
          <p:cNvSpPr txBox="1">
            <a:spLocks noGrp="1"/>
          </p:cNvSpPr>
          <p:nvPr>
            <p:ph idx="1"/>
          </p:nvPr>
        </p:nvSpPr>
        <p:spPr>
          <a:xfrm>
            <a:off x="684207" y="1319752"/>
            <a:ext cx="10788213" cy="4355183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For the serial production a number of dedicated facilities were developed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 Graphite spraying machine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Two hot melt coating machines to glue the PET film over the graphite electrode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Spacers gluing machine with up to 12 chamber metering valves with high precision and exact repeatability of the dispensed volume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Hot melt sealing system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Strips milling machine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28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5958330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1507068"/>
          </a:xfrm>
        </p:spPr>
        <p:txBody>
          <a:bodyPr/>
          <a:lstStyle/>
          <a:p>
            <a:pPr lvl="0"/>
            <a:r>
              <a:rPr lang="en-US"/>
              <a:t>Production facilities (2)</a:t>
            </a:r>
          </a:p>
        </p:txBody>
      </p:sp>
      <p:sp>
        <p:nvSpPr>
          <p:cNvPr id="3" name="Segnaposto contenuto 2"/>
          <p:cNvSpPr txBox="1">
            <a:spLocks noGrp="1"/>
          </p:cNvSpPr>
          <p:nvPr>
            <p:ph idx="1"/>
          </p:nvPr>
        </p:nvSpPr>
        <p:spPr>
          <a:xfrm>
            <a:off x="672568" y="1198714"/>
            <a:ext cx="8534396" cy="675805"/>
          </a:xfrm>
        </p:spPr>
        <p:txBody>
          <a:bodyPr>
            <a:normAutofit/>
          </a:bodyPr>
          <a:lstStyle/>
          <a:p>
            <a:pPr lvl="0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Hot melt machine</a:t>
            </a:r>
          </a:p>
        </p:txBody>
      </p:sp>
      <p:pic>
        <p:nvPicPr>
          <p:cNvPr id="6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4476" y="2123694"/>
            <a:ext cx="5231163" cy="394901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13">
            <a:off x="3426373" y="967074"/>
            <a:ext cx="3949010" cy="6112571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8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7227" y="1935990"/>
            <a:ext cx="2645660" cy="417473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29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459518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BBD8FE-88BA-1078-346F-A9D1616CF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</a:t>
            </a:r>
            <a:r>
              <a:rPr lang="it-IT" dirty="0" err="1"/>
              <a:t>plates</a:t>
            </a:r>
            <a:r>
              <a:rPr lang="it-IT" dirty="0"/>
              <a:t> @ </a:t>
            </a:r>
            <a:r>
              <a:rPr lang="it-IT" dirty="0" err="1"/>
              <a:t>Teknemika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FB0F1F0-83C9-9126-9132-267076CF3A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/>
              <a:t>T	he site of </a:t>
            </a:r>
            <a:r>
              <a:rPr lang="it-IT" dirty="0" err="1"/>
              <a:t>Teknemika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Cinisello Balsamo, </a:t>
            </a:r>
            <a:r>
              <a:rPr lang="it-IT" dirty="0" err="1"/>
              <a:t>north</a:t>
            </a:r>
            <a:r>
              <a:rPr lang="it-IT" dirty="0"/>
              <a:t> of Milano (</a:t>
            </a:r>
            <a:r>
              <a:rPr lang="it-IT" dirty="0" err="1"/>
              <a:t>Italy</a:t>
            </a:r>
            <a:r>
              <a:rPr lang="it-IT" dirty="0"/>
              <a:t>)</a:t>
            </a:r>
          </a:p>
          <a:p>
            <a:pPr algn="just"/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</a:rPr>
              <a:t>Teknemika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</a:rPr>
              <a:t> </a:t>
            </a:r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</a:rPr>
              <a:t>specializes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</a:rPr>
              <a:t> in the </a:t>
            </a:r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</a:rPr>
              <a:t>research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</a:rPr>
              <a:t> and </a:t>
            </a:r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</a:rPr>
              <a:t>development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</a:rPr>
              <a:t>, production, </a:t>
            </a:r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</a:rPr>
              <a:t>creation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</a:rPr>
              <a:t> and </a:t>
            </a:r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</a:rPr>
              <a:t>distribution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</a:rPr>
              <a:t> of high </a:t>
            </a:r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</a:rPr>
              <a:t>added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</a:rPr>
              <a:t> </a:t>
            </a:r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</a:rPr>
              <a:t>value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</a:rPr>
              <a:t> </a:t>
            </a:r>
            <a:r>
              <a:rPr kumimoji="0" lang="it-IT" altLang="it-IT" sz="1800" b="0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</a:rPr>
              <a:t>table</a:t>
            </a:r>
            <a:r>
              <a:rPr kumimoji="0" lang="it-IT" altLang="it-IT" sz="1800" b="0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</a:rPr>
              <a:t> tops</a:t>
            </a:r>
            <a:r>
              <a:rPr kumimoji="0" lang="it-IT" altLang="it-IT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algn="just"/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In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addition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,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Teknemika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can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manufacture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special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plates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with definite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specifications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for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scientific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and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technological</a:t>
            </a:r>
            <a:r>
              <a:rPr kumimoji="0" lang="it-IT" altLang="it-IT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r>
              <a:rPr kumimoji="0" lang="it-IT" altLang="it-IT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applications</a:t>
            </a:r>
            <a:endParaRPr kumimoji="0" lang="it-IT" altLang="it-I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algn="just"/>
            <a:r>
              <a:rPr lang="it-IT" altLang="it-IT" dirty="0">
                <a:solidFill>
                  <a:schemeClr val="tx1"/>
                </a:solidFill>
              </a:rPr>
              <a:t>One </a:t>
            </a:r>
            <a:r>
              <a:rPr lang="it-IT" altLang="it-IT" dirty="0" err="1">
                <a:solidFill>
                  <a:schemeClr val="tx1"/>
                </a:solidFill>
              </a:rPr>
              <a:t>outstanding</a:t>
            </a:r>
            <a:r>
              <a:rPr lang="it-IT" altLang="it-IT" dirty="0">
                <a:solidFill>
                  <a:schemeClr val="tx1"/>
                </a:solidFill>
              </a:rPr>
              <a:t> </a:t>
            </a:r>
            <a:r>
              <a:rPr lang="it-IT" altLang="it-IT" dirty="0" err="1">
                <a:solidFill>
                  <a:schemeClr val="tx1"/>
                </a:solidFill>
              </a:rPr>
              <a:t>example</a:t>
            </a:r>
            <a:r>
              <a:rPr lang="it-IT" altLang="it-IT" dirty="0">
                <a:solidFill>
                  <a:schemeClr val="tx1"/>
                </a:solidFill>
              </a:rPr>
              <a:t> of a special production </a:t>
            </a:r>
            <a:r>
              <a:rPr lang="it-IT" altLang="it-IT" dirty="0" err="1">
                <a:solidFill>
                  <a:schemeClr val="tx1"/>
                </a:solidFill>
              </a:rPr>
              <a:t>is</a:t>
            </a:r>
            <a:r>
              <a:rPr lang="it-IT" altLang="it-IT" dirty="0">
                <a:solidFill>
                  <a:schemeClr val="tx1"/>
                </a:solidFill>
              </a:rPr>
              <a:t> the manufacturing of HPL (High Pressure </a:t>
            </a:r>
            <a:r>
              <a:rPr lang="it-IT" altLang="it-IT" dirty="0" err="1">
                <a:solidFill>
                  <a:schemeClr val="tx1"/>
                </a:solidFill>
              </a:rPr>
              <a:t>Laminates</a:t>
            </a:r>
            <a:r>
              <a:rPr lang="it-IT" altLang="it-IT" dirty="0">
                <a:solidFill>
                  <a:schemeClr val="tx1"/>
                </a:solidFill>
              </a:rPr>
              <a:t>) for Resistive Plate Chambers</a:t>
            </a:r>
            <a:endParaRPr kumimoji="0" lang="it-IT" altLang="it-IT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endParaRPr lang="it-IT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24BF63-19C5-D3AF-5D5A-537980B4C1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02920"/>
            <a:ext cx="65" cy="251359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12696" rIns="0" bIns="-1269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ACC6A20-4068-A6A9-58AD-FFBA98FE9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66432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1507068"/>
          </a:xfrm>
        </p:spPr>
        <p:txBody>
          <a:bodyPr/>
          <a:lstStyle/>
          <a:p>
            <a:pPr lvl="0"/>
            <a:r>
              <a:rPr lang="en-US" dirty="0"/>
              <a:t>Production facilities (3)</a:t>
            </a:r>
          </a:p>
        </p:txBody>
      </p:sp>
      <p:sp>
        <p:nvSpPr>
          <p:cNvPr id="3" name="Segnaposto contenuto 2"/>
          <p:cNvSpPr txBox="1">
            <a:spLocks noGrp="1"/>
          </p:cNvSpPr>
          <p:nvPr>
            <p:ph idx="1"/>
          </p:nvPr>
        </p:nvSpPr>
        <p:spPr>
          <a:xfrm>
            <a:off x="672568" y="1009370"/>
            <a:ext cx="8534396" cy="675805"/>
          </a:xfrm>
        </p:spPr>
        <p:txBody>
          <a:bodyPr>
            <a:normAutofit/>
          </a:bodyPr>
          <a:lstStyle/>
          <a:p>
            <a:pPr lvl="0"/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Gluing spacers machine</a:t>
            </a:r>
          </a:p>
        </p:txBody>
      </p:sp>
      <p:pic>
        <p:nvPicPr>
          <p:cNvPr id="6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2544" y="1685175"/>
            <a:ext cx="5729353" cy="438631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0459" y="1600199"/>
            <a:ext cx="5953521" cy="449432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30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2345788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1507068"/>
          </a:xfrm>
        </p:spPr>
        <p:txBody>
          <a:bodyPr/>
          <a:lstStyle/>
          <a:p>
            <a:pPr lvl="0"/>
            <a:r>
              <a:rPr lang="en-US"/>
              <a:t>Production facilities (5)</a:t>
            </a:r>
          </a:p>
        </p:txBody>
      </p:sp>
      <p:sp>
        <p:nvSpPr>
          <p:cNvPr id="3" name="Segnaposto contenuto 2"/>
          <p:cNvSpPr txBox="1">
            <a:spLocks noGrp="1"/>
          </p:cNvSpPr>
          <p:nvPr>
            <p:ph idx="1"/>
          </p:nvPr>
        </p:nvSpPr>
        <p:spPr>
          <a:xfrm>
            <a:off x="672568" y="1123549"/>
            <a:ext cx="8534396" cy="675805"/>
          </a:xfrm>
        </p:spPr>
        <p:txBody>
          <a:bodyPr/>
          <a:lstStyle/>
          <a:p>
            <a:pPr lvl="0"/>
            <a:r>
              <a:rPr lang="en-US" dirty="0">
                <a:solidFill>
                  <a:srgbClr val="000000"/>
                </a:solidFill>
                <a:latin typeface="Calibri" pitchFamily="34"/>
              </a:rPr>
              <a:t>Strips </a:t>
            </a: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milling</a:t>
            </a:r>
            <a:r>
              <a:rPr lang="en-US" dirty="0">
                <a:solidFill>
                  <a:srgbClr val="000000"/>
                </a:solidFill>
                <a:latin typeface="Calibri" pitchFamily="34"/>
              </a:rPr>
              <a:t> machine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4585" y="1794282"/>
            <a:ext cx="6388611" cy="398468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31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25966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952" y="1337002"/>
            <a:ext cx="8571654" cy="4269085"/>
          </a:xfrm>
          <a:prstGeom prst="rect">
            <a:avLst/>
          </a:prstGeom>
        </p:spPr>
      </p:pic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1507068"/>
          </a:xfrm>
        </p:spPr>
        <p:txBody>
          <a:bodyPr/>
          <a:lstStyle/>
          <a:p>
            <a:pPr lvl="0"/>
            <a:r>
              <a:rPr lang="en-US"/>
              <a:t>Production rate</a:t>
            </a:r>
          </a:p>
        </p:txBody>
      </p:sp>
      <p:sp>
        <p:nvSpPr>
          <p:cNvPr id="3" name="Segnaposto contenuto 2"/>
          <p:cNvSpPr txBox="1">
            <a:spLocks noGrp="1"/>
          </p:cNvSpPr>
          <p:nvPr>
            <p:ph idx="1"/>
          </p:nvPr>
        </p:nvSpPr>
        <p:spPr>
          <a:xfrm>
            <a:off x="775648" y="1337008"/>
            <a:ext cx="8534396" cy="1910246"/>
          </a:xfrm>
        </p:spPr>
        <p:txBody>
          <a:bodyPr/>
          <a:lstStyle/>
          <a:p>
            <a:pPr lvl="0" algn="just"/>
            <a:r>
              <a:rPr lang="en-US" dirty="0">
                <a:solidFill>
                  <a:srgbClr val="000000"/>
                </a:solidFill>
                <a:latin typeface="Calibri" pitchFamily="34"/>
              </a:rPr>
              <a:t>The maximum production rate of 18 gas volumes/day , about 36 m</a:t>
            </a:r>
            <a:r>
              <a:rPr lang="en-US" baseline="30000" dirty="0">
                <a:solidFill>
                  <a:srgbClr val="000000"/>
                </a:solidFill>
                <a:latin typeface="Calibri" pitchFamily="34"/>
              </a:rPr>
              <a:t>2</a:t>
            </a:r>
            <a:r>
              <a:rPr lang="en-US" dirty="0">
                <a:solidFill>
                  <a:srgbClr val="000000"/>
                </a:solidFill>
                <a:latin typeface="Calibri" pitchFamily="34"/>
              </a:rPr>
              <a:t>/day, was reached in 2001 when all the LHC detectors (Alice Trigger; Atlas and CMS) in addition to Argo and Opera were built in parallel</a:t>
            </a:r>
          </a:p>
          <a:p>
            <a:pPr lvl="0" algn="just"/>
            <a:r>
              <a:rPr lang="en-US" dirty="0">
                <a:solidFill>
                  <a:srgbClr val="000000"/>
                </a:solidFill>
                <a:latin typeface="Calibri" pitchFamily="34"/>
              </a:rPr>
              <a:t>The QC tests  followed punctually the serial production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32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446836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1507068"/>
          </a:xfrm>
        </p:spPr>
        <p:txBody>
          <a:bodyPr/>
          <a:lstStyle/>
          <a:p>
            <a:pPr lvl="0"/>
            <a:r>
              <a:rPr lang="en-US" dirty="0"/>
              <a:t>QC tests (1)</a:t>
            </a:r>
          </a:p>
        </p:txBody>
      </p:sp>
      <p:sp>
        <p:nvSpPr>
          <p:cNvPr id="3" name="Segnaposto contenuto 2"/>
          <p:cNvSpPr txBox="1">
            <a:spLocks noGrp="1"/>
          </p:cNvSpPr>
          <p:nvPr>
            <p:ph idx="1"/>
          </p:nvPr>
        </p:nvSpPr>
        <p:spPr>
          <a:xfrm>
            <a:off x="452487" y="1272619"/>
            <a:ext cx="11038787" cy="4685121"/>
          </a:xfrm>
        </p:spPr>
        <p:txBody>
          <a:bodyPr numCol="2">
            <a:normAutofit/>
          </a:bodyPr>
          <a:lstStyle/>
          <a:p>
            <a:pPr lvl="0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Tests carried out on the materials</a:t>
            </a:r>
          </a:p>
          <a:p>
            <a:pPr lvl="1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Resistivity measurement</a:t>
            </a:r>
          </a:p>
          <a:p>
            <a:pPr lvl="1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Check on the spacer thickness</a:t>
            </a:r>
          </a:p>
          <a:p>
            <a:pPr lvl="1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Check on the plate surface for spacer gluing</a:t>
            </a:r>
          </a:p>
          <a:p>
            <a:pPr marL="457200" lvl="1" indent="0" algn="just">
              <a:lnSpc>
                <a:spcPct val="80000"/>
              </a:lnSpc>
              <a:buNone/>
            </a:pPr>
            <a:endParaRPr lang="en-US" sz="2400" dirty="0">
              <a:solidFill>
                <a:srgbClr val="000000"/>
              </a:solidFill>
              <a:latin typeface="Calibri" pitchFamily="34"/>
            </a:endParaRPr>
          </a:p>
          <a:p>
            <a:pPr lvl="1" algn="just">
              <a:lnSpc>
                <a:spcPct val="80000"/>
              </a:lnSpc>
            </a:pPr>
            <a:endParaRPr lang="en-US" sz="2400" dirty="0">
              <a:solidFill>
                <a:srgbClr val="000000"/>
              </a:solidFill>
              <a:latin typeface="Calibri" pitchFamily="34"/>
            </a:endParaRPr>
          </a:p>
          <a:p>
            <a:pPr lvl="1" algn="just">
              <a:lnSpc>
                <a:spcPct val="80000"/>
              </a:lnSpc>
            </a:pPr>
            <a:endParaRPr lang="en-US" sz="2400" dirty="0">
              <a:solidFill>
                <a:srgbClr val="000000"/>
              </a:solidFill>
              <a:latin typeface="Calibri" pitchFamily="34"/>
            </a:endParaRPr>
          </a:p>
          <a:p>
            <a:pPr lvl="1" algn="just">
              <a:lnSpc>
                <a:spcPct val="80000"/>
              </a:lnSpc>
            </a:pPr>
            <a:endParaRPr lang="en-US" sz="2400" dirty="0">
              <a:solidFill>
                <a:srgbClr val="000000"/>
              </a:solidFill>
              <a:latin typeface="Calibri" pitchFamily="34"/>
            </a:endParaRPr>
          </a:p>
          <a:p>
            <a:pPr lvl="1" algn="just">
              <a:lnSpc>
                <a:spcPct val="80000"/>
              </a:lnSpc>
            </a:pPr>
            <a:endParaRPr lang="en-US" sz="2400" dirty="0">
              <a:solidFill>
                <a:srgbClr val="000000"/>
              </a:solidFill>
              <a:latin typeface="Calibri" pitchFamily="34"/>
            </a:endParaRPr>
          </a:p>
          <a:p>
            <a:pPr lvl="1" algn="just">
              <a:lnSpc>
                <a:spcPct val="80000"/>
              </a:lnSpc>
            </a:pPr>
            <a:endParaRPr lang="en-US" sz="2400" dirty="0">
              <a:solidFill>
                <a:srgbClr val="000000"/>
              </a:solidFill>
              <a:latin typeface="Calibri" pitchFamily="34"/>
            </a:endParaRPr>
          </a:p>
          <a:p>
            <a:pPr lvl="0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Tests carried out on the gas volumes</a:t>
            </a:r>
          </a:p>
          <a:p>
            <a:pPr lvl="1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Gas leaks</a:t>
            </a:r>
          </a:p>
          <a:p>
            <a:pPr lvl="1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Spacer integrity</a:t>
            </a:r>
          </a:p>
          <a:p>
            <a:pPr lvl="1" algn="just">
              <a:lnSpc>
                <a:spcPct val="80000"/>
              </a:lnSpc>
            </a:pPr>
            <a:r>
              <a:rPr lang="en-US" sz="2400" dirty="0">
                <a:solidFill>
                  <a:srgbClr val="000000"/>
                </a:solidFill>
                <a:latin typeface="Calibri" pitchFamily="34"/>
              </a:rPr>
              <a:t>Dark current measurement</a:t>
            </a:r>
          </a:p>
          <a:p>
            <a:pPr lvl="1" algn="just">
              <a:lnSpc>
                <a:spcPct val="80000"/>
              </a:lnSpc>
            </a:pPr>
            <a:endParaRPr lang="en-US" sz="2400" dirty="0">
              <a:solidFill>
                <a:srgbClr val="000000"/>
              </a:solidFill>
              <a:latin typeface="Calibri" pitchFamily="34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33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168918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1198341"/>
          </a:xfrm>
        </p:spPr>
        <p:txBody>
          <a:bodyPr/>
          <a:lstStyle/>
          <a:p>
            <a:pPr lvl="0"/>
            <a:r>
              <a:rPr lang="en-US" dirty="0"/>
              <a:t>Qc tests (3)</a:t>
            </a:r>
          </a:p>
        </p:txBody>
      </p:sp>
      <p:sp>
        <p:nvSpPr>
          <p:cNvPr id="3" name="Segnaposto contenuto 2"/>
          <p:cNvSpPr txBox="1">
            <a:spLocks noGrp="1"/>
          </p:cNvSpPr>
          <p:nvPr>
            <p:ph idx="1"/>
          </p:nvPr>
        </p:nvSpPr>
        <p:spPr>
          <a:xfrm>
            <a:off x="672568" y="1007259"/>
            <a:ext cx="8534396" cy="827193"/>
          </a:xfrm>
        </p:spPr>
        <p:txBody>
          <a:bodyPr/>
          <a:lstStyle/>
          <a:p>
            <a:pPr lvl="0" algn="just"/>
            <a:r>
              <a:rPr lang="en-US" dirty="0">
                <a:solidFill>
                  <a:srgbClr val="000000"/>
                </a:solidFill>
                <a:latin typeface="Calibri" pitchFamily="34"/>
              </a:rPr>
              <a:t>Test to measure the gluing strength </a:t>
            </a:r>
          </a:p>
        </p:txBody>
      </p:sp>
      <p:pic>
        <p:nvPicPr>
          <p:cNvPr id="6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790" y="1701049"/>
            <a:ext cx="4380881" cy="421238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34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59280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7079" y="1360206"/>
            <a:ext cx="6972098" cy="464559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3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1315" y="1681462"/>
            <a:ext cx="5963625" cy="400306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Titolo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945801"/>
          </a:xfrm>
        </p:spPr>
        <p:txBody>
          <a:bodyPr/>
          <a:lstStyle/>
          <a:p>
            <a:pPr lvl="0"/>
            <a:r>
              <a:rPr lang="en-US" dirty="0"/>
              <a:t>Qc tests (2)</a:t>
            </a:r>
          </a:p>
        </p:txBody>
      </p:sp>
      <p:sp>
        <p:nvSpPr>
          <p:cNvPr id="7" name="Segnaposto contenuto 2"/>
          <p:cNvSpPr txBox="1">
            <a:spLocks noGrp="1"/>
          </p:cNvSpPr>
          <p:nvPr>
            <p:ph idx="1"/>
          </p:nvPr>
        </p:nvSpPr>
        <p:spPr>
          <a:xfrm>
            <a:off x="699556" y="809791"/>
            <a:ext cx="8534396" cy="705267"/>
          </a:xfrm>
        </p:spPr>
        <p:txBody>
          <a:bodyPr/>
          <a:lstStyle/>
          <a:p>
            <a:pPr lvl="0" algn="just"/>
            <a:r>
              <a:rPr lang="en-US" dirty="0">
                <a:solidFill>
                  <a:srgbClr val="000000"/>
                </a:solidFill>
                <a:latin typeface="Calibri" pitchFamily="34"/>
              </a:rPr>
              <a:t>Spacer integrity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35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855862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1507068"/>
          </a:xfrm>
        </p:spPr>
        <p:txBody>
          <a:bodyPr/>
          <a:lstStyle/>
          <a:p>
            <a:pPr lvl="0"/>
            <a:r>
              <a:rPr lang="en-US"/>
              <a:t>Present activity </a:t>
            </a:r>
          </a:p>
        </p:txBody>
      </p:sp>
      <p:sp>
        <p:nvSpPr>
          <p:cNvPr id="3" name="Segnaposto contenuto 2"/>
          <p:cNvSpPr txBox="1">
            <a:spLocks noGrp="1"/>
          </p:cNvSpPr>
          <p:nvPr>
            <p:ph idx="1"/>
          </p:nvPr>
        </p:nvSpPr>
        <p:spPr>
          <a:xfrm>
            <a:off x="684208" y="1243584"/>
            <a:ext cx="8534396" cy="4247049"/>
          </a:xfrm>
        </p:spPr>
        <p:txBody>
          <a:bodyPr/>
          <a:lstStyle/>
          <a:p>
            <a:pPr lvl="0">
              <a:lnSpc>
                <a:spcPct val="90000"/>
              </a:lnSpc>
            </a:pPr>
            <a:r>
              <a:rPr lang="en-US" sz="1700" dirty="0">
                <a:solidFill>
                  <a:schemeClr val="tx1"/>
                </a:solidFill>
                <a:latin typeface="+mn-lt"/>
              </a:rPr>
              <a:t>General </a:t>
            </a:r>
            <a:r>
              <a:rPr lang="en-US" sz="1700" dirty="0" err="1">
                <a:solidFill>
                  <a:schemeClr val="tx1"/>
                </a:solidFill>
                <a:latin typeface="+mn-lt"/>
              </a:rPr>
              <a:t>Tecnica</a:t>
            </a:r>
            <a:r>
              <a:rPr lang="en-US" sz="1700" dirty="0">
                <a:solidFill>
                  <a:schemeClr val="tx1"/>
                </a:solidFill>
                <a:latin typeface="+mn-lt"/>
              </a:rPr>
              <a:t> carried out a relevant activity of Research and Development in order to improve the RPC performance</a:t>
            </a:r>
          </a:p>
          <a:p>
            <a:pPr lvl="0">
              <a:lnSpc>
                <a:spcPct val="90000"/>
              </a:lnSpc>
            </a:pPr>
            <a:r>
              <a:rPr lang="en-US" sz="1700" dirty="0">
                <a:solidFill>
                  <a:schemeClr val="tx1"/>
                </a:solidFill>
                <a:latin typeface="+mn-lt"/>
              </a:rPr>
              <a:t>The purpose was to fulfill the requirements of  future accelerator and Cosmic Ray experiments with particular emphasis to the LHC detector upgrade: HL-LHC</a:t>
            </a:r>
          </a:p>
          <a:p>
            <a:pPr lvl="0">
              <a:lnSpc>
                <a:spcPct val="90000"/>
              </a:lnSpc>
            </a:pPr>
            <a:r>
              <a:rPr lang="en-US" sz="1700" dirty="0">
                <a:solidFill>
                  <a:schemeClr val="tx1"/>
                </a:solidFill>
                <a:latin typeface="+mn-lt"/>
              </a:rPr>
              <a:t>This R&amp;D concerned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  <a:latin typeface="+mn-lt"/>
              </a:rPr>
              <a:t>The search for new materials, particularly for the resistive electrodes but also for all other detector elements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  <a:latin typeface="+mn-lt"/>
              </a:rPr>
              <a:t>The gas gap size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  <a:latin typeface="+mn-lt"/>
              </a:rPr>
              <a:t>The electrode thickness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  <a:latin typeface="+mn-lt"/>
              </a:rPr>
              <a:t>The improvement of the gas distribution inside the gap</a:t>
            </a:r>
          </a:p>
          <a:p>
            <a:pPr lvl="1">
              <a:lnSpc>
                <a:spcPct val="90000"/>
              </a:lnSpc>
            </a:pPr>
            <a:r>
              <a:rPr lang="en-US" sz="1500" dirty="0">
                <a:solidFill>
                  <a:schemeClr val="tx1"/>
                </a:solidFill>
                <a:latin typeface="+mn-lt"/>
              </a:rPr>
              <a:t>The improvement of the gas inlets</a:t>
            </a:r>
          </a:p>
          <a:p>
            <a:pPr>
              <a:lnSpc>
                <a:spcPct val="90000"/>
              </a:lnSpc>
            </a:pPr>
            <a:r>
              <a:rPr lang="en-US" sz="1700" dirty="0">
                <a:solidFill>
                  <a:schemeClr val="tx1"/>
                </a:solidFill>
                <a:latin typeface="+mn-lt"/>
              </a:rPr>
              <a:t>Currently, the manufacturing of the gas volumes for the upgrade of the RPC system of the ATLAS experiment at CERN is </a:t>
            </a:r>
            <a:r>
              <a:rPr lang="en-US" sz="1700">
                <a:solidFill>
                  <a:schemeClr val="tx1"/>
                </a:solidFill>
                <a:latin typeface="+mn-lt"/>
              </a:rPr>
              <a:t>in progress.</a:t>
            </a:r>
            <a:endParaRPr lang="en-US" sz="1700" dirty="0">
              <a:solidFill>
                <a:schemeClr val="tx1"/>
              </a:solidFill>
              <a:latin typeface="+mn-lt"/>
            </a:endParaRPr>
          </a:p>
          <a:p>
            <a:pPr lvl="0">
              <a:lnSpc>
                <a:spcPct val="90000"/>
              </a:lnSpc>
              <a:buNone/>
            </a:pPr>
            <a:endParaRPr lang="en-US" sz="1700" dirty="0"/>
          </a:p>
          <a:p>
            <a:pPr lvl="0">
              <a:lnSpc>
                <a:spcPct val="90000"/>
              </a:lnSpc>
            </a:pPr>
            <a:endParaRPr lang="en-US" sz="170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36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857117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1507068"/>
          </a:xfrm>
        </p:spPr>
        <p:txBody>
          <a:bodyPr/>
          <a:lstStyle/>
          <a:p>
            <a:pPr lvl="0"/>
            <a:r>
              <a:rPr lang="en-US" dirty="0"/>
              <a:t>Awards (1)</a:t>
            </a: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880" y="939195"/>
            <a:ext cx="3919224" cy="5304412"/>
          </a:xfr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082" y="1259681"/>
            <a:ext cx="5879592" cy="4663440"/>
          </a:xfrm>
          <a:prstGeom prst="rect">
            <a:avLst/>
          </a:prstGeom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37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745408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/>
            </a:gs>
            <a:gs pos="100000">
              <a:srgbClr val="C35956"/>
            </a:gs>
          </a:gsLst>
          <a:lin ang="27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 txBox="1">
            <a:spLocks noGrp="1"/>
          </p:cNvSpPr>
          <p:nvPr>
            <p:ph type="title"/>
          </p:nvPr>
        </p:nvSpPr>
        <p:spPr>
          <a:xfrm>
            <a:off x="672568" y="93131"/>
            <a:ext cx="8534396" cy="1507068"/>
          </a:xfrm>
        </p:spPr>
        <p:txBody>
          <a:bodyPr/>
          <a:lstStyle/>
          <a:p>
            <a:pPr lvl="0"/>
            <a:r>
              <a:rPr lang="en-US" dirty="0"/>
              <a:t>Awards (2)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4790" y="1252728"/>
            <a:ext cx="6912402" cy="4898977"/>
          </a:xfrm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330F7-5EE8-4F21-A2DF-C9C3D6558CFE}" type="slidenum">
              <a:rPr lang="it-IT" smtClean="0"/>
              <a:t>38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181807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C41316F-F3D8-E8D4-A80A-185081336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(1)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60B6FF3-F2F3-1BB7-4C20-4614D6ECF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Preparation</a:t>
            </a:r>
            <a:r>
              <a:rPr lang="it-IT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of </a:t>
            </a:r>
            <a:r>
              <a:rPr lang="it-IT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Raw</a:t>
            </a:r>
            <a:r>
              <a:rPr lang="it-IT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Materials</a:t>
            </a:r>
            <a:endParaRPr lang="it-IT" sz="1800" b="1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• Media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selection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Choice of decorative and core papers (e.g. kraft or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reinforced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paper).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•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Impregnation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with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resins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Decorative paper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treated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with melamine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resin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for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aesthetics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resistance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Core papers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impregnated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with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phenolic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resin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for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stability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strength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3CEA5C8-34AC-FA79-B26D-B827B91DD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77160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00AD3A-4471-6E44-4DEF-11927921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(2)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71C08BF-6DD1-4837-D11D-B6F37E852A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6912" y="1681899"/>
            <a:ext cx="4708296" cy="4708296"/>
          </a:xfrm>
          <a:prstGeom prst="rect">
            <a:avLst/>
          </a:prstGeom>
          <a:noFill/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651885C-9E48-5868-9741-78BB77C4F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0531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AFBF72-0033-E4A6-A32B-C9EBEED1B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(3)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40E334-67E2-ABFE-A77F-DA20E00D04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Assembly and Pressing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• Assembly of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layers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Overlaying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sheets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definite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order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 decorative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layer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on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surface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followed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by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layers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for the core and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reinforcement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• High temperature and pressure pressing: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stack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placed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in a press (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approx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 150–200 °C, 5–10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MPa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).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resins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polymerize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consolidating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layers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ensuring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homogeneous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panel.</a:t>
            </a:r>
          </a:p>
          <a:p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B361D03-D4A7-480D-D5F3-044CADED4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429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1645941-54D7-A162-9E38-BDEEE83AE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(4)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E95BFB5-1E98-EDC4-AE61-806E390144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5192" y="1763725"/>
            <a:ext cx="6299200" cy="4669155"/>
          </a:xfrm>
          <a:prstGeom prst="rect">
            <a:avLst/>
          </a:prstGeom>
          <a:noFill/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F0FB5EF-63AB-B1F1-6A29-1E7E76CAD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8783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E1751CD-6738-9336-844D-2A4941949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(5)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3B29D72-A0A9-25A2-CC82-5CF5DEB9E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Cooling</a:t>
            </a:r>
            <a:r>
              <a:rPr lang="it-IT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Finishing</a:t>
            </a:r>
            <a:r>
              <a:rPr lang="it-IT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Quality Control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•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Cooling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The panel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gradually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cooled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stabilize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the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structure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•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Finishing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cutting: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Cutting and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trimming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obtain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final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dimensions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• Quality control: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 Visual and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instrumental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verification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to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ensure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homogeneity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</a:t>
            </a:r>
            <a:r>
              <a:rPr lang="it-IT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resistance</a:t>
            </a:r>
            <a:r>
              <a:rPr lang="it-IT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and compliance with standards.</a:t>
            </a:r>
          </a:p>
          <a:p>
            <a:endParaRPr lang="it-IT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8258B20-00F3-463E-C051-1578349CC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3812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0679C6-3406-ED0E-FC40-B4B33A13B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HPL manufacturing @ </a:t>
            </a:r>
            <a:r>
              <a:rPr lang="it-IT" dirty="0" err="1"/>
              <a:t>Teknemika</a:t>
            </a:r>
            <a:r>
              <a:rPr lang="it-IT" dirty="0"/>
              <a:t> (6)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80F13A0-4061-2D55-73FC-1312FB2190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7116" y="1632346"/>
            <a:ext cx="6521818" cy="489100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9BAD1FE-D659-FAD8-480F-FCE056FCF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9A3042-DF8A-48DB-8D73-9E3CA61F86C5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160331"/>
      </p:ext>
    </p:extLst>
  </p:cSld>
  <p:clrMapOvr>
    <a:masterClrMapping/>
  </p:clrMapOvr>
</p:sld>
</file>

<file path=ppt/theme/theme1.xml><?xml version="1.0" encoding="utf-8"?>
<a:theme xmlns:a="http://schemas.openxmlformats.org/drawingml/2006/main" name="Filo">
  <a:themeElements>
    <a:clrScheme name="Filo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Sezion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107</TotalTime>
  <Words>1833</Words>
  <Application>Microsoft Office PowerPoint</Application>
  <PresentationFormat>Widescreen</PresentationFormat>
  <Paragraphs>247</Paragraphs>
  <Slides>38</Slides>
  <Notes>17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38</vt:i4>
      </vt:variant>
    </vt:vector>
  </HeadingPairs>
  <TitlesOfParts>
    <vt:vector size="47" baseType="lpstr">
      <vt:lpstr>Aptos</vt:lpstr>
      <vt:lpstr>Arial</vt:lpstr>
      <vt:lpstr>Calibri</vt:lpstr>
      <vt:lpstr>Calibri Light</vt:lpstr>
      <vt:lpstr>Century Gothic</vt:lpstr>
      <vt:lpstr>Wingdings</vt:lpstr>
      <vt:lpstr>Wingdings 3</vt:lpstr>
      <vt:lpstr>Filo</vt:lpstr>
      <vt:lpstr>Sezione</vt:lpstr>
      <vt:lpstr>The manufacturing of HPL plates and gas volumes for RPCs</vt:lpstr>
      <vt:lpstr>Outline</vt:lpstr>
      <vt:lpstr>HPL plates @ Teknemika</vt:lpstr>
      <vt:lpstr>HPL manufacturing @ Teknemika (1)</vt:lpstr>
      <vt:lpstr>HPL manufacturing @ Teknemika (2)</vt:lpstr>
      <vt:lpstr>HPL manufacturing @ Teknemika (3)</vt:lpstr>
      <vt:lpstr>HPL manufacturing @ Teknemika (4)</vt:lpstr>
      <vt:lpstr>HPL manufacturing @ Teknemika (5)</vt:lpstr>
      <vt:lpstr>HPL manufacturing @ Teknemika (6)</vt:lpstr>
      <vt:lpstr>HPL manufacturing @ Teknemika (7)</vt:lpstr>
      <vt:lpstr>HPL manufacturing @ Teknemika (8)</vt:lpstr>
      <vt:lpstr>HPL manufacturing @ Teknemika (9)</vt:lpstr>
      <vt:lpstr>HPL manufacturing @ Teknemika (10)</vt:lpstr>
      <vt:lpstr>HPL manufacturing @ Teknemika (11)</vt:lpstr>
      <vt:lpstr>HPL manufacturing @ Teknemika (12)</vt:lpstr>
      <vt:lpstr>HPL manufacturing @ Teknemika (13)</vt:lpstr>
      <vt:lpstr>HPL manufacturing @ Teknemika (14)</vt:lpstr>
      <vt:lpstr>HPL manufacturing @ Teknemika (15)</vt:lpstr>
      <vt:lpstr>HPL manufacturing @ Teknemika (16)</vt:lpstr>
      <vt:lpstr>HPL manufacturing @ Teknemika (17)</vt:lpstr>
      <vt:lpstr>GENERAL TECNICA S.R.L.</vt:lpstr>
      <vt:lpstr>Production</vt:lpstr>
      <vt:lpstr>Fields of interest</vt:lpstr>
      <vt:lpstr>customers</vt:lpstr>
      <vt:lpstr>30 Years of collaboration on rpc development</vt:lpstr>
      <vt:lpstr>RPC standardization (1)</vt:lpstr>
      <vt:lpstr>RPC standardization (2)</vt:lpstr>
      <vt:lpstr>Production facilities (1)</vt:lpstr>
      <vt:lpstr>Production facilities (2)</vt:lpstr>
      <vt:lpstr>Production facilities (3)</vt:lpstr>
      <vt:lpstr>Production facilities (5)</vt:lpstr>
      <vt:lpstr>Production rate</vt:lpstr>
      <vt:lpstr>QC tests (1)</vt:lpstr>
      <vt:lpstr>Qc tests (3)</vt:lpstr>
      <vt:lpstr>Qc tests (2)</vt:lpstr>
      <vt:lpstr>Present activity </vt:lpstr>
      <vt:lpstr>Awards (1)</vt:lpstr>
      <vt:lpstr>Awards (2)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paolo camarri</dc:creator>
  <cp:lastModifiedBy>paolo camarri</cp:lastModifiedBy>
  <cp:revision>17</cp:revision>
  <dcterms:created xsi:type="dcterms:W3CDTF">2025-02-26T12:41:21Z</dcterms:created>
  <dcterms:modified xsi:type="dcterms:W3CDTF">2025-02-26T16:50:52Z</dcterms:modified>
</cp:coreProperties>
</file>