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media/image26.jpg" ContentType="image/png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"/>
  </p:notesMasterIdLst>
  <p:sldIdLst>
    <p:sldId id="263" r:id="rId2"/>
    <p:sldId id="265" r:id="rId3"/>
    <p:sldId id="266" r:id="rId4"/>
    <p:sldId id="279" r:id="rId5"/>
    <p:sldId id="282" r:id="rId6"/>
    <p:sldId id="281" r:id="rId7"/>
    <p:sldId id="278" r:id="rId8"/>
    <p:sldId id="267" r:id="rId9"/>
    <p:sldId id="277" r:id="rId10"/>
    <p:sldId id="269" r:id="rId11"/>
    <p:sldId id="272" r:id="rId12"/>
    <p:sldId id="273" r:id="rId13"/>
    <p:sldId id="274" r:id="rId14"/>
    <p:sldId id="283" r:id="rId15"/>
    <p:sldId id="280" r:id="rId16"/>
    <p:sldId id="271" r:id="rId17"/>
    <p:sldId id="257" r:id="rId18"/>
    <p:sldId id="262" r:id="rId19"/>
    <p:sldId id="259" r:id="rId20"/>
    <p:sldId id="276" r:id="rId21"/>
    <p:sldId id="284" r:id="rId22"/>
    <p:sldId id="275" r:id="rId2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FF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1" autoAdjust="0"/>
    <p:restoredTop sz="94660"/>
  </p:normalViewPr>
  <p:slideViewPr>
    <p:cSldViewPr snapToGrid="0">
      <p:cViewPr varScale="1">
        <p:scale>
          <a:sx n="67" d="100"/>
          <a:sy n="67" d="100"/>
        </p:scale>
        <p:origin x="90" y="10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9DE5B-3208-444B-9566-17E14FE87553}" type="datetimeFigureOut">
              <a:rPr lang="ko-KR" altLang="en-US" smtClean="0"/>
              <a:t>2025-02-28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B119E7-5619-4355-B833-599367CF34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1778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24:notes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6" name="Google Shape;296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385763"/>
            <a:ext cx="3429000" cy="19288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353466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D313AF-5C51-4570-9D5E-24CA3FC8E2F9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896028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8ED96E-6AB3-4104-8FF3-D4B3E71A5CB0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583208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B119E7-5619-4355-B833-599367CF34D3}" type="slidenum">
              <a:rPr lang="ko-KR" altLang="en-US" smtClean="0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516883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B119E7-5619-4355-B833-599367CF34D3}" type="slidenum">
              <a:rPr lang="ko-KR" altLang="en-US" smtClean="0"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783669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8ED96E-6AB3-4104-8FF3-D4B3E71A5CB0}" type="slidenum">
              <a:rPr lang="ko-KR" altLang="en-US" smtClean="0"/>
              <a:t>20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26745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8ED96E-6AB3-4104-8FF3-D4B3E71A5CB0}" type="slidenum">
              <a:rPr lang="ko-KR" altLang="en-US" smtClean="0"/>
              <a:t>22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213139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2F062-0ED6-40B0-886A-6748D12CC193}" type="datetime1">
              <a:rPr lang="ko-KR" altLang="en-US" smtClean="0"/>
              <a:t>2025-02-28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DRD1, Feb. 2025 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4B2F5-CE85-4FA3-AF6A-1F84FCA2FB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969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C11B3-5D63-4CC5-A430-BE31AD518669}" type="datetime1">
              <a:rPr lang="ko-KR" altLang="en-US" smtClean="0"/>
              <a:t>2025-02-28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DRD1, Feb. 2025 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4B2F5-CE85-4FA3-AF6A-1F84FCA2FB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1433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C525C-0D00-4F6F-BC04-E392E31281FF}" type="datetime1">
              <a:rPr lang="ko-KR" altLang="en-US" smtClean="0"/>
              <a:t>2025-02-28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DRD1, Feb. 2025 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4B2F5-CE85-4FA3-AF6A-1F84FCA2FB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787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4F016-6DFB-4B50-9651-F690DDC721DB}" type="datetime1">
              <a:rPr lang="ko-KR" altLang="en-US" smtClean="0"/>
              <a:t>2025-02-28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DRD1, Feb. 2025 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4B2F5-CE85-4FA3-AF6A-1F84FCA2FB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9146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25E2A-71F8-412B-B1A2-60B2FEA87293}" type="datetime1">
              <a:rPr lang="ko-KR" altLang="en-US" smtClean="0"/>
              <a:t>2025-02-28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DRD1, Feb. 2025 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4B2F5-CE85-4FA3-AF6A-1F84FCA2FB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54753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6C89D-D101-43B1-9237-F5647B1E09BA}" type="datetime1">
              <a:rPr lang="ko-KR" altLang="en-US" smtClean="0"/>
              <a:t>2025-02-28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DRD1, Feb. 2025 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4B2F5-CE85-4FA3-AF6A-1F84FCA2FB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61159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3BFC-EC49-44F2-B1D0-F544A66DB2D4}" type="datetime1">
              <a:rPr lang="ko-KR" altLang="en-US" smtClean="0"/>
              <a:t>2025-02-28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DRD1, Feb. 2025 </a:t>
            </a:r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4B2F5-CE85-4FA3-AF6A-1F84FCA2FB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6671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81324-1718-4AF5-8566-55463EFDA86A}" type="datetime1">
              <a:rPr lang="ko-KR" altLang="en-US" smtClean="0"/>
              <a:t>2025-02-28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DRD1, Feb. 2025 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4B2F5-CE85-4FA3-AF6A-1F84FCA2FB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6165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8EB26-2A17-4E29-B701-53F7552389A0}" type="datetime1">
              <a:rPr lang="ko-KR" altLang="en-US" smtClean="0"/>
              <a:t>2025-02-28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DRD1, Feb. 2025 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4B2F5-CE85-4FA3-AF6A-1F84FCA2FB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49008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A08B2-5D8D-4C93-A3BF-63CB12F0C10B}" type="datetime1">
              <a:rPr lang="ko-KR" altLang="en-US" smtClean="0"/>
              <a:t>2025-02-28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DRD1, Feb. 2025 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4B2F5-CE85-4FA3-AF6A-1F84FCA2FB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4865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5341C-D431-447E-9445-1A100902B838}" type="datetime1">
              <a:rPr lang="ko-KR" altLang="en-US" smtClean="0"/>
              <a:t>2025-02-28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DRD1, Feb. 2025 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4B2F5-CE85-4FA3-AF6A-1F84FCA2FB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9044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F41D7F-D54E-4224-B2FB-CAB8A51DCB2D}" type="datetime1">
              <a:rPr lang="ko-KR" altLang="en-US" smtClean="0"/>
              <a:t>2025-02-28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ko-KR"/>
              <a:t>DRD1, Feb. 2025 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64B2F5-CE85-4FA3-AF6A-1F84FCA2FB8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033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9.jpeg"/><Relationship Id="rId4" Type="http://schemas.openxmlformats.org/officeDocument/2006/relationships/image" Target="../media/image4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326855" y="2774825"/>
            <a:ext cx="11347402" cy="2262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altLang="ko-KR" sz="4400" b="1" dirty="0">
                <a:latin typeface="Calibri" panose="020F0502020204030204" pitchFamily="34" charset="0"/>
                <a:cs typeface="Calibri" panose="020F0502020204030204" pitchFamily="34" charset="0"/>
              </a:rPr>
              <a:t>Status of RPC Facilities in Korea </a:t>
            </a:r>
          </a:p>
          <a:p>
            <a:pPr algn="ctr">
              <a:spcAft>
                <a:spcPts val="1200"/>
              </a:spcAft>
            </a:pPr>
            <a:r>
              <a:rPr lang="en-US" altLang="ko-KR" sz="24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Kyong </a:t>
            </a:r>
            <a:r>
              <a:rPr lang="en-US" altLang="ko-KR" sz="2400" b="1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Sei</a:t>
            </a:r>
            <a:r>
              <a:rPr lang="en-US" altLang="ko-KR" sz="24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Lee </a:t>
            </a:r>
            <a:r>
              <a:rPr lang="en-US" altLang="ko-KR" sz="24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(Korea </a:t>
            </a:r>
            <a:r>
              <a:rPr lang="en-US" altLang="ko-KR" sz="24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University)</a:t>
            </a:r>
          </a:p>
          <a:p>
            <a:pPr algn="ctr">
              <a:spcAft>
                <a:spcPts val="600"/>
              </a:spcAft>
            </a:pPr>
            <a:r>
              <a:rPr lang="en-US" altLang="ko-KR" sz="24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Minho Kang, </a:t>
            </a:r>
            <a:r>
              <a:rPr lang="en-US" altLang="ko-KR" sz="2400" b="1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Taejeong</a:t>
            </a:r>
            <a:r>
              <a:rPr lang="en-US" altLang="ko-KR" sz="24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Kim, and </a:t>
            </a:r>
            <a:r>
              <a:rPr lang="en-US" altLang="ko-KR" sz="2400" b="1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Youngmin</a:t>
            </a:r>
            <a:r>
              <a:rPr lang="en-US" altLang="ko-KR" sz="24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Jo (</a:t>
            </a:r>
            <a:r>
              <a:rPr lang="en-US" altLang="ko-KR" sz="2400" b="1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Hanyang</a:t>
            </a:r>
            <a:r>
              <a:rPr lang="en-US" altLang="ko-KR" sz="24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University) </a:t>
            </a:r>
          </a:p>
          <a:p>
            <a:pPr algn="ctr">
              <a:spcAft>
                <a:spcPts val="600"/>
              </a:spcAft>
            </a:pPr>
            <a:r>
              <a:rPr lang="en-US" altLang="ko-KR" sz="24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Giuseppe </a:t>
            </a:r>
            <a:r>
              <a:rPr lang="en-US" altLang="ko-KR" sz="2400" b="1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Iaselli</a:t>
            </a:r>
            <a:r>
              <a:rPr lang="en-US" altLang="ko-KR" sz="24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altLang="ko-KR" sz="2400" b="1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Dayron</a:t>
            </a:r>
            <a:r>
              <a:rPr lang="en-US" altLang="ko-KR" sz="24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Ramos Lopez, Gabriella Pugliese, (Polytechnic of Bari)  </a:t>
            </a: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-2281"/>
            <a:ext cx="12191999" cy="2040401"/>
          </a:xfrm>
          <a:prstGeom prst="rect">
            <a:avLst/>
          </a:prstGeom>
        </p:spPr>
      </p:pic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DRD1, Feb. 2025 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4B2F5-CE85-4FA3-AF6A-1F84FCA2FB82}" type="slidenum">
              <a:rPr lang="ko-KR" altLang="en-US" smtClean="0"/>
              <a:t>1</a:t>
            </a:fld>
            <a:endParaRPr lang="ko-KR" altLang="en-US"/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19-C393-4191-9921-381BBBC17008}" type="datetime1">
              <a:rPr lang="ko-KR" altLang="en-US" smtClean="0"/>
              <a:t>2025-02-28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25880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3A4CF-6306-466C-9C91-9619732662D9}" type="slidenum">
              <a:rPr lang="ko-KR" altLang="en-US" smtClean="0"/>
              <a:t>10</a:t>
            </a:fld>
            <a:endParaRPr lang="ko-KR" altLang="en-US"/>
          </a:p>
        </p:txBody>
      </p:sp>
      <p:pic>
        <p:nvPicPr>
          <p:cNvPr id="1025" name="_x370772664" descr="EMB00001e9812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8884" y="150030"/>
            <a:ext cx="9410385" cy="6388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page1image1915520">
            <a:extLst>
              <a:ext uri="{FF2B5EF4-FFF2-40B4-BE49-F238E27FC236}">
                <a16:creationId xmlns:a16="http://schemas.microsoft.com/office/drawing/2014/main" xmlns="" id="{A5D50E57-DF59-3B29-AB54-4189D72014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7451"/>
            <a:ext cx="1781503" cy="607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9278E-D81B-45C9-85B8-E7769BBC997B}" type="datetime1">
              <a:rPr lang="ko-KR" altLang="en-US" smtClean="0"/>
              <a:t>2025-02-28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DRD1, Feb. 2025 </a:t>
            </a:r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4512039" y="4437089"/>
            <a:ext cx="2518348" cy="2548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170619" y="929758"/>
            <a:ext cx="232826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400" b="1" dirty="0" smtClean="0">
                <a:latin typeface="Calibri" panose="020F0502020204030204" pitchFamily="34" charset="0"/>
                <a:cs typeface="Calibri" panose="020F0502020204030204" pitchFamily="34" charset="0"/>
                <a:sym typeface="Times New Roman"/>
              </a:rPr>
              <a:t>For R&amp;D of thin double gap and multi-gap RPCs </a:t>
            </a:r>
            <a:endParaRPr lang="ko-KR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7764041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xmlns="" id="{A29B5FF9-F77D-B0DD-34A0-F23C8F9BCD80}"/>
              </a:ext>
            </a:extLst>
          </p:cNvPr>
          <p:cNvSpPr txBox="1">
            <a:spLocks/>
          </p:cNvSpPr>
          <p:nvPr/>
        </p:nvSpPr>
        <p:spPr>
          <a:xfrm>
            <a:off x="312516" y="158210"/>
            <a:ext cx="11731700" cy="508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000" b="1" u="sng" spc="-10" dirty="0">
                <a:solidFill>
                  <a:srgbClr val="0000FF"/>
                </a:solidFill>
                <a:cs typeface="Times New Roman" panose="02020603050405020304" pitchFamily="18" charset="0"/>
              </a:rPr>
              <a:t>1</a:t>
            </a:r>
            <a:r>
              <a:rPr lang="en-GB" sz="2000" b="1" u="sng" spc="-1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. </a:t>
            </a:r>
            <a:r>
              <a:rPr lang="en-GB" sz="2000" b="1" u="sng" spc="-10" dirty="0">
                <a:solidFill>
                  <a:srgbClr val="0000FF"/>
                </a:solidFill>
                <a:cs typeface="Times New Roman" panose="02020603050405020304" pitchFamily="18" charset="0"/>
              </a:rPr>
              <a:t>New melamine electrodes for </a:t>
            </a:r>
            <a:r>
              <a:rPr lang="en-GB" sz="2000" b="1" u="sng" spc="-1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high </a:t>
            </a:r>
            <a:r>
              <a:rPr lang="en-GB" sz="2000" b="1" u="sng" spc="-10" dirty="0">
                <a:solidFill>
                  <a:srgbClr val="0000FF"/>
                </a:solidFill>
                <a:cs typeface="Times New Roman" panose="02020603050405020304" pitchFamily="18" charset="0"/>
              </a:rPr>
              <a:t>rate capability and more stable operation (</a:t>
            </a:r>
            <a:r>
              <a:rPr lang="en-GB" sz="2000" b="1" u="sng" spc="-1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ATLAS-like</a:t>
            </a:r>
            <a:r>
              <a:rPr lang="en-GB" sz="2000" b="1" spc="-1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) </a:t>
            </a:r>
            <a:endParaRPr lang="en-GB" sz="2000" b="1" dirty="0">
              <a:solidFill>
                <a:srgbClr val="0000FF"/>
              </a:solidFill>
              <a:cs typeface="Times New Roman" panose="02020603050405020304" pitchFamily="18" charset="0"/>
            </a:endParaRPr>
          </a:p>
        </p:txBody>
      </p:sp>
      <p:sp>
        <p:nvSpPr>
          <p:cNvPr id="2" name="직사각형 3">
            <a:extLst>
              <a:ext uri="{FF2B5EF4-FFF2-40B4-BE49-F238E27FC236}">
                <a16:creationId xmlns:a16="http://schemas.microsoft.com/office/drawing/2014/main" xmlns="" id="{BD606260-7A73-5E20-B51D-A30C6F58FFA1}"/>
              </a:ext>
            </a:extLst>
          </p:cNvPr>
          <p:cNvSpPr/>
          <p:nvPr/>
        </p:nvSpPr>
        <p:spPr>
          <a:xfrm>
            <a:off x="334078" y="822397"/>
            <a:ext cx="10561323" cy="28453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95000"/>
              </a:lnSpc>
              <a:spcAft>
                <a:spcPts val="600"/>
              </a:spcAft>
              <a:tabLst>
                <a:tab pos="457200" algn="l"/>
              </a:tabLst>
            </a:pPr>
            <a:r>
              <a:rPr lang="en-US" altLang="ko-KR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New HPL electrode material (0.2 mm melamine + 0.3 mm phenol):</a:t>
            </a:r>
            <a:endParaRPr lang="en-US" altLang="ko-KR" b="1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96000" indent="-285750" algn="just">
              <a:lnSpc>
                <a:spcPct val="95000"/>
              </a:lnSpc>
              <a:spcAft>
                <a:spcPts val="300"/>
              </a:spcAft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Thinner gas gap volumes to achieve a better time resolution (~ 300 </a:t>
            </a:r>
            <a:r>
              <a:rPr lang="en-US" altLang="ko-KR" dirty="0" err="1">
                <a:latin typeface="Calibri" panose="020F0502020204030204" pitchFamily="34" charset="0"/>
                <a:cs typeface="Calibri" panose="020F0502020204030204" pitchFamily="34" charset="0"/>
              </a:rPr>
              <a:t>ps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396000" indent="-285750" algn="just">
              <a:lnSpc>
                <a:spcPct val="95000"/>
              </a:lnSpc>
              <a:spcAft>
                <a:spcPts val="300"/>
              </a:spcAft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2 mm thick gas volume RPCs </a:t>
            </a:r>
          </a:p>
          <a:p>
            <a:pPr marL="110250" algn="just">
              <a:lnSpc>
                <a:spcPct val="95000"/>
              </a:lnSpc>
              <a:spcAft>
                <a:spcPts val="300"/>
              </a:spcAft>
              <a:tabLst>
                <a:tab pos="457200" algn="l"/>
              </a:tabLst>
            </a:pP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      → 1 mm thick gas volume RPCs </a:t>
            </a:r>
            <a:r>
              <a:rPr lang="en-US" altLang="ko-KR" dirty="0" smtClean="0">
                <a:latin typeface="Calibri" panose="020F0502020204030204" pitchFamily="34" charset="0"/>
                <a:cs typeface="Calibri" panose="020F0502020204030204" pitchFamily="34" charset="0"/>
              </a:rPr>
              <a:t>(0</a:t>
            </a:r>
            <a:r>
              <a:rPr lang="en-US" altLang="ko-KR" dirty="0" smtClean="0">
                <a:latin typeface="Calibri" panose="020F0502020204030204" pitchFamily="34" charset="0"/>
                <a:cs typeface="Calibri" panose="020F0502020204030204" pitchFamily="34" charset="0"/>
              </a:rPr>
              <a:t>.5 mm?)</a:t>
            </a:r>
            <a:endParaRPr lang="en-US" altLang="ko-K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96000" indent="-285750" algn="just">
              <a:lnSpc>
                <a:spcPct val="95000"/>
              </a:lnSpc>
              <a:spcAft>
                <a:spcPts val="300"/>
              </a:spcAft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Thinner RPC electrode </a:t>
            </a:r>
            <a:r>
              <a:rPr lang="en-US" altLang="ko-KR" dirty="0" smtClean="0">
                <a:latin typeface="Calibri" panose="020F0502020204030204" pitchFamily="34" charset="0"/>
                <a:cs typeface="Calibri" panose="020F0502020204030204" pitchFamily="34" charset="0"/>
              </a:rPr>
              <a:t>also </a:t>
            </a:r>
            <a:r>
              <a:rPr lang="en-US" altLang="ko-KR" dirty="0" smtClean="0">
                <a:latin typeface="Calibri" panose="020F0502020204030204" pitchFamily="34" charset="0"/>
                <a:cs typeface="Calibri" panose="020F0502020204030204" pitchFamily="34" charset="0"/>
              </a:rPr>
              <a:t>looking 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for enhancement of rate capability</a:t>
            </a:r>
          </a:p>
          <a:p>
            <a:pPr marL="110250" algn="just">
              <a:lnSpc>
                <a:spcPct val="95000"/>
              </a:lnSpc>
              <a:spcAft>
                <a:spcPts val="300"/>
              </a:spcAft>
              <a:tabLst>
                <a:tab pos="457200" algn="l"/>
              </a:tabLst>
            </a:pP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      But, actually, </a:t>
            </a:r>
            <a:r>
              <a:rPr lang="en-US" altLang="ko-KR" b="1" dirty="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rate capability more depends on </a:t>
            </a:r>
            <a:r>
              <a:rPr lang="el-GR" altLang="ko-KR" b="1" i="1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ko-KR" b="1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altLang="ko-KR" b="1" dirty="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FEE sensitivity.</a:t>
            </a:r>
          </a:p>
          <a:p>
            <a:pPr marL="110250" algn="just">
              <a:lnSpc>
                <a:spcPct val="95000"/>
              </a:lnSpc>
              <a:spcAft>
                <a:spcPts val="300"/>
              </a:spcAft>
              <a:tabLst>
                <a:tab pos="457200" algn="l"/>
              </a:tabLst>
            </a:pPr>
            <a:r>
              <a:rPr lang="en-US" altLang="ko-KR" b="1" dirty="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Thick melamine skin is better for aging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.   </a:t>
            </a:r>
          </a:p>
          <a:p>
            <a:pPr marL="396000" indent="-285750" algn="just">
              <a:lnSpc>
                <a:spcPct val="95000"/>
              </a:lnSpc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Oil varnishing required for low noise and better longevity (aging) </a:t>
            </a:r>
          </a:p>
          <a:p>
            <a:pPr marL="396000" indent="-285750" algn="just">
              <a:lnSpc>
                <a:spcPct val="95000"/>
              </a:lnSpc>
              <a:spcAft>
                <a:spcPts val="1200"/>
              </a:spcAft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Thin melamine + PC → </a:t>
            </a:r>
            <a:r>
              <a:rPr lang="en-US" altLang="ko-KR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stiffness and then uniformity of gas gaps   </a:t>
            </a:r>
          </a:p>
        </p:txBody>
      </p:sp>
      <p:pic>
        <p:nvPicPr>
          <p:cNvPr id="6" name="그림 55">
            <a:extLst>
              <a:ext uri="{FF2B5EF4-FFF2-40B4-BE49-F238E27FC236}">
                <a16:creationId xmlns:a16="http://schemas.microsoft.com/office/drawing/2014/main" xmlns="" id="{8CD378C2-9DEC-37E2-6B7E-477356170B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078" y="3736976"/>
            <a:ext cx="5487927" cy="2583807"/>
          </a:xfrm>
          <a:prstGeom prst="rect">
            <a:avLst/>
          </a:prstGeom>
        </p:spPr>
      </p:pic>
      <p:sp>
        <p:nvSpPr>
          <p:cNvPr id="8" name="직사각형 56">
            <a:extLst>
              <a:ext uri="{FF2B5EF4-FFF2-40B4-BE49-F238E27FC236}">
                <a16:creationId xmlns:a16="http://schemas.microsoft.com/office/drawing/2014/main" xmlns="" id="{3A1F7FF2-70BC-DBF4-AE51-AC0905861496}"/>
              </a:ext>
            </a:extLst>
          </p:cNvPr>
          <p:cNvSpPr/>
          <p:nvPr/>
        </p:nvSpPr>
        <p:spPr>
          <a:xfrm>
            <a:off x="7680004" y="2456066"/>
            <a:ext cx="43642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Thin melamine sheets (</a:t>
            </a:r>
            <a:r>
              <a:rPr lang="el-GR" altLang="ko-KR" sz="1600" b="1" dirty="0">
                <a:solidFill>
                  <a:srgbClr val="FF0000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ρ</a:t>
            </a:r>
            <a:r>
              <a:rPr lang="en-US" altLang="ko-KR" sz="1600" b="1" dirty="0">
                <a:solidFill>
                  <a:srgbClr val="FF0000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 ~ 1.5 </a:t>
            </a:r>
            <a:r>
              <a:rPr lang="ko-KR" altLang="en-US" sz="1600" b="1" dirty="0">
                <a:solidFill>
                  <a:srgbClr val="FF0000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ⅹ </a:t>
            </a:r>
            <a:r>
              <a:rPr lang="en-US" altLang="ko-KR" sz="1600" b="1" dirty="0">
                <a:solidFill>
                  <a:srgbClr val="FF0000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10</a:t>
            </a:r>
            <a:r>
              <a:rPr lang="en-US" altLang="ko-KR" sz="1600" b="1" baseline="30000" dirty="0">
                <a:solidFill>
                  <a:srgbClr val="FF0000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11</a:t>
            </a:r>
            <a:r>
              <a:rPr lang="en-US" altLang="ko-KR" sz="1600" b="1" dirty="0">
                <a:solidFill>
                  <a:srgbClr val="FF0000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 </a:t>
            </a:r>
            <a:r>
              <a:rPr lang="el-GR" altLang="ko-KR" sz="1600" b="1" dirty="0">
                <a:solidFill>
                  <a:srgbClr val="FF0000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Ω</a:t>
            </a:r>
            <a:r>
              <a:rPr lang="en-US" altLang="ko-KR" sz="1600" b="1" dirty="0">
                <a:solidFill>
                  <a:srgbClr val="FF0000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Calibri" panose="020F0502020204030204" pitchFamily="34" charset="0"/>
              </a:rPr>
              <a:t> cm) </a:t>
            </a:r>
            <a:r>
              <a:rPr lang="en-US" altLang="ko-KR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polycarbonate sheet to support the gas gaps </a:t>
            </a:r>
            <a:endParaRPr lang="ko-KR" altLang="en-US" sz="16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직사각형 57">
            <a:extLst>
              <a:ext uri="{FF2B5EF4-FFF2-40B4-BE49-F238E27FC236}">
                <a16:creationId xmlns:a16="http://schemas.microsoft.com/office/drawing/2014/main" xmlns="" id="{ADAD1C3F-81F7-FC87-11CC-BDBF8E14C092}"/>
              </a:ext>
            </a:extLst>
          </p:cNvPr>
          <p:cNvSpPr/>
          <p:nvPr/>
        </p:nvSpPr>
        <p:spPr>
          <a:xfrm>
            <a:off x="8251901" y="5003103"/>
            <a:ext cx="3534033" cy="1112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58">
            <a:extLst>
              <a:ext uri="{FF2B5EF4-FFF2-40B4-BE49-F238E27FC236}">
                <a16:creationId xmlns:a16="http://schemas.microsoft.com/office/drawing/2014/main" xmlns="" id="{BA46CFDC-DFF8-1838-AFDE-99E0FFB9FE89}"/>
              </a:ext>
            </a:extLst>
          </p:cNvPr>
          <p:cNvSpPr/>
          <p:nvPr/>
        </p:nvSpPr>
        <p:spPr>
          <a:xfrm>
            <a:off x="8251900" y="5123589"/>
            <a:ext cx="3534033" cy="11121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59">
            <a:extLst>
              <a:ext uri="{FF2B5EF4-FFF2-40B4-BE49-F238E27FC236}">
                <a16:creationId xmlns:a16="http://schemas.microsoft.com/office/drawing/2014/main" xmlns="" id="{0641ADB5-BB5E-2063-F971-09CF4043C791}"/>
              </a:ext>
            </a:extLst>
          </p:cNvPr>
          <p:cNvSpPr/>
          <p:nvPr/>
        </p:nvSpPr>
        <p:spPr>
          <a:xfrm>
            <a:off x="8251899" y="5566283"/>
            <a:ext cx="3534033" cy="337078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0.5 mm or 1 mm thick Polycarbonate</a:t>
            </a:r>
            <a:endParaRPr lang="ko-KR" altLang="en-US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직선 연결선 61">
            <a:extLst>
              <a:ext uri="{FF2B5EF4-FFF2-40B4-BE49-F238E27FC236}">
                <a16:creationId xmlns:a16="http://schemas.microsoft.com/office/drawing/2014/main" xmlns="" id="{615175A2-3E50-5338-BF6E-EDADCA394FFD}"/>
              </a:ext>
            </a:extLst>
          </p:cNvPr>
          <p:cNvCxnSpPr/>
          <p:nvPr/>
        </p:nvCxnSpPr>
        <p:spPr>
          <a:xfrm>
            <a:off x="8251899" y="5487350"/>
            <a:ext cx="353403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직사각형 62">
            <a:extLst>
              <a:ext uri="{FF2B5EF4-FFF2-40B4-BE49-F238E27FC236}">
                <a16:creationId xmlns:a16="http://schemas.microsoft.com/office/drawing/2014/main" xmlns="" id="{7829AD35-B163-F7F8-3CF8-93FAA7BBD71C}"/>
              </a:ext>
            </a:extLst>
          </p:cNvPr>
          <p:cNvSpPr/>
          <p:nvPr/>
        </p:nvSpPr>
        <p:spPr>
          <a:xfrm>
            <a:off x="5920307" y="4842030"/>
            <a:ext cx="271511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300 ~ 500 </a:t>
            </a:r>
            <a:r>
              <a:rPr lang="en-US" altLang="ko-KR" sz="1400" dirty="0" err="1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μm</a:t>
            </a:r>
            <a:r>
              <a:rPr lang="en-US" altLang="ko-KR" sz="1400" dirty="0"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thick </a:t>
            </a:r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Melamine </a:t>
            </a:r>
            <a:endParaRPr lang="ko-KR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직사각형 63">
            <a:extLst>
              <a:ext uri="{FF2B5EF4-FFF2-40B4-BE49-F238E27FC236}">
                <a16:creationId xmlns:a16="http://schemas.microsoft.com/office/drawing/2014/main" xmlns="" id="{D9E86677-316E-08AD-BEAE-4984665C55B8}"/>
              </a:ext>
            </a:extLst>
          </p:cNvPr>
          <p:cNvSpPr/>
          <p:nvPr/>
        </p:nvSpPr>
        <p:spPr>
          <a:xfrm>
            <a:off x="7442421" y="5028880"/>
            <a:ext cx="8290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Phenol</a:t>
            </a:r>
            <a:endParaRPr lang="ko-KR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직사각형 64">
            <a:extLst>
              <a:ext uri="{FF2B5EF4-FFF2-40B4-BE49-F238E27FC236}">
                <a16:creationId xmlns:a16="http://schemas.microsoft.com/office/drawing/2014/main" xmlns="" id="{419793E3-E701-7C53-3CC6-5A934CBD4C86}"/>
              </a:ext>
            </a:extLst>
          </p:cNvPr>
          <p:cNvSpPr/>
          <p:nvPr/>
        </p:nvSpPr>
        <p:spPr>
          <a:xfrm>
            <a:off x="6640560" y="5345142"/>
            <a:ext cx="16113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Graphite coating on</a:t>
            </a:r>
            <a:endParaRPr lang="ko-KR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직사각형 65">
            <a:extLst>
              <a:ext uri="{FF2B5EF4-FFF2-40B4-BE49-F238E27FC236}">
                <a16:creationId xmlns:a16="http://schemas.microsoft.com/office/drawing/2014/main" xmlns="" id="{FD6317FE-0F2B-2F15-32F6-C1CBC0D148C6}"/>
              </a:ext>
            </a:extLst>
          </p:cNvPr>
          <p:cNvSpPr/>
          <p:nvPr/>
        </p:nvSpPr>
        <p:spPr>
          <a:xfrm>
            <a:off x="7321716" y="5601408"/>
            <a:ext cx="94977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PC plate </a:t>
            </a:r>
            <a:endParaRPr lang="ko-KR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" name="그림 4">
            <a:extLst>
              <a:ext uri="{FF2B5EF4-FFF2-40B4-BE49-F238E27FC236}">
                <a16:creationId xmlns:a16="http://schemas.microsoft.com/office/drawing/2014/main" xmlns="" id="{03BFD5E1-7F6E-A4DC-6088-CE4B8011697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2567" y="3039034"/>
            <a:ext cx="1283638" cy="1711518"/>
          </a:xfrm>
          <a:prstGeom prst="rect">
            <a:avLst/>
          </a:prstGeom>
        </p:spPr>
      </p:pic>
      <p:pic>
        <p:nvPicPr>
          <p:cNvPr id="22" name="그림 5">
            <a:extLst>
              <a:ext uri="{FF2B5EF4-FFF2-40B4-BE49-F238E27FC236}">
                <a16:creationId xmlns:a16="http://schemas.microsoft.com/office/drawing/2014/main" xmlns="" id="{080F7826-EBC9-9A78-DE56-A210E1DDD92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2603" y="3051759"/>
            <a:ext cx="1283638" cy="1711518"/>
          </a:xfrm>
          <a:prstGeom prst="rect">
            <a:avLst/>
          </a:prstGeom>
        </p:spPr>
      </p:pic>
      <p:sp>
        <p:nvSpPr>
          <p:cNvPr id="3" name="화살표: 아래쪽 2">
            <a:extLst>
              <a:ext uri="{FF2B5EF4-FFF2-40B4-BE49-F238E27FC236}">
                <a16:creationId xmlns:a16="http://schemas.microsoft.com/office/drawing/2014/main" xmlns="" id="{FCE7A716-F9E4-2F19-E933-2C4D4F027CFC}"/>
              </a:ext>
            </a:extLst>
          </p:cNvPr>
          <p:cNvSpPr/>
          <p:nvPr/>
        </p:nvSpPr>
        <p:spPr>
          <a:xfrm>
            <a:off x="8635418" y="5283781"/>
            <a:ext cx="755335" cy="16366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1BE3BCD0-89BD-A5F2-43A9-8334DE8C9661}"/>
              </a:ext>
            </a:extLst>
          </p:cNvPr>
          <p:cNvSpPr txBox="1"/>
          <p:nvPr/>
        </p:nvSpPr>
        <p:spPr>
          <a:xfrm>
            <a:off x="9359113" y="5165834"/>
            <a:ext cx="232745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Glued to be one piece</a:t>
            </a:r>
            <a:endParaRPr lang="ko-KR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" name="그림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45736" y="1233971"/>
            <a:ext cx="2379127" cy="530880"/>
          </a:xfrm>
          <a:prstGeom prst="rect">
            <a:avLst/>
          </a:prstGeom>
        </p:spPr>
      </p:pic>
      <p:sp>
        <p:nvSpPr>
          <p:cNvPr id="26" name="직사각형 25"/>
          <p:cNvSpPr/>
          <p:nvPr/>
        </p:nvSpPr>
        <p:spPr>
          <a:xfrm>
            <a:off x="8223812" y="1756419"/>
            <a:ext cx="3562356" cy="661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0000" indent="-285750" algn="just">
              <a:spcAft>
                <a:spcPts val="600"/>
              </a:spcAft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el-GR" altLang="ko-KR" sz="1600" i="1" dirty="0">
                <a:latin typeface="Calibri" panose="020F0502020204030204" pitchFamily="34" charset="0"/>
                <a:cs typeface="Calibri" panose="020F0502020204030204" pitchFamily="34" charset="0"/>
              </a:rPr>
              <a:t>ρ</a:t>
            </a: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: resistivity of RPC electrodes </a:t>
            </a:r>
          </a:p>
          <a:p>
            <a:pPr marL="540000" indent="-285750" algn="just">
              <a:spcAft>
                <a:spcPts val="600"/>
              </a:spcAft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en-US" altLang="ko-KR" sz="1600" i="1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: thickness of RPC electrodes </a:t>
            </a:r>
          </a:p>
        </p:txBody>
      </p:sp>
      <p:cxnSp>
        <p:nvCxnSpPr>
          <p:cNvPr id="28" name="꺾인 연결선 27"/>
          <p:cNvCxnSpPr>
            <a:endCxn id="24" idx="1"/>
          </p:cNvCxnSpPr>
          <p:nvPr/>
        </p:nvCxnSpPr>
        <p:spPr>
          <a:xfrm flipV="1">
            <a:off x="7442421" y="1499411"/>
            <a:ext cx="1103315" cy="729439"/>
          </a:xfrm>
          <a:prstGeom prst="bent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오른쪽 화살표 30"/>
          <p:cNvSpPr/>
          <p:nvPr/>
        </p:nvSpPr>
        <p:spPr>
          <a:xfrm flipH="1">
            <a:off x="5878498" y="5123588"/>
            <a:ext cx="649076" cy="6195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65082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3A4CF-6306-466C-9C91-9619732662D9}" type="slidenum">
              <a:rPr lang="ko-KR" altLang="en-US" smtClean="0"/>
              <a:t>12</a:t>
            </a:fld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638" y="3616539"/>
            <a:ext cx="3896497" cy="2922373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345840" y="247279"/>
            <a:ext cx="11846160" cy="32060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  <a:tabLst>
                <a:tab pos="457200" algn="l"/>
              </a:tabLst>
            </a:pPr>
            <a:r>
              <a:rPr lang="en-US" altLang="ko-KR" sz="2000" b="1" dirty="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What else achievable with the </a:t>
            </a:r>
            <a:r>
              <a:rPr lang="en-US" altLang="ko-KR" sz="2000" b="1" dirty="0" smtClean="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electrodes </a:t>
            </a:r>
            <a:r>
              <a:rPr lang="en-US" altLang="ko-KR" sz="2000" b="1" dirty="0" smtClean="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composed of </a:t>
            </a:r>
            <a:r>
              <a:rPr lang="en-US" altLang="ko-KR" sz="2000" b="1" dirty="0" smtClean="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melamine + PC ?</a:t>
            </a:r>
            <a:endParaRPr lang="en-US" altLang="ko-KR" sz="2000" b="1" dirty="0">
              <a:solidFill>
                <a:srgbClr val="FF0000"/>
              </a:solidFill>
              <a:latin typeface="+mj-lt"/>
              <a:cs typeface="Calibri" panose="020F0502020204030204" pitchFamily="34" charset="0"/>
            </a:endParaRPr>
          </a:p>
          <a:p>
            <a:pPr algn="just">
              <a:spcAft>
                <a:spcPts val="600"/>
              </a:spcAft>
              <a:tabLst>
                <a:tab pos="457200" algn="l"/>
              </a:tabLst>
            </a:pPr>
            <a:r>
              <a:rPr lang="en-US" altLang="ko-KR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Higher rigidity of the RPC electrodes made of thin melamine and PC</a:t>
            </a:r>
          </a:p>
          <a:p>
            <a:pPr marL="285750" indent="-285750" algn="just">
              <a:spcAft>
                <a:spcPts val="400"/>
              </a:spcAft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Enables to achieve thinner gas-gap RPCs for better time resolution: </a:t>
            </a:r>
          </a:p>
          <a:p>
            <a:pPr algn="just">
              <a:spcAft>
                <a:spcPts val="600"/>
              </a:spcAft>
              <a:tabLst>
                <a:tab pos="457200" algn="l"/>
              </a:tabLst>
            </a:pP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     2 or 1.4 mm gas-volume RPCs </a:t>
            </a:r>
            <a:r>
              <a:rPr lang="el-GR" altLang="ko-KR" dirty="0"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 1 mm </a:t>
            </a:r>
            <a:r>
              <a:rPr lang="en-US" altLang="ko-KR" dirty="0" smtClean="0">
                <a:latin typeface="Calibri" panose="020F0502020204030204" pitchFamily="34" charset="0"/>
                <a:cs typeface="Calibri" panose="020F0502020204030204" pitchFamily="34" charset="0"/>
              </a:rPr>
              <a:t>(or 0.5 mm) 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gas volume RPCs </a:t>
            </a:r>
          </a:p>
          <a:p>
            <a:pPr marL="285750" indent="-285750" algn="just">
              <a:spcAft>
                <a:spcPts val="400"/>
              </a:spcAft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The detector production becomes simpler </a:t>
            </a:r>
            <a:r>
              <a:rPr lang="en-US" altLang="ko-KR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due to use of PC plates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360000" indent="-180000" algn="just">
              <a:spcAft>
                <a:spcPts val="400"/>
              </a:spcAft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en-US" altLang="ko-KR" b="1" dirty="0">
                <a:solidFill>
                  <a:srgbClr val="FF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PET insulator coating (PC itself insulator) </a:t>
            </a:r>
          </a:p>
          <a:p>
            <a:pPr marL="360000" indent="-180000" algn="just">
              <a:spcAft>
                <a:spcPts val="400"/>
              </a:spcAft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en-US" altLang="ko-KR" b="1" dirty="0">
                <a:solidFill>
                  <a:srgbClr val="FF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EVA shielding for preventing current leak along gap periphery</a:t>
            </a:r>
          </a:p>
          <a:p>
            <a:pPr algn="just">
              <a:spcAft>
                <a:spcPts val="600"/>
              </a:spcAft>
              <a:tabLst>
                <a:tab pos="457200" algn="l"/>
              </a:tabLst>
            </a:pP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Resistivity of 500 </a:t>
            </a:r>
            <a:r>
              <a:rPr lang="el-GR" altLang="ko-KR" dirty="0">
                <a:latin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m-thick melamine </a:t>
            </a:r>
          </a:p>
          <a:p>
            <a:pPr algn="just">
              <a:spcAft>
                <a:spcPts val="600"/>
              </a:spcAft>
              <a:tabLst>
                <a:tab pos="457200" algn="l"/>
              </a:tabLst>
            </a:pP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  ~ 1.5 × 10</a:t>
            </a:r>
            <a:r>
              <a:rPr lang="en-US" altLang="ko-KR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11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altLang="ko-KR" dirty="0"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cm @</a:t>
            </a:r>
            <a:r>
              <a:rPr lang="en-US" altLang="ko-KR" i="1" dirty="0">
                <a:latin typeface="Calibri" panose="020F0502020204030204" pitchFamily="34" charset="0"/>
                <a:cs typeface="Calibri" panose="020F0502020204030204" pitchFamily="34" charset="0"/>
              </a:rPr>
              <a:t>T 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= 20 </a:t>
            </a:r>
            <a:r>
              <a:rPr lang="en-US" altLang="ko-KR" baseline="30000" dirty="0" err="1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altLang="ko-KR" dirty="0" err="1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 and H=50%    </a:t>
            </a:r>
          </a:p>
        </p:txBody>
      </p:sp>
      <p:grpSp>
        <p:nvGrpSpPr>
          <p:cNvPr id="6" name="그룹 5"/>
          <p:cNvGrpSpPr/>
          <p:nvPr/>
        </p:nvGrpSpPr>
        <p:grpSpPr>
          <a:xfrm>
            <a:off x="6942978" y="1771461"/>
            <a:ext cx="4814259" cy="4375975"/>
            <a:chOff x="6330778" y="1470268"/>
            <a:chExt cx="5136292" cy="4808648"/>
          </a:xfrm>
        </p:grpSpPr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30778" y="1470268"/>
              <a:ext cx="5136292" cy="4808648"/>
            </a:xfrm>
            <a:prstGeom prst="rect">
              <a:avLst/>
            </a:prstGeom>
          </p:spPr>
        </p:pic>
        <p:cxnSp>
          <p:nvCxnSpPr>
            <p:cNvPr id="10" name="직선 연결선 9"/>
            <p:cNvCxnSpPr/>
            <p:nvPr/>
          </p:nvCxnSpPr>
          <p:spPr>
            <a:xfrm>
              <a:off x="8740346" y="2092411"/>
              <a:ext cx="0" cy="3204519"/>
            </a:xfrm>
            <a:prstGeom prst="line">
              <a:avLst/>
            </a:prstGeom>
            <a:ln w="254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오른쪽 화살표 10"/>
          <p:cNvSpPr/>
          <p:nvPr/>
        </p:nvSpPr>
        <p:spPr>
          <a:xfrm>
            <a:off x="5313405" y="4168346"/>
            <a:ext cx="675503" cy="7578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8036802" y="1303713"/>
            <a:ext cx="33169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err="1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Resistivities</a:t>
            </a:r>
            <a:r>
              <a:rPr lang="en-US" altLang="ko-KR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corrected for </a:t>
            </a:r>
            <a:r>
              <a:rPr lang="en-US" altLang="ko-KR" b="1" i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altLang="ko-KR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=20</a:t>
            </a:r>
            <a:r>
              <a:rPr lang="en-US" altLang="ko-KR" b="1" baseline="30000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altLang="ko-KR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endParaRPr lang="ko-KR" alt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DFE1F-A476-4556-B3EF-427751355592}" type="datetime1">
              <a:rPr lang="ko-KR" altLang="en-US" smtClean="0"/>
              <a:t>2025-02-28</a:t>
            </a:fld>
            <a:endParaRPr lang="ko-KR" altLang="en-US"/>
          </a:p>
        </p:txBody>
      </p:sp>
      <p:sp>
        <p:nvSpPr>
          <p:cNvPr id="7" name="바닥글 개체 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DRD1, Feb. 2025 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44929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3A4CF-6306-466C-9C91-9619732662D9}" type="slidenum">
              <a:rPr lang="ko-KR" altLang="en-US" smtClean="0"/>
              <a:t>13</a:t>
            </a:fld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3129" y="4104456"/>
            <a:ext cx="3606405" cy="2029486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40988" y="3315998"/>
            <a:ext cx="2029485" cy="3606402"/>
          </a:xfrm>
          <a:prstGeom prst="rect">
            <a:avLst/>
          </a:prstGeom>
        </p:spPr>
      </p:pic>
      <p:sp>
        <p:nvSpPr>
          <p:cNvPr id="9" name="직사각형 8"/>
          <p:cNvSpPr/>
          <p:nvPr/>
        </p:nvSpPr>
        <p:spPr>
          <a:xfrm>
            <a:off x="226560" y="531575"/>
            <a:ext cx="1166286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  <a:tabLst>
                <a:tab pos="457200" algn="l"/>
              </a:tabLst>
            </a:pPr>
            <a:r>
              <a:rPr lang="en-US" altLang="ko-KR" sz="2000" b="1" u="sng" dirty="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Small 1-mm thick gas-volume double-gap RPC made of 500 </a:t>
            </a:r>
            <a:r>
              <a:rPr lang="el-GR" altLang="ko-KR" sz="2000" b="1" u="sng" dirty="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μ</a:t>
            </a:r>
            <a:r>
              <a:rPr lang="en-US" altLang="ko-KR" sz="2000" b="1" u="sng" dirty="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m-thick melamine sheets</a:t>
            </a:r>
          </a:p>
          <a:p>
            <a:pPr marL="285750" indent="-285750" algn="just">
              <a:spcAft>
                <a:spcPts val="400"/>
              </a:spcAft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en-US" altLang="ko-KR" dirty="0">
                <a:latin typeface="+mj-lt"/>
                <a:cs typeface="Calibri" panose="020F0502020204030204" pitchFamily="34" charset="0"/>
              </a:rPr>
              <a:t>Active area of the </a:t>
            </a:r>
            <a:r>
              <a:rPr lang="en-US" altLang="ko-KR" dirty="0" smtClean="0">
                <a:latin typeface="+mj-lt"/>
                <a:cs typeface="Calibri" panose="020F0502020204030204" pitchFamily="34" charset="0"/>
              </a:rPr>
              <a:t>detectors: </a:t>
            </a:r>
            <a:r>
              <a:rPr lang="en-US" altLang="ko-KR" dirty="0">
                <a:latin typeface="+mj-lt"/>
                <a:cs typeface="Calibri" panose="020F0502020204030204" pitchFamily="34" charset="0"/>
              </a:rPr>
              <a:t>26.4 x 26.4 </a:t>
            </a:r>
            <a:r>
              <a:rPr lang="en-US" altLang="ko-KR" dirty="0" smtClean="0">
                <a:latin typeface="+mj-lt"/>
                <a:cs typeface="Calibri" panose="020F0502020204030204" pitchFamily="34" charset="0"/>
              </a:rPr>
              <a:t>cm</a:t>
            </a:r>
            <a:r>
              <a:rPr lang="en-US" altLang="ko-KR" baseline="30000" dirty="0" smtClean="0">
                <a:latin typeface="+mj-lt"/>
                <a:cs typeface="Calibri" panose="020F0502020204030204" pitchFamily="34" charset="0"/>
              </a:rPr>
              <a:t>2 </a:t>
            </a:r>
            <a:r>
              <a:rPr lang="en-US" altLang="ko-KR" dirty="0" smtClean="0">
                <a:cs typeface="Calibri" panose="020F0502020204030204" pitchFamily="34" charset="0"/>
              </a:rPr>
              <a:t>and 1.0 x </a:t>
            </a:r>
            <a:r>
              <a:rPr lang="en-US" altLang="ko-KR" dirty="0">
                <a:cs typeface="Calibri" panose="020F0502020204030204" pitchFamily="34" charset="0"/>
              </a:rPr>
              <a:t>0.56 </a:t>
            </a:r>
            <a:r>
              <a:rPr lang="en-US" altLang="ko-KR" dirty="0" smtClean="0">
                <a:cs typeface="Calibri" panose="020F0502020204030204" pitchFamily="34" charset="0"/>
              </a:rPr>
              <a:t>m</a:t>
            </a:r>
            <a:r>
              <a:rPr lang="en-US" altLang="ko-KR" baseline="30000" dirty="0" smtClean="0">
                <a:cs typeface="Calibri" panose="020F0502020204030204" pitchFamily="34" charset="0"/>
              </a:rPr>
              <a:t>2</a:t>
            </a:r>
            <a:endParaRPr lang="en-US" altLang="ko-KR" baseline="30000" dirty="0">
              <a:latin typeface="+mj-lt"/>
              <a:cs typeface="Calibri" panose="020F0502020204030204" pitchFamily="34" charset="0"/>
            </a:endParaRPr>
          </a:p>
          <a:p>
            <a:pPr marL="285750" indent="-285750" algn="just">
              <a:spcAft>
                <a:spcPts val="400"/>
              </a:spcAft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en-US" altLang="ko-KR" dirty="0">
                <a:latin typeface="+mj-lt"/>
                <a:cs typeface="Calibri" panose="020F0502020204030204" pitchFamily="34" charset="0"/>
              </a:rPr>
              <a:t>Strip pitches</a:t>
            </a:r>
          </a:p>
          <a:p>
            <a:pPr marL="540000" indent="-285750" algn="just">
              <a:spcAft>
                <a:spcPts val="400"/>
              </a:spcAft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en-US" altLang="ko-KR" dirty="0">
                <a:latin typeface="+mj-lt"/>
                <a:cs typeface="Calibri" panose="020F0502020204030204" pitchFamily="34" charset="0"/>
              </a:rPr>
              <a:t>5 mm to address </a:t>
            </a:r>
            <a:r>
              <a:rPr lang="en-US" altLang="ko-KR" dirty="0" smtClean="0">
                <a:latin typeface="+mj-lt"/>
                <a:cs typeface="Calibri" panose="020F0502020204030204" pitchFamily="34" charset="0"/>
              </a:rPr>
              <a:t>~ </a:t>
            </a:r>
            <a:r>
              <a:rPr lang="en-US" altLang="ko-KR" dirty="0">
                <a:latin typeface="+mj-lt"/>
                <a:cs typeface="Calibri" panose="020F0502020204030204" pitchFamily="34" charset="0"/>
              </a:rPr>
              <a:t>2 mm position resolution </a:t>
            </a:r>
          </a:p>
          <a:p>
            <a:pPr marL="540000" indent="-285750" algn="just">
              <a:spcAft>
                <a:spcPts val="400"/>
              </a:spcAft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en-US" altLang="ko-KR" dirty="0" smtClean="0">
                <a:latin typeface="+mj-lt"/>
                <a:cs typeface="Calibri" panose="020F0502020204030204" pitchFamily="34" charset="0"/>
              </a:rPr>
              <a:t>10 ~ 20 </a:t>
            </a:r>
            <a:r>
              <a:rPr lang="en-US" altLang="ko-KR" dirty="0">
                <a:latin typeface="+mj-lt"/>
                <a:cs typeface="Calibri" panose="020F0502020204030204" pitchFamily="34" charset="0"/>
              </a:rPr>
              <a:t>mm for typical RPC triggers </a:t>
            </a:r>
          </a:p>
          <a:p>
            <a:pPr marL="285750" indent="-285750" algn="just">
              <a:spcAft>
                <a:spcPts val="400"/>
              </a:spcAft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en-US" altLang="ko-KR" dirty="0">
                <a:latin typeface="+mj-lt"/>
                <a:cs typeface="Calibri" panose="020F0502020204030204" pitchFamily="34" charset="0"/>
              </a:rPr>
              <a:t>Surface resistivity of graphite ~ </a:t>
            </a:r>
            <a:r>
              <a:rPr lang="en-US" altLang="ko-KR" dirty="0" smtClean="0">
                <a:latin typeface="+mj-lt"/>
                <a:cs typeface="Calibri" panose="020F0502020204030204" pitchFamily="34" charset="0"/>
              </a:rPr>
              <a:t>400 </a:t>
            </a:r>
            <a:r>
              <a:rPr lang="en-US" altLang="ko-KR" dirty="0">
                <a:latin typeface="+mj-lt"/>
                <a:cs typeface="Calibri" panose="020F0502020204030204" pitchFamily="34" charset="0"/>
              </a:rPr>
              <a:t>k</a:t>
            </a:r>
            <a:r>
              <a:rPr lang="el-GR" altLang="ko-KR" dirty="0">
                <a:latin typeface="+mj-lt"/>
                <a:cs typeface="Calibri" panose="020F0502020204030204" pitchFamily="34" charset="0"/>
              </a:rPr>
              <a:t>Ω</a:t>
            </a:r>
            <a:r>
              <a:rPr lang="en-US" altLang="ko-KR" dirty="0">
                <a:latin typeface="+mj-lt"/>
                <a:cs typeface="Calibri" panose="020F0502020204030204" pitchFamily="34" charset="0"/>
              </a:rPr>
              <a:t>/</a:t>
            </a:r>
            <a:r>
              <a:rPr lang="en-US" altLang="ko-KR" dirty="0" err="1">
                <a:latin typeface="+mj-lt"/>
                <a:cs typeface="Calibri" panose="020F0502020204030204" pitchFamily="34" charset="0"/>
              </a:rPr>
              <a:t>sq</a:t>
            </a:r>
            <a:r>
              <a:rPr lang="en-US" altLang="ko-KR" dirty="0">
                <a:latin typeface="+mj-lt"/>
                <a:cs typeface="Calibri" panose="020F0502020204030204" pitchFamily="34" charset="0"/>
              </a:rPr>
              <a:t> </a:t>
            </a:r>
          </a:p>
          <a:p>
            <a:pPr marL="285750" indent="-285750" algn="just">
              <a:spcAft>
                <a:spcPts val="400"/>
              </a:spcAft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en-US" altLang="ko-KR" dirty="0">
                <a:latin typeface="+mj-lt"/>
                <a:cs typeface="Calibri" panose="020F0502020204030204" pitchFamily="34" charset="0"/>
              </a:rPr>
              <a:t>Absence of good front-end-electronics with a time resolution </a:t>
            </a:r>
            <a:r>
              <a:rPr lang="en-US" altLang="ko-KR" dirty="0" smtClean="0">
                <a:latin typeface="+mj-lt"/>
                <a:cs typeface="Calibri" panose="020F0502020204030204" pitchFamily="34" charset="0"/>
              </a:rPr>
              <a:t>~ </a:t>
            </a:r>
            <a:r>
              <a:rPr lang="en-US" altLang="ko-KR" dirty="0">
                <a:latin typeface="+mj-lt"/>
                <a:cs typeface="Calibri" panose="020F0502020204030204" pitchFamily="34" charset="0"/>
              </a:rPr>
              <a:t>50 </a:t>
            </a:r>
            <a:r>
              <a:rPr lang="en-US" altLang="ko-KR" dirty="0" err="1">
                <a:latin typeface="+mj-lt"/>
                <a:cs typeface="Calibri" panose="020F0502020204030204" pitchFamily="34" charset="0"/>
              </a:rPr>
              <a:t>ps</a:t>
            </a:r>
            <a:r>
              <a:rPr lang="en-US" altLang="ko-KR" dirty="0">
                <a:latin typeface="+mj-lt"/>
                <a:cs typeface="Calibri" panose="020F0502020204030204" pitchFamily="34" charset="0"/>
              </a:rPr>
              <a:t> </a:t>
            </a:r>
          </a:p>
          <a:p>
            <a:pPr algn="just">
              <a:spcAft>
                <a:spcPts val="400"/>
              </a:spcAft>
              <a:tabLst>
                <a:tab pos="457200" algn="l"/>
              </a:tabLst>
            </a:pPr>
            <a:r>
              <a:rPr lang="en-US" altLang="ko-KR" dirty="0">
                <a:latin typeface="+mj-lt"/>
                <a:cs typeface="Calibri" panose="020F0502020204030204" pitchFamily="34" charset="0"/>
              </a:rPr>
              <a:t>   → Unable to check the time characteristics of the detectors</a:t>
            </a: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13618" y="1272470"/>
            <a:ext cx="2775804" cy="2081853"/>
          </a:xfrm>
          <a:prstGeom prst="rect">
            <a:avLst/>
          </a:prstGeom>
        </p:spPr>
      </p:pic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AA546-7AA2-4F7F-84F7-0240634DE6B1}" type="datetime1">
              <a:rPr lang="ko-KR" altLang="en-US" smtClean="0"/>
              <a:t>2025-02-28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DRD1, Feb. 2025 </a:t>
            </a:r>
            <a:endParaRPr lang="ko-KR" altLang="en-US"/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60332" y="3898290"/>
            <a:ext cx="4415691" cy="2483826"/>
          </a:xfrm>
          <a:prstGeom prst="rect">
            <a:avLst/>
          </a:prstGeom>
        </p:spPr>
      </p:pic>
      <p:sp>
        <p:nvSpPr>
          <p:cNvPr id="11" name="직사각형 10"/>
          <p:cNvSpPr/>
          <p:nvPr/>
        </p:nvSpPr>
        <p:spPr>
          <a:xfrm>
            <a:off x="6151212" y="3443546"/>
            <a:ext cx="59248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0000FF"/>
                </a:solidFill>
                <a:cs typeface="Calibri" panose="020F0502020204030204" pitchFamily="34" charset="0"/>
              </a:rPr>
              <a:t>½ sized prototype RPC (active</a:t>
            </a:r>
            <a:r>
              <a:rPr lang="ko-KR" altLang="en-US" b="1" dirty="0">
                <a:solidFill>
                  <a:srgbClr val="0000FF"/>
                </a:solidFill>
                <a:cs typeface="Calibri" panose="020F0502020204030204" pitchFamily="34" charset="0"/>
              </a:rPr>
              <a:t> </a:t>
            </a:r>
            <a:r>
              <a:rPr lang="en-US" altLang="ko-KR" b="1" dirty="0">
                <a:solidFill>
                  <a:srgbClr val="0000FF"/>
                </a:solidFill>
                <a:cs typeface="Calibri" panose="020F0502020204030204" pitchFamily="34" charset="0"/>
              </a:rPr>
              <a:t>= 1.0 m x 0.56 m)</a:t>
            </a:r>
            <a:endParaRPr lang="ko-KR" altLang="en-US" b="1" dirty="0">
              <a:solidFill>
                <a:srgbClr val="0000FF"/>
              </a:solidFill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518356" y="3600642"/>
            <a:ext cx="66292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0000FF"/>
                </a:solidFill>
                <a:cs typeface="Calibri" panose="020F0502020204030204" pitchFamily="34" charset="0"/>
              </a:rPr>
              <a:t>Small prototype RPC (active</a:t>
            </a:r>
            <a:r>
              <a:rPr lang="ko-KR" altLang="en-US" b="1" dirty="0">
                <a:solidFill>
                  <a:srgbClr val="0000FF"/>
                </a:solidFill>
                <a:cs typeface="Calibri" panose="020F0502020204030204" pitchFamily="34" charset="0"/>
              </a:rPr>
              <a:t> </a:t>
            </a:r>
            <a:r>
              <a:rPr lang="en-US" altLang="ko-KR" b="1" dirty="0">
                <a:solidFill>
                  <a:srgbClr val="0000FF"/>
                </a:solidFill>
                <a:cs typeface="Calibri" panose="020F0502020204030204" pitchFamily="34" charset="0"/>
              </a:rPr>
              <a:t>= 0.26 m x 0.26 m)</a:t>
            </a:r>
            <a:endParaRPr lang="ko-KR" alt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4839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8EB26-2A17-4E29-B701-53F7552389A0}" type="datetime1">
              <a:rPr lang="ko-KR" altLang="en-US" smtClean="0"/>
              <a:t>2025-02-28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DRD1, Feb. 2025 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4B2F5-CE85-4FA3-AF6A-1F84FCA2FB82}" type="slidenum">
              <a:rPr lang="ko-KR" altLang="en-US" smtClean="0"/>
              <a:t>14</a:t>
            </a:fld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615" y="854640"/>
            <a:ext cx="3760690" cy="5559653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272933" y="157923"/>
            <a:ext cx="87996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 smtClean="0">
                <a:solidFill>
                  <a:srgbClr val="0000FF"/>
                </a:solidFill>
                <a:cs typeface="Calibri" panose="020F0502020204030204" pitchFamily="34" charset="0"/>
              </a:rPr>
              <a:t>½ sized </a:t>
            </a:r>
            <a:r>
              <a:rPr lang="en-US" altLang="ko-KR" b="1" dirty="0">
                <a:solidFill>
                  <a:srgbClr val="0000FF"/>
                </a:solidFill>
                <a:cs typeface="Calibri" panose="020F0502020204030204" pitchFamily="34" charset="0"/>
              </a:rPr>
              <a:t>prototype RPC </a:t>
            </a:r>
            <a:r>
              <a:rPr lang="en-US" altLang="ko-KR" b="1" dirty="0" smtClean="0">
                <a:solidFill>
                  <a:srgbClr val="0000FF"/>
                </a:solidFill>
                <a:cs typeface="Calibri" panose="020F0502020204030204" pitchFamily="34" charset="0"/>
              </a:rPr>
              <a:t>(</a:t>
            </a:r>
            <a:r>
              <a:rPr lang="en-US" altLang="ko-KR" b="1" dirty="0">
                <a:solidFill>
                  <a:srgbClr val="0000FF"/>
                </a:solidFill>
                <a:cs typeface="Calibri" panose="020F0502020204030204" pitchFamily="34" charset="0"/>
              </a:rPr>
              <a:t>active</a:t>
            </a:r>
            <a:r>
              <a:rPr lang="ko-KR" altLang="en-US" b="1" dirty="0">
                <a:solidFill>
                  <a:srgbClr val="0000FF"/>
                </a:solidFill>
                <a:cs typeface="Calibri" panose="020F0502020204030204" pitchFamily="34" charset="0"/>
              </a:rPr>
              <a:t> </a:t>
            </a:r>
            <a:r>
              <a:rPr lang="en-US" altLang="ko-KR" b="1" dirty="0">
                <a:solidFill>
                  <a:srgbClr val="0000FF"/>
                </a:solidFill>
                <a:cs typeface="Calibri" panose="020F0502020204030204" pitchFamily="34" charset="0"/>
              </a:rPr>
              <a:t>= 1.0 m x 0.56 m)</a:t>
            </a:r>
            <a:endParaRPr lang="ko-KR" altLang="en-US" b="1" dirty="0">
              <a:solidFill>
                <a:srgbClr val="0000FF"/>
              </a:solidFill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8600" y="673844"/>
            <a:ext cx="3081337" cy="574044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72232" y="2640922"/>
            <a:ext cx="4838700" cy="3629025"/>
          </a:xfrm>
          <a:prstGeom prst="rect">
            <a:avLst/>
          </a:prstGeom>
        </p:spPr>
      </p:pic>
      <p:sp>
        <p:nvSpPr>
          <p:cNvPr id="9" name="직사각형 8"/>
          <p:cNvSpPr/>
          <p:nvPr/>
        </p:nvSpPr>
        <p:spPr>
          <a:xfrm>
            <a:off x="7272232" y="673844"/>
            <a:ext cx="463781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Thickness of </a:t>
            </a:r>
            <a:r>
              <a:rPr lang="en-US" altLang="ko-KR" b="1" dirty="0" err="1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melamined</a:t>
            </a:r>
            <a:r>
              <a:rPr lang="en-US" altLang="ko-KR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HPL = 0.52 mm</a:t>
            </a:r>
          </a:p>
          <a:p>
            <a:r>
              <a:rPr lang="en-US" altLang="ko-KR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Single-gap thickness = 4.3 mm </a:t>
            </a:r>
          </a:p>
          <a:p>
            <a:r>
              <a:rPr lang="en-US" altLang="ko-KR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Total thickness of two-gaps + strip panel +   </a:t>
            </a:r>
          </a:p>
          <a:p>
            <a:r>
              <a:rPr lang="en-US" altLang="ko-KR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ko-KR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copper grounds + PETs = 10.0 mm  </a:t>
            </a:r>
          </a:p>
          <a:p>
            <a:r>
              <a:rPr lang="en-US" altLang="ko-KR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Strip pitch = 20 mm </a:t>
            </a:r>
          </a:p>
          <a:p>
            <a:r>
              <a:rPr lang="en-US" altLang="ko-KR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Spacer spacing = 75 mm x 75 mm</a:t>
            </a:r>
            <a:endParaRPr lang="en-US" altLang="ko-KR" b="1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57581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그림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3641" y="-815"/>
            <a:ext cx="2670959" cy="3971832"/>
          </a:xfrm>
          <a:prstGeom prst="rect">
            <a:avLst/>
          </a:prstGeom>
        </p:spPr>
      </p:pic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8EB26-2A17-4E29-B701-53F7552389A0}" type="datetime1">
              <a:rPr lang="ko-KR" altLang="en-US" smtClean="0"/>
              <a:t>2025-02-28</a:t>
            </a:fld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4B2F5-CE85-4FA3-AF6A-1F84FCA2FB82}" type="slidenum">
              <a:rPr lang="ko-KR" altLang="en-US" smtClean="0"/>
              <a:t>15</a:t>
            </a:fld>
            <a:endParaRPr lang="ko-KR" altLang="en-US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60" y="2878168"/>
            <a:ext cx="4268677" cy="3478182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364543" y="859841"/>
            <a:ext cx="433999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 mm pitch strips </a:t>
            </a:r>
          </a:p>
          <a:p>
            <a:pPr>
              <a:spcAft>
                <a:spcPts val="400"/>
              </a:spcAft>
            </a:pPr>
            <a:r>
              <a:rPr lang="en-US" altLang="ko-KR" dirty="0" smtClean="0">
                <a:latin typeface="Calibri" panose="020F0502020204030204" pitchFamily="34" charset="0"/>
                <a:cs typeface="Calibri" panose="020F0502020204030204" pitchFamily="34" charset="0"/>
              </a:rPr>
              <a:t>Tested with a standard TFE gas for CMS RPCs</a:t>
            </a:r>
          </a:p>
          <a:p>
            <a:pPr>
              <a:spcAft>
                <a:spcPts val="400"/>
              </a:spcAft>
            </a:pPr>
            <a:r>
              <a:rPr lang="en-US" altLang="ko-KR" dirty="0" smtClean="0">
                <a:latin typeface="Calibri" panose="020F0502020204030204" pitchFamily="34" charset="0"/>
                <a:cs typeface="Calibri" panose="020F0502020204030204" pitchFamily="34" charset="0"/>
              </a:rPr>
              <a:t>Digitization 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threshold = 0.50 mV (~ </a:t>
            </a:r>
            <a:r>
              <a:rPr lang="en-US" altLang="ko-KR" dirty="0" smtClean="0">
                <a:latin typeface="Calibri" panose="020F0502020204030204" pitchFamily="34" charset="0"/>
                <a:cs typeface="Calibri" panose="020F0502020204030204" pitchFamily="34" charset="0"/>
              </a:rPr>
              <a:t>65 </a:t>
            </a:r>
            <a:r>
              <a:rPr lang="en-US" altLang="ko-KR" dirty="0" err="1">
                <a:latin typeface="Calibri" panose="020F0502020204030204" pitchFamily="34" charset="0"/>
                <a:cs typeface="Calibri" panose="020F0502020204030204" pitchFamily="34" charset="0"/>
              </a:rPr>
              <a:t>fC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>
              <a:spcAft>
                <a:spcPts val="400"/>
              </a:spcAft>
            </a:pPr>
            <a:r>
              <a:rPr lang="en-US" altLang="ko-KR" dirty="0" smtClean="0">
                <a:latin typeface="Calibri" panose="020F0502020204030204" pitchFamily="34" charset="0"/>
                <a:cs typeface="Calibri" panose="020F0502020204030204" pitchFamily="34" charset="0"/>
              </a:rPr>
              <a:t>FEB resolution 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~ 1 ns </a:t>
            </a:r>
          </a:p>
          <a:p>
            <a:pPr>
              <a:spcAft>
                <a:spcPts val="400"/>
              </a:spcAft>
            </a:pP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→ TDC data digitized by 1 ns</a:t>
            </a:r>
            <a:endParaRPr lang="ko-KR" altLang="en-US" dirty="0"/>
          </a:p>
        </p:txBody>
      </p:sp>
      <p:sp>
        <p:nvSpPr>
          <p:cNvPr id="8" name="직사각형 7"/>
          <p:cNvSpPr/>
          <p:nvPr/>
        </p:nvSpPr>
        <p:spPr>
          <a:xfrm>
            <a:off x="364543" y="165091"/>
            <a:ext cx="34660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 smtClean="0">
                <a:solidFill>
                  <a:srgbClr val="0000FF"/>
                </a:solidFill>
                <a:cs typeface="Calibri" panose="020F0502020204030204" pitchFamily="34" charset="0"/>
              </a:rPr>
              <a:t>½ </a:t>
            </a:r>
            <a:r>
              <a:rPr lang="en-US" altLang="ko-KR" b="1" dirty="0">
                <a:solidFill>
                  <a:srgbClr val="0000FF"/>
                </a:solidFill>
                <a:cs typeface="Calibri" panose="020F0502020204030204" pitchFamily="34" charset="0"/>
              </a:rPr>
              <a:t>sized prototype RPC </a:t>
            </a:r>
          </a:p>
          <a:p>
            <a:r>
              <a:rPr lang="en-US" altLang="ko-KR" b="1" dirty="0">
                <a:solidFill>
                  <a:srgbClr val="0000FF"/>
                </a:solidFill>
                <a:cs typeface="Calibri" panose="020F0502020204030204" pitchFamily="34" charset="0"/>
              </a:rPr>
              <a:t>(active</a:t>
            </a:r>
            <a:r>
              <a:rPr lang="ko-KR" altLang="en-US" b="1" dirty="0">
                <a:solidFill>
                  <a:srgbClr val="0000FF"/>
                </a:solidFill>
                <a:cs typeface="Calibri" panose="020F0502020204030204" pitchFamily="34" charset="0"/>
              </a:rPr>
              <a:t> </a:t>
            </a:r>
            <a:r>
              <a:rPr lang="en-US" altLang="ko-KR" b="1" dirty="0">
                <a:solidFill>
                  <a:srgbClr val="0000FF"/>
                </a:solidFill>
                <a:cs typeface="Calibri" panose="020F0502020204030204" pitchFamily="34" charset="0"/>
              </a:rPr>
              <a:t>= 1.0 m x 0.56 m)</a:t>
            </a:r>
            <a:endParaRPr lang="ko-KR" altLang="en-US" b="1" dirty="0">
              <a:solidFill>
                <a:srgbClr val="0000FF"/>
              </a:solidFill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5265688" y="156380"/>
            <a:ext cx="19419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altLang="ko-K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(</a:t>
            </a:r>
            <a:r>
              <a:rPr lang="en-US" altLang="ko-KR" sz="1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ko-KR" sz="1400" b="1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altLang="ko-KR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altLang="ko-KR" sz="1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ko-KR" sz="1400" b="1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ko-K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× 18 cm/ns </a:t>
            </a:r>
            <a:endParaRPr lang="ko-KR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6031550" y="1472760"/>
            <a:ext cx="319409" cy="717565"/>
          </a:xfrm>
          <a:prstGeom prst="roundRect">
            <a:avLst/>
          </a:prstGeom>
          <a:solidFill>
            <a:srgbClr val="FF0000">
              <a:alpha val="20000"/>
            </a:srgbClr>
          </a:solidFill>
          <a:ln w="2540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5200155" y="449582"/>
            <a:ext cx="1822767" cy="2738461"/>
          </a:xfrm>
          <a:prstGeom prst="rect">
            <a:avLst/>
          </a:prstGeom>
          <a:solidFill>
            <a:schemeClr val="accent1">
              <a:alpha val="13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rgbClr val="FF0000"/>
                </a:solidFill>
              </a:rPr>
              <a:t>  </a:t>
            </a:r>
          </a:p>
          <a:p>
            <a:pPr algn="ctr"/>
            <a:endParaRPr lang="en-US" altLang="ko-KR" b="1" dirty="0">
              <a:solidFill>
                <a:srgbClr val="FF0000"/>
              </a:solidFill>
            </a:endParaRPr>
          </a:p>
          <a:p>
            <a:pPr algn="ctr"/>
            <a:r>
              <a:rPr lang="en-US" altLang="ko-KR" b="1" dirty="0" smtClean="0">
                <a:solidFill>
                  <a:srgbClr val="FF0000"/>
                </a:solidFill>
              </a:rPr>
              <a:t>   Active</a:t>
            </a:r>
          </a:p>
          <a:p>
            <a:pPr algn="ctr"/>
            <a:endParaRPr lang="en-US" altLang="ko-KR" dirty="0"/>
          </a:p>
          <a:p>
            <a:pPr algn="ctr"/>
            <a:endParaRPr lang="en-US" altLang="ko-KR" dirty="0" smtClean="0"/>
          </a:p>
          <a:p>
            <a:pPr algn="ctr"/>
            <a:endParaRPr lang="en-US" altLang="ko-KR" dirty="0"/>
          </a:p>
          <a:p>
            <a:pPr algn="ctr"/>
            <a:endParaRPr lang="en-US" altLang="ko-KR" dirty="0" smtClean="0"/>
          </a:p>
          <a:p>
            <a:pPr algn="ctr"/>
            <a:endParaRPr lang="en-US" altLang="ko-KR" dirty="0"/>
          </a:p>
          <a:p>
            <a:pPr algn="ctr"/>
            <a:endParaRPr lang="en-US" altLang="ko-KR" dirty="0" smtClean="0"/>
          </a:p>
          <a:p>
            <a:pPr algn="ctr"/>
            <a:endParaRPr lang="en-US" altLang="ko-KR" dirty="0"/>
          </a:p>
          <a:p>
            <a:pPr algn="ctr"/>
            <a:endParaRPr lang="en-US" altLang="ko-KR" dirty="0" smtClean="0"/>
          </a:p>
        </p:txBody>
      </p:sp>
      <p:cxnSp>
        <p:nvCxnSpPr>
          <p:cNvPr id="16" name="직선 연결선 15"/>
          <p:cNvCxnSpPr/>
          <p:nvPr/>
        </p:nvCxnSpPr>
        <p:spPr>
          <a:xfrm>
            <a:off x="3177544" y="2961971"/>
            <a:ext cx="10885" cy="3026228"/>
          </a:xfrm>
          <a:prstGeom prst="line">
            <a:avLst/>
          </a:prstGeom>
          <a:ln w="254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dirty="0"/>
              <a:t>DRD1, Feb. 2025 </a:t>
            </a:r>
            <a:endParaRPr lang="ko-KR" altLang="en-US" dirty="0"/>
          </a:p>
        </p:txBody>
      </p:sp>
      <p:sp>
        <p:nvSpPr>
          <p:cNvPr id="18" name="직사각형 17"/>
          <p:cNvSpPr/>
          <p:nvPr/>
        </p:nvSpPr>
        <p:spPr>
          <a:xfrm>
            <a:off x="473265" y="2574860"/>
            <a:ext cx="35653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HV</a:t>
            </a:r>
            <a:r>
              <a:rPr lang="ko-KR" alt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scan:</a:t>
            </a:r>
            <a:r>
              <a:rPr lang="ko-KR" alt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Working point HV ~ 5.95 kV</a:t>
            </a:r>
            <a:endParaRPr lang="ko-KR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9379611" y="3711228"/>
            <a:ext cx="13703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HV ~ 6.06 kV</a:t>
            </a:r>
            <a:endParaRPr lang="ko-KR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11956642" y="2949719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ko-KR" altLang="en-US" dirty="0"/>
          </a:p>
        </p:txBody>
      </p:sp>
      <p:grpSp>
        <p:nvGrpSpPr>
          <p:cNvPr id="43" name="그룹 42"/>
          <p:cNvGrpSpPr/>
          <p:nvPr/>
        </p:nvGrpSpPr>
        <p:grpSpPr>
          <a:xfrm>
            <a:off x="4367250" y="3972997"/>
            <a:ext cx="3783700" cy="2377691"/>
            <a:chOff x="4367250" y="4063615"/>
            <a:chExt cx="3783700" cy="2377691"/>
          </a:xfrm>
        </p:grpSpPr>
        <p:pic>
          <p:nvPicPr>
            <p:cNvPr id="28" name="그림 2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67250" y="4063615"/>
              <a:ext cx="3783700" cy="2376696"/>
            </a:xfrm>
            <a:prstGeom prst="rect">
              <a:avLst/>
            </a:prstGeom>
          </p:spPr>
        </p:pic>
        <p:sp>
          <p:nvSpPr>
            <p:cNvPr id="32" name="직사각형 31"/>
            <p:cNvSpPr/>
            <p:nvPr/>
          </p:nvSpPr>
          <p:spPr>
            <a:xfrm>
              <a:off x="5961454" y="6195085"/>
              <a:ext cx="2188526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US" altLang="ko-KR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Up - Down (cm)</a:t>
              </a:r>
              <a:endParaRPr lang="ko-KR" alt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3" name="모서리가 둥근 직사각형 32"/>
          <p:cNvSpPr/>
          <p:nvPr/>
        </p:nvSpPr>
        <p:spPr>
          <a:xfrm>
            <a:off x="5549345" y="733405"/>
            <a:ext cx="319409" cy="717565"/>
          </a:xfrm>
          <a:prstGeom prst="roundRect">
            <a:avLst/>
          </a:prstGeom>
          <a:solidFill>
            <a:srgbClr val="FF0000">
              <a:alpha val="20000"/>
            </a:srgbClr>
          </a:solidFill>
          <a:ln w="2540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모서리가 둥근 직사각형 33"/>
          <p:cNvSpPr/>
          <p:nvPr/>
        </p:nvSpPr>
        <p:spPr>
          <a:xfrm>
            <a:off x="6554610" y="725167"/>
            <a:ext cx="319409" cy="717565"/>
          </a:xfrm>
          <a:prstGeom prst="roundRect">
            <a:avLst/>
          </a:prstGeom>
          <a:solidFill>
            <a:srgbClr val="FF0000">
              <a:alpha val="20000"/>
            </a:srgbClr>
          </a:solidFill>
          <a:ln w="2540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모서리가 둥근 직사각형 34"/>
          <p:cNvSpPr/>
          <p:nvPr/>
        </p:nvSpPr>
        <p:spPr>
          <a:xfrm>
            <a:off x="5549345" y="2235627"/>
            <a:ext cx="319409" cy="717565"/>
          </a:xfrm>
          <a:prstGeom prst="roundRect">
            <a:avLst/>
          </a:prstGeom>
          <a:solidFill>
            <a:srgbClr val="FF0000">
              <a:alpha val="20000"/>
            </a:srgbClr>
          </a:solidFill>
          <a:ln w="2540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모서리가 둥근 직사각형 35"/>
          <p:cNvSpPr/>
          <p:nvPr/>
        </p:nvSpPr>
        <p:spPr>
          <a:xfrm>
            <a:off x="6529895" y="2219151"/>
            <a:ext cx="319409" cy="717565"/>
          </a:xfrm>
          <a:prstGeom prst="roundRect">
            <a:avLst/>
          </a:prstGeom>
          <a:solidFill>
            <a:srgbClr val="FF0000">
              <a:alpha val="20000"/>
            </a:srgbClr>
          </a:solidFill>
          <a:ln w="2540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42" name="그룹 41"/>
          <p:cNvGrpSpPr/>
          <p:nvPr/>
        </p:nvGrpSpPr>
        <p:grpSpPr>
          <a:xfrm>
            <a:off x="8207646" y="3658039"/>
            <a:ext cx="4035623" cy="2403124"/>
            <a:chOff x="8207646" y="3740419"/>
            <a:chExt cx="4035623" cy="2403124"/>
          </a:xfrm>
        </p:grpSpPr>
        <p:grpSp>
          <p:nvGrpSpPr>
            <p:cNvPr id="29" name="그룹 28"/>
            <p:cNvGrpSpPr/>
            <p:nvPr/>
          </p:nvGrpSpPr>
          <p:grpSpPr>
            <a:xfrm>
              <a:off x="8207646" y="4111063"/>
              <a:ext cx="3797112" cy="1969065"/>
              <a:chOff x="7959641" y="3715043"/>
              <a:chExt cx="4045117" cy="2174790"/>
            </a:xfrm>
          </p:grpSpPr>
          <p:sp>
            <p:nvSpPr>
              <p:cNvPr id="15" name="직사각형 14"/>
              <p:cNvSpPr/>
              <p:nvPr/>
            </p:nvSpPr>
            <p:spPr>
              <a:xfrm>
                <a:off x="7959641" y="3715043"/>
                <a:ext cx="4045117" cy="2174790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1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직사각형 16"/>
              <p:cNvSpPr/>
              <p:nvPr/>
            </p:nvSpPr>
            <p:spPr>
              <a:xfrm>
                <a:off x="8061532" y="3819997"/>
                <a:ext cx="1535948" cy="444879"/>
              </a:xfrm>
              <a:prstGeom prst="rect">
                <a:avLst/>
              </a:prstGeom>
              <a:solidFill>
                <a:srgbClr val="3333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l-GR" altLang="ko-KR" sz="1100" b="1" i="1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ε</a:t>
                </a:r>
                <a:r>
                  <a:rPr lang="en-US" altLang="ko-KR" sz="1100" b="1" i="1" baseline="-250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n-US" altLang="ko-KR" sz="1100" b="1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0.979, </a:t>
                </a:r>
                <a:r>
                  <a:rPr lang="en-US" altLang="ko-KR" sz="1100" b="1" i="1" dirty="0" err="1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altLang="ko-KR" sz="1100" b="1" i="1" baseline="-25000" dirty="0" err="1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sR</a:t>
                </a:r>
                <a:r>
                  <a:rPr lang="en-US" altLang="ko-KR" sz="1100" b="1" baseline="-250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ko-KR" sz="1100" b="1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1.85</a:t>
                </a:r>
              </a:p>
              <a:p>
                <a:r>
                  <a:rPr lang="el-GR" altLang="ko-KR" sz="1100" b="1" i="1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ε</a:t>
                </a:r>
                <a:r>
                  <a:rPr lang="en-US" altLang="ko-KR" sz="1100" b="1" i="1" baseline="-250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</a:t>
                </a:r>
                <a:r>
                  <a:rPr lang="en-US" altLang="ko-KR" sz="1100" b="1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ko-KR" sz="1100" b="1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n-US" altLang="ko-KR" sz="1100" b="1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0.987, </a:t>
                </a:r>
                <a:r>
                  <a:rPr lang="en-US" altLang="ko-KR" sz="1100" b="1" i="1" dirty="0" err="1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altLang="ko-KR" sz="1100" b="1" i="1" baseline="-25000" dirty="0" err="1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sL</a:t>
                </a:r>
                <a:r>
                  <a:rPr lang="en-US" altLang="ko-KR" sz="1100" b="1" baseline="-250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ko-KR" sz="1100" b="1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n-US" altLang="ko-KR" sz="1100" b="1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2.32</a:t>
                </a:r>
              </a:p>
            </p:txBody>
          </p:sp>
          <p:sp>
            <p:nvSpPr>
              <p:cNvPr id="20" name="직사각형 19"/>
              <p:cNvSpPr/>
              <p:nvPr/>
            </p:nvSpPr>
            <p:spPr>
              <a:xfrm>
                <a:off x="8061532" y="5303965"/>
                <a:ext cx="1535948" cy="444879"/>
              </a:xfrm>
              <a:prstGeom prst="rect">
                <a:avLst/>
              </a:prstGeom>
              <a:solidFill>
                <a:srgbClr val="3333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l-GR" altLang="ko-KR" sz="1100" b="1" i="1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ε</a:t>
                </a:r>
                <a:r>
                  <a:rPr lang="en-US" altLang="ko-KR" sz="1100" b="1" i="1" baseline="-250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n-US" altLang="ko-KR" sz="1100" b="1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0.967, </a:t>
                </a:r>
                <a:r>
                  <a:rPr lang="en-US" altLang="ko-KR" sz="1100" b="1" i="1" dirty="0" err="1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altLang="ko-KR" sz="1100" b="1" i="1" baseline="-25000" dirty="0" err="1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sR</a:t>
                </a:r>
                <a:r>
                  <a:rPr lang="en-US" altLang="ko-KR" sz="1100" b="1" baseline="-250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ko-KR" sz="1100" b="1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1.62</a:t>
                </a:r>
              </a:p>
              <a:p>
                <a:r>
                  <a:rPr lang="el-GR" altLang="ko-KR" sz="1100" b="1" i="1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ε</a:t>
                </a:r>
                <a:r>
                  <a:rPr lang="en-US" altLang="ko-KR" sz="1100" b="1" i="1" baseline="-250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</a:t>
                </a:r>
                <a:r>
                  <a:rPr lang="en-US" altLang="ko-KR" sz="1100" b="1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ko-KR" sz="1100" b="1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n-US" altLang="ko-KR" sz="1100" b="1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0.973, </a:t>
                </a:r>
                <a:r>
                  <a:rPr lang="en-US" altLang="ko-KR" sz="1100" b="1" i="1" dirty="0" err="1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altLang="ko-KR" sz="1100" b="1" i="1" baseline="-25000" dirty="0" err="1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sL</a:t>
                </a:r>
                <a:r>
                  <a:rPr lang="en-US" altLang="ko-KR" sz="1100" b="1" baseline="-250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ko-KR" sz="1100" b="1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n-US" altLang="ko-KR" sz="1100" b="1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1.76</a:t>
                </a:r>
              </a:p>
            </p:txBody>
          </p:sp>
          <p:sp>
            <p:nvSpPr>
              <p:cNvPr id="21" name="직사각형 20"/>
              <p:cNvSpPr/>
              <p:nvPr/>
            </p:nvSpPr>
            <p:spPr>
              <a:xfrm>
                <a:off x="9317802" y="4561981"/>
                <a:ext cx="1523193" cy="444879"/>
              </a:xfrm>
              <a:prstGeom prst="rect">
                <a:avLst/>
              </a:prstGeom>
              <a:solidFill>
                <a:srgbClr val="3333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l-GR" altLang="ko-KR" sz="1100" b="1" i="1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ε</a:t>
                </a:r>
                <a:r>
                  <a:rPr lang="en-US" altLang="ko-KR" sz="1100" b="1" i="1" baseline="-250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n-US" altLang="ko-KR" sz="1100" b="1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0.992, </a:t>
                </a:r>
                <a:r>
                  <a:rPr lang="en-US" altLang="ko-KR" sz="1100" b="1" i="1" dirty="0" err="1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altLang="ko-KR" sz="1100" b="1" i="1" baseline="-25000" dirty="0" err="1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sR</a:t>
                </a:r>
                <a:r>
                  <a:rPr lang="en-US" altLang="ko-KR" sz="1100" b="1" baseline="-250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ko-KR" sz="1100" b="1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1.91</a:t>
                </a:r>
              </a:p>
              <a:p>
                <a:r>
                  <a:rPr lang="el-GR" altLang="ko-KR" sz="1100" b="1" i="1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ε</a:t>
                </a:r>
                <a:r>
                  <a:rPr lang="en-US" altLang="ko-KR" sz="1100" b="1" i="1" baseline="-250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</a:t>
                </a:r>
                <a:r>
                  <a:rPr lang="en-US" altLang="ko-KR" sz="1100" b="1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ko-KR" sz="1100" b="1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n-US" altLang="ko-KR" sz="1100" b="1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0.993, </a:t>
                </a:r>
                <a:r>
                  <a:rPr lang="en-US" altLang="ko-KR" sz="1100" b="1" i="1" dirty="0" err="1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altLang="ko-KR" sz="1100" b="1" i="1" baseline="-25000" dirty="0" err="1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sL</a:t>
                </a:r>
                <a:r>
                  <a:rPr lang="en-US" altLang="ko-KR" sz="1100" b="1" baseline="-250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ko-KR" sz="1100" b="1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n-US" altLang="ko-KR" sz="1100" b="1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2.39</a:t>
                </a:r>
              </a:p>
            </p:txBody>
          </p:sp>
          <p:sp>
            <p:nvSpPr>
              <p:cNvPr id="23" name="직사각형 22"/>
              <p:cNvSpPr/>
              <p:nvPr/>
            </p:nvSpPr>
            <p:spPr>
              <a:xfrm>
                <a:off x="10318699" y="5303964"/>
                <a:ext cx="1523193" cy="444879"/>
              </a:xfrm>
              <a:prstGeom prst="rect">
                <a:avLst/>
              </a:prstGeom>
              <a:solidFill>
                <a:srgbClr val="3333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l-GR" altLang="ko-KR" sz="1100" b="1" i="1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ε</a:t>
                </a:r>
                <a:r>
                  <a:rPr lang="en-US" altLang="ko-KR" sz="1100" b="1" i="1" baseline="-250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n-US" altLang="ko-KR" sz="1100" b="1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0.973, </a:t>
                </a:r>
                <a:r>
                  <a:rPr lang="en-US" altLang="ko-KR" sz="1100" b="1" i="1" dirty="0" err="1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altLang="ko-KR" sz="1100" b="1" i="1" baseline="-25000" dirty="0" err="1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sR</a:t>
                </a:r>
                <a:r>
                  <a:rPr lang="en-US" altLang="ko-KR" sz="1100" b="1" baseline="-250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ko-KR" sz="1100" b="1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1.55</a:t>
                </a:r>
              </a:p>
              <a:p>
                <a:r>
                  <a:rPr lang="el-GR" altLang="ko-KR" sz="1100" b="1" i="1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ε</a:t>
                </a:r>
                <a:r>
                  <a:rPr lang="en-US" altLang="ko-KR" sz="1100" b="1" i="1" baseline="-250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</a:t>
                </a:r>
                <a:r>
                  <a:rPr lang="en-US" altLang="ko-KR" sz="1100" b="1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ko-KR" sz="1100" b="1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n-US" altLang="ko-KR" sz="1100" b="1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0.984, </a:t>
                </a:r>
                <a:r>
                  <a:rPr lang="en-US" altLang="ko-KR" sz="1100" b="1" i="1" dirty="0" err="1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altLang="ko-KR" sz="1100" b="1" i="1" baseline="-25000" dirty="0" err="1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sL</a:t>
                </a:r>
                <a:r>
                  <a:rPr lang="en-US" altLang="ko-KR" sz="1100" b="1" baseline="-250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ko-KR" sz="1100" b="1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n-US" altLang="ko-KR" sz="1100" b="1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1.96</a:t>
                </a:r>
              </a:p>
            </p:txBody>
          </p:sp>
          <p:sp>
            <p:nvSpPr>
              <p:cNvPr id="24" name="직사각형 23"/>
              <p:cNvSpPr/>
              <p:nvPr/>
            </p:nvSpPr>
            <p:spPr>
              <a:xfrm>
                <a:off x="10318699" y="3826051"/>
                <a:ext cx="1523193" cy="444879"/>
              </a:xfrm>
              <a:prstGeom prst="rect">
                <a:avLst/>
              </a:prstGeom>
              <a:solidFill>
                <a:srgbClr val="3333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l-GR" altLang="ko-KR" sz="1100" b="1" i="1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ε</a:t>
                </a:r>
                <a:r>
                  <a:rPr lang="en-US" altLang="ko-KR" sz="1100" b="1" i="1" baseline="-250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n-US" altLang="ko-KR" sz="1100" b="1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0.975, </a:t>
                </a:r>
                <a:r>
                  <a:rPr lang="en-US" altLang="ko-KR" sz="1100" b="1" i="1" dirty="0" err="1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altLang="ko-KR" sz="1100" b="1" i="1" baseline="-25000" dirty="0" err="1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sR</a:t>
                </a:r>
                <a:r>
                  <a:rPr lang="en-US" altLang="ko-KR" sz="1100" b="1" baseline="-250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ko-KR" sz="1100" b="1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1.62</a:t>
                </a:r>
              </a:p>
              <a:p>
                <a:r>
                  <a:rPr lang="el-GR" altLang="ko-KR" sz="1100" b="1" i="1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ε</a:t>
                </a:r>
                <a:r>
                  <a:rPr lang="en-US" altLang="ko-KR" sz="1100" b="1" i="1" baseline="-250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</a:t>
                </a:r>
                <a:r>
                  <a:rPr lang="en-US" altLang="ko-KR" sz="1100" b="1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ko-KR" sz="1100" b="1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n-US" altLang="ko-KR" sz="1100" b="1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0.985, </a:t>
                </a:r>
                <a:r>
                  <a:rPr lang="en-US" altLang="ko-KR" sz="1100" b="1" i="1" dirty="0" err="1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altLang="ko-KR" sz="1100" b="1" i="1" baseline="-25000" dirty="0" err="1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sL</a:t>
                </a:r>
                <a:r>
                  <a:rPr lang="en-US" altLang="ko-KR" sz="1100" b="1" baseline="-250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ko-KR" sz="1100" b="1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n-US" altLang="ko-KR" sz="1100" b="1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1.93</a:t>
                </a:r>
              </a:p>
            </p:txBody>
          </p:sp>
        </p:grpSp>
        <p:sp>
          <p:nvSpPr>
            <p:cNvPr id="30" name="직사각형 29"/>
            <p:cNvSpPr/>
            <p:nvPr/>
          </p:nvSpPr>
          <p:spPr>
            <a:xfrm>
              <a:off x="8246398" y="4889889"/>
              <a:ext cx="47961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Up</a:t>
              </a:r>
              <a:endParaRPr lang="ko-KR" altLang="en-US" dirty="0"/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11144362" y="4857570"/>
              <a:ext cx="76174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Down</a:t>
              </a:r>
              <a:endParaRPr lang="ko-KR" altLang="en-US" dirty="0"/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8237267" y="3740419"/>
              <a:ext cx="28725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endParaRPr lang="ko-KR" altLang="en-US" dirty="0"/>
            </a:p>
          </p:txBody>
        </p:sp>
        <p:sp>
          <p:nvSpPr>
            <p:cNvPr id="38" name="직사각형 37"/>
            <p:cNvSpPr/>
            <p:nvPr/>
          </p:nvSpPr>
          <p:spPr>
            <a:xfrm>
              <a:off x="11943187" y="5774211"/>
              <a:ext cx="30008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endParaRPr lang="ko-KR" altLang="en-US" dirty="0"/>
            </a:p>
          </p:txBody>
        </p:sp>
      </p:grpSp>
      <p:grpSp>
        <p:nvGrpSpPr>
          <p:cNvPr id="41" name="그룹 40"/>
          <p:cNvGrpSpPr/>
          <p:nvPr/>
        </p:nvGrpSpPr>
        <p:grpSpPr>
          <a:xfrm>
            <a:off x="7446221" y="811422"/>
            <a:ext cx="4589597" cy="2449225"/>
            <a:chOff x="7928579" y="882456"/>
            <a:chExt cx="4107240" cy="2378192"/>
          </a:xfrm>
        </p:grpSpPr>
        <p:pic>
          <p:nvPicPr>
            <p:cNvPr id="9" name="그림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928579" y="1283495"/>
              <a:ext cx="4107240" cy="1977153"/>
            </a:xfrm>
            <a:prstGeom prst="rect">
              <a:avLst/>
            </a:prstGeom>
          </p:spPr>
        </p:pic>
        <p:sp>
          <p:nvSpPr>
            <p:cNvPr id="25" name="직사각형 24"/>
            <p:cNvSpPr/>
            <p:nvPr/>
          </p:nvSpPr>
          <p:spPr>
            <a:xfrm>
              <a:off x="7941216" y="882456"/>
              <a:ext cx="28725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endParaRPr lang="ko-KR" altLang="en-US" dirty="0"/>
            </a:p>
          </p:txBody>
        </p:sp>
        <p:sp>
          <p:nvSpPr>
            <p:cNvPr id="39" name="직사각형 38"/>
            <p:cNvSpPr/>
            <p:nvPr/>
          </p:nvSpPr>
          <p:spPr>
            <a:xfrm>
              <a:off x="8069814" y="1958481"/>
              <a:ext cx="47961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Up</a:t>
              </a:r>
              <a:endParaRPr lang="ko-KR" altLang="en-US" dirty="0"/>
            </a:p>
          </p:txBody>
        </p:sp>
        <p:sp>
          <p:nvSpPr>
            <p:cNvPr id="40" name="직사각형 39"/>
            <p:cNvSpPr/>
            <p:nvPr/>
          </p:nvSpPr>
          <p:spPr>
            <a:xfrm>
              <a:off x="10967778" y="1926162"/>
              <a:ext cx="76174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Down</a:t>
              </a:r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6877864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3A4CF-6306-466C-9C91-9619732662D9}" type="slidenum">
              <a:rPr lang="ko-KR" altLang="en-US" smtClean="0"/>
              <a:t>16</a:t>
            </a:fld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464" y="1811884"/>
            <a:ext cx="7141249" cy="1194999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9355" y="274007"/>
            <a:ext cx="7852645" cy="1498121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57902" y="3117653"/>
            <a:ext cx="5795898" cy="3310713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264478" y="358298"/>
            <a:ext cx="5571742" cy="5697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altLang="ko-KR" sz="2000" b="1" u="sng" dirty="0">
                <a:solidFill>
                  <a:srgbClr val="0000FF"/>
                </a:solidFill>
                <a:cs typeface="Calibri" panose="020F0502020204030204" pitchFamily="34" charset="0"/>
              </a:rPr>
              <a:t>2</a:t>
            </a:r>
            <a:r>
              <a:rPr lang="en-US" altLang="ko-KR" sz="2000" b="1" u="sng" dirty="0" smtClean="0">
                <a:solidFill>
                  <a:srgbClr val="0000FF"/>
                </a:solidFill>
                <a:cs typeface="Calibri" panose="020F0502020204030204" pitchFamily="34" charset="0"/>
              </a:rPr>
              <a:t>. </a:t>
            </a:r>
            <a:r>
              <a:rPr lang="en-US" altLang="ko-KR" sz="2000" b="1" u="sng" dirty="0">
                <a:solidFill>
                  <a:srgbClr val="0000FF"/>
                </a:solidFill>
                <a:cs typeface="Calibri" panose="020F0502020204030204" pitchFamily="34" charset="0"/>
              </a:rPr>
              <a:t>Glass RPCs for future FCC-</a:t>
            </a:r>
            <a:r>
              <a:rPr lang="en-US" altLang="ko-KR" sz="2000" b="1" u="sng" dirty="0" err="1">
                <a:solidFill>
                  <a:srgbClr val="0000FF"/>
                </a:solidFill>
                <a:cs typeface="Calibri" panose="020F0502020204030204" pitchFamily="34" charset="0"/>
              </a:rPr>
              <a:t>ee</a:t>
            </a:r>
            <a:endParaRPr lang="en-US" altLang="ko-KR" sz="2000" b="1" u="sng" dirty="0">
              <a:solidFill>
                <a:srgbClr val="0000FF"/>
              </a:solidFill>
              <a:cs typeface="Calibri" panose="020F0502020204030204" pitchFamily="34" charset="0"/>
            </a:endParaRPr>
          </a:p>
          <a:p>
            <a:pPr marL="432000" indent="-324000">
              <a:lnSpc>
                <a:spcPct val="90000"/>
              </a:lnSpc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Time resolution ~ 200 </a:t>
            </a:r>
            <a:r>
              <a:rPr lang="en-US" altLang="ko-KR" dirty="0" err="1">
                <a:latin typeface="Calibri" panose="020F0502020204030204" pitchFamily="34" charset="0"/>
                <a:cs typeface="Calibri" panose="020F0502020204030204" pitchFamily="34" charset="0"/>
              </a:rPr>
              <a:t>ps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432000" indent="-324000">
              <a:lnSpc>
                <a:spcPct val="90000"/>
              </a:lnSpc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Position resolution </a:t>
            </a:r>
          </a:p>
          <a:p>
            <a:pPr marL="432000" indent="-324000">
              <a:lnSpc>
                <a:spcPct val="90000"/>
              </a:lnSpc>
              <a:spcAft>
                <a:spcPts val="300"/>
              </a:spcAft>
            </a:pP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    ~ 1 mm transverse to strip direction</a:t>
            </a:r>
          </a:p>
          <a:p>
            <a:pPr marL="432000" indent="-324000">
              <a:lnSpc>
                <a:spcPct val="90000"/>
              </a:lnSpc>
              <a:spcAft>
                <a:spcPts val="300"/>
              </a:spcAft>
            </a:pP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    ~ 10 mm along the strips </a:t>
            </a:r>
          </a:p>
          <a:p>
            <a:pPr marL="432000" indent="-324000">
              <a:lnSpc>
                <a:spcPct val="90000"/>
              </a:lnSpc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Maximum detector size: 1 m x 2 m</a:t>
            </a:r>
          </a:p>
          <a:p>
            <a:pPr marL="432000" indent="-324000">
              <a:lnSpc>
                <a:spcPct val="90000"/>
              </a:lnSpc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2D readout </a:t>
            </a:r>
          </a:p>
          <a:p>
            <a:pPr marL="432000" indent="-324000">
              <a:lnSpc>
                <a:spcPct val="90000"/>
              </a:lnSpc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Resistivity of soda-lime glass ~ 10</a:t>
            </a:r>
            <a:r>
              <a:rPr lang="en-US" altLang="ko-KR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altLang="ko-KR" dirty="0"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cm </a:t>
            </a:r>
          </a:p>
          <a:p>
            <a:pPr>
              <a:lnSpc>
                <a:spcPct val="90000"/>
              </a:lnSpc>
              <a:spcAft>
                <a:spcPts val="500"/>
              </a:spcAft>
            </a:pPr>
            <a:endParaRPr lang="en-US" altLang="ko-K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Aft>
                <a:spcPts val="500"/>
              </a:spcAft>
            </a:pP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1) </a:t>
            </a:r>
            <a:r>
              <a:rPr lang="en-US" altLang="ko-KR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Thin double-gap RPCs</a:t>
            </a:r>
          </a:p>
          <a:p>
            <a:pPr marL="432000" indent="-285750">
              <a:lnSpc>
                <a:spcPct val="90000"/>
              </a:lnSpc>
              <a:spcAft>
                <a:spcPts val="500"/>
              </a:spcAft>
              <a:buFont typeface="Wingdings" panose="05000000000000000000" pitchFamily="2" charset="2"/>
              <a:buChar char="ü"/>
            </a:pP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WP efficiency ~ 95%</a:t>
            </a:r>
          </a:p>
          <a:p>
            <a:pPr marL="432000" indent="-285750">
              <a:lnSpc>
                <a:spcPct val="90000"/>
              </a:lnSpc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Best position resolution ~ 1 mm </a:t>
            </a:r>
          </a:p>
          <a:p>
            <a:pPr>
              <a:lnSpc>
                <a:spcPct val="90000"/>
              </a:lnSpc>
              <a:spcAft>
                <a:spcPts val="500"/>
              </a:spcAft>
            </a:pP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2) </a:t>
            </a:r>
            <a:r>
              <a:rPr lang="en-US" altLang="ko-KR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Thin multi-gap RPCs</a:t>
            </a:r>
          </a:p>
          <a:p>
            <a:pPr marL="432000" indent="-285750">
              <a:lnSpc>
                <a:spcPct val="90000"/>
              </a:lnSpc>
              <a:spcAft>
                <a:spcPts val="500"/>
              </a:spcAft>
              <a:buFont typeface="Wingdings" panose="05000000000000000000" pitchFamily="2" charset="2"/>
              <a:buChar char="ü"/>
            </a:pP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WP efficiency </a:t>
            </a:r>
            <a:r>
              <a:rPr lang="en-US" altLang="ko-KR" dirty="0" smtClean="0">
                <a:latin typeface="Calibri" panose="020F0502020204030204" pitchFamily="34" charset="0"/>
                <a:cs typeface="Calibri" panose="020F0502020204030204" pitchFamily="34" charset="0"/>
              </a:rPr>
              <a:t>~ 98%</a:t>
            </a:r>
            <a:endParaRPr lang="en-US" altLang="ko-K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32000" indent="-285750">
              <a:lnSpc>
                <a:spcPct val="90000"/>
              </a:lnSpc>
              <a:spcAft>
                <a:spcPts val="500"/>
              </a:spcAft>
              <a:buFont typeface="Wingdings" panose="05000000000000000000" pitchFamily="2" charset="2"/>
              <a:buChar char="ü"/>
            </a:pP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Best position resolution </a:t>
            </a:r>
            <a:r>
              <a:rPr lang="en-US" altLang="ko-KR" dirty="0" smtClean="0">
                <a:latin typeface="Calibri" panose="020F0502020204030204" pitchFamily="34" charset="0"/>
                <a:cs typeface="Calibri" panose="020F0502020204030204" pitchFamily="34" charset="0"/>
              </a:rPr>
              <a:t>1 ~ 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2 mm </a:t>
            </a:r>
          </a:p>
          <a:p>
            <a:pPr marL="432000" indent="-285750">
              <a:lnSpc>
                <a:spcPct val="90000"/>
              </a:lnSpc>
              <a:spcAft>
                <a:spcPts val="500"/>
              </a:spcAft>
              <a:buFont typeface="Wingdings" panose="05000000000000000000" pitchFamily="2" charset="2"/>
              <a:buChar char="ü"/>
            </a:pP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Multi-gap gas envelope → thin detectors</a:t>
            </a:r>
          </a:p>
          <a:p>
            <a:pPr marL="540000" indent="-285750">
              <a:lnSpc>
                <a:spcPct val="90000"/>
              </a:lnSpc>
              <a:spcAft>
                <a:spcPts val="500"/>
              </a:spcAft>
              <a:buFont typeface="Wingdings" panose="05000000000000000000" pitchFamily="2" charset="2"/>
              <a:buChar char="§"/>
            </a:pP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Double bi-gap RPCs (4-gap RPCs) </a:t>
            </a:r>
          </a:p>
          <a:p>
            <a:pPr marL="540000" indent="-285750">
              <a:lnSpc>
                <a:spcPct val="90000"/>
              </a:lnSpc>
              <a:spcAft>
                <a:spcPts val="500"/>
              </a:spcAft>
              <a:buFont typeface="Wingdings" panose="05000000000000000000" pitchFamily="2" charset="2"/>
              <a:buChar char="§"/>
            </a:pP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Double triple-gap RPCs (6-gap RPCs)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56122-3179-41DD-83DC-2E46E61EA49B}" type="datetime1">
              <a:rPr lang="ko-KR" altLang="en-US" smtClean="0"/>
              <a:t>2025-02-28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DRD1, Feb. 2025 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91650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3A4CF-6306-466C-9C91-9619732662D9}" type="slidenum">
              <a:rPr lang="ko-KR" altLang="en-US" smtClean="0"/>
              <a:t>17</a:t>
            </a:fld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161082" y="342488"/>
            <a:ext cx="6840635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000">
              <a:lnSpc>
                <a:spcPct val="100000"/>
              </a:lnSpc>
              <a:spcAft>
                <a:spcPts val="1200"/>
              </a:spcAft>
            </a:pPr>
            <a:r>
              <a:rPr lang="en-US" altLang="ko-KR" sz="2000" b="1" dirty="0">
                <a:solidFill>
                  <a:srgbClr val="FF0000"/>
                </a:solidFill>
                <a:latin typeface="+mn-ea"/>
                <a:cs typeface="Calibri" panose="020F0502020204030204" pitchFamily="34" charset="0"/>
              </a:rPr>
              <a:t>1</a:t>
            </a:r>
            <a:r>
              <a:rPr lang="en-US" altLang="ko-KR" sz="2000" b="1" baseline="30000" dirty="0">
                <a:solidFill>
                  <a:srgbClr val="FF0000"/>
                </a:solidFill>
                <a:latin typeface="+mn-ea"/>
                <a:cs typeface="Calibri" panose="020F0502020204030204" pitchFamily="34" charset="0"/>
              </a:rPr>
              <a:t>st</a:t>
            </a:r>
            <a:r>
              <a:rPr lang="en-US" altLang="ko-KR" sz="2000" b="1" dirty="0">
                <a:solidFill>
                  <a:srgbClr val="FF0000"/>
                </a:solidFill>
                <a:latin typeface="+mn-ea"/>
                <a:cs typeface="Calibri" panose="020F0502020204030204" pitchFamily="34" charset="0"/>
              </a:rPr>
              <a:t> R&amp;D items: 0.5 mm</a:t>
            </a:r>
            <a:r>
              <a:rPr lang="ko-KR" altLang="en-US" sz="2000" b="1" dirty="0">
                <a:solidFill>
                  <a:srgbClr val="FF0000"/>
                </a:solidFill>
                <a:latin typeface="+mn-ea"/>
                <a:cs typeface="Calibri" panose="020F0502020204030204" pitchFamily="34" charset="0"/>
              </a:rPr>
              <a:t> </a:t>
            </a:r>
            <a:r>
              <a:rPr lang="en-US" altLang="ko-KR" sz="2000" b="1" dirty="0">
                <a:solidFill>
                  <a:srgbClr val="FF0000"/>
                </a:solidFill>
                <a:latin typeface="+mn-ea"/>
                <a:cs typeface="Calibri" panose="020F0502020204030204" pitchFamily="34" charset="0"/>
              </a:rPr>
              <a:t>double-gap </a:t>
            </a:r>
            <a:r>
              <a:rPr lang="en-US" altLang="ko-KR" sz="2000" b="1" dirty="0" smtClean="0">
                <a:solidFill>
                  <a:srgbClr val="FF0000"/>
                </a:solidFill>
                <a:latin typeface="+mn-ea"/>
                <a:cs typeface="Calibri" panose="020F0502020204030204" pitchFamily="34" charset="0"/>
              </a:rPr>
              <a:t>RPCs (2024)</a:t>
            </a:r>
            <a:endParaRPr lang="en-US" altLang="ko-KR" sz="2000" b="1" dirty="0">
              <a:solidFill>
                <a:srgbClr val="FF0000"/>
              </a:solidFill>
              <a:latin typeface="+mn-ea"/>
              <a:cs typeface="Calibri" panose="020F0502020204030204" pitchFamily="34" charset="0"/>
            </a:endParaRPr>
          </a:p>
          <a:p>
            <a:pPr marL="180000">
              <a:lnSpc>
                <a:spcPct val="100000"/>
              </a:lnSpc>
              <a:spcAft>
                <a:spcPts val="600"/>
              </a:spcAft>
            </a:pPr>
            <a:r>
              <a:rPr lang="en-US" altLang="ko-KR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Small 50 cm x 50 cm prototype gas gaps has been produced at Korea University </a:t>
            </a:r>
          </a:p>
          <a:p>
            <a:pPr marL="465750" indent="-285750"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Gap thickness: 0.50 mm (intrinsic time resolution ~ 150 </a:t>
            </a:r>
            <a:r>
              <a:rPr lang="en-US" altLang="ko-KR" dirty="0" err="1">
                <a:latin typeface="Calibri" panose="020F0502020204030204" pitchFamily="34" charset="0"/>
                <a:cs typeface="Calibri" panose="020F0502020204030204" pitchFamily="34" charset="0"/>
              </a:rPr>
              <a:t>ps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</a:p>
          <a:p>
            <a:pPr marL="46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Glass thickness: 1.1 mm (resistivity ~ 7 × 10</a:t>
            </a:r>
            <a:r>
              <a:rPr lang="en-US" altLang="ko-KR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11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altLang="ko-KR" dirty="0"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cm) </a:t>
            </a:r>
          </a:p>
          <a:p>
            <a:pPr marL="46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Surf resistivity</a:t>
            </a:r>
            <a:r>
              <a:rPr lang="ko-KR" alt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of graphite ~ 200 k</a:t>
            </a:r>
            <a:r>
              <a:rPr lang="el-GR" altLang="ko-KR" dirty="0"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n-US" altLang="ko-KR" dirty="0" err="1">
                <a:latin typeface="Calibri" panose="020F0502020204030204" pitchFamily="34" charset="0"/>
                <a:cs typeface="Calibri" panose="020F0502020204030204" pitchFamily="34" charset="0"/>
              </a:rPr>
              <a:t>sq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46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So far, 4 gaps were constructed with ordinary soda-lime glass RPCs  </a:t>
            </a:r>
          </a:p>
          <a:p>
            <a:pPr marL="72000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Korea University: Thin-gap detectors </a:t>
            </a:r>
          </a:p>
          <a:p>
            <a:pPr marL="720000" indent="-28575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Bari </a:t>
            </a:r>
            <a:r>
              <a:rPr lang="en-US" altLang="ko-KR" dirty="0" smtClean="0">
                <a:latin typeface="Calibri" panose="020F0502020204030204" pitchFamily="34" charset="0"/>
                <a:cs typeface="Calibri" panose="020F0502020204030204" pitchFamily="34" charset="0"/>
              </a:rPr>
              <a:t>Polytech: 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Electronics and tests at Bari and CERN</a:t>
            </a:r>
          </a:p>
          <a:p>
            <a:pPr marL="465750" indent="-285750"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Rate</a:t>
            </a:r>
            <a:r>
              <a:rPr lang="ko-KR" alt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capability (expected &lt; 1 kHz cm</a:t>
            </a:r>
            <a:r>
              <a:rPr lang="en-US" altLang="ko-KR" baseline="30000" dirty="0">
                <a:latin typeface="Calibri" panose="020F0502020204030204" pitchFamily="34" charset="0"/>
                <a:cs typeface="Calibri" panose="020F0502020204030204" pitchFamily="34" charset="0"/>
              </a:rPr>
              <a:t>-2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) depends on the sensitivity of </a:t>
            </a:r>
            <a:r>
              <a:rPr lang="en-US" altLang="ko-KR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front-end electronics </a:t>
            </a:r>
          </a:p>
          <a:p>
            <a:pPr marL="612000" indent="-180000"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  Digitization threshold @FEE as low as ~ 10 </a:t>
            </a:r>
            <a:r>
              <a:rPr lang="en-US" altLang="ko-KR" dirty="0" err="1">
                <a:latin typeface="Calibri" panose="020F0502020204030204" pitchFamily="34" charset="0"/>
                <a:cs typeface="Calibri" panose="020F0502020204030204" pitchFamily="34" charset="0"/>
              </a:rPr>
              <a:t>fC</a:t>
            </a:r>
            <a:endParaRPr lang="en-US" altLang="ko-K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12000" indent="-180000"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  Time resolution for FEEs for digitization should be</a:t>
            </a:r>
            <a:r>
              <a:rPr lang="en-US" altLang="ko-KR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&lt; 50 </a:t>
            </a:r>
            <a:r>
              <a:rPr lang="en-US" altLang="ko-KR" dirty="0" err="1">
                <a:latin typeface="Calibri" panose="020F0502020204030204" pitchFamily="34" charset="0"/>
                <a:cs typeface="Calibri" panose="020F0502020204030204" pitchFamily="34" charset="0"/>
              </a:rPr>
              <a:t>ps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852941" y="-24626"/>
            <a:ext cx="3232470" cy="4309960"/>
          </a:xfrm>
          <a:prstGeom prst="rect">
            <a:avLst/>
          </a:prstGeom>
        </p:spPr>
      </p:pic>
      <p:sp>
        <p:nvSpPr>
          <p:cNvPr id="2" name="바닥글 개체 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DRD1, Feb. 2025 </a:t>
            </a:r>
            <a:endParaRPr lang="ko-KR" altLang="en-US" dirty="0"/>
          </a:p>
        </p:txBody>
      </p:sp>
      <p:sp>
        <p:nvSpPr>
          <p:cNvPr id="11" name="날짜 개체 틀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D89B8-0412-4192-9330-762ACF1C558D}" type="datetime1">
              <a:rPr lang="ko-KR" altLang="en-US" smtClean="0"/>
              <a:t>2025-02-28</a:t>
            </a:fld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26585" y="3959868"/>
            <a:ext cx="3172409" cy="2619513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8389393" y="5024123"/>
            <a:ext cx="21595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b="1" dirty="0">
                <a:latin typeface="+mj-lt"/>
                <a:cs typeface="Calibri" panose="020F0502020204030204" pitchFamily="34" charset="0"/>
              </a:rPr>
              <a:t>Diameter = 8 mm</a:t>
            </a:r>
          </a:p>
          <a:p>
            <a:r>
              <a:rPr lang="en-US" altLang="ko-KR" sz="1600" b="1" dirty="0">
                <a:latin typeface="+mj-lt"/>
                <a:cs typeface="Calibri" panose="020F0502020204030204" pitchFamily="34" charset="0"/>
              </a:rPr>
              <a:t>Thickness = 0.5 mm</a:t>
            </a:r>
            <a:endParaRPr lang="ko-KR" altLang="en-US" sz="1600" b="1" dirty="0">
              <a:latin typeface="+mj-lt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1143943" y="5242244"/>
            <a:ext cx="6232607" cy="923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Polycarbonate spacers can be produced with a molding method </a:t>
            </a:r>
          </a:p>
          <a:p>
            <a:pPr algn="r"/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Cost &lt; 10 cents/spacer</a:t>
            </a:r>
          </a:p>
          <a:p>
            <a:pPr algn="r"/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Accuracy ~ 10 </a:t>
            </a:r>
            <a:r>
              <a:rPr lang="el-GR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ko-KR" altLang="en-US" dirty="0"/>
          </a:p>
        </p:txBody>
      </p:sp>
      <p:sp>
        <p:nvSpPr>
          <p:cNvPr id="7" name="오른쪽 화살표 6"/>
          <p:cNvSpPr/>
          <p:nvPr/>
        </p:nvSpPr>
        <p:spPr>
          <a:xfrm>
            <a:off x="7499135" y="5350608"/>
            <a:ext cx="266952" cy="60690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785235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64" y="3433399"/>
            <a:ext cx="4055899" cy="3041924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64" y="201683"/>
            <a:ext cx="4055899" cy="3042626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912" y="1216264"/>
            <a:ext cx="6209825" cy="4658443"/>
          </a:xfrm>
          <a:prstGeom prst="rect">
            <a:avLst/>
          </a:prstGeom>
        </p:spPr>
      </p:pic>
      <p:sp>
        <p:nvSpPr>
          <p:cNvPr id="7" name="바닥글 개체 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DRD1, Feb. 2025 </a:t>
            </a:r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4B2F5-CE85-4FA3-AF6A-1F84FCA2FB82}" type="slidenum">
              <a:rPr lang="ko-KR" altLang="en-US" smtClean="0"/>
              <a:t>18</a:t>
            </a:fld>
            <a:endParaRPr lang="ko-KR" altLang="en-US"/>
          </a:p>
        </p:txBody>
      </p:sp>
      <p:sp>
        <p:nvSpPr>
          <p:cNvPr id="9" name="날짜 개체 틀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A2574-ED1E-4219-8B91-A39C39B23D19}" type="datetime1">
              <a:rPr lang="ko-KR" altLang="en-US" smtClean="0"/>
              <a:t>2025-02-28</a:t>
            </a:fld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3581400" y="734621"/>
            <a:ext cx="34184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Thickness of a single gap = 3.0 mm</a:t>
            </a:r>
            <a:endParaRPr lang="ko-KR" altLang="en-US" dirty="0"/>
          </a:p>
        </p:txBody>
      </p:sp>
      <p:sp>
        <p:nvSpPr>
          <p:cNvPr id="5" name="오른쪽 화살표 4"/>
          <p:cNvSpPr/>
          <p:nvPr/>
        </p:nvSpPr>
        <p:spPr>
          <a:xfrm>
            <a:off x="6999836" y="966553"/>
            <a:ext cx="240208" cy="61904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3681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그룹 70"/>
          <p:cNvGrpSpPr/>
          <p:nvPr/>
        </p:nvGrpSpPr>
        <p:grpSpPr>
          <a:xfrm>
            <a:off x="265134" y="3925556"/>
            <a:ext cx="5822143" cy="1160526"/>
            <a:chOff x="1678488" y="4626954"/>
            <a:chExt cx="7004514" cy="1769190"/>
          </a:xfrm>
        </p:grpSpPr>
        <p:pic>
          <p:nvPicPr>
            <p:cNvPr id="57" name="그림 5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78488" y="4626954"/>
              <a:ext cx="6712763" cy="1769190"/>
            </a:xfrm>
            <a:prstGeom prst="rect">
              <a:avLst/>
            </a:prstGeom>
          </p:spPr>
        </p:pic>
        <p:grpSp>
          <p:nvGrpSpPr>
            <p:cNvPr id="70" name="그룹 69"/>
            <p:cNvGrpSpPr/>
            <p:nvPr/>
          </p:nvGrpSpPr>
          <p:grpSpPr>
            <a:xfrm>
              <a:off x="2850292" y="5296187"/>
              <a:ext cx="5832710" cy="865762"/>
              <a:chOff x="2850292" y="5296187"/>
              <a:chExt cx="5832710" cy="865762"/>
            </a:xfrm>
          </p:grpSpPr>
          <p:cxnSp>
            <p:nvCxnSpPr>
              <p:cNvPr id="59" name="직선 연결선 58"/>
              <p:cNvCxnSpPr/>
              <p:nvPr/>
            </p:nvCxnSpPr>
            <p:spPr>
              <a:xfrm>
                <a:off x="2850292" y="5486400"/>
                <a:ext cx="5609967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직선 연결선 65"/>
              <p:cNvCxnSpPr/>
              <p:nvPr/>
            </p:nvCxnSpPr>
            <p:spPr>
              <a:xfrm>
                <a:off x="2850292" y="5881992"/>
                <a:ext cx="5609967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직선 연결선 66"/>
              <p:cNvCxnSpPr/>
              <p:nvPr/>
            </p:nvCxnSpPr>
            <p:spPr>
              <a:xfrm>
                <a:off x="2850292" y="5424793"/>
                <a:ext cx="5609967" cy="0"/>
              </a:xfrm>
              <a:prstGeom prst="line">
                <a:avLst/>
              </a:prstGeom>
              <a:ln w="4445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직선 연결선 67"/>
              <p:cNvCxnSpPr/>
              <p:nvPr/>
            </p:nvCxnSpPr>
            <p:spPr>
              <a:xfrm>
                <a:off x="2850292" y="5958274"/>
                <a:ext cx="5609967" cy="0"/>
              </a:xfrm>
              <a:prstGeom prst="line">
                <a:avLst/>
              </a:prstGeom>
              <a:ln w="4445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직선 연결선 63"/>
              <p:cNvCxnSpPr/>
              <p:nvPr/>
            </p:nvCxnSpPr>
            <p:spPr>
              <a:xfrm flipH="1">
                <a:off x="8498177" y="5296187"/>
                <a:ext cx="184825" cy="865762"/>
              </a:xfrm>
              <a:prstGeom prst="line">
                <a:avLst/>
              </a:prstGeom>
              <a:ln w="22225"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>
          <a:xfrm>
            <a:off x="8974755" y="6396144"/>
            <a:ext cx="2743200" cy="365125"/>
          </a:xfrm>
        </p:spPr>
        <p:txBody>
          <a:bodyPr/>
          <a:lstStyle/>
          <a:p>
            <a:fld id="{5303A4CF-6306-466C-9C91-9619732662D9}" type="slidenum">
              <a:rPr lang="ko-KR" altLang="en-US" smtClean="0"/>
              <a:t>19</a:t>
            </a:fld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265134" y="644910"/>
            <a:ext cx="11661732" cy="340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ko-KR" dirty="0">
                <a:latin typeface="+mj-lt"/>
                <a:cs typeface="Calibri" panose="020F0502020204030204" pitchFamily="34" charset="0"/>
              </a:rPr>
              <a:t>For proper gas circulation We use thin spacers </a:t>
            </a:r>
            <a:r>
              <a:rPr lang="en-US" altLang="ko-KR" dirty="0" smtClean="0">
                <a:latin typeface="+mj-lt"/>
                <a:cs typeface="Calibri" panose="020F0502020204030204" pitchFamily="34" charset="0"/>
              </a:rPr>
              <a:t>(by a molding method) instead </a:t>
            </a:r>
            <a:r>
              <a:rPr lang="en-US" altLang="ko-KR" dirty="0">
                <a:latin typeface="+mj-lt"/>
                <a:cs typeface="Calibri" panose="020F0502020204030204" pitchFamily="34" charset="0"/>
              </a:rPr>
              <a:t>of fishing rod.</a:t>
            </a:r>
          </a:p>
          <a:p>
            <a:pPr algn="just">
              <a:spcAft>
                <a:spcPts val="200"/>
              </a:spcAft>
            </a:pPr>
            <a:r>
              <a:rPr lang="en-US" altLang="ko-KR" dirty="0">
                <a:latin typeface="+mj-lt"/>
                <a:cs typeface="Calibri" panose="020F0502020204030204" pitchFamily="34" charset="0"/>
              </a:rPr>
              <a:t>   Intrinsic time resolution of gaps → </a:t>
            </a:r>
            <a:r>
              <a:rPr lang="en-US" altLang="ko-KR" dirty="0" smtClean="0">
                <a:latin typeface="+mj-lt"/>
                <a:cs typeface="Calibri" panose="020F0502020204030204" pitchFamily="34" charset="0"/>
              </a:rPr>
              <a:t>with 0.30 </a:t>
            </a:r>
            <a:r>
              <a:rPr lang="en-US" altLang="ko-KR" dirty="0">
                <a:latin typeface="+mj-lt"/>
                <a:cs typeface="Calibri" panose="020F0502020204030204" pitchFamily="34" charset="0"/>
              </a:rPr>
              <a:t>mm (~ 100 </a:t>
            </a:r>
            <a:r>
              <a:rPr lang="en-US" altLang="ko-KR" dirty="0" err="1">
                <a:latin typeface="+mj-lt"/>
                <a:cs typeface="Calibri" panose="020F0502020204030204" pitchFamily="34" charset="0"/>
              </a:rPr>
              <a:t>ps</a:t>
            </a:r>
            <a:r>
              <a:rPr lang="en-US" altLang="ko-KR" dirty="0">
                <a:latin typeface="+mj-lt"/>
                <a:cs typeface="Calibri" panose="020F0502020204030204" pitchFamily="34" charset="0"/>
              </a:rPr>
              <a:t>) or 0.5 mm (~ 150 </a:t>
            </a:r>
            <a:r>
              <a:rPr lang="en-US" altLang="ko-KR" dirty="0" err="1">
                <a:latin typeface="+mj-lt"/>
                <a:cs typeface="Calibri" panose="020F0502020204030204" pitchFamily="34" charset="0"/>
              </a:rPr>
              <a:t>ps</a:t>
            </a:r>
            <a:r>
              <a:rPr lang="en-US" altLang="ko-KR" dirty="0">
                <a:latin typeface="+mj-lt"/>
                <a:cs typeface="Calibri" panose="020F0502020204030204" pitchFamily="34" charset="0"/>
              </a:rPr>
              <a:t>) thick spacers </a:t>
            </a:r>
          </a:p>
          <a:p>
            <a:pPr marL="540000" indent="-285750" algn="just">
              <a:spcAft>
                <a:spcPts val="200"/>
              </a:spcAft>
              <a:buFont typeface="Wingdings" panose="05000000000000000000" pitchFamily="2" charset="2"/>
              <a:buChar char="ü"/>
            </a:pPr>
            <a:r>
              <a:rPr lang="en-US" altLang="ko-KR" dirty="0">
                <a:solidFill>
                  <a:srgbClr val="000000"/>
                </a:solidFill>
                <a:latin typeface="+mj-lt"/>
                <a:ea typeface="Malgun Gothic" panose="020B0503020000020004" pitchFamily="50" charset="-127"/>
                <a:cs typeface="Calibri" panose="020F0502020204030204" pitchFamily="34" charset="0"/>
              </a:rPr>
              <a:t>   Use of spacers instead of fishing rod for relevant gas circulation</a:t>
            </a:r>
          </a:p>
          <a:p>
            <a:pPr marL="540000" indent="-285750" algn="just">
              <a:spcAft>
                <a:spcPts val="200"/>
              </a:spcAft>
              <a:buFont typeface="Wingdings" panose="05000000000000000000" pitchFamily="2" charset="2"/>
              <a:buChar char="ü"/>
            </a:pPr>
            <a:r>
              <a:rPr lang="en-US" altLang="ko-KR" dirty="0">
                <a:solidFill>
                  <a:srgbClr val="000000"/>
                </a:solidFill>
                <a:latin typeface="+mj-lt"/>
                <a:ea typeface="Malgun Gothic" panose="020B0503020000020004" pitchFamily="50" charset="-127"/>
                <a:cs typeface="Calibri" panose="020F0502020204030204" pitchFamily="34" charset="0"/>
              </a:rPr>
              <a:t>   </a:t>
            </a:r>
            <a:r>
              <a:rPr lang="en-US" altLang="ko-KR" b="1" dirty="0">
                <a:solidFill>
                  <a:srgbClr val="0070C0"/>
                </a:solidFill>
                <a:latin typeface="+mj-lt"/>
                <a:ea typeface="Malgun Gothic" panose="020B0503020000020004" pitchFamily="50" charset="-127"/>
                <a:cs typeface="Calibri" panose="020F0502020204030204" pitchFamily="34" charset="0"/>
              </a:rPr>
              <a:t>Productivity of gluing gas-gap envelopes with spacers is high. but no way to repair inside </a:t>
            </a:r>
          </a:p>
          <a:p>
            <a:pPr marL="540000" indent="-28575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altLang="ko-KR" dirty="0">
                <a:solidFill>
                  <a:srgbClr val="000000"/>
                </a:solidFill>
                <a:latin typeface="+mj-lt"/>
                <a:ea typeface="Malgun Gothic" panose="020B0503020000020004" pitchFamily="50" charset="-127"/>
                <a:cs typeface="Calibri" panose="020F0502020204030204" pitchFamily="34" charset="0"/>
              </a:rPr>
              <a:t>   Strip panels are free from gas volumes</a:t>
            </a:r>
            <a:endParaRPr lang="en-US" altLang="ko-KR" dirty="0">
              <a:latin typeface="+mj-lt"/>
              <a:cs typeface="Calibri" panose="020F0502020204030204" pitchFamily="34" charset="0"/>
            </a:endParaRP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ko-KR" dirty="0">
                <a:latin typeface="+mj-lt"/>
                <a:cs typeface="Calibri" panose="020F0502020204030204" pitchFamily="34" charset="0"/>
              </a:rPr>
              <a:t>Surf resistivity</a:t>
            </a:r>
            <a:r>
              <a:rPr lang="ko-KR" altLang="en-US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altLang="ko-KR" dirty="0">
                <a:latin typeface="+mj-lt"/>
                <a:cs typeface="Calibri" panose="020F0502020204030204" pitchFamily="34" charset="0"/>
              </a:rPr>
              <a:t>of graphite: minimum </a:t>
            </a:r>
            <a:r>
              <a:rPr lang="en-US" altLang="ko-KR" dirty="0" smtClean="0">
                <a:latin typeface="+mj-lt"/>
                <a:cs typeface="Calibri" panose="020F0502020204030204" pitchFamily="34" charset="0"/>
              </a:rPr>
              <a:t>100 </a:t>
            </a:r>
            <a:r>
              <a:rPr lang="en-US" altLang="ko-KR" dirty="0">
                <a:latin typeface="+mj-lt"/>
                <a:cs typeface="Calibri" panose="020F0502020204030204" pitchFamily="34" charset="0"/>
              </a:rPr>
              <a:t>k</a:t>
            </a:r>
            <a:r>
              <a:rPr lang="el-GR" altLang="ko-KR" dirty="0">
                <a:latin typeface="+mj-lt"/>
                <a:cs typeface="Calibri" panose="020F0502020204030204" pitchFamily="34" charset="0"/>
              </a:rPr>
              <a:t>Ω</a:t>
            </a:r>
            <a:r>
              <a:rPr lang="en-US" altLang="ko-KR" dirty="0">
                <a:latin typeface="+mj-lt"/>
                <a:cs typeface="Calibri" panose="020F0502020204030204" pitchFamily="34" charset="0"/>
              </a:rPr>
              <a:t>/</a:t>
            </a:r>
            <a:r>
              <a:rPr lang="en-US" altLang="ko-KR" dirty="0" err="1">
                <a:latin typeface="+mj-lt"/>
                <a:cs typeface="Calibri" panose="020F0502020204030204" pitchFamily="34" charset="0"/>
              </a:rPr>
              <a:t>sq</a:t>
            </a:r>
            <a:r>
              <a:rPr lang="en-US" altLang="ko-KR" dirty="0">
                <a:latin typeface="+mj-lt"/>
                <a:cs typeface="Calibri" panose="020F0502020204030204" pitchFamily="34" charset="0"/>
              </a:rPr>
              <a:t> and maximum </a:t>
            </a:r>
            <a:r>
              <a:rPr lang="en-US" altLang="ko-KR" dirty="0" smtClean="0">
                <a:latin typeface="+mj-lt"/>
                <a:cs typeface="Calibri" panose="020F0502020204030204" pitchFamily="34" charset="0"/>
              </a:rPr>
              <a:t>500 k</a:t>
            </a:r>
            <a:r>
              <a:rPr lang="el-GR" altLang="ko-KR" dirty="0" smtClean="0">
                <a:latin typeface="+mj-lt"/>
                <a:cs typeface="Calibri" panose="020F0502020204030204" pitchFamily="34" charset="0"/>
              </a:rPr>
              <a:t>Ω</a:t>
            </a:r>
            <a:r>
              <a:rPr lang="en-US" altLang="ko-KR" dirty="0">
                <a:latin typeface="+mj-lt"/>
                <a:cs typeface="Calibri" panose="020F0502020204030204" pitchFamily="34" charset="0"/>
              </a:rPr>
              <a:t>/</a:t>
            </a:r>
            <a:r>
              <a:rPr lang="en-US" altLang="ko-KR" dirty="0" err="1">
                <a:latin typeface="+mj-lt"/>
                <a:cs typeface="Calibri" panose="020F0502020204030204" pitchFamily="34" charset="0"/>
              </a:rPr>
              <a:t>sq</a:t>
            </a:r>
            <a:r>
              <a:rPr lang="en-US" altLang="ko-KR" dirty="0">
                <a:latin typeface="+mj-lt"/>
                <a:cs typeface="Calibri" panose="020F0502020204030204" pitchFamily="34" charset="0"/>
              </a:rPr>
              <a:t> </a:t>
            </a: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ko-KR" dirty="0">
                <a:latin typeface="+mj-lt"/>
                <a:cs typeface="Calibri" panose="020F0502020204030204" pitchFamily="34" charset="0"/>
              </a:rPr>
              <a:t>A spacer-position offset bet. t</a:t>
            </a:r>
            <a:r>
              <a:rPr lang="en-US" altLang="ko-KR" dirty="0" smtClean="0">
                <a:latin typeface="+mj-lt"/>
                <a:cs typeface="Calibri" panose="020F0502020204030204" pitchFamily="34" charset="0"/>
              </a:rPr>
              <a:t>op </a:t>
            </a:r>
            <a:r>
              <a:rPr lang="en-US" altLang="ko-KR" dirty="0">
                <a:latin typeface="+mj-lt"/>
                <a:cs typeface="Calibri" panose="020F0502020204030204" pitchFamily="34" charset="0"/>
              </a:rPr>
              <a:t>and bottom gas envelopes to get rid of dead regions due to spacers. </a:t>
            </a: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ko-KR" dirty="0">
                <a:latin typeface="+mj-lt"/>
                <a:cs typeface="Calibri" panose="020F0502020204030204" pitchFamily="34" charset="0"/>
              </a:rPr>
              <a:t>Maximum ~ 1 m long strips to allow dispersion of signals ~ 50 ps. </a:t>
            </a:r>
          </a:p>
          <a:p>
            <a:pPr algn="just">
              <a:spcAft>
                <a:spcPts val="600"/>
              </a:spcAft>
            </a:pPr>
            <a:r>
              <a:rPr lang="en-US" altLang="ko-KR" dirty="0">
                <a:latin typeface="+mj-lt"/>
                <a:cs typeface="Calibri" panose="020F0502020204030204" pitchFamily="34" charset="0"/>
              </a:rPr>
              <a:t>  → 1-m detector width will be maximum to get </a:t>
            </a:r>
            <a:r>
              <a:rPr lang="el-GR" altLang="ko-KR" i="1" dirty="0">
                <a:latin typeface="+mj-lt"/>
                <a:cs typeface="Calibri" panose="020F0502020204030204" pitchFamily="34" charset="0"/>
              </a:rPr>
              <a:t>σ</a:t>
            </a:r>
            <a:r>
              <a:rPr lang="en-US" altLang="ko-KR" i="1" baseline="-25000" dirty="0">
                <a:latin typeface="+mj-lt"/>
                <a:cs typeface="Calibri" panose="020F0502020204030204" pitchFamily="34" charset="0"/>
              </a:rPr>
              <a:t>t</a:t>
            </a:r>
            <a:r>
              <a:rPr lang="en-US" altLang="ko-KR" i="1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altLang="ko-KR" dirty="0">
                <a:latin typeface="+mj-lt"/>
                <a:cs typeface="Calibri" panose="020F0502020204030204" pitchFamily="34" charset="0"/>
              </a:rPr>
              <a:t>~ 150 </a:t>
            </a:r>
            <a:r>
              <a:rPr lang="en-US" altLang="ko-KR" dirty="0" err="1">
                <a:latin typeface="+mj-lt"/>
                <a:cs typeface="Calibri" panose="020F0502020204030204" pitchFamily="34" charset="0"/>
              </a:rPr>
              <a:t>ps</a:t>
            </a:r>
            <a:r>
              <a:rPr lang="en-US" altLang="ko-KR" dirty="0">
                <a:latin typeface="+mj-lt"/>
                <a:cs typeface="Calibri" panose="020F0502020204030204" pitchFamily="34" charset="0"/>
              </a:rPr>
              <a:t> (</a:t>
            </a:r>
            <a:r>
              <a:rPr lang="en-US" altLang="ko-KR" dirty="0" smtClean="0">
                <a:latin typeface="+mj-lt"/>
                <a:cs typeface="Calibri" panose="020F0502020204030204" pitchFamily="34" charset="0"/>
              </a:rPr>
              <a:t>0.30 </a:t>
            </a:r>
            <a:r>
              <a:rPr lang="en-US" altLang="ko-KR" dirty="0">
                <a:latin typeface="+mj-lt"/>
                <a:cs typeface="Calibri" panose="020F0502020204030204" pitchFamily="34" charset="0"/>
              </a:rPr>
              <a:t>mm gaps) and </a:t>
            </a:r>
            <a:r>
              <a:rPr lang="en-US" altLang="ko-KR" dirty="0">
                <a:cs typeface="Calibri" panose="020F0502020204030204" pitchFamily="34" charset="0"/>
              </a:rPr>
              <a:t>~ 200 </a:t>
            </a:r>
            <a:r>
              <a:rPr lang="en-US" altLang="ko-KR" dirty="0" err="1">
                <a:cs typeface="Calibri" panose="020F0502020204030204" pitchFamily="34" charset="0"/>
              </a:rPr>
              <a:t>ps</a:t>
            </a:r>
            <a:r>
              <a:rPr lang="en-US" altLang="ko-KR" dirty="0">
                <a:cs typeface="Calibri" panose="020F0502020204030204" pitchFamily="34" charset="0"/>
              </a:rPr>
              <a:t> (0.5 mm gaps)</a:t>
            </a:r>
            <a:r>
              <a:rPr lang="en-US" altLang="ko-KR" dirty="0">
                <a:latin typeface="+mj-lt"/>
                <a:cs typeface="Calibri" panose="020F0502020204030204" pitchFamily="34" charset="0"/>
              </a:rPr>
              <a:t> </a:t>
            </a:r>
          </a:p>
          <a:p>
            <a:pPr algn="just">
              <a:spcAft>
                <a:spcPts val="600"/>
              </a:spcAft>
            </a:pPr>
            <a:r>
              <a:rPr lang="en-US" altLang="ko-KR" dirty="0">
                <a:latin typeface="+mj-lt"/>
                <a:cs typeface="Calibri" panose="020F0502020204030204" pitchFamily="34" charset="0"/>
              </a:rPr>
              <a:t>      and so adequate for these large sized type MRPCs.     </a:t>
            </a:r>
          </a:p>
        </p:txBody>
      </p:sp>
      <p:sp>
        <p:nvSpPr>
          <p:cNvPr id="55" name="바닥글 개체 틀 5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DRD1, Feb. 2025 </a:t>
            </a:r>
            <a:endParaRPr lang="ko-KR" altLang="en-US"/>
          </a:p>
        </p:txBody>
      </p:sp>
      <p:sp>
        <p:nvSpPr>
          <p:cNvPr id="56" name="날짜 개체 틀 5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DF26E-78C8-4C3C-97F1-7027FE56DC17}" type="datetime1">
              <a:rPr lang="ko-KR" altLang="en-US" smtClean="0"/>
              <a:t>2025-02-28</a:t>
            </a:fld>
            <a:endParaRPr lang="ko-KR" altLang="en-US" dirty="0"/>
          </a:p>
        </p:txBody>
      </p:sp>
      <p:sp>
        <p:nvSpPr>
          <p:cNvPr id="2" name="직사각형 1"/>
          <p:cNvSpPr/>
          <p:nvPr/>
        </p:nvSpPr>
        <p:spPr>
          <a:xfrm>
            <a:off x="265134" y="122077"/>
            <a:ext cx="1179188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altLang="ko-KR" sz="2000" b="1" dirty="0">
                <a:solidFill>
                  <a:srgbClr val="FF0000"/>
                </a:solidFill>
                <a:cs typeface="Calibri" panose="020F0502020204030204" pitchFamily="34" charset="0"/>
              </a:rPr>
              <a:t>2</a:t>
            </a:r>
            <a:r>
              <a:rPr lang="en-US" altLang="ko-KR" sz="2000" b="1" baseline="30000" dirty="0">
                <a:solidFill>
                  <a:srgbClr val="FF0000"/>
                </a:solidFill>
                <a:cs typeface="Calibri" panose="020F0502020204030204" pitchFamily="34" charset="0"/>
              </a:rPr>
              <a:t>nd</a:t>
            </a:r>
            <a:r>
              <a:rPr lang="en-US" altLang="ko-KR" sz="2000" b="1" dirty="0">
                <a:solidFill>
                  <a:srgbClr val="FF0000"/>
                </a:solidFill>
                <a:cs typeface="Calibri" panose="020F0502020204030204" pitchFamily="34" charset="0"/>
              </a:rPr>
              <a:t> R&amp;D item: Thin multi-gap RPC composed of 2 layers of triple- or bi-gap gas envelopes </a:t>
            </a:r>
          </a:p>
        </p:txBody>
      </p:sp>
      <p:grpSp>
        <p:nvGrpSpPr>
          <p:cNvPr id="15" name="그룹 14"/>
          <p:cNvGrpSpPr/>
          <p:nvPr/>
        </p:nvGrpSpPr>
        <p:grpSpPr>
          <a:xfrm>
            <a:off x="180671" y="5180463"/>
            <a:ext cx="7633220" cy="1270592"/>
            <a:chOff x="243015" y="4800744"/>
            <a:chExt cx="11915319" cy="1180291"/>
          </a:xfrm>
        </p:grpSpPr>
        <p:pic>
          <p:nvPicPr>
            <p:cNvPr id="16" name="그림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3015" y="4972171"/>
              <a:ext cx="11794700" cy="1008864"/>
            </a:xfrm>
            <a:prstGeom prst="rect">
              <a:avLst/>
            </a:prstGeom>
          </p:spPr>
        </p:pic>
        <p:sp>
          <p:nvSpPr>
            <p:cNvPr id="17" name="직사각형 16"/>
            <p:cNvSpPr/>
            <p:nvPr/>
          </p:nvSpPr>
          <p:spPr>
            <a:xfrm>
              <a:off x="6182690" y="4800744"/>
              <a:ext cx="5975644" cy="5432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6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Strips placed between top &amp; bottom gas envelopes</a:t>
              </a:r>
              <a:endParaRPr lang="ko-KR" altLang="en-US" sz="1600" b="1" dirty="0">
                <a:solidFill>
                  <a:srgbClr val="0000FF"/>
                </a:solidFill>
              </a:endParaRPr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343186" y="4814440"/>
              <a:ext cx="5637007" cy="54321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US" altLang="ko-KR" sz="16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 single detector composed of 4 triple-gap gas envelopes</a:t>
              </a:r>
              <a:endParaRPr lang="ko-KR" altLang="en-US" sz="1600" b="1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19" name="그룹 18"/>
          <p:cNvGrpSpPr/>
          <p:nvPr/>
        </p:nvGrpSpPr>
        <p:grpSpPr>
          <a:xfrm>
            <a:off x="7415173" y="3758113"/>
            <a:ext cx="4342118" cy="2846172"/>
            <a:chOff x="-415264" y="-87129"/>
            <a:chExt cx="6872240" cy="4139866"/>
          </a:xfrm>
        </p:grpSpPr>
        <p:sp>
          <p:nvSpPr>
            <p:cNvPr id="20" name="직사각형 19"/>
            <p:cNvSpPr/>
            <p:nvPr/>
          </p:nvSpPr>
          <p:spPr>
            <a:xfrm>
              <a:off x="884515" y="868482"/>
              <a:ext cx="5572461" cy="21515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 flipH="1">
              <a:off x="1018926" y="721066"/>
              <a:ext cx="86062" cy="2446361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 flipH="1">
              <a:off x="1153337" y="721065"/>
              <a:ext cx="86062" cy="2446361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 flipH="1">
              <a:off x="1287748" y="721066"/>
              <a:ext cx="86062" cy="2446361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직사각형 23"/>
            <p:cNvSpPr/>
            <p:nvPr/>
          </p:nvSpPr>
          <p:spPr>
            <a:xfrm flipH="1">
              <a:off x="1422159" y="721065"/>
              <a:ext cx="86062" cy="2446361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24"/>
            <p:cNvSpPr/>
            <p:nvPr/>
          </p:nvSpPr>
          <p:spPr>
            <a:xfrm flipH="1">
              <a:off x="1554927" y="721066"/>
              <a:ext cx="86062" cy="2446361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직사각형 25"/>
            <p:cNvSpPr/>
            <p:nvPr/>
          </p:nvSpPr>
          <p:spPr>
            <a:xfrm flipH="1">
              <a:off x="1689338" y="721065"/>
              <a:ext cx="86062" cy="2446361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직사각형 26"/>
            <p:cNvSpPr/>
            <p:nvPr/>
          </p:nvSpPr>
          <p:spPr>
            <a:xfrm flipH="1">
              <a:off x="1823749" y="721066"/>
              <a:ext cx="86062" cy="2446361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직사각형 27"/>
            <p:cNvSpPr/>
            <p:nvPr/>
          </p:nvSpPr>
          <p:spPr>
            <a:xfrm flipH="1">
              <a:off x="1958160" y="721065"/>
              <a:ext cx="86062" cy="2446361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직사각형 28"/>
            <p:cNvSpPr/>
            <p:nvPr/>
          </p:nvSpPr>
          <p:spPr>
            <a:xfrm flipH="1">
              <a:off x="2096723" y="721066"/>
              <a:ext cx="86062" cy="2446361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직사각형 29"/>
            <p:cNvSpPr/>
            <p:nvPr/>
          </p:nvSpPr>
          <p:spPr>
            <a:xfrm flipH="1">
              <a:off x="2231134" y="721065"/>
              <a:ext cx="86062" cy="2446361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직사각형 30"/>
            <p:cNvSpPr/>
            <p:nvPr/>
          </p:nvSpPr>
          <p:spPr>
            <a:xfrm flipH="1">
              <a:off x="2365545" y="721066"/>
              <a:ext cx="86062" cy="2446361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직사각형 31"/>
            <p:cNvSpPr/>
            <p:nvPr/>
          </p:nvSpPr>
          <p:spPr>
            <a:xfrm flipH="1">
              <a:off x="2499956" y="721065"/>
              <a:ext cx="86062" cy="2446361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직사각형 32"/>
            <p:cNvSpPr/>
            <p:nvPr/>
          </p:nvSpPr>
          <p:spPr>
            <a:xfrm flipH="1">
              <a:off x="2632724" y="721066"/>
              <a:ext cx="86062" cy="2446361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직사각형 33"/>
            <p:cNvSpPr/>
            <p:nvPr/>
          </p:nvSpPr>
          <p:spPr>
            <a:xfrm flipH="1">
              <a:off x="2767135" y="721065"/>
              <a:ext cx="86062" cy="2446361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직사각형 34"/>
            <p:cNvSpPr/>
            <p:nvPr/>
          </p:nvSpPr>
          <p:spPr>
            <a:xfrm flipH="1">
              <a:off x="2901546" y="721066"/>
              <a:ext cx="86062" cy="2446361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직사각형 35"/>
            <p:cNvSpPr/>
            <p:nvPr/>
          </p:nvSpPr>
          <p:spPr>
            <a:xfrm flipH="1">
              <a:off x="3035957" y="721065"/>
              <a:ext cx="86062" cy="2446361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직사각형 36"/>
            <p:cNvSpPr/>
            <p:nvPr/>
          </p:nvSpPr>
          <p:spPr>
            <a:xfrm flipH="1">
              <a:off x="3167892" y="715571"/>
              <a:ext cx="86062" cy="2446361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직사각형 37"/>
            <p:cNvSpPr/>
            <p:nvPr/>
          </p:nvSpPr>
          <p:spPr>
            <a:xfrm flipH="1">
              <a:off x="3302303" y="715570"/>
              <a:ext cx="86062" cy="2446361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직사각형 38"/>
            <p:cNvSpPr/>
            <p:nvPr/>
          </p:nvSpPr>
          <p:spPr>
            <a:xfrm flipH="1">
              <a:off x="3436714" y="715571"/>
              <a:ext cx="86062" cy="2446361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직사각형 39"/>
            <p:cNvSpPr/>
            <p:nvPr/>
          </p:nvSpPr>
          <p:spPr>
            <a:xfrm flipH="1">
              <a:off x="3571125" y="715570"/>
              <a:ext cx="86062" cy="2446361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직사각형 40"/>
            <p:cNvSpPr/>
            <p:nvPr/>
          </p:nvSpPr>
          <p:spPr>
            <a:xfrm flipH="1">
              <a:off x="3703893" y="715571"/>
              <a:ext cx="86062" cy="2446361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" name="직사각형 41"/>
            <p:cNvSpPr/>
            <p:nvPr/>
          </p:nvSpPr>
          <p:spPr>
            <a:xfrm flipH="1">
              <a:off x="3838304" y="715570"/>
              <a:ext cx="86062" cy="2446361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직사각형 42"/>
            <p:cNvSpPr/>
            <p:nvPr/>
          </p:nvSpPr>
          <p:spPr>
            <a:xfrm flipH="1">
              <a:off x="3972715" y="715571"/>
              <a:ext cx="86062" cy="2446361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" name="직사각형 43"/>
            <p:cNvSpPr/>
            <p:nvPr/>
          </p:nvSpPr>
          <p:spPr>
            <a:xfrm flipH="1">
              <a:off x="4107126" y="715570"/>
              <a:ext cx="86062" cy="2446361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직사각형 44"/>
            <p:cNvSpPr/>
            <p:nvPr/>
          </p:nvSpPr>
          <p:spPr>
            <a:xfrm flipH="1">
              <a:off x="4245689" y="715571"/>
              <a:ext cx="86062" cy="2446361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직사각형 45"/>
            <p:cNvSpPr/>
            <p:nvPr/>
          </p:nvSpPr>
          <p:spPr>
            <a:xfrm flipH="1">
              <a:off x="4380100" y="715570"/>
              <a:ext cx="86062" cy="2446361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" name="직사각형 46"/>
            <p:cNvSpPr/>
            <p:nvPr/>
          </p:nvSpPr>
          <p:spPr>
            <a:xfrm flipH="1">
              <a:off x="4514511" y="715571"/>
              <a:ext cx="86062" cy="2446361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직사각형 47"/>
            <p:cNvSpPr/>
            <p:nvPr/>
          </p:nvSpPr>
          <p:spPr>
            <a:xfrm flipH="1">
              <a:off x="4648922" y="715570"/>
              <a:ext cx="86062" cy="2446361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직사각형 48"/>
            <p:cNvSpPr/>
            <p:nvPr/>
          </p:nvSpPr>
          <p:spPr>
            <a:xfrm flipH="1">
              <a:off x="4781690" y="715571"/>
              <a:ext cx="86062" cy="2446361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" name="직사각형 49"/>
            <p:cNvSpPr/>
            <p:nvPr/>
          </p:nvSpPr>
          <p:spPr>
            <a:xfrm flipH="1">
              <a:off x="4916101" y="715570"/>
              <a:ext cx="86062" cy="2446361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" name="직사각형 50"/>
            <p:cNvSpPr/>
            <p:nvPr/>
          </p:nvSpPr>
          <p:spPr>
            <a:xfrm flipH="1">
              <a:off x="5050512" y="715571"/>
              <a:ext cx="86062" cy="2446361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2" name="직사각형 51"/>
            <p:cNvSpPr/>
            <p:nvPr/>
          </p:nvSpPr>
          <p:spPr>
            <a:xfrm flipH="1">
              <a:off x="5184923" y="715570"/>
              <a:ext cx="86062" cy="2446361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3" name="직사각형 52"/>
            <p:cNvSpPr/>
            <p:nvPr/>
          </p:nvSpPr>
          <p:spPr>
            <a:xfrm flipH="1">
              <a:off x="5336148" y="726329"/>
              <a:ext cx="86062" cy="2446361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" name="직사각형 53"/>
            <p:cNvSpPr/>
            <p:nvPr/>
          </p:nvSpPr>
          <p:spPr>
            <a:xfrm flipH="1">
              <a:off x="5470559" y="726328"/>
              <a:ext cx="86062" cy="2446361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" name="직사각형 57"/>
            <p:cNvSpPr/>
            <p:nvPr/>
          </p:nvSpPr>
          <p:spPr>
            <a:xfrm flipH="1">
              <a:off x="5604970" y="726329"/>
              <a:ext cx="86062" cy="2446361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" name="직사각형 59"/>
            <p:cNvSpPr/>
            <p:nvPr/>
          </p:nvSpPr>
          <p:spPr>
            <a:xfrm flipH="1">
              <a:off x="5739381" y="726328"/>
              <a:ext cx="86062" cy="2446361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" name="직사각형 60"/>
            <p:cNvSpPr/>
            <p:nvPr/>
          </p:nvSpPr>
          <p:spPr>
            <a:xfrm flipH="1">
              <a:off x="5872149" y="726329"/>
              <a:ext cx="86062" cy="2446361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" name="직사각형 61"/>
            <p:cNvSpPr/>
            <p:nvPr/>
          </p:nvSpPr>
          <p:spPr>
            <a:xfrm flipH="1">
              <a:off x="6006560" y="726328"/>
              <a:ext cx="86062" cy="2446361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" name="직사각형 62"/>
            <p:cNvSpPr/>
            <p:nvPr/>
          </p:nvSpPr>
          <p:spPr>
            <a:xfrm flipH="1">
              <a:off x="6140971" y="726329"/>
              <a:ext cx="86062" cy="2446361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" name="직사각형 64"/>
            <p:cNvSpPr/>
            <p:nvPr/>
          </p:nvSpPr>
          <p:spPr>
            <a:xfrm flipH="1">
              <a:off x="6275382" y="726328"/>
              <a:ext cx="86062" cy="2446361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9" name="직사각형 68"/>
            <p:cNvSpPr/>
            <p:nvPr/>
          </p:nvSpPr>
          <p:spPr>
            <a:xfrm>
              <a:off x="-415264" y="772865"/>
              <a:ext cx="1389728" cy="53921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100 cm</a:t>
              </a:r>
              <a:endParaRPr lang="ko-KR" altLang="en-US" dirty="0"/>
            </a:p>
          </p:txBody>
        </p:sp>
        <p:sp>
          <p:nvSpPr>
            <p:cNvPr id="72" name="직사각형 71"/>
            <p:cNvSpPr/>
            <p:nvPr/>
          </p:nvSpPr>
          <p:spPr>
            <a:xfrm>
              <a:off x="773147" y="3172689"/>
              <a:ext cx="1473999" cy="53921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200 cm </a:t>
              </a:r>
              <a:endParaRPr lang="ko-KR" altLang="en-US" dirty="0"/>
            </a:p>
          </p:txBody>
        </p:sp>
        <p:sp>
          <p:nvSpPr>
            <p:cNvPr id="73" name="직사각형 72"/>
            <p:cNvSpPr/>
            <p:nvPr/>
          </p:nvSpPr>
          <p:spPr>
            <a:xfrm>
              <a:off x="3399105" y="3513520"/>
              <a:ext cx="820251" cy="53921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en-US" altLang="ko-KR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FEE</a:t>
              </a:r>
            </a:p>
          </p:txBody>
        </p:sp>
        <p:sp>
          <p:nvSpPr>
            <p:cNvPr id="74" name="직사각형 73"/>
            <p:cNvSpPr/>
            <p:nvPr/>
          </p:nvSpPr>
          <p:spPr>
            <a:xfrm>
              <a:off x="3302303" y="-87129"/>
              <a:ext cx="820251" cy="53921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en-US" altLang="ko-KR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FEE</a:t>
              </a:r>
            </a:p>
          </p:txBody>
        </p:sp>
        <p:sp>
          <p:nvSpPr>
            <p:cNvPr id="75" name="아래쪽 화살표 74"/>
            <p:cNvSpPr/>
            <p:nvPr/>
          </p:nvSpPr>
          <p:spPr>
            <a:xfrm>
              <a:off x="3259510" y="3292377"/>
              <a:ext cx="1090459" cy="239115"/>
            </a:xfrm>
            <a:prstGeom prst="downArrow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" name="아래쪽 화살표 75"/>
            <p:cNvSpPr/>
            <p:nvPr/>
          </p:nvSpPr>
          <p:spPr>
            <a:xfrm flipV="1">
              <a:off x="3285508" y="433032"/>
              <a:ext cx="1090459" cy="224566"/>
            </a:xfrm>
            <a:prstGeom prst="downArrow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" name="오른쪽 화살표 76"/>
            <p:cNvSpPr/>
            <p:nvPr/>
          </p:nvSpPr>
          <p:spPr>
            <a:xfrm>
              <a:off x="2050850" y="3288868"/>
              <a:ext cx="936758" cy="23911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" name="아래쪽 화살표 77"/>
            <p:cNvSpPr/>
            <p:nvPr/>
          </p:nvSpPr>
          <p:spPr>
            <a:xfrm>
              <a:off x="415358" y="1191978"/>
              <a:ext cx="216235" cy="1785035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25344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바닥글 개체 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DRD1, Feb. 2025 </a:t>
            </a:r>
            <a:endParaRPr lang="ko-KR" altLang="en-US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3A4CF-6306-466C-9C91-9619732662D9}" type="slidenum">
              <a:rPr lang="ko-KR" altLang="en-US" smtClean="0"/>
              <a:t>2</a:t>
            </a:fld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376645" y="508704"/>
            <a:ext cx="11438709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1200"/>
              </a:spcAft>
              <a:tabLst>
                <a:tab pos="457200" algn="l"/>
              </a:tabLst>
            </a:pPr>
            <a:r>
              <a:rPr lang="en-US" altLang="ko-KR" sz="24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Facilities and human resources for RPC production at KODEL will be preserved after the upgrade of CMS RPCs </a:t>
            </a:r>
          </a:p>
          <a:p>
            <a:pPr marL="342900" lvl="0" indent="-342900" algn="just">
              <a:spcAft>
                <a:spcPts val="600"/>
              </a:spcAft>
              <a:buAutoNum type="arabicPeriod"/>
              <a:tabLst>
                <a:tab pos="457200" algn="l"/>
              </a:tabLst>
            </a:pPr>
            <a:r>
              <a:rPr lang="en-US" altLang="ko-KR" b="1" dirty="0">
                <a:latin typeface="Calibri" panose="020F0502020204030204" pitchFamily="34" charset="0"/>
                <a:cs typeface="Calibri" panose="020F0502020204030204" pitchFamily="34" charset="0"/>
              </a:rPr>
              <a:t>Human resources 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for gas gap production, QC tests, and detector assembly</a:t>
            </a:r>
          </a:p>
          <a:p>
            <a:pPr lvl="0" algn="just">
              <a:spcAft>
                <a:spcPts val="1200"/>
              </a:spcAft>
              <a:tabLst>
                <a:tab pos="457200" algn="l"/>
              </a:tabLst>
            </a:pP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  1 </a:t>
            </a:r>
            <a:r>
              <a:rPr lang="en-US" altLang="ko-K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Ph.D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ko-KR" dirty="0" smtClean="0">
                <a:latin typeface="Calibri" panose="020F0502020204030204" pitchFamily="34" charset="0"/>
                <a:cs typeface="Calibri" panose="020F0502020204030204" pitchFamily="34" charset="0"/>
              </a:rPr>
              <a:t>(retired) 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+ 2 Technicians (</a:t>
            </a:r>
            <a:r>
              <a:rPr lang="en-US" altLang="ko-KR" dirty="0" err="1">
                <a:latin typeface="Calibri" panose="020F0502020204030204" pitchFamily="34" charset="0"/>
                <a:cs typeface="Calibri" panose="020F0502020204030204" pitchFamily="34" charset="0"/>
              </a:rPr>
              <a:t>Hanyang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 University)   </a:t>
            </a:r>
          </a:p>
          <a:p>
            <a:pPr lvl="0" algn="just">
              <a:spcAft>
                <a:spcPts val="600"/>
              </a:spcAft>
              <a:tabLst>
                <a:tab pos="457200" algn="l"/>
              </a:tabLst>
            </a:pPr>
            <a:r>
              <a:rPr lang="en-US" altLang="ko-KR" b="1" dirty="0">
                <a:latin typeface="Calibri" panose="020F0502020204030204" pitchFamily="34" charset="0"/>
                <a:cs typeface="Calibri" panose="020F0502020204030204" pitchFamily="34" charset="0"/>
              </a:rPr>
              <a:t>2. Facilities of phenolic and glass RPCs  (WG6 of DRD1)</a:t>
            </a:r>
          </a:p>
          <a:p>
            <a:pPr marL="540000" lvl="0" indent="-285750" algn="just">
              <a:spcAft>
                <a:spcPts val="600"/>
              </a:spcAft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New lab for detector production and tests at Korea Basic Science Institute (KBSI), Korea University </a:t>
            </a:r>
          </a:p>
          <a:p>
            <a:pPr marL="540000" lvl="0" indent="-285750" algn="just">
              <a:spcAft>
                <a:spcPts val="600"/>
              </a:spcAft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Preparation of new lab for detector test  at Dept. of Physics, </a:t>
            </a:r>
            <a:r>
              <a:rPr lang="en-US" altLang="ko-KR" dirty="0" err="1">
                <a:latin typeface="Calibri" panose="020F0502020204030204" pitchFamily="34" charset="0"/>
                <a:cs typeface="Calibri" panose="020F0502020204030204" pitchFamily="34" charset="0"/>
              </a:rPr>
              <a:t>Hanyang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 University  </a:t>
            </a:r>
          </a:p>
          <a:p>
            <a:pPr marL="540000" lvl="0" indent="-285750" algn="just">
              <a:spcAft>
                <a:spcPts val="1200"/>
              </a:spcAft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All </a:t>
            </a:r>
            <a:r>
              <a:rPr lang="en-US" altLang="ko-KR" dirty="0" smtClean="0">
                <a:latin typeface="Calibri" panose="020F0502020204030204" pitchFamily="34" charset="0"/>
                <a:cs typeface="Calibri" panose="020F0502020204030204" pitchFamily="34" charset="0"/>
              </a:rPr>
              <a:t>RPC facilities will 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be transferred </a:t>
            </a:r>
            <a:r>
              <a:rPr lang="en-US" altLang="ko-KR" dirty="0" smtClean="0">
                <a:latin typeface="Calibri" panose="020F0502020204030204" pitchFamily="34" charset="0"/>
                <a:cs typeface="Calibri" panose="020F0502020204030204" pitchFamily="34" charset="0"/>
              </a:rPr>
              <a:t>to </a:t>
            </a:r>
            <a:r>
              <a:rPr lang="en-US" altLang="ko-KR" dirty="0" smtClean="0">
                <a:latin typeface="Calibri" panose="020F0502020204030204" pitchFamily="34" charset="0"/>
                <a:cs typeface="Calibri" panose="020F0502020204030204" pitchFamily="34" charset="0"/>
              </a:rPr>
              <a:t>Institute 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of Basic Science (IBS) in future   </a:t>
            </a:r>
          </a:p>
          <a:p>
            <a:pPr lvl="0" algn="just">
              <a:spcAft>
                <a:spcPts val="600"/>
              </a:spcAft>
              <a:tabLst>
                <a:tab pos="457200" algn="l"/>
              </a:tabLst>
            </a:pPr>
            <a:r>
              <a:rPr lang="en-US" altLang="ko-KR" b="1" dirty="0">
                <a:latin typeface="Calibri" panose="020F0502020204030204" pitchFamily="34" charset="0"/>
                <a:cs typeface="Calibri" panose="020F0502020204030204" pitchFamily="34" charset="0"/>
              </a:rPr>
              <a:t>3. Utilizing</a:t>
            </a:r>
            <a:r>
              <a:rPr lang="ko-KR" altLang="en-US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ko-KR" b="1" dirty="0">
                <a:latin typeface="Calibri" panose="020F0502020204030204" pitchFamily="34" charset="0"/>
                <a:cs typeface="Calibri" panose="020F0502020204030204" pitchFamily="34" charset="0"/>
              </a:rPr>
              <a:t>dedicated facilities of company nearby Seoul for some processes (since 2020) </a:t>
            </a:r>
          </a:p>
          <a:p>
            <a:pPr marL="612000" lvl="0" indent="-285750" algn="just"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Washing electrode: </a:t>
            </a:r>
            <a:r>
              <a:rPr lang="en-US" altLang="ko-KR" dirty="0" err="1">
                <a:latin typeface="Calibri" panose="020F0502020204030204" pitchFamily="34" charset="0"/>
                <a:cs typeface="Calibri" panose="020F0502020204030204" pitchFamily="34" charset="0"/>
              </a:rPr>
              <a:t>Damia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 @</a:t>
            </a:r>
            <a:r>
              <a:rPr lang="en-US" altLang="ko-KR" dirty="0" err="1">
                <a:latin typeface="Calibri" panose="020F0502020204030204" pitchFamily="34" charset="0"/>
                <a:cs typeface="Calibri" panose="020F0502020204030204" pitchFamily="34" charset="0"/>
              </a:rPr>
              <a:t>Goyang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 city </a:t>
            </a:r>
          </a:p>
          <a:p>
            <a:pPr marL="612000" lvl="0" indent="-285750" algn="just"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Graphite coating: </a:t>
            </a:r>
            <a:r>
              <a:rPr lang="en-US" altLang="ko-KR" dirty="0" err="1">
                <a:latin typeface="Calibri" panose="020F0502020204030204" pitchFamily="34" charset="0"/>
                <a:cs typeface="Calibri" panose="020F0502020204030204" pitchFamily="34" charset="0"/>
              </a:rPr>
              <a:t>Damia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 @</a:t>
            </a:r>
            <a:r>
              <a:rPr lang="en-US" altLang="ko-KR" dirty="0" err="1">
                <a:latin typeface="Calibri" panose="020F0502020204030204" pitchFamily="34" charset="0"/>
                <a:cs typeface="Calibri" panose="020F0502020204030204" pitchFamily="34" charset="0"/>
              </a:rPr>
              <a:t>Goyang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 city </a:t>
            </a:r>
          </a:p>
          <a:p>
            <a:pPr marL="612000" lvl="0" indent="-285750" algn="just">
              <a:spcAft>
                <a:spcPts val="1200"/>
              </a:spcAft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Insulator coating (PET): </a:t>
            </a:r>
            <a:r>
              <a:rPr lang="en-US" altLang="ko-KR" dirty="0" err="1">
                <a:latin typeface="Calibri" panose="020F0502020204030204" pitchFamily="34" charset="0"/>
                <a:cs typeface="Calibri" panose="020F0502020204030204" pitchFamily="34" charset="0"/>
              </a:rPr>
              <a:t>Yurim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 @</a:t>
            </a:r>
            <a:r>
              <a:rPr lang="en-US" altLang="ko-KR" dirty="0" err="1">
                <a:latin typeface="Calibri" panose="020F0502020204030204" pitchFamily="34" charset="0"/>
                <a:cs typeface="Calibri" panose="020F0502020204030204" pitchFamily="34" charset="0"/>
              </a:rPr>
              <a:t>Goyang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 city     </a:t>
            </a:r>
          </a:p>
          <a:p>
            <a:pPr lvl="0" algn="just">
              <a:spcAft>
                <a:spcPts val="600"/>
              </a:spcAft>
              <a:tabLst>
                <a:tab pos="457200" algn="l"/>
              </a:tabLst>
            </a:pPr>
            <a:r>
              <a:rPr lang="en-US" altLang="ko-KR" sz="24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So, the human resources and facilities are available for </a:t>
            </a:r>
            <a:r>
              <a:rPr lang="en-US" altLang="ko-KR" sz="2400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various R&amp;Ds </a:t>
            </a:r>
            <a:r>
              <a:rPr lang="en-US" altLang="ko-KR" sz="24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detector productions for future experiments </a:t>
            </a:r>
            <a:endParaRPr lang="en-US" altLang="ko-K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73D1A-4FA8-4675-90BC-C0CFC6F430C9}" type="datetime1">
              <a:rPr lang="ko-KR" altLang="en-US" smtClean="0"/>
              <a:t>2025-02-28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212390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315027" y="570326"/>
            <a:ext cx="11876973" cy="584399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Aft>
                <a:spcPts val="400"/>
              </a:spcAft>
            </a:pPr>
            <a:endParaRPr lang="en-US" altLang="ko-KR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315027" y="628297"/>
            <a:ext cx="10958132" cy="5932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altLang="ko-KR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 are working under a boundary of the DRD1 collaboration (G. </a:t>
            </a:r>
            <a:r>
              <a:rPr lang="en-US" altLang="ko-KR" b="1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Iaselli</a:t>
            </a:r>
            <a:r>
              <a:rPr lang="en-US" altLang="ko-KR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representing RPC group)  </a:t>
            </a:r>
          </a:p>
          <a:p>
            <a:pPr indent="-285750"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Polytechnic of Bari </a:t>
            </a:r>
            <a:r>
              <a:rPr lang="en-US" altLang="ko-KR" dirty="0" smtClean="0">
                <a:latin typeface="Calibri" panose="020F0502020204030204" pitchFamily="34" charset="0"/>
                <a:cs typeface="Calibri" panose="020F0502020204030204" pitchFamily="34" charset="0"/>
              </a:rPr>
              <a:t>+ </a:t>
            </a:r>
            <a:r>
              <a:rPr lang="en-US" altLang="ko-K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Hanyang</a:t>
            </a:r>
            <a:r>
              <a:rPr lang="en-US" altLang="ko-KR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University + Korea University </a:t>
            </a:r>
            <a:r>
              <a:rPr lang="en-US" altLang="ko-KR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altLang="ko-K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85750"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altLang="ko-KR" dirty="0" smtClean="0">
                <a:latin typeface="Calibri" panose="020F0502020204030204" pitchFamily="34" charset="0"/>
                <a:cs typeface="Calibri" panose="020F0502020204030204" pitchFamily="34" charset="0"/>
              </a:rPr>
              <a:t>WG6: </a:t>
            </a:r>
            <a:r>
              <a:rPr lang="en-US" altLang="ko-KR" dirty="0" smtClean="0">
                <a:latin typeface="Calibri" panose="020F0502020204030204" pitchFamily="34" charset="0"/>
                <a:cs typeface="Calibri" panose="020F0502020204030204" pitchFamily="34" charset="0"/>
              </a:rPr>
              <a:t>Korean </a:t>
            </a:r>
            <a:r>
              <a:rPr lang="en-US" altLang="ko-KR" dirty="0" smtClean="0">
                <a:latin typeface="Calibri" panose="020F0502020204030204" pitchFamily="34" charset="0"/>
                <a:cs typeface="Calibri" panose="020F0502020204030204" pitchFamily="34" charset="0"/>
              </a:rPr>
              <a:t>RPC 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facilities (</a:t>
            </a:r>
            <a:r>
              <a:rPr lang="en-US" altLang="ko-KR" dirty="0" err="1">
                <a:latin typeface="Calibri" panose="020F0502020204030204" pitchFamily="34" charset="0"/>
                <a:cs typeface="Calibri" panose="020F0502020204030204" pitchFamily="34" charset="0"/>
              </a:rPr>
              <a:t>Hanyang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 &amp; Korea Universities) </a:t>
            </a:r>
          </a:p>
          <a:p>
            <a:pPr indent="-285750"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altLang="ko-KR" dirty="0" smtClean="0">
                <a:latin typeface="Calibri" panose="020F0502020204030204" pitchFamily="34" charset="0"/>
                <a:cs typeface="Calibri" panose="020F0502020204030204" pitchFamily="34" charset="0"/>
              </a:rPr>
              <a:t>WP7B: Proposed 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thin double and multi-gap RPC models for FCC-</a:t>
            </a:r>
            <a:r>
              <a:rPr lang="en-US" altLang="ko-KR" dirty="0" err="1">
                <a:latin typeface="Calibri" panose="020F0502020204030204" pitchFamily="34" charset="0"/>
                <a:cs typeface="Calibri" panose="020F0502020204030204" pitchFamily="34" charset="0"/>
              </a:rPr>
              <a:t>ee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   </a:t>
            </a:r>
          </a:p>
          <a:p>
            <a:pPr indent="-285750"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altLang="ko-KR" dirty="0" smtClean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altLang="ko-KR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st</a:t>
            </a:r>
            <a:r>
              <a:rPr lang="en-US" altLang="ko-KR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prototype study for thin melamine RPCs at KODEL → quite </a:t>
            </a:r>
            <a:r>
              <a:rPr lang="en-US" altLang="ko-KR" dirty="0" smtClean="0">
                <a:latin typeface="Calibri" panose="020F0502020204030204" pitchFamily="34" charset="0"/>
                <a:cs typeface="Calibri" panose="020F0502020204030204" pitchFamily="34" charset="0"/>
              </a:rPr>
              <a:t>satisfactory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.    </a:t>
            </a:r>
          </a:p>
          <a:p>
            <a:pPr>
              <a:spcAft>
                <a:spcPts val="300"/>
              </a:spcAft>
            </a:pP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   Fundamentals: Efficiency &amp; operational voltage (well defined): well proven </a:t>
            </a:r>
            <a:r>
              <a:rPr lang="en-US" altLang="ko-KR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☺ 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</a:p>
          <a:p>
            <a:pPr marL="468000" indent="-2857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For the small prototype, HV</a:t>
            </a:r>
            <a:r>
              <a:rPr lang="en-US" altLang="ko-KR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WP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 ~ </a:t>
            </a:r>
            <a:r>
              <a:rPr lang="en-US" altLang="ko-KR" dirty="0" smtClean="0">
                <a:latin typeface="Calibri" panose="020F0502020204030204" pitchFamily="34" charset="0"/>
                <a:cs typeface="Calibri" panose="020F0502020204030204" pitchFamily="34" charset="0"/>
              </a:rPr>
              <a:t>5.75 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kV, Efficiency @HV</a:t>
            </a:r>
            <a:r>
              <a:rPr lang="en-US" altLang="ko-KR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WP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 = 0.97, </a:t>
            </a:r>
            <a:r>
              <a:rPr lang="el-GR" altLang="ko-KR" dirty="0">
                <a:latin typeface="Calibri" panose="020F0502020204030204" pitchFamily="34" charset="0"/>
                <a:cs typeface="Calibri" panose="020F0502020204030204" pitchFamily="34" charset="0"/>
              </a:rPr>
              <a:t>ε</a:t>
            </a:r>
            <a:r>
              <a:rPr lang="en-US" altLang="ko-KR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max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 = 0.98 with a 11 mm strip pitch</a:t>
            </a:r>
          </a:p>
          <a:p>
            <a:pPr marL="468000" indent="-2857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For 1 m long prototype, HV</a:t>
            </a:r>
            <a:r>
              <a:rPr lang="en-US" altLang="ko-KR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WP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 ~ </a:t>
            </a:r>
            <a:r>
              <a:rPr lang="en-US" altLang="ko-KR" dirty="0" smtClean="0">
                <a:latin typeface="Calibri" panose="020F0502020204030204" pitchFamily="34" charset="0"/>
                <a:cs typeface="Calibri" panose="020F0502020204030204" pitchFamily="34" charset="0"/>
              </a:rPr>
              <a:t>5.95 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kV, Efficiency @HV</a:t>
            </a:r>
            <a:r>
              <a:rPr lang="en-US" altLang="ko-KR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WP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 = 0.98, </a:t>
            </a:r>
            <a:r>
              <a:rPr lang="el-GR" altLang="ko-KR" dirty="0">
                <a:latin typeface="Calibri" panose="020F0502020204030204" pitchFamily="34" charset="0"/>
                <a:cs typeface="Calibri" panose="020F0502020204030204" pitchFamily="34" charset="0"/>
              </a:rPr>
              <a:t>ε</a:t>
            </a:r>
            <a:r>
              <a:rPr lang="en-US" altLang="ko-KR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max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 = 0.99 with a 20 mm strip pitch</a:t>
            </a:r>
          </a:p>
          <a:p>
            <a:pPr marL="468000" indent="-2857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No chance to study for rate capability and time resolution </a:t>
            </a:r>
          </a:p>
          <a:p>
            <a:pPr marL="468000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Aging: tested</a:t>
            </a:r>
            <a:r>
              <a:rPr lang="ko-KR" alt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up to ~ 50 </a:t>
            </a:r>
            <a:r>
              <a:rPr lang="en-US" altLang="ko-KR" dirty="0" err="1">
                <a:latin typeface="Calibri" panose="020F0502020204030204" pitchFamily="34" charset="0"/>
                <a:cs typeface="Calibri" panose="020F0502020204030204" pitchFamily="34" charset="0"/>
              </a:rPr>
              <a:t>mC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 cm</a:t>
            </a:r>
            <a:r>
              <a:rPr lang="en-US" altLang="ko-KR" baseline="30000" dirty="0">
                <a:latin typeface="Calibri" panose="020F0502020204030204" pitchFamily="34" charset="0"/>
                <a:cs typeface="Calibri" panose="020F0502020204030204" pitchFamily="34" charset="0"/>
              </a:rPr>
              <a:t>-2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 / chamber: </a:t>
            </a:r>
            <a:r>
              <a:rPr lang="el-GR" altLang="ko-KR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Δ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Confirmed the design and the detector production procedure are reliable for making large-size gaps </a:t>
            </a:r>
            <a:r>
              <a:rPr lang="en-US" altLang="ko-KR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☺</a:t>
            </a:r>
            <a:endParaRPr lang="en-US" altLang="ko-K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Aft>
                <a:spcPts val="300"/>
              </a:spcAft>
              <a:tabLst>
                <a:tab pos="457200" algn="l"/>
              </a:tabLst>
            </a:pPr>
            <a:r>
              <a:rPr lang="en-US" altLang="ko-KR" b="1" dirty="0">
                <a:solidFill>
                  <a:srgbClr val="0000FF"/>
                </a:solidFill>
                <a:latin typeface="+mn-ea"/>
                <a:cs typeface="Calibri" panose="020F0502020204030204" pitchFamily="34" charset="0"/>
              </a:rPr>
              <a:t>Next steps</a:t>
            </a:r>
          </a:p>
          <a:p>
            <a:pPr marL="285750" indent="-285750" algn="just">
              <a:spcAft>
                <a:spcPts val="300"/>
              </a:spcAft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Thin glass multi-gap RPCs (small prototype: 50 cm x 50 cm)</a:t>
            </a:r>
          </a:p>
          <a:p>
            <a:pPr marL="468000" indent="-285750" algn="just">
              <a:spcAft>
                <a:spcPts val="300"/>
              </a:spcAft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en-US" altLang="ko-KR" dirty="0" smtClean="0">
                <a:latin typeface="Calibri" panose="020F0502020204030204" pitchFamily="34" charset="0"/>
                <a:cs typeface="Calibri" panose="020F0502020204030204" pitchFamily="34" charset="0"/>
              </a:rPr>
              <a:t>Gas volumes &amp; detectors 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-&gt; Korea University </a:t>
            </a:r>
            <a:r>
              <a:rPr lang="en-US" altLang="ko-KR" b="1" u="sng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(we already have some experience) </a:t>
            </a:r>
          </a:p>
          <a:p>
            <a:pPr marL="468000" indent="-285750" algn="just">
              <a:spcAft>
                <a:spcPts val="300"/>
              </a:spcAft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Electronics 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→ Polytechnic of Bari </a:t>
            </a:r>
            <a:endParaRPr lang="en-US" altLang="ko-KR" b="1" u="sng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68000" indent="-285750" algn="just">
              <a:spcAft>
                <a:spcPts val="300"/>
              </a:spcAft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en-US" altLang="ko-KR" dirty="0" smtClean="0">
                <a:latin typeface="Calibri" panose="020F0502020204030204" pitchFamily="34" charset="0"/>
                <a:cs typeface="Calibri" panose="020F0502020204030204" pitchFamily="34" charset="0"/>
              </a:rPr>
              <a:t>Detector tests 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at Korea university and then 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Polytechnic of Bari </a:t>
            </a:r>
            <a:r>
              <a:rPr lang="en-US" altLang="ko-KR" dirty="0" smtClean="0">
                <a:latin typeface="Calibri" panose="020F0502020204030204" pitchFamily="34" charset="0"/>
                <a:cs typeface="Calibri" panose="020F0502020204030204" pitchFamily="34" charset="0"/>
              </a:rPr>
              <a:t>for development of electronics </a:t>
            </a:r>
            <a:endParaRPr lang="en-US" altLang="ko-K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68000" indent="-285750" algn="just">
              <a:spcAft>
                <a:spcPts val="300"/>
              </a:spcAft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Final test at GIF/CERN  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3A4CF-6306-466C-9C91-9619732662D9}" type="slidenum">
              <a:rPr lang="ko-KR" altLang="en-US" smtClean="0"/>
              <a:t>20</a:t>
            </a:fld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393F2-F792-489F-9B82-983F0B2F10FC}" type="datetime1">
              <a:rPr lang="ko-KR" altLang="en-US" smtClean="0"/>
              <a:t>2025-02-28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DRD1, Feb. 2025 </a:t>
            </a:r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315027" y="143723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lang="en-US" altLang="ko-KR" sz="2400" b="1" u="sng" dirty="0">
                <a:solidFill>
                  <a:srgbClr val="00B050"/>
                </a:solidFill>
                <a:ea typeface="휴먼명조"/>
                <a:cs typeface="Calibri" panose="020F0502020204030204" pitchFamily="34" charset="0"/>
              </a:rPr>
              <a:t>Summaries and Plans</a:t>
            </a:r>
          </a:p>
        </p:txBody>
      </p:sp>
    </p:spTree>
    <p:extLst>
      <p:ext uri="{BB962C8B-B14F-4D97-AF65-F5344CB8AC3E}">
        <p14:creationId xmlns:p14="http://schemas.microsoft.com/office/powerpoint/2010/main" val="22600841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8EB26-2A17-4E29-B701-53F7552389A0}" type="datetime1">
              <a:rPr lang="ko-KR" altLang="en-US" smtClean="0"/>
              <a:t>2025-02-28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DRD1, Feb. 2025 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4B2F5-CE85-4FA3-AF6A-1F84FCA2FB82}" type="slidenum">
              <a:rPr lang="ko-KR" altLang="en-US" smtClean="0"/>
              <a:t>21</a:t>
            </a:fld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838200" y="2544246"/>
            <a:ext cx="1027114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6600" b="1" dirty="0" smtClean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Thank you for your attention</a:t>
            </a:r>
            <a:endParaRPr lang="ko-KR" altLang="en-US" sz="6600" b="1" dirty="0">
              <a:solidFill>
                <a:srgbClr val="CC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39422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3A4CF-6306-466C-9C91-9619732662D9}" type="slidenum">
              <a:rPr lang="ko-KR" altLang="en-US" smtClean="0"/>
              <a:t>22</a:t>
            </a:fld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76" y="2703480"/>
            <a:ext cx="3990738" cy="3724689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149396" y="97520"/>
            <a:ext cx="3896298" cy="25186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7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Small 11 mm strip pitch RPC </a:t>
            </a:r>
          </a:p>
          <a:p>
            <a:pPr>
              <a:spcAft>
                <a:spcPts val="600"/>
              </a:spcAft>
            </a:pPr>
            <a:r>
              <a:rPr lang="en-US" altLang="ko-KR" sz="17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(read only 24 strip among 32 strips)</a:t>
            </a:r>
          </a:p>
          <a:p>
            <a:pPr>
              <a:spcAft>
                <a:spcPts val="400"/>
              </a:spcAft>
            </a:pP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Digitization threshold = 0.35 mV (~ 50 </a:t>
            </a:r>
            <a:r>
              <a:rPr lang="en-US" altLang="ko-KR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fC</a:t>
            </a: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>
              <a:spcAft>
                <a:spcPts val="400"/>
              </a:spcAft>
            </a:pPr>
            <a:r>
              <a:rPr lang="en-US" altLang="ko-KR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Before</a:t>
            </a:r>
            <a:r>
              <a:rPr lang="ko-KR" altLang="en-US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ko-KR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irradiation no oil varnishing  </a:t>
            </a:r>
          </a:p>
          <a:p>
            <a:pPr>
              <a:spcAft>
                <a:spcPts val="400"/>
              </a:spcAft>
            </a:pP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HV</a:t>
            </a:r>
            <a:r>
              <a:rPr lang="en-US" altLang="ko-KR" sz="16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WP</a:t>
            </a: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 = HV(abs 95%) + 100 V = 5.71 kV </a:t>
            </a:r>
          </a:p>
          <a:p>
            <a:pPr>
              <a:spcAft>
                <a:spcPts val="400"/>
              </a:spcAft>
            </a:pP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Efficiency @HV</a:t>
            </a:r>
            <a:r>
              <a:rPr lang="en-US" altLang="ko-KR" sz="16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WP</a:t>
            </a: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 = 0.970, </a:t>
            </a:r>
            <a:r>
              <a:rPr lang="el-GR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ε</a:t>
            </a:r>
            <a:r>
              <a:rPr lang="en-US" altLang="ko-KR" sz="16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max</a:t>
            </a: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 ~ 0.990</a:t>
            </a:r>
          </a:p>
          <a:p>
            <a:pPr>
              <a:spcAft>
                <a:spcPts val="400"/>
              </a:spcAft>
            </a:pP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Mean cluster size @WP ~ 2.5</a:t>
            </a:r>
          </a:p>
          <a:p>
            <a:pPr>
              <a:spcAft>
                <a:spcPts val="400"/>
              </a:spcAft>
            </a:pP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Noise rate ~ 20 Hz cm</a:t>
            </a:r>
            <a:r>
              <a:rPr lang="en-US" altLang="ko-KR" sz="16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 @ 23.1 </a:t>
            </a:r>
            <a:r>
              <a:rPr lang="en-US" altLang="ko-KR" sz="1600" baseline="30000" dirty="0" err="1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altLang="ko-KR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ko-KR" alt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1755617" y="3839524"/>
            <a:ext cx="167111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HV</a:t>
            </a:r>
            <a:r>
              <a:rPr lang="en-US" altLang="ko-KR" sz="16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WP</a:t>
            </a:r>
            <a:r>
              <a:rPr lang="en-US" altLang="ko-K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define by a sigmoidal fit</a:t>
            </a:r>
            <a:endParaRPr lang="ko-KR" altLang="en-US" sz="1600" dirty="0"/>
          </a:p>
        </p:txBody>
      </p:sp>
      <p:cxnSp>
        <p:nvCxnSpPr>
          <p:cNvPr id="11" name="직선 연결선 10"/>
          <p:cNvCxnSpPr/>
          <p:nvPr/>
        </p:nvCxnSpPr>
        <p:spPr>
          <a:xfrm flipH="1">
            <a:off x="2591177" y="5151488"/>
            <a:ext cx="650996" cy="549492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/>
        </p:nvCxnSpPr>
        <p:spPr>
          <a:xfrm>
            <a:off x="2711312" y="5115818"/>
            <a:ext cx="665764" cy="585162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직사각형 3"/>
          <p:cNvSpPr/>
          <p:nvPr/>
        </p:nvSpPr>
        <p:spPr>
          <a:xfrm>
            <a:off x="8035176" y="1597511"/>
            <a:ext cx="4127540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Time resolution of the VME TPC ~ 800 </a:t>
            </a:r>
            <a:r>
              <a:rPr lang="en-US" altLang="ko-KR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ps</a:t>
            </a: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 (RMS)</a:t>
            </a:r>
          </a:p>
          <a:p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Time resolution of FEE ~ 400 </a:t>
            </a:r>
            <a:r>
              <a:rPr lang="en-US" altLang="ko-KR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ps</a:t>
            </a: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 (RMS) </a:t>
            </a:r>
          </a:p>
          <a:p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Scintillator trigger ~ 400 </a:t>
            </a:r>
            <a:r>
              <a:rPr lang="en-US" altLang="ko-KR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ps</a:t>
            </a: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 (sigma) </a:t>
            </a:r>
          </a:p>
          <a:p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Overall time resolution = 1.13 ns (sigma)</a:t>
            </a:r>
            <a:endParaRPr lang="ko-KR" altLang="en-US" sz="1600" dirty="0"/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57374" y="2728344"/>
            <a:ext cx="3683145" cy="3574391"/>
          </a:xfrm>
          <a:prstGeom prst="rect">
            <a:avLst/>
          </a:prstGeom>
        </p:spPr>
      </p:pic>
      <p:pic>
        <p:nvPicPr>
          <p:cNvPr id="13" name="그림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0316" y="2691808"/>
            <a:ext cx="3984984" cy="3686111"/>
          </a:xfrm>
          <a:prstGeom prst="rect">
            <a:avLst/>
          </a:prstGeom>
        </p:spPr>
      </p:pic>
      <p:sp>
        <p:nvSpPr>
          <p:cNvPr id="15" name="직사각형 14"/>
          <p:cNvSpPr/>
          <p:nvPr/>
        </p:nvSpPr>
        <p:spPr>
          <a:xfrm>
            <a:off x="5755165" y="3803821"/>
            <a:ext cx="167111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HV</a:t>
            </a:r>
            <a:r>
              <a:rPr lang="en-US" altLang="ko-KR" sz="16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WP</a:t>
            </a:r>
            <a:r>
              <a:rPr lang="en-US" altLang="ko-K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define by a sigmoidal fit</a:t>
            </a:r>
            <a:endParaRPr lang="ko-KR" altLang="en-US" sz="1600" dirty="0"/>
          </a:p>
        </p:txBody>
      </p:sp>
      <p:sp>
        <p:nvSpPr>
          <p:cNvPr id="16" name="직사각형 15"/>
          <p:cNvSpPr/>
          <p:nvPr/>
        </p:nvSpPr>
        <p:spPr>
          <a:xfrm>
            <a:off x="4130316" y="1007741"/>
            <a:ext cx="3904860" cy="1528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400"/>
              </a:spcAft>
            </a:pPr>
            <a:r>
              <a:rPr lang="en-US" altLang="ko-KR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Aft.</a:t>
            </a:r>
            <a:r>
              <a:rPr lang="ko-KR" altLang="en-US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ko-KR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Applying 50 </a:t>
            </a:r>
            <a:r>
              <a:rPr lang="en-US" altLang="ko-KR" sz="1600" b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mC</a:t>
            </a:r>
            <a:r>
              <a:rPr lang="en-US" altLang="ko-KR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cm</a:t>
            </a:r>
            <a:r>
              <a:rPr lang="en-US" altLang="ko-KR" sz="1600" b="1" baseline="30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-2</a:t>
            </a:r>
            <a:r>
              <a:rPr lang="en-US" altLang="ko-KR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oil varnishing  </a:t>
            </a:r>
          </a:p>
          <a:p>
            <a:pPr>
              <a:spcAft>
                <a:spcPts val="400"/>
              </a:spcAft>
            </a:pP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HV</a:t>
            </a:r>
            <a:r>
              <a:rPr lang="en-US" altLang="ko-KR" sz="16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WP</a:t>
            </a: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 = HV(abs 95%) + 100 V = 5.79 kV </a:t>
            </a:r>
          </a:p>
          <a:p>
            <a:pPr>
              <a:spcAft>
                <a:spcPts val="400"/>
              </a:spcAft>
            </a:pP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Efficiency @HV</a:t>
            </a:r>
            <a:r>
              <a:rPr lang="en-US" altLang="ko-KR" sz="16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WP</a:t>
            </a: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 = 0.969, </a:t>
            </a:r>
            <a:r>
              <a:rPr lang="el-GR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ε</a:t>
            </a:r>
            <a:r>
              <a:rPr lang="en-US" altLang="ko-KR" sz="16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max</a:t>
            </a: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 ~ 0.986</a:t>
            </a:r>
          </a:p>
          <a:p>
            <a:pPr>
              <a:spcAft>
                <a:spcPts val="400"/>
              </a:spcAft>
            </a:pP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Mean cluster size @WP ~ 2.7</a:t>
            </a:r>
          </a:p>
          <a:p>
            <a:pPr>
              <a:spcAft>
                <a:spcPts val="400"/>
              </a:spcAft>
            </a:pP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Noise rate ~ 2.8 Hz cm</a:t>
            </a:r>
            <a:r>
              <a:rPr lang="en-US" altLang="ko-KR" sz="16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 @ 18.3 </a:t>
            </a:r>
            <a:r>
              <a:rPr lang="en-US" altLang="ko-KR" sz="1600" baseline="30000" dirty="0" err="1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altLang="ko-KR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ko-KR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ko-KR" alt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7" name="직선 연결선 16"/>
          <p:cNvCxnSpPr/>
          <p:nvPr/>
        </p:nvCxnSpPr>
        <p:spPr>
          <a:xfrm>
            <a:off x="6590725" y="5174734"/>
            <a:ext cx="665764" cy="585162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연결선 17"/>
          <p:cNvCxnSpPr/>
          <p:nvPr/>
        </p:nvCxnSpPr>
        <p:spPr>
          <a:xfrm flipH="1">
            <a:off x="6448651" y="5210404"/>
            <a:ext cx="650996" cy="549492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7AE6B-A073-41A0-82F5-4B1A842509DB}" type="datetime1">
              <a:rPr lang="ko-KR" altLang="en-US" smtClean="0"/>
              <a:t>2025-02-28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DRD1, Feb. 2025 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83294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DRD1, Feb. 2025 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F69F5-9743-44AA-9468-AE21069A77A1}" type="slidenum">
              <a:rPr lang="ko-KR" altLang="en-US" smtClean="0"/>
              <a:t>3</a:t>
            </a:fld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773" y="1110342"/>
            <a:ext cx="11520569" cy="5246007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257773" y="136525"/>
            <a:ext cx="11680227" cy="830997"/>
          </a:xfrm>
          <a:prstGeom prst="rect">
            <a:avLst/>
          </a:prstGeom>
          <a:solidFill>
            <a:srgbClr val="FF0000">
              <a:alpha val="24000"/>
            </a:srgbClr>
          </a:solidFill>
          <a:ln w="41275"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ko-KR" sz="2400" b="1" dirty="0">
                <a:solidFill>
                  <a:srgbClr val="0000FF"/>
                </a:solidFill>
                <a:latin typeface="+mj-lt"/>
                <a:cs typeface="Calibri" panose="020F0502020204030204" pitchFamily="34" charset="0"/>
              </a:rPr>
              <a:t>Detector production and test facilities for the CMS Endcap</a:t>
            </a:r>
            <a:r>
              <a:rPr lang="ko-KR" altLang="en-US" sz="2400" b="1" dirty="0">
                <a:solidFill>
                  <a:srgbClr val="0000FF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en-US" altLang="ko-KR" sz="2400" b="1" dirty="0">
                <a:solidFill>
                  <a:srgbClr val="0000FF"/>
                </a:solidFill>
                <a:latin typeface="+mj-lt"/>
                <a:cs typeface="Calibri" panose="020F0502020204030204" pitchFamily="34" charset="0"/>
              </a:rPr>
              <a:t>RPCs</a:t>
            </a:r>
          </a:p>
          <a:p>
            <a:pPr algn="ctr"/>
            <a:r>
              <a:rPr lang="en-US" altLang="ko-KR" sz="2400" b="1" dirty="0">
                <a:solidFill>
                  <a:srgbClr val="0000FF"/>
                </a:solidFill>
                <a:latin typeface="+mj-lt"/>
                <a:cs typeface="Calibri" panose="020F0502020204030204" pitchFamily="34" charset="0"/>
              </a:rPr>
              <a:t>at KBSI, Korea</a:t>
            </a:r>
            <a:r>
              <a:rPr lang="ko-KR" altLang="en-US" sz="2400" b="1" dirty="0">
                <a:solidFill>
                  <a:srgbClr val="0000FF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en-US" altLang="ko-KR" sz="2400" b="1" dirty="0">
                <a:solidFill>
                  <a:srgbClr val="0000FF"/>
                </a:solidFill>
                <a:latin typeface="+mj-lt"/>
                <a:cs typeface="Calibri" panose="020F0502020204030204" pitchFamily="34" charset="0"/>
              </a:rPr>
              <a:t>University </a:t>
            </a:r>
            <a:endParaRPr lang="ko-KR" altLang="en-US" sz="2400" b="1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257773" y="4517962"/>
            <a:ext cx="4166975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altLang="ko-KR" b="1" dirty="0">
                <a:cs typeface="Calibri" panose="020F0502020204030204" pitchFamily="34" charset="0"/>
              </a:rPr>
              <a:t>Gap supporting materials (molding)</a:t>
            </a:r>
            <a:endParaRPr lang="ko-KR" altLang="en-US" dirty="0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0903C-F992-47C7-8BB1-38519121783C}" type="datetime1">
              <a:rPr lang="ko-KR" altLang="en-US" smtClean="0"/>
              <a:t>2025-02-28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079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48439-16CB-4BD4-8E60-FC4E031670FE}" type="datetime1">
              <a:rPr lang="ko-KR" altLang="en-US" smtClean="0"/>
              <a:t>2025-02-28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Fall KPS Meeting, October 19 2022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F69F5-9743-44AA-9468-AE21069A77A1}" type="slidenum">
              <a:rPr lang="ko-KR" altLang="en-US" smtClean="0"/>
              <a:t>4</a:t>
            </a:fld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194" y="1156219"/>
            <a:ext cx="11695611" cy="5200131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404962" y="174625"/>
            <a:ext cx="11526143" cy="830997"/>
          </a:xfrm>
          <a:prstGeom prst="rect">
            <a:avLst/>
          </a:prstGeom>
          <a:solidFill>
            <a:srgbClr val="FF0000">
              <a:alpha val="24000"/>
            </a:srgbClr>
          </a:solidFill>
          <a:ln w="41275"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ko-KR" sz="2400" b="1" dirty="0">
                <a:solidFill>
                  <a:srgbClr val="0000FF"/>
                </a:solidFill>
                <a:latin typeface="+mj-lt"/>
                <a:cs typeface="Calibri" panose="020F0502020204030204" pitchFamily="34" charset="0"/>
              </a:rPr>
              <a:t>Detector production and test facilities for the CMS Endcap</a:t>
            </a:r>
            <a:r>
              <a:rPr lang="ko-KR" altLang="en-US" sz="2400" b="1" dirty="0">
                <a:solidFill>
                  <a:srgbClr val="0000FF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en-US" altLang="ko-KR" sz="2400" b="1" dirty="0">
                <a:solidFill>
                  <a:srgbClr val="0000FF"/>
                </a:solidFill>
                <a:latin typeface="+mj-lt"/>
                <a:cs typeface="Calibri" panose="020F0502020204030204" pitchFamily="34" charset="0"/>
              </a:rPr>
              <a:t>RPCs</a:t>
            </a:r>
          </a:p>
          <a:p>
            <a:pPr algn="ctr"/>
            <a:r>
              <a:rPr lang="en-US" altLang="ko-KR" sz="2400" b="1" dirty="0">
                <a:solidFill>
                  <a:srgbClr val="0000FF"/>
                </a:solidFill>
                <a:latin typeface="+mj-lt"/>
                <a:cs typeface="Calibri" panose="020F0502020204030204" pitchFamily="34" charset="0"/>
              </a:rPr>
              <a:t>at </a:t>
            </a:r>
            <a:r>
              <a:rPr lang="en-US" altLang="ko-KR" sz="2400" b="1" dirty="0" smtClean="0">
                <a:solidFill>
                  <a:srgbClr val="0000FF"/>
                </a:solidFill>
                <a:latin typeface="+mj-lt"/>
                <a:cs typeface="Calibri" panose="020F0502020204030204" pitchFamily="34" charset="0"/>
              </a:rPr>
              <a:t>KBSI, </a:t>
            </a:r>
            <a:r>
              <a:rPr lang="en-US" altLang="ko-KR" sz="2400" b="1" dirty="0">
                <a:solidFill>
                  <a:srgbClr val="0000FF"/>
                </a:solidFill>
                <a:latin typeface="+mj-lt"/>
                <a:cs typeface="Calibri" panose="020F0502020204030204" pitchFamily="34" charset="0"/>
              </a:rPr>
              <a:t>Korea</a:t>
            </a:r>
            <a:r>
              <a:rPr lang="ko-KR" altLang="en-US" sz="2400" b="1" dirty="0">
                <a:solidFill>
                  <a:srgbClr val="0000FF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en-US" altLang="ko-KR" sz="2400" b="1" dirty="0">
                <a:solidFill>
                  <a:srgbClr val="0000FF"/>
                </a:solidFill>
                <a:latin typeface="+mj-lt"/>
                <a:cs typeface="Calibri" panose="020F0502020204030204" pitchFamily="34" charset="0"/>
              </a:rPr>
              <a:t>University </a:t>
            </a:r>
            <a:endParaRPr lang="ko-KR" altLang="en-US" sz="2400" b="1" dirty="0">
              <a:solidFill>
                <a:srgbClr val="0000FF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88107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8EB26-2A17-4E29-B701-53F7552389A0}" type="datetime1">
              <a:rPr lang="ko-KR" altLang="en-US" smtClean="0"/>
              <a:t>2025-02-28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DRD1, Feb. 2025 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4B2F5-CE85-4FA3-AF6A-1F84FCA2FB82}" type="slidenum">
              <a:rPr lang="ko-KR" altLang="en-US" smtClean="0"/>
              <a:t>5</a:t>
            </a:fld>
            <a:endParaRPr lang="ko-KR" altLang="en-US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7678" y="3576076"/>
            <a:ext cx="3729042" cy="2796782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7678" y="707854"/>
            <a:ext cx="3729043" cy="2796782"/>
          </a:xfrm>
          <a:prstGeom prst="rect">
            <a:avLst/>
          </a:prstGeom>
        </p:spPr>
      </p:pic>
      <p:sp>
        <p:nvSpPr>
          <p:cNvPr id="9" name="직사각형 8"/>
          <p:cNvSpPr/>
          <p:nvPr/>
        </p:nvSpPr>
        <p:spPr>
          <a:xfrm>
            <a:off x="264316" y="119745"/>
            <a:ext cx="1166336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400" b="1" dirty="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Preparation </a:t>
            </a:r>
            <a:r>
              <a:rPr lang="en-US" altLang="ko-KR" sz="2400" b="1" dirty="0" smtClean="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</a:t>
            </a:r>
            <a:r>
              <a:rPr lang="en-US" altLang="ko-KR" sz="2400" b="1" dirty="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altLang="ko-KR" sz="2400" b="1" dirty="0" smtClean="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ew place for detector </a:t>
            </a:r>
            <a:r>
              <a:rPr lang="en-US" altLang="ko-KR" sz="2400" b="1" dirty="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production </a:t>
            </a:r>
            <a:r>
              <a:rPr lang="en-US" altLang="ko-KR" sz="2400" b="1" dirty="0" smtClean="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 </a:t>
            </a:r>
            <a:r>
              <a:rPr lang="en-US" altLang="ko-KR" sz="2400" b="1" dirty="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Korea Basic Science Institute (KBSI), Korea </a:t>
            </a:r>
            <a:r>
              <a:rPr lang="en-US" altLang="ko-KR" sz="2400" b="1" dirty="0" smtClean="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University + Test lab at </a:t>
            </a:r>
            <a:r>
              <a:rPr lang="en-US" altLang="ko-KR" sz="2400" b="1" dirty="0" err="1" smtClean="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Asan</a:t>
            </a:r>
            <a:r>
              <a:rPr lang="en-US" altLang="ko-KR" sz="2400" b="1" dirty="0" smtClean="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Science building </a:t>
            </a:r>
            <a:endParaRPr lang="ko-KR" altLang="en-US" sz="2400" b="1" dirty="0">
              <a:solidFill>
                <a:srgbClr val="3333FF"/>
              </a:solidFill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29263" y="1007894"/>
            <a:ext cx="2366962" cy="3155949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35176" y="4319106"/>
            <a:ext cx="2771775" cy="2078831"/>
          </a:xfrm>
          <a:prstGeom prst="rect">
            <a:avLst/>
          </a:prstGeom>
        </p:spPr>
      </p:pic>
      <p:pic>
        <p:nvPicPr>
          <p:cNvPr id="13" name="그림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1947" y="3971274"/>
            <a:ext cx="4481512" cy="2385076"/>
          </a:xfrm>
          <a:prstGeom prst="rect">
            <a:avLst/>
          </a:prstGeom>
        </p:spPr>
      </p:pic>
      <p:sp>
        <p:nvSpPr>
          <p:cNvPr id="14" name="직사각형 13"/>
          <p:cNvSpPr/>
          <p:nvPr/>
        </p:nvSpPr>
        <p:spPr>
          <a:xfrm>
            <a:off x="264316" y="1007894"/>
            <a:ext cx="56691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spcAft>
                <a:spcPts val="600"/>
              </a:spcAft>
              <a:tabLst>
                <a:tab pos="457200" algn="l"/>
              </a:tabLst>
            </a:pP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For construction and test of </a:t>
            </a:r>
            <a:r>
              <a:rPr lang="en-US" altLang="ko-KR" dirty="0" smtClean="0">
                <a:latin typeface="Calibri" panose="020F0502020204030204" pitchFamily="34" charset="0"/>
                <a:cs typeface="Calibri" panose="020F0502020204030204" pitchFamily="34" charset="0"/>
              </a:rPr>
              <a:t>HPL and glass 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multi-gap RPCs   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743945" y="1557806"/>
            <a:ext cx="3992812" cy="201827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US" altLang="ko-KR" dirty="0" smtClean="0"/>
              <a:t>No picture yet.</a:t>
            </a:r>
          </a:p>
          <a:p>
            <a:pPr algn="ctr">
              <a:spcAft>
                <a:spcPts val="600"/>
              </a:spcAft>
            </a:pPr>
            <a:r>
              <a:rPr lang="en-US" altLang="ko-KR" dirty="0" smtClean="0"/>
              <a:t>Gap production tools are currently being rearranged at the KBSI place</a:t>
            </a:r>
          </a:p>
          <a:p>
            <a:pPr algn="ctr"/>
            <a:r>
              <a:rPr lang="en-US" altLang="ko-KR" dirty="0"/>
              <a:t>Space @KBSI</a:t>
            </a:r>
            <a:r>
              <a:rPr lang="ko-KR" altLang="en-US" dirty="0"/>
              <a:t> </a:t>
            </a:r>
            <a:r>
              <a:rPr lang="en-US" altLang="ko-KR" dirty="0"/>
              <a:t>~ 70 m</a:t>
            </a:r>
            <a:r>
              <a:rPr lang="en-US" altLang="ko-KR" baseline="30000" dirty="0"/>
              <a:t>2</a:t>
            </a:r>
            <a:r>
              <a:rPr lang="en-US" altLang="ko-KR" dirty="0"/>
              <a:t>  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9858849" y="892520"/>
            <a:ext cx="19439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latin typeface="Calibri" panose="020F0502020204030204" pitchFamily="34" charset="0"/>
                <a:cs typeface="Calibri" panose="020F0502020204030204" pitchFamily="34" charset="0"/>
              </a:rPr>
              <a:t>Test lab at </a:t>
            </a:r>
            <a:r>
              <a:rPr lang="en-US" altLang="ko-KR" b="1" dirty="0" err="1">
                <a:latin typeface="Calibri" panose="020F0502020204030204" pitchFamily="34" charset="0"/>
                <a:cs typeface="Calibri" panose="020F0502020204030204" pitchFamily="34" charset="0"/>
              </a:rPr>
              <a:t>Asan</a:t>
            </a:r>
            <a:r>
              <a:rPr lang="en-US" altLang="ko-KR" b="1" dirty="0">
                <a:latin typeface="Calibri" panose="020F0502020204030204" pitchFamily="34" charset="0"/>
                <a:cs typeface="Calibri" panose="020F0502020204030204" pitchFamily="34" charset="0"/>
              </a:rPr>
              <a:t> Science building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605318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8EB26-2A17-4E29-B701-53F7552389A0}" type="datetime1">
              <a:rPr lang="ko-KR" altLang="en-US" smtClean="0"/>
              <a:t>2025-02-28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DRD1, Feb. 2025 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4B2F5-CE85-4FA3-AF6A-1F84FCA2FB82}" type="slidenum">
              <a:rPr lang="ko-KR" altLang="en-US" smtClean="0"/>
              <a:t>6</a:t>
            </a:fld>
            <a:endParaRPr lang="ko-KR" altLang="en-US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7451" y="1339858"/>
            <a:ext cx="8719486" cy="4909071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298115" y="293262"/>
            <a:ext cx="11234737" cy="81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600"/>
              </a:spcAft>
              <a:tabLst>
                <a:tab pos="457200" algn="l"/>
              </a:tabLst>
            </a:pPr>
            <a:r>
              <a:rPr lang="en-US" altLang="ko-KR" sz="2400" b="1" dirty="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Preparation of </a:t>
            </a:r>
            <a:r>
              <a:rPr lang="en-US" altLang="ko-KR" sz="2400" b="1" dirty="0" smtClean="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new </a:t>
            </a:r>
            <a:r>
              <a:rPr lang="en-US" altLang="ko-KR" sz="2400" b="1" dirty="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lab for detector test  at Dept. of Physics, </a:t>
            </a:r>
            <a:r>
              <a:rPr lang="en-US" altLang="ko-KR" sz="2400" b="1" dirty="0" err="1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Hanyang</a:t>
            </a:r>
            <a:r>
              <a:rPr lang="en-US" altLang="ko-KR" sz="2400" b="1" dirty="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ko-KR" sz="2400" b="1" dirty="0" smtClean="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University</a:t>
            </a:r>
            <a:endParaRPr lang="en-US" altLang="ko-KR" b="1" dirty="0">
              <a:solidFill>
                <a:srgbClr val="3333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 algn="just">
              <a:spcAft>
                <a:spcPts val="600"/>
              </a:spcAft>
              <a:tabLst>
                <a:tab pos="457200" algn="l"/>
              </a:tabLst>
            </a:pPr>
            <a:r>
              <a:rPr lang="en-US" altLang="ko-KR" dirty="0" smtClean="0">
                <a:latin typeface="Calibri" panose="020F0502020204030204" pitchFamily="34" charset="0"/>
                <a:cs typeface="Calibri" panose="020F0502020204030204" pitchFamily="34" charset="0"/>
              </a:rPr>
              <a:t>For construction and test of glass multi-gap RPCs   </a:t>
            </a:r>
            <a:endParaRPr lang="en-US" altLang="ko-K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3769015" y="1506150"/>
            <a:ext cx="32523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smtClean="0"/>
              <a:t>Space for test lab.~ 25 </a:t>
            </a:r>
            <a:r>
              <a:rPr lang="en-US" altLang="ko-KR" b="1" dirty="0"/>
              <a:t>m</a:t>
            </a:r>
            <a:r>
              <a:rPr lang="en-US" altLang="ko-KR" b="1" baseline="30000" dirty="0"/>
              <a:t>2</a:t>
            </a:r>
            <a:r>
              <a:rPr lang="en-US" altLang="ko-KR" b="1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9422897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3959" y="2500681"/>
            <a:ext cx="4455068" cy="3341301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9336053" y="2232788"/>
            <a:ext cx="5373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Gas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344638" y="582839"/>
            <a:ext cx="2026637" cy="1519978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001524" y="667983"/>
            <a:ext cx="2901941" cy="2176456"/>
          </a:xfrm>
          <a:prstGeom prst="rect">
            <a:avLst/>
          </a:prstGeom>
        </p:spPr>
      </p:pic>
      <p:grpSp>
        <p:nvGrpSpPr>
          <p:cNvPr id="5" name="그룹 4"/>
          <p:cNvGrpSpPr/>
          <p:nvPr/>
        </p:nvGrpSpPr>
        <p:grpSpPr>
          <a:xfrm>
            <a:off x="4151775" y="222387"/>
            <a:ext cx="4090006" cy="2943190"/>
            <a:chOff x="4576176" y="392696"/>
            <a:chExt cx="3984641" cy="2988481"/>
          </a:xfrm>
        </p:grpSpPr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6176" y="392696"/>
              <a:ext cx="3984641" cy="2988481"/>
            </a:xfrm>
            <a:prstGeom prst="rect">
              <a:avLst/>
            </a:prstGeom>
          </p:spPr>
        </p:pic>
        <p:sp>
          <p:nvSpPr>
            <p:cNvPr id="10" name="직사각형 9"/>
            <p:cNvSpPr/>
            <p:nvPr/>
          </p:nvSpPr>
          <p:spPr>
            <a:xfrm>
              <a:off x="4868216" y="730958"/>
              <a:ext cx="1360434" cy="37501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For ambient</a:t>
              </a:r>
              <a:endParaRPr lang="ko-KR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6815268" y="730958"/>
              <a:ext cx="1237810" cy="37501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For test gas</a:t>
              </a:r>
              <a:endParaRPr lang="ko-KR" altLang="en-US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2" name="직사각형 11"/>
          <p:cNvSpPr/>
          <p:nvPr/>
        </p:nvSpPr>
        <p:spPr>
          <a:xfrm>
            <a:off x="8307021" y="676841"/>
            <a:ext cx="22909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Humidifier water tank</a:t>
            </a:r>
            <a:endParaRPr lang="ko-KR" altLang="en-US" b="1" dirty="0">
              <a:solidFill>
                <a:srgbClr val="FFFF00"/>
              </a:solidFill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285355" y="964407"/>
            <a:ext cx="4864386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300"/>
              </a:spcAft>
            </a:pP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# of gaps in a single test batch: 24</a:t>
            </a:r>
          </a:p>
          <a:p>
            <a:pPr marL="342900" indent="-342900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Six gas channels </a:t>
            </a:r>
          </a:p>
          <a:p>
            <a:pPr>
              <a:spcAft>
                <a:spcPts val="300"/>
              </a:spcAft>
            </a:pP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      Gas rate: max 25 l/h</a:t>
            </a:r>
          </a:p>
        </p:txBody>
      </p:sp>
      <p:sp>
        <p:nvSpPr>
          <p:cNvPr id="14" name="직사각형 13"/>
          <p:cNvSpPr/>
          <p:nvPr/>
        </p:nvSpPr>
        <p:spPr>
          <a:xfrm>
            <a:off x="5149741" y="2602120"/>
            <a:ext cx="18190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Monitoring P &amp; T</a:t>
            </a:r>
            <a:endParaRPr lang="ko-KR" altLang="en-US" b="1" dirty="0">
              <a:solidFill>
                <a:srgbClr val="FFFF00"/>
              </a:solidFill>
            </a:endParaRPr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227" y="3905516"/>
            <a:ext cx="3091901" cy="2318926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0883" y="3330693"/>
            <a:ext cx="4090898" cy="3068173"/>
          </a:xfrm>
          <a:prstGeom prst="rect">
            <a:avLst/>
          </a:prstGeom>
        </p:spPr>
      </p:pic>
      <p:sp>
        <p:nvSpPr>
          <p:cNvPr id="17" name="직사각형 16"/>
          <p:cNvSpPr/>
          <p:nvPr/>
        </p:nvSpPr>
        <p:spPr>
          <a:xfrm>
            <a:off x="8307021" y="3327070"/>
            <a:ext cx="38109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b="1" dirty="0">
                <a:cs typeface="Calibri" panose="020F0502020204030204" pitchFamily="34" charset="0"/>
              </a:rPr>
              <a:t>Two 16 </a:t>
            </a:r>
            <a:r>
              <a:rPr lang="en-US" altLang="ko-KR" sz="1400" b="1" dirty="0" err="1">
                <a:cs typeface="Calibri" panose="020F0502020204030204" pitchFamily="34" charset="0"/>
              </a:rPr>
              <a:t>ch</a:t>
            </a:r>
            <a:r>
              <a:rPr lang="en-US" altLang="ko-KR" sz="1400" b="1" dirty="0">
                <a:cs typeface="Calibri" panose="020F0502020204030204" pitchFamily="34" charset="0"/>
              </a:rPr>
              <a:t> ADCs to read HVs </a:t>
            </a:r>
            <a:r>
              <a:rPr lang="en-US" altLang="ko-KR" sz="1400" b="1">
                <a:cs typeface="Calibri" panose="020F0502020204030204" pitchFamily="34" charset="0"/>
              </a:rPr>
              <a:t>and currents </a:t>
            </a:r>
            <a:r>
              <a:rPr lang="en-US" altLang="ko-KR" sz="1400" b="1" dirty="0">
                <a:cs typeface="Calibri" panose="020F0502020204030204" pitchFamily="34" charset="0"/>
              </a:rPr>
              <a:t>of gaps (National Instrument PXI-6229) </a:t>
            </a:r>
            <a:endParaRPr lang="ko-KR" altLang="en-US" sz="1400" b="1" dirty="0"/>
          </a:p>
        </p:txBody>
      </p:sp>
      <p:sp>
        <p:nvSpPr>
          <p:cNvPr id="18" name="직사각형 17"/>
          <p:cNvSpPr/>
          <p:nvPr/>
        </p:nvSpPr>
        <p:spPr>
          <a:xfrm>
            <a:off x="4787377" y="5855110"/>
            <a:ext cx="29332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Monitoring HVs and currents</a:t>
            </a:r>
            <a:endParaRPr lang="ko-KR" altLang="en-US" b="1" dirty="0">
              <a:solidFill>
                <a:srgbClr val="FFFF00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2024 KPS Spring Meeting at DCC</a:t>
            </a:r>
            <a:endParaRPr lang="ko-KR" altLang="en-US" dirty="0"/>
          </a:p>
        </p:txBody>
      </p:sp>
      <p:sp>
        <p:nvSpPr>
          <p:cNvPr id="19" name="슬라이드 번호 개체 틀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CA3DB-F888-420C-9D7F-F87743E95667}" type="slidenum">
              <a:rPr lang="ko-KR" altLang="en-US" smtClean="0"/>
              <a:t>7</a:t>
            </a:fld>
            <a:endParaRPr lang="ko-KR" altLang="en-US" dirty="0"/>
          </a:p>
        </p:txBody>
      </p:sp>
      <p:sp>
        <p:nvSpPr>
          <p:cNvPr id="20" name="직사각형 19"/>
          <p:cNvSpPr/>
          <p:nvPr/>
        </p:nvSpPr>
        <p:spPr>
          <a:xfrm>
            <a:off x="254828" y="169648"/>
            <a:ext cx="3527056" cy="830997"/>
          </a:xfrm>
          <a:prstGeom prst="rect">
            <a:avLst/>
          </a:prstGeom>
          <a:solidFill>
            <a:srgbClr val="FF0000">
              <a:alpha val="24000"/>
            </a:srgbClr>
          </a:solidFill>
          <a:ln w="41275">
            <a:solidFill>
              <a:srgbClr val="0000FF"/>
            </a:solidFill>
          </a:ln>
        </p:spPr>
        <p:txBody>
          <a:bodyPr wrap="none">
            <a:spAutoFit/>
          </a:bodyPr>
          <a:lstStyle/>
          <a:p>
            <a:r>
              <a:rPr lang="en-US" altLang="ko-KR" sz="2400" b="1" dirty="0">
                <a:solidFill>
                  <a:srgbClr val="0000FF"/>
                </a:solidFill>
                <a:latin typeface="+mj-lt"/>
                <a:cs typeface="Calibri" panose="020F0502020204030204" pitchFamily="34" charset="0"/>
              </a:rPr>
              <a:t>Test facilities for </a:t>
            </a:r>
            <a:r>
              <a:rPr lang="en-US" altLang="ko-KR" sz="2400" b="1" dirty="0" smtClean="0">
                <a:solidFill>
                  <a:srgbClr val="0000FF"/>
                </a:solidFill>
                <a:latin typeface="+mj-lt"/>
                <a:cs typeface="Calibri" panose="020F0502020204030204" pitchFamily="34" charset="0"/>
              </a:rPr>
              <a:t>gaps </a:t>
            </a:r>
          </a:p>
          <a:p>
            <a:r>
              <a:rPr lang="en-US" altLang="ko-KR" sz="2400" b="1" dirty="0" smtClean="0">
                <a:solidFill>
                  <a:srgbClr val="0000FF"/>
                </a:solidFill>
                <a:latin typeface="+mj-lt"/>
                <a:cs typeface="Calibri" panose="020F0502020204030204" pitchFamily="34" charset="0"/>
              </a:rPr>
              <a:t>at </a:t>
            </a:r>
            <a:r>
              <a:rPr lang="en-US" altLang="ko-KR" sz="2400" b="1" dirty="0" err="1" smtClean="0">
                <a:solidFill>
                  <a:srgbClr val="0000FF"/>
                </a:solidFill>
                <a:latin typeface="+mj-lt"/>
                <a:cs typeface="Calibri" panose="020F0502020204030204" pitchFamily="34" charset="0"/>
              </a:rPr>
              <a:t>Hanyang</a:t>
            </a:r>
            <a:r>
              <a:rPr lang="en-US" altLang="ko-KR" sz="2400" b="1" dirty="0" smtClean="0">
                <a:solidFill>
                  <a:srgbClr val="0000FF"/>
                </a:solidFill>
                <a:latin typeface="+mj-lt"/>
                <a:cs typeface="Calibri" panose="020F0502020204030204" pitchFamily="34" charset="0"/>
              </a:rPr>
              <a:t> </a:t>
            </a:r>
            <a:endParaRPr lang="ko-KR" altLang="en-US" sz="2400" b="1" dirty="0">
              <a:solidFill>
                <a:srgbClr val="0000FF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507924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24"/>
          <p:cNvSpPr txBox="1">
            <a:spLocks noGrp="1"/>
          </p:cNvSpPr>
          <p:nvPr>
            <p:ph type="title"/>
          </p:nvPr>
        </p:nvSpPr>
        <p:spPr>
          <a:xfrm>
            <a:off x="2852057" y="169792"/>
            <a:ext cx="8924983" cy="865187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125300" rIns="0" bIns="0" rtlCol="0" anchor="t" anchorCtr="0">
            <a:spAutoFit/>
          </a:bodyPr>
          <a:lstStyle/>
          <a:p>
            <a:pPr marL="300559">
              <a:lnSpc>
                <a:spcPct val="100000"/>
              </a:lnSpc>
              <a:spcBef>
                <a:spcPts val="0"/>
              </a:spcBef>
            </a:pPr>
            <a:r>
              <a:rPr lang="en-US" sz="2400" b="1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Damia</a:t>
            </a:r>
            <a:r>
              <a:rPr lang="en-US" sz="24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Company at </a:t>
            </a:r>
            <a:r>
              <a:rPr lang="en-US" sz="2400" b="1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Goyang</a:t>
            </a:r>
            <a:r>
              <a:rPr lang="en-US" sz="24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city </a:t>
            </a:r>
            <a:br>
              <a:rPr lang="en-US" sz="24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4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washing and graphite coating on </a:t>
            </a:r>
            <a:r>
              <a:rPr lang="en-US" altLang="ko-KR" sz="24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HPL electrodes (resistive plates) </a:t>
            </a:r>
            <a:endParaRPr sz="2400" b="1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2" name="Google Shape;302;p24"/>
          <p:cNvSpPr txBox="1"/>
          <p:nvPr/>
        </p:nvSpPr>
        <p:spPr>
          <a:xfrm>
            <a:off x="174867" y="1113334"/>
            <a:ext cx="6813066" cy="18004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324000" marR="1341933" indent="-252000">
              <a:spcAft>
                <a:spcPts val="600"/>
              </a:spcAft>
              <a:buSzPts val="1400"/>
              <a:buFont typeface="Times New Roman"/>
              <a:buAutoNum type="arabicPeriod"/>
            </a:pPr>
            <a:r>
              <a:rPr lang="en-US" sz="17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Washing HPL surface with </a:t>
            </a:r>
            <a:r>
              <a:rPr lang="en-US" sz="1700" dirty="0" smtClean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MEK </a:t>
            </a:r>
            <a:r>
              <a:rPr lang="en-US" sz="17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to improve </a:t>
            </a:r>
            <a:r>
              <a:rPr lang="en-US" sz="1700" dirty="0" smtClean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spacer bonding and oil adhesiveness </a:t>
            </a:r>
          </a:p>
          <a:p>
            <a:pPr marL="324000" marR="1341933" indent="-252000">
              <a:buSzPts val="1400"/>
              <a:buFont typeface="Times New Roman"/>
              <a:buAutoNum type="arabicPeriod"/>
            </a:pPr>
            <a:r>
              <a:rPr lang="en-US" sz="1700" dirty="0" smtClean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Graphite </a:t>
            </a:r>
            <a:r>
              <a:rPr lang="en-US" sz="17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coating &amp; inspection and measurement of </a:t>
            </a:r>
            <a:endParaRPr lang="en-US" sz="1700" dirty="0" smtClean="0"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72000" marR="1341933">
              <a:buSzPts val="1400"/>
            </a:pPr>
            <a:r>
              <a:rPr lang="en-US" sz="1700" dirty="0" smtClean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    surface resistivity </a:t>
            </a:r>
          </a:p>
          <a:p>
            <a:pPr marL="72000" marR="1341933">
              <a:spcAft>
                <a:spcPts val="600"/>
              </a:spcAft>
              <a:buSzPts val="1400"/>
            </a:pPr>
            <a:r>
              <a:rPr lang="en-US" sz="17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</a:t>
            </a:r>
            <a:r>
              <a:rPr lang="en-US" sz="1700" dirty="0" smtClean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    </a:t>
            </a:r>
            <a:r>
              <a:rPr lang="en-US" sz="1700" dirty="0" smtClean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100 </a:t>
            </a:r>
            <a:r>
              <a:rPr lang="en-US" sz="17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kOhm</a:t>
            </a:r>
            <a:r>
              <a:rPr lang="en-US" sz="17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/□ (RPCs) → </a:t>
            </a:r>
            <a:r>
              <a:rPr lang="en-US" sz="1700" b="1" dirty="0">
                <a:solidFill>
                  <a:srgbClr val="FF66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45</a:t>
            </a:r>
            <a:r>
              <a:rPr lang="en-US" altLang="ko-KR" sz="1700" b="1" dirty="0">
                <a:solidFill>
                  <a:srgbClr val="FF66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0 </a:t>
            </a:r>
            <a:r>
              <a:rPr lang="en-US" altLang="ko-KR" sz="1700" b="1" dirty="0" err="1">
                <a:solidFill>
                  <a:srgbClr val="FF66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kOhm</a:t>
            </a:r>
            <a:r>
              <a:rPr lang="en-US" altLang="ko-KR" sz="1700" b="1" dirty="0">
                <a:solidFill>
                  <a:srgbClr val="FF66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/□  (</a:t>
            </a:r>
            <a:r>
              <a:rPr lang="en-US" altLang="ko-KR" sz="1700" b="1" dirty="0" err="1">
                <a:solidFill>
                  <a:srgbClr val="FF66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iRPCs</a:t>
            </a:r>
            <a:r>
              <a:rPr lang="en-US" altLang="ko-KR" sz="1700" b="1" dirty="0">
                <a:solidFill>
                  <a:srgbClr val="FF66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)</a:t>
            </a:r>
            <a:endParaRPr sz="1700" b="1" dirty="0">
              <a:solidFill>
                <a:srgbClr val="FF6600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72000">
              <a:spcAft>
                <a:spcPts val="600"/>
              </a:spcAft>
              <a:buSzPts val="1400"/>
            </a:pPr>
            <a:r>
              <a:rPr lang="en-US" sz="1700" dirty="0" smtClean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3.  Final </a:t>
            </a:r>
            <a:r>
              <a:rPr lang="en-US" sz="17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visual inspection for HPL </a:t>
            </a:r>
            <a:r>
              <a:rPr lang="en-US" sz="1700" dirty="0" smtClean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panels </a:t>
            </a:r>
            <a:endParaRPr sz="1700" dirty="0"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</p:txBody>
      </p:sp>
      <p:sp>
        <p:nvSpPr>
          <p:cNvPr id="303" name="Google Shape;303;p24"/>
          <p:cNvSpPr/>
          <p:nvPr/>
        </p:nvSpPr>
        <p:spPr>
          <a:xfrm>
            <a:off x="5940212" y="1174834"/>
            <a:ext cx="5864610" cy="4700694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2400"/>
          </a:p>
        </p:txBody>
      </p:sp>
      <p:sp>
        <p:nvSpPr>
          <p:cNvPr id="304" name="Google Shape;304;p24"/>
          <p:cNvSpPr/>
          <p:nvPr/>
        </p:nvSpPr>
        <p:spPr>
          <a:xfrm>
            <a:off x="384387" y="3018552"/>
            <a:ext cx="5132493" cy="2861733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2400"/>
          </a:p>
        </p:txBody>
      </p:sp>
      <p:sp>
        <p:nvSpPr>
          <p:cNvPr id="305" name="Google Shape;305;p24"/>
          <p:cNvSpPr txBox="1"/>
          <p:nvPr/>
        </p:nvSpPr>
        <p:spPr>
          <a:xfrm>
            <a:off x="1678092" y="5889905"/>
            <a:ext cx="328280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6933"/>
            <a:r>
              <a:rPr lang="en-US" sz="2400" b="1" dirty="0">
                <a:solidFill>
                  <a:srgbClr val="0099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Graphite coating</a:t>
            </a:r>
            <a:endParaRPr sz="2400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06" name="Google Shape;306;p24"/>
          <p:cNvSpPr txBox="1">
            <a:spLocks noGrp="1"/>
          </p:cNvSpPr>
          <p:nvPr>
            <p:ph type="sldNum" idx="12"/>
          </p:nvPr>
        </p:nvSpPr>
        <p:spPr>
          <a:xfrm>
            <a:off x="11689079" y="6487928"/>
            <a:ext cx="351367" cy="307777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0" bIns="0" rtlCol="0" anchor="t" anchorCtr="0">
            <a:spAutoFit/>
          </a:bodyPr>
          <a:lstStyle/>
          <a:p>
            <a:pPr marL="33866" algn="l"/>
            <a:fld id="{00000000-1234-1234-1234-123412341234}" type="slidenum">
              <a:rPr lang="en-US" sz="2000">
                <a:solidFill>
                  <a:srgbClr val="A5A5A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33866" algn="l"/>
              <a:t>8</a:t>
            </a:fld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07" name="Google Shape;307;p24"/>
          <p:cNvSpPr txBox="1"/>
          <p:nvPr/>
        </p:nvSpPr>
        <p:spPr>
          <a:xfrm>
            <a:off x="7882724" y="5949352"/>
            <a:ext cx="149160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6933"/>
            <a:r>
              <a:rPr lang="en-US" sz="2400" b="1" dirty="0">
                <a:solidFill>
                  <a:srgbClr val="0099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Washing</a:t>
            </a:r>
            <a:endParaRPr sz="2400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08" name="Google Shape;308;p24"/>
          <p:cNvSpPr txBox="1"/>
          <p:nvPr/>
        </p:nvSpPr>
        <p:spPr>
          <a:xfrm>
            <a:off x="60300" y="6528133"/>
            <a:ext cx="8316400" cy="410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-US" sz="1067">
                <a:solidFill>
                  <a:srgbClr val="99999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 A Shah,  P2UG 20 Oct. 2021</a:t>
            </a:r>
            <a:endParaRPr sz="1067">
              <a:solidFill>
                <a:srgbClr val="99999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DRD1, Feb. 2025 </a:t>
            </a:r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257773" y="417844"/>
            <a:ext cx="1986569" cy="461665"/>
          </a:xfrm>
          <a:prstGeom prst="rect">
            <a:avLst/>
          </a:prstGeom>
          <a:solidFill>
            <a:srgbClr val="FF0000">
              <a:alpha val="24000"/>
            </a:srgbClr>
          </a:solidFill>
          <a:ln w="41275">
            <a:solidFill>
              <a:srgbClr val="0000FF"/>
            </a:solidFill>
          </a:ln>
        </p:spPr>
        <p:txBody>
          <a:bodyPr wrap="none">
            <a:spAutoFit/>
          </a:bodyPr>
          <a:lstStyle/>
          <a:p>
            <a:r>
              <a:rPr lang="en-US" altLang="ko-KR" sz="2400" b="1" dirty="0">
                <a:solidFill>
                  <a:srgbClr val="0000FF"/>
                </a:solidFill>
                <a:latin typeface="+mj-lt"/>
                <a:cs typeface="Calibri" panose="020F0502020204030204" pitchFamily="34" charset="0"/>
              </a:rPr>
              <a:t>Outsourcing</a:t>
            </a:r>
            <a:endParaRPr lang="ko-KR" altLang="en-US" sz="2400" b="1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1BDD8-B182-4A32-9767-1C6C77B53985}" type="datetime1">
              <a:rPr lang="ko-KR" altLang="en-US" smtClean="0"/>
              <a:t>2025-02-28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449220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2024 KPS Spring Meeting at DCC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F69F5-9743-44AA-9468-AE21069A77A1}" type="slidenum">
              <a:rPr lang="ko-KR" altLang="en-US" smtClean="0"/>
              <a:t>9</a:t>
            </a:fld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773" y="1154449"/>
            <a:ext cx="11763632" cy="5047670"/>
          </a:xfrm>
          <a:prstGeom prst="rect">
            <a:avLst/>
          </a:prstGeom>
        </p:spPr>
      </p:pic>
      <p:sp>
        <p:nvSpPr>
          <p:cNvPr id="6" name="Google Shape;301;p24"/>
          <p:cNvSpPr txBox="1">
            <a:spLocks/>
          </p:cNvSpPr>
          <p:nvPr/>
        </p:nvSpPr>
        <p:spPr>
          <a:xfrm>
            <a:off x="2569029" y="383653"/>
            <a:ext cx="9231086" cy="49585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125300" rIns="0" bIns="0" rtlCol="0" anchor="t" anchorCtr="0">
            <a:sp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00559">
              <a:lnSpc>
                <a:spcPct val="100000"/>
              </a:lnSpc>
              <a:spcBef>
                <a:spcPts val="0"/>
              </a:spcBef>
            </a:pPr>
            <a:r>
              <a:rPr lang="en-US" sz="2400" b="1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Yurim</a:t>
            </a:r>
            <a:r>
              <a:rPr lang="en-US" sz="24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Company at </a:t>
            </a:r>
            <a:r>
              <a:rPr lang="en-US" sz="2400" b="1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Goyang</a:t>
            </a:r>
            <a:r>
              <a:rPr lang="en-US" sz="24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city for insulator coating on HPL electrodes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257773" y="417844"/>
            <a:ext cx="1986569" cy="461665"/>
          </a:xfrm>
          <a:prstGeom prst="rect">
            <a:avLst/>
          </a:prstGeom>
          <a:solidFill>
            <a:srgbClr val="FF0000">
              <a:alpha val="24000"/>
            </a:srgbClr>
          </a:solidFill>
          <a:ln w="41275">
            <a:solidFill>
              <a:srgbClr val="0000FF"/>
            </a:solidFill>
          </a:ln>
        </p:spPr>
        <p:txBody>
          <a:bodyPr wrap="none">
            <a:spAutoFit/>
          </a:bodyPr>
          <a:lstStyle/>
          <a:p>
            <a:r>
              <a:rPr lang="en-US" altLang="ko-KR" sz="2400" b="1" dirty="0">
                <a:solidFill>
                  <a:srgbClr val="0000FF"/>
                </a:solidFill>
                <a:latin typeface="+mj-lt"/>
                <a:cs typeface="Calibri" panose="020F0502020204030204" pitchFamily="34" charset="0"/>
              </a:rPr>
              <a:t>Outsourcing</a:t>
            </a:r>
            <a:endParaRPr lang="ko-KR" altLang="en-US" sz="2400" b="1" dirty="0">
              <a:solidFill>
                <a:srgbClr val="0000FF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326049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1193</TotalTime>
  <Words>2106</Words>
  <Application>Microsoft Office PowerPoint</Application>
  <PresentationFormat>와이드스크린</PresentationFormat>
  <Paragraphs>296</Paragraphs>
  <Slides>22</Slides>
  <Notes>7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22</vt:i4>
      </vt:variant>
    </vt:vector>
  </HeadingPairs>
  <TitlesOfParts>
    <vt:vector size="30" baseType="lpstr">
      <vt:lpstr>맑은 고딕</vt:lpstr>
      <vt:lpstr>맑은 고딕</vt:lpstr>
      <vt:lpstr>휴먼명조</vt:lpstr>
      <vt:lpstr>Arial</vt:lpstr>
      <vt:lpstr>Calibri</vt:lpstr>
      <vt:lpstr>Times New Roman</vt:lpstr>
      <vt:lpstr>Wingdings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Damia Company at Goyang city  for washing and graphite coating on HPL electrodes (resistive plates) 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106</cp:revision>
  <dcterms:created xsi:type="dcterms:W3CDTF">2024-06-12T00:44:20Z</dcterms:created>
  <dcterms:modified xsi:type="dcterms:W3CDTF">2025-02-28T04:37:47Z</dcterms:modified>
</cp:coreProperties>
</file>