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48" r:id="rId3"/>
  </p:sldMasterIdLst>
  <p:notesMasterIdLst>
    <p:notesMasterId r:id="rId19"/>
  </p:notesMasterIdLst>
  <p:sldIdLst>
    <p:sldId id="256" r:id="rId4"/>
    <p:sldId id="257" r:id="rId5"/>
    <p:sldId id="258" r:id="rId6"/>
    <p:sldId id="259" r:id="rId7"/>
    <p:sldId id="260" r:id="rId8"/>
    <p:sldId id="261" r:id="rId9"/>
    <p:sldId id="262" r:id="rId10"/>
    <p:sldId id="263" r:id="rId11"/>
    <p:sldId id="272" r:id="rId12"/>
    <p:sldId id="264" r:id="rId13"/>
    <p:sldId id="265" r:id="rId14"/>
    <p:sldId id="273" r:id="rId15"/>
    <p:sldId id="269"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67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GB" dirty="0"/>
              <a:t>Type of repair (new foam </a:t>
            </a:r>
            <a:r>
              <a:rPr lang="en-GB"/>
              <a:t>excluded)</a:t>
            </a:r>
            <a:endParaRPr lang="en-GB" dirty="0"/>
          </a:p>
        </c:rich>
      </c:tx>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GB"/>
        </a:p>
      </c:txPr>
    </c:title>
    <c:autoTitleDeleted val="0"/>
    <c:plotArea>
      <c:layout/>
      <c:barChart>
        <c:barDir val="col"/>
        <c:grouping val="clustered"/>
        <c:varyColors val="0"/>
        <c:ser>
          <c:idx val="0"/>
          <c:order val="0"/>
          <c:tx>
            <c:v>inserto tubo</c:v>
          </c:tx>
          <c:spPr>
            <a:gradFill>
              <a:gsLst>
                <a:gs pos="0">
                  <a:schemeClr val="accent2">
                    <a:shade val="76000"/>
                  </a:schemeClr>
                </a:gs>
                <a:gs pos="100000">
                  <a:schemeClr val="accent2">
                    <a:shade val="76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'[Grafico in Microsoft PowerPoint]Rate_LS2'!$K$33:$K$38</c:f>
              <c:strCache>
                <c:ptCount val="6"/>
                <c:pt idx="0">
                  <c:v>2007-2019</c:v>
                </c:pt>
                <c:pt idx="1">
                  <c:v>2019</c:v>
                </c:pt>
                <c:pt idx="2">
                  <c:v>2020</c:v>
                </c:pt>
                <c:pt idx="3">
                  <c:v>2021</c:v>
                </c:pt>
                <c:pt idx="4">
                  <c:v>2022</c:v>
                </c:pt>
                <c:pt idx="5">
                  <c:v>2023</c:v>
                </c:pt>
              </c:strCache>
            </c:strRef>
          </c:cat>
          <c:val>
            <c:numRef>
              <c:f>'[Grafico in Microsoft PowerPoint]Rate_LS2'!$L$33:$L$38</c:f>
              <c:numCache>
                <c:formatCode>General</c:formatCode>
                <c:ptCount val="6"/>
                <c:pt idx="0">
                  <c:v>282</c:v>
                </c:pt>
                <c:pt idx="1">
                  <c:v>14</c:v>
                </c:pt>
                <c:pt idx="2">
                  <c:v>45</c:v>
                </c:pt>
                <c:pt idx="3">
                  <c:v>185</c:v>
                </c:pt>
                <c:pt idx="4">
                  <c:v>255</c:v>
                </c:pt>
                <c:pt idx="5">
                  <c:v>256</c:v>
                </c:pt>
              </c:numCache>
            </c:numRef>
          </c:val>
          <c:extLst>
            <c:ext xmlns:c16="http://schemas.microsoft.com/office/drawing/2014/chart" uri="{C3380CC4-5D6E-409C-BE32-E72D297353CC}">
              <c16:uniqueId val="{00000000-E4EF-46EF-9D56-E57B10B448D4}"/>
            </c:ext>
          </c:extLst>
        </c:ser>
        <c:ser>
          <c:idx val="1"/>
          <c:order val="1"/>
          <c:tx>
            <c:v>Glue 3140</c:v>
          </c:tx>
          <c:spPr>
            <a:solidFill>
              <a:schemeClr val="accent1"/>
            </a:soli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val>
            <c:numRef>
              <c:f>'[Grafico in Microsoft PowerPoint]Rate_LS2'!$M$33:$M$38</c:f>
              <c:numCache>
                <c:formatCode>General</c:formatCode>
                <c:ptCount val="6"/>
                <c:pt idx="0">
                  <c:v>0</c:v>
                </c:pt>
                <c:pt idx="1">
                  <c:v>0</c:v>
                </c:pt>
                <c:pt idx="2">
                  <c:v>0</c:v>
                </c:pt>
                <c:pt idx="3">
                  <c:v>310</c:v>
                </c:pt>
                <c:pt idx="4">
                  <c:v>77</c:v>
                </c:pt>
                <c:pt idx="5">
                  <c:v>80</c:v>
                </c:pt>
              </c:numCache>
            </c:numRef>
          </c:val>
          <c:extLst>
            <c:ext xmlns:c16="http://schemas.microsoft.com/office/drawing/2014/chart" uri="{C3380CC4-5D6E-409C-BE32-E72D297353CC}">
              <c16:uniqueId val="{00000001-E4EF-46EF-9D56-E57B10B448D4}"/>
            </c:ext>
          </c:extLst>
        </c:ser>
        <c:dLbls>
          <c:dLblPos val="inEnd"/>
          <c:showLegendKey val="0"/>
          <c:showVal val="1"/>
          <c:showCatName val="0"/>
          <c:showSerName val="0"/>
          <c:showPercent val="0"/>
          <c:showBubbleSize val="0"/>
        </c:dLbls>
        <c:gapWidth val="41"/>
        <c:axId val="771537152"/>
        <c:axId val="771537568"/>
      </c:barChart>
      <c:catAx>
        <c:axId val="77153715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dk1">
                    <a:lumMod val="65000"/>
                    <a:lumOff val="35000"/>
                  </a:schemeClr>
                </a:solidFill>
                <a:effectLst/>
                <a:latin typeface="+mn-lt"/>
                <a:ea typeface="+mn-ea"/>
                <a:cs typeface="+mn-cs"/>
              </a:defRPr>
            </a:pPr>
            <a:endParaRPr lang="en-US"/>
          </a:p>
        </c:txPr>
        <c:crossAx val="771537568"/>
        <c:crosses val="autoZero"/>
        <c:auto val="1"/>
        <c:lblAlgn val="ctr"/>
        <c:lblOffset val="100"/>
        <c:tickMarkSkip val="1"/>
        <c:noMultiLvlLbl val="0"/>
      </c:catAx>
      <c:valAx>
        <c:axId val="771537568"/>
        <c:scaling>
          <c:orientation val="minMax"/>
        </c:scaling>
        <c:delete val="1"/>
        <c:axPos val="l"/>
        <c:numFmt formatCode="General" sourceLinked="1"/>
        <c:majorTickMark val="none"/>
        <c:minorTickMark val="none"/>
        <c:tickLblPos val="nextTo"/>
        <c:crossAx val="771537152"/>
        <c:crosses val="autoZero"/>
        <c:crossBetween val="between"/>
      </c:valAx>
      <c:spPr>
        <a:noFill/>
        <a:ln>
          <a:noFill/>
        </a:ln>
        <a:effectLst/>
      </c:spPr>
    </c:plotArea>
    <c:legend>
      <c:legendPos val="t"/>
      <c:layout>
        <c:manualLayout>
          <c:xMode val="edge"/>
          <c:yMode val="edge"/>
          <c:x val="0.32697681267134571"/>
          <c:y val="0.20880465063030287"/>
          <c:w val="0.33892259905623995"/>
          <c:h val="7.4051619961075135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20330F-0DDB-4F71-9419-05965B49E98E}" type="datetimeFigureOut">
              <a:rPr lang="it-IT" smtClean="0"/>
              <a:t>27/02/2025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71A269-D36C-435E-ADD7-F9546F9E3D86}" type="slidenum">
              <a:rPr lang="it-IT" smtClean="0"/>
              <a:t>‹N›</a:t>
            </a:fld>
            <a:endParaRPr lang="it-IT"/>
          </a:p>
        </p:txBody>
      </p:sp>
    </p:spTree>
    <p:extLst>
      <p:ext uri="{BB962C8B-B14F-4D97-AF65-F5344CB8AC3E}">
        <p14:creationId xmlns:p14="http://schemas.microsoft.com/office/powerpoint/2010/main" val="297451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B75EE60B-14BF-7349-8A24-F24C7B40F8B0}" type="slidenum">
              <a:rPr lang="en-GB" smtClean="0"/>
              <a:t>4</a:t>
            </a:fld>
            <a:endParaRPr lang="en-GB"/>
          </a:p>
        </p:txBody>
      </p:sp>
    </p:spTree>
    <p:extLst>
      <p:ext uri="{BB962C8B-B14F-4D97-AF65-F5344CB8AC3E}">
        <p14:creationId xmlns:p14="http://schemas.microsoft.com/office/powerpoint/2010/main" val="2466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B75EE60B-14BF-7349-8A24-F24C7B40F8B0}" type="slidenum">
              <a:rPr lang="en-GB" smtClean="0"/>
              <a:t>5</a:t>
            </a:fld>
            <a:endParaRPr lang="en-GB"/>
          </a:p>
        </p:txBody>
      </p:sp>
    </p:spTree>
    <p:extLst>
      <p:ext uri="{BB962C8B-B14F-4D97-AF65-F5344CB8AC3E}">
        <p14:creationId xmlns:p14="http://schemas.microsoft.com/office/powerpoint/2010/main" val="4290598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B75EE60B-14BF-7349-8A24-F24C7B40F8B0}" type="slidenum">
              <a:rPr lang="en-GB" smtClean="0"/>
              <a:t>6</a:t>
            </a:fld>
            <a:endParaRPr lang="en-GB"/>
          </a:p>
        </p:txBody>
      </p:sp>
    </p:spTree>
    <p:extLst>
      <p:ext uri="{BB962C8B-B14F-4D97-AF65-F5344CB8AC3E}">
        <p14:creationId xmlns:p14="http://schemas.microsoft.com/office/powerpoint/2010/main" val="270427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2732103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1855681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82ECA-18F2-4390-831F-C2F5572E64E8}"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94021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713446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82ECA-18F2-4390-831F-C2F5572E64E8}"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2239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65676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23044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11349254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33C952F-63B1-2341-9811-1E55735DB09C}"/>
              </a:ext>
            </a:extLst>
          </p:cNvPr>
          <p:cNvSpPr>
            <a:spLocks noGrp="1"/>
          </p:cNvSpPr>
          <p:nvPr>
            <p:ph type="dt" sz="half" idx="10"/>
          </p:nvPr>
        </p:nvSpPr>
        <p:spPr/>
        <p:txBody>
          <a:bodyPr/>
          <a:lstStyle/>
          <a:p>
            <a:fld id="{CF969A24-BF4E-1B41-A299-599320781742}" type="datetimeFigureOut">
              <a:rPr lang="en-US" smtClean="0"/>
              <a:t>2/27/2025</a:t>
            </a:fld>
            <a:endParaRPr lang="en-US"/>
          </a:p>
        </p:txBody>
      </p:sp>
      <p:sp>
        <p:nvSpPr>
          <p:cNvPr id="3" name="Segnaposto piè di pagina 2">
            <a:extLst>
              <a:ext uri="{FF2B5EF4-FFF2-40B4-BE49-F238E27FC236}">
                <a16:creationId xmlns:a16="http://schemas.microsoft.com/office/drawing/2014/main" id="{995A6AC5-7B04-0A4E-8EB8-0973A82970CB}"/>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C56026D2-2DAA-B04E-92CA-CA8B71F669EC}"/>
              </a:ext>
            </a:extLst>
          </p:cNvPr>
          <p:cNvSpPr>
            <a:spLocks noGrp="1"/>
          </p:cNvSpPr>
          <p:nvPr>
            <p:ph type="sldNum" sz="quarter" idx="12"/>
          </p:nvPr>
        </p:nvSpPr>
        <p:spPr/>
        <p:txBody>
          <a:bodyPr/>
          <a:lstStyle/>
          <a:p>
            <a:fld id="{B1774455-6215-6A48-9D58-0030EBB0C139}" type="slidenum">
              <a:rPr lang="en-US" smtClean="0"/>
              <a:t>‹N›</a:t>
            </a:fld>
            <a:endParaRPr lang="en-US"/>
          </a:p>
        </p:txBody>
      </p:sp>
    </p:spTree>
    <p:extLst>
      <p:ext uri="{BB962C8B-B14F-4D97-AF65-F5344CB8AC3E}">
        <p14:creationId xmlns:p14="http://schemas.microsoft.com/office/powerpoint/2010/main" val="4244741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8BAE49-C0A2-FF45-B902-1D03001FF7F7}"/>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B8D4EA2E-2A74-4244-BC5E-62948A0E50F0}"/>
              </a:ext>
            </a:extLst>
          </p:cNvPr>
          <p:cNvSpPr>
            <a:spLocks noGrp="1"/>
          </p:cNvSpPr>
          <p:nvPr>
            <p:ph type="dt" sz="half" idx="10"/>
          </p:nvPr>
        </p:nvSpPr>
        <p:spPr/>
        <p:txBody>
          <a:bodyPr/>
          <a:lstStyle/>
          <a:p>
            <a:fld id="{CF969A24-BF4E-1B41-A299-599320781742}" type="datetimeFigureOut">
              <a:rPr lang="en-US" smtClean="0"/>
              <a:t>2/27/2025</a:t>
            </a:fld>
            <a:endParaRPr lang="en-US"/>
          </a:p>
        </p:txBody>
      </p:sp>
      <p:sp>
        <p:nvSpPr>
          <p:cNvPr id="4" name="Segnaposto piè di pagina 3">
            <a:extLst>
              <a:ext uri="{FF2B5EF4-FFF2-40B4-BE49-F238E27FC236}">
                <a16:creationId xmlns:a16="http://schemas.microsoft.com/office/drawing/2014/main" id="{B3319C24-6FDC-2D48-A694-BF2ED638CCA7}"/>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C0C15741-6B64-304D-A68B-C2DE0BDB21D5}"/>
              </a:ext>
            </a:extLst>
          </p:cNvPr>
          <p:cNvSpPr>
            <a:spLocks noGrp="1"/>
          </p:cNvSpPr>
          <p:nvPr>
            <p:ph type="sldNum" sz="quarter" idx="12"/>
          </p:nvPr>
        </p:nvSpPr>
        <p:spPr/>
        <p:txBody>
          <a:bodyPr/>
          <a:lstStyle/>
          <a:p>
            <a:fld id="{B1774455-6215-6A48-9D58-0030EBB0C139}" type="slidenum">
              <a:rPr lang="en-US" smtClean="0"/>
              <a:t>‹N›</a:t>
            </a:fld>
            <a:endParaRPr lang="en-US"/>
          </a:p>
        </p:txBody>
      </p:sp>
    </p:spTree>
    <p:extLst>
      <p:ext uri="{BB962C8B-B14F-4D97-AF65-F5344CB8AC3E}">
        <p14:creationId xmlns:p14="http://schemas.microsoft.com/office/powerpoint/2010/main" val="2299707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A4EAFE7-BAB8-490A-923F-9662B02E5070}"/>
              </a:ext>
            </a:extLst>
          </p:cNvPr>
          <p:cNvSpPr>
            <a:spLocks noGrp="1"/>
          </p:cNvSpPr>
          <p:nvPr>
            <p:ph type="dt" sz="half" idx="10"/>
          </p:nvPr>
        </p:nvSpPr>
        <p:spPr/>
        <p:txBody>
          <a:bodyPr/>
          <a:lstStyle/>
          <a:p>
            <a:fld id="{8E4768D1-6370-4121-B698-615671F4AD4E}" type="datetimeFigureOut">
              <a:rPr lang="en-GB" smtClean="0"/>
              <a:t>27/02/2025</a:t>
            </a:fld>
            <a:endParaRPr lang="en-GB"/>
          </a:p>
        </p:txBody>
      </p:sp>
      <p:sp>
        <p:nvSpPr>
          <p:cNvPr id="3" name="Segnaposto piè di pagina 2">
            <a:extLst>
              <a:ext uri="{FF2B5EF4-FFF2-40B4-BE49-F238E27FC236}">
                <a16:creationId xmlns:a16="http://schemas.microsoft.com/office/drawing/2014/main" id="{1E1ABEAD-D2AA-4A7B-9782-BF2511930AEC}"/>
              </a:ext>
            </a:extLst>
          </p:cNvPr>
          <p:cNvSpPr>
            <a:spLocks noGrp="1"/>
          </p:cNvSpPr>
          <p:nvPr>
            <p:ph type="ftr" sz="quarter" idx="11"/>
          </p:nvPr>
        </p:nvSpPr>
        <p:spPr/>
        <p:txBody>
          <a:bodyPr/>
          <a:lstStyle/>
          <a:p>
            <a:endParaRPr lang="en-GB"/>
          </a:p>
        </p:txBody>
      </p:sp>
      <p:sp>
        <p:nvSpPr>
          <p:cNvPr id="4" name="Segnaposto numero diapositiva 3">
            <a:extLst>
              <a:ext uri="{FF2B5EF4-FFF2-40B4-BE49-F238E27FC236}">
                <a16:creationId xmlns:a16="http://schemas.microsoft.com/office/drawing/2014/main" id="{58E894A6-DF15-435D-8FD8-25B64CCDAA06}"/>
              </a:ext>
            </a:extLst>
          </p:cNvPr>
          <p:cNvSpPr>
            <a:spLocks noGrp="1"/>
          </p:cNvSpPr>
          <p:nvPr>
            <p:ph type="sldNum" sz="quarter" idx="12"/>
          </p:nvPr>
        </p:nvSpPr>
        <p:spPr/>
        <p:txBody>
          <a:bodyPr/>
          <a:lstStyle/>
          <a:p>
            <a:fld id="{847F1E60-F4C5-43A7-9441-7B584FE6313C}" type="slidenum">
              <a:rPr lang="en-GB" smtClean="0"/>
              <a:t>‹N›</a:t>
            </a:fld>
            <a:endParaRPr lang="en-GB"/>
          </a:p>
        </p:txBody>
      </p:sp>
    </p:spTree>
    <p:extLst>
      <p:ext uri="{BB962C8B-B14F-4D97-AF65-F5344CB8AC3E}">
        <p14:creationId xmlns:p14="http://schemas.microsoft.com/office/powerpoint/2010/main" val="200071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262786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6C88323-F584-4C1A-894E-E8932A332A8B}" type="datetimeFigureOut">
              <a:rPr lang="it-IT" smtClean="0"/>
              <a:t>27/02/2025</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28800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718233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6C88323-F584-4C1A-894E-E8932A332A8B}" type="datetimeFigureOut">
              <a:rPr lang="it-IT" smtClean="0"/>
              <a:t>27/02/2025</a:t>
            </a:fld>
            <a:endParaRPr lang="it-IT"/>
          </a:p>
        </p:txBody>
      </p:sp>
      <p:sp>
        <p:nvSpPr>
          <p:cNvPr id="8" name="Footer Placeholder 7"/>
          <p:cNvSpPr>
            <a:spLocks noGrp="1"/>
          </p:cNvSpPr>
          <p:nvPr>
            <p:ph type="ftr" sz="quarter" idx="11"/>
          </p:nvPr>
        </p:nvSpPr>
        <p:spPr/>
        <p:txBody>
          <a:bodyPr/>
          <a:lstStyle/>
          <a:p>
            <a:endParaRPr lang="it-I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15665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06C88323-F584-4C1A-894E-E8932A332A8B}" type="datetimeFigureOut">
              <a:rPr lang="it-IT" smtClean="0"/>
              <a:t>27/02/2025</a:t>
            </a:fld>
            <a:endParaRPr lang="it-IT"/>
          </a:p>
        </p:txBody>
      </p:sp>
      <p:sp>
        <p:nvSpPr>
          <p:cNvPr id="4" name="Footer Placeholder 3"/>
          <p:cNvSpPr>
            <a:spLocks noGrp="1"/>
          </p:cNvSpPr>
          <p:nvPr>
            <p:ph type="ftr" sz="quarter" idx="11"/>
          </p:nvPr>
        </p:nvSpPr>
        <p:spPr/>
        <p:txBody>
          <a:bodyPr/>
          <a:lstStyle/>
          <a:p>
            <a:endParaRPr lang="it-I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2175965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C88323-F584-4C1A-894E-E8932A332A8B}" type="datetimeFigureOut">
              <a:rPr lang="it-IT" smtClean="0"/>
              <a:t>27/02/2025</a:t>
            </a:fld>
            <a:endParaRPr lang="it-IT"/>
          </a:p>
        </p:txBody>
      </p:sp>
      <p:sp>
        <p:nvSpPr>
          <p:cNvPr id="3" name="Footer Placeholder 2"/>
          <p:cNvSpPr>
            <a:spLocks noGrp="1"/>
          </p:cNvSpPr>
          <p:nvPr>
            <p:ph type="ftr" sz="quarter" idx="11"/>
          </p:nvPr>
        </p:nvSpPr>
        <p:spPr/>
        <p:txBody>
          <a:bodyPr/>
          <a:lstStyle/>
          <a:p>
            <a:endParaRPr lang="it-I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821804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46223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6C88323-F584-4C1A-894E-E8932A332A8B}" type="datetimeFigureOut">
              <a:rPr lang="it-IT" smtClean="0"/>
              <a:t>27/02/2025</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82ECA-18F2-4390-831F-C2F5572E64E8}" type="slidenum">
              <a:rPr lang="it-IT" smtClean="0"/>
              <a:t>‹N›</a:t>
            </a:fld>
            <a:endParaRPr lang="it-IT"/>
          </a:p>
        </p:txBody>
      </p:sp>
    </p:spTree>
    <p:extLst>
      <p:ext uri="{BB962C8B-B14F-4D97-AF65-F5344CB8AC3E}">
        <p14:creationId xmlns:p14="http://schemas.microsoft.com/office/powerpoint/2010/main" val="3556797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6C88323-F584-4C1A-894E-E8932A332A8B}" type="datetimeFigureOut">
              <a:rPr lang="it-IT" smtClean="0"/>
              <a:t>27/02/2025</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0C82ECA-18F2-4390-831F-C2F5572E64E8}" type="slidenum">
              <a:rPr lang="it-IT" smtClean="0"/>
              <a:t>‹N›</a:t>
            </a:fld>
            <a:endParaRPr lang="it-IT"/>
          </a:p>
        </p:txBody>
      </p:sp>
    </p:spTree>
    <p:extLst>
      <p:ext uri="{BB962C8B-B14F-4D97-AF65-F5344CB8AC3E}">
        <p14:creationId xmlns:p14="http://schemas.microsoft.com/office/powerpoint/2010/main" val="150876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A2CAAB9-2CC1-2E46-9ED4-6A9759C1C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8C2D4A4E-CC47-6645-8C67-90E5CFB38B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929EF70A-7D5A-8840-915C-679C7E6E22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69A24-BF4E-1B41-A299-599320781742}" type="datetimeFigureOut">
              <a:rPr lang="en-US" smtClean="0"/>
              <a:t>2/27/2025</a:t>
            </a:fld>
            <a:endParaRPr lang="en-US"/>
          </a:p>
        </p:txBody>
      </p:sp>
      <p:sp>
        <p:nvSpPr>
          <p:cNvPr id="5" name="Segnaposto piè di pagina 4">
            <a:extLst>
              <a:ext uri="{FF2B5EF4-FFF2-40B4-BE49-F238E27FC236}">
                <a16:creationId xmlns:a16="http://schemas.microsoft.com/office/drawing/2014/main" id="{C0D0B08A-0B47-234F-B3A4-2D46D51FDF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a:extLst>
              <a:ext uri="{FF2B5EF4-FFF2-40B4-BE49-F238E27FC236}">
                <a16:creationId xmlns:a16="http://schemas.microsoft.com/office/drawing/2014/main" id="{7B1C6A57-5BE9-954B-8A91-EDB32D5431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74455-6215-6A48-9D58-0030EBB0C139}" type="slidenum">
              <a:rPr lang="en-US" smtClean="0"/>
              <a:t>‹N›</a:t>
            </a:fld>
            <a:endParaRPr lang="en-US"/>
          </a:p>
        </p:txBody>
      </p:sp>
    </p:spTree>
    <p:extLst>
      <p:ext uri="{BB962C8B-B14F-4D97-AF65-F5344CB8AC3E}">
        <p14:creationId xmlns:p14="http://schemas.microsoft.com/office/powerpoint/2010/main" val="3535187821"/>
      </p:ext>
    </p:extLst>
  </p:cSld>
  <p:clrMap bg1="lt1" tx1="dk1" bg2="lt2" tx2="dk2" accent1="accent1" accent2="accent2" accent3="accent3" accent4="accent4" accent5="accent5" accent6="accent6" hlink="hlink" folHlink="folHlink"/>
  <p:sldLayoutIdLst>
    <p:sldLayoutId id="2147483678" r:id="rId1"/>
    <p:sldLayoutId id="21474836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27AC46A-2EB4-4B1F-9B5B-A556A5C78A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82CF85DC-32C9-4FDB-B88D-9CAD6684CE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55F8329A-CDE2-4824-B485-688AAC68E1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4768D1-6370-4121-B698-615671F4AD4E}" type="datetimeFigureOut">
              <a:rPr lang="en-GB" smtClean="0"/>
              <a:t>27/02/2025</a:t>
            </a:fld>
            <a:endParaRPr lang="en-GB"/>
          </a:p>
        </p:txBody>
      </p:sp>
      <p:sp>
        <p:nvSpPr>
          <p:cNvPr id="5" name="Segnaposto piè di pagina 4">
            <a:extLst>
              <a:ext uri="{FF2B5EF4-FFF2-40B4-BE49-F238E27FC236}">
                <a16:creationId xmlns:a16="http://schemas.microsoft.com/office/drawing/2014/main" id="{AA40C315-EAC6-44ED-A2C7-DAF653CB15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a:extLst>
              <a:ext uri="{FF2B5EF4-FFF2-40B4-BE49-F238E27FC236}">
                <a16:creationId xmlns:a16="http://schemas.microsoft.com/office/drawing/2014/main" id="{52D5472F-1860-4339-BF14-8C3F41FAAD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F1E60-F4C5-43A7-9441-7B584FE6313C}" type="slidenum">
              <a:rPr lang="en-GB" smtClean="0"/>
              <a:t>‹N›</a:t>
            </a:fld>
            <a:endParaRPr lang="en-GB"/>
          </a:p>
        </p:txBody>
      </p:sp>
    </p:spTree>
    <p:extLst>
      <p:ext uri="{BB962C8B-B14F-4D97-AF65-F5344CB8AC3E}">
        <p14:creationId xmlns:p14="http://schemas.microsoft.com/office/powerpoint/2010/main" val="781199151"/>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18.xml"/><Relationship Id="rId4" Type="http://schemas.openxmlformats.org/officeDocument/2006/relationships/image" Target="../media/image31.jp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8.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hyperlink" Target="https://doi.org/10.1016/j.nima.2003.09.021"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10.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jpe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JP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18.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BFC5D5-4F12-D028-5AF8-FAB766D147B4}"/>
              </a:ext>
            </a:extLst>
          </p:cNvPr>
          <p:cNvSpPr>
            <a:spLocks noGrp="1"/>
          </p:cNvSpPr>
          <p:nvPr>
            <p:ph type="ctrTitle"/>
          </p:nvPr>
        </p:nvSpPr>
        <p:spPr/>
        <p:txBody>
          <a:bodyPr>
            <a:normAutofit fontScale="90000"/>
          </a:bodyPr>
          <a:lstStyle/>
          <a:p>
            <a:r>
              <a:rPr lang="it-IT" b="1" dirty="0"/>
              <a:t>A </a:t>
            </a:r>
            <a:r>
              <a:rPr lang="it-IT" b="1" dirty="0" err="1"/>
              <a:t>recap</a:t>
            </a:r>
            <a:r>
              <a:rPr lang="it-IT" b="1" dirty="0"/>
              <a:t> of the gas-leak </a:t>
            </a:r>
            <a:r>
              <a:rPr lang="it-IT" b="1" dirty="0" err="1"/>
              <a:t>problem</a:t>
            </a:r>
            <a:r>
              <a:rPr lang="it-IT" b="1" dirty="0"/>
              <a:t> in the ATLAS legacy </a:t>
            </a:r>
            <a:r>
              <a:rPr lang="it-IT" b="1" dirty="0" err="1"/>
              <a:t>RPCs</a:t>
            </a:r>
            <a:r>
              <a:rPr lang="it-IT" b="1" dirty="0"/>
              <a:t> and </a:t>
            </a:r>
            <a:r>
              <a:rPr lang="it-IT" b="1" dirty="0" err="1"/>
              <a:t>its</a:t>
            </a:r>
            <a:r>
              <a:rPr lang="it-IT" b="1" dirty="0"/>
              <a:t> </a:t>
            </a:r>
            <a:r>
              <a:rPr lang="it-IT" b="1" dirty="0" err="1"/>
              <a:t>mitigation</a:t>
            </a:r>
            <a:endParaRPr lang="it-IT" b="1" dirty="0"/>
          </a:p>
        </p:txBody>
      </p:sp>
      <p:sp>
        <p:nvSpPr>
          <p:cNvPr id="3" name="Sottotitolo 2">
            <a:extLst>
              <a:ext uri="{FF2B5EF4-FFF2-40B4-BE49-F238E27FC236}">
                <a16:creationId xmlns:a16="http://schemas.microsoft.com/office/drawing/2014/main" id="{CC33662E-243D-214B-C28B-8BB4EF30A8E1}"/>
              </a:ext>
            </a:extLst>
          </p:cNvPr>
          <p:cNvSpPr>
            <a:spLocks noGrp="1"/>
          </p:cNvSpPr>
          <p:nvPr>
            <p:ph type="subTitle" idx="1"/>
          </p:nvPr>
        </p:nvSpPr>
        <p:spPr/>
        <p:txBody>
          <a:bodyPr>
            <a:normAutofit fontScale="70000" lnSpcReduction="20000"/>
          </a:bodyPr>
          <a:lstStyle/>
          <a:p>
            <a:r>
              <a:rPr lang="it-IT" dirty="0"/>
              <a:t>P. Camarri</a:t>
            </a:r>
          </a:p>
          <a:p>
            <a:r>
              <a:rPr lang="it-IT" dirty="0"/>
              <a:t>University of Roma «Tor Vergata» and INFN</a:t>
            </a:r>
          </a:p>
          <a:p>
            <a:endParaRPr lang="it-IT" dirty="0"/>
          </a:p>
          <a:p>
            <a:r>
              <a:rPr lang="it-IT" dirty="0" err="1"/>
              <a:t>February</a:t>
            </a:r>
            <a:r>
              <a:rPr lang="it-IT" dirty="0"/>
              <a:t> 28th, 2025</a:t>
            </a:r>
          </a:p>
          <a:p>
            <a:endParaRPr lang="it-IT" dirty="0"/>
          </a:p>
        </p:txBody>
      </p:sp>
      <p:pic>
        <p:nvPicPr>
          <p:cNvPr id="4" name="Immagine 3">
            <a:extLst>
              <a:ext uri="{FF2B5EF4-FFF2-40B4-BE49-F238E27FC236}">
                <a16:creationId xmlns:a16="http://schemas.microsoft.com/office/drawing/2014/main" id="{F8CE18F2-D96A-32F5-B3A7-8A05A8F655FC}"/>
              </a:ext>
            </a:extLst>
          </p:cNvPr>
          <p:cNvPicPr>
            <a:picLocks noChangeAspect="1"/>
          </p:cNvPicPr>
          <p:nvPr/>
        </p:nvPicPr>
        <p:blipFill>
          <a:blip r:embed="rId2"/>
          <a:srcRect l="17938" t="21031" r="20438" b="68935"/>
          <a:stretch/>
        </p:blipFill>
        <p:spPr>
          <a:xfrm>
            <a:off x="2281286" y="424205"/>
            <a:ext cx="7513163" cy="688157"/>
          </a:xfrm>
          <a:prstGeom prst="rect">
            <a:avLst/>
          </a:prstGeom>
        </p:spPr>
      </p:pic>
    </p:spTree>
    <p:extLst>
      <p:ext uri="{BB962C8B-B14F-4D97-AF65-F5344CB8AC3E}">
        <p14:creationId xmlns:p14="http://schemas.microsoft.com/office/powerpoint/2010/main" val="3469642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r>
              <a:rPr lang="en-GB" dirty="0">
                <a:solidFill>
                  <a:srgbClr val="FF0000"/>
                </a:solidFill>
              </a:rPr>
              <a:t>ATLAS RPC </a:t>
            </a:r>
            <a:r>
              <a:rPr lang="en-US" dirty="0"/>
              <a:t>Leak repair technical R&amp;D  </a:t>
            </a:r>
            <a:endParaRPr lang="en-GB" dirty="0">
              <a:solidFill>
                <a:srgbClr val="FF0000"/>
              </a:solidFill>
            </a:endParaRPr>
          </a:p>
        </p:txBody>
      </p:sp>
      <p:sp>
        <p:nvSpPr>
          <p:cNvPr id="3" name="Segnaposto contenuto 2">
            <a:extLst>
              <a:ext uri="{FF2B5EF4-FFF2-40B4-BE49-F238E27FC236}">
                <a16:creationId xmlns:a16="http://schemas.microsoft.com/office/drawing/2014/main" id="{FF7B0F0F-ECCF-2242-8EA3-404BB15EBAEA}"/>
              </a:ext>
            </a:extLst>
          </p:cNvPr>
          <p:cNvSpPr txBox="1">
            <a:spLocks/>
          </p:cNvSpPr>
          <p:nvPr/>
        </p:nvSpPr>
        <p:spPr>
          <a:xfrm>
            <a:off x="363941" y="1275224"/>
            <a:ext cx="6570260" cy="5065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2000" dirty="0"/>
              <a:t>R&amp;D performed to develop the most efficient and fast repair technique. </a:t>
            </a:r>
            <a:r>
              <a:rPr lang="en-US" sz="2000" dirty="0"/>
              <a:t>Repair interventions are strongly affected by limited access (space and time) and specialized person power availability, both for ATLAS and CMS. </a:t>
            </a:r>
            <a:endParaRPr lang="en-GB" sz="2000" dirty="0"/>
          </a:p>
          <a:p>
            <a:pPr marL="0" indent="0">
              <a:buFont typeface="Arial" panose="020B0604020202020204" pitchFamily="34" charset="0"/>
              <a:buNone/>
            </a:pPr>
            <a:r>
              <a:rPr lang="en-GB" sz="2000" dirty="0"/>
              <a:t>In many cases the crack is unreachable so it must be repaired remotely:</a:t>
            </a:r>
          </a:p>
          <a:p>
            <a:pPr marL="457200" lvl="1" indent="0">
              <a:buNone/>
            </a:pPr>
            <a:r>
              <a:rPr lang="en-GB" sz="2000" dirty="0"/>
              <a:t>1. With the standard method the glue can be precisely sprayed with a special tool driven with Ultra-Thin wireless endoscope to completely cover the surface of the leaking inlet.</a:t>
            </a:r>
          </a:p>
          <a:p>
            <a:pPr marL="457200" lvl="1" indent="0">
              <a:buNone/>
            </a:pPr>
            <a:r>
              <a:rPr lang="en-GB" sz="2000" dirty="0"/>
              <a:t>The robustness of the reparations depends on glue characteristics; a lot of test were done to identify a better candidate, and Dow Corning 3140 seemed considerably stronger than the old 734</a:t>
            </a:r>
          </a:p>
          <a:p>
            <a:pPr marL="914400" lvl="1" indent="-457200">
              <a:buFont typeface="+mj-lt"/>
              <a:buAutoNum type="arabicPeriod" startAt="2"/>
            </a:pPr>
            <a:r>
              <a:rPr lang="en-GB" sz="2000" dirty="0"/>
              <a:t>We can deposit a thin sealant layer in the internal inlet surface (trough pipes) if the crack is not complete, to stop or prevent further degeneration </a:t>
            </a:r>
          </a:p>
        </p:txBody>
      </p:sp>
      <p:pic>
        <p:nvPicPr>
          <p:cNvPr id="4" name="Immagine 3">
            <a:extLst>
              <a:ext uri="{FF2B5EF4-FFF2-40B4-BE49-F238E27FC236}">
                <a16:creationId xmlns:a16="http://schemas.microsoft.com/office/drawing/2014/main" id="{EAF24535-8CA5-C542-8005-68E9F6953E0F}"/>
              </a:ext>
            </a:extLst>
          </p:cNvPr>
          <p:cNvPicPr>
            <a:picLocks noChangeAspect="1"/>
          </p:cNvPicPr>
          <p:nvPr/>
        </p:nvPicPr>
        <p:blipFill rotWithShape="1">
          <a:blip r:embed="rId2">
            <a:extLst>
              <a:ext uri="{28A0092B-C50C-407E-A947-70E740481C1C}">
                <a14:useLocalDpi xmlns:a14="http://schemas.microsoft.com/office/drawing/2010/main" val="0"/>
              </a:ext>
            </a:extLst>
          </a:blip>
          <a:srcRect l="16712" r="-651" b="24917"/>
          <a:stretch/>
        </p:blipFill>
        <p:spPr>
          <a:xfrm>
            <a:off x="9470571" y="3022087"/>
            <a:ext cx="2721429" cy="1825736"/>
          </a:xfrm>
          <a:prstGeom prst="rect">
            <a:avLst/>
          </a:prstGeom>
        </p:spPr>
      </p:pic>
      <p:pic>
        <p:nvPicPr>
          <p:cNvPr id="5" name="Immagine 4">
            <a:extLst>
              <a:ext uri="{FF2B5EF4-FFF2-40B4-BE49-F238E27FC236}">
                <a16:creationId xmlns:a16="http://schemas.microsoft.com/office/drawing/2014/main" id="{4266D5B1-74B0-954D-9697-DE3D2F4E6BC7}"/>
              </a:ext>
            </a:extLst>
          </p:cNvPr>
          <p:cNvPicPr>
            <a:picLocks noChangeAspect="1"/>
          </p:cNvPicPr>
          <p:nvPr/>
        </p:nvPicPr>
        <p:blipFill rotWithShape="1">
          <a:blip r:embed="rId3">
            <a:extLst>
              <a:ext uri="{28A0092B-C50C-407E-A947-70E740481C1C}">
                <a14:useLocalDpi xmlns:a14="http://schemas.microsoft.com/office/drawing/2010/main" val="0"/>
              </a:ext>
            </a:extLst>
          </a:blip>
          <a:srcRect l="33656" t="34839" b="32903"/>
          <a:stretch/>
        </p:blipFill>
        <p:spPr>
          <a:xfrm>
            <a:off x="7355934" y="1156934"/>
            <a:ext cx="4836066" cy="1763558"/>
          </a:xfrm>
          <a:prstGeom prst="rect">
            <a:avLst/>
          </a:prstGeom>
        </p:spPr>
      </p:pic>
      <p:pic>
        <p:nvPicPr>
          <p:cNvPr id="6" name="Immagine 5">
            <a:extLst>
              <a:ext uri="{FF2B5EF4-FFF2-40B4-BE49-F238E27FC236}">
                <a16:creationId xmlns:a16="http://schemas.microsoft.com/office/drawing/2014/main" id="{2D5BB3F2-0C50-A44B-AB2F-3AA002D09F2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852"/>
          <a:stretch/>
        </p:blipFill>
        <p:spPr>
          <a:xfrm>
            <a:off x="7203381" y="3022087"/>
            <a:ext cx="2114637" cy="3835913"/>
          </a:xfrm>
          <a:prstGeom prst="rect">
            <a:avLst/>
          </a:prstGeom>
        </p:spPr>
      </p:pic>
      <p:sp>
        <p:nvSpPr>
          <p:cNvPr id="7" name="CasellaDiTesto 6">
            <a:extLst>
              <a:ext uri="{FF2B5EF4-FFF2-40B4-BE49-F238E27FC236}">
                <a16:creationId xmlns:a16="http://schemas.microsoft.com/office/drawing/2014/main" id="{1AB16A97-8D52-1E4C-8A43-CFC3C85342FB}"/>
              </a:ext>
            </a:extLst>
          </p:cNvPr>
          <p:cNvSpPr txBox="1"/>
          <p:nvPr/>
        </p:nvSpPr>
        <p:spPr>
          <a:xfrm>
            <a:off x="7355934" y="1250129"/>
            <a:ext cx="301686" cy="369332"/>
          </a:xfrm>
          <a:prstGeom prst="rect">
            <a:avLst/>
          </a:prstGeom>
          <a:solidFill>
            <a:srgbClr val="FF0000"/>
          </a:solidFill>
        </p:spPr>
        <p:txBody>
          <a:bodyPr wrap="none" rtlCol="0">
            <a:spAutoFit/>
          </a:bodyPr>
          <a:lstStyle/>
          <a:p>
            <a:r>
              <a:rPr lang="en-GB" dirty="0">
                <a:solidFill>
                  <a:srgbClr val="FFFF00"/>
                </a:solidFill>
              </a:rPr>
              <a:t>1</a:t>
            </a:r>
          </a:p>
        </p:txBody>
      </p:sp>
      <p:sp>
        <p:nvSpPr>
          <p:cNvPr id="8" name="CasellaDiTesto 7">
            <a:extLst>
              <a:ext uri="{FF2B5EF4-FFF2-40B4-BE49-F238E27FC236}">
                <a16:creationId xmlns:a16="http://schemas.microsoft.com/office/drawing/2014/main" id="{7A22BF01-CD12-2B4D-BF08-11B8816A3594}"/>
              </a:ext>
            </a:extLst>
          </p:cNvPr>
          <p:cNvSpPr txBox="1"/>
          <p:nvPr/>
        </p:nvSpPr>
        <p:spPr>
          <a:xfrm>
            <a:off x="9623124" y="3058338"/>
            <a:ext cx="301686" cy="369332"/>
          </a:xfrm>
          <a:prstGeom prst="rect">
            <a:avLst/>
          </a:prstGeom>
          <a:solidFill>
            <a:srgbClr val="FF0000"/>
          </a:solidFill>
        </p:spPr>
        <p:txBody>
          <a:bodyPr wrap="none" rtlCol="0">
            <a:spAutoFit/>
          </a:bodyPr>
          <a:lstStyle/>
          <a:p>
            <a:r>
              <a:rPr lang="en-GB" dirty="0">
                <a:solidFill>
                  <a:srgbClr val="FFFF00"/>
                </a:solidFill>
              </a:rPr>
              <a:t>1</a:t>
            </a:r>
          </a:p>
        </p:txBody>
      </p:sp>
      <p:sp>
        <p:nvSpPr>
          <p:cNvPr id="9" name="CasellaDiTesto 8">
            <a:extLst>
              <a:ext uri="{FF2B5EF4-FFF2-40B4-BE49-F238E27FC236}">
                <a16:creationId xmlns:a16="http://schemas.microsoft.com/office/drawing/2014/main" id="{A41794CF-CD8A-1046-ADC6-5A0A1096F008}"/>
              </a:ext>
            </a:extLst>
          </p:cNvPr>
          <p:cNvSpPr txBox="1"/>
          <p:nvPr/>
        </p:nvSpPr>
        <p:spPr>
          <a:xfrm>
            <a:off x="8946215" y="6441736"/>
            <a:ext cx="301686" cy="369332"/>
          </a:xfrm>
          <a:prstGeom prst="rect">
            <a:avLst/>
          </a:prstGeom>
          <a:solidFill>
            <a:srgbClr val="FF0000"/>
          </a:solidFill>
        </p:spPr>
        <p:txBody>
          <a:bodyPr wrap="none" rtlCol="0">
            <a:spAutoFit/>
          </a:bodyPr>
          <a:lstStyle/>
          <a:p>
            <a:r>
              <a:rPr lang="en-GB" dirty="0">
                <a:solidFill>
                  <a:srgbClr val="FFFF00"/>
                </a:solidFill>
              </a:rPr>
              <a:t>2</a:t>
            </a:r>
          </a:p>
        </p:txBody>
      </p:sp>
    </p:spTree>
    <p:extLst>
      <p:ext uri="{BB962C8B-B14F-4D97-AF65-F5344CB8AC3E}">
        <p14:creationId xmlns:p14="http://schemas.microsoft.com/office/powerpoint/2010/main" val="3589546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C794035-AE7A-490C-88B3-0978C6CB8FEA}"/>
              </a:ext>
            </a:extLst>
          </p:cNvPr>
          <p:cNvSpPr txBox="1"/>
          <p:nvPr/>
        </p:nvSpPr>
        <p:spPr>
          <a:xfrm>
            <a:off x="1019033" y="1029985"/>
            <a:ext cx="9246196" cy="646331"/>
          </a:xfrm>
          <a:prstGeom prst="rect">
            <a:avLst/>
          </a:prstGeom>
          <a:noFill/>
        </p:spPr>
        <p:txBody>
          <a:bodyPr wrap="square">
            <a:spAutoFit/>
          </a:bodyPr>
          <a:lstStyle/>
          <a:p>
            <a:r>
              <a:rPr lang="en-GB" sz="1800" dirty="0"/>
              <a:t>3. A more recent procedure consists in completely filling the service boxes using expanded polyurethane; this procedure is carried out in parallel with the standard one</a:t>
            </a:r>
            <a:endParaRPr lang="en-GB" dirty="0"/>
          </a:p>
        </p:txBody>
      </p:sp>
      <p:pic>
        <p:nvPicPr>
          <p:cNvPr id="6" name="Immagine 5">
            <a:extLst>
              <a:ext uri="{FF2B5EF4-FFF2-40B4-BE49-F238E27FC236}">
                <a16:creationId xmlns:a16="http://schemas.microsoft.com/office/drawing/2014/main" id="{7744BB85-04F8-406C-B014-B51BF8250C8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752" t="20466" r="27829"/>
          <a:stretch/>
        </p:blipFill>
        <p:spPr>
          <a:xfrm>
            <a:off x="1322622" y="2522482"/>
            <a:ext cx="2600740" cy="3492615"/>
          </a:xfrm>
          <a:prstGeom prst="rect">
            <a:avLst/>
          </a:prstGeom>
        </p:spPr>
      </p:pic>
      <p:pic>
        <p:nvPicPr>
          <p:cNvPr id="7" name="Immagine 6">
            <a:extLst>
              <a:ext uri="{FF2B5EF4-FFF2-40B4-BE49-F238E27FC236}">
                <a16:creationId xmlns:a16="http://schemas.microsoft.com/office/drawing/2014/main" id="{79788982-998A-4BA2-8829-D35BDF53DC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256" t="27242" r="34734" b="26775"/>
          <a:stretch/>
        </p:blipFill>
        <p:spPr>
          <a:xfrm rot="5400000">
            <a:off x="6586190" y="2754864"/>
            <a:ext cx="3471957" cy="2992591"/>
          </a:xfrm>
          <a:prstGeom prst="rect">
            <a:avLst/>
          </a:prstGeom>
        </p:spPr>
      </p:pic>
    </p:spTree>
    <p:extLst>
      <p:ext uri="{BB962C8B-B14F-4D97-AF65-F5344CB8AC3E}">
        <p14:creationId xmlns:p14="http://schemas.microsoft.com/office/powerpoint/2010/main" val="1322214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EAA428C9-2C3D-42A1-9630-C71C769E47B9}"/>
              </a:ext>
            </a:extLst>
          </p:cNvPr>
          <p:cNvGraphicFramePr>
            <a:graphicFrameLocks noGrp="1"/>
          </p:cNvGraphicFramePr>
          <p:nvPr>
            <p:extLst>
              <p:ext uri="{D42A27DB-BD31-4B8C-83A1-F6EECF244321}">
                <p14:modId xmlns:p14="http://schemas.microsoft.com/office/powerpoint/2010/main" val="1663951851"/>
              </p:ext>
            </p:extLst>
          </p:nvPr>
        </p:nvGraphicFramePr>
        <p:xfrm>
          <a:off x="1541434" y="1983206"/>
          <a:ext cx="8250957" cy="2796540"/>
        </p:xfrm>
        <a:graphic>
          <a:graphicData uri="http://schemas.openxmlformats.org/drawingml/2006/table">
            <a:tbl>
              <a:tblPr/>
              <a:tblGrid>
                <a:gridCol w="2305898">
                  <a:extLst>
                    <a:ext uri="{9D8B030D-6E8A-4147-A177-3AD203B41FA5}">
                      <a16:colId xmlns:a16="http://schemas.microsoft.com/office/drawing/2014/main" val="3134274384"/>
                    </a:ext>
                  </a:extLst>
                </a:gridCol>
                <a:gridCol w="699419">
                  <a:extLst>
                    <a:ext uri="{9D8B030D-6E8A-4147-A177-3AD203B41FA5}">
                      <a16:colId xmlns:a16="http://schemas.microsoft.com/office/drawing/2014/main" val="3616962857"/>
                    </a:ext>
                  </a:extLst>
                </a:gridCol>
                <a:gridCol w="524564">
                  <a:extLst>
                    <a:ext uri="{9D8B030D-6E8A-4147-A177-3AD203B41FA5}">
                      <a16:colId xmlns:a16="http://schemas.microsoft.com/office/drawing/2014/main" val="3579622614"/>
                    </a:ext>
                  </a:extLst>
                </a:gridCol>
                <a:gridCol w="524564">
                  <a:extLst>
                    <a:ext uri="{9D8B030D-6E8A-4147-A177-3AD203B41FA5}">
                      <a16:colId xmlns:a16="http://schemas.microsoft.com/office/drawing/2014/main" val="1665926019"/>
                    </a:ext>
                  </a:extLst>
                </a:gridCol>
                <a:gridCol w="524564">
                  <a:extLst>
                    <a:ext uri="{9D8B030D-6E8A-4147-A177-3AD203B41FA5}">
                      <a16:colId xmlns:a16="http://schemas.microsoft.com/office/drawing/2014/main" val="1616168888"/>
                    </a:ext>
                  </a:extLst>
                </a:gridCol>
                <a:gridCol w="524564">
                  <a:extLst>
                    <a:ext uri="{9D8B030D-6E8A-4147-A177-3AD203B41FA5}">
                      <a16:colId xmlns:a16="http://schemas.microsoft.com/office/drawing/2014/main" val="1746858538"/>
                    </a:ext>
                  </a:extLst>
                </a:gridCol>
                <a:gridCol w="524564">
                  <a:extLst>
                    <a:ext uri="{9D8B030D-6E8A-4147-A177-3AD203B41FA5}">
                      <a16:colId xmlns:a16="http://schemas.microsoft.com/office/drawing/2014/main" val="170895521"/>
                    </a:ext>
                  </a:extLst>
                </a:gridCol>
                <a:gridCol w="524564">
                  <a:extLst>
                    <a:ext uri="{9D8B030D-6E8A-4147-A177-3AD203B41FA5}">
                      <a16:colId xmlns:a16="http://schemas.microsoft.com/office/drawing/2014/main" val="3567574462"/>
                    </a:ext>
                  </a:extLst>
                </a:gridCol>
                <a:gridCol w="524564">
                  <a:extLst>
                    <a:ext uri="{9D8B030D-6E8A-4147-A177-3AD203B41FA5}">
                      <a16:colId xmlns:a16="http://schemas.microsoft.com/office/drawing/2014/main" val="891296256"/>
                    </a:ext>
                  </a:extLst>
                </a:gridCol>
                <a:gridCol w="524564">
                  <a:extLst>
                    <a:ext uri="{9D8B030D-6E8A-4147-A177-3AD203B41FA5}">
                      <a16:colId xmlns:a16="http://schemas.microsoft.com/office/drawing/2014/main" val="1040006230"/>
                    </a:ext>
                  </a:extLst>
                </a:gridCol>
                <a:gridCol w="524564">
                  <a:extLst>
                    <a:ext uri="{9D8B030D-6E8A-4147-A177-3AD203B41FA5}">
                      <a16:colId xmlns:a16="http://schemas.microsoft.com/office/drawing/2014/main" val="2157318453"/>
                    </a:ext>
                  </a:extLst>
                </a:gridCol>
                <a:gridCol w="524564">
                  <a:extLst>
                    <a:ext uri="{9D8B030D-6E8A-4147-A177-3AD203B41FA5}">
                      <a16:colId xmlns:a16="http://schemas.microsoft.com/office/drawing/2014/main" val="293535319"/>
                    </a:ext>
                  </a:extLst>
                </a:gridCol>
              </a:tblGrid>
              <a:tr h="330200">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2000" b="1" i="0" u="none" strike="noStrike">
                          <a:solidFill>
                            <a:srgbClr val="5B9BD5"/>
                          </a:solidFill>
                          <a:effectLst/>
                          <a:latin typeface="Calibri" panose="020F0502020204030204" pitchFamily="34" charset="0"/>
                        </a:rPr>
                        <a:t>166</a:t>
                      </a:r>
                    </a:p>
                  </a:txBody>
                  <a:tcPr marL="6350" marR="6350" marT="6350" marB="0" anchor="b">
                    <a:lnL>
                      <a:noFill/>
                    </a:lnL>
                    <a:lnR>
                      <a:noFill/>
                    </a:lnR>
                    <a:lnT>
                      <a:noFill/>
                    </a:lnT>
                    <a:lnB>
                      <a:noFill/>
                    </a:lnB>
                  </a:tcPr>
                </a:tc>
                <a:tc>
                  <a:txBody>
                    <a:bodyPr/>
                    <a:lstStyle/>
                    <a:p>
                      <a:pPr algn="l" fontAlgn="b"/>
                      <a:r>
                        <a:rPr lang="en-GB" sz="2000" b="1" i="0" u="none" strike="noStrike">
                          <a:solidFill>
                            <a:srgbClr val="5B9BD5"/>
                          </a:solidFill>
                          <a:effectLst/>
                          <a:latin typeface="Calibri" panose="020F0502020204030204" pitchFamily="34" charset="0"/>
                        </a:rPr>
                        <a:t>229</a:t>
                      </a:r>
                    </a:p>
                  </a:txBody>
                  <a:tcPr marL="6350" marR="6350" marT="6350" marB="0" anchor="b">
                    <a:lnL>
                      <a:noFill/>
                    </a:lnL>
                    <a:lnR>
                      <a:noFill/>
                    </a:lnR>
                    <a:lnT>
                      <a:noFill/>
                    </a:lnT>
                    <a:lnB>
                      <a:noFill/>
                    </a:lnB>
                  </a:tcPr>
                </a:tc>
                <a:tc>
                  <a:txBody>
                    <a:bodyPr/>
                    <a:lstStyle/>
                    <a:p>
                      <a:pPr algn="l" fontAlgn="b"/>
                      <a:r>
                        <a:rPr lang="en-GB" sz="2000" b="1" i="0" u="none" strike="noStrike">
                          <a:solidFill>
                            <a:srgbClr val="5B9BD5"/>
                          </a:solidFill>
                          <a:effectLst/>
                          <a:latin typeface="Calibri" panose="020F0502020204030204" pitchFamily="34" charset="0"/>
                        </a:rPr>
                        <a:t>350</a:t>
                      </a:r>
                    </a:p>
                  </a:txBody>
                  <a:tcPr marL="6350" marR="6350" marT="6350" marB="0" anchor="b">
                    <a:lnL>
                      <a:noFill/>
                    </a:lnL>
                    <a:lnR>
                      <a:noFill/>
                    </a:lnR>
                    <a:lnT>
                      <a:noFill/>
                    </a:lnT>
                    <a:lnB>
                      <a:noFill/>
                    </a:lnB>
                  </a:tcPr>
                </a:tc>
                <a:tc>
                  <a:txBody>
                    <a:bodyPr/>
                    <a:lstStyle/>
                    <a:p>
                      <a:pPr algn="l" fontAlgn="b"/>
                      <a:r>
                        <a:rPr lang="en-GB" sz="2000" b="1" i="0" u="none" strike="noStrike">
                          <a:solidFill>
                            <a:srgbClr val="5B9BD5"/>
                          </a:solidFill>
                          <a:effectLst/>
                          <a:latin typeface="Calibri" panose="020F0502020204030204" pitchFamily="34" charset="0"/>
                        </a:rPr>
                        <a:t>300</a:t>
                      </a:r>
                    </a:p>
                  </a:txBody>
                  <a:tcPr marL="6350" marR="6350" marT="6350" marB="0" anchor="b">
                    <a:lnL>
                      <a:noFill/>
                    </a:lnL>
                    <a:lnR>
                      <a:noFill/>
                    </a:lnR>
                    <a:lnT>
                      <a:noFill/>
                    </a:lnT>
                    <a:lnB>
                      <a:noFill/>
                    </a:lnB>
                  </a:tcPr>
                </a:tc>
                <a:tc>
                  <a:txBody>
                    <a:bodyPr/>
                    <a:lstStyle/>
                    <a:p>
                      <a:pPr algn="ctr" fontAlgn="b"/>
                      <a:r>
                        <a:rPr lang="it-IT" sz="2000" b="1" i="0" u="none" strike="noStrike" dirty="0">
                          <a:solidFill>
                            <a:srgbClr val="5B9BD5"/>
                          </a:solidFill>
                          <a:effectLst/>
                          <a:latin typeface="Calibri" panose="020F0502020204030204" pitchFamily="34" charset="0"/>
                        </a:rPr>
                        <a:t>1</a:t>
                      </a:r>
                      <a:r>
                        <a:rPr lang="en-GB" sz="2000" b="1" i="0" u="none" strike="noStrike" dirty="0">
                          <a:solidFill>
                            <a:srgbClr val="5B9BD5"/>
                          </a:solidFill>
                          <a:effectLst/>
                          <a:latin typeface="Calibri" panose="020F0502020204030204" pitchFamily="34" charset="0"/>
                        </a:rPr>
                        <a:t>69</a:t>
                      </a:r>
                    </a:p>
                  </a:txBody>
                  <a:tcPr marL="6350" marR="6350" marT="6350" marB="0" anchor="b">
                    <a:lnL>
                      <a:noFill/>
                    </a:lnL>
                    <a:lnR>
                      <a:noFill/>
                    </a:lnR>
                    <a:lnT>
                      <a:noFill/>
                    </a:lnT>
                    <a:lnB>
                      <a:noFill/>
                    </a:lnB>
                  </a:tcPr>
                </a:tc>
                <a:tc>
                  <a:txBody>
                    <a:bodyPr/>
                    <a:lstStyle/>
                    <a:p>
                      <a:pPr algn="ctr" fontAlgn="b"/>
                      <a:r>
                        <a:rPr lang="it-IT" sz="2000" b="1" i="0" u="none" strike="noStrike" dirty="0">
                          <a:solidFill>
                            <a:srgbClr val="5B9BD5"/>
                          </a:solidFill>
                          <a:effectLst/>
                          <a:latin typeface="Calibri" panose="020F0502020204030204" pitchFamily="34" charset="0"/>
                        </a:rPr>
                        <a:t>284</a:t>
                      </a:r>
                      <a:endParaRPr lang="en-GB" sz="2000" b="1" i="0" u="none" strike="noStrike" dirty="0">
                        <a:solidFill>
                          <a:srgbClr val="5B9BD5"/>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endParaRPr lang="en-GB" sz="2000" b="1" i="0" u="none" strike="noStrike" dirty="0">
                        <a:solidFill>
                          <a:srgbClr val="5B9BD5"/>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2637170195"/>
                  </a:ext>
                </a:extLst>
              </a:tr>
              <a:tr h="196850">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1200" b="1" i="0" u="none" strike="noStrike">
                          <a:solidFill>
                            <a:srgbClr val="000000"/>
                          </a:solidFill>
                          <a:effectLst/>
                          <a:latin typeface="Calibri" panose="020F0502020204030204" pitchFamily="34" charset="0"/>
                        </a:rPr>
                        <a:t>RUN1 LS1</a:t>
                      </a:r>
                    </a:p>
                  </a:txBody>
                  <a:tcPr marL="6350" marR="6350" marT="6350" marB="0" anchor="b">
                    <a:lnL>
                      <a:noFill/>
                    </a:lnL>
                    <a:lnR>
                      <a:noFill/>
                    </a:lnR>
                    <a:lnT>
                      <a:noFill/>
                    </a:lnT>
                    <a:lnB>
                      <a:noFill/>
                    </a:lnB>
                    <a:solidFill>
                      <a:srgbClr val="E2EFDA"/>
                    </a:solidFill>
                  </a:tcPr>
                </a:tc>
                <a:tc>
                  <a:txBody>
                    <a:bodyPr/>
                    <a:lstStyle/>
                    <a:p>
                      <a:pPr algn="l" fontAlgn="b"/>
                      <a:r>
                        <a:rPr lang="en-GB" sz="1200" b="1" i="0" u="none" strike="noStrike" dirty="0">
                          <a:solidFill>
                            <a:srgbClr val="000000"/>
                          </a:solidFill>
                          <a:effectLst/>
                          <a:latin typeface="Calibri" panose="020F0502020204030204" pitchFamily="34" charset="0"/>
                        </a:rPr>
                        <a:t>RUN2</a:t>
                      </a:r>
                    </a:p>
                  </a:txBody>
                  <a:tcPr marL="6350" marR="6350" marT="6350" marB="0" anchor="b">
                    <a:lnL>
                      <a:noFill/>
                    </a:lnL>
                    <a:lnR>
                      <a:noFill/>
                    </a:lnR>
                    <a:lnT>
                      <a:noFill/>
                    </a:lnT>
                    <a:lnB>
                      <a:noFill/>
                    </a:lnB>
                    <a:solidFill>
                      <a:srgbClr val="92D050"/>
                    </a:solidFill>
                  </a:tcPr>
                </a:tc>
                <a:tc>
                  <a:txBody>
                    <a:bodyPr/>
                    <a:lstStyle/>
                    <a:p>
                      <a:pPr algn="l" fontAlgn="b"/>
                      <a:r>
                        <a:rPr lang="en-GB" sz="1200" b="1" i="0" u="none" strike="noStrike" dirty="0">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92D050"/>
                    </a:solidFill>
                  </a:tcPr>
                </a:tc>
                <a:tc>
                  <a:txBody>
                    <a:bodyPr/>
                    <a:lstStyle/>
                    <a:p>
                      <a:pPr algn="l" fontAlgn="b"/>
                      <a:r>
                        <a:rPr lang="en-GB" sz="1200" b="1"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92D050"/>
                    </a:solidFill>
                  </a:tcPr>
                </a:tc>
                <a:tc>
                  <a:txBody>
                    <a:bodyPr/>
                    <a:lstStyle/>
                    <a:p>
                      <a:pPr algn="l" fontAlgn="b"/>
                      <a:r>
                        <a:rPr lang="en-GB" sz="1200" b="1"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92D050"/>
                    </a:solidFill>
                  </a:tcPr>
                </a:tc>
                <a:tc>
                  <a:txBody>
                    <a:bodyPr/>
                    <a:lstStyle/>
                    <a:p>
                      <a:pPr algn="l" fontAlgn="b"/>
                      <a:r>
                        <a:rPr lang="en-GB" sz="1200" b="1" i="0" u="none" strike="noStrike">
                          <a:solidFill>
                            <a:srgbClr val="000000"/>
                          </a:solidFill>
                          <a:effectLst/>
                          <a:latin typeface="Calibri" panose="020F0502020204030204" pitchFamily="34" charset="0"/>
                        </a:rPr>
                        <a:t>LS2</a:t>
                      </a:r>
                    </a:p>
                  </a:txBody>
                  <a:tcPr marL="6350" marR="6350" marT="6350" marB="0" anchor="b">
                    <a:lnL>
                      <a:noFill/>
                    </a:lnL>
                    <a:lnR>
                      <a:noFill/>
                    </a:lnR>
                    <a:lnT>
                      <a:noFill/>
                    </a:lnT>
                    <a:lnB>
                      <a:noFill/>
                    </a:lnB>
                    <a:solidFill>
                      <a:srgbClr val="FFFF00"/>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FFFF00"/>
                    </a:solidFill>
                  </a:tcPr>
                </a:tc>
                <a:tc>
                  <a:txBody>
                    <a:bodyPr/>
                    <a:lstStyle/>
                    <a:p>
                      <a:pPr algn="l" fontAlgn="b"/>
                      <a:r>
                        <a:rPr lang="en-GB" sz="1100" b="1"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FFFF00"/>
                    </a:solidFill>
                  </a:tcPr>
                </a:tc>
                <a:tc>
                  <a:txBody>
                    <a:bodyPr/>
                    <a:lstStyle/>
                    <a:p>
                      <a:pPr algn="ctr" fontAlgn="b"/>
                      <a:r>
                        <a:rPr lang="en-GB" sz="1100" b="1" i="0" u="none" strike="noStrike" dirty="0">
                          <a:solidFill>
                            <a:srgbClr val="000000"/>
                          </a:solidFill>
                          <a:effectLst/>
                          <a:latin typeface="Calibri" panose="020F0502020204030204" pitchFamily="34" charset="0"/>
                        </a:rPr>
                        <a:t> </a:t>
                      </a:r>
                    </a:p>
                  </a:txBody>
                  <a:tcPr marL="6350" marR="6350" marT="6350" marB="0" anchor="b">
                    <a:lnL>
                      <a:noFill/>
                    </a:lnL>
                    <a:lnR>
                      <a:noFill/>
                    </a:lnR>
                    <a:lnT>
                      <a:noFill/>
                    </a:lnT>
                    <a:lnB>
                      <a:noFill/>
                    </a:lnB>
                    <a:solidFill>
                      <a:srgbClr val="92D050"/>
                    </a:solidFill>
                  </a:tcPr>
                </a:tc>
                <a:tc>
                  <a:txBody>
                    <a:bodyPr/>
                    <a:lstStyle/>
                    <a:p>
                      <a:pPr marL="0" algn="l" defTabSz="914400" rtl="0" eaLnBrk="1" fontAlgn="b" latinLnBrk="0" hangingPunct="1"/>
                      <a:r>
                        <a:rPr lang="en-GB" sz="1200" b="1" i="0" u="none" strike="noStrike" kern="1200" dirty="0">
                          <a:solidFill>
                            <a:srgbClr val="000000"/>
                          </a:solidFill>
                          <a:effectLst/>
                          <a:latin typeface="Calibri" panose="020F0502020204030204" pitchFamily="34" charset="0"/>
                          <a:ea typeface="+mn-ea"/>
                          <a:cs typeface="+mn-cs"/>
                        </a:rPr>
                        <a:t>RUN3</a:t>
                      </a:r>
                    </a:p>
                  </a:txBody>
                  <a:tcPr marL="6350" marR="6350" marT="6350" marB="0" anchor="b">
                    <a:lnL>
                      <a:noFill/>
                    </a:lnL>
                    <a:lnR>
                      <a:noFill/>
                    </a:lnR>
                    <a:lnT>
                      <a:noFill/>
                    </a:lnT>
                    <a:lnB>
                      <a:noFill/>
                    </a:lnB>
                    <a:solidFill>
                      <a:srgbClr val="92D050"/>
                    </a:solidFill>
                  </a:tcPr>
                </a:tc>
                <a:tc>
                  <a:txBody>
                    <a:bodyPr/>
                    <a:lstStyle/>
                    <a:p>
                      <a:pPr marL="0" algn="l" defTabSz="914400" rtl="0" eaLnBrk="1" fontAlgn="b" latinLnBrk="0" hangingPunct="1"/>
                      <a:r>
                        <a:rPr lang="en-GB" sz="1200" b="1" i="0" u="none" strike="noStrike" kern="1200" dirty="0">
                          <a:solidFill>
                            <a:srgbClr val="000000"/>
                          </a:solidFill>
                          <a:effectLst/>
                          <a:latin typeface="Calibri" panose="020F0502020204030204" pitchFamily="34" charset="0"/>
                          <a:ea typeface="+mn-ea"/>
                          <a:cs typeface="+mn-cs"/>
                        </a:rPr>
                        <a:t> </a:t>
                      </a:r>
                    </a:p>
                  </a:txBody>
                  <a:tcPr marL="6350" marR="6350" marT="6350" marB="0" anchor="b">
                    <a:lnL>
                      <a:noFill/>
                    </a:lnL>
                    <a:lnR>
                      <a:noFill/>
                    </a:lnR>
                    <a:lnT>
                      <a:noFill/>
                    </a:lnT>
                    <a:lnB>
                      <a:noFill/>
                    </a:lnB>
                    <a:solidFill>
                      <a:srgbClr val="92D050"/>
                    </a:solidFill>
                  </a:tcPr>
                </a:tc>
                <a:extLst>
                  <a:ext uri="{0D108BD9-81ED-4DB2-BD59-A6C34878D82A}">
                    <a16:rowId xmlns:a16="http://schemas.microsoft.com/office/drawing/2014/main" val="1083954357"/>
                  </a:ext>
                </a:extLst>
              </a:tr>
              <a:tr h="273050">
                <a:tc>
                  <a:txBody>
                    <a:bodyPr/>
                    <a:lstStyle/>
                    <a:p>
                      <a:pPr algn="l" fontAlgn="b"/>
                      <a:r>
                        <a:rPr lang="en-GB" sz="1600" b="1" i="0" u="none" strike="noStrike">
                          <a:solidFill>
                            <a:srgbClr val="44546A"/>
                          </a:solidFill>
                          <a:effectLst/>
                          <a:latin typeface="Calibri" panose="020F0502020204030204" pitchFamily="34" charset="0"/>
                        </a:rPr>
                        <a:t> </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0</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2015</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2016</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2017</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2018</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2019</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2020</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r" fontAlgn="b"/>
                      <a:r>
                        <a:rPr lang="en-GB" sz="1600" b="1" i="0" u="none" strike="noStrike">
                          <a:solidFill>
                            <a:srgbClr val="44546A"/>
                          </a:solidFill>
                          <a:effectLst/>
                          <a:latin typeface="Calibri" panose="020F0502020204030204" pitchFamily="34" charset="0"/>
                        </a:rPr>
                        <a:t>2021</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ctr" fontAlgn="b"/>
                      <a:r>
                        <a:rPr lang="en-GB" sz="1600" b="1" i="0" u="none" strike="noStrike" dirty="0">
                          <a:solidFill>
                            <a:srgbClr val="44546A"/>
                          </a:solidFill>
                          <a:effectLst/>
                          <a:latin typeface="Calibri" panose="020F0502020204030204" pitchFamily="34" charset="0"/>
                        </a:rPr>
                        <a:t>2022</a:t>
                      </a: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ctr" fontAlgn="b"/>
                      <a:r>
                        <a:rPr lang="it-IT" sz="1600" b="1" i="0" u="none" strike="noStrike" dirty="0">
                          <a:solidFill>
                            <a:srgbClr val="44546A"/>
                          </a:solidFill>
                          <a:effectLst/>
                          <a:latin typeface="Calibri" panose="020F0502020204030204" pitchFamily="34" charset="0"/>
                        </a:rPr>
                        <a:t>2023</a:t>
                      </a:r>
                      <a:endParaRPr lang="en-GB" sz="1600" b="1" i="0" u="none" strike="noStrike" dirty="0">
                        <a:solidFill>
                          <a:srgbClr val="44546A"/>
                        </a:solidFill>
                        <a:effectLst/>
                        <a:latin typeface="Calibri" panose="020F0502020204030204" pitchFamily="34" charset="0"/>
                      </a:endParaRP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tc>
                  <a:txBody>
                    <a:bodyPr/>
                    <a:lstStyle/>
                    <a:p>
                      <a:pPr algn="ctr" fontAlgn="b"/>
                      <a:endParaRPr lang="en-GB" sz="1600" b="1" i="0" u="none" strike="noStrike" dirty="0">
                        <a:solidFill>
                          <a:srgbClr val="44546A"/>
                        </a:solidFill>
                        <a:effectLst/>
                        <a:latin typeface="Calibri" panose="020F0502020204030204" pitchFamily="34" charset="0"/>
                      </a:endParaRPr>
                    </a:p>
                  </a:txBody>
                  <a:tcPr marL="6350" marR="6350" marT="6350" marB="0" anchor="b">
                    <a:lnL>
                      <a:noFill/>
                    </a:lnL>
                    <a:lnR>
                      <a:noFill/>
                    </a:lnR>
                    <a:lnT>
                      <a:noFill/>
                    </a:lnT>
                    <a:lnB w="190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701572804"/>
                  </a:ext>
                </a:extLst>
              </a:tr>
              <a:tr h="273050">
                <a:tc>
                  <a:txBody>
                    <a:bodyPr/>
                    <a:lstStyle/>
                    <a:p>
                      <a:pPr algn="l" fontAlgn="b"/>
                      <a:r>
                        <a:rPr lang="en-GB" sz="1600" b="1" i="1" u="none" strike="noStrike">
                          <a:solidFill>
                            <a:srgbClr val="000000"/>
                          </a:solidFill>
                          <a:effectLst/>
                          <a:latin typeface="Calibri" panose="020F0502020204030204" pitchFamily="34" charset="0"/>
                        </a:rPr>
                        <a:t># Gas Layer Fixed* (tot=2136)</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a:solidFill>
                            <a:srgbClr val="000000"/>
                          </a:solidFill>
                          <a:effectLst/>
                          <a:latin typeface="Calibri" panose="020F0502020204030204" pitchFamily="34" charset="0"/>
                        </a:rPr>
                        <a:t>251</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dirty="0">
                          <a:solidFill>
                            <a:srgbClr val="000000"/>
                          </a:solidFill>
                          <a:effectLst/>
                          <a:latin typeface="Calibri" panose="020F0502020204030204" pitchFamily="34" charset="0"/>
                        </a:rPr>
                        <a:t>18</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a:solidFill>
                            <a:srgbClr val="000000"/>
                          </a:solidFill>
                          <a:effectLst/>
                          <a:latin typeface="Calibri" panose="020F0502020204030204" pitchFamily="34" charset="0"/>
                        </a:rPr>
                        <a:t>55</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a:solidFill>
                            <a:srgbClr val="000000"/>
                          </a:solidFill>
                          <a:effectLst/>
                          <a:latin typeface="Calibri" panose="020F0502020204030204" pitchFamily="34" charset="0"/>
                        </a:rPr>
                        <a:t>127</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a:solidFill>
                            <a:srgbClr val="000000"/>
                          </a:solidFill>
                          <a:effectLst/>
                          <a:latin typeface="Calibri" panose="020F0502020204030204" pitchFamily="34" charset="0"/>
                        </a:rPr>
                        <a:t>102</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dirty="0">
                          <a:solidFill>
                            <a:srgbClr val="000000"/>
                          </a:solidFill>
                          <a:effectLst/>
                          <a:latin typeface="Calibri" panose="020F0502020204030204" pitchFamily="34" charset="0"/>
                        </a:rPr>
                        <a:t>270</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dirty="0">
                          <a:solidFill>
                            <a:srgbClr val="000000"/>
                          </a:solidFill>
                          <a:effectLst/>
                          <a:latin typeface="Calibri" panose="020F0502020204030204" pitchFamily="34" charset="0"/>
                        </a:rPr>
                        <a:t>94</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r" fontAlgn="b"/>
                      <a:r>
                        <a:rPr lang="en-GB" sz="1600" b="1" i="1" u="none" strike="noStrike">
                          <a:solidFill>
                            <a:srgbClr val="000000"/>
                          </a:solidFill>
                          <a:effectLst/>
                          <a:latin typeface="Calibri" panose="020F0502020204030204" pitchFamily="34" charset="0"/>
                        </a:rPr>
                        <a:t>231</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ctr" fontAlgn="b"/>
                      <a:r>
                        <a:rPr lang="en-GB" sz="1600" b="1" i="1" u="none" strike="noStrike" dirty="0">
                          <a:solidFill>
                            <a:srgbClr val="000000"/>
                          </a:solidFill>
                          <a:effectLst/>
                          <a:latin typeface="Calibri" panose="020F0502020204030204" pitchFamily="34" charset="0"/>
                        </a:rPr>
                        <a:t> 242</a:t>
                      </a: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ctr" fontAlgn="b"/>
                      <a:r>
                        <a:rPr lang="it-IT" sz="1600" b="1" i="1" u="none" strike="noStrike" dirty="0">
                          <a:solidFill>
                            <a:srgbClr val="000000"/>
                          </a:solidFill>
                          <a:effectLst/>
                          <a:latin typeface="Calibri" panose="020F0502020204030204" pitchFamily="34" charset="0"/>
                        </a:rPr>
                        <a:t>165</a:t>
                      </a:r>
                      <a:endParaRPr lang="en-GB" sz="1600" b="1" i="1" u="none" strike="noStrike" dirty="0">
                        <a:solidFill>
                          <a:srgbClr val="000000"/>
                        </a:solidFill>
                        <a:effectLst/>
                        <a:latin typeface="Calibri" panose="020F0502020204030204" pitchFamily="34" charset="0"/>
                      </a:endParaRP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tc>
                  <a:txBody>
                    <a:bodyPr/>
                    <a:lstStyle/>
                    <a:p>
                      <a:pPr algn="ctr" fontAlgn="b"/>
                      <a:endParaRPr lang="en-GB" sz="1600" b="1" i="1" u="none" strike="noStrike" dirty="0">
                        <a:solidFill>
                          <a:srgbClr val="000000"/>
                        </a:solidFill>
                        <a:effectLst/>
                        <a:latin typeface="Calibri" panose="020F0502020204030204" pitchFamily="34" charset="0"/>
                      </a:endParaRPr>
                    </a:p>
                  </a:txBody>
                  <a:tcPr marL="6350" marR="6350" marT="6350" marB="0" anchor="b">
                    <a:lnL>
                      <a:noFill/>
                    </a:lnL>
                    <a:lnR>
                      <a:noFill/>
                    </a:lnR>
                    <a:lnT w="19050" cap="flat" cmpd="sng" algn="ctr">
                      <a:solidFill>
                        <a:srgbClr val="5B9BD5"/>
                      </a:solidFill>
                      <a:prstDash val="solid"/>
                      <a:round/>
                      <a:headEnd type="none" w="med" len="med"/>
                      <a:tailEnd type="none" w="med" len="med"/>
                    </a:lnT>
                    <a:lnB>
                      <a:noFill/>
                    </a:lnB>
                    <a:solidFill>
                      <a:srgbClr val="FFC000"/>
                    </a:solidFill>
                  </a:tcPr>
                </a:tc>
                <a:extLst>
                  <a:ext uri="{0D108BD9-81ED-4DB2-BD59-A6C34878D82A}">
                    <a16:rowId xmlns:a16="http://schemas.microsoft.com/office/drawing/2014/main" val="957794278"/>
                  </a:ext>
                </a:extLst>
              </a:tr>
              <a:tr h="184150">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3823247409"/>
                  </a:ext>
                </a:extLst>
              </a:tr>
              <a:tr h="266700">
                <a:tc gridSpan="3">
                  <a:txBody>
                    <a:bodyPr/>
                    <a:lstStyle/>
                    <a:p>
                      <a:pPr algn="l" fontAlgn="b"/>
                      <a:r>
                        <a:rPr lang="en-GB" sz="1600" b="0" i="1" u="sng" strike="noStrike">
                          <a:solidFill>
                            <a:srgbClr val="000000"/>
                          </a:solidFill>
                          <a:effectLst/>
                          <a:latin typeface="Calibri" panose="020F0502020204030204" pitchFamily="34" charset="0"/>
                        </a:rPr>
                        <a:t>*Gas layer is one or two RPC gas Gap in series</a:t>
                      </a:r>
                    </a:p>
                  </a:txBody>
                  <a:tcPr marL="6350" marR="6350" marT="6350"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2466124521"/>
                  </a:ext>
                </a:extLst>
              </a:tr>
              <a:tr h="184150">
                <a:tc>
                  <a:txBody>
                    <a:bodyPr/>
                    <a:lstStyle/>
                    <a:p>
                      <a:pPr algn="l" fontAlgn="b"/>
                      <a:r>
                        <a:rPr lang="en-GB" sz="1100" b="0" i="0" u="none" strike="noStrike">
                          <a:solidFill>
                            <a:srgbClr val="000000"/>
                          </a:solidFill>
                          <a:effectLst/>
                          <a:latin typeface="Calibri" panose="020F0502020204030204" pitchFamily="34" charset="0"/>
                        </a:rPr>
                        <a:t>in each chamber there are 2 to 8 gas Layer</a:t>
                      </a: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1884469891"/>
                  </a:ext>
                </a:extLst>
              </a:tr>
              <a:tr h="184150">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690668761"/>
                  </a:ext>
                </a:extLst>
              </a:tr>
              <a:tr h="298450">
                <a:tc gridSpan="6">
                  <a:txBody>
                    <a:bodyPr/>
                    <a:lstStyle/>
                    <a:p>
                      <a:pPr algn="l" fontAlgn="b"/>
                      <a:r>
                        <a:rPr lang="en-GB" sz="1800" b="0" i="0" u="none" strike="noStrike" dirty="0">
                          <a:solidFill>
                            <a:srgbClr val="5B9BD5"/>
                          </a:solidFill>
                          <a:effectLst/>
                          <a:latin typeface="Calibri" panose="020F0502020204030204" pitchFamily="34" charset="0"/>
                        </a:rPr>
                        <a:t>number gas layers to be repaired</a:t>
                      </a:r>
                    </a:p>
                  </a:txBody>
                  <a:tcPr marL="6350" marR="6350" marT="6350"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2602688313"/>
                  </a:ext>
                </a:extLst>
              </a:tr>
            </a:tbl>
          </a:graphicData>
        </a:graphic>
      </p:graphicFrame>
      <p:sp>
        <p:nvSpPr>
          <p:cNvPr id="5" name="CasellaDiTesto 4">
            <a:extLst>
              <a:ext uri="{FF2B5EF4-FFF2-40B4-BE49-F238E27FC236}">
                <a16:creationId xmlns:a16="http://schemas.microsoft.com/office/drawing/2014/main" id="{D5002011-6DDB-4774-87BD-75885F0B4E70}"/>
              </a:ext>
            </a:extLst>
          </p:cNvPr>
          <p:cNvSpPr txBox="1"/>
          <p:nvPr/>
        </p:nvSpPr>
        <p:spPr>
          <a:xfrm>
            <a:off x="2065713" y="376443"/>
            <a:ext cx="8520546" cy="584775"/>
          </a:xfrm>
          <a:prstGeom prst="rect">
            <a:avLst/>
          </a:prstGeom>
          <a:noFill/>
        </p:spPr>
        <p:txBody>
          <a:bodyPr wrap="square">
            <a:spAutoFit/>
          </a:bodyPr>
          <a:lstStyle/>
          <a:p>
            <a:r>
              <a:rPr lang="en-AU" sz="3200" b="1" dirty="0">
                <a:solidFill>
                  <a:srgbClr val="1A63A0"/>
                </a:solidFill>
                <a:latin typeface="Roboto" panose="02000000000000000000" pitchFamily="2" charset="0"/>
              </a:rPr>
              <a:t>Broken Gas Layers still to be Fixed</a:t>
            </a:r>
            <a:endParaRPr lang="en-AU" sz="3200" dirty="0"/>
          </a:p>
        </p:txBody>
      </p:sp>
      <p:sp>
        <p:nvSpPr>
          <p:cNvPr id="2" name="Arrow: Down 1">
            <a:extLst>
              <a:ext uri="{FF2B5EF4-FFF2-40B4-BE49-F238E27FC236}">
                <a16:creationId xmlns:a16="http://schemas.microsoft.com/office/drawing/2014/main" id="{885281C1-942C-4C52-AE42-EBEE664C7475}"/>
              </a:ext>
            </a:extLst>
          </p:cNvPr>
          <p:cNvSpPr/>
          <p:nvPr/>
        </p:nvSpPr>
        <p:spPr>
          <a:xfrm>
            <a:off x="9679354" y="1483972"/>
            <a:ext cx="211015" cy="46110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7" name="TextBox 6">
            <a:extLst>
              <a:ext uri="{FF2B5EF4-FFF2-40B4-BE49-F238E27FC236}">
                <a16:creationId xmlns:a16="http://schemas.microsoft.com/office/drawing/2014/main" id="{265F4855-7657-447E-A875-0D982A58B95F}"/>
              </a:ext>
            </a:extLst>
          </p:cNvPr>
          <p:cNvSpPr txBox="1"/>
          <p:nvPr/>
        </p:nvSpPr>
        <p:spPr>
          <a:xfrm>
            <a:off x="9910734" y="1483972"/>
            <a:ext cx="892638" cy="369332"/>
          </a:xfrm>
          <a:prstGeom prst="rect">
            <a:avLst/>
          </a:prstGeom>
          <a:noFill/>
        </p:spPr>
        <p:txBody>
          <a:bodyPr wrap="square">
            <a:spAutoFit/>
          </a:bodyPr>
          <a:lstStyle/>
          <a:p>
            <a:r>
              <a:rPr lang="en-US" sz="1800" b="1" dirty="0">
                <a:solidFill>
                  <a:srgbClr val="1A63A0"/>
                </a:solidFill>
                <a:latin typeface="Roboto" panose="02000000000000000000" pitchFamily="2" charset="0"/>
              </a:rPr>
              <a:t>Now</a:t>
            </a:r>
            <a:endParaRPr lang="en-US" dirty="0"/>
          </a:p>
        </p:txBody>
      </p:sp>
    </p:spTree>
    <p:extLst>
      <p:ext uri="{BB962C8B-B14F-4D97-AF65-F5344CB8AC3E}">
        <p14:creationId xmlns:p14="http://schemas.microsoft.com/office/powerpoint/2010/main" val="642566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r>
              <a:rPr lang="en-GB" dirty="0">
                <a:solidFill>
                  <a:srgbClr val="FF0000"/>
                </a:solidFill>
              </a:rPr>
              <a:t>Mitigation of </a:t>
            </a:r>
            <a:r>
              <a:rPr lang="en-US" dirty="0"/>
              <a:t>the effect of the leaks  </a:t>
            </a:r>
            <a:endParaRPr lang="en-GB" dirty="0">
              <a:solidFill>
                <a:srgbClr val="FF0000"/>
              </a:solidFill>
            </a:endParaRPr>
          </a:p>
        </p:txBody>
      </p:sp>
      <p:sp>
        <p:nvSpPr>
          <p:cNvPr id="3" name="Segnaposto contenuto 2">
            <a:extLst>
              <a:ext uri="{FF2B5EF4-FFF2-40B4-BE49-F238E27FC236}">
                <a16:creationId xmlns:a16="http://schemas.microsoft.com/office/drawing/2014/main" id="{EF3D83FB-864E-5B4D-A4F5-F4CA55AAC589}"/>
              </a:ext>
            </a:extLst>
          </p:cNvPr>
          <p:cNvSpPr txBox="1">
            <a:spLocks/>
          </p:cNvSpPr>
          <p:nvPr/>
        </p:nvSpPr>
        <p:spPr>
          <a:xfrm>
            <a:off x="342415" y="1325563"/>
            <a:ext cx="6397306" cy="221069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a:t>A large fraction of gas is lost during the LHC runs due to new leaks appearing:  </a:t>
            </a:r>
          </a:p>
          <a:p>
            <a:r>
              <a:rPr lang="en-GB" sz="1800" dirty="0"/>
              <a:t>It can last months until the next TS (when access to the detector is possible) </a:t>
            </a:r>
          </a:p>
          <a:p>
            <a:r>
              <a:rPr lang="en-GB" sz="1800" dirty="0"/>
              <a:t>Each of these leaks loss 10s of l/h </a:t>
            </a:r>
          </a:p>
          <a:p>
            <a:r>
              <a:rPr lang="en-GB" sz="1800" dirty="0"/>
              <a:t>In Atlas up to 24 RPC gaps are connected in parallel to the same manifold line.   </a:t>
            </a:r>
          </a:p>
          <a:p>
            <a:pPr marL="0" indent="0">
              <a:buNone/>
            </a:pPr>
            <a:endParaRPr lang="en-GB" sz="1800" dirty="0"/>
          </a:p>
          <a:p>
            <a:pPr marL="0" indent="0">
              <a:buFont typeface="Arial" panose="020B0604020202020204" pitchFamily="34" charset="0"/>
              <a:buNone/>
            </a:pPr>
            <a:endParaRPr lang="en-GB" sz="1800" dirty="0"/>
          </a:p>
        </p:txBody>
      </p:sp>
      <p:pic>
        <p:nvPicPr>
          <p:cNvPr id="44" name="Immagine 43">
            <a:extLst>
              <a:ext uri="{FF2B5EF4-FFF2-40B4-BE49-F238E27FC236}">
                <a16:creationId xmlns:a16="http://schemas.microsoft.com/office/drawing/2014/main" id="{2B674ADD-4065-E144-B419-852A6E6BF746}"/>
              </a:ext>
            </a:extLst>
          </p:cNvPr>
          <p:cNvPicPr>
            <a:picLocks noChangeAspect="1"/>
          </p:cNvPicPr>
          <p:nvPr/>
        </p:nvPicPr>
        <p:blipFill rotWithShape="1">
          <a:blip r:embed="rId2"/>
          <a:srcRect l="2597"/>
          <a:stretch/>
        </p:blipFill>
        <p:spPr>
          <a:xfrm>
            <a:off x="7366000" y="1218303"/>
            <a:ext cx="4445000" cy="2988813"/>
          </a:xfrm>
          <a:prstGeom prst="rect">
            <a:avLst/>
          </a:prstGeom>
        </p:spPr>
      </p:pic>
      <p:sp>
        <p:nvSpPr>
          <p:cNvPr id="46" name="Rettangolo 45">
            <a:extLst>
              <a:ext uri="{FF2B5EF4-FFF2-40B4-BE49-F238E27FC236}">
                <a16:creationId xmlns:a16="http://schemas.microsoft.com/office/drawing/2014/main" id="{381C47DF-8950-9A4A-805C-541BCC145B08}"/>
              </a:ext>
            </a:extLst>
          </p:cNvPr>
          <p:cNvSpPr/>
          <p:nvPr/>
        </p:nvSpPr>
        <p:spPr>
          <a:xfrm>
            <a:off x="1117723" y="4178924"/>
            <a:ext cx="1774588" cy="369332"/>
          </a:xfrm>
          <a:prstGeom prst="rect">
            <a:avLst/>
          </a:prstGeom>
        </p:spPr>
        <p:txBody>
          <a:bodyPr wrap="none">
            <a:spAutoFit/>
          </a:bodyPr>
          <a:lstStyle/>
          <a:p>
            <a:r>
              <a:rPr lang="en-GB" dirty="0"/>
              <a:t>Non-return valve</a:t>
            </a:r>
          </a:p>
        </p:txBody>
      </p:sp>
      <p:sp>
        <p:nvSpPr>
          <p:cNvPr id="47" name="Rettangolo 46">
            <a:extLst>
              <a:ext uri="{FF2B5EF4-FFF2-40B4-BE49-F238E27FC236}">
                <a16:creationId xmlns:a16="http://schemas.microsoft.com/office/drawing/2014/main" id="{DE3CBD69-2FF2-DB4E-B8B4-D9F5C62FC525}"/>
              </a:ext>
            </a:extLst>
          </p:cNvPr>
          <p:cNvSpPr/>
          <p:nvPr/>
        </p:nvSpPr>
        <p:spPr>
          <a:xfrm>
            <a:off x="6123091" y="4548256"/>
            <a:ext cx="5735568" cy="2031325"/>
          </a:xfrm>
          <a:prstGeom prst="rect">
            <a:avLst/>
          </a:prstGeom>
        </p:spPr>
        <p:txBody>
          <a:bodyPr wrap="square">
            <a:spAutoFit/>
          </a:bodyPr>
          <a:lstStyle/>
          <a:p>
            <a:pPr marL="285750" indent="-285750">
              <a:buFont typeface="Arial" panose="020B0604020202020204" pitchFamily="34" charset="0"/>
              <a:buChar char="•"/>
            </a:pPr>
            <a:r>
              <a:rPr lang="en-GB" dirty="0"/>
              <a:t>This leak can be stopped by installing a non-return valve at the RPC output  to close up with an overpressure of a fraction of a mbar</a:t>
            </a:r>
          </a:p>
          <a:p>
            <a:pPr marL="285750" indent="-285750">
              <a:buFont typeface="Arial" panose="020B0604020202020204" pitchFamily="34" charset="0"/>
              <a:buChar char="•"/>
            </a:pPr>
            <a:r>
              <a:rPr lang="en-GB" dirty="0"/>
              <a:t>R&amp;D done in Roma Tor </a:t>
            </a:r>
            <a:r>
              <a:rPr lang="en-GB" dirty="0" err="1"/>
              <a:t>Vergata</a:t>
            </a:r>
            <a:r>
              <a:rPr lang="en-GB" dirty="0"/>
              <a:t> to design, build and validate such new device which does not exist on the market.  </a:t>
            </a:r>
          </a:p>
          <a:p>
            <a:pPr marL="285750" indent="-285750">
              <a:buFont typeface="Arial" panose="020B0604020202020204" pitchFamily="34" charset="0"/>
              <a:buChar char="•"/>
            </a:pPr>
            <a:r>
              <a:rPr lang="en-GB" dirty="0"/>
              <a:t>The installation of 1200 valves was carried out in LS2 </a:t>
            </a:r>
          </a:p>
        </p:txBody>
      </p:sp>
      <p:pic>
        <p:nvPicPr>
          <p:cNvPr id="7" name="Immagine 6">
            <a:extLst>
              <a:ext uri="{FF2B5EF4-FFF2-40B4-BE49-F238E27FC236}">
                <a16:creationId xmlns:a16="http://schemas.microsoft.com/office/drawing/2014/main" id="{4E27F080-D84D-4B5B-A045-405983552FA4}"/>
              </a:ext>
            </a:extLst>
          </p:cNvPr>
          <p:cNvPicPr>
            <a:picLocks noChangeAspect="1"/>
          </p:cNvPicPr>
          <p:nvPr/>
        </p:nvPicPr>
        <p:blipFill>
          <a:blip r:embed="rId3"/>
          <a:stretch>
            <a:fillRect/>
          </a:stretch>
        </p:blipFill>
        <p:spPr>
          <a:xfrm>
            <a:off x="3496531" y="3619068"/>
            <a:ext cx="2180492" cy="1368181"/>
          </a:xfrm>
          <a:prstGeom prst="rect">
            <a:avLst/>
          </a:prstGeom>
        </p:spPr>
      </p:pic>
      <p:pic>
        <p:nvPicPr>
          <p:cNvPr id="11" name="Immagine 10">
            <a:extLst>
              <a:ext uri="{FF2B5EF4-FFF2-40B4-BE49-F238E27FC236}">
                <a16:creationId xmlns:a16="http://schemas.microsoft.com/office/drawing/2014/main" id="{164BA9DD-B705-4E3A-B334-B297D1C410C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117723" y="5070057"/>
            <a:ext cx="4559300" cy="1772656"/>
          </a:xfrm>
          <a:prstGeom prst="rect">
            <a:avLst/>
          </a:prstGeom>
        </p:spPr>
      </p:pic>
    </p:spTree>
    <p:extLst>
      <p:ext uri="{BB962C8B-B14F-4D97-AF65-F5344CB8AC3E}">
        <p14:creationId xmlns:p14="http://schemas.microsoft.com/office/powerpoint/2010/main" val="2280850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925618" y="1598715"/>
            <a:ext cx="8156461" cy="5142620"/>
          </a:xfrm>
          <a:prstGeom prst="rect">
            <a:avLst/>
          </a:prstGeom>
        </p:spPr>
      </p:pic>
      <p:sp>
        <p:nvSpPr>
          <p:cNvPr id="3" name="Titolo 2">
            <a:extLst>
              <a:ext uri="{FF2B5EF4-FFF2-40B4-BE49-F238E27FC236}">
                <a16:creationId xmlns:a16="http://schemas.microsoft.com/office/drawing/2014/main" id="{E6883B55-B56C-D0BF-5014-172FEF740574}"/>
              </a:ext>
            </a:extLst>
          </p:cNvPr>
          <p:cNvSpPr>
            <a:spLocks noGrp="1"/>
          </p:cNvSpPr>
          <p:nvPr>
            <p:ph type="title"/>
          </p:nvPr>
        </p:nvSpPr>
        <p:spPr>
          <a:xfrm>
            <a:off x="2592924" y="408955"/>
            <a:ext cx="8911687" cy="1280890"/>
          </a:xfrm>
        </p:spPr>
        <p:txBody>
          <a:bodyPr/>
          <a:lstStyle/>
          <a:p>
            <a:r>
              <a:rPr lang="it-IT" dirty="0"/>
              <a:t>ATLAS RPC gas </a:t>
            </a:r>
            <a:r>
              <a:rPr lang="it-IT" dirty="0" err="1"/>
              <a:t>consumption</a:t>
            </a:r>
            <a:br>
              <a:rPr lang="it-IT" dirty="0"/>
            </a:br>
            <a:r>
              <a:rPr lang="it-IT" dirty="0"/>
              <a:t>2015-2024 (</a:t>
            </a:r>
            <a:r>
              <a:rPr lang="it-IT" dirty="0" err="1"/>
              <a:t>except</a:t>
            </a:r>
            <a:r>
              <a:rPr lang="it-IT" dirty="0"/>
              <a:t> LS2)</a:t>
            </a:r>
          </a:p>
        </p:txBody>
      </p:sp>
    </p:spTree>
    <p:extLst>
      <p:ext uri="{BB962C8B-B14F-4D97-AF65-F5344CB8AC3E}">
        <p14:creationId xmlns:p14="http://schemas.microsoft.com/office/powerpoint/2010/main" val="3131270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7EEEC1-E497-AFFE-674E-A0C75FCD1095}"/>
              </a:ext>
            </a:extLst>
          </p:cNvPr>
          <p:cNvSpPr>
            <a:spLocks noGrp="1"/>
          </p:cNvSpPr>
          <p:nvPr>
            <p:ph type="title"/>
          </p:nvPr>
        </p:nvSpPr>
        <p:spPr/>
        <p:txBody>
          <a:bodyPr/>
          <a:lstStyle/>
          <a:p>
            <a:r>
              <a:rPr lang="it-IT" dirty="0" err="1"/>
              <a:t>Conclusions</a:t>
            </a:r>
            <a:endParaRPr lang="it-IT" dirty="0"/>
          </a:p>
        </p:txBody>
      </p:sp>
      <p:sp>
        <p:nvSpPr>
          <p:cNvPr id="3" name="Segnaposto contenuto 2">
            <a:extLst>
              <a:ext uri="{FF2B5EF4-FFF2-40B4-BE49-F238E27FC236}">
                <a16:creationId xmlns:a16="http://schemas.microsoft.com/office/drawing/2014/main" id="{D30B40C2-A5A8-C5B3-094D-2724049AAA71}"/>
              </a:ext>
            </a:extLst>
          </p:cNvPr>
          <p:cNvSpPr>
            <a:spLocks noGrp="1"/>
          </p:cNvSpPr>
          <p:nvPr>
            <p:ph idx="1"/>
          </p:nvPr>
        </p:nvSpPr>
        <p:spPr/>
        <p:txBody>
          <a:bodyPr/>
          <a:lstStyle/>
          <a:p>
            <a:pPr algn="just"/>
            <a:r>
              <a:rPr lang="it-IT" dirty="0" err="1"/>
              <a:t>Starting</a:t>
            </a:r>
            <a:r>
              <a:rPr lang="it-IT" dirty="0"/>
              <a:t> from 2015, 5 </a:t>
            </a:r>
            <a:r>
              <a:rPr lang="it-IT" dirty="0" err="1"/>
              <a:t>years</a:t>
            </a:r>
            <a:r>
              <a:rPr lang="it-IT" dirty="0"/>
              <a:t> after ATLAS </a:t>
            </a:r>
            <a:r>
              <a:rPr lang="it-IT" dirty="0" err="1"/>
              <a:t>started</a:t>
            </a:r>
            <a:r>
              <a:rPr lang="it-IT" dirty="0"/>
              <a:t> running and over 10 </a:t>
            </a:r>
            <a:r>
              <a:rPr lang="it-IT" dirty="0" err="1"/>
              <a:t>years</a:t>
            </a:r>
            <a:r>
              <a:rPr lang="it-IT" dirty="0"/>
              <a:t> after the gas gaps </a:t>
            </a:r>
            <a:r>
              <a:rPr lang="it-IT" dirty="0" err="1"/>
              <a:t>had</a:t>
            </a:r>
            <a:r>
              <a:rPr lang="it-IT" dirty="0"/>
              <a:t> </a:t>
            </a:r>
            <a:r>
              <a:rPr lang="it-IT" dirty="0" err="1"/>
              <a:t>been</a:t>
            </a:r>
            <a:r>
              <a:rPr lang="it-IT" dirty="0"/>
              <a:t> </a:t>
            </a:r>
            <a:r>
              <a:rPr lang="it-IT" dirty="0" err="1"/>
              <a:t>built</a:t>
            </a:r>
            <a:r>
              <a:rPr lang="it-IT" dirty="0"/>
              <a:t>, </a:t>
            </a:r>
            <a:r>
              <a:rPr lang="it-IT" dirty="0" err="1"/>
              <a:t>we</a:t>
            </a:r>
            <a:r>
              <a:rPr lang="it-IT" dirty="0"/>
              <a:t> </a:t>
            </a:r>
            <a:r>
              <a:rPr lang="it-IT" dirty="0" err="1"/>
              <a:t>became</a:t>
            </a:r>
            <a:r>
              <a:rPr lang="it-IT" dirty="0"/>
              <a:t> </a:t>
            </a:r>
            <a:r>
              <a:rPr lang="it-IT" dirty="0" err="1"/>
              <a:t>aware</a:t>
            </a:r>
            <a:r>
              <a:rPr lang="it-IT" dirty="0"/>
              <a:t> </a:t>
            </a:r>
            <a:r>
              <a:rPr lang="it-IT" dirty="0" err="1"/>
              <a:t>that</a:t>
            </a:r>
            <a:r>
              <a:rPr lang="it-IT" dirty="0"/>
              <a:t> the RPC system </a:t>
            </a:r>
            <a:r>
              <a:rPr lang="it-IT" dirty="0" err="1"/>
              <a:t>had</a:t>
            </a:r>
            <a:r>
              <a:rPr lang="it-IT" dirty="0"/>
              <a:t> a leak </a:t>
            </a:r>
            <a:r>
              <a:rPr lang="it-IT" dirty="0" err="1"/>
              <a:t>problem</a:t>
            </a:r>
            <a:r>
              <a:rPr lang="it-IT" dirty="0"/>
              <a:t>, due to </a:t>
            </a:r>
            <a:r>
              <a:rPr lang="it-IT" dirty="0" err="1"/>
              <a:t>both</a:t>
            </a:r>
            <a:r>
              <a:rPr lang="it-IT" dirty="0"/>
              <a:t> the </a:t>
            </a:r>
            <a:r>
              <a:rPr lang="it-IT" dirty="0" err="1"/>
              <a:t>quality</a:t>
            </a:r>
            <a:r>
              <a:rPr lang="it-IT" dirty="0"/>
              <a:t> of the </a:t>
            </a:r>
            <a:r>
              <a:rPr lang="it-IT" dirty="0" err="1"/>
              <a:t>inlet</a:t>
            </a:r>
            <a:r>
              <a:rPr lang="it-IT" dirty="0"/>
              <a:t>-outlet </a:t>
            </a:r>
            <a:r>
              <a:rPr lang="it-IT" dirty="0" err="1"/>
              <a:t>connectors</a:t>
            </a:r>
            <a:r>
              <a:rPr lang="it-IT" dirty="0"/>
              <a:t> and the </a:t>
            </a:r>
            <a:r>
              <a:rPr lang="it-IT" dirty="0" err="1"/>
              <a:t>yearly</a:t>
            </a:r>
            <a:r>
              <a:rPr lang="it-IT" dirty="0"/>
              <a:t> gas-</a:t>
            </a:r>
            <a:r>
              <a:rPr lang="it-IT" dirty="0" err="1"/>
              <a:t>purge</a:t>
            </a:r>
            <a:r>
              <a:rPr lang="it-IT" dirty="0"/>
              <a:t> procedure.</a:t>
            </a:r>
          </a:p>
          <a:p>
            <a:pPr algn="just"/>
            <a:r>
              <a:rPr lang="it-IT" dirty="0"/>
              <a:t>The ATLAS </a:t>
            </a:r>
            <a:r>
              <a:rPr lang="it-IT" dirty="0" err="1"/>
              <a:t>collaboration</a:t>
            </a:r>
            <a:r>
              <a:rPr lang="it-IT" dirty="0"/>
              <a:t> </a:t>
            </a:r>
            <a:r>
              <a:rPr lang="it-IT" dirty="0" err="1"/>
              <a:t>started</a:t>
            </a:r>
            <a:r>
              <a:rPr lang="it-IT" dirty="0"/>
              <a:t> </a:t>
            </a:r>
            <a:r>
              <a:rPr lang="it-IT" dirty="0" err="1"/>
              <a:t>repairing</a:t>
            </a:r>
            <a:r>
              <a:rPr lang="it-IT" dirty="0"/>
              <a:t> the </a:t>
            </a:r>
            <a:r>
              <a:rPr lang="it-IT" dirty="0" err="1"/>
              <a:t>broken</a:t>
            </a:r>
            <a:r>
              <a:rPr lang="it-IT" dirty="0"/>
              <a:t> gas </a:t>
            </a:r>
            <a:r>
              <a:rPr lang="it-IT" dirty="0" err="1"/>
              <a:t>connectors</a:t>
            </a:r>
            <a:r>
              <a:rPr lang="it-IT" dirty="0"/>
              <a:t> </a:t>
            </a:r>
            <a:r>
              <a:rPr lang="it-IT" dirty="0" err="1"/>
              <a:t>at</a:t>
            </a:r>
            <a:r>
              <a:rPr lang="it-IT" dirty="0"/>
              <a:t> first by </a:t>
            </a:r>
            <a:r>
              <a:rPr lang="it-IT" dirty="0" err="1"/>
              <a:t>replacing</a:t>
            </a:r>
            <a:r>
              <a:rPr lang="it-IT" dirty="0"/>
              <a:t> the </a:t>
            </a:r>
            <a:r>
              <a:rPr lang="it-IT" dirty="0" err="1"/>
              <a:t>broken</a:t>
            </a:r>
            <a:r>
              <a:rPr lang="it-IT" dirty="0"/>
              <a:t> </a:t>
            </a:r>
            <a:r>
              <a:rPr lang="it-IT" dirty="0" err="1"/>
              <a:t>inlets</a:t>
            </a:r>
            <a:r>
              <a:rPr lang="it-IT" dirty="0"/>
              <a:t>-outlets; </a:t>
            </a:r>
            <a:r>
              <a:rPr lang="it-IT" dirty="0" err="1"/>
              <a:t>starting</a:t>
            </a:r>
            <a:r>
              <a:rPr lang="it-IT" dirty="0"/>
              <a:t> from 2021, </a:t>
            </a:r>
            <a:r>
              <a:rPr lang="it-IT" dirty="0" err="1"/>
              <a:t>additional</a:t>
            </a:r>
            <a:r>
              <a:rPr lang="it-IT" dirty="0"/>
              <a:t> techniques </a:t>
            </a:r>
            <a:r>
              <a:rPr lang="it-IT" dirty="0" err="1"/>
              <a:t>were</a:t>
            </a:r>
            <a:r>
              <a:rPr lang="it-IT" dirty="0"/>
              <a:t> </a:t>
            </a:r>
            <a:r>
              <a:rPr lang="it-IT" dirty="0" err="1"/>
              <a:t>introduced</a:t>
            </a:r>
            <a:r>
              <a:rPr lang="it-IT" dirty="0"/>
              <a:t>, by </a:t>
            </a:r>
            <a:r>
              <a:rPr lang="it-IT" dirty="0" err="1"/>
              <a:t>spraying</a:t>
            </a:r>
            <a:r>
              <a:rPr lang="it-IT" dirty="0"/>
              <a:t> special </a:t>
            </a:r>
            <a:r>
              <a:rPr lang="it-IT" dirty="0" err="1"/>
              <a:t>glue</a:t>
            </a:r>
            <a:r>
              <a:rPr lang="it-IT" dirty="0"/>
              <a:t>, and by filling the service boxes with </a:t>
            </a:r>
            <a:r>
              <a:rPr lang="it-IT" dirty="0" err="1"/>
              <a:t>expanded</a:t>
            </a:r>
            <a:r>
              <a:rPr lang="it-IT" dirty="0"/>
              <a:t> </a:t>
            </a:r>
            <a:r>
              <a:rPr lang="it-IT" dirty="0" err="1"/>
              <a:t>polyurethane</a:t>
            </a:r>
            <a:r>
              <a:rPr lang="it-IT" dirty="0"/>
              <a:t>. In the first </a:t>
            </a:r>
            <a:r>
              <a:rPr lang="it-IT" dirty="0" err="1"/>
              <a:t>years</a:t>
            </a:r>
            <a:r>
              <a:rPr lang="it-IT" dirty="0"/>
              <a:t> the fixing </a:t>
            </a:r>
            <a:r>
              <a:rPr lang="it-IT" dirty="0" err="1"/>
              <a:t>proceeded</a:t>
            </a:r>
            <a:r>
              <a:rPr lang="it-IT" dirty="0"/>
              <a:t> with </a:t>
            </a:r>
            <a:r>
              <a:rPr lang="it-IT" dirty="0" err="1"/>
              <a:t>very</a:t>
            </a:r>
            <a:r>
              <a:rPr lang="it-IT" dirty="0"/>
              <a:t> good speed, </a:t>
            </a:r>
            <a:r>
              <a:rPr lang="it-IT" dirty="0" err="1"/>
              <a:t>then</a:t>
            </a:r>
            <a:r>
              <a:rPr lang="it-IT" dirty="0"/>
              <a:t> </a:t>
            </a:r>
            <a:r>
              <a:rPr lang="it-IT" dirty="0" err="1"/>
              <a:t>it</a:t>
            </a:r>
            <a:r>
              <a:rPr lang="it-IT" dirty="0"/>
              <a:t> </a:t>
            </a:r>
            <a:r>
              <a:rPr lang="it-IT" dirty="0" err="1"/>
              <a:t>slowed</a:t>
            </a:r>
            <a:r>
              <a:rPr lang="it-IT" dirty="0"/>
              <a:t> down due to the Covid lockdown.</a:t>
            </a:r>
          </a:p>
          <a:p>
            <a:pPr algn="just"/>
            <a:r>
              <a:rPr lang="it-IT" dirty="0"/>
              <a:t>At </a:t>
            </a:r>
            <a:r>
              <a:rPr lang="it-IT" dirty="0" err="1"/>
              <a:t>present</a:t>
            </a:r>
            <a:r>
              <a:rPr lang="it-IT" dirty="0"/>
              <a:t>, the </a:t>
            </a:r>
            <a:r>
              <a:rPr lang="it-IT" dirty="0" err="1"/>
              <a:t>fixings</a:t>
            </a:r>
            <a:r>
              <a:rPr lang="it-IT" dirty="0"/>
              <a:t> are </a:t>
            </a:r>
            <a:r>
              <a:rPr lang="it-IT" dirty="0" err="1"/>
              <a:t>proceeding</a:t>
            </a:r>
            <a:r>
              <a:rPr lang="it-IT" dirty="0"/>
              <a:t> </a:t>
            </a:r>
            <a:r>
              <a:rPr lang="it-IT" dirty="0" err="1"/>
              <a:t>regularly</a:t>
            </a:r>
            <a:r>
              <a:rPr lang="it-IT" dirty="0"/>
              <a:t> with </a:t>
            </a:r>
            <a:r>
              <a:rPr lang="it-IT" dirty="0" err="1"/>
              <a:t>all</a:t>
            </a:r>
            <a:r>
              <a:rPr lang="it-IT" dirty="0"/>
              <a:t> </a:t>
            </a:r>
            <a:r>
              <a:rPr lang="it-IT" dirty="0" err="1"/>
              <a:t>these</a:t>
            </a:r>
            <a:r>
              <a:rPr lang="it-IT" dirty="0"/>
              <a:t> techniques, and the overall gas leak in the RPC system </a:t>
            </a:r>
            <a:r>
              <a:rPr lang="it-IT" dirty="0" err="1"/>
              <a:t>is</a:t>
            </a:r>
            <a:r>
              <a:rPr lang="it-IT" dirty="0"/>
              <a:t> </a:t>
            </a:r>
            <a:r>
              <a:rPr lang="it-IT" dirty="0" err="1"/>
              <a:t>not</a:t>
            </a:r>
            <a:r>
              <a:rPr lang="it-IT" dirty="0"/>
              <a:t> </a:t>
            </a:r>
            <a:r>
              <a:rPr lang="it-IT" dirty="0" err="1"/>
              <a:t>increasing</a:t>
            </a:r>
            <a:r>
              <a:rPr lang="it-IT" dirty="0"/>
              <a:t>.</a:t>
            </a:r>
          </a:p>
        </p:txBody>
      </p:sp>
    </p:spTree>
    <p:extLst>
      <p:ext uri="{BB962C8B-B14F-4D97-AF65-F5344CB8AC3E}">
        <p14:creationId xmlns:p14="http://schemas.microsoft.com/office/powerpoint/2010/main" val="47005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BC7E7-62B5-41ED-7182-58B15D1F7FE4}"/>
              </a:ext>
            </a:extLst>
          </p:cNvPr>
          <p:cNvSpPr>
            <a:spLocks noGrp="1"/>
          </p:cNvSpPr>
          <p:nvPr>
            <p:ph type="title"/>
          </p:nvPr>
        </p:nvSpPr>
        <p:spPr/>
        <p:txBody>
          <a:bodyPr/>
          <a:lstStyle/>
          <a:p>
            <a:r>
              <a:rPr lang="it-IT" dirty="0" err="1"/>
              <a:t>Outline</a:t>
            </a:r>
            <a:endParaRPr lang="it-IT" dirty="0"/>
          </a:p>
        </p:txBody>
      </p:sp>
      <p:sp>
        <p:nvSpPr>
          <p:cNvPr id="3" name="Segnaposto contenuto 2">
            <a:extLst>
              <a:ext uri="{FF2B5EF4-FFF2-40B4-BE49-F238E27FC236}">
                <a16:creationId xmlns:a16="http://schemas.microsoft.com/office/drawing/2014/main" id="{3C916D10-380E-3C6D-19C2-EA8A9C7FCCD6}"/>
              </a:ext>
            </a:extLst>
          </p:cNvPr>
          <p:cNvSpPr>
            <a:spLocks noGrp="1"/>
          </p:cNvSpPr>
          <p:nvPr>
            <p:ph idx="1"/>
          </p:nvPr>
        </p:nvSpPr>
        <p:spPr/>
        <p:txBody>
          <a:bodyPr>
            <a:normAutofit/>
          </a:bodyPr>
          <a:lstStyle/>
          <a:p>
            <a:r>
              <a:rPr lang="it-IT" sz="2400" dirty="0"/>
              <a:t>The ATLAS legacy RPC system</a:t>
            </a:r>
          </a:p>
          <a:p>
            <a:r>
              <a:rPr lang="it-IT" sz="2400" dirty="0"/>
              <a:t>The </a:t>
            </a:r>
            <a:r>
              <a:rPr lang="it-IT" sz="2400" dirty="0" err="1"/>
              <a:t>reasons</a:t>
            </a:r>
            <a:r>
              <a:rPr lang="it-IT" sz="2400" dirty="0"/>
              <a:t> for the gas leaks</a:t>
            </a:r>
          </a:p>
          <a:p>
            <a:r>
              <a:rPr lang="it-IT" sz="2400" dirty="0" err="1"/>
              <a:t>Procedures</a:t>
            </a:r>
            <a:r>
              <a:rPr lang="it-IT" sz="2400" dirty="0"/>
              <a:t> for </a:t>
            </a:r>
            <a:r>
              <a:rPr lang="it-IT" sz="2400" dirty="0" err="1"/>
              <a:t>mitigating</a:t>
            </a:r>
            <a:r>
              <a:rPr lang="it-IT" sz="2400" dirty="0"/>
              <a:t> the gas leaks</a:t>
            </a:r>
          </a:p>
        </p:txBody>
      </p:sp>
    </p:spTree>
    <p:extLst>
      <p:ext uri="{BB962C8B-B14F-4D97-AF65-F5344CB8AC3E}">
        <p14:creationId xmlns:p14="http://schemas.microsoft.com/office/powerpoint/2010/main" val="1352485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r>
              <a:rPr lang="en-GB" dirty="0">
                <a:solidFill>
                  <a:srgbClr val="FF0000"/>
                </a:solidFill>
              </a:rPr>
              <a:t>F-gases in ATLAS and CMS experiments  </a:t>
            </a:r>
          </a:p>
        </p:txBody>
      </p:sp>
      <p:sp>
        <p:nvSpPr>
          <p:cNvPr id="3" name="Content Placeholder 1">
            <a:extLst>
              <a:ext uri="{FF2B5EF4-FFF2-40B4-BE49-F238E27FC236}">
                <a16:creationId xmlns:a16="http://schemas.microsoft.com/office/drawing/2014/main" id="{7D0AFEF9-8AD3-E943-9290-5CF9DEECB76D}"/>
              </a:ext>
            </a:extLst>
          </p:cNvPr>
          <p:cNvSpPr txBox="1">
            <a:spLocks/>
          </p:cNvSpPr>
          <p:nvPr/>
        </p:nvSpPr>
        <p:spPr>
          <a:xfrm>
            <a:off x="6287430" y="4660844"/>
            <a:ext cx="5882268" cy="19852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a:solidFill>
                  <a:srgbClr val="FF0000"/>
                </a:solidFill>
              </a:rPr>
              <a:t>In CMS F-gases are used in two muon detector systems: CSC (Endcap) and RPC (Barrel + Endcap)</a:t>
            </a:r>
          </a:p>
          <a:p>
            <a:r>
              <a:rPr lang="en-US" sz="2200" dirty="0"/>
              <a:t>CSC gas mixture: Ar+CO</a:t>
            </a:r>
            <a:r>
              <a:rPr lang="en-US" sz="2200" baseline="-25000" dirty="0"/>
              <a:t>2</a:t>
            </a:r>
            <a:r>
              <a:rPr lang="en-US" sz="2200" dirty="0"/>
              <a:t>+</a:t>
            </a:r>
            <a:r>
              <a:rPr lang="en-US" sz="2200" dirty="0">
                <a:solidFill>
                  <a:srgbClr val="FF0000"/>
                </a:solidFill>
              </a:rPr>
              <a:t>CF</a:t>
            </a:r>
            <a:r>
              <a:rPr lang="en-US" sz="2200" baseline="-25000" dirty="0">
                <a:solidFill>
                  <a:srgbClr val="FF0000"/>
                </a:solidFill>
              </a:rPr>
              <a:t>4</a:t>
            </a:r>
            <a:r>
              <a:rPr lang="en-US" sz="2200" dirty="0"/>
              <a:t> (40+50+10)%. </a:t>
            </a:r>
          </a:p>
          <a:p>
            <a:r>
              <a:rPr lang="en-US" sz="2200" dirty="0"/>
              <a:t>RPC gas mixture: </a:t>
            </a:r>
            <a:r>
              <a:rPr lang="en-US" sz="2200" dirty="0">
                <a:solidFill>
                  <a:srgbClr val="FF0000"/>
                </a:solidFill>
              </a:rPr>
              <a:t>C</a:t>
            </a:r>
            <a:r>
              <a:rPr lang="en-US" sz="2200" baseline="-25000" dirty="0">
                <a:solidFill>
                  <a:srgbClr val="FF0000"/>
                </a:solidFill>
              </a:rPr>
              <a:t>2</a:t>
            </a:r>
            <a:r>
              <a:rPr lang="en-US" sz="2200" dirty="0">
                <a:solidFill>
                  <a:srgbClr val="FF0000"/>
                </a:solidFill>
              </a:rPr>
              <a:t>H</a:t>
            </a:r>
            <a:r>
              <a:rPr lang="en-US" sz="2200" baseline="-25000" dirty="0">
                <a:solidFill>
                  <a:srgbClr val="FF0000"/>
                </a:solidFill>
              </a:rPr>
              <a:t>2</a:t>
            </a:r>
            <a:r>
              <a:rPr lang="en-US" sz="2200" dirty="0">
                <a:solidFill>
                  <a:srgbClr val="FF0000"/>
                </a:solidFill>
              </a:rPr>
              <a:t>F</a:t>
            </a:r>
            <a:r>
              <a:rPr lang="en-US" sz="2200" baseline="-25000" dirty="0">
                <a:solidFill>
                  <a:srgbClr val="FF0000"/>
                </a:solidFill>
              </a:rPr>
              <a:t>4</a:t>
            </a:r>
            <a:r>
              <a:rPr lang="en-US" sz="2200" dirty="0"/>
              <a:t>+iC</a:t>
            </a:r>
            <a:r>
              <a:rPr lang="en-US" sz="2200" baseline="-25000" dirty="0"/>
              <a:t>4</a:t>
            </a:r>
            <a:r>
              <a:rPr lang="en-US" sz="2200" dirty="0"/>
              <a:t>H</a:t>
            </a:r>
            <a:r>
              <a:rPr lang="en-US" sz="2200" baseline="-25000" dirty="0"/>
              <a:t>10</a:t>
            </a:r>
            <a:r>
              <a:rPr lang="en-US" sz="2200" dirty="0"/>
              <a:t>+</a:t>
            </a:r>
            <a:r>
              <a:rPr lang="en-US" sz="2200" dirty="0">
                <a:solidFill>
                  <a:srgbClr val="FF0000"/>
                </a:solidFill>
              </a:rPr>
              <a:t>SF</a:t>
            </a:r>
            <a:r>
              <a:rPr lang="en-US" sz="2200" baseline="-25000" dirty="0">
                <a:solidFill>
                  <a:srgbClr val="FF0000"/>
                </a:solidFill>
              </a:rPr>
              <a:t>6</a:t>
            </a:r>
            <a:r>
              <a:rPr lang="en-US" sz="2200" dirty="0"/>
              <a:t> (95.2+4.5+0.3)%</a:t>
            </a:r>
          </a:p>
        </p:txBody>
      </p:sp>
      <p:pic>
        <p:nvPicPr>
          <p:cNvPr id="4" name="Picture 3" descr="20080905_160s">
            <a:extLst>
              <a:ext uri="{FF2B5EF4-FFF2-40B4-BE49-F238E27FC236}">
                <a16:creationId xmlns:a16="http://schemas.microsoft.com/office/drawing/2014/main" id="{AF867487-D22A-D248-A872-118EE5AADF85}"/>
              </a:ext>
            </a:extLst>
          </p:cNvPr>
          <p:cNvPicPr>
            <a:picLocks noChangeAspect="1" noChangeArrowheads="1"/>
          </p:cNvPicPr>
          <p:nvPr/>
        </p:nvPicPr>
        <p:blipFill rotWithShape="1">
          <a:blip r:embed="rId2"/>
          <a:srcRect l="30035"/>
          <a:stretch/>
        </p:blipFill>
        <p:spPr bwMode="auto">
          <a:xfrm>
            <a:off x="7028970" y="1207129"/>
            <a:ext cx="4224470" cy="3168352"/>
          </a:xfrm>
          <a:prstGeom prst="rect">
            <a:avLst/>
          </a:prstGeom>
          <a:noFill/>
        </p:spPr>
      </p:pic>
      <p:pic>
        <p:nvPicPr>
          <p:cNvPr id="5" name="Picture 2" descr="http://hep.phys.sfu.ca/~tstewart/blog/images/ce0101hsmall.jpg">
            <a:extLst>
              <a:ext uri="{FF2B5EF4-FFF2-40B4-BE49-F238E27FC236}">
                <a16:creationId xmlns:a16="http://schemas.microsoft.com/office/drawing/2014/main" id="{CE1B4658-478C-1742-937E-048991BD40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471" y="1289417"/>
            <a:ext cx="4224470" cy="3168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Content Placeholder 1">
            <a:extLst>
              <a:ext uri="{FF2B5EF4-FFF2-40B4-BE49-F238E27FC236}">
                <a16:creationId xmlns:a16="http://schemas.microsoft.com/office/drawing/2014/main" id="{37E54FE9-4E6B-3A47-9DD0-26C72B1A643D}"/>
              </a:ext>
            </a:extLst>
          </p:cNvPr>
          <p:cNvSpPr txBox="1">
            <a:spLocks/>
          </p:cNvSpPr>
          <p:nvPr/>
        </p:nvSpPr>
        <p:spPr>
          <a:xfrm>
            <a:off x="213732" y="4660844"/>
            <a:ext cx="5882268" cy="19852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a:solidFill>
                  <a:srgbClr val="FF0000"/>
                </a:solidFill>
              </a:rPr>
              <a:t>In ATLAS F-gases are used in the RPC system (Barrel only) </a:t>
            </a:r>
            <a:endParaRPr lang="en-US" sz="2200" dirty="0"/>
          </a:p>
          <a:p>
            <a:r>
              <a:rPr lang="en-US" sz="2200" dirty="0"/>
              <a:t>RPC gas mixture: </a:t>
            </a:r>
            <a:r>
              <a:rPr lang="en-US" sz="2200" dirty="0">
                <a:solidFill>
                  <a:srgbClr val="FF0000"/>
                </a:solidFill>
              </a:rPr>
              <a:t>C</a:t>
            </a:r>
            <a:r>
              <a:rPr lang="en-US" sz="2200" baseline="-25000" dirty="0">
                <a:solidFill>
                  <a:srgbClr val="FF0000"/>
                </a:solidFill>
              </a:rPr>
              <a:t>2</a:t>
            </a:r>
            <a:r>
              <a:rPr lang="en-US" sz="2200" dirty="0">
                <a:solidFill>
                  <a:srgbClr val="FF0000"/>
                </a:solidFill>
              </a:rPr>
              <a:t>H</a:t>
            </a:r>
            <a:r>
              <a:rPr lang="en-US" sz="2200" baseline="-25000" dirty="0">
                <a:solidFill>
                  <a:srgbClr val="FF0000"/>
                </a:solidFill>
              </a:rPr>
              <a:t>2</a:t>
            </a:r>
            <a:r>
              <a:rPr lang="en-US" sz="2200" dirty="0">
                <a:solidFill>
                  <a:srgbClr val="FF0000"/>
                </a:solidFill>
              </a:rPr>
              <a:t>F</a:t>
            </a:r>
            <a:r>
              <a:rPr lang="en-US" sz="2200" baseline="-25000" dirty="0">
                <a:solidFill>
                  <a:srgbClr val="FF0000"/>
                </a:solidFill>
              </a:rPr>
              <a:t>4</a:t>
            </a:r>
            <a:r>
              <a:rPr lang="en-US" sz="2200" dirty="0"/>
              <a:t>+iC</a:t>
            </a:r>
            <a:r>
              <a:rPr lang="en-US" sz="2200" baseline="-25000" dirty="0"/>
              <a:t>4</a:t>
            </a:r>
            <a:r>
              <a:rPr lang="en-US" sz="2200" dirty="0"/>
              <a:t>H</a:t>
            </a:r>
            <a:r>
              <a:rPr lang="en-US" sz="2200" baseline="-25000" dirty="0"/>
              <a:t>10</a:t>
            </a:r>
            <a:r>
              <a:rPr lang="en-US" sz="2200" dirty="0"/>
              <a:t>+</a:t>
            </a:r>
            <a:r>
              <a:rPr lang="en-US" sz="2200" dirty="0">
                <a:solidFill>
                  <a:srgbClr val="FF0000"/>
                </a:solidFill>
              </a:rPr>
              <a:t>SF</a:t>
            </a:r>
            <a:r>
              <a:rPr lang="en-US" sz="2200" baseline="-25000" dirty="0">
                <a:solidFill>
                  <a:srgbClr val="FF0000"/>
                </a:solidFill>
              </a:rPr>
              <a:t>6</a:t>
            </a:r>
            <a:r>
              <a:rPr lang="en-US" sz="2200" dirty="0"/>
              <a:t> (94.7+5+0.3)%</a:t>
            </a:r>
          </a:p>
        </p:txBody>
      </p:sp>
    </p:spTree>
    <p:extLst>
      <p:ext uri="{BB962C8B-B14F-4D97-AF65-F5344CB8AC3E}">
        <p14:creationId xmlns:p14="http://schemas.microsoft.com/office/powerpoint/2010/main" val="2985331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39" y="0"/>
            <a:ext cx="11361396" cy="1325563"/>
          </a:xfrm>
        </p:spPr>
        <p:txBody>
          <a:bodyPr/>
          <a:lstStyle/>
          <a:p>
            <a:r>
              <a:rPr lang="en-GB" dirty="0">
                <a:solidFill>
                  <a:srgbClr val="FF0000"/>
                </a:solidFill>
              </a:rPr>
              <a:t>Why C2H2F4 and SF6 in RPC gas mixture?  </a:t>
            </a:r>
          </a:p>
        </p:txBody>
      </p:sp>
      <p:sp>
        <p:nvSpPr>
          <p:cNvPr id="3" name="Segnaposto contenuto 2">
            <a:extLst>
              <a:ext uri="{FF2B5EF4-FFF2-40B4-BE49-F238E27FC236}">
                <a16:creationId xmlns:a16="http://schemas.microsoft.com/office/drawing/2014/main" id="{70BE1D16-ABE9-854F-A83B-D1A977EF33ED}"/>
              </a:ext>
            </a:extLst>
          </p:cNvPr>
          <p:cNvSpPr txBox="1">
            <a:spLocks/>
          </p:cNvSpPr>
          <p:nvPr/>
        </p:nvSpPr>
        <p:spPr>
          <a:xfrm>
            <a:off x="286733" y="1233143"/>
            <a:ext cx="11812501" cy="435133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t>In 2000s, ATLAS and CMS RPCs mixture was selected to guarantee:   </a:t>
            </a:r>
          </a:p>
          <a:p>
            <a:pPr lvl="1"/>
            <a:r>
              <a:rPr lang="en-GB" sz="2000" b="1" dirty="0">
                <a:solidFill>
                  <a:srgbClr val="0070C0"/>
                </a:solidFill>
              </a:rPr>
              <a:t>Stable detector performance </a:t>
            </a:r>
            <a:r>
              <a:rPr lang="en-GB" sz="2000" dirty="0"/>
              <a:t>(high efficiency, large avalanche stability plateau, prevention against ageing effects)  </a:t>
            </a:r>
            <a:r>
              <a:rPr lang="en-GB" sz="2000" b="1" dirty="0">
                <a:solidFill>
                  <a:srgbClr val="0070C0"/>
                </a:solidFill>
              </a:rPr>
              <a:t>for 10 years of LHC operation</a:t>
            </a:r>
          </a:p>
          <a:p>
            <a:pPr lvl="1"/>
            <a:endParaRPr lang="en-GB" sz="2000" dirty="0"/>
          </a:p>
          <a:p>
            <a:pPr lvl="1"/>
            <a:endParaRPr lang="en-GB" sz="2000" dirty="0"/>
          </a:p>
          <a:p>
            <a:pPr lvl="1"/>
            <a:endParaRPr lang="en-GB" sz="2000" dirty="0"/>
          </a:p>
          <a:p>
            <a:pPr marL="457200" lvl="1" indent="0">
              <a:buNone/>
            </a:pPr>
            <a:endParaRPr lang="en-GB" sz="2000" dirty="0"/>
          </a:p>
          <a:p>
            <a:pPr marL="457200" lvl="1" indent="0">
              <a:buNone/>
            </a:pPr>
            <a:r>
              <a:rPr lang="en-GB" sz="2000" dirty="0"/>
              <a:t> </a:t>
            </a:r>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p:txBody>
      </p:sp>
      <p:pic>
        <p:nvPicPr>
          <p:cNvPr id="6" name="Picture 3" descr="Schermata 2018-03-23 alle 17.43.43.png">
            <a:extLst>
              <a:ext uri="{FF2B5EF4-FFF2-40B4-BE49-F238E27FC236}">
                <a16:creationId xmlns:a16="http://schemas.microsoft.com/office/drawing/2014/main" id="{BC75BFC2-9633-C74E-977F-E35892561319}"/>
              </a:ext>
            </a:extLst>
          </p:cNvPr>
          <p:cNvPicPr>
            <a:picLocks noChangeAspect="1"/>
          </p:cNvPicPr>
          <p:nvPr/>
        </p:nvPicPr>
        <p:blipFill rotWithShape="1">
          <a:blip r:embed="rId3">
            <a:extLst>
              <a:ext uri="{28A0092B-C50C-407E-A947-70E740481C1C}">
                <a14:useLocalDpi xmlns:a14="http://schemas.microsoft.com/office/drawing/2010/main" val="0"/>
              </a:ext>
            </a:extLst>
          </a:blip>
          <a:srcRect t="12174"/>
          <a:stretch/>
        </p:blipFill>
        <p:spPr>
          <a:xfrm>
            <a:off x="2071765" y="2607257"/>
            <a:ext cx="3786497" cy="2810353"/>
          </a:xfrm>
          <a:prstGeom prst="rect">
            <a:avLst/>
          </a:prstGeom>
        </p:spPr>
      </p:pic>
      <p:pic>
        <p:nvPicPr>
          <p:cNvPr id="10" name="Immagine 9">
            <a:extLst>
              <a:ext uri="{FF2B5EF4-FFF2-40B4-BE49-F238E27FC236}">
                <a16:creationId xmlns:a16="http://schemas.microsoft.com/office/drawing/2014/main" id="{65955058-6AFF-1A43-AF29-3C9385195DD1}"/>
              </a:ext>
            </a:extLst>
          </p:cNvPr>
          <p:cNvPicPr>
            <a:picLocks noChangeAspect="1"/>
          </p:cNvPicPr>
          <p:nvPr/>
        </p:nvPicPr>
        <p:blipFill>
          <a:blip r:embed="rId4"/>
          <a:stretch>
            <a:fillRect/>
          </a:stretch>
        </p:blipFill>
        <p:spPr>
          <a:xfrm>
            <a:off x="6162238" y="2141644"/>
            <a:ext cx="2968365" cy="2810353"/>
          </a:xfrm>
          <a:prstGeom prst="rect">
            <a:avLst/>
          </a:prstGeom>
        </p:spPr>
      </p:pic>
      <p:sp>
        <p:nvSpPr>
          <p:cNvPr id="11" name="Rettangolo 10">
            <a:extLst>
              <a:ext uri="{FF2B5EF4-FFF2-40B4-BE49-F238E27FC236}">
                <a16:creationId xmlns:a16="http://schemas.microsoft.com/office/drawing/2014/main" id="{77525CB3-22D6-2643-A755-DA3F2870CFF7}"/>
              </a:ext>
            </a:extLst>
          </p:cNvPr>
          <p:cNvSpPr/>
          <p:nvPr/>
        </p:nvSpPr>
        <p:spPr>
          <a:xfrm>
            <a:off x="5578882" y="4951997"/>
            <a:ext cx="4401311" cy="646331"/>
          </a:xfrm>
          <a:prstGeom prst="rect">
            <a:avLst/>
          </a:prstGeom>
        </p:spPr>
        <p:txBody>
          <a:bodyPr wrap="square">
            <a:spAutoFit/>
          </a:bodyPr>
          <a:lstStyle/>
          <a:p>
            <a:pPr lvl="1"/>
            <a:r>
              <a:rPr lang="it-IT" sz="1200" dirty="0" err="1"/>
              <a:t>Aging</a:t>
            </a:r>
            <a:r>
              <a:rPr lang="it-IT" sz="1200" dirty="0"/>
              <a:t> </a:t>
            </a:r>
            <a:r>
              <a:rPr lang="it-IT" sz="1200" dirty="0" err="1"/>
              <a:t>study</a:t>
            </a:r>
            <a:r>
              <a:rPr lang="it-IT" sz="1200" dirty="0"/>
              <a:t> for resistive </a:t>
            </a:r>
            <a:r>
              <a:rPr lang="it-IT" sz="1200" dirty="0" err="1"/>
              <a:t>plate</a:t>
            </a:r>
            <a:r>
              <a:rPr lang="it-IT" sz="1200" dirty="0"/>
              <a:t> </a:t>
            </a:r>
            <a:r>
              <a:rPr lang="it-IT" sz="1200" dirty="0" err="1"/>
              <a:t>chambers</a:t>
            </a:r>
            <a:r>
              <a:rPr lang="it-IT" sz="1200" dirty="0"/>
              <a:t> of the CMS </a:t>
            </a:r>
            <a:r>
              <a:rPr lang="it-IT" sz="1200" dirty="0" err="1"/>
              <a:t>muon</a:t>
            </a:r>
            <a:r>
              <a:rPr lang="it-IT" sz="1200" dirty="0"/>
              <a:t> trigger detector,  M. Abbrescia et al. </a:t>
            </a:r>
            <a:r>
              <a:rPr lang="it-IT" sz="1200" dirty="0">
                <a:hlinkClick r:id="rId5" tooltip="Persistent link using digital object identifier"/>
              </a:rPr>
              <a:t>https://doi.org/10.1016/j.nima.2003.09.021</a:t>
            </a:r>
            <a:endParaRPr lang="it-IT" sz="1200" dirty="0"/>
          </a:p>
        </p:txBody>
      </p:sp>
      <p:sp>
        <p:nvSpPr>
          <p:cNvPr id="12" name="Rettangolo 11">
            <a:extLst>
              <a:ext uri="{FF2B5EF4-FFF2-40B4-BE49-F238E27FC236}">
                <a16:creationId xmlns:a16="http://schemas.microsoft.com/office/drawing/2014/main" id="{D9BD6402-9977-D64B-AEF0-A17B12F76E7B}"/>
              </a:ext>
            </a:extLst>
          </p:cNvPr>
          <p:cNvSpPr/>
          <p:nvPr/>
        </p:nvSpPr>
        <p:spPr>
          <a:xfrm>
            <a:off x="286734" y="5904892"/>
            <a:ext cx="10600721" cy="707886"/>
          </a:xfrm>
          <a:prstGeom prst="rect">
            <a:avLst/>
          </a:prstGeom>
        </p:spPr>
        <p:txBody>
          <a:bodyPr wrap="square">
            <a:spAutoFit/>
          </a:bodyPr>
          <a:lstStyle/>
          <a:p>
            <a:pPr marL="800100" lvl="1" indent="-342900">
              <a:buFont typeface="Arial" panose="020B0604020202020204" pitchFamily="34" charset="0"/>
              <a:buChar char="•"/>
            </a:pPr>
            <a:r>
              <a:rPr lang="en-GB" sz="2000" dirty="0">
                <a:solidFill>
                  <a:schemeClr val="accent1">
                    <a:lumMod val="75000"/>
                  </a:schemeClr>
                </a:solidFill>
              </a:rPr>
              <a:t>Easy procurement and stable price </a:t>
            </a:r>
            <a:r>
              <a:rPr lang="en-GB" sz="2000" dirty="0"/>
              <a:t>(C2H2F4 was the gas commonly used for refrigeration) </a:t>
            </a:r>
          </a:p>
          <a:p>
            <a:pPr marL="800100" lvl="1" indent="-342900">
              <a:buFont typeface="Arial" panose="020B0604020202020204" pitchFamily="34" charset="0"/>
              <a:buChar char="•"/>
            </a:pPr>
            <a:r>
              <a:rPr lang="en-GB" sz="2000" dirty="0">
                <a:solidFill>
                  <a:schemeClr val="accent1">
                    <a:lumMod val="75000"/>
                  </a:schemeClr>
                </a:solidFill>
              </a:rPr>
              <a:t>Non Ozone-depleting </a:t>
            </a:r>
            <a:r>
              <a:rPr lang="en-GB" sz="2000" dirty="0"/>
              <a:t>(replacing the </a:t>
            </a:r>
            <a:r>
              <a:rPr lang="en-GB" sz="2000" dirty="0">
                <a:cs typeface="Arial" pitchFamily="34" charset="0"/>
                <a:sym typeface="Wingdings" pitchFamily="2" charset="2"/>
              </a:rPr>
              <a:t>CF3Br, used in the RPC, that was banned </a:t>
            </a:r>
            <a:r>
              <a:rPr lang="en-GB" sz="2000" dirty="0"/>
              <a:t>in 1990s</a:t>
            </a:r>
            <a:r>
              <a:rPr lang="en-GB" sz="2000" dirty="0">
                <a:cs typeface="Arial" pitchFamily="34" charset="0"/>
                <a:sym typeface="Wingdings" pitchFamily="2" charset="2"/>
              </a:rPr>
              <a:t>) </a:t>
            </a:r>
            <a:endParaRPr lang="en-GB" sz="2000" dirty="0"/>
          </a:p>
        </p:txBody>
      </p:sp>
    </p:spTree>
    <p:extLst>
      <p:ext uri="{BB962C8B-B14F-4D97-AF65-F5344CB8AC3E}">
        <p14:creationId xmlns:p14="http://schemas.microsoft.com/office/powerpoint/2010/main" val="1648238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39" y="0"/>
            <a:ext cx="11361396" cy="1325563"/>
          </a:xfrm>
        </p:spPr>
        <p:txBody>
          <a:bodyPr/>
          <a:lstStyle/>
          <a:p>
            <a:r>
              <a:rPr lang="en-GB" dirty="0">
                <a:solidFill>
                  <a:srgbClr val="FF0000"/>
                </a:solidFill>
              </a:rPr>
              <a:t>RPC System at LHC and expectation for HL-LHC </a:t>
            </a:r>
          </a:p>
        </p:txBody>
      </p:sp>
      <p:sp>
        <p:nvSpPr>
          <p:cNvPr id="7" name="CasellaDiTesto 6">
            <a:extLst>
              <a:ext uri="{FF2B5EF4-FFF2-40B4-BE49-F238E27FC236}">
                <a16:creationId xmlns:a16="http://schemas.microsoft.com/office/drawing/2014/main" id="{11F17F21-CED4-FD4F-8B94-B8385AA6B529}"/>
              </a:ext>
            </a:extLst>
          </p:cNvPr>
          <p:cNvSpPr txBox="1"/>
          <p:nvPr/>
        </p:nvSpPr>
        <p:spPr>
          <a:xfrm>
            <a:off x="273502" y="3967151"/>
            <a:ext cx="4922558" cy="1200329"/>
          </a:xfrm>
          <a:prstGeom prst="rect">
            <a:avLst/>
          </a:prstGeom>
          <a:noFill/>
        </p:spPr>
        <p:txBody>
          <a:bodyPr wrap="square" rtlCol="0">
            <a:spAutoFit/>
          </a:bodyPr>
          <a:lstStyle/>
          <a:p>
            <a:pPr marL="285750" indent="-285750" algn="just">
              <a:buFont typeface="Wingdings" pitchFamily="2" charset="2"/>
              <a:buChar char="Ø"/>
            </a:pPr>
            <a:r>
              <a:rPr lang="en-GB" dirty="0"/>
              <a:t>Since 2016, a new RPC longevity test started in GIF++  to validate the RPCS for 3x HL-LHC operations. </a:t>
            </a:r>
          </a:p>
          <a:p>
            <a:pPr algn="just"/>
            <a:endParaRPr lang="en-GB" dirty="0">
              <a:highlight>
                <a:srgbClr val="FFFF00"/>
              </a:highlight>
            </a:endParaRPr>
          </a:p>
        </p:txBody>
      </p:sp>
      <p:sp>
        <p:nvSpPr>
          <p:cNvPr id="8" name="CasellaDiTesto 7">
            <a:extLst>
              <a:ext uri="{FF2B5EF4-FFF2-40B4-BE49-F238E27FC236}">
                <a16:creationId xmlns:a16="http://schemas.microsoft.com/office/drawing/2014/main" id="{B8DA3F38-0FC0-5940-8236-23D4A22DF67A}"/>
              </a:ext>
            </a:extLst>
          </p:cNvPr>
          <p:cNvSpPr txBox="1"/>
          <p:nvPr/>
        </p:nvSpPr>
        <p:spPr>
          <a:xfrm>
            <a:off x="273502" y="5495967"/>
            <a:ext cx="7651298" cy="1200329"/>
          </a:xfrm>
          <a:prstGeom prst="rect">
            <a:avLst/>
          </a:prstGeom>
          <a:noFill/>
        </p:spPr>
        <p:txBody>
          <a:bodyPr wrap="square" rtlCol="0">
            <a:spAutoFit/>
          </a:bodyPr>
          <a:lstStyle/>
          <a:p>
            <a:pPr marL="285750" indent="-285750">
              <a:buFont typeface="Wingdings" pitchFamily="2" charset="2"/>
              <a:buChar char="Ø"/>
            </a:pPr>
            <a:r>
              <a:rPr lang="en-GB" dirty="0"/>
              <a:t>Since 2013, CMS and ATLAS started an new R&amp;D program to replace C2H2F4 (GWP = 1240)  and SF4 (GWP = 12400) in RPC gas mixture. </a:t>
            </a:r>
            <a:endParaRPr lang="en-GB" b="1" dirty="0">
              <a:solidFill>
                <a:schemeClr val="accent1">
                  <a:lumMod val="75000"/>
                </a:schemeClr>
              </a:solidFill>
            </a:endParaRPr>
          </a:p>
          <a:p>
            <a:r>
              <a:rPr lang="en-GB" b="1" dirty="0">
                <a:solidFill>
                  <a:schemeClr val="accent1">
                    <a:lumMod val="75000"/>
                  </a:schemeClr>
                </a:solidFill>
              </a:rPr>
              <a:t>Not easy to find a new gas mixture suitable for already installed chambers  </a:t>
            </a:r>
          </a:p>
          <a:p>
            <a:r>
              <a:rPr lang="en-GB" i="1" dirty="0"/>
              <a:t>(for recent results see the results presented at the RPC 2024 workshop)   </a:t>
            </a:r>
          </a:p>
        </p:txBody>
      </p:sp>
      <p:pic>
        <p:nvPicPr>
          <p:cNvPr id="15" name="Immagine 14">
            <a:extLst>
              <a:ext uri="{FF2B5EF4-FFF2-40B4-BE49-F238E27FC236}">
                <a16:creationId xmlns:a16="http://schemas.microsoft.com/office/drawing/2014/main" id="{7488ADB2-F8FE-2E40-86A6-092D8A1D69CE}"/>
              </a:ext>
            </a:extLst>
          </p:cNvPr>
          <p:cNvPicPr>
            <a:picLocks noChangeAspect="1"/>
          </p:cNvPicPr>
          <p:nvPr/>
        </p:nvPicPr>
        <p:blipFill>
          <a:blip r:embed="rId3"/>
          <a:stretch>
            <a:fillRect/>
          </a:stretch>
        </p:blipFill>
        <p:spPr>
          <a:xfrm>
            <a:off x="8719876" y="1171863"/>
            <a:ext cx="3037442" cy="2642813"/>
          </a:xfrm>
          <a:prstGeom prst="rect">
            <a:avLst/>
          </a:prstGeom>
        </p:spPr>
      </p:pic>
      <p:sp>
        <p:nvSpPr>
          <p:cNvPr id="16" name="Rettangolo 15">
            <a:extLst>
              <a:ext uri="{FF2B5EF4-FFF2-40B4-BE49-F238E27FC236}">
                <a16:creationId xmlns:a16="http://schemas.microsoft.com/office/drawing/2014/main" id="{56ECE67E-79AE-834C-B2FF-784127445136}"/>
              </a:ext>
            </a:extLst>
          </p:cNvPr>
          <p:cNvSpPr/>
          <p:nvPr/>
        </p:nvSpPr>
        <p:spPr>
          <a:xfrm>
            <a:off x="164925" y="1155936"/>
            <a:ext cx="8554952" cy="923330"/>
          </a:xfrm>
          <a:prstGeom prst="rect">
            <a:avLst/>
          </a:prstGeom>
        </p:spPr>
        <p:txBody>
          <a:bodyPr wrap="square">
            <a:spAutoFit/>
          </a:bodyPr>
          <a:lstStyle/>
          <a:p>
            <a:pPr marL="285750" indent="-285750">
              <a:buFont typeface="Wingdings" pitchFamily="2" charset="2"/>
              <a:buChar char="Ø"/>
            </a:pPr>
            <a:r>
              <a:rPr lang="en-GB" dirty="0"/>
              <a:t>Since 2010, CMS and ATLAS RPC systems are in operation at LHC with stable performance </a:t>
            </a:r>
          </a:p>
          <a:p>
            <a:endParaRPr lang="en-GB" dirty="0"/>
          </a:p>
        </p:txBody>
      </p:sp>
      <p:pic>
        <p:nvPicPr>
          <p:cNvPr id="18" name="Immagine 17">
            <a:extLst>
              <a:ext uri="{FF2B5EF4-FFF2-40B4-BE49-F238E27FC236}">
                <a16:creationId xmlns:a16="http://schemas.microsoft.com/office/drawing/2014/main" id="{84F451C0-E374-A74E-B6EF-5CFE6F6934F9}"/>
              </a:ext>
            </a:extLst>
          </p:cNvPr>
          <p:cNvPicPr>
            <a:picLocks noChangeAspect="1"/>
          </p:cNvPicPr>
          <p:nvPr/>
        </p:nvPicPr>
        <p:blipFill>
          <a:blip r:embed="rId4"/>
          <a:stretch>
            <a:fillRect/>
          </a:stretch>
        </p:blipFill>
        <p:spPr>
          <a:xfrm>
            <a:off x="5305743" y="3632618"/>
            <a:ext cx="1941586" cy="1792233"/>
          </a:xfrm>
          <a:prstGeom prst="rect">
            <a:avLst/>
          </a:prstGeom>
        </p:spPr>
      </p:pic>
      <p:sp>
        <p:nvSpPr>
          <p:cNvPr id="19" name="Rettangolo 18">
            <a:extLst>
              <a:ext uri="{FF2B5EF4-FFF2-40B4-BE49-F238E27FC236}">
                <a16:creationId xmlns:a16="http://schemas.microsoft.com/office/drawing/2014/main" id="{6DE14798-4EF9-AA49-A4E7-E37C26251FC2}"/>
              </a:ext>
            </a:extLst>
          </p:cNvPr>
          <p:cNvSpPr/>
          <p:nvPr/>
        </p:nvSpPr>
        <p:spPr>
          <a:xfrm>
            <a:off x="8902700" y="3798924"/>
            <a:ext cx="3439686" cy="523220"/>
          </a:xfrm>
          <a:prstGeom prst="rect">
            <a:avLst/>
          </a:prstGeom>
        </p:spPr>
        <p:txBody>
          <a:bodyPr wrap="square">
            <a:spAutoFit/>
          </a:bodyPr>
          <a:lstStyle/>
          <a:p>
            <a:r>
              <a:rPr lang="en-GB" sz="1400" i="1" dirty="0"/>
              <a:t>CMS RPC efficiency and Cluster size vs. instantaneous LHC </a:t>
            </a:r>
            <a:r>
              <a:rPr lang="en-GB" sz="1400" i="1" dirty="0" err="1"/>
              <a:t>Lumi</a:t>
            </a:r>
            <a:r>
              <a:rPr lang="en-GB" sz="1400" i="1" dirty="0"/>
              <a:t>. </a:t>
            </a:r>
          </a:p>
        </p:txBody>
      </p:sp>
      <p:pic>
        <p:nvPicPr>
          <p:cNvPr id="22" name="Immagine 21">
            <a:extLst>
              <a:ext uri="{FF2B5EF4-FFF2-40B4-BE49-F238E27FC236}">
                <a16:creationId xmlns:a16="http://schemas.microsoft.com/office/drawing/2014/main" id="{A2C7BC97-C1B8-D542-ADFE-9A9961A1207A}"/>
              </a:ext>
            </a:extLst>
          </p:cNvPr>
          <p:cNvPicPr>
            <a:picLocks noChangeAspect="1"/>
          </p:cNvPicPr>
          <p:nvPr/>
        </p:nvPicPr>
        <p:blipFill>
          <a:blip r:embed="rId5"/>
          <a:stretch>
            <a:fillRect/>
          </a:stretch>
        </p:blipFill>
        <p:spPr>
          <a:xfrm>
            <a:off x="2174963" y="1546409"/>
            <a:ext cx="2946579" cy="2086209"/>
          </a:xfrm>
          <a:prstGeom prst="rect">
            <a:avLst/>
          </a:prstGeom>
        </p:spPr>
      </p:pic>
      <p:pic>
        <p:nvPicPr>
          <p:cNvPr id="24" name="Immagine 23">
            <a:extLst>
              <a:ext uri="{FF2B5EF4-FFF2-40B4-BE49-F238E27FC236}">
                <a16:creationId xmlns:a16="http://schemas.microsoft.com/office/drawing/2014/main" id="{9DDB03EF-8E90-7847-B08A-D54D138B9BF9}"/>
              </a:ext>
            </a:extLst>
          </p:cNvPr>
          <p:cNvPicPr>
            <a:picLocks noChangeAspect="1"/>
          </p:cNvPicPr>
          <p:nvPr/>
        </p:nvPicPr>
        <p:blipFill>
          <a:blip r:embed="rId6"/>
          <a:stretch>
            <a:fillRect/>
          </a:stretch>
        </p:blipFill>
        <p:spPr>
          <a:xfrm>
            <a:off x="5328861" y="1563178"/>
            <a:ext cx="2941121" cy="2000259"/>
          </a:xfrm>
          <a:prstGeom prst="rect">
            <a:avLst/>
          </a:prstGeom>
        </p:spPr>
      </p:pic>
    </p:spTree>
    <p:extLst>
      <p:ext uri="{BB962C8B-B14F-4D97-AF65-F5344CB8AC3E}">
        <p14:creationId xmlns:p14="http://schemas.microsoft.com/office/powerpoint/2010/main" val="1583790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r>
              <a:rPr lang="en-GB" dirty="0">
                <a:solidFill>
                  <a:srgbClr val="FF0000"/>
                </a:solidFill>
              </a:rPr>
              <a:t>F-gases in ATLAS and CMS experiments  </a:t>
            </a:r>
          </a:p>
        </p:txBody>
      </p:sp>
      <p:pic>
        <p:nvPicPr>
          <p:cNvPr id="4" name="Picture 3" descr="20080905_160s">
            <a:extLst>
              <a:ext uri="{FF2B5EF4-FFF2-40B4-BE49-F238E27FC236}">
                <a16:creationId xmlns:a16="http://schemas.microsoft.com/office/drawing/2014/main" id="{AF867487-D22A-D248-A872-118EE5AADF85}"/>
              </a:ext>
            </a:extLst>
          </p:cNvPr>
          <p:cNvPicPr>
            <a:picLocks noChangeAspect="1" noChangeArrowheads="1"/>
          </p:cNvPicPr>
          <p:nvPr/>
        </p:nvPicPr>
        <p:blipFill rotWithShape="1">
          <a:blip r:embed="rId3"/>
          <a:srcRect l="30035"/>
          <a:stretch/>
        </p:blipFill>
        <p:spPr bwMode="auto">
          <a:xfrm>
            <a:off x="9715500" y="1223925"/>
            <a:ext cx="1955061" cy="1466296"/>
          </a:xfrm>
          <a:prstGeom prst="rect">
            <a:avLst/>
          </a:prstGeom>
          <a:noFill/>
        </p:spPr>
      </p:pic>
      <p:pic>
        <p:nvPicPr>
          <p:cNvPr id="5" name="Picture 2" descr="http://hep.phys.sfu.ca/~tstewart/blog/images/ce0101hsmall.jpg">
            <a:extLst>
              <a:ext uri="{FF2B5EF4-FFF2-40B4-BE49-F238E27FC236}">
                <a16:creationId xmlns:a16="http://schemas.microsoft.com/office/drawing/2014/main" id="{CE1B4658-478C-1742-937E-048991BD405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088" y="1205070"/>
            <a:ext cx="2064419" cy="15483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Content Placeholder 1">
            <a:extLst>
              <a:ext uri="{FF2B5EF4-FFF2-40B4-BE49-F238E27FC236}">
                <a16:creationId xmlns:a16="http://schemas.microsoft.com/office/drawing/2014/main" id="{37E54FE9-4E6B-3A47-9DD0-26C72B1A643D}"/>
              </a:ext>
            </a:extLst>
          </p:cNvPr>
          <p:cNvSpPr txBox="1">
            <a:spLocks/>
          </p:cNvSpPr>
          <p:nvPr/>
        </p:nvSpPr>
        <p:spPr>
          <a:xfrm>
            <a:off x="213732" y="4660844"/>
            <a:ext cx="5882268" cy="19852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200" dirty="0"/>
          </a:p>
        </p:txBody>
      </p:sp>
      <p:pic>
        <p:nvPicPr>
          <p:cNvPr id="8" name="Picture 16">
            <a:extLst>
              <a:ext uri="{FF2B5EF4-FFF2-40B4-BE49-F238E27FC236}">
                <a16:creationId xmlns:a16="http://schemas.microsoft.com/office/drawing/2014/main" id="{3143A6D7-4864-9147-AB15-FCF2D66FC9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4947" y="1145665"/>
            <a:ext cx="4466634" cy="32154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 name="Rettangolo 5">
            <a:extLst>
              <a:ext uri="{FF2B5EF4-FFF2-40B4-BE49-F238E27FC236}">
                <a16:creationId xmlns:a16="http://schemas.microsoft.com/office/drawing/2014/main" id="{71101885-CCE8-1247-B86E-1A0028F9D0A6}"/>
              </a:ext>
            </a:extLst>
          </p:cNvPr>
          <p:cNvSpPr/>
          <p:nvPr/>
        </p:nvSpPr>
        <p:spPr>
          <a:xfrm>
            <a:off x="98026" y="4040472"/>
            <a:ext cx="11380476" cy="2031325"/>
          </a:xfrm>
          <a:prstGeom prst="rect">
            <a:avLst/>
          </a:prstGeom>
        </p:spPr>
        <p:txBody>
          <a:bodyPr wrap="square">
            <a:spAutoFit/>
          </a:bodyPr>
          <a:lstStyle/>
          <a:p>
            <a:pPr algn="just"/>
            <a:r>
              <a:rPr lang="en-GB" dirty="0">
                <a:solidFill>
                  <a:srgbClr val="FF0000"/>
                </a:solidFill>
              </a:rPr>
              <a:t>CMS and ATLAS are very large experiments: </a:t>
            </a:r>
          </a:p>
          <a:p>
            <a:pPr marL="285750" indent="-285750" algn="just">
              <a:buFont typeface="Arial" panose="020B0604020202020204" pitchFamily="34" charset="0"/>
              <a:buChar char="•"/>
            </a:pPr>
            <a:r>
              <a:rPr lang="en-GB" dirty="0"/>
              <a:t>CMS RPC system has detector volume  </a:t>
            </a:r>
            <a:r>
              <a:rPr lang="en-GB" dirty="0">
                <a:cs typeface="Arial" charset="0"/>
              </a:rPr>
              <a:t>~</a:t>
            </a:r>
            <a:r>
              <a:rPr lang="en-GB" dirty="0"/>
              <a:t>13 m</a:t>
            </a:r>
            <a:r>
              <a:rPr lang="en-GB" baseline="30000" dirty="0"/>
              <a:t>3 </a:t>
            </a:r>
          </a:p>
          <a:p>
            <a:pPr marL="285750" indent="-285750" algn="just">
              <a:buFont typeface="Arial" panose="020B0604020202020204" pitchFamily="34" charset="0"/>
              <a:buChar char="•"/>
            </a:pPr>
            <a:r>
              <a:rPr lang="en-GB" dirty="0"/>
              <a:t>ATLAS RPC system has detector volume  </a:t>
            </a:r>
            <a:r>
              <a:rPr lang="en-GB" dirty="0">
                <a:cs typeface="Arial" charset="0"/>
              </a:rPr>
              <a:t>~</a:t>
            </a:r>
            <a:r>
              <a:rPr lang="en-GB" dirty="0"/>
              <a:t>15 m</a:t>
            </a:r>
            <a:r>
              <a:rPr lang="en-GB" baseline="30000" dirty="0"/>
              <a:t>3 </a:t>
            </a:r>
            <a:endParaRPr lang="en-GB" dirty="0"/>
          </a:p>
          <a:p>
            <a:pPr marL="285750" indent="-285750" algn="just">
              <a:buFont typeface="Arial" panose="020B0604020202020204" pitchFamily="34" charset="0"/>
              <a:buChar char="•"/>
            </a:pPr>
            <a:r>
              <a:rPr lang="en-GB" dirty="0"/>
              <a:t>CMS CSC system has detector volume  </a:t>
            </a:r>
            <a:r>
              <a:rPr lang="en-GB" dirty="0">
                <a:cs typeface="Arial" charset="0"/>
              </a:rPr>
              <a:t>~70</a:t>
            </a:r>
            <a:r>
              <a:rPr lang="en-GB" dirty="0"/>
              <a:t> m</a:t>
            </a:r>
            <a:r>
              <a:rPr lang="en-GB" baseline="30000" dirty="0"/>
              <a:t>3  </a:t>
            </a:r>
            <a:endParaRPr lang="en-GB" dirty="0"/>
          </a:p>
          <a:p>
            <a:pPr algn="just">
              <a:buFont typeface="Wingdings" charset="0"/>
              <a:buChar char="à"/>
            </a:pPr>
            <a:r>
              <a:rPr lang="en-GB" dirty="0"/>
              <a:t>All systems were certified to work in closed-loop gas circulation mode with </a:t>
            </a:r>
            <a:r>
              <a:rPr lang="en-GB" b="1" dirty="0">
                <a:solidFill>
                  <a:srgbClr val="0000FF"/>
                </a:solidFill>
              </a:rPr>
              <a:t>10% of fresh gas replenishing </a:t>
            </a:r>
            <a:r>
              <a:rPr lang="en-GB" dirty="0"/>
              <a:t>rate </a:t>
            </a:r>
          </a:p>
          <a:p>
            <a:pPr algn="just">
              <a:buFont typeface="Wingdings" charset="0"/>
              <a:buChar char="à"/>
            </a:pPr>
            <a:endParaRPr lang="en-GB" dirty="0"/>
          </a:p>
          <a:p>
            <a:pPr algn="just">
              <a:buFont typeface="Wingdings" charset="0"/>
              <a:buChar char="à"/>
            </a:pPr>
            <a:r>
              <a:rPr lang="en-GB" dirty="0"/>
              <a:t>Since </a:t>
            </a:r>
            <a:r>
              <a:rPr lang="en-GB" b="1" dirty="0">
                <a:solidFill>
                  <a:srgbClr val="0070C0"/>
                </a:solidFill>
              </a:rPr>
              <a:t>RUN2, </a:t>
            </a:r>
            <a:r>
              <a:rPr lang="en-GB" dirty="0"/>
              <a:t>CMS CSC system is equipped with </a:t>
            </a:r>
            <a:r>
              <a:rPr lang="en-GB" b="1" dirty="0">
                <a:solidFill>
                  <a:schemeClr val="accent1">
                    <a:lumMod val="75000"/>
                  </a:schemeClr>
                </a:solidFill>
              </a:rPr>
              <a:t>a CF4 recuperation system </a:t>
            </a:r>
            <a:r>
              <a:rPr lang="en-GB" dirty="0"/>
              <a:t>with </a:t>
            </a:r>
            <a:r>
              <a:rPr lang="en-GB" b="1" dirty="0">
                <a:solidFill>
                  <a:srgbClr val="0000FF"/>
                </a:solidFill>
              </a:rPr>
              <a:t>40% of efficiency)   </a:t>
            </a:r>
            <a:endParaRPr lang="en-GB" b="1" dirty="0"/>
          </a:p>
        </p:txBody>
      </p:sp>
      <p:sp>
        <p:nvSpPr>
          <p:cNvPr id="9" name="Rettangolo 8">
            <a:extLst>
              <a:ext uri="{FF2B5EF4-FFF2-40B4-BE49-F238E27FC236}">
                <a16:creationId xmlns:a16="http://schemas.microsoft.com/office/drawing/2014/main" id="{08CBD436-669E-014B-8DDF-467D72936918}"/>
              </a:ext>
            </a:extLst>
          </p:cNvPr>
          <p:cNvSpPr/>
          <p:nvPr/>
        </p:nvSpPr>
        <p:spPr>
          <a:xfrm>
            <a:off x="2815386" y="2507950"/>
            <a:ext cx="2376100" cy="369332"/>
          </a:xfrm>
          <a:prstGeom prst="rect">
            <a:avLst/>
          </a:prstGeom>
        </p:spPr>
        <p:txBody>
          <a:bodyPr wrap="none">
            <a:spAutoFit/>
          </a:bodyPr>
          <a:lstStyle/>
          <a:p>
            <a:r>
              <a:rPr lang="en-US" b="1" dirty="0">
                <a:solidFill>
                  <a:srgbClr val="FF0000"/>
                </a:solidFill>
              </a:rPr>
              <a:t>Closed loop gas system</a:t>
            </a:r>
            <a:endParaRPr lang="en-GB" b="1" dirty="0">
              <a:solidFill>
                <a:srgbClr val="FF0000"/>
              </a:solidFill>
            </a:endParaRPr>
          </a:p>
        </p:txBody>
      </p:sp>
      <p:sp>
        <p:nvSpPr>
          <p:cNvPr id="13" name="Ovale 12">
            <a:extLst>
              <a:ext uri="{FF2B5EF4-FFF2-40B4-BE49-F238E27FC236}">
                <a16:creationId xmlns:a16="http://schemas.microsoft.com/office/drawing/2014/main" id="{822DCC2D-FBB7-D246-B08D-31A6D083A210}"/>
              </a:ext>
            </a:extLst>
          </p:cNvPr>
          <p:cNvSpPr/>
          <p:nvPr/>
        </p:nvSpPr>
        <p:spPr>
          <a:xfrm>
            <a:off x="7315200" y="5064106"/>
            <a:ext cx="3314700" cy="4953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asellaDiTesto 13">
            <a:extLst>
              <a:ext uri="{FF2B5EF4-FFF2-40B4-BE49-F238E27FC236}">
                <a16:creationId xmlns:a16="http://schemas.microsoft.com/office/drawing/2014/main" id="{91167C1F-8D9F-1746-8505-0EFA0076976B}"/>
              </a:ext>
            </a:extLst>
          </p:cNvPr>
          <p:cNvSpPr txBox="1"/>
          <p:nvPr/>
        </p:nvSpPr>
        <p:spPr>
          <a:xfrm>
            <a:off x="8085081" y="4020633"/>
            <a:ext cx="4072394" cy="830997"/>
          </a:xfrm>
          <a:prstGeom prst="rect">
            <a:avLst/>
          </a:prstGeom>
          <a:noFill/>
          <a:ln>
            <a:solidFill>
              <a:schemeClr val="accent1"/>
            </a:solidFill>
          </a:ln>
        </p:spPr>
        <p:txBody>
          <a:bodyPr wrap="square" rtlCol="0">
            <a:spAutoFit/>
          </a:bodyPr>
          <a:lstStyle/>
          <a:p>
            <a:pPr algn="just"/>
            <a:r>
              <a:rPr lang="en-GB" sz="1600" i="1" dirty="0"/>
              <a:t>New R&amp;D carried out at GIF++ to lower the fraction of fresh gas and </a:t>
            </a:r>
            <a:r>
              <a:rPr lang="en-GB" sz="1600" i="1" u="sng" dirty="0"/>
              <a:t>to reduce the F-gases emission</a:t>
            </a:r>
            <a:endParaRPr lang="en-GB" sz="1600" i="1" dirty="0"/>
          </a:p>
        </p:txBody>
      </p:sp>
      <p:cxnSp>
        <p:nvCxnSpPr>
          <p:cNvPr id="16" name="Connettore 2 15">
            <a:extLst>
              <a:ext uri="{FF2B5EF4-FFF2-40B4-BE49-F238E27FC236}">
                <a16:creationId xmlns:a16="http://schemas.microsoft.com/office/drawing/2014/main" id="{ABE48380-0524-6E45-9F2B-472A19203A0B}"/>
              </a:ext>
            </a:extLst>
          </p:cNvPr>
          <p:cNvCxnSpPr>
            <a:cxnSpLocks/>
            <a:endCxn id="13" idx="7"/>
          </p:cNvCxnSpPr>
          <p:nvPr/>
        </p:nvCxnSpPr>
        <p:spPr>
          <a:xfrm flipH="1">
            <a:off x="10144473" y="4865323"/>
            <a:ext cx="19944" cy="27132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7" name="Ovale 16">
            <a:extLst>
              <a:ext uri="{FF2B5EF4-FFF2-40B4-BE49-F238E27FC236}">
                <a16:creationId xmlns:a16="http://schemas.microsoft.com/office/drawing/2014/main" id="{DADAF9E1-123B-1741-ABA9-72DB4E609E3A}"/>
              </a:ext>
            </a:extLst>
          </p:cNvPr>
          <p:cNvSpPr/>
          <p:nvPr/>
        </p:nvSpPr>
        <p:spPr>
          <a:xfrm>
            <a:off x="7230077" y="5619088"/>
            <a:ext cx="2849217" cy="4953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Connettore 2 17">
            <a:extLst>
              <a:ext uri="{FF2B5EF4-FFF2-40B4-BE49-F238E27FC236}">
                <a16:creationId xmlns:a16="http://schemas.microsoft.com/office/drawing/2014/main" id="{8FA806AB-06A5-4141-B7FD-2FB832A11EE5}"/>
              </a:ext>
            </a:extLst>
          </p:cNvPr>
          <p:cNvCxnSpPr>
            <a:cxnSpLocks/>
          </p:cNvCxnSpPr>
          <p:nvPr/>
        </p:nvCxnSpPr>
        <p:spPr>
          <a:xfrm flipH="1">
            <a:off x="7403736" y="6106855"/>
            <a:ext cx="1171336" cy="21143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CD1A5E50-BE63-814B-8066-904C08A4316C}"/>
              </a:ext>
            </a:extLst>
          </p:cNvPr>
          <p:cNvSpPr txBox="1"/>
          <p:nvPr/>
        </p:nvSpPr>
        <p:spPr>
          <a:xfrm>
            <a:off x="745721" y="6156811"/>
            <a:ext cx="6569479" cy="646331"/>
          </a:xfrm>
          <a:prstGeom prst="rect">
            <a:avLst/>
          </a:prstGeom>
          <a:noFill/>
          <a:ln>
            <a:solidFill>
              <a:schemeClr val="accent1"/>
            </a:solidFill>
          </a:ln>
        </p:spPr>
        <p:txBody>
          <a:bodyPr wrap="square" rtlCol="0">
            <a:spAutoFit/>
          </a:bodyPr>
          <a:lstStyle/>
          <a:p>
            <a:pPr algn="just"/>
            <a:r>
              <a:rPr lang="en-GB" i="1" dirty="0"/>
              <a:t>R&amp;D ongoing in order to improve the recuperation efficiency and </a:t>
            </a:r>
            <a:r>
              <a:rPr lang="en-GB" i="1" u="sng" dirty="0"/>
              <a:t>to reduce the F-gases emission</a:t>
            </a:r>
            <a:endParaRPr lang="en-GB" i="1" dirty="0"/>
          </a:p>
        </p:txBody>
      </p:sp>
    </p:spTree>
    <p:extLst>
      <p:ext uri="{BB962C8B-B14F-4D97-AF65-F5344CB8AC3E}">
        <p14:creationId xmlns:p14="http://schemas.microsoft.com/office/powerpoint/2010/main" val="2417153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pPr algn="ctr"/>
            <a:r>
              <a:rPr lang="it-IT" dirty="0">
                <a:solidFill>
                  <a:srgbClr val="FF0000"/>
                </a:solidFill>
              </a:rPr>
              <a:t>Detector gas </a:t>
            </a:r>
            <a:r>
              <a:rPr lang="it-IT" dirty="0" err="1">
                <a:solidFill>
                  <a:srgbClr val="FF0000"/>
                </a:solidFill>
              </a:rPr>
              <a:t>tightness</a:t>
            </a:r>
            <a:r>
              <a:rPr lang="it-IT" dirty="0">
                <a:solidFill>
                  <a:srgbClr val="FF0000"/>
                </a:solidFill>
              </a:rPr>
              <a:t>: ATLAS case </a:t>
            </a:r>
            <a:br>
              <a:rPr lang="it-IT" dirty="0">
                <a:solidFill>
                  <a:srgbClr val="FF0000"/>
                </a:solidFill>
              </a:rPr>
            </a:br>
            <a:r>
              <a:rPr lang="it-IT" dirty="0">
                <a:solidFill>
                  <a:srgbClr val="FF0000"/>
                </a:solidFill>
              </a:rPr>
              <a:t>(2014-2019)</a:t>
            </a:r>
            <a:endParaRPr lang="en-GB" dirty="0">
              <a:solidFill>
                <a:srgbClr val="FF0000"/>
              </a:solidFill>
            </a:endParaRPr>
          </a:p>
        </p:txBody>
      </p:sp>
      <p:pic>
        <p:nvPicPr>
          <p:cNvPr id="29" name="Immagine 28">
            <a:extLst>
              <a:ext uri="{FF2B5EF4-FFF2-40B4-BE49-F238E27FC236}">
                <a16:creationId xmlns:a16="http://schemas.microsoft.com/office/drawing/2014/main" id="{769F9FE8-88B5-2B43-9931-CF9F623741FD}"/>
              </a:ext>
            </a:extLst>
          </p:cNvPr>
          <p:cNvPicPr>
            <a:picLocks noChangeAspect="1"/>
          </p:cNvPicPr>
          <p:nvPr/>
        </p:nvPicPr>
        <p:blipFill>
          <a:blip r:embed="rId2"/>
          <a:stretch>
            <a:fillRect/>
          </a:stretch>
        </p:blipFill>
        <p:spPr>
          <a:xfrm>
            <a:off x="2573908" y="1325563"/>
            <a:ext cx="7044184" cy="2993986"/>
          </a:xfrm>
          <a:prstGeom prst="rect">
            <a:avLst/>
          </a:prstGeom>
        </p:spPr>
      </p:pic>
      <p:sp>
        <p:nvSpPr>
          <p:cNvPr id="28" name="Segnaposto contenuto 4">
            <a:extLst>
              <a:ext uri="{FF2B5EF4-FFF2-40B4-BE49-F238E27FC236}">
                <a16:creationId xmlns:a16="http://schemas.microsoft.com/office/drawing/2014/main" id="{B432EFB7-D4E2-EE4C-8F5E-571B2C4CC6FD}"/>
              </a:ext>
            </a:extLst>
          </p:cNvPr>
          <p:cNvSpPr txBox="1">
            <a:spLocks/>
          </p:cNvSpPr>
          <p:nvPr/>
        </p:nvSpPr>
        <p:spPr>
          <a:xfrm>
            <a:off x="358080" y="4567622"/>
            <a:ext cx="11275120" cy="19124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t>Leak rate increases at increasing speed during the run. </a:t>
            </a:r>
          </a:p>
          <a:p>
            <a:pPr algn="just"/>
            <a:r>
              <a:rPr lang="en-GB" sz="1800" dirty="0"/>
              <a:t>Year after year the leak rate increase vs time  lowered showing a consolidated system </a:t>
            </a:r>
            <a:r>
              <a:rPr lang="en-GB" sz="1800" dirty="0">
                <a:highlight>
                  <a:srgbClr val="FFFF00"/>
                </a:highlight>
              </a:rPr>
              <a:t>  </a:t>
            </a:r>
          </a:p>
          <a:p>
            <a:pPr algn="just"/>
            <a:r>
              <a:rPr lang="en-GB" sz="1800" dirty="0">
                <a:solidFill>
                  <a:srgbClr val="0070C0"/>
                </a:solidFill>
              </a:rPr>
              <a:t>Disruptive events in 2015-16-17 YETS. </a:t>
            </a:r>
            <a:r>
              <a:rPr lang="en-GB" sz="1800" dirty="0"/>
              <a:t>This was caused by the start-up procedure of the gas system, in particular concerning the initial purge operation</a:t>
            </a:r>
            <a:endParaRPr lang="en-GB" sz="1800" dirty="0">
              <a:highlight>
                <a:srgbClr val="FFFF00"/>
              </a:highlight>
            </a:endParaRPr>
          </a:p>
          <a:p>
            <a:pPr algn="just"/>
            <a:r>
              <a:rPr lang="en-GB" sz="1800" dirty="0"/>
              <a:t>Repair campaign performed during each Technical Stop with an increased capacity during each Technical Stop (more detail later).   </a:t>
            </a:r>
          </a:p>
          <a:p>
            <a:pPr algn="just"/>
            <a:endParaRPr lang="en-GB" sz="1800" dirty="0"/>
          </a:p>
        </p:txBody>
      </p:sp>
      <p:sp>
        <p:nvSpPr>
          <p:cNvPr id="30" name="Segnaposto contenuto 4">
            <a:extLst>
              <a:ext uri="{FF2B5EF4-FFF2-40B4-BE49-F238E27FC236}">
                <a16:creationId xmlns:a16="http://schemas.microsoft.com/office/drawing/2014/main" id="{68AD248C-0A1B-EF43-887A-8E230965B7EC}"/>
              </a:ext>
            </a:extLst>
          </p:cNvPr>
          <p:cNvSpPr txBox="1">
            <a:spLocks/>
          </p:cNvSpPr>
          <p:nvPr/>
        </p:nvSpPr>
        <p:spPr>
          <a:xfrm>
            <a:off x="6284663" y="5210771"/>
            <a:ext cx="6074979" cy="13685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4105333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1825F-24B5-F847-87B5-05A31CD97D7D}"/>
              </a:ext>
            </a:extLst>
          </p:cNvPr>
          <p:cNvSpPr>
            <a:spLocks noGrp="1"/>
          </p:cNvSpPr>
          <p:nvPr>
            <p:ph type="title"/>
          </p:nvPr>
        </p:nvSpPr>
        <p:spPr>
          <a:xfrm>
            <a:off x="737840" y="0"/>
            <a:ext cx="10515600" cy="1325563"/>
          </a:xfrm>
        </p:spPr>
        <p:txBody>
          <a:bodyPr/>
          <a:lstStyle/>
          <a:p>
            <a:r>
              <a:rPr lang="en-GB" dirty="0">
                <a:solidFill>
                  <a:srgbClr val="FF0000"/>
                </a:solidFill>
              </a:rPr>
              <a:t>Causes of the leak in ATLAS RPC system</a:t>
            </a:r>
          </a:p>
        </p:txBody>
      </p:sp>
      <p:sp>
        <p:nvSpPr>
          <p:cNvPr id="4" name="Rettangolo 3">
            <a:extLst>
              <a:ext uri="{FF2B5EF4-FFF2-40B4-BE49-F238E27FC236}">
                <a16:creationId xmlns:a16="http://schemas.microsoft.com/office/drawing/2014/main" id="{0F150300-22A8-0E47-84B8-192E7595BCF5}"/>
              </a:ext>
            </a:extLst>
          </p:cNvPr>
          <p:cNvSpPr/>
          <p:nvPr/>
        </p:nvSpPr>
        <p:spPr>
          <a:xfrm>
            <a:off x="181192" y="4029436"/>
            <a:ext cx="8776511" cy="2800767"/>
          </a:xfrm>
          <a:prstGeom prst="rect">
            <a:avLst/>
          </a:prstGeom>
        </p:spPr>
        <p:txBody>
          <a:bodyPr wrap="square">
            <a:spAutoFit/>
          </a:bodyPr>
          <a:lstStyle/>
          <a:p>
            <a:r>
              <a:rPr lang="en-GB" sz="1600" dirty="0"/>
              <a:t>The following main causes were found:   </a:t>
            </a:r>
          </a:p>
          <a:p>
            <a:pPr marL="742950" lvl="1" indent="-285750">
              <a:buFont typeface="Arial" panose="020B0604020202020204" pitchFamily="34" charset="0"/>
              <a:buChar char="•"/>
            </a:pPr>
            <a:r>
              <a:rPr lang="en-GB" sz="1600" dirty="0"/>
              <a:t>A </a:t>
            </a:r>
            <a:r>
              <a:rPr lang="en-GB" sz="1600" dirty="0">
                <a:solidFill>
                  <a:srgbClr val="FF0000"/>
                </a:solidFill>
              </a:rPr>
              <a:t>lower-than-expected quality in the original polycarbonate </a:t>
            </a:r>
            <a:r>
              <a:rPr lang="en-GB" sz="1600" dirty="0"/>
              <a:t>moulded inlet and outlet production: this material becomes very fragile after few years</a:t>
            </a:r>
          </a:p>
          <a:p>
            <a:pPr marL="742950" lvl="1" indent="-285750">
              <a:buFont typeface="Arial" panose="020B0604020202020204" pitchFamily="34" charset="0"/>
              <a:buChar char="•"/>
            </a:pPr>
            <a:r>
              <a:rPr lang="en-GB" sz="1600" dirty="0"/>
              <a:t>A stress applied to the gas inlets through the gas pipes</a:t>
            </a:r>
          </a:p>
          <a:p>
            <a:pPr marL="742950" lvl="1" indent="-285750">
              <a:buFont typeface="Arial" panose="020B0604020202020204" pitchFamily="34" charset="0"/>
              <a:buChar char="•"/>
            </a:pPr>
            <a:r>
              <a:rPr lang="en-GB" sz="1600" dirty="0"/>
              <a:t>The gas system is generating a constant stress in the form of </a:t>
            </a:r>
            <a:r>
              <a:rPr lang="en-GB" sz="1600" dirty="0">
                <a:solidFill>
                  <a:srgbClr val="FF0000"/>
                </a:solidFill>
              </a:rPr>
              <a:t>fast propagating </a:t>
            </a:r>
            <a:r>
              <a:rPr lang="en-GB" sz="1600" dirty="0">
                <a:solidFill>
                  <a:srgbClr val="00B0F0"/>
                </a:solidFill>
              </a:rPr>
              <a:t>flow changes (about 1-2 %)</a:t>
            </a:r>
            <a:endParaRPr lang="en-GB" sz="1600" strike="sngStrike" dirty="0"/>
          </a:p>
          <a:p>
            <a:pPr marL="742950" lvl="1" indent="-285750">
              <a:buFont typeface="Arial" panose="020B0604020202020204" pitchFamily="34" charset="0"/>
              <a:buChar char="•"/>
            </a:pPr>
            <a:r>
              <a:rPr lang="en-GB" sz="1600" dirty="0"/>
              <a:t>The </a:t>
            </a:r>
            <a:r>
              <a:rPr lang="en-GB" sz="1600" dirty="0">
                <a:solidFill>
                  <a:srgbClr val="FF0000"/>
                </a:solidFill>
              </a:rPr>
              <a:t>former purge procedure </a:t>
            </a:r>
            <a:r>
              <a:rPr lang="en-GB" sz="1600" dirty="0"/>
              <a:t>(happening at each YETS) was </a:t>
            </a:r>
            <a:r>
              <a:rPr lang="en-GB" sz="1600" dirty="0">
                <a:solidFill>
                  <a:srgbClr val="FF0000"/>
                </a:solidFill>
              </a:rPr>
              <a:t>producing a very large shock</a:t>
            </a:r>
            <a:r>
              <a:rPr lang="en-GB" sz="1600" dirty="0"/>
              <a:t> with a consequent extensive system damage. </a:t>
            </a:r>
          </a:p>
          <a:p>
            <a:pPr marL="742950" lvl="1" indent="-285750">
              <a:buFont typeface="Arial" panose="020B0604020202020204" pitchFamily="34" charset="0"/>
              <a:buChar char="•"/>
            </a:pPr>
            <a:r>
              <a:rPr lang="en-GB" sz="1600" dirty="0">
                <a:highlight>
                  <a:srgbClr val="FFFF00"/>
                </a:highlight>
              </a:rPr>
              <a:t>However, it is crucial to stress that the inner serial gas connections between gas volumes inside the same chamber never got broken, showing that the leak problem related to the outer gas connectors is specific.</a:t>
            </a:r>
          </a:p>
        </p:txBody>
      </p:sp>
      <p:sp>
        <p:nvSpPr>
          <p:cNvPr id="5" name="CasellaDiTesto 4">
            <a:extLst>
              <a:ext uri="{FF2B5EF4-FFF2-40B4-BE49-F238E27FC236}">
                <a16:creationId xmlns:a16="http://schemas.microsoft.com/office/drawing/2014/main" id="{7E6BBCE6-461C-584D-98F0-F449C3CFAA32}"/>
              </a:ext>
            </a:extLst>
          </p:cNvPr>
          <p:cNvSpPr txBox="1"/>
          <p:nvPr/>
        </p:nvSpPr>
        <p:spPr>
          <a:xfrm>
            <a:off x="2475239" y="2554712"/>
            <a:ext cx="2870200" cy="369332"/>
          </a:xfrm>
          <a:prstGeom prst="rect">
            <a:avLst/>
          </a:prstGeom>
          <a:noFill/>
        </p:spPr>
        <p:txBody>
          <a:bodyPr wrap="square" rtlCol="0">
            <a:spAutoFit/>
          </a:bodyPr>
          <a:lstStyle/>
          <a:p>
            <a:r>
              <a:rPr lang="en-GB" dirty="0" err="1">
                <a:highlight>
                  <a:srgbClr val="FFFF00"/>
                </a:highlight>
              </a:rPr>
              <a:t>Foto</a:t>
            </a:r>
            <a:r>
              <a:rPr lang="en-GB" dirty="0">
                <a:highlight>
                  <a:srgbClr val="FFFF00"/>
                </a:highlight>
              </a:rPr>
              <a:t> ? </a:t>
            </a:r>
            <a:r>
              <a:rPr lang="en-GB" dirty="0" err="1">
                <a:highlight>
                  <a:srgbClr val="FFFF00"/>
                </a:highlight>
              </a:rPr>
              <a:t>Camere</a:t>
            </a:r>
            <a:r>
              <a:rPr lang="en-GB" dirty="0">
                <a:highlight>
                  <a:srgbClr val="FFFF00"/>
                </a:highlight>
              </a:rPr>
              <a:t> ?  </a:t>
            </a:r>
          </a:p>
        </p:txBody>
      </p:sp>
      <p:grpSp>
        <p:nvGrpSpPr>
          <p:cNvPr id="6" name="Gruppo 5">
            <a:extLst>
              <a:ext uri="{FF2B5EF4-FFF2-40B4-BE49-F238E27FC236}">
                <a16:creationId xmlns:a16="http://schemas.microsoft.com/office/drawing/2014/main" id="{8A941350-F535-6746-A130-D3E92D07AA81}"/>
              </a:ext>
            </a:extLst>
          </p:cNvPr>
          <p:cNvGrpSpPr/>
          <p:nvPr/>
        </p:nvGrpSpPr>
        <p:grpSpPr>
          <a:xfrm>
            <a:off x="7033276" y="694946"/>
            <a:ext cx="4993823" cy="3631663"/>
            <a:chOff x="1064767" y="844800"/>
            <a:chExt cx="10482835" cy="6008628"/>
          </a:xfrm>
        </p:grpSpPr>
        <p:sp>
          <p:nvSpPr>
            <p:cNvPr id="7" name="object 23">
              <a:extLst>
                <a:ext uri="{FF2B5EF4-FFF2-40B4-BE49-F238E27FC236}">
                  <a16:creationId xmlns:a16="http://schemas.microsoft.com/office/drawing/2014/main" id="{BE1D1D4D-F7F4-D147-8136-BF1EDC3A9236}"/>
                </a:ext>
              </a:extLst>
            </p:cNvPr>
            <p:cNvSpPr/>
            <p:nvPr/>
          </p:nvSpPr>
          <p:spPr>
            <a:xfrm>
              <a:off x="1110996" y="6571488"/>
              <a:ext cx="134620" cy="281940"/>
            </a:xfrm>
            <a:custGeom>
              <a:avLst/>
              <a:gdLst/>
              <a:ahLst/>
              <a:cxnLst/>
              <a:rect l="l" t="t" r="r" b="b"/>
              <a:pathLst>
                <a:path w="134619" h="281940">
                  <a:moveTo>
                    <a:pt x="0" y="0"/>
                  </a:moveTo>
                  <a:lnTo>
                    <a:pt x="13272" y="42989"/>
                  </a:lnTo>
                  <a:lnTo>
                    <a:pt x="27288" y="85884"/>
                  </a:lnTo>
                  <a:lnTo>
                    <a:pt x="42144" y="128585"/>
                  </a:lnTo>
                  <a:lnTo>
                    <a:pt x="57937" y="170997"/>
                  </a:lnTo>
                  <a:lnTo>
                    <a:pt x="74764" y="213021"/>
                  </a:lnTo>
                  <a:lnTo>
                    <a:pt x="92723" y="254562"/>
                  </a:lnTo>
                  <a:lnTo>
                    <a:pt x="105371" y="281939"/>
                  </a:lnTo>
                  <a:lnTo>
                    <a:pt x="134066" y="281939"/>
                  </a:lnTo>
                  <a:lnTo>
                    <a:pt x="126924" y="268284"/>
                  </a:lnTo>
                  <a:lnTo>
                    <a:pt x="119850" y="254562"/>
                  </a:lnTo>
                  <a:lnTo>
                    <a:pt x="98995" y="213021"/>
                  </a:lnTo>
                  <a:lnTo>
                    <a:pt x="78619" y="170997"/>
                  </a:lnTo>
                  <a:lnTo>
                    <a:pt x="58627" y="128585"/>
                  </a:lnTo>
                  <a:lnTo>
                    <a:pt x="38924" y="85884"/>
                  </a:lnTo>
                  <a:lnTo>
                    <a:pt x="25901" y="57303"/>
                  </a:lnTo>
                  <a:lnTo>
                    <a:pt x="0" y="0"/>
                  </a:lnTo>
                  <a:close/>
                </a:path>
              </a:pathLst>
            </a:custGeom>
            <a:solidFill>
              <a:srgbClr val="392F2A"/>
            </a:solidFill>
          </p:spPr>
          <p:txBody>
            <a:bodyPr wrap="square" lIns="0" tIns="0" rIns="0" bIns="0" rtlCol="0"/>
            <a:lstStyle/>
            <a:p>
              <a:endParaRPr/>
            </a:p>
          </p:txBody>
        </p:sp>
        <p:sp>
          <p:nvSpPr>
            <p:cNvPr id="8" name="object 33">
              <a:extLst>
                <a:ext uri="{FF2B5EF4-FFF2-40B4-BE49-F238E27FC236}">
                  <a16:creationId xmlns:a16="http://schemas.microsoft.com/office/drawing/2014/main" id="{14AF3A68-69C3-6E41-BFDD-139B4ADC37FE}"/>
                </a:ext>
              </a:extLst>
            </p:cNvPr>
            <p:cNvSpPr txBox="1"/>
            <p:nvPr/>
          </p:nvSpPr>
          <p:spPr>
            <a:xfrm>
              <a:off x="1064767" y="844800"/>
              <a:ext cx="167005" cy="280670"/>
            </a:xfrm>
            <a:prstGeom prst="rect">
              <a:avLst/>
            </a:prstGeom>
          </p:spPr>
          <p:txBody>
            <a:bodyPr vert="horz" wrap="square" lIns="0" tIns="0" rIns="0" bIns="0" rtlCol="0">
              <a:spAutoFit/>
            </a:bodyPr>
            <a:lstStyle/>
            <a:p>
              <a:pPr marL="12700">
                <a:lnSpc>
                  <a:spcPct val="100000"/>
                </a:lnSpc>
              </a:pPr>
              <a:r>
                <a:rPr sz="2000" dirty="0">
                  <a:solidFill>
                    <a:srgbClr val="FDFFFF"/>
                  </a:solidFill>
                  <a:latin typeface="Century Gothic"/>
                  <a:cs typeface="Century Gothic"/>
                </a:rPr>
                <a:t>6</a:t>
              </a:r>
              <a:endParaRPr sz="2000">
                <a:latin typeface="Century Gothic"/>
                <a:cs typeface="Century Gothic"/>
              </a:endParaRPr>
            </a:p>
          </p:txBody>
        </p:sp>
        <p:sp>
          <p:nvSpPr>
            <p:cNvPr id="9" name="object 34">
              <a:extLst>
                <a:ext uri="{FF2B5EF4-FFF2-40B4-BE49-F238E27FC236}">
                  <a16:creationId xmlns:a16="http://schemas.microsoft.com/office/drawing/2014/main" id="{B1096E9D-A7B2-9245-918C-5BE8AB825EAE}"/>
                </a:ext>
              </a:extLst>
            </p:cNvPr>
            <p:cNvSpPr/>
            <p:nvPr/>
          </p:nvSpPr>
          <p:spPr>
            <a:xfrm>
              <a:off x="4258055" y="4302252"/>
              <a:ext cx="3182111" cy="836676"/>
            </a:xfrm>
            <a:prstGeom prst="rect">
              <a:avLst/>
            </a:prstGeom>
            <a:blipFill>
              <a:blip r:embed="rId2" cstate="print"/>
              <a:stretch>
                <a:fillRect/>
              </a:stretch>
            </a:blipFill>
          </p:spPr>
          <p:txBody>
            <a:bodyPr wrap="square" lIns="0" tIns="0" rIns="0" bIns="0" rtlCol="0"/>
            <a:lstStyle/>
            <a:p>
              <a:endParaRPr/>
            </a:p>
          </p:txBody>
        </p:sp>
        <p:sp>
          <p:nvSpPr>
            <p:cNvPr id="10" name="object 35">
              <a:extLst>
                <a:ext uri="{FF2B5EF4-FFF2-40B4-BE49-F238E27FC236}">
                  <a16:creationId xmlns:a16="http://schemas.microsoft.com/office/drawing/2014/main" id="{32446FE9-82B1-FB41-8588-B5221AB40099}"/>
                </a:ext>
              </a:extLst>
            </p:cNvPr>
            <p:cNvSpPr/>
            <p:nvPr/>
          </p:nvSpPr>
          <p:spPr>
            <a:xfrm>
              <a:off x="4835652" y="3899915"/>
              <a:ext cx="3182111" cy="838200"/>
            </a:xfrm>
            <a:prstGeom prst="rect">
              <a:avLst/>
            </a:prstGeom>
            <a:blipFill>
              <a:blip r:embed="rId3" cstate="print"/>
              <a:stretch>
                <a:fillRect/>
              </a:stretch>
            </a:blipFill>
          </p:spPr>
          <p:txBody>
            <a:bodyPr wrap="square" lIns="0" tIns="0" rIns="0" bIns="0" rtlCol="0"/>
            <a:lstStyle/>
            <a:p>
              <a:endParaRPr/>
            </a:p>
          </p:txBody>
        </p:sp>
        <p:sp>
          <p:nvSpPr>
            <p:cNvPr id="11" name="object 36">
              <a:extLst>
                <a:ext uri="{FF2B5EF4-FFF2-40B4-BE49-F238E27FC236}">
                  <a16:creationId xmlns:a16="http://schemas.microsoft.com/office/drawing/2014/main" id="{758CE97D-17D1-BD47-AE2D-E4E733925EC3}"/>
                </a:ext>
              </a:extLst>
            </p:cNvPr>
            <p:cNvSpPr/>
            <p:nvPr/>
          </p:nvSpPr>
          <p:spPr>
            <a:xfrm>
              <a:off x="5070347" y="2685288"/>
              <a:ext cx="3182111" cy="838200"/>
            </a:xfrm>
            <a:prstGeom prst="rect">
              <a:avLst/>
            </a:prstGeom>
            <a:blipFill>
              <a:blip r:embed="rId4" cstate="print"/>
              <a:stretch>
                <a:fillRect/>
              </a:stretch>
            </a:blipFill>
          </p:spPr>
          <p:txBody>
            <a:bodyPr wrap="square" lIns="0" tIns="0" rIns="0" bIns="0" rtlCol="0"/>
            <a:lstStyle/>
            <a:p>
              <a:endParaRPr/>
            </a:p>
          </p:txBody>
        </p:sp>
        <p:sp>
          <p:nvSpPr>
            <p:cNvPr id="12" name="object 37">
              <a:extLst>
                <a:ext uri="{FF2B5EF4-FFF2-40B4-BE49-F238E27FC236}">
                  <a16:creationId xmlns:a16="http://schemas.microsoft.com/office/drawing/2014/main" id="{AB3FE22C-AA2B-9F41-A842-4819C18BB88E}"/>
                </a:ext>
              </a:extLst>
            </p:cNvPr>
            <p:cNvSpPr/>
            <p:nvPr/>
          </p:nvSpPr>
          <p:spPr>
            <a:xfrm>
              <a:off x="4489703" y="3101339"/>
              <a:ext cx="3182111" cy="838200"/>
            </a:xfrm>
            <a:prstGeom prst="rect">
              <a:avLst/>
            </a:prstGeom>
            <a:blipFill>
              <a:blip r:embed="rId5" cstate="print"/>
              <a:stretch>
                <a:fillRect/>
              </a:stretch>
            </a:blipFill>
          </p:spPr>
          <p:txBody>
            <a:bodyPr wrap="square" lIns="0" tIns="0" rIns="0" bIns="0" rtlCol="0"/>
            <a:lstStyle/>
            <a:p>
              <a:endParaRPr/>
            </a:p>
          </p:txBody>
        </p:sp>
        <p:sp>
          <p:nvSpPr>
            <p:cNvPr id="13" name="object 38">
              <a:extLst>
                <a:ext uri="{FF2B5EF4-FFF2-40B4-BE49-F238E27FC236}">
                  <a16:creationId xmlns:a16="http://schemas.microsoft.com/office/drawing/2014/main" id="{8626F3D7-BD6F-EC49-9067-D4405E6708A3}"/>
                </a:ext>
              </a:extLst>
            </p:cNvPr>
            <p:cNvSpPr/>
            <p:nvPr/>
          </p:nvSpPr>
          <p:spPr>
            <a:xfrm>
              <a:off x="7115556" y="3784091"/>
              <a:ext cx="256031" cy="140207"/>
            </a:xfrm>
            <a:prstGeom prst="rect">
              <a:avLst/>
            </a:prstGeom>
            <a:blipFill>
              <a:blip r:embed="rId6" cstate="print"/>
              <a:stretch>
                <a:fillRect/>
              </a:stretch>
            </a:blipFill>
          </p:spPr>
          <p:txBody>
            <a:bodyPr wrap="square" lIns="0" tIns="0" rIns="0" bIns="0" rtlCol="0"/>
            <a:lstStyle/>
            <a:p>
              <a:endParaRPr/>
            </a:p>
          </p:txBody>
        </p:sp>
        <p:sp>
          <p:nvSpPr>
            <p:cNvPr id="14" name="object 39">
              <a:extLst>
                <a:ext uri="{FF2B5EF4-FFF2-40B4-BE49-F238E27FC236}">
                  <a16:creationId xmlns:a16="http://schemas.microsoft.com/office/drawing/2014/main" id="{C327D1CD-A2C5-0C4C-81A9-46DF38551CF6}"/>
                </a:ext>
              </a:extLst>
            </p:cNvPr>
            <p:cNvSpPr/>
            <p:nvPr/>
          </p:nvSpPr>
          <p:spPr>
            <a:xfrm>
              <a:off x="7485888" y="3517391"/>
              <a:ext cx="254507" cy="140208"/>
            </a:xfrm>
            <a:prstGeom prst="rect">
              <a:avLst/>
            </a:prstGeom>
            <a:blipFill>
              <a:blip r:embed="rId7" cstate="print"/>
              <a:stretch>
                <a:fillRect/>
              </a:stretch>
            </a:blipFill>
          </p:spPr>
          <p:txBody>
            <a:bodyPr wrap="square" lIns="0" tIns="0" rIns="0" bIns="0" rtlCol="0"/>
            <a:lstStyle/>
            <a:p>
              <a:endParaRPr/>
            </a:p>
          </p:txBody>
        </p:sp>
        <p:sp>
          <p:nvSpPr>
            <p:cNvPr id="15" name="object 40">
              <a:extLst>
                <a:ext uri="{FF2B5EF4-FFF2-40B4-BE49-F238E27FC236}">
                  <a16:creationId xmlns:a16="http://schemas.microsoft.com/office/drawing/2014/main" id="{C4571CA5-0554-CB4D-BA4F-0FD426291256}"/>
                </a:ext>
              </a:extLst>
            </p:cNvPr>
            <p:cNvSpPr/>
            <p:nvPr/>
          </p:nvSpPr>
          <p:spPr>
            <a:xfrm>
              <a:off x="7722107" y="3345179"/>
              <a:ext cx="254507" cy="140208"/>
            </a:xfrm>
            <a:prstGeom prst="rect">
              <a:avLst/>
            </a:prstGeom>
            <a:blipFill>
              <a:blip r:embed="rId7" cstate="print"/>
              <a:stretch>
                <a:fillRect/>
              </a:stretch>
            </a:blipFill>
          </p:spPr>
          <p:txBody>
            <a:bodyPr wrap="square" lIns="0" tIns="0" rIns="0" bIns="0" rtlCol="0"/>
            <a:lstStyle/>
            <a:p>
              <a:endParaRPr/>
            </a:p>
          </p:txBody>
        </p:sp>
        <p:sp>
          <p:nvSpPr>
            <p:cNvPr id="16" name="object 41">
              <a:extLst>
                <a:ext uri="{FF2B5EF4-FFF2-40B4-BE49-F238E27FC236}">
                  <a16:creationId xmlns:a16="http://schemas.microsoft.com/office/drawing/2014/main" id="{7AB9BB49-2808-D644-94A3-71C9FEEB9E9A}"/>
                </a:ext>
              </a:extLst>
            </p:cNvPr>
            <p:cNvSpPr/>
            <p:nvPr/>
          </p:nvSpPr>
          <p:spPr>
            <a:xfrm>
              <a:off x="7882128" y="4311396"/>
              <a:ext cx="254507" cy="141731"/>
            </a:xfrm>
            <a:prstGeom prst="rect">
              <a:avLst/>
            </a:prstGeom>
            <a:blipFill>
              <a:blip r:embed="rId8" cstate="print"/>
              <a:stretch>
                <a:fillRect/>
              </a:stretch>
            </a:blipFill>
          </p:spPr>
          <p:txBody>
            <a:bodyPr wrap="square" lIns="0" tIns="0" rIns="0" bIns="0" rtlCol="0"/>
            <a:lstStyle/>
            <a:p>
              <a:endParaRPr/>
            </a:p>
          </p:txBody>
        </p:sp>
        <p:sp>
          <p:nvSpPr>
            <p:cNvPr id="17" name="object 42">
              <a:extLst>
                <a:ext uri="{FF2B5EF4-FFF2-40B4-BE49-F238E27FC236}">
                  <a16:creationId xmlns:a16="http://schemas.microsoft.com/office/drawing/2014/main" id="{B09D9755-7883-124B-8B57-0B384AA12AC5}"/>
                </a:ext>
              </a:extLst>
            </p:cNvPr>
            <p:cNvSpPr/>
            <p:nvPr/>
          </p:nvSpPr>
          <p:spPr>
            <a:xfrm>
              <a:off x="7434071" y="4608576"/>
              <a:ext cx="254507" cy="140207"/>
            </a:xfrm>
            <a:prstGeom prst="rect">
              <a:avLst/>
            </a:prstGeom>
            <a:blipFill>
              <a:blip r:embed="rId7" cstate="print"/>
              <a:stretch>
                <a:fillRect/>
              </a:stretch>
            </a:blipFill>
          </p:spPr>
          <p:txBody>
            <a:bodyPr wrap="square" lIns="0" tIns="0" rIns="0" bIns="0" rtlCol="0"/>
            <a:lstStyle/>
            <a:p>
              <a:endParaRPr/>
            </a:p>
          </p:txBody>
        </p:sp>
        <p:sp>
          <p:nvSpPr>
            <p:cNvPr id="18" name="object 43">
              <a:extLst>
                <a:ext uri="{FF2B5EF4-FFF2-40B4-BE49-F238E27FC236}">
                  <a16:creationId xmlns:a16="http://schemas.microsoft.com/office/drawing/2014/main" id="{0639B720-6E51-4A4F-AD09-4D6EADD2C871}"/>
                </a:ext>
              </a:extLst>
            </p:cNvPr>
            <p:cNvSpPr/>
            <p:nvPr/>
          </p:nvSpPr>
          <p:spPr>
            <a:xfrm>
              <a:off x="7293864" y="4724400"/>
              <a:ext cx="254507" cy="140207"/>
            </a:xfrm>
            <a:prstGeom prst="rect">
              <a:avLst/>
            </a:prstGeom>
            <a:blipFill>
              <a:blip r:embed="rId7" cstate="print"/>
              <a:stretch>
                <a:fillRect/>
              </a:stretch>
            </a:blipFill>
          </p:spPr>
          <p:txBody>
            <a:bodyPr wrap="square" lIns="0" tIns="0" rIns="0" bIns="0" rtlCol="0"/>
            <a:lstStyle/>
            <a:p>
              <a:endParaRPr/>
            </a:p>
          </p:txBody>
        </p:sp>
        <p:sp>
          <p:nvSpPr>
            <p:cNvPr id="19" name="object 44">
              <a:extLst>
                <a:ext uri="{FF2B5EF4-FFF2-40B4-BE49-F238E27FC236}">
                  <a16:creationId xmlns:a16="http://schemas.microsoft.com/office/drawing/2014/main" id="{C69634B5-18F5-9A4A-90D2-924C3BF911D4}"/>
                </a:ext>
              </a:extLst>
            </p:cNvPr>
            <p:cNvSpPr/>
            <p:nvPr/>
          </p:nvSpPr>
          <p:spPr>
            <a:xfrm>
              <a:off x="6928104" y="5007864"/>
              <a:ext cx="254507" cy="140207"/>
            </a:xfrm>
            <a:prstGeom prst="rect">
              <a:avLst/>
            </a:prstGeom>
            <a:blipFill>
              <a:blip r:embed="rId9" cstate="print"/>
              <a:stretch>
                <a:fillRect/>
              </a:stretch>
            </a:blipFill>
          </p:spPr>
          <p:txBody>
            <a:bodyPr wrap="square" lIns="0" tIns="0" rIns="0" bIns="0" rtlCol="0"/>
            <a:lstStyle/>
            <a:p>
              <a:endParaRPr/>
            </a:p>
          </p:txBody>
        </p:sp>
        <p:sp>
          <p:nvSpPr>
            <p:cNvPr id="20" name="object 45">
              <a:extLst>
                <a:ext uri="{FF2B5EF4-FFF2-40B4-BE49-F238E27FC236}">
                  <a16:creationId xmlns:a16="http://schemas.microsoft.com/office/drawing/2014/main" id="{96A25C7A-2B09-3446-A369-68701B124D13}"/>
                </a:ext>
              </a:extLst>
            </p:cNvPr>
            <p:cNvSpPr/>
            <p:nvPr/>
          </p:nvSpPr>
          <p:spPr>
            <a:xfrm>
              <a:off x="8119871" y="3046476"/>
              <a:ext cx="254507" cy="140208"/>
            </a:xfrm>
            <a:prstGeom prst="rect">
              <a:avLst/>
            </a:prstGeom>
            <a:blipFill>
              <a:blip r:embed="rId7" cstate="print"/>
              <a:stretch>
                <a:fillRect/>
              </a:stretch>
            </a:blipFill>
          </p:spPr>
          <p:txBody>
            <a:bodyPr wrap="square" lIns="0" tIns="0" rIns="0" bIns="0" rtlCol="0"/>
            <a:lstStyle/>
            <a:p>
              <a:endParaRPr/>
            </a:p>
          </p:txBody>
        </p:sp>
        <p:sp>
          <p:nvSpPr>
            <p:cNvPr id="21" name="object 46">
              <a:extLst>
                <a:ext uri="{FF2B5EF4-FFF2-40B4-BE49-F238E27FC236}">
                  <a16:creationId xmlns:a16="http://schemas.microsoft.com/office/drawing/2014/main" id="{38E4348F-8F0D-0F42-8FC8-D740485C219D}"/>
                </a:ext>
              </a:extLst>
            </p:cNvPr>
            <p:cNvSpPr/>
            <p:nvPr/>
          </p:nvSpPr>
          <p:spPr>
            <a:xfrm>
              <a:off x="4072128" y="4590288"/>
              <a:ext cx="254508" cy="140207"/>
            </a:xfrm>
            <a:prstGeom prst="rect">
              <a:avLst/>
            </a:prstGeom>
            <a:blipFill>
              <a:blip r:embed="rId9" cstate="print"/>
              <a:stretch>
                <a:fillRect/>
              </a:stretch>
            </a:blipFill>
          </p:spPr>
          <p:txBody>
            <a:bodyPr wrap="square" lIns="0" tIns="0" rIns="0" bIns="0" rtlCol="0"/>
            <a:lstStyle/>
            <a:p>
              <a:endParaRPr/>
            </a:p>
          </p:txBody>
        </p:sp>
        <p:sp>
          <p:nvSpPr>
            <p:cNvPr id="22" name="object 47">
              <a:extLst>
                <a:ext uri="{FF2B5EF4-FFF2-40B4-BE49-F238E27FC236}">
                  <a16:creationId xmlns:a16="http://schemas.microsoft.com/office/drawing/2014/main" id="{480DE303-FE8D-E946-89E7-F3471D89B0A6}"/>
                </a:ext>
              </a:extLst>
            </p:cNvPr>
            <p:cNvSpPr/>
            <p:nvPr/>
          </p:nvSpPr>
          <p:spPr>
            <a:xfrm>
              <a:off x="4530852" y="4293108"/>
              <a:ext cx="254508" cy="141731"/>
            </a:xfrm>
            <a:prstGeom prst="rect">
              <a:avLst/>
            </a:prstGeom>
            <a:blipFill>
              <a:blip r:embed="rId10" cstate="print"/>
              <a:stretch>
                <a:fillRect/>
              </a:stretch>
            </a:blipFill>
          </p:spPr>
          <p:txBody>
            <a:bodyPr wrap="square" lIns="0" tIns="0" rIns="0" bIns="0" rtlCol="0"/>
            <a:lstStyle/>
            <a:p>
              <a:endParaRPr/>
            </a:p>
          </p:txBody>
        </p:sp>
        <p:sp>
          <p:nvSpPr>
            <p:cNvPr id="23" name="object 48">
              <a:extLst>
                <a:ext uri="{FF2B5EF4-FFF2-40B4-BE49-F238E27FC236}">
                  <a16:creationId xmlns:a16="http://schemas.microsoft.com/office/drawing/2014/main" id="{CD3850E0-7F2D-4E41-AE91-A00BCC4F9471}"/>
                </a:ext>
              </a:extLst>
            </p:cNvPr>
            <p:cNvSpPr/>
            <p:nvPr/>
          </p:nvSpPr>
          <p:spPr>
            <a:xfrm>
              <a:off x="4747259" y="4137659"/>
              <a:ext cx="254508" cy="140207"/>
            </a:xfrm>
            <a:prstGeom prst="rect">
              <a:avLst/>
            </a:prstGeom>
            <a:blipFill>
              <a:blip r:embed="rId11" cstate="print"/>
              <a:stretch>
                <a:fillRect/>
              </a:stretch>
            </a:blipFill>
          </p:spPr>
          <p:txBody>
            <a:bodyPr wrap="square" lIns="0" tIns="0" rIns="0" bIns="0" rtlCol="0"/>
            <a:lstStyle/>
            <a:p>
              <a:endParaRPr/>
            </a:p>
          </p:txBody>
        </p:sp>
        <p:sp>
          <p:nvSpPr>
            <p:cNvPr id="24" name="object 49">
              <a:extLst>
                <a:ext uri="{FF2B5EF4-FFF2-40B4-BE49-F238E27FC236}">
                  <a16:creationId xmlns:a16="http://schemas.microsoft.com/office/drawing/2014/main" id="{27F07BAD-8078-3C45-AE7A-9846BE190B0A}"/>
                </a:ext>
              </a:extLst>
            </p:cNvPr>
            <p:cNvSpPr/>
            <p:nvPr/>
          </p:nvSpPr>
          <p:spPr>
            <a:xfrm>
              <a:off x="5109971" y="3901440"/>
              <a:ext cx="254508" cy="140207"/>
            </a:xfrm>
            <a:prstGeom prst="rect">
              <a:avLst/>
            </a:prstGeom>
            <a:blipFill>
              <a:blip r:embed="rId12" cstate="print"/>
              <a:stretch>
                <a:fillRect/>
              </a:stretch>
            </a:blipFill>
          </p:spPr>
          <p:txBody>
            <a:bodyPr wrap="square" lIns="0" tIns="0" rIns="0" bIns="0" rtlCol="0"/>
            <a:lstStyle/>
            <a:p>
              <a:endParaRPr/>
            </a:p>
          </p:txBody>
        </p:sp>
        <p:sp>
          <p:nvSpPr>
            <p:cNvPr id="25" name="object 50">
              <a:extLst>
                <a:ext uri="{FF2B5EF4-FFF2-40B4-BE49-F238E27FC236}">
                  <a16:creationId xmlns:a16="http://schemas.microsoft.com/office/drawing/2014/main" id="{54CFC2CF-23AD-9043-9FA9-659E835B2E48}"/>
                </a:ext>
              </a:extLst>
            </p:cNvPr>
            <p:cNvSpPr/>
            <p:nvPr/>
          </p:nvSpPr>
          <p:spPr>
            <a:xfrm>
              <a:off x="4396740" y="3357371"/>
              <a:ext cx="254508" cy="140208"/>
            </a:xfrm>
            <a:prstGeom prst="rect">
              <a:avLst/>
            </a:prstGeom>
            <a:blipFill>
              <a:blip r:embed="rId12" cstate="print"/>
              <a:stretch>
                <a:fillRect/>
              </a:stretch>
            </a:blipFill>
          </p:spPr>
          <p:txBody>
            <a:bodyPr wrap="square" lIns="0" tIns="0" rIns="0" bIns="0" rtlCol="0"/>
            <a:lstStyle/>
            <a:p>
              <a:endParaRPr/>
            </a:p>
          </p:txBody>
        </p:sp>
        <p:sp>
          <p:nvSpPr>
            <p:cNvPr id="26" name="object 51">
              <a:extLst>
                <a:ext uri="{FF2B5EF4-FFF2-40B4-BE49-F238E27FC236}">
                  <a16:creationId xmlns:a16="http://schemas.microsoft.com/office/drawing/2014/main" id="{C10AD481-36AC-DF4F-ABB6-3E1D98F19788}"/>
                </a:ext>
              </a:extLst>
            </p:cNvPr>
            <p:cNvSpPr/>
            <p:nvPr/>
          </p:nvSpPr>
          <p:spPr>
            <a:xfrm>
              <a:off x="4788408" y="3086100"/>
              <a:ext cx="254508" cy="140208"/>
            </a:xfrm>
            <a:prstGeom prst="rect">
              <a:avLst/>
            </a:prstGeom>
            <a:blipFill>
              <a:blip r:embed="rId12" cstate="print"/>
              <a:stretch>
                <a:fillRect/>
              </a:stretch>
            </a:blipFill>
          </p:spPr>
          <p:txBody>
            <a:bodyPr wrap="square" lIns="0" tIns="0" rIns="0" bIns="0" rtlCol="0"/>
            <a:lstStyle/>
            <a:p>
              <a:endParaRPr/>
            </a:p>
          </p:txBody>
        </p:sp>
        <p:sp>
          <p:nvSpPr>
            <p:cNvPr id="27" name="object 52">
              <a:extLst>
                <a:ext uri="{FF2B5EF4-FFF2-40B4-BE49-F238E27FC236}">
                  <a16:creationId xmlns:a16="http://schemas.microsoft.com/office/drawing/2014/main" id="{FAD8DDAA-5BDA-1244-B20A-A27AE861346D}"/>
                </a:ext>
              </a:extLst>
            </p:cNvPr>
            <p:cNvSpPr/>
            <p:nvPr/>
          </p:nvSpPr>
          <p:spPr>
            <a:xfrm>
              <a:off x="4986528" y="2900172"/>
              <a:ext cx="254508" cy="141732"/>
            </a:xfrm>
            <a:prstGeom prst="rect">
              <a:avLst/>
            </a:prstGeom>
            <a:blipFill>
              <a:blip r:embed="rId13" cstate="print"/>
              <a:stretch>
                <a:fillRect/>
              </a:stretch>
            </a:blipFill>
          </p:spPr>
          <p:txBody>
            <a:bodyPr wrap="square" lIns="0" tIns="0" rIns="0" bIns="0" rtlCol="0"/>
            <a:lstStyle/>
            <a:p>
              <a:endParaRPr/>
            </a:p>
          </p:txBody>
        </p:sp>
        <p:sp>
          <p:nvSpPr>
            <p:cNvPr id="28" name="object 53">
              <a:extLst>
                <a:ext uri="{FF2B5EF4-FFF2-40B4-BE49-F238E27FC236}">
                  <a16:creationId xmlns:a16="http://schemas.microsoft.com/office/drawing/2014/main" id="{5F447FB7-01DB-BE4C-AE3C-E9CF6BA51CDB}"/>
                </a:ext>
              </a:extLst>
            </p:cNvPr>
            <p:cNvSpPr/>
            <p:nvPr/>
          </p:nvSpPr>
          <p:spPr>
            <a:xfrm>
              <a:off x="5332476" y="2695955"/>
              <a:ext cx="254508" cy="140208"/>
            </a:xfrm>
            <a:prstGeom prst="rect">
              <a:avLst/>
            </a:prstGeom>
            <a:blipFill>
              <a:blip r:embed="rId12" cstate="print"/>
              <a:stretch>
                <a:fillRect/>
              </a:stretch>
            </a:blipFill>
          </p:spPr>
          <p:txBody>
            <a:bodyPr wrap="square" lIns="0" tIns="0" rIns="0" bIns="0" rtlCol="0"/>
            <a:lstStyle/>
            <a:p>
              <a:endParaRPr/>
            </a:p>
          </p:txBody>
        </p:sp>
        <p:sp>
          <p:nvSpPr>
            <p:cNvPr id="29" name="object 54">
              <a:extLst>
                <a:ext uri="{FF2B5EF4-FFF2-40B4-BE49-F238E27FC236}">
                  <a16:creationId xmlns:a16="http://schemas.microsoft.com/office/drawing/2014/main" id="{88D58CA2-6FDE-0047-9407-48B41CFC09F7}"/>
                </a:ext>
              </a:extLst>
            </p:cNvPr>
            <p:cNvSpPr/>
            <p:nvPr/>
          </p:nvSpPr>
          <p:spPr>
            <a:xfrm>
              <a:off x="7783068" y="3503676"/>
              <a:ext cx="3625850" cy="3110230"/>
            </a:xfrm>
            <a:custGeom>
              <a:avLst/>
              <a:gdLst/>
              <a:ahLst/>
              <a:cxnLst/>
              <a:rect l="l" t="t" r="r" b="b"/>
              <a:pathLst>
                <a:path w="3625850" h="3110229">
                  <a:moveTo>
                    <a:pt x="3625723" y="0"/>
                  </a:moveTo>
                  <a:lnTo>
                    <a:pt x="0" y="3109963"/>
                  </a:lnTo>
                </a:path>
              </a:pathLst>
            </a:custGeom>
            <a:ln w="60960">
              <a:solidFill>
                <a:srgbClr val="001F5F"/>
              </a:solidFill>
            </a:ln>
          </p:spPr>
          <p:txBody>
            <a:bodyPr wrap="square" lIns="0" tIns="0" rIns="0" bIns="0" rtlCol="0"/>
            <a:lstStyle/>
            <a:p>
              <a:endParaRPr/>
            </a:p>
          </p:txBody>
        </p:sp>
        <p:sp>
          <p:nvSpPr>
            <p:cNvPr id="30" name="object 55">
              <a:extLst>
                <a:ext uri="{FF2B5EF4-FFF2-40B4-BE49-F238E27FC236}">
                  <a16:creationId xmlns:a16="http://schemas.microsoft.com/office/drawing/2014/main" id="{ACFBA2DB-02EA-9A4E-816C-DAAE249044ED}"/>
                </a:ext>
              </a:extLst>
            </p:cNvPr>
            <p:cNvSpPr/>
            <p:nvPr/>
          </p:nvSpPr>
          <p:spPr>
            <a:xfrm>
              <a:off x="1388363" y="1446275"/>
              <a:ext cx="3068955" cy="2668270"/>
            </a:xfrm>
            <a:custGeom>
              <a:avLst/>
              <a:gdLst/>
              <a:ahLst/>
              <a:cxnLst/>
              <a:rect l="l" t="t" r="r" b="b"/>
              <a:pathLst>
                <a:path w="3068954" h="2668270">
                  <a:moveTo>
                    <a:pt x="3068828" y="0"/>
                  </a:moveTo>
                  <a:lnTo>
                    <a:pt x="0" y="2667889"/>
                  </a:lnTo>
                </a:path>
              </a:pathLst>
            </a:custGeom>
            <a:ln w="60960">
              <a:solidFill>
                <a:srgbClr val="FF0000"/>
              </a:solidFill>
            </a:ln>
          </p:spPr>
          <p:txBody>
            <a:bodyPr wrap="square" lIns="0" tIns="0" rIns="0" bIns="0" rtlCol="0"/>
            <a:lstStyle/>
            <a:p>
              <a:endParaRPr/>
            </a:p>
          </p:txBody>
        </p:sp>
        <p:sp>
          <p:nvSpPr>
            <p:cNvPr id="31" name="object 56">
              <a:extLst>
                <a:ext uri="{FF2B5EF4-FFF2-40B4-BE49-F238E27FC236}">
                  <a16:creationId xmlns:a16="http://schemas.microsoft.com/office/drawing/2014/main" id="{6BB2888F-DA1E-EA4F-B4E0-010B38305CA5}"/>
                </a:ext>
              </a:extLst>
            </p:cNvPr>
            <p:cNvSpPr/>
            <p:nvPr/>
          </p:nvSpPr>
          <p:spPr>
            <a:xfrm>
              <a:off x="7921752" y="3625596"/>
              <a:ext cx="3625850" cy="3110230"/>
            </a:xfrm>
            <a:custGeom>
              <a:avLst/>
              <a:gdLst/>
              <a:ahLst/>
              <a:cxnLst/>
              <a:rect l="l" t="t" r="r" b="b"/>
              <a:pathLst>
                <a:path w="3625850" h="3110229">
                  <a:moveTo>
                    <a:pt x="3625723" y="0"/>
                  </a:moveTo>
                  <a:lnTo>
                    <a:pt x="0" y="3109959"/>
                  </a:lnTo>
                </a:path>
              </a:pathLst>
            </a:custGeom>
            <a:ln w="60960">
              <a:solidFill>
                <a:srgbClr val="FF0000"/>
              </a:solidFill>
            </a:ln>
          </p:spPr>
          <p:txBody>
            <a:bodyPr wrap="square" lIns="0" tIns="0" rIns="0" bIns="0" rtlCol="0"/>
            <a:lstStyle/>
            <a:p>
              <a:endParaRPr/>
            </a:p>
          </p:txBody>
        </p:sp>
        <p:sp>
          <p:nvSpPr>
            <p:cNvPr id="32" name="object 57">
              <a:extLst>
                <a:ext uri="{FF2B5EF4-FFF2-40B4-BE49-F238E27FC236}">
                  <a16:creationId xmlns:a16="http://schemas.microsoft.com/office/drawing/2014/main" id="{1B2D5A38-2693-0440-A020-9A947CC1F7DC}"/>
                </a:ext>
              </a:extLst>
            </p:cNvPr>
            <p:cNvSpPr/>
            <p:nvPr/>
          </p:nvSpPr>
          <p:spPr>
            <a:xfrm>
              <a:off x="1143000" y="1274063"/>
              <a:ext cx="3150870" cy="2710815"/>
            </a:xfrm>
            <a:custGeom>
              <a:avLst/>
              <a:gdLst/>
              <a:ahLst/>
              <a:cxnLst/>
              <a:rect l="l" t="t" r="r" b="b"/>
              <a:pathLst>
                <a:path w="3150870" h="2710815">
                  <a:moveTo>
                    <a:pt x="3150489" y="0"/>
                  </a:moveTo>
                  <a:lnTo>
                    <a:pt x="0" y="2710815"/>
                  </a:lnTo>
                </a:path>
              </a:pathLst>
            </a:custGeom>
            <a:ln w="60960">
              <a:solidFill>
                <a:srgbClr val="001F5F"/>
              </a:solidFill>
            </a:ln>
          </p:spPr>
          <p:txBody>
            <a:bodyPr wrap="square" lIns="0" tIns="0" rIns="0" bIns="0" rtlCol="0"/>
            <a:lstStyle/>
            <a:p>
              <a:endParaRPr/>
            </a:p>
          </p:txBody>
        </p:sp>
        <p:sp>
          <p:nvSpPr>
            <p:cNvPr id="33" name="object 58">
              <a:extLst>
                <a:ext uri="{FF2B5EF4-FFF2-40B4-BE49-F238E27FC236}">
                  <a16:creationId xmlns:a16="http://schemas.microsoft.com/office/drawing/2014/main" id="{BBA7A777-3ED1-924D-9BFA-E2C4DB294749}"/>
                </a:ext>
              </a:extLst>
            </p:cNvPr>
            <p:cNvSpPr/>
            <p:nvPr/>
          </p:nvSpPr>
          <p:spPr>
            <a:xfrm>
              <a:off x="2580449" y="1867598"/>
              <a:ext cx="2806568" cy="2836795"/>
            </a:xfrm>
            <a:prstGeom prst="rect">
              <a:avLst/>
            </a:prstGeom>
            <a:blipFill>
              <a:blip r:embed="rId14" cstate="print"/>
              <a:stretch>
                <a:fillRect/>
              </a:stretch>
            </a:blipFill>
          </p:spPr>
          <p:txBody>
            <a:bodyPr wrap="square" lIns="0" tIns="0" rIns="0" bIns="0" rtlCol="0"/>
            <a:lstStyle/>
            <a:p>
              <a:endParaRPr/>
            </a:p>
          </p:txBody>
        </p:sp>
        <p:sp>
          <p:nvSpPr>
            <p:cNvPr id="34" name="object 59">
              <a:extLst>
                <a:ext uri="{FF2B5EF4-FFF2-40B4-BE49-F238E27FC236}">
                  <a16:creationId xmlns:a16="http://schemas.microsoft.com/office/drawing/2014/main" id="{84C215C2-B59F-3E4B-B766-108813B3A326}"/>
                </a:ext>
              </a:extLst>
            </p:cNvPr>
            <p:cNvSpPr/>
            <p:nvPr/>
          </p:nvSpPr>
          <p:spPr>
            <a:xfrm>
              <a:off x="7263626" y="3105657"/>
              <a:ext cx="2972636" cy="1810194"/>
            </a:xfrm>
            <a:prstGeom prst="rect">
              <a:avLst/>
            </a:prstGeom>
            <a:blipFill>
              <a:blip r:embed="rId15" cstate="print"/>
              <a:stretch>
                <a:fillRect/>
              </a:stretch>
            </a:blipFill>
          </p:spPr>
          <p:txBody>
            <a:bodyPr wrap="square" lIns="0" tIns="0" rIns="0" bIns="0" rtlCol="0"/>
            <a:lstStyle/>
            <a:p>
              <a:endParaRPr/>
            </a:p>
          </p:txBody>
        </p:sp>
        <p:sp>
          <p:nvSpPr>
            <p:cNvPr id="35" name="object 60">
              <a:extLst>
                <a:ext uri="{FF2B5EF4-FFF2-40B4-BE49-F238E27FC236}">
                  <a16:creationId xmlns:a16="http://schemas.microsoft.com/office/drawing/2014/main" id="{C3B9A7E4-9515-144A-926F-0873C3618F4E}"/>
                </a:ext>
              </a:extLst>
            </p:cNvPr>
            <p:cNvSpPr/>
            <p:nvPr/>
          </p:nvSpPr>
          <p:spPr>
            <a:xfrm>
              <a:off x="7114214" y="4340225"/>
              <a:ext cx="1630180" cy="1592529"/>
            </a:xfrm>
            <a:prstGeom prst="rect">
              <a:avLst/>
            </a:prstGeom>
            <a:blipFill>
              <a:blip r:embed="rId16" cstate="print"/>
              <a:stretch>
                <a:fillRect/>
              </a:stretch>
            </a:blipFill>
          </p:spPr>
          <p:txBody>
            <a:bodyPr wrap="square" lIns="0" tIns="0" rIns="0" bIns="0" rtlCol="0"/>
            <a:lstStyle/>
            <a:p>
              <a:endParaRPr/>
            </a:p>
          </p:txBody>
        </p:sp>
        <p:sp>
          <p:nvSpPr>
            <p:cNvPr id="36" name="object 61">
              <a:extLst>
                <a:ext uri="{FF2B5EF4-FFF2-40B4-BE49-F238E27FC236}">
                  <a16:creationId xmlns:a16="http://schemas.microsoft.com/office/drawing/2014/main" id="{E6A0F3B2-04CF-6C40-B227-68E9357A037F}"/>
                </a:ext>
              </a:extLst>
            </p:cNvPr>
            <p:cNvSpPr txBox="1"/>
            <p:nvPr/>
          </p:nvSpPr>
          <p:spPr>
            <a:xfrm>
              <a:off x="7627746" y="3245061"/>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1</a:t>
              </a:r>
              <a:endParaRPr sz="1050">
                <a:latin typeface="Century Gothic"/>
                <a:cs typeface="Century Gothic"/>
              </a:endParaRPr>
            </a:p>
          </p:txBody>
        </p:sp>
        <p:sp>
          <p:nvSpPr>
            <p:cNvPr id="37" name="object 62">
              <a:extLst>
                <a:ext uri="{FF2B5EF4-FFF2-40B4-BE49-F238E27FC236}">
                  <a16:creationId xmlns:a16="http://schemas.microsoft.com/office/drawing/2014/main" id="{DDD2A0A4-0B7B-3D46-A2A3-ABF1CD092CDB}"/>
                </a:ext>
              </a:extLst>
            </p:cNvPr>
            <p:cNvSpPr txBox="1"/>
            <p:nvPr/>
          </p:nvSpPr>
          <p:spPr>
            <a:xfrm>
              <a:off x="5125339" y="3484837"/>
              <a:ext cx="2299970" cy="743585"/>
            </a:xfrm>
            <a:prstGeom prst="rect">
              <a:avLst/>
            </a:prstGeom>
          </p:spPr>
          <p:txBody>
            <a:bodyPr vert="horz" wrap="square" lIns="0" tIns="0" rIns="0" bIns="0" rtlCol="0">
              <a:spAutoFit/>
            </a:bodyPr>
            <a:lstStyle/>
            <a:p>
              <a:pPr marR="5080" algn="r">
                <a:lnSpc>
                  <a:spcPct val="100000"/>
                </a:lnSpc>
              </a:pPr>
              <a:r>
                <a:rPr sz="1050" b="1" dirty="0">
                  <a:latin typeface="Century Gothic"/>
                  <a:cs typeface="Century Gothic"/>
                </a:rPr>
                <a:t>2</a:t>
              </a:r>
              <a:endParaRPr sz="1050" dirty="0">
                <a:latin typeface="Century Gothic"/>
                <a:cs typeface="Century Gothic"/>
              </a:endParaRPr>
            </a:p>
            <a:p>
              <a:pPr marR="298450" algn="r">
                <a:lnSpc>
                  <a:spcPct val="100000"/>
                </a:lnSpc>
                <a:spcBef>
                  <a:spcPts val="10"/>
                </a:spcBef>
              </a:pPr>
              <a:r>
                <a:rPr sz="1050" b="1" dirty="0">
                  <a:latin typeface="Century Gothic"/>
                  <a:cs typeface="Century Gothic"/>
                </a:rPr>
                <a:t>1</a:t>
              </a:r>
              <a:endParaRPr sz="1050" dirty="0">
                <a:latin typeface="Century Gothic"/>
                <a:cs typeface="Century Gothic"/>
              </a:endParaRPr>
            </a:p>
            <a:p>
              <a:pPr marL="306705">
                <a:lnSpc>
                  <a:spcPct val="100000"/>
                </a:lnSpc>
                <a:spcBef>
                  <a:spcPts val="790"/>
                </a:spcBef>
              </a:pPr>
              <a:r>
                <a:rPr sz="1050" b="1" dirty="0">
                  <a:latin typeface="Century Gothic"/>
                  <a:cs typeface="Century Gothic"/>
                </a:rPr>
                <a:t>2</a:t>
              </a:r>
              <a:endParaRPr sz="1050" dirty="0">
                <a:latin typeface="Century Gothic"/>
                <a:cs typeface="Century Gothic"/>
              </a:endParaRPr>
            </a:p>
            <a:p>
              <a:pPr marL="12700">
                <a:lnSpc>
                  <a:spcPct val="100000"/>
                </a:lnSpc>
                <a:spcBef>
                  <a:spcPts val="20"/>
                </a:spcBef>
              </a:pPr>
              <a:r>
                <a:rPr sz="1050" b="1" dirty="0">
                  <a:latin typeface="Century Gothic"/>
                  <a:cs typeface="Century Gothic"/>
                </a:rPr>
                <a:t>1</a:t>
              </a:r>
              <a:endParaRPr sz="1050" dirty="0">
                <a:latin typeface="Century Gothic"/>
                <a:cs typeface="Century Gothic"/>
              </a:endParaRPr>
            </a:p>
          </p:txBody>
        </p:sp>
        <p:sp>
          <p:nvSpPr>
            <p:cNvPr id="38" name="object 63">
              <a:extLst>
                <a:ext uri="{FF2B5EF4-FFF2-40B4-BE49-F238E27FC236}">
                  <a16:creationId xmlns:a16="http://schemas.microsoft.com/office/drawing/2014/main" id="{CC7E1949-AF4F-A54E-B4A7-B6FFF70B68DC}"/>
                </a:ext>
              </a:extLst>
            </p:cNvPr>
            <p:cNvSpPr txBox="1"/>
            <p:nvPr/>
          </p:nvSpPr>
          <p:spPr>
            <a:xfrm>
              <a:off x="7353427" y="4437083"/>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1</a:t>
              </a:r>
              <a:endParaRPr sz="1050">
                <a:latin typeface="Century Gothic"/>
                <a:cs typeface="Century Gothic"/>
              </a:endParaRPr>
            </a:p>
          </p:txBody>
        </p:sp>
        <p:sp>
          <p:nvSpPr>
            <p:cNvPr id="39" name="object 64">
              <a:extLst>
                <a:ext uri="{FF2B5EF4-FFF2-40B4-BE49-F238E27FC236}">
                  <a16:creationId xmlns:a16="http://schemas.microsoft.com/office/drawing/2014/main" id="{9C47D09C-1466-5D4E-B905-459EAEF6673C}"/>
                </a:ext>
              </a:extLst>
            </p:cNvPr>
            <p:cNvSpPr txBox="1"/>
            <p:nvPr/>
          </p:nvSpPr>
          <p:spPr>
            <a:xfrm>
              <a:off x="6857492" y="4686130"/>
              <a:ext cx="328930" cy="323850"/>
            </a:xfrm>
            <a:prstGeom prst="rect">
              <a:avLst/>
            </a:prstGeom>
          </p:spPr>
          <p:txBody>
            <a:bodyPr vert="horz" wrap="square" lIns="0" tIns="0" rIns="0" bIns="0" rtlCol="0">
              <a:spAutoFit/>
            </a:bodyPr>
            <a:lstStyle/>
            <a:p>
              <a:pPr marR="5080" algn="r">
                <a:lnSpc>
                  <a:spcPct val="100000"/>
                </a:lnSpc>
              </a:pPr>
              <a:r>
                <a:rPr sz="1050" b="1" dirty="0">
                  <a:latin typeface="Century Gothic"/>
                  <a:cs typeface="Century Gothic"/>
                </a:rPr>
                <a:t>2</a:t>
              </a:r>
              <a:endParaRPr sz="1050">
                <a:latin typeface="Century Gothic"/>
                <a:cs typeface="Century Gothic"/>
              </a:endParaRPr>
            </a:p>
            <a:p>
              <a:pPr marL="12700">
                <a:lnSpc>
                  <a:spcPct val="100000"/>
                </a:lnSpc>
                <a:spcBef>
                  <a:spcPts val="30"/>
                </a:spcBef>
              </a:pPr>
              <a:r>
                <a:rPr sz="1050" b="1" dirty="0">
                  <a:latin typeface="Century Gothic"/>
                  <a:cs typeface="Century Gothic"/>
                </a:rPr>
                <a:t>1</a:t>
              </a:r>
              <a:endParaRPr sz="1050">
                <a:latin typeface="Century Gothic"/>
                <a:cs typeface="Century Gothic"/>
              </a:endParaRPr>
            </a:p>
          </p:txBody>
        </p:sp>
        <p:sp>
          <p:nvSpPr>
            <p:cNvPr id="40" name="object 65">
              <a:extLst>
                <a:ext uri="{FF2B5EF4-FFF2-40B4-BE49-F238E27FC236}">
                  <a16:creationId xmlns:a16="http://schemas.microsoft.com/office/drawing/2014/main" id="{3808CA67-D5AC-134C-89C7-8A088BF7F6B3}"/>
                </a:ext>
              </a:extLst>
            </p:cNvPr>
            <p:cNvSpPr txBox="1"/>
            <p:nvPr/>
          </p:nvSpPr>
          <p:spPr>
            <a:xfrm>
              <a:off x="7647813" y="4274650"/>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2</a:t>
              </a:r>
              <a:endParaRPr sz="1050">
                <a:latin typeface="Century Gothic"/>
                <a:cs typeface="Century Gothic"/>
              </a:endParaRPr>
            </a:p>
          </p:txBody>
        </p:sp>
        <p:sp>
          <p:nvSpPr>
            <p:cNvPr id="41" name="object 66">
              <a:extLst>
                <a:ext uri="{FF2B5EF4-FFF2-40B4-BE49-F238E27FC236}">
                  <a16:creationId xmlns:a16="http://schemas.microsoft.com/office/drawing/2014/main" id="{769E9131-6BBB-044B-A7F7-EA6DF01D9A70}"/>
                </a:ext>
              </a:extLst>
            </p:cNvPr>
            <p:cNvSpPr txBox="1"/>
            <p:nvPr/>
          </p:nvSpPr>
          <p:spPr>
            <a:xfrm>
              <a:off x="7861807" y="3039321"/>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2</a:t>
              </a:r>
              <a:endParaRPr sz="1050">
                <a:latin typeface="Century Gothic"/>
                <a:cs typeface="Century Gothic"/>
              </a:endParaRPr>
            </a:p>
          </p:txBody>
        </p:sp>
        <p:sp>
          <p:nvSpPr>
            <p:cNvPr id="42" name="object 67">
              <a:extLst>
                <a:ext uri="{FF2B5EF4-FFF2-40B4-BE49-F238E27FC236}">
                  <a16:creationId xmlns:a16="http://schemas.microsoft.com/office/drawing/2014/main" id="{E26462C6-CEB9-4044-8157-61A8A6E412C8}"/>
                </a:ext>
              </a:extLst>
            </p:cNvPr>
            <p:cNvSpPr txBox="1"/>
            <p:nvPr/>
          </p:nvSpPr>
          <p:spPr>
            <a:xfrm>
              <a:off x="4482846" y="4535889"/>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1</a:t>
              </a:r>
              <a:endParaRPr sz="1050">
                <a:latin typeface="Century Gothic"/>
                <a:cs typeface="Century Gothic"/>
              </a:endParaRPr>
            </a:p>
          </p:txBody>
        </p:sp>
        <p:sp>
          <p:nvSpPr>
            <p:cNvPr id="43" name="object 68">
              <a:extLst>
                <a:ext uri="{FF2B5EF4-FFF2-40B4-BE49-F238E27FC236}">
                  <a16:creationId xmlns:a16="http://schemas.microsoft.com/office/drawing/2014/main" id="{B320A85B-A77F-DE48-B117-15549069F515}"/>
                </a:ext>
              </a:extLst>
            </p:cNvPr>
            <p:cNvSpPr txBox="1"/>
            <p:nvPr/>
          </p:nvSpPr>
          <p:spPr>
            <a:xfrm>
              <a:off x="4833365" y="4326851"/>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2</a:t>
              </a:r>
              <a:endParaRPr sz="1050">
                <a:latin typeface="Century Gothic"/>
                <a:cs typeface="Century Gothic"/>
              </a:endParaRPr>
            </a:p>
          </p:txBody>
        </p:sp>
        <p:sp>
          <p:nvSpPr>
            <p:cNvPr id="44" name="object 69">
              <a:extLst>
                <a:ext uri="{FF2B5EF4-FFF2-40B4-BE49-F238E27FC236}">
                  <a16:creationId xmlns:a16="http://schemas.microsoft.com/office/drawing/2014/main" id="{1B230D55-E41E-0041-967F-269E03B931FC}"/>
                </a:ext>
              </a:extLst>
            </p:cNvPr>
            <p:cNvSpPr txBox="1"/>
            <p:nvPr/>
          </p:nvSpPr>
          <p:spPr>
            <a:xfrm>
              <a:off x="5345429" y="2917909"/>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1</a:t>
              </a:r>
              <a:endParaRPr sz="1050">
                <a:latin typeface="Century Gothic"/>
                <a:cs typeface="Century Gothic"/>
              </a:endParaRPr>
            </a:p>
          </p:txBody>
        </p:sp>
        <p:sp>
          <p:nvSpPr>
            <p:cNvPr id="45" name="object 70">
              <a:extLst>
                <a:ext uri="{FF2B5EF4-FFF2-40B4-BE49-F238E27FC236}">
                  <a16:creationId xmlns:a16="http://schemas.microsoft.com/office/drawing/2014/main" id="{BA9058D4-030C-004C-BA01-82597A97BDA3}"/>
                </a:ext>
              </a:extLst>
            </p:cNvPr>
            <p:cNvSpPr txBox="1"/>
            <p:nvPr/>
          </p:nvSpPr>
          <p:spPr>
            <a:xfrm>
              <a:off x="4751070" y="3322785"/>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1</a:t>
              </a:r>
              <a:endParaRPr sz="1050">
                <a:latin typeface="Century Gothic"/>
                <a:cs typeface="Century Gothic"/>
              </a:endParaRPr>
            </a:p>
          </p:txBody>
        </p:sp>
        <p:sp>
          <p:nvSpPr>
            <p:cNvPr id="46" name="object 71">
              <a:extLst>
                <a:ext uri="{FF2B5EF4-FFF2-40B4-BE49-F238E27FC236}">
                  <a16:creationId xmlns:a16="http://schemas.microsoft.com/office/drawing/2014/main" id="{DC7B3E2A-1515-A748-8457-03F35F85C1A8}"/>
                </a:ext>
              </a:extLst>
            </p:cNvPr>
            <p:cNvSpPr txBox="1"/>
            <p:nvPr/>
          </p:nvSpPr>
          <p:spPr>
            <a:xfrm>
              <a:off x="5640070" y="2755226"/>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2</a:t>
              </a:r>
              <a:endParaRPr sz="1050">
                <a:latin typeface="Century Gothic"/>
                <a:cs typeface="Century Gothic"/>
              </a:endParaRPr>
            </a:p>
          </p:txBody>
        </p:sp>
        <p:sp>
          <p:nvSpPr>
            <p:cNvPr id="47" name="object 72">
              <a:extLst>
                <a:ext uri="{FF2B5EF4-FFF2-40B4-BE49-F238E27FC236}">
                  <a16:creationId xmlns:a16="http://schemas.microsoft.com/office/drawing/2014/main" id="{B5C5F263-0AC1-434C-A520-1E6FD04A17DD}"/>
                </a:ext>
              </a:extLst>
            </p:cNvPr>
            <p:cNvSpPr txBox="1"/>
            <p:nvPr/>
          </p:nvSpPr>
          <p:spPr>
            <a:xfrm>
              <a:off x="5053965" y="3138639"/>
              <a:ext cx="100965" cy="160020"/>
            </a:xfrm>
            <a:prstGeom prst="rect">
              <a:avLst/>
            </a:prstGeom>
          </p:spPr>
          <p:txBody>
            <a:bodyPr vert="horz" wrap="square" lIns="0" tIns="0" rIns="0" bIns="0" rtlCol="0">
              <a:spAutoFit/>
            </a:bodyPr>
            <a:lstStyle/>
            <a:p>
              <a:pPr marL="12700">
                <a:lnSpc>
                  <a:spcPct val="100000"/>
                </a:lnSpc>
              </a:pPr>
              <a:r>
                <a:rPr sz="1050" b="1" dirty="0">
                  <a:latin typeface="Century Gothic"/>
                  <a:cs typeface="Century Gothic"/>
                </a:rPr>
                <a:t>2</a:t>
              </a:r>
              <a:endParaRPr sz="1050">
                <a:latin typeface="Century Gothic"/>
                <a:cs typeface="Century Gothic"/>
              </a:endParaRPr>
            </a:p>
          </p:txBody>
        </p:sp>
        <p:sp>
          <p:nvSpPr>
            <p:cNvPr id="48" name="object 73">
              <a:extLst>
                <a:ext uri="{FF2B5EF4-FFF2-40B4-BE49-F238E27FC236}">
                  <a16:creationId xmlns:a16="http://schemas.microsoft.com/office/drawing/2014/main" id="{B44EB1F8-29D3-D74F-83AC-46956D257E6D}"/>
                </a:ext>
              </a:extLst>
            </p:cNvPr>
            <p:cNvSpPr/>
            <p:nvPr/>
          </p:nvSpPr>
          <p:spPr>
            <a:xfrm>
              <a:off x="5273421" y="2051304"/>
              <a:ext cx="2118995" cy="3773804"/>
            </a:xfrm>
            <a:custGeom>
              <a:avLst/>
              <a:gdLst/>
              <a:ahLst/>
              <a:cxnLst/>
              <a:rect l="l" t="t" r="r" b="b"/>
              <a:pathLst>
                <a:path w="2118995" h="3773804">
                  <a:moveTo>
                    <a:pt x="19684" y="3736860"/>
                  </a:moveTo>
                  <a:lnTo>
                    <a:pt x="15875" y="3737952"/>
                  </a:lnTo>
                  <a:lnTo>
                    <a:pt x="14096" y="3741013"/>
                  </a:lnTo>
                  <a:lnTo>
                    <a:pt x="1650" y="3763162"/>
                  </a:lnTo>
                  <a:lnTo>
                    <a:pt x="0" y="3766223"/>
                  </a:lnTo>
                  <a:lnTo>
                    <a:pt x="1015" y="3770096"/>
                  </a:lnTo>
                  <a:lnTo>
                    <a:pt x="4190" y="3771811"/>
                  </a:lnTo>
                  <a:lnTo>
                    <a:pt x="7238" y="3773525"/>
                  </a:lnTo>
                  <a:lnTo>
                    <a:pt x="11049" y="3772433"/>
                  </a:lnTo>
                  <a:lnTo>
                    <a:pt x="12826" y="3769372"/>
                  </a:lnTo>
                  <a:lnTo>
                    <a:pt x="25145" y="3747223"/>
                  </a:lnTo>
                  <a:lnTo>
                    <a:pt x="26924" y="3744163"/>
                  </a:lnTo>
                  <a:lnTo>
                    <a:pt x="25780" y="3740289"/>
                  </a:lnTo>
                  <a:lnTo>
                    <a:pt x="19684" y="3736860"/>
                  </a:lnTo>
                  <a:close/>
                </a:path>
                <a:path w="2118995" h="3773804">
                  <a:moveTo>
                    <a:pt x="44576" y="3692550"/>
                  </a:moveTo>
                  <a:lnTo>
                    <a:pt x="40639" y="3693642"/>
                  </a:lnTo>
                  <a:lnTo>
                    <a:pt x="38988" y="3696703"/>
                  </a:lnTo>
                  <a:lnTo>
                    <a:pt x="26542" y="3718852"/>
                  </a:lnTo>
                  <a:lnTo>
                    <a:pt x="24764" y="3721912"/>
                  </a:lnTo>
                  <a:lnTo>
                    <a:pt x="25907" y="3725786"/>
                  </a:lnTo>
                  <a:lnTo>
                    <a:pt x="32003" y="3729215"/>
                  </a:lnTo>
                  <a:lnTo>
                    <a:pt x="35940" y="3728123"/>
                  </a:lnTo>
                  <a:lnTo>
                    <a:pt x="37591" y="3725062"/>
                  </a:lnTo>
                  <a:lnTo>
                    <a:pt x="50037" y="3702913"/>
                  </a:lnTo>
                  <a:lnTo>
                    <a:pt x="51688" y="3699852"/>
                  </a:lnTo>
                  <a:lnTo>
                    <a:pt x="50673" y="3695979"/>
                  </a:lnTo>
                  <a:lnTo>
                    <a:pt x="44576" y="3692550"/>
                  </a:lnTo>
                  <a:close/>
                </a:path>
                <a:path w="2118995" h="3773804">
                  <a:moveTo>
                    <a:pt x="69341" y="3648240"/>
                  </a:moveTo>
                  <a:lnTo>
                    <a:pt x="65531" y="3649332"/>
                  </a:lnTo>
                  <a:lnTo>
                    <a:pt x="63753" y="3652380"/>
                  </a:lnTo>
                  <a:lnTo>
                    <a:pt x="51434" y="3674541"/>
                  </a:lnTo>
                  <a:lnTo>
                    <a:pt x="49656" y="3677602"/>
                  </a:lnTo>
                  <a:lnTo>
                    <a:pt x="50800" y="3681476"/>
                  </a:lnTo>
                  <a:lnTo>
                    <a:pt x="56895" y="3684905"/>
                  </a:lnTo>
                  <a:lnTo>
                    <a:pt x="60705" y="3683812"/>
                  </a:lnTo>
                  <a:lnTo>
                    <a:pt x="62483" y="3680752"/>
                  </a:lnTo>
                  <a:lnTo>
                    <a:pt x="74929" y="3658590"/>
                  </a:lnTo>
                  <a:lnTo>
                    <a:pt x="76580" y="3655542"/>
                  </a:lnTo>
                  <a:lnTo>
                    <a:pt x="75564" y="3651669"/>
                  </a:lnTo>
                  <a:lnTo>
                    <a:pt x="72389" y="3649954"/>
                  </a:lnTo>
                  <a:lnTo>
                    <a:pt x="69341" y="3648240"/>
                  </a:lnTo>
                  <a:close/>
                </a:path>
                <a:path w="2118995" h="3773804">
                  <a:moveTo>
                    <a:pt x="94233" y="3603929"/>
                  </a:moveTo>
                  <a:lnTo>
                    <a:pt x="90296" y="3605009"/>
                  </a:lnTo>
                  <a:lnTo>
                    <a:pt x="88645" y="3608070"/>
                  </a:lnTo>
                  <a:lnTo>
                    <a:pt x="76200" y="3630231"/>
                  </a:lnTo>
                  <a:lnTo>
                    <a:pt x="74549" y="3633292"/>
                  </a:lnTo>
                  <a:lnTo>
                    <a:pt x="75564" y="3637153"/>
                  </a:lnTo>
                  <a:lnTo>
                    <a:pt x="81661" y="3640594"/>
                  </a:lnTo>
                  <a:lnTo>
                    <a:pt x="85598" y="3639502"/>
                  </a:lnTo>
                  <a:lnTo>
                    <a:pt x="87249" y="3636441"/>
                  </a:lnTo>
                  <a:lnTo>
                    <a:pt x="99694" y="3614280"/>
                  </a:lnTo>
                  <a:lnTo>
                    <a:pt x="101473" y="3611219"/>
                  </a:lnTo>
                  <a:lnTo>
                    <a:pt x="100329" y="3607358"/>
                  </a:lnTo>
                  <a:lnTo>
                    <a:pt x="94233" y="3603929"/>
                  </a:lnTo>
                  <a:close/>
                </a:path>
                <a:path w="2118995" h="3773804">
                  <a:moveTo>
                    <a:pt x="119125" y="3559619"/>
                  </a:moveTo>
                  <a:lnTo>
                    <a:pt x="115188" y="3560699"/>
                  </a:lnTo>
                  <a:lnTo>
                    <a:pt x="113537" y="3563759"/>
                  </a:lnTo>
                  <a:lnTo>
                    <a:pt x="101091" y="3585921"/>
                  </a:lnTo>
                  <a:lnTo>
                    <a:pt x="99313" y="3588981"/>
                  </a:lnTo>
                  <a:lnTo>
                    <a:pt x="100456" y="3592842"/>
                  </a:lnTo>
                  <a:lnTo>
                    <a:pt x="106552" y="3596271"/>
                  </a:lnTo>
                  <a:lnTo>
                    <a:pt x="110362" y="3595192"/>
                  </a:lnTo>
                  <a:lnTo>
                    <a:pt x="112140" y="3592131"/>
                  </a:lnTo>
                  <a:lnTo>
                    <a:pt x="124587" y="3569970"/>
                  </a:lnTo>
                  <a:lnTo>
                    <a:pt x="126237" y="3566909"/>
                  </a:lnTo>
                  <a:lnTo>
                    <a:pt x="125221" y="3563048"/>
                  </a:lnTo>
                  <a:lnTo>
                    <a:pt x="119125" y="3559619"/>
                  </a:lnTo>
                  <a:close/>
                </a:path>
                <a:path w="2118995" h="3773804">
                  <a:moveTo>
                    <a:pt x="143890" y="3515360"/>
                  </a:moveTo>
                  <a:lnTo>
                    <a:pt x="140080" y="3516376"/>
                  </a:lnTo>
                  <a:lnTo>
                    <a:pt x="138302" y="3519424"/>
                  </a:lnTo>
                  <a:lnTo>
                    <a:pt x="125856" y="3541610"/>
                  </a:lnTo>
                  <a:lnTo>
                    <a:pt x="124205" y="3544658"/>
                  </a:lnTo>
                  <a:lnTo>
                    <a:pt x="125221" y="3548532"/>
                  </a:lnTo>
                  <a:lnTo>
                    <a:pt x="128396" y="3550246"/>
                  </a:lnTo>
                  <a:lnTo>
                    <a:pt x="131444" y="3551961"/>
                  </a:lnTo>
                  <a:lnTo>
                    <a:pt x="135254" y="3550881"/>
                  </a:lnTo>
                  <a:lnTo>
                    <a:pt x="137032" y="3547821"/>
                  </a:lnTo>
                  <a:lnTo>
                    <a:pt x="149351" y="3525647"/>
                  </a:lnTo>
                  <a:lnTo>
                    <a:pt x="151129" y="3522599"/>
                  </a:lnTo>
                  <a:lnTo>
                    <a:pt x="149987" y="3518789"/>
                  </a:lnTo>
                  <a:lnTo>
                    <a:pt x="146938" y="3517011"/>
                  </a:lnTo>
                  <a:lnTo>
                    <a:pt x="143890" y="3515360"/>
                  </a:lnTo>
                  <a:close/>
                </a:path>
                <a:path w="2118995" h="3773804">
                  <a:moveTo>
                    <a:pt x="168782" y="3471037"/>
                  </a:moveTo>
                  <a:lnTo>
                    <a:pt x="164845" y="3472053"/>
                  </a:lnTo>
                  <a:lnTo>
                    <a:pt x="163194" y="3475101"/>
                  </a:lnTo>
                  <a:lnTo>
                    <a:pt x="150749" y="3497326"/>
                  </a:lnTo>
                  <a:lnTo>
                    <a:pt x="148970" y="3500374"/>
                  </a:lnTo>
                  <a:lnTo>
                    <a:pt x="150113" y="3504184"/>
                  </a:lnTo>
                  <a:lnTo>
                    <a:pt x="153162" y="3505962"/>
                  </a:lnTo>
                  <a:lnTo>
                    <a:pt x="156209" y="3507613"/>
                  </a:lnTo>
                  <a:lnTo>
                    <a:pt x="160146" y="3506597"/>
                  </a:lnTo>
                  <a:lnTo>
                    <a:pt x="161798" y="3503549"/>
                  </a:lnTo>
                  <a:lnTo>
                    <a:pt x="174243" y="3481324"/>
                  </a:lnTo>
                  <a:lnTo>
                    <a:pt x="176021" y="3478276"/>
                  </a:lnTo>
                  <a:lnTo>
                    <a:pt x="174878" y="3474466"/>
                  </a:lnTo>
                  <a:lnTo>
                    <a:pt x="171830" y="3472688"/>
                  </a:lnTo>
                  <a:lnTo>
                    <a:pt x="168782" y="3471037"/>
                  </a:lnTo>
                  <a:close/>
                </a:path>
                <a:path w="2118995" h="3773804">
                  <a:moveTo>
                    <a:pt x="193548" y="3426714"/>
                  </a:moveTo>
                  <a:lnTo>
                    <a:pt x="189737" y="3427730"/>
                  </a:lnTo>
                  <a:lnTo>
                    <a:pt x="187959" y="3430778"/>
                  </a:lnTo>
                  <a:lnTo>
                    <a:pt x="175640" y="3453003"/>
                  </a:lnTo>
                  <a:lnTo>
                    <a:pt x="173862" y="3456051"/>
                  </a:lnTo>
                  <a:lnTo>
                    <a:pt x="175005" y="3459861"/>
                  </a:lnTo>
                  <a:lnTo>
                    <a:pt x="178053" y="3461639"/>
                  </a:lnTo>
                  <a:lnTo>
                    <a:pt x="181101" y="3463290"/>
                  </a:lnTo>
                  <a:lnTo>
                    <a:pt x="184912" y="3462274"/>
                  </a:lnTo>
                  <a:lnTo>
                    <a:pt x="186689" y="3459226"/>
                  </a:lnTo>
                  <a:lnTo>
                    <a:pt x="199136" y="3437001"/>
                  </a:lnTo>
                  <a:lnTo>
                    <a:pt x="200787" y="3433953"/>
                  </a:lnTo>
                  <a:lnTo>
                    <a:pt x="199770" y="3430143"/>
                  </a:lnTo>
                  <a:lnTo>
                    <a:pt x="196595" y="3428365"/>
                  </a:lnTo>
                  <a:lnTo>
                    <a:pt x="193548" y="3426714"/>
                  </a:lnTo>
                  <a:close/>
                </a:path>
                <a:path w="2118995" h="3773804">
                  <a:moveTo>
                    <a:pt x="218439" y="3382391"/>
                  </a:moveTo>
                  <a:lnTo>
                    <a:pt x="214502" y="3383407"/>
                  </a:lnTo>
                  <a:lnTo>
                    <a:pt x="212851" y="3386455"/>
                  </a:lnTo>
                  <a:lnTo>
                    <a:pt x="200405" y="3408680"/>
                  </a:lnTo>
                  <a:lnTo>
                    <a:pt x="198754" y="3411728"/>
                  </a:lnTo>
                  <a:lnTo>
                    <a:pt x="199770" y="3415538"/>
                  </a:lnTo>
                  <a:lnTo>
                    <a:pt x="202818" y="3417316"/>
                  </a:lnTo>
                  <a:lnTo>
                    <a:pt x="205866" y="3418967"/>
                  </a:lnTo>
                  <a:lnTo>
                    <a:pt x="209803" y="3417951"/>
                  </a:lnTo>
                  <a:lnTo>
                    <a:pt x="211454" y="3414903"/>
                  </a:lnTo>
                  <a:lnTo>
                    <a:pt x="223900" y="3392678"/>
                  </a:lnTo>
                  <a:lnTo>
                    <a:pt x="225678" y="3389630"/>
                  </a:lnTo>
                  <a:lnTo>
                    <a:pt x="224536" y="3385820"/>
                  </a:lnTo>
                  <a:lnTo>
                    <a:pt x="221487" y="3384042"/>
                  </a:lnTo>
                  <a:lnTo>
                    <a:pt x="218439" y="3382391"/>
                  </a:lnTo>
                  <a:close/>
                </a:path>
                <a:path w="2118995" h="3773804">
                  <a:moveTo>
                    <a:pt x="243331" y="3338068"/>
                  </a:moveTo>
                  <a:lnTo>
                    <a:pt x="239394" y="3339084"/>
                  </a:lnTo>
                  <a:lnTo>
                    <a:pt x="237743" y="3342259"/>
                  </a:lnTo>
                  <a:lnTo>
                    <a:pt x="225298" y="3364357"/>
                  </a:lnTo>
                  <a:lnTo>
                    <a:pt x="223519" y="3367405"/>
                  </a:lnTo>
                  <a:lnTo>
                    <a:pt x="224662" y="3371342"/>
                  </a:lnTo>
                  <a:lnTo>
                    <a:pt x="227711" y="3372993"/>
                  </a:lnTo>
                  <a:lnTo>
                    <a:pt x="230758" y="3374771"/>
                  </a:lnTo>
                  <a:lnTo>
                    <a:pt x="234695" y="3373628"/>
                  </a:lnTo>
                  <a:lnTo>
                    <a:pt x="236346" y="3370580"/>
                  </a:lnTo>
                  <a:lnTo>
                    <a:pt x="248792" y="3348355"/>
                  </a:lnTo>
                  <a:lnTo>
                    <a:pt x="250443" y="3345307"/>
                  </a:lnTo>
                  <a:lnTo>
                    <a:pt x="249427" y="3341497"/>
                  </a:lnTo>
                  <a:lnTo>
                    <a:pt x="246379" y="3339719"/>
                  </a:lnTo>
                  <a:lnTo>
                    <a:pt x="243331" y="3338068"/>
                  </a:lnTo>
                  <a:close/>
                </a:path>
                <a:path w="2118995" h="3773804">
                  <a:moveTo>
                    <a:pt x="268096" y="3293745"/>
                  </a:moveTo>
                  <a:lnTo>
                    <a:pt x="264287" y="3294888"/>
                  </a:lnTo>
                  <a:lnTo>
                    <a:pt x="262508" y="3297936"/>
                  </a:lnTo>
                  <a:lnTo>
                    <a:pt x="250062" y="3320034"/>
                  </a:lnTo>
                  <a:lnTo>
                    <a:pt x="248412" y="3323082"/>
                  </a:lnTo>
                  <a:lnTo>
                    <a:pt x="249427" y="3327019"/>
                  </a:lnTo>
                  <a:lnTo>
                    <a:pt x="252602" y="3328670"/>
                  </a:lnTo>
                  <a:lnTo>
                    <a:pt x="255650" y="3330448"/>
                  </a:lnTo>
                  <a:lnTo>
                    <a:pt x="259461" y="3329305"/>
                  </a:lnTo>
                  <a:lnTo>
                    <a:pt x="261238" y="3326257"/>
                  </a:lnTo>
                  <a:lnTo>
                    <a:pt x="275336" y="3300984"/>
                  </a:lnTo>
                  <a:lnTo>
                    <a:pt x="274192" y="3297174"/>
                  </a:lnTo>
                  <a:lnTo>
                    <a:pt x="271144" y="3295396"/>
                  </a:lnTo>
                  <a:lnTo>
                    <a:pt x="268096" y="3293745"/>
                  </a:lnTo>
                  <a:close/>
                </a:path>
                <a:path w="2118995" h="3773804">
                  <a:moveTo>
                    <a:pt x="292988" y="3249422"/>
                  </a:moveTo>
                  <a:lnTo>
                    <a:pt x="289051" y="3250565"/>
                  </a:lnTo>
                  <a:lnTo>
                    <a:pt x="287400" y="3253613"/>
                  </a:lnTo>
                  <a:lnTo>
                    <a:pt x="274954" y="3275711"/>
                  </a:lnTo>
                  <a:lnTo>
                    <a:pt x="273176" y="3278759"/>
                  </a:lnTo>
                  <a:lnTo>
                    <a:pt x="274319" y="3282696"/>
                  </a:lnTo>
                  <a:lnTo>
                    <a:pt x="277367" y="3284347"/>
                  </a:lnTo>
                  <a:lnTo>
                    <a:pt x="280415" y="3286125"/>
                  </a:lnTo>
                  <a:lnTo>
                    <a:pt x="284352" y="3284982"/>
                  </a:lnTo>
                  <a:lnTo>
                    <a:pt x="286003" y="3281934"/>
                  </a:lnTo>
                  <a:lnTo>
                    <a:pt x="298450" y="3259836"/>
                  </a:lnTo>
                  <a:lnTo>
                    <a:pt x="300227" y="3256788"/>
                  </a:lnTo>
                  <a:lnTo>
                    <a:pt x="299084" y="3252851"/>
                  </a:lnTo>
                  <a:lnTo>
                    <a:pt x="296037" y="3251200"/>
                  </a:lnTo>
                  <a:lnTo>
                    <a:pt x="292988" y="3249422"/>
                  </a:lnTo>
                  <a:close/>
                </a:path>
                <a:path w="2118995" h="3773804">
                  <a:moveTo>
                    <a:pt x="317753" y="3205099"/>
                  </a:moveTo>
                  <a:lnTo>
                    <a:pt x="313943" y="3206242"/>
                  </a:lnTo>
                  <a:lnTo>
                    <a:pt x="312165" y="3209290"/>
                  </a:lnTo>
                  <a:lnTo>
                    <a:pt x="299846" y="3231388"/>
                  </a:lnTo>
                  <a:lnTo>
                    <a:pt x="298068" y="3234436"/>
                  </a:lnTo>
                  <a:lnTo>
                    <a:pt x="299212" y="3238373"/>
                  </a:lnTo>
                  <a:lnTo>
                    <a:pt x="302259" y="3240024"/>
                  </a:lnTo>
                  <a:lnTo>
                    <a:pt x="305307" y="3241802"/>
                  </a:lnTo>
                  <a:lnTo>
                    <a:pt x="309117" y="3240659"/>
                  </a:lnTo>
                  <a:lnTo>
                    <a:pt x="310895" y="3237611"/>
                  </a:lnTo>
                  <a:lnTo>
                    <a:pt x="323341" y="3215513"/>
                  </a:lnTo>
                  <a:lnTo>
                    <a:pt x="324992" y="3212465"/>
                  </a:lnTo>
                  <a:lnTo>
                    <a:pt x="323976" y="3208528"/>
                  </a:lnTo>
                  <a:lnTo>
                    <a:pt x="320801" y="3206877"/>
                  </a:lnTo>
                  <a:lnTo>
                    <a:pt x="317753" y="3205099"/>
                  </a:lnTo>
                  <a:close/>
                </a:path>
                <a:path w="2118995" h="3773804">
                  <a:moveTo>
                    <a:pt x="342645" y="3160776"/>
                  </a:moveTo>
                  <a:lnTo>
                    <a:pt x="338836" y="3161919"/>
                  </a:lnTo>
                  <a:lnTo>
                    <a:pt x="337057" y="3164967"/>
                  </a:lnTo>
                  <a:lnTo>
                    <a:pt x="324612" y="3187065"/>
                  </a:lnTo>
                  <a:lnTo>
                    <a:pt x="322961" y="3190113"/>
                  </a:lnTo>
                  <a:lnTo>
                    <a:pt x="323976" y="3194050"/>
                  </a:lnTo>
                  <a:lnTo>
                    <a:pt x="327025" y="3195701"/>
                  </a:lnTo>
                  <a:lnTo>
                    <a:pt x="330073" y="3197479"/>
                  </a:lnTo>
                  <a:lnTo>
                    <a:pt x="334009" y="3196336"/>
                  </a:lnTo>
                  <a:lnTo>
                    <a:pt x="335661" y="3193288"/>
                  </a:lnTo>
                  <a:lnTo>
                    <a:pt x="348106" y="3171190"/>
                  </a:lnTo>
                  <a:lnTo>
                    <a:pt x="349884" y="3168142"/>
                  </a:lnTo>
                  <a:lnTo>
                    <a:pt x="348741" y="3164205"/>
                  </a:lnTo>
                  <a:lnTo>
                    <a:pt x="345693" y="3162554"/>
                  </a:lnTo>
                  <a:lnTo>
                    <a:pt x="342645" y="3160776"/>
                  </a:lnTo>
                  <a:close/>
                </a:path>
                <a:path w="2118995" h="3773804">
                  <a:moveTo>
                    <a:pt x="367538" y="3116453"/>
                  </a:moveTo>
                  <a:lnTo>
                    <a:pt x="363600" y="3117596"/>
                  </a:lnTo>
                  <a:lnTo>
                    <a:pt x="361950" y="3120644"/>
                  </a:lnTo>
                  <a:lnTo>
                    <a:pt x="347725" y="3145917"/>
                  </a:lnTo>
                  <a:lnTo>
                    <a:pt x="348868" y="3149727"/>
                  </a:lnTo>
                  <a:lnTo>
                    <a:pt x="351916" y="3151505"/>
                  </a:lnTo>
                  <a:lnTo>
                    <a:pt x="354964" y="3153156"/>
                  </a:lnTo>
                  <a:lnTo>
                    <a:pt x="358901" y="3152013"/>
                  </a:lnTo>
                  <a:lnTo>
                    <a:pt x="360552" y="3148965"/>
                  </a:lnTo>
                  <a:lnTo>
                    <a:pt x="372999" y="3126867"/>
                  </a:lnTo>
                  <a:lnTo>
                    <a:pt x="374650" y="3123819"/>
                  </a:lnTo>
                  <a:lnTo>
                    <a:pt x="373633" y="3119882"/>
                  </a:lnTo>
                  <a:lnTo>
                    <a:pt x="370586" y="3118231"/>
                  </a:lnTo>
                  <a:lnTo>
                    <a:pt x="367538" y="3116453"/>
                  </a:lnTo>
                  <a:close/>
                </a:path>
                <a:path w="2118995" h="3773804">
                  <a:moveTo>
                    <a:pt x="392302" y="3072130"/>
                  </a:moveTo>
                  <a:lnTo>
                    <a:pt x="388492" y="3073273"/>
                  </a:lnTo>
                  <a:lnTo>
                    <a:pt x="386714" y="3076321"/>
                  </a:lnTo>
                  <a:lnTo>
                    <a:pt x="374268" y="3098546"/>
                  </a:lnTo>
                  <a:lnTo>
                    <a:pt x="372617" y="3101594"/>
                  </a:lnTo>
                  <a:lnTo>
                    <a:pt x="373633" y="3105404"/>
                  </a:lnTo>
                  <a:lnTo>
                    <a:pt x="376808" y="3107182"/>
                  </a:lnTo>
                  <a:lnTo>
                    <a:pt x="379856" y="3108833"/>
                  </a:lnTo>
                  <a:lnTo>
                    <a:pt x="383666" y="3107817"/>
                  </a:lnTo>
                  <a:lnTo>
                    <a:pt x="397763" y="3082544"/>
                  </a:lnTo>
                  <a:lnTo>
                    <a:pt x="399541" y="3079496"/>
                  </a:lnTo>
                  <a:lnTo>
                    <a:pt x="398399" y="3075559"/>
                  </a:lnTo>
                  <a:lnTo>
                    <a:pt x="395350" y="3073908"/>
                  </a:lnTo>
                  <a:lnTo>
                    <a:pt x="392302" y="3072130"/>
                  </a:lnTo>
                  <a:close/>
                </a:path>
                <a:path w="2118995" h="3773804">
                  <a:moveTo>
                    <a:pt x="417194" y="3027934"/>
                  </a:moveTo>
                  <a:lnTo>
                    <a:pt x="413257" y="3028950"/>
                  </a:lnTo>
                  <a:lnTo>
                    <a:pt x="411606" y="3031998"/>
                  </a:lnTo>
                  <a:lnTo>
                    <a:pt x="399161" y="3054223"/>
                  </a:lnTo>
                  <a:lnTo>
                    <a:pt x="397509" y="3057271"/>
                  </a:lnTo>
                  <a:lnTo>
                    <a:pt x="398525" y="3061081"/>
                  </a:lnTo>
                  <a:lnTo>
                    <a:pt x="401574" y="3062859"/>
                  </a:lnTo>
                  <a:lnTo>
                    <a:pt x="404621" y="3064510"/>
                  </a:lnTo>
                  <a:lnTo>
                    <a:pt x="408558" y="3063494"/>
                  </a:lnTo>
                  <a:lnTo>
                    <a:pt x="410209" y="3060446"/>
                  </a:lnTo>
                  <a:lnTo>
                    <a:pt x="422655" y="3038221"/>
                  </a:lnTo>
                  <a:lnTo>
                    <a:pt x="424433" y="3035173"/>
                  </a:lnTo>
                  <a:lnTo>
                    <a:pt x="423290" y="3031363"/>
                  </a:lnTo>
                  <a:lnTo>
                    <a:pt x="420242" y="3029585"/>
                  </a:lnTo>
                  <a:lnTo>
                    <a:pt x="417194" y="3027934"/>
                  </a:lnTo>
                  <a:close/>
                </a:path>
                <a:path w="2118995" h="3773804">
                  <a:moveTo>
                    <a:pt x="441959" y="2983611"/>
                  </a:moveTo>
                  <a:lnTo>
                    <a:pt x="438150" y="2984627"/>
                  </a:lnTo>
                  <a:lnTo>
                    <a:pt x="436371" y="2987675"/>
                  </a:lnTo>
                  <a:lnTo>
                    <a:pt x="424052" y="3009900"/>
                  </a:lnTo>
                  <a:lnTo>
                    <a:pt x="422275" y="3012948"/>
                  </a:lnTo>
                  <a:lnTo>
                    <a:pt x="423417" y="3016758"/>
                  </a:lnTo>
                  <a:lnTo>
                    <a:pt x="426465" y="3018536"/>
                  </a:lnTo>
                  <a:lnTo>
                    <a:pt x="429513" y="3020187"/>
                  </a:lnTo>
                  <a:lnTo>
                    <a:pt x="433324" y="3019171"/>
                  </a:lnTo>
                  <a:lnTo>
                    <a:pt x="435101" y="3016123"/>
                  </a:lnTo>
                  <a:lnTo>
                    <a:pt x="447548" y="2993898"/>
                  </a:lnTo>
                  <a:lnTo>
                    <a:pt x="449199" y="2990850"/>
                  </a:lnTo>
                  <a:lnTo>
                    <a:pt x="448182" y="2987040"/>
                  </a:lnTo>
                  <a:lnTo>
                    <a:pt x="445007" y="2985262"/>
                  </a:lnTo>
                  <a:lnTo>
                    <a:pt x="441959" y="2983611"/>
                  </a:lnTo>
                  <a:close/>
                </a:path>
                <a:path w="2118995" h="3773804">
                  <a:moveTo>
                    <a:pt x="466851" y="2939288"/>
                  </a:moveTo>
                  <a:lnTo>
                    <a:pt x="463041" y="2940304"/>
                  </a:lnTo>
                  <a:lnTo>
                    <a:pt x="461263" y="2943352"/>
                  </a:lnTo>
                  <a:lnTo>
                    <a:pt x="448817" y="2965577"/>
                  </a:lnTo>
                  <a:lnTo>
                    <a:pt x="447166" y="2968625"/>
                  </a:lnTo>
                  <a:lnTo>
                    <a:pt x="448182" y="2972435"/>
                  </a:lnTo>
                  <a:lnTo>
                    <a:pt x="451230" y="2974213"/>
                  </a:lnTo>
                  <a:lnTo>
                    <a:pt x="454278" y="2975864"/>
                  </a:lnTo>
                  <a:lnTo>
                    <a:pt x="458215" y="2974848"/>
                  </a:lnTo>
                  <a:lnTo>
                    <a:pt x="459866" y="2971800"/>
                  </a:lnTo>
                  <a:lnTo>
                    <a:pt x="472313" y="2949575"/>
                  </a:lnTo>
                  <a:lnTo>
                    <a:pt x="474090" y="2946527"/>
                  </a:lnTo>
                  <a:lnTo>
                    <a:pt x="472948" y="2942717"/>
                  </a:lnTo>
                  <a:lnTo>
                    <a:pt x="469900" y="2940939"/>
                  </a:lnTo>
                  <a:lnTo>
                    <a:pt x="466851" y="2939288"/>
                  </a:lnTo>
                  <a:close/>
                </a:path>
                <a:path w="2118995" h="3773804">
                  <a:moveTo>
                    <a:pt x="491743" y="2894965"/>
                  </a:moveTo>
                  <a:lnTo>
                    <a:pt x="487806" y="2895981"/>
                  </a:lnTo>
                  <a:lnTo>
                    <a:pt x="486155" y="2899029"/>
                  </a:lnTo>
                  <a:lnTo>
                    <a:pt x="473709" y="2921254"/>
                  </a:lnTo>
                  <a:lnTo>
                    <a:pt x="471931" y="2924302"/>
                  </a:lnTo>
                  <a:lnTo>
                    <a:pt x="473075" y="2928112"/>
                  </a:lnTo>
                  <a:lnTo>
                    <a:pt x="476123" y="2929890"/>
                  </a:lnTo>
                  <a:lnTo>
                    <a:pt x="479170" y="2931541"/>
                  </a:lnTo>
                  <a:lnTo>
                    <a:pt x="483107" y="2930525"/>
                  </a:lnTo>
                  <a:lnTo>
                    <a:pt x="484758" y="2927477"/>
                  </a:lnTo>
                  <a:lnTo>
                    <a:pt x="497204" y="2905252"/>
                  </a:lnTo>
                  <a:lnTo>
                    <a:pt x="498855" y="2902204"/>
                  </a:lnTo>
                  <a:lnTo>
                    <a:pt x="497839" y="2898394"/>
                  </a:lnTo>
                  <a:lnTo>
                    <a:pt x="494791" y="2896616"/>
                  </a:lnTo>
                  <a:lnTo>
                    <a:pt x="491743" y="2894965"/>
                  </a:lnTo>
                  <a:close/>
                </a:path>
                <a:path w="2118995" h="3773804">
                  <a:moveTo>
                    <a:pt x="516508" y="2850642"/>
                  </a:moveTo>
                  <a:lnTo>
                    <a:pt x="512699" y="2851658"/>
                  </a:lnTo>
                  <a:lnTo>
                    <a:pt x="498475" y="2876931"/>
                  </a:lnTo>
                  <a:lnTo>
                    <a:pt x="496824" y="2879979"/>
                  </a:lnTo>
                  <a:lnTo>
                    <a:pt x="497839" y="2883916"/>
                  </a:lnTo>
                  <a:lnTo>
                    <a:pt x="501014" y="2885567"/>
                  </a:lnTo>
                  <a:lnTo>
                    <a:pt x="504063" y="2887345"/>
                  </a:lnTo>
                  <a:lnTo>
                    <a:pt x="507873" y="2886202"/>
                  </a:lnTo>
                  <a:lnTo>
                    <a:pt x="509650" y="2883154"/>
                  </a:lnTo>
                  <a:lnTo>
                    <a:pt x="521969" y="2860929"/>
                  </a:lnTo>
                  <a:lnTo>
                    <a:pt x="523748" y="2857881"/>
                  </a:lnTo>
                  <a:lnTo>
                    <a:pt x="522604" y="2854071"/>
                  </a:lnTo>
                  <a:lnTo>
                    <a:pt x="519556" y="2852293"/>
                  </a:lnTo>
                  <a:lnTo>
                    <a:pt x="516508" y="2850642"/>
                  </a:lnTo>
                  <a:close/>
                </a:path>
                <a:path w="2118995" h="3773804">
                  <a:moveTo>
                    <a:pt x="541401" y="2806319"/>
                  </a:moveTo>
                  <a:lnTo>
                    <a:pt x="537463" y="2807462"/>
                  </a:lnTo>
                  <a:lnTo>
                    <a:pt x="535813" y="2810510"/>
                  </a:lnTo>
                  <a:lnTo>
                    <a:pt x="523366" y="2832608"/>
                  </a:lnTo>
                  <a:lnTo>
                    <a:pt x="521715" y="2835656"/>
                  </a:lnTo>
                  <a:lnTo>
                    <a:pt x="522731" y="2839593"/>
                  </a:lnTo>
                  <a:lnTo>
                    <a:pt x="525779" y="2841244"/>
                  </a:lnTo>
                  <a:lnTo>
                    <a:pt x="528827" y="2843022"/>
                  </a:lnTo>
                  <a:lnTo>
                    <a:pt x="532764" y="2841879"/>
                  </a:lnTo>
                  <a:lnTo>
                    <a:pt x="534415" y="2838831"/>
                  </a:lnTo>
                  <a:lnTo>
                    <a:pt x="548639" y="2813558"/>
                  </a:lnTo>
                  <a:lnTo>
                    <a:pt x="547496" y="2809748"/>
                  </a:lnTo>
                  <a:lnTo>
                    <a:pt x="544449" y="2807970"/>
                  </a:lnTo>
                  <a:lnTo>
                    <a:pt x="541401" y="2806319"/>
                  </a:lnTo>
                  <a:close/>
                </a:path>
                <a:path w="2118995" h="3773804">
                  <a:moveTo>
                    <a:pt x="566165" y="2761996"/>
                  </a:moveTo>
                  <a:lnTo>
                    <a:pt x="562355" y="2763139"/>
                  </a:lnTo>
                  <a:lnTo>
                    <a:pt x="560577" y="2766187"/>
                  </a:lnTo>
                  <a:lnTo>
                    <a:pt x="548258" y="2788285"/>
                  </a:lnTo>
                  <a:lnTo>
                    <a:pt x="546480" y="2791333"/>
                  </a:lnTo>
                  <a:lnTo>
                    <a:pt x="547624" y="2795270"/>
                  </a:lnTo>
                  <a:lnTo>
                    <a:pt x="550671" y="2796921"/>
                  </a:lnTo>
                  <a:lnTo>
                    <a:pt x="553719" y="2798699"/>
                  </a:lnTo>
                  <a:lnTo>
                    <a:pt x="557529" y="2797556"/>
                  </a:lnTo>
                  <a:lnTo>
                    <a:pt x="559307" y="2794508"/>
                  </a:lnTo>
                  <a:lnTo>
                    <a:pt x="571753" y="2772410"/>
                  </a:lnTo>
                  <a:lnTo>
                    <a:pt x="573404" y="2769362"/>
                  </a:lnTo>
                  <a:lnTo>
                    <a:pt x="572388" y="2765425"/>
                  </a:lnTo>
                  <a:lnTo>
                    <a:pt x="569213" y="2763774"/>
                  </a:lnTo>
                  <a:lnTo>
                    <a:pt x="566165" y="2761996"/>
                  </a:lnTo>
                  <a:close/>
                </a:path>
                <a:path w="2118995" h="3773804">
                  <a:moveTo>
                    <a:pt x="591057" y="2717673"/>
                  </a:moveTo>
                  <a:lnTo>
                    <a:pt x="587248" y="2718816"/>
                  </a:lnTo>
                  <a:lnTo>
                    <a:pt x="585469" y="2721864"/>
                  </a:lnTo>
                  <a:lnTo>
                    <a:pt x="573024" y="2743962"/>
                  </a:lnTo>
                  <a:lnTo>
                    <a:pt x="571373" y="2747010"/>
                  </a:lnTo>
                  <a:lnTo>
                    <a:pt x="572388" y="2750947"/>
                  </a:lnTo>
                  <a:lnTo>
                    <a:pt x="575437" y="2752598"/>
                  </a:lnTo>
                  <a:lnTo>
                    <a:pt x="578484" y="2754376"/>
                  </a:lnTo>
                  <a:lnTo>
                    <a:pt x="582421" y="2753233"/>
                  </a:lnTo>
                  <a:lnTo>
                    <a:pt x="584073" y="2750185"/>
                  </a:lnTo>
                  <a:lnTo>
                    <a:pt x="596518" y="2728087"/>
                  </a:lnTo>
                  <a:lnTo>
                    <a:pt x="598296" y="2725039"/>
                  </a:lnTo>
                  <a:lnTo>
                    <a:pt x="597153" y="2721102"/>
                  </a:lnTo>
                  <a:lnTo>
                    <a:pt x="594105" y="2719451"/>
                  </a:lnTo>
                  <a:lnTo>
                    <a:pt x="591057" y="2717673"/>
                  </a:lnTo>
                  <a:close/>
                </a:path>
                <a:path w="2118995" h="3773804">
                  <a:moveTo>
                    <a:pt x="615950" y="2673350"/>
                  </a:moveTo>
                  <a:lnTo>
                    <a:pt x="612013" y="2674493"/>
                  </a:lnTo>
                  <a:lnTo>
                    <a:pt x="610362" y="2677541"/>
                  </a:lnTo>
                  <a:lnTo>
                    <a:pt x="597915" y="2699639"/>
                  </a:lnTo>
                  <a:lnTo>
                    <a:pt x="596138" y="2702687"/>
                  </a:lnTo>
                  <a:lnTo>
                    <a:pt x="597280" y="2706624"/>
                  </a:lnTo>
                  <a:lnTo>
                    <a:pt x="600328" y="2708275"/>
                  </a:lnTo>
                  <a:lnTo>
                    <a:pt x="603376" y="2710053"/>
                  </a:lnTo>
                  <a:lnTo>
                    <a:pt x="607313" y="2708910"/>
                  </a:lnTo>
                  <a:lnTo>
                    <a:pt x="608964" y="2705862"/>
                  </a:lnTo>
                  <a:lnTo>
                    <a:pt x="621411" y="2683764"/>
                  </a:lnTo>
                  <a:lnTo>
                    <a:pt x="623062" y="2680716"/>
                  </a:lnTo>
                  <a:lnTo>
                    <a:pt x="622045" y="2676779"/>
                  </a:lnTo>
                  <a:lnTo>
                    <a:pt x="618998" y="2675128"/>
                  </a:lnTo>
                  <a:lnTo>
                    <a:pt x="615950" y="2673350"/>
                  </a:lnTo>
                  <a:close/>
                </a:path>
                <a:path w="2118995" h="3773804">
                  <a:moveTo>
                    <a:pt x="640714" y="2629027"/>
                  </a:moveTo>
                  <a:lnTo>
                    <a:pt x="636904" y="2630170"/>
                  </a:lnTo>
                  <a:lnTo>
                    <a:pt x="635126" y="2633218"/>
                  </a:lnTo>
                  <a:lnTo>
                    <a:pt x="622680" y="2655316"/>
                  </a:lnTo>
                  <a:lnTo>
                    <a:pt x="621029" y="2658491"/>
                  </a:lnTo>
                  <a:lnTo>
                    <a:pt x="622173" y="2662301"/>
                  </a:lnTo>
                  <a:lnTo>
                    <a:pt x="625220" y="2663952"/>
                  </a:lnTo>
                  <a:lnTo>
                    <a:pt x="628268" y="2665730"/>
                  </a:lnTo>
                  <a:lnTo>
                    <a:pt x="632078" y="2664587"/>
                  </a:lnTo>
                  <a:lnTo>
                    <a:pt x="633856" y="2661539"/>
                  </a:lnTo>
                  <a:lnTo>
                    <a:pt x="646176" y="2639441"/>
                  </a:lnTo>
                  <a:lnTo>
                    <a:pt x="647953" y="2636393"/>
                  </a:lnTo>
                  <a:lnTo>
                    <a:pt x="646811" y="2632456"/>
                  </a:lnTo>
                  <a:lnTo>
                    <a:pt x="643763" y="2630805"/>
                  </a:lnTo>
                  <a:lnTo>
                    <a:pt x="640714" y="2629027"/>
                  </a:lnTo>
                  <a:close/>
                </a:path>
                <a:path w="2118995" h="3773804">
                  <a:moveTo>
                    <a:pt x="665606" y="2584704"/>
                  </a:moveTo>
                  <a:lnTo>
                    <a:pt x="661669" y="2585847"/>
                  </a:lnTo>
                  <a:lnTo>
                    <a:pt x="660018" y="2588895"/>
                  </a:lnTo>
                  <a:lnTo>
                    <a:pt x="647573" y="2611120"/>
                  </a:lnTo>
                  <a:lnTo>
                    <a:pt x="645921" y="2614168"/>
                  </a:lnTo>
                  <a:lnTo>
                    <a:pt x="646938" y="2617978"/>
                  </a:lnTo>
                  <a:lnTo>
                    <a:pt x="649986" y="2619756"/>
                  </a:lnTo>
                  <a:lnTo>
                    <a:pt x="653033" y="2621407"/>
                  </a:lnTo>
                  <a:lnTo>
                    <a:pt x="656970" y="2620391"/>
                  </a:lnTo>
                  <a:lnTo>
                    <a:pt x="658621" y="2617216"/>
                  </a:lnTo>
                  <a:lnTo>
                    <a:pt x="671067" y="2595118"/>
                  </a:lnTo>
                  <a:lnTo>
                    <a:pt x="672845" y="2592070"/>
                  </a:lnTo>
                  <a:lnTo>
                    <a:pt x="671702" y="2588133"/>
                  </a:lnTo>
                  <a:lnTo>
                    <a:pt x="668654" y="2586482"/>
                  </a:lnTo>
                  <a:lnTo>
                    <a:pt x="665606" y="2584704"/>
                  </a:lnTo>
                  <a:close/>
                </a:path>
                <a:path w="2118995" h="3773804">
                  <a:moveTo>
                    <a:pt x="690371" y="2540381"/>
                  </a:moveTo>
                  <a:lnTo>
                    <a:pt x="686562" y="2541524"/>
                  </a:lnTo>
                  <a:lnTo>
                    <a:pt x="684783" y="2544572"/>
                  </a:lnTo>
                  <a:lnTo>
                    <a:pt x="672464" y="2566797"/>
                  </a:lnTo>
                  <a:lnTo>
                    <a:pt x="670687" y="2569845"/>
                  </a:lnTo>
                  <a:lnTo>
                    <a:pt x="671829" y="2573655"/>
                  </a:lnTo>
                  <a:lnTo>
                    <a:pt x="674877" y="2575433"/>
                  </a:lnTo>
                  <a:lnTo>
                    <a:pt x="677926" y="2577084"/>
                  </a:lnTo>
                  <a:lnTo>
                    <a:pt x="681736" y="2576068"/>
                  </a:lnTo>
                  <a:lnTo>
                    <a:pt x="683513" y="2573020"/>
                  </a:lnTo>
                  <a:lnTo>
                    <a:pt x="695959" y="2550795"/>
                  </a:lnTo>
                  <a:lnTo>
                    <a:pt x="697611" y="2547747"/>
                  </a:lnTo>
                  <a:lnTo>
                    <a:pt x="696594" y="2543810"/>
                  </a:lnTo>
                  <a:lnTo>
                    <a:pt x="693419" y="2542159"/>
                  </a:lnTo>
                  <a:lnTo>
                    <a:pt x="690371" y="2540381"/>
                  </a:lnTo>
                  <a:close/>
                </a:path>
                <a:path w="2118995" h="3773804">
                  <a:moveTo>
                    <a:pt x="715263" y="2496185"/>
                  </a:moveTo>
                  <a:lnTo>
                    <a:pt x="711453" y="2497201"/>
                  </a:lnTo>
                  <a:lnTo>
                    <a:pt x="709676" y="2500249"/>
                  </a:lnTo>
                  <a:lnTo>
                    <a:pt x="697229" y="2522474"/>
                  </a:lnTo>
                  <a:lnTo>
                    <a:pt x="695578" y="2525522"/>
                  </a:lnTo>
                  <a:lnTo>
                    <a:pt x="696594" y="2529332"/>
                  </a:lnTo>
                  <a:lnTo>
                    <a:pt x="699642" y="2531110"/>
                  </a:lnTo>
                  <a:lnTo>
                    <a:pt x="702690" y="2532761"/>
                  </a:lnTo>
                  <a:lnTo>
                    <a:pt x="706627" y="2531745"/>
                  </a:lnTo>
                  <a:lnTo>
                    <a:pt x="708278" y="2528697"/>
                  </a:lnTo>
                  <a:lnTo>
                    <a:pt x="720725" y="2506472"/>
                  </a:lnTo>
                  <a:lnTo>
                    <a:pt x="722502" y="2503424"/>
                  </a:lnTo>
                  <a:lnTo>
                    <a:pt x="721359" y="2499614"/>
                  </a:lnTo>
                  <a:lnTo>
                    <a:pt x="718312" y="2497836"/>
                  </a:lnTo>
                  <a:lnTo>
                    <a:pt x="715263" y="2496185"/>
                  </a:lnTo>
                  <a:close/>
                </a:path>
                <a:path w="2118995" h="3773804">
                  <a:moveTo>
                    <a:pt x="740155" y="2451862"/>
                  </a:moveTo>
                  <a:lnTo>
                    <a:pt x="736218" y="2452878"/>
                  </a:lnTo>
                  <a:lnTo>
                    <a:pt x="734567" y="2455926"/>
                  </a:lnTo>
                  <a:lnTo>
                    <a:pt x="722121" y="2478151"/>
                  </a:lnTo>
                  <a:lnTo>
                    <a:pt x="720343" y="2481199"/>
                  </a:lnTo>
                  <a:lnTo>
                    <a:pt x="721487" y="2485009"/>
                  </a:lnTo>
                  <a:lnTo>
                    <a:pt x="724534" y="2486787"/>
                  </a:lnTo>
                  <a:lnTo>
                    <a:pt x="727582" y="2488438"/>
                  </a:lnTo>
                  <a:lnTo>
                    <a:pt x="731519" y="2487422"/>
                  </a:lnTo>
                  <a:lnTo>
                    <a:pt x="733170" y="2484374"/>
                  </a:lnTo>
                  <a:lnTo>
                    <a:pt x="745616" y="2462149"/>
                  </a:lnTo>
                  <a:lnTo>
                    <a:pt x="747267" y="2459101"/>
                  </a:lnTo>
                  <a:lnTo>
                    <a:pt x="746251" y="2455291"/>
                  </a:lnTo>
                  <a:lnTo>
                    <a:pt x="743203" y="2453513"/>
                  </a:lnTo>
                  <a:lnTo>
                    <a:pt x="740155" y="2451862"/>
                  </a:lnTo>
                  <a:close/>
                </a:path>
                <a:path w="2118995" h="3773804">
                  <a:moveTo>
                    <a:pt x="764920" y="2407539"/>
                  </a:moveTo>
                  <a:lnTo>
                    <a:pt x="761111" y="2408555"/>
                  </a:lnTo>
                  <a:lnTo>
                    <a:pt x="759332" y="2411603"/>
                  </a:lnTo>
                  <a:lnTo>
                    <a:pt x="746887" y="2433828"/>
                  </a:lnTo>
                  <a:lnTo>
                    <a:pt x="745236" y="2436876"/>
                  </a:lnTo>
                  <a:lnTo>
                    <a:pt x="746378" y="2440686"/>
                  </a:lnTo>
                  <a:lnTo>
                    <a:pt x="749426" y="2442464"/>
                  </a:lnTo>
                  <a:lnTo>
                    <a:pt x="752475" y="2444115"/>
                  </a:lnTo>
                  <a:lnTo>
                    <a:pt x="756284" y="2443099"/>
                  </a:lnTo>
                  <a:lnTo>
                    <a:pt x="758063" y="2440051"/>
                  </a:lnTo>
                  <a:lnTo>
                    <a:pt x="770381" y="2417826"/>
                  </a:lnTo>
                  <a:lnTo>
                    <a:pt x="772159" y="2414778"/>
                  </a:lnTo>
                  <a:lnTo>
                    <a:pt x="771016" y="2410968"/>
                  </a:lnTo>
                  <a:lnTo>
                    <a:pt x="767968" y="2409190"/>
                  </a:lnTo>
                  <a:lnTo>
                    <a:pt x="764920" y="2407539"/>
                  </a:lnTo>
                  <a:close/>
                </a:path>
                <a:path w="2118995" h="3773804">
                  <a:moveTo>
                    <a:pt x="789813" y="2363216"/>
                  </a:moveTo>
                  <a:lnTo>
                    <a:pt x="785876" y="2364232"/>
                  </a:lnTo>
                  <a:lnTo>
                    <a:pt x="784225" y="2367407"/>
                  </a:lnTo>
                  <a:lnTo>
                    <a:pt x="771778" y="2389505"/>
                  </a:lnTo>
                  <a:lnTo>
                    <a:pt x="770127" y="2392553"/>
                  </a:lnTo>
                  <a:lnTo>
                    <a:pt x="771143" y="2396490"/>
                  </a:lnTo>
                  <a:lnTo>
                    <a:pt x="774191" y="2398141"/>
                  </a:lnTo>
                  <a:lnTo>
                    <a:pt x="777239" y="2399919"/>
                  </a:lnTo>
                  <a:lnTo>
                    <a:pt x="781176" y="2398776"/>
                  </a:lnTo>
                  <a:lnTo>
                    <a:pt x="782827" y="2395728"/>
                  </a:lnTo>
                  <a:lnTo>
                    <a:pt x="795274" y="2373503"/>
                  </a:lnTo>
                  <a:lnTo>
                    <a:pt x="797051" y="2370455"/>
                  </a:lnTo>
                  <a:lnTo>
                    <a:pt x="795908" y="2366645"/>
                  </a:lnTo>
                  <a:lnTo>
                    <a:pt x="792861" y="2364867"/>
                  </a:lnTo>
                  <a:lnTo>
                    <a:pt x="789813" y="2363216"/>
                  </a:lnTo>
                  <a:close/>
                </a:path>
                <a:path w="2118995" h="3773804">
                  <a:moveTo>
                    <a:pt x="814577" y="2318893"/>
                  </a:moveTo>
                  <a:lnTo>
                    <a:pt x="810767" y="2320036"/>
                  </a:lnTo>
                  <a:lnTo>
                    <a:pt x="808989" y="2323084"/>
                  </a:lnTo>
                  <a:lnTo>
                    <a:pt x="796670" y="2345182"/>
                  </a:lnTo>
                  <a:lnTo>
                    <a:pt x="794892" y="2348230"/>
                  </a:lnTo>
                  <a:lnTo>
                    <a:pt x="796036" y="2352167"/>
                  </a:lnTo>
                  <a:lnTo>
                    <a:pt x="799083" y="2353818"/>
                  </a:lnTo>
                  <a:lnTo>
                    <a:pt x="802131" y="2355596"/>
                  </a:lnTo>
                  <a:lnTo>
                    <a:pt x="805941" y="2354453"/>
                  </a:lnTo>
                  <a:lnTo>
                    <a:pt x="807719" y="2351405"/>
                  </a:lnTo>
                  <a:lnTo>
                    <a:pt x="820165" y="2329180"/>
                  </a:lnTo>
                  <a:lnTo>
                    <a:pt x="821816" y="2326132"/>
                  </a:lnTo>
                  <a:lnTo>
                    <a:pt x="820801" y="2322322"/>
                  </a:lnTo>
                  <a:lnTo>
                    <a:pt x="817752" y="2320544"/>
                  </a:lnTo>
                  <a:lnTo>
                    <a:pt x="814577" y="2318893"/>
                  </a:lnTo>
                  <a:close/>
                </a:path>
                <a:path w="2118995" h="3773804">
                  <a:moveTo>
                    <a:pt x="839469" y="2274570"/>
                  </a:moveTo>
                  <a:lnTo>
                    <a:pt x="835659" y="2275713"/>
                  </a:lnTo>
                  <a:lnTo>
                    <a:pt x="833881" y="2278761"/>
                  </a:lnTo>
                  <a:lnTo>
                    <a:pt x="821436" y="2300859"/>
                  </a:lnTo>
                  <a:lnTo>
                    <a:pt x="819784" y="2303907"/>
                  </a:lnTo>
                  <a:lnTo>
                    <a:pt x="820801" y="2307844"/>
                  </a:lnTo>
                  <a:lnTo>
                    <a:pt x="823849" y="2309495"/>
                  </a:lnTo>
                  <a:lnTo>
                    <a:pt x="827024" y="2311273"/>
                  </a:lnTo>
                  <a:lnTo>
                    <a:pt x="830833" y="2310130"/>
                  </a:lnTo>
                  <a:lnTo>
                    <a:pt x="832484" y="2307082"/>
                  </a:lnTo>
                  <a:lnTo>
                    <a:pt x="844930" y="2284984"/>
                  </a:lnTo>
                  <a:lnTo>
                    <a:pt x="846708" y="2281936"/>
                  </a:lnTo>
                  <a:lnTo>
                    <a:pt x="845565" y="2277999"/>
                  </a:lnTo>
                  <a:lnTo>
                    <a:pt x="842517" y="2276348"/>
                  </a:lnTo>
                  <a:lnTo>
                    <a:pt x="839469" y="2274570"/>
                  </a:lnTo>
                  <a:close/>
                </a:path>
                <a:path w="2118995" h="3773804">
                  <a:moveTo>
                    <a:pt x="864362" y="2230247"/>
                  </a:moveTo>
                  <a:lnTo>
                    <a:pt x="860425" y="2231390"/>
                  </a:lnTo>
                  <a:lnTo>
                    <a:pt x="858774" y="2234438"/>
                  </a:lnTo>
                  <a:lnTo>
                    <a:pt x="846327" y="2256536"/>
                  </a:lnTo>
                  <a:lnTo>
                    <a:pt x="844550" y="2259584"/>
                  </a:lnTo>
                  <a:lnTo>
                    <a:pt x="845692" y="2263521"/>
                  </a:lnTo>
                  <a:lnTo>
                    <a:pt x="848740" y="2265172"/>
                  </a:lnTo>
                  <a:lnTo>
                    <a:pt x="851788" y="2266950"/>
                  </a:lnTo>
                  <a:lnTo>
                    <a:pt x="855726" y="2265807"/>
                  </a:lnTo>
                  <a:lnTo>
                    <a:pt x="857376" y="2262759"/>
                  </a:lnTo>
                  <a:lnTo>
                    <a:pt x="869823" y="2240661"/>
                  </a:lnTo>
                  <a:lnTo>
                    <a:pt x="871474" y="2237613"/>
                  </a:lnTo>
                  <a:lnTo>
                    <a:pt x="870457" y="2233676"/>
                  </a:lnTo>
                  <a:lnTo>
                    <a:pt x="867409" y="2232025"/>
                  </a:lnTo>
                  <a:lnTo>
                    <a:pt x="864362" y="2230247"/>
                  </a:lnTo>
                  <a:close/>
                </a:path>
                <a:path w="2118995" h="3773804">
                  <a:moveTo>
                    <a:pt x="889126" y="2185924"/>
                  </a:moveTo>
                  <a:lnTo>
                    <a:pt x="885316" y="2187067"/>
                  </a:lnTo>
                  <a:lnTo>
                    <a:pt x="883538" y="2190115"/>
                  </a:lnTo>
                  <a:lnTo>
                    <a:pt x="871092" y="2212213"/>
                  </a:lnTo>
                  <a:lnTo>
                    <a:pt x="869441" y="2215261"/>
                  </a:lnTo>
                  <a:lnTo>
                    <a:pt x="870584" y="2219198"/>
                  </a:lnTo>
                  <a:lnTo>
                    <a:pt x="873632" y="2220849"/>
                  </a:lnTo>
                  <a:lnTo>
                    <a:pt x="876680" y="2222627"/>
                  </a:lnTo>
                  <a:lnTo>
                    <a:pt x="880490" y="2221484"/>
                  </a:lnTo>
                  <a:lnTo>
                    <a:pt x="882268" y="2218436"/>
                  </a:lnTo>
                  <a:lnTo>
                    <a:pt x="894588" y="2196338"/>
                  </a:lnTo>
                  <a:lnTo>
                    <a:pt x="896365" y="2193290"/>
                  </a:lnTo>
                  <a:lnTo>
                    <a:pt x="895223" y="2189353"/>
                  </a:lnTo>
                  <a:lnTo>
                    <a:pt x="892175" y="2187702"/>
                  </a:lnTo>
                  <a:lnTo>
                    <a:pt x="889126" y="2185924"/>
                  </a:lnTo>
                  <a:close/>
                </a:path>
                <a:path w="2118995" h="3773804">
                  <a:moveTo>
                    <a:pt x="914018" y="2141601"/>
                  </a:moveTo>
                  <a:lnTo>
                    <a:pt x="910081" y="2142744"/>
                  </a:lnTo>
                  <a:lnTo>
                    <a:pt x="908430" y="2145792"/>
                  </a:lnTo>
                  <a:lnTo>
                    <a:pt x="895984" y="2167890"/>
                  </a:lnTo>
                  <a:lnTo>
                    <a:pt x="894333" y="2170938"/>
                  </a:lnTo>
                  <a:lnTo>
                    <a:pt x="895350" y="2174875"/>
                  </a:lnTo>
                  <a:lnTo>
                    <a:pt x="898398" y="2176526"/>
                  </a:lnTo>
                  <a:lnTo>
                    <a:pt x="901445" y="2178304"/>
                  </a:lnTo>
                  <a:lnTo>
                    <a:pt x="905382" y="2177161"/>
                  </a:lnTo>
                  <a:lnTo>
                    <a:pt x="907033" y="2174113"/>
                  </a:lnTo>
                  <a:lnTo>
                    <a:pt x="919479" y="2152015"/>
                  </a:lnTo>
                  <a:lnTo>
                    <a:pt x="921257" y="2148967"/>
                  </a:lnTo>
                  <a:lnTo>
                    <a:pt x="920114" y="2145030"/>
                  </a:lnTo>
                  <a:lnTo>
                    <a:pt x="917066" y="2143379"/>
                  </a:lnTo>
                  <a:lnTo>
                    <a:pt x="914018" y="2141601"/>
                  </a:lnTo>
                  <a:close/>
                </a:path>
                <a:path w="2118995" h="3773804">
                  <a:moveTo>
                    <a:pt x="938783" y="2097278"/>
                  </a:moveTo>
                  <a:lnTo>
                    <a:pt x="934974" y="2098421"/>
                  </a:lnTo>
                  <a:lnTo>
                    <a:pt x="933195" y="2101469"/>
                  </a:lnTo>
                  <a:lnTo>
                    <a:pt x="919099" y="2126742"/>
                  </a:lnTo>
                  <a:lnTo>
                    <a:pt x="920241" y="2130552"/>
                  </a:lnTo>
                  <a:lnTo>
                    <a:pt x="923289" y="2132330"/>
                  </a:lnTo>
                  <a:lnTo>
                    <a:pt x="926338" y="2133981"/>
                  </a:lnTo>
                  <a:lnTo>
                    <a:pt x="930148" y="2132838"/>
                  </a:lnTo>
                  <a:lnTo>
                    <a:pt x="931926" y="2129790"/>
                  </a:lnTo>
                  <a:lnTo>
                    <a:pt x="944371" y="2107692"/>
                  </a:lnTo>
                  <a:lnTo>
                    <a:pt x="946023" y="2104644"/>
                  </a:lnTo>
                  <a:lnTo>
                    <a:pt x="945006" y="2100707"/>
                  </a:lnTo>
                  <a:lnTo>
                    <a:pt x="941958" y="2099056"/>
                  </a:lnTo>
                  <a:lnTo>
                    <a:pt x="938783" y="2097278"/>
                  </a:lnTo>
                  <a:close/>
                </a:path>
                <a:path w="2118995" h="3773804">
                  <a:moveTo>
                    <a:pt x="963676" y="2052955"/>
                  </a:moveTo>
                  <a:lnTo>
                    <a:pt x="959865" y="2054098"/>
                  </a:lnTo>
                  <a:lnTo>
                    <a:pt x="958088" y="2057146"/>
                  </a:lnTo>
                  <a:lnTo>
                    <a:pt x="945641" y="2079371"/>
                  </a:lnTo>
                  <a:lnTo>
                    <a:pt x="943990" y="2082419"/>
                  </a:lnTo>
                  <a:lnTo>
                    <a:pt x="945006" y="2086229"/>
                  </a:lnTo>
                  <a:lnTo>
                    <a:pt x="948054" y="2088007"/>
                  </a:lnTo>
                  <a:lnTo>
                    <a:pt x="951229" y="2089658"/>
                  </a:lnTo>
                  <a:lnTo>
                    <a:pt x="955039" y="2088642"/>
                  </a:lnTo>
                  <a:lnTo>
                    <a:pt x="956690" y="2085467"/>
                  </a:lnTo>
                  <a:lnTo>
                    <a:pt x="969137" y="2063369"/>
                  </a:lnTo>
                  <a:lnTo>
                    <a:pt x="970914" y="2060321"/>
                  </a:lnTo>
                  <a:lnTo>
                    <a:pt x="969771" y="2056384"/>
                  </a:lnTo>
                  <a:lnTo>
                    <a:pt x="966724" y="2054733"/>
                  </a:lnTo>
                  <a:lnTo>
                    <a:pt x="963676" y="2052955"/>
                  </a:lnTo>
                  <a:close/>
                </a:path>
                <a:path w="2118995" h="3773804">
                  <a:moveTo>
                    <a:pt x="988567" y="2008759"/>
                  </a:moveTo>
                  <a:lnTo>
                    <a:pt x="984630" y="2009775"/>
                  </a:lnTo>
                  <a:lnTo>
                    <a:pt x="982979" y="2012823"/>
                  </a:lnTo>
                  <a:lnTo>
                    <a:pt x="970533" y="2035048"/>
                  </a:lnTo>
                  <a:lnTo>
                    <a:pt x="968755" y="2038096"/>
                  </a:lnTo>
                  <a:lnTo>
                    <a:pt x="969899" y="2041906"/>
                  </a:lnTo>
                  <a:lnTo>
                    <a:pt x="972946" y="2043684"/>
                  </a:lnTo>
                  <a:lnTo>
                    <a:pt x="975994" y="2045335"/>
                  </a:lnTo>
                  <a:lnTo>
                    <a:pt x="979931" y="2044319"/>
                  </a:lnTo>
                  <a:lnTo>
                    <a:pt x="981582" y="2041271"/>
                  </a:lnTo>
                  <a:lnTo>
                    <a:pt x="994028" y="2019046"/>
                  </a:lnTo>
                  <a:lnTo>
                    <a:pt x="995679" y="2015998"/>
                  </a:lnTo>
                  <a:lnTo>
                    <a:pt x="994663" y="2012188"/>
                  </a:lnTo>
                  <a:lnTo>
                    <a:pt x="991615" y="2010410"/>
                  </a:lnTo>
                  <a:lnTo>
                    <a:pt x="988567" y="2008759"/>
                  </a:lnTo>
                  <a:close/>
                </a:path>
                <a:path w="2118995" h="3773804">
                  <a:moveTo>
                    <a:pt x="1013332" y="1964436"/>
                  </a:moveTo>
                  <a:lnTo>
                    <a:pt x="1009523" y="1965452"/>
                  </a:lnTo>
                  <a:lnTo>
                    <a:pt x="1007744" y="1968500"/>
                  </a:lnTo>
                  <a:lnTo>
                    <a:pt x="995299" y="1990725"/>
                  </a:lnTo>
                  <a:lnTo>
                    <a:pt x="993648" y="1993773"/>
                  </a:lnTo>
                  <a:lnTo>
                    <a:pt x="994790" y="1997583"/>
                  </a:lnTo>
                  <a:lnTo>
                    <a:pt x="997838" y="1999361"/>
                  </a:lnTo>
                  <a:lnTo>
                    <a:pt x="1000887" y="2001012"/>
                  </a:lnTo>
                  <a:lnTo>
                    <a:pt x="1004696" y="1999996"/>
                  </a:lnTo>
                  <a:lnTo>
                    <a:pt x="1006475" y="1996948"/>
                  </a:lnTo>
                  <a:lnTo>
                    <a:pt x="1018793" y="1974723"/>
                  </a:lnTo>
                  <a:lnTo>
                    <a:pt x="1020571" y="1971675"/>
                  </a:lnTo>
                  <a:lnTo>
                    <a:pt x="1019428" y="1967865"/>
                  </a:lnTo>
                  <a:lnTo>
                    <a:pt x="1016380" y="1966087"/>
                  </a:lnTo>
                  <a:lnTo>
                    <a:pt x="1013332" y="1964436"/>
                  </a:lnTo>
                  <a:close/>
                </a:path>
                <a:path w="2118995" h="3773804">
                  <a:moveTo>
                    <a:pt x="1038225" y="1920113"/>
                  </a:moveTo>
                  <a:lnTo>
                    <a:pt x="1034288" y="1921129"/>
                  </a:lnTo>
                  <a:lnTo>
                    <a:pt x="1032637" y="1924177"/>
                  </a:lnTo>
                  <a:lnTo>
                    <a:pt x="1020190" y="1946402"/>
                  </a:lnTo>
                  <a:lnTo>
                    <a:pt x="1018539" y="1949450"/>
                  </a:lnTo>
                  <a:lnTo>
                    <a:pt x="1019555" y="1953260"/>
                  </a:lnTo>
                  <a:lnTo>
                    <a:pt x="1022603" y="1955038"/>
                  </a:lnTo>
                  <a:lnTo>
                    <a:pt x="1025651" y="1956689"/>
                  </a:lnTo>
                  <a:lnTo>
                    <a:pt x="1029588" y="1955673"/>
                  </a:lnTo>
                  <a:lnTo>
                    <a:pt x="1031239" y="1952625"/>
                  </a:lnTo>
                  <a:lnTo>
                    <a:pt x="1043686" y="1930400"/>
                  </a:lnTo>
                  <a:lnTo>
                    <a:pt x="1045463" y="1927352"/>
                  </a:lnTo>
                  <a:lnTo>
                    <a:pt x="1044320" y="1923542"/>
                  </a:lnTo>
                  <a:lnTo>
                    <a:pt x="1041273" y="1921764"/>
                  </a:lnTo>
                  <a:lnTo>
                    <a:pt x="1038225" y="1920113"/>
                  </a:lnTo>
                  <a:close/>
                </a:path>
                <a:path w="2118995" h="3773804">
                  <a:moveTo>
                    <a:pt x="1062989" y="1875790"/>
                  </a:moveTo>
                  <a:lnTo>
                    <a:pt x="1059179" y="1876806"/>
                  </a:lnTo>
                  <a:lnTo>
                    <a:pt x="1057402" y="1879854"/>
                  </a:lnTo>
                  <a:lnTo>
                    <a:pt x="1045082" y="1902079"/>
                  </a:lnTo>
                  <a:lnTo>
                    <a:pt x="1043304" y="1905127"/>
                  </a:lnTo>
                  <a:lnTo>
                    <a:pt x="1044448" y="1909064"/>
                  </a:lnTo>
                  <a:lnTo>
                    <a:pt x="1047495" y="1910715"/>
                  </a:lnTo>
                  <a:lnTo>
                    <a:pt x="1050543" y="1912493"/>
                  </a:lnTo>
                  <a:lnTo>
                    <a:pt x="1054353" y="1911350"/>
                  </a:lnTo>
                  <a:lnTo>
                    <a:pt x="1056131" y="1908302"/>
                  </a:lnTo>
                  <a:lnTo>
                    <a:pt x="1068577" y="1886077"/>
                  </a:lnTo>
                  <a:lnTo>
                    <a:pt x="1070228" y="1883029"/>
                  </a:lnTo>
                  <a:lnTo>
                    <a:pt x="1069213" y="1879219"/>
                  </a:lnTo>
                  <a:lnTo>
                    <a:pt x="1066164" y="1877441"/>
                  </a:lnTo>
                  <a:lnTo>
                    <a:pt x="1062989" y="1875790"/>
                  </a:lnTo>
                  <a:close/>
                </a:path>
                <a:path w="2118995" h="3773804">
                  <a:moveTo>
                    <a:pt x="1087881" y="1831467"/>
                  </a:moveTo>
                  <a:lnTo>
                    <a:pt x="1084071" y="1832483"/>
                  </a:lnTo>
                  <a:lnTo>
                    <a:pt x="1069848" y="1857756"/>
                  </a:lnTo>
                  <a:lnTo>
                    <a:pt x="1068196" y="1860804"/>
                  </a:lnTo>
                  <a:lnTo>
                    <a:pt x="1069213" y="1864741"/>
                  </a:lnTo>
                  <a:lnTo>
                    <a:pt x="1072261" y="1866392"/>
                  </a:lnTo>
                  <a:lnTo>
                    <a:pt x="1075436" y="1868170"/>
                  </a:lnTo>
                  <a:lnTo>
                    <a:pt x="1079245" y="1867027"/>
                  </a:lnTo>
                  <a:lnTo>
                    <a:pt x="1081024" y="1863979"/>
                  </a:lnTo>
                  <a:lnTo>
                    <a:pt x="1093342" y="1841754"/>
                  </a:lnTo>
                  <a:lnTo>
                    <a:pt x="1095120" y="1838706"/>
                  </a:lnTo>
                  <a:lnTo>
                    <a:pt x="1093977" y="1834896"/>
                  </a:lnTo>
                  <a:lnTo>
                    <a:pt x="1090929" y="1833118"/>
                  </a:lnTo>
                  <a:lnTo>
                    <a:pt x="1087881" y="1831467"/>
                  </a:lnTo>
                  <a:close/>
                </a:path>
                <a:path w="2118995" h="3773804">
                  <a:moveTo>
                    <a:pt x="1112774" y="1787144"/>
                  </a:moveTo>
                  <a:lnTo>
                    <a:pt x="1108837" y="1788287"/>
                  </a:lnTo>
                  <a:lnTo>
                    <a:pt x="1107186" y="1791335"/>
                  </a:lnTo>
                  <a:lnTo>
                    <a:pt x="1094739" y="1813433"/>
                  </a:lnTo>
                  <a:lnTo>
                    <a:pt x="1092962" y="1816481"/>
                  </a:lnTo>
                  <a:lnTo>
                    <a:pt x="1094104" y="1820418"/>
                  </a:lnTo>
                  <a:lnTo>
                    <a:pt x="1097152" y="1822069"/>
                  </a:lnTo>
                  <a:lnTo>
                    <a:pt x="1100201" y="1823847"/>
                  </a:lnTo>
                  <a:lnTo>
                    <a:pt x="1104138" y="1822704"/>
                  </a:lnTo>
                  <a:lnTo>
                    <a:pt x="1105789" y="1819656"/>
                  </a:lnTo>
                  <a:lnTo>
                    <a:pt x="1118234" y="1797558"/>
                  </a:lnTo>
                  <a:lnTo>
                    <a:pt x="1119886" y="1794383"/>
                  </a:lnTo>
                  <a:lnTo>
                    <a:pt x="1118869" y="1790573"/>
                  </a:lnTo>
                  <a:lnTo>
                    <a:pt x="1115821" y="1788795"/>
                  </a:lnTo>
                  <a:lnTo>
                    <a:pt x="1112774" y="1787144"/>
                  </a:lnTo>
                  <a:close/>
                </a:path>
                <a:path w="2118995" h="3773804">
                  <a:moveTo>
                    <a:pt x="1137539" y="1742821"/>
                  </a:moveTo>
                  <a:lnTo>
                    <a:pt x="1133728" y="1743964"/>
                  </a:lnTo>
                  <a:lnTo>
                    <a:pt x="1131951" y="1747012"/>
                  </a:lnTo>
                  <a:lnTo>
                    <a:pt x="1119504" y="1769110"/>
                  </a:lnTo>
                  <a:lnTo>
                    <a:pt x="1117853" y="1772158"/>
                  </a:lnTo>
                  <a:lnTo>
                    <a:pt x="1118996" y="1776095"/>
                  </a:lnTo>
                  <a:lnTo>
                    <a:pt x="1122044" y="1777746"/>
                  </a:lnTo>
                  <a:lnTo>
                    <a:pt x="1125092" y="1779524"/>
                  </a:lnTo>
                  <a:lnTo>
                    <a:pt x="1128902" y="1778381"/>
                  </a:lnTo>
                  <a:lnTo>
                    <a:pt x="1130680" y="1775333"/>
                  </a:lnTo>
                  <a:lnTo>
                    <a:pt x="1143127" y="1753235"/>
                  </a:lnTo>
                  <a:lnTo>
                    <a:pt x="1144777" y="1750187"/>
                  </a:lnTo>
                  <a:lnTo>
                    <a:pt x="1143634" y="1746250"/>
                  </a:lnTo>
                  <a:lnTo>
                    <a:pt x="1140587" y="1744599"/>
                  </a:lnTo>
                  <a:lnTo>
                    <a:pt x="1137539" y="1742821"/>
                  </a:lnTo>
                  <a:close/>
                </a:path>
                <a:path w="2118995" h="3773804">
                  <a:moveTo>
                    <a:pt x="1162430" y="1698498"/>
                  </a:moveTo>
                  <a:lnTo>
                    <a:pt x="1158493" y="1699641"/>
                  </a:lnTo>
                  <a:lnTo>
                    <a:pt x="1156842" y="1702689"/>
                  </a:lnTo>
                  <a:lnTo>
                    <a:pt x="1144396" y="1724787"/>
                  </a:lnTo>
                  <a:lnTo>
                    <a:pt x="1142745" y="1727835"/>
                  </a:lnTo>
                  <a:lnTo>
                    <a:pt x="1143762" y="1731772"/>
                  </a:lnTo>
                  <a:lnTo>
                    <a:pt x="1146809" y="1733423"/>
                  </a:lnTo>
                  <a:lnTo>
                    <a:pt x="1149857" y="1735201"/>
                  </a:lnTo>
                  <a:lnTo>
                    <a:pt x="1153794" y="1734058"/>
                  </a:lnTo>
                  <a:lnTo>
                    <a:pt x="1155445" y="1731010"/>
                  </a:lnTo>
                  <a:lnTo>
                    <a:pt x="1167891" y="1708912"/>
                  </a:lnTo>
                  <a:lnTo>
                    <a:pt x="1169669" y="1705864"/>
                  </a:lnTo>
                  <a:lnTo>
                    <a:pt x="1168527" y="1701927"/>
                  </a:lnTo>
                  <a:lnTo>
                    <a:pt x="1165478" y="1700276"/>
                  </a:lnTo>
                  <a:lnTo>
                    <a:pt x="1162430" y="1698498"/>
                  </a:lnTo>
                  <a:close/>
                </a:path>
                <a:path w="2118995" h="3773804">
                  <a:moveTo>
                    <a:pt x="1187195" y="1654175"/>
                  </a:moveTo>
                  <a:lnTo>
                    <a:pt x="1183386" y="1655318"/>
                  </a:lnTo>
                  <a:lnTo>
                    <a:pt x="1181607" y="1658366"/>
                  </a:lnTo>
                  <a:lnTo>
                    <a:pt x="1169289" y="1680464"/>
                  </a:lnTo>
                  <a:lnTo>
                    <a:pt x="1167511" y="1683512"/>
                  </a:lnTo>
                  <a:lnTo>
                    <a:pt x="1168653" y="1687449"/>
                  </a:lnTo>
                  <a:lnTo>
                    <a:pt x="1171702" y="1689100"/>
                  </a:lnTo>
                  <a:lnTo>
                    <a:pt x="1174750" y="1690878"/>
                  </a:lnTo>
                  <a:lnTo>
                    <a:pt x="1178559" y="1689735"/>
                  </a:lnTo>
                  <a:lnTo>
                    <a:pt x="1180338" y="1686687"/>
                  </a:lnTo>
                  <a:lnTo>
                    <a:pt x="1192783" y="1664589"/>
                  </a:lnTo>
                  <a:lnTo>
                    <a:pt x="1194434" y="1661541"/>
                  </a:lnTo>
                  <a:lnTo>
                    <a:pt x="1193418" y="1657604"/>
                  </a:lnTo>
                  <a:lnTo>
                    <a:pt x="1190370" y="1655953"/>
                  </a:lnTo>
                  <a:lnTo>
                    <a:pt x="1187195" y="1654175"/>
                  </a:lnTo>
                  <a:close/>
                </a:path>
                <a:path w="2118995" h="3773804">
                  <a:moveTo>
                    <a:pt x="1212088" y="1609852"/>
                  </a:moveTo>
                  <a:lnTo>
                    <a:pt x="1208277" y="1610995"/>
                  </a:lnTo>
                  <a:lnTo>
                    <a:pt x="1206500" y="1614043"/>
                  </a:lnTo>
                  <a:lnTo>
                    <a:pt x="1194053" y="1636141"/>
                  </a:lnTo>
                  <a:lnTo>
                    <a:pt x="1192402" y="1639316"/>
                  </a:lnTo>
                  <a:lnTo>
                    <a:pt x="1193418" y="1643126"/>
                  </a:lnTo>
                  <a:lnTo>
                    <a:pt x="1196466" y="1644904"/>
                  </a:lnTo>
                  <a:lnTo>
                    <a:pt x="1199641" y="1646555"/>
                  </a:lnTo>
                  <a:lnTo>
                    <a:pt x="1203452" y="1645412"/>
                  </a:lnTo>
                  <a:lnTo>
                    <a:pt x="1205229" y="1642364"/>
                  </a:lnTo>
                  <a:lnTo>
                    <a:pt x="1217549" y="1620266"/>
                  </a:lnTo>
                  <a:lnTo>
                    <a:pt x="1219327" y="1617218"/>
                  </a:lnTo>
                  <a:lnTo>
                    <a:pt x="1218183" y="1613281"/>
                  </a:lnTo>
                  <a:lnTo>
                    <a:pt x="1215136" y="1611630"/>
                  </a:lnTo>
                  <a:lnTo>
                    <a:pt x="1212088" y="1609852"/>
                  </a:lnTo>
                  <a:close/>
                </a:path>
                <a:path w="2118995" h="3773804">
                  <a:moveTo>
                    <a:pt x="1236979" y="1565529"/>
                  </a:moveTo>
                  <a:lnTo>
                    <a:pt x="1233043" y="1566672"/>
                  </a:lnTo>
                  <a:lnTo>
                    <a:pt x="1231392" y="1569720"/>
                  </a:lnTo>
                  <a:lnTo>
                    <a:pt x="1218945" y="1591945"/>
                  </a:lnTo>
                  <a:lnTo>
                    <a:pt x="1217167" y="1594993"/>
                  </a:lnTo>
                  <a:lnTo>
                    <a:pt x="1218311" y="1598803"/>
                  </a:lnTo>
                  <a:lnTo>
                    <a:pt x="1221358" y="1600581"/>
                  </a:lnTo>
                  <a:lnTo>
                    <a:pt x="1224406" y="1602232"/>
                  </a:lnTo>
                  <a:lnTo>
                    <a:pt x="1228343" y="1601216"/>
                  </a:lnTo>
                  <a:lnTo>
                    <a:pt x="1229995" y="1598041"/>
                  </a:lnTo>
                  <a:lnTo>
                    <a:pt x="1242440" y="1575943"/>
                  </a:lnTo>
                  <a:lnTo>
                    <a:pt x="1244092" y="1572895"/>
                  </a:lnTo>
                  <a:lnTo>
                    <a:pt x="1243076" y="1568958"/>
                  </a:lnTo>
                  <a:lnTo>
                    <a:pt x="1240027" y="1567307"/>
                  </a:lnTo>
                  <a:lnTo>
                    <a:pt x="1236979" y="1565529"/>
                  </a:lnTo>
                  <a:close/>
                </a:path>
                <a:path w="2118995" h="3773804">
                  <a:moveTo>
                    <a:pt x="1261745" y="1521333"/>
                  </a:moveTo>
                  <a:lnTo>
                    <a:pt x="1257934" y="1522349"/>
                  </a:lnTo>
                  <a:lnTo>
                    <a:pt x="1256156" y="1525397"/>
                  </a:lnTo>
                  <a:lnTo>
                    <a:pt x="1243710" y="1547622"/>
                  </a:lnTo>
                  <a:lnTo>
                    <a:pt x="1242059" y="1550670"/>
                  </a:lnTo>
                  <a:lnTo>
                    <a:pt x="1243202" y="1554480"/>
                  </a:lnTo>
                  <a:lnTo>
                    <a:pt x="1246251" y="1556258"/>
                  </a:lnTo>
                  <a:lnTo>
                    <a:pt x="1249299" y="1557909"/>
                  </a:lnTo>
                  <a:lnTo>
                    <a:pt x="1253108" y="1556893"/>
                  </a:lnTo>
                  <a:lnTo>
                    <a:pt x="1254886" y="1553845"/>
                  </a:lnTo>
                  <a:lnTo>
                    <a:pt x="1267332" y="1531620"/>
                  </a:lnTo>
                  <a:lnTo>
                    <a:pt x="1268983" y="1528572"/>
                  </a:lnTo>
                  <a:lnTo>
                    <a:pt x="1267840" y="1524762"/>
                  </a:lnTo>
                  <a:lnTo>
                    <a:pt x="1264793" y="1522984"/>
                  </a:lnTo>
                  <a:lnTo>
                    <a:pt x="1261745" y="1521333"/>
                  </a:lnTo>
                  <a:close/>
                </a:path>
                <a:path w="2118995" h="3773804">
                  <a:moveTo>
                    <a:pt x="1286636" y="1477010"/>
                  </a:moveTo>
                  <a:lnTo>
                    <a:pt x="1282700" y="1478026"/>
                  </a:lnTo>
                  <a:lnTo>
                    <a:pt x="1281049" y="1481074"/>
                  </a:lnTo>
                  <a:lnTo>
                    <a:pt x="1268602" y="1503299"/>
                  </a:lnTo>
                  <a:lnTo>
                    <a:pt x="1266952" y="1506347"/>
                  </a:lnTo>
                  <a:lnTo>
                    <a:pt x="1267968" y="1510157"/>
                  </a:lnTo>
                  <a:lnTo>
                    <a:pt x="1271015" y="1511935"/>
                  </a:lnTo>
                  <a:lnTo>
                    <a:pt x="1274063" y="1513586"/>
                  </a:lnTo>
                  <a:lnTo>
                    <a:pt x="1278001" y="1512570"/>
                  </a:lnTo>
                  <a:lnTo>
                    <a:pt x="1279652" y="1509522"/>
                  </a:lnTo>
                  <a:lnTo>
                    <a:pt x="1292098" y="1487297"/>
                  </a:lnTo>
                  <a:lnTo>
                    <a:pt x="1293876" y="1484249"/>
                  </a:lnTo>
                  <a:lnTo>
                    <a:pt x="1292732" y="1480439"/>
                  </a:lnTo>
                  <a:lnTo>
                    <a:pt x="1289684" y="1478661"/>
                  </a:lnTo>
                  <a:lnTo>
                    <a:pt x="1286636" y="1477010"/>
                  </a:lnTo>
                  <a:close/>
                </a:path>
                <a:path w="2118995" h="3773804">
                  <a:moveTo>
                    <a:pt x="1311402" y="1432687"/>
                  </a:moveTo>
                  <a:lnTo>
                    <a:pt x="1307592" y="1433703"/>
                  </a:lnTo>
                  <a:lnTo>
                    <a:pt x="1305813" y="1436751"/>
                  </a:lnTo>
                  <a:lnTo>
                    <a:pt x="1293495" y="1458976"/>
                  </a:lnTo>
                  <a:lnTo>
                    <a:pt x="1291717" y="1462024"/>
                  </a:lnTo>
                  <a:lnTo>
                    <a:pt x="1292859" y="1465834"/>
                  </a:lnTo>
                  <a:lnTo>
                    <a:pt x="1295907" y="1467612"/>
                  </a:lnTo>
                  <a:lnTo>
                    <a:pt x="1298955" y="1469263"/>
                  </a:lnTo>
                  <a:lnTo>
                    <a:pt x="1302765" y="1468247"/>
                  </a:lnTo>
                  <a:lnTo>
                    <a:pt x="1304544" y="1465199"/>
                  </a:lnTo>
                  <a:lnTo>
                    <a:pt x="1316989" y="1442974"/>
                  </a:lnTo>
                  <a:lnTo>
                    <a:pt x="1318640" y="1439926"/>
                  </a:lnTo>
                  <a:lnTo>
                    <a:pt x="1317625" y="1436116"/>
                  </a:lnTo>
                  <a:lnTo>
                    <a:pt x="1314577" y="1434338"/>
                  </a:lnTo>
                  <a:lnTo>
                    <a:pt x="1311402" y="1432687"/>
                  </a:lnTo>
                  <a:close/>
                </a:path>
                <a:path w="2118995" h="3773804">
                  <a:moveTo>
                    <a:pt x="1336294" y="1388364"/>
                  </a:moveTo>
                  <a:lnTo>
                    <a:pt x="1332483" y="1389380"/>
                  </a:lnTo>
                  <a:lnTo>
                    <a:pt x="1330705" y="1392428"/>
                  </a:lnTo>
                  <a:lnTo>
                    <a:pt x="1318259" y="1414653"/>
                  </a:lnTo>
                  <a:lnTo>
                    <a:pt x="1316608" y="1417701"/>
                  </a:lnTo>
                  <a:lnTo>
                    <a:pt x="1317625" y="1421511"/>
                  </a:lnTo>
                  <a:lnTo>
                    <a:pt x="1320673" y="1423289"/>
                  </a:lnTo>
                  <a:lnTo>
                    <a:pt x="1323848" y="1424940"/>
                  </a:lnTo>
                  <a:lnTo>
                    <a:pt x="1327657" y="1423924"/>
                  </a:lnTo>
                  <a:lnTo>
                    <a:pt x="1329435" y="1420876"/>
                  </a:lnTo>
                  <a:lnTo>
                    <a:pt x="1341754" y="1398651"/>
                  </a:lnTo>
                  <a:lnTo>
                    <a:pt x="1343532" y="1395603"/>
                  </a:lnTo>
                  <a:lnTo>
                    <a:pt x="1342389" y="1391793"/>
                  </a:lnTo>
                  <a:lnTo>
                    <a:pt x="1339342" y="1390015"/>
                  </a:lnTo>
                  <a:lnTo>
                    <a:pt x="1336294" y="1388364"/>
                  </a:lnTo>
                  <a:close/>
                </a:path>
                <a:path w="2118995" h="3773804">
                  <a:moveTo>
                    <a:pt x="1361185" y="1344041"/>
                  </a:moveTo>
                  <a:lnTo>
                    <a:pt x="1357249" y="1345057"/>
                  </a:lnTo>
                  <a:lnTo>
                    <a:pt x="1355598" y="1348232"/>
                  </a:lnTo>
                  <a:lnTo>
                    <a:pt x="1343152" y="1370330"/>
                  </a:lnTo>
                  <a:lnTo>
                    <a:pt x="1341374" y="1373378"/>
                  </a:lnTo>
                  <a:lnTo>
                    <a:pt x="1342517" y="1377315"/>
                  </a:lnTo>
                  <a:lnTo>
                    <a:pt x="1345564" y="1378966"/>
                  </a:lnTo>
                  <a:lnTo>
                    <a:pt x="1348612" y="1380744"/>
                  </a:lnTo>
                  <a:lnTo>
                    <a:pt x="1352550" y="1379601"/>
                  </a:lnTo>
                  <a:lnTo>
                    <a:pt x="1354201" y="1376553"/>
                  </a:lnTo>
                  <a:lnTo>
                    <a:pt x="1366647" y="1354328"/>
                  </a:lnTo>
                  <a:lnTo>
                    <a:pt x="1368298" y="1351280"/>
                  </a:lnTo>
                  <a:lnTo>
                    <a:pt x="1367281" y="1347470"/>
                  </a:lnTo>
                  <a:lnTo>
                    <a:pt x="1364233" y="1345692"/>
                  </a:lnTo>
                  <a:lnTo>
                    <a:pt x="1361185" y="1344041"/>
                  </a:lnTo>
                  <a:close/>
                </a:path>
                <a:path w="2118995" h="3773804">
                  <a:moveTo>
                    <a:pt x="1385951" y="1299718"/>
                  </a:moveTo>
                  <a:lnTo>
                    <a:pt x="1382140" y="1300861"/>
                  </a:lnTo>
                  <a:lnTo>
                    <a:pt x="1380362" y="1303909"/>
                  </a:lnTo>
                  <a:lnTo>
                    <a:pt x="1368044" y="1326007"/>
                  </a:lnTo>
                  <a:lnTo>
                    <a:pt x="1366265" y="1329055"/>
                  </a:lnTo>
                  <a:lnTo>
                    <a:pt x="1367408" y="1332992"/>
                  </a:lnTo>
                  <a:lnTo>
                    <a:pt x="1370456" y="1334643"/>
                  </a:lnTo>
                  <a:lnTo>
                    <a:pt x="1373504" y="1336421"/>
                  </a:lnTo>
                  <a:lnTo>
                    <a:pt x="1377314" y="1335278"/>
                  </a:lnTo>
                  <a:lnTo>
                    <a:pt x="1379093" y="1332230"/>
                  </a:lnTo>
                  <a:lnTo>
                    <a:pt x="1391538" y="1310132"/>
                  </a:lnTo>
                  <a:lnTo>
                    <a:pt x="1393189" y="1306957"/>
                  </a:lnTo>
                  <a:lnTo>
                    <a:pt x="1392047" y="1303147"/>
                  </a:lnTo>
                  <a:lnTo>
                    <a:pt x="1388999" y="1301369"/>
                  </a:lnTo>
                  <a:lnTo>
                    <a:pt x="1385951" y="1299718"/>
                  </a:lnTo>
                  <a:close/>
                </a:path>
                <a:path w="2118995" h="3773804">
                  <a:moveTo>
                    <a:pt x="1410843" y="1255395"/>
                  </a:moveTo>
                  <a:lnTo>
                    <a:pt x="1406905" y="1256538"/>
                  </a:lnTo>
                  <a:lnTo>
                    <a:pt x="1405254" y="1259586"/>
                  </a:lnTo>
                  <a:lnTo>
                    <a:pt x="1392808" y="1281684"/>
                  </a:lnTo>
                  <a:lnTo>
                    <a:pt x="1391157" y="1284732"/>
                  </a:lnTo>
                  <a:lnTo>
                    <a:pt x="1392174" y="1288669"/>
                  </a:lnTo>
                  <a:lnTo>
                    <a:pt x="1395222" y="1290320"/>
                  </a:lnTo>
                  <a:lnTo>
                    <a:pt x="1398270" y="1292098"/>
                  </a:lnTo>
                  <a:lnTo>
                    <a:pt x="1402206" y="1290955"/>
                  </a:lnTo>
                  <a:lnTo>
                    <a:pt x="1403857" y="1287907"/>
                  </a:lnTo>
                  <a:lnTo>
                    <a:pt x="1416303" y="1265809"/>
                  </a:lnTo>
                  <a:lnTo>
                    <a:pt x="1418081" y="1262761"/>
                  </a:lnTo>
                  <a:lnTo>
                    <a:pt x="1416938" y="1258824"/>
                  </a:lnTo>
                  <a:lnTo>
                    <a:pt x="1413890" y="1257173"/>
                  </a:lnTo>
                  <a:lnTo>
                    <a:pt x="1410843" y="1255395"/>
                  </a:lnTo>
                  <a:close/>
                </a:path>
                <a:path w="2118995" h="3773804">
                  <a:moveTo>
                    <a:pt x="1435607" y="1211072"/>
                  </a:moveTo>
                  <a:lnTo>
                    <a:pt x="1431798" y="1212215"/>
                  </a:lnTo>
                  <a:lnTo>
                    <a:pt x="1430147" y="1215263"/>
                  </a:lnTo>
                  <a:lnTo>
                    <a:pt x="1417701" y="1237361"/>
                  </a:lnTo>
                  <a:lnTo>
                    <a:pt x="1415923" y="1240409"/>
                  </a:lnTo>
                  <a:lnTo>
                    <a:pt x="1417065" y="1244346"/>
                  </a:lnTo>
                  <a:lnTo>
                    <a:pt x="1420113" y="1245997"/>
                  </a:lnTo>
                  <a:lnTo>
                    <a:pt x="1423161" y="1247775"/>
                  </a:lnTo>
                  <a:lnTo>
                    <a:pt x="1426972" y="1246632"/>
                  </a:lnTo>
                  <a:lnTo>
                    <a:pt x="1428750" y="1243584"/>
                  </a:lnTo>
                  <a:lnTo>
                    <a:pt x="1441196" y="1221486"/>
                  </a:lnTo>
                  <a:lnTo>
                    <a:pt x="1442847" y="1218438"/>
                  </a:lnTo>
                  <a:lnTo>
                    <a:pt x="1441830" y="1214501"/>
                  </a:lnTo>
                  <a:lnTo>
                    <a:pt x="1438782" y="1212850"/>
                  </a:lnTo>
                  <a:lnTo>
                    <a:pt x="1435607" y="1211072"/>
                  </a:lnTo>
                  <a:close/>
                </a:path>
                <a:path w="2118995" h="3773804">
                  <a:moveTo>
                    <a:pt x="1460500" y="1166749"/>
                  </a:moveTo>
                  <a:lnTo>
                    <a:pt x="1456689" y="1167892"/>
                  </a:lnTo>
                  <a:lnTo>
                    <a:pt x="1454911" y="1170940"/>
                  </a:lnTo>
                  <a:lnTo>
                    <a:pt x="1442465" y="1193038"/>
                  </a:lnTo>
                  <a:lnTo>
                    <a:pt x="1440814" y="1196086"/>
                  </a:lnTo>
                  <a:lnTo>
                    <a:pt x="1441830" y="1200023"/>
                  </a:lnTo>
                  <a:lnTo>
                    <a:pt x="1444878" y="1201674"/>
                  </a:lnTo>
                  <a:lnTo>
                    <a:pt x="1448053" y="1203452"/>
                  </a:lnTo>
                  <a:lnTo>
                    <a:pt x="1451863" y="1202309"/>
                  </a:lnTo>
                  <a:lnTo>
                    <a:pt x="1453642" y="1199261"/>
                  </a:lnTo>
                  <a:lnTo>
                    <a:pt x="1465960" y="1177163"/>
                  </a:lnTo>
                  <a:lnTo>
                    <a:pt x="1467738" y="1174115"/>
                  </a:lnTo>
                  <a:lnTo>
                    <a:pt x="1466596" y="1170178"/>
                  </a:lnTo>
                  <a:lnTo>
                    <a:pt x="1463548" y="1168527"/>
                  </a:lnTo>
                  <a:lnTo>
                    <a:pt x="1460500" y="1166749"/>
                  </a:lnTo>
                  <a:close/>
                </a:path>
                <a:path w="2118995" h="3773804">
                  <a:moveTo>
                    <a:pt x="1485392" y="1122426"/>
                  </a:moveTo>
                  <a:lnTo>
                    <a:pt x="1481454" y="1123569"/>
                  </a:lnTo>
                  <a:lnTo>
                    <a:pt x="1479803" y="1126617"/>
                  </a:lnTo>
                  <a:lnTo>
                    <a:pt x="1465579" y="1151890"/>
                  </a:lnTo>
                  <a:lnTo>
                    <a:pt x="1466723" y="1155700"/>
                  </a:lnTo>
                  <a:lnTo>
                    <a:pt x="1469771" y="1157478"/>
                  </a:lnTo>
                  <a:lnTo>
                    <a:pt x="1472819" y="1159129"/>
                  </a:lnTo>
                  <a:lnTo>
                    <a:pt x="1476755" y="1157986"/>
                  </a:lnTo>
                  <a:lnTo>
                    <a:pt x="1478406" y="1154938"/>
                  </a:lnTo>
                  <a:lnTo>
                    <a:pt x="1490852" y="1132840"/>
                  </a:lnTo>
                  <a:lnTo>
                    <a:pt x="1492503" y="1129792"/>
                  </a:lnTo>
                  <a:lnTo>
                    <a:pt x="1491487" y="1125855"/>
                  </a:lnTo>
                  <a:lnTo>
                    <a:pt x="1488439" y="1124204"/>
                  </a:lnTo>
                  <a:lnTo>
                    <a:pt x="1485392" y="1122426"/>
                  </a:lnTo>
                  <a:close/>
                </a:path>
                <a:path w="2118995" h="3773804">
                  <a:moveTo>
                    <a:pt x="1510156" y="1078103"/>
                  </a:moveTo>
                  <a:lnTo>
                    <a:pt x="1506347" y="1079246"/>
                  </a:lnTo>
                  <a:lnTo>
                    <a:pt x="1504569" y="1082294"/>
                  </a:lnTo>
                  <a:lnTo>
                    <a:pt x="1492250" y="1104519"/>
                  </a:lnTo>
                  <a:lnTo>
                    <a:pt x="1490472" y="1107567"/>
                  </a:lnTo>
                  <a:lnTo>
                    <a:pt x="1491614" y="1111377"/>
                  </a:lnTo>
                  <a:lnTo>
                    <a:pt x="1494662" y="1113155"/>
                  </a:lnTo>
                  <a:lnTo>
                    <a:pt x="1497710" y="1114806"/>
                  </a:lnTo>
                  <a:lnTo>
                    <a:pt x="1501521" y="1113790"/>
                  </a:lnTo>
                  <a:lnTo>
                    <a:pt x="1515745" y="1088517"/>
                  </a:lnTo>
                  <a:lnTo>
                    <a:pt x="1517396" y="1085469"/>
                  </a:lnTo>
                  <a:lnTo>
                    <a:pt x="1516252" y="1081532"/>
                  </a:lnTo>
                  <a:lnTo>
                    <a:pt x="1513204" y="1079881"/>
                  </a:lnTo>
                  <a:lnTo>
                    <a:pt x="1510156" y="1078103"/>
                  </a:lnTo>
                  <a:close/>
                </a:path>
                <a:path w="2118995" h="3773804">
                  <a:moveTo>
                    <a:pt x="1535049" y="1033907"/>
                  </a:moveTo>
                  <a:lnTo>
                    <a:pt x="1531111" y="1034923"/>
                  </a:lnTo>
                  <a:lnTo>
                    <a:pt x="1529460" y="1037971"/>
                  </a:lnTo>
                  <a:lnTo>
                    <a:pt x="1517014" y="1060196"/>
                  </a:lnTo>
                  <a:lnTo>
                    <a:pt x="1515363" y="1063244"/>
                  </a:lnTo>
                  <a:lnTo>
                    <a:pt x="1516379" y="1067054"/>
                  </a:lnTo>
                  <a:lnTo>
                    <a:pt x="1519427" y="1068832"/>
                  </a:lnTo>
                  <a:lnTo>
                    <a:pt x="1522476" y="1070483"/>
                  </a:lnTo>
                  <a:lnTo>
                    <a:pt x="1526412" y="1069467"/>
                  </a:lnTo>
                  <a:lnTo>
                    <a:pt x="1528063" y="1066419"/>
                  </a:lnTo>
                  <a:lnTo>
                    <a:pt x="1540509" y="1044194"/>
                  </a:lnTo>
                  <a:lnTo>
                    <a:pt x="1542287" y="1041146"/>
                  </a:lnTo>
                  <a:lnTo>
                    <a:pt x="1541145" y="1037336"/>
                  </a:lnTo>
                  <a:lnTo>
                    <a:pt x="1538097" y="1035558"/>
                  </a:lnTo>
                  <a:lnTo>
                    <a:pt x="1535049" y="1033907"/>
                  </a:lnTo>
                  <a:close/>
                </a:path>
                <a:path w="2118995" h="3773804">
                  <a:moveTo>
                    <a:pt x="1559813" y="989584"/>
                  </a:moveTo>
                  <a:lnTo>
                    <a:pt x="1556003" y="990600"/>
                  </a:lnTo>
                  <a:lnTo>
                    <a:pt x="1554352" y="993648"/>
                  </a:lnTo>
                  <a:lnTo>
                    <a:pt x="1541906" y="1015873"/>
                  </a:lnTo>
                  <a:lnTo>
                    <a:pt x="1540128" y="1018921"/>
                  </a:lnTo>
                  <a:lnTo>
                    <a:pt x="1541272" y="1022731"/>
                  </a:lnTo>
                  <a:lnTo>
                    <a:pt x="1544320" y="1024509"/>
                  </a:lnTo>
                  <a:lnTo>
                    <a:pt x="1547368" y="1026160"/>
                  </a:lnTo>
                  <a:lnTo>
                    <a:pt x="1551177" y="1025144"/>
                  </a:lnTo>
                  <a:lnTo>
                    <a:pt x="1552955" y="1022096"/>
                  </a:lnTo>
                  <a:lnTo>
                    <a:pt x="1565402" y="999871"/>
                  </a:lnTo>
                  <a:lnTo>
                    <a:pt x="1567052" y="996823"/>
                  </a:lnTo>
                  <a:lnTo>
                    <a:pt x="1566036" y="993013"/>
                  </a:lnTo>
                  <a:lnTo>
                    <a:pt x="1562988" y="991235"/>
                  </a:lnTo>
                  <a:lnTo>
                    <a:pt x="1559813" y="989584"/>
                  </a:lnTo>
                  <a:close/>
                </a:path>
                <a:path w="2118995" h="3773804">
                  <a:moveTo>
                    <a:pt x="1584705" y="945261"/>
                  </a:moveTo>
                  <a:lnTo>
                    <a:pt x="1580896" y="946276"/>
                  </a:lnTo>
                  <a:lnTo>
                    <a:pt x="1579118" y="949325"/>
                  </a:lnTo>
                  <a:lnTo>
                    <a:pt x="1566672" y="971550"/>
                  </a:lnTo>
                  <a:lnTo>
                    <a:pt x="1565021" y="974598"/>
                  </a:lnTo>
                  <a:lnTo>
                    <a:pt x="1566036" y="978408"/>
                  </a:lnTo>
                  <a:lnTo>
                    <a:pt x="1569084" y="980186"/>
                  </a:lnTo>
                  <a:lnTo>
                    <a:pt x="1572259" y="981837"/>
                  </a:lnTo>
                  <a:lnTo>
                    <a:pt x="1576070" y="980821"/>
                  </a:lnTo>
                  <a:lnTo>
                    <a:pt x="1577848" y="977773"/>
                  </a:lnTo>
                  <a:lnTo>
                    <a:pt x="1590167" y="955548"/>
                  </a:lnTo>
                  <a:lnTo>
                    <a:pt x="1591945" y="952500"/>
                  </a:lnTo>
                  <a:lnTo>
                    <a:pt x="1590802" y="948690"/>
                  </a:lnTo>
                  <a:lnTo>
                    <a:pt x="1587753" y="946912"/>
                  </a:lnTo>
                  <a:lnTo>
                    <a:pt x="1584705" y="945261"/>
                  </a:lnTo>
                  <a:close/>
                </a:path>
                <a:path w="2118995" h="3773804">
                  <a:moveTo>
                    <a:pt x="1609598" y="900938"/>
                  </a:moveTo>
                  <a:lnTo>
                    <a:pt x="1605660" y="901954"/>
                  </a:lnTo>
                  <a:lnTo>
                    <a:pt x="1604009" y="905001"/>
                  </a:lnTo>
                  <a:lnTo>
                    <a:pt x="1591563" y="927226"/>
                  </a:lnTo>
                  <a:lnTo>
                    <a:pt x="1589785" y="930275"/>
                  </a:lnTo>
                  <a:lnTo>
                    <a:pt x="1590928" y="934085"/>
                  </a:lnTo>
                  <a:lnTo>
                    <a:pt x="1593977" y="935863"/>
                  </a:lnTo>
                  <a:lnTo>
                    <a:pt x="1597025" y="937513"/>
                  </a:lnTo>
                  <a:lnTo>
                    <a:pt x="1600961" y="936498"/>
                  </a:lnTo>
                  <a:lnTo>
                    <a:pt x="1602612" y="933450"/>
                  </a:lnTo>
                  <a:lnTo>
                    <a:pt x="1615058" y="911225"/>
                  </a:lnTo>
                  <a:lnTo>
                    <a:pt x="1616709" y="908176"/>
                  </a:lnTo>
                  <a:lnTo>
                    <a:pt x="1615694" y="904367"/>
                  </a:lnTo>
                  <a:lnTo>
                    <a:pt x="1612646" y="902588"/>
                  </a:lnTo>
                  <a:lnTo>
                    <a:pt x="1609598" y="900938"/>
                  </a:lnTo>
                  <a:close/>
                </a:path>
                <a:path w="2118995" h="3773804">
                  <a:moveTo>
                    <a:pt x="1634362" y="856615"/>
                  </a:moveTo>
                  <a:lnTo>
                    <a:pt x="1630552" y="857631"/>
                  </a:lnTo>
                  <a:lnTo>
                    <a:pt x="1616455" y="882904"/>
                  </a:lnTo>
                  <a:lnTo>
                    <a:pt x="1614677" y="885951"/>
                  </a:lnTo>
                  <a:lnTo>
                    <a:pt x="1615821" y="889888"/>
                  </a:lnTo>
                  <a:lnTo>
                    <a:pt x="1618869" y="891540"/>
                  </a:lnTo>
                  <a:lnTo>
                    <a:pt x="1621917" y="893318"/>
                  </a:lnTo>
                  <a:lnTo>
                    <a:pt x="1625727" y="892175"/>
                  </a:lnTo>
                  <a:lnTo>
                    <a:pt x="1627504" y="889126"/>
                  </a:lnTo>
                  <a:lnTo>
                    <a:pt x="1639951" y="866901"/>
                  </a:lnTo>
                  <a:lnTo>
                    <a:pt x="1641602" y="863854"/>
                  </a:lnTo>
                  <a:lnTo>
                    <a:pt x="1640458" y="860044"/>
                  </a:lnTo>
                  <a:lnTo>
                    <a:pt x="1637410" y="858266"/>
                  </a:lnTo>
                  <a:lnTo>
                    <a:pt x="1634362" y="856615"/>
                  </a:lnTo>
                  <a:close/>
                </a:path>
                <a:path w="2118995" h="3773804">
                  <a:moveTo>
                    <a:pt x="1659254" y="812292"/>
                  </a:moveTo>
                  <a:lnTo>
                    <a:pt x="1655318" y="813435"/>
                  </a:lnTo>
                  <a:lnTo>
                    <a:pt x="1653667" y="816483"/>
                  </a:lnTo>
                  <a:lnTo>
                    <a:pt x="1641221" y="838581"/>
                  </a:lnTo>
                  <a:lnTo>
                    <a:pt x="1639570" y="841629"/>
                  </a:lnTo>
                  <a:lnTo>
                    <a:pt x="1640585" y="845566"/>
                  </a:lnTo>
                  <a:lnTo>
                    <a:pt x="1643633" y="847217"/>
                  </a:lnTo>
                  <a:lnTo>
                    <a:pt x="1646681" y="848995"/>
                  </a:lnTo>
                  <a:lnTo>
                    <a:pt x="1650619" y="847851"/>
                  </a:lnTo>
                  <a:lnTo>
                    <a:pt x="1652270" y="844804"/>
                  </a:lnTo>
                  <a:lnTo>
                    <a:pt x="1666494" y="819531"/>
                  </a:lnTo>
                  <a:lnTo>
                    <a:pt x="1665351" y="815721"/>
                  </a:lnTo>
                  <a:lnTo>
                    <a:pt x="1662302" y="813943"/>
                  </a:lnTo>
                  <a:lnTo>
                    <a:pt x="1659254" y="812292"/>
                  </a:lnTo>
                  <a:close/>
                </a:path>
                <a:path w="2118995" h="3773804">
                  <a:moveTo>
                    <a:pt x="1684147" y="767969"/>
                  </a:moveTo>
                  <a:lnTo>
                    <a:pt x="1680209" y="769112"/>
                  </a:lnTo>
                  <a:lnTo>
                    <a:pt x="1678558" y="772160"/>
                  </a:lnTo>
                  <a:lnTo>
                    <a:pt x="1666112" y="794258"/>
                  </a:lnTo>
                  <a:lnTo>
                    <a:pt x="1664334" y="797306"/>
                  </a:lnTo>
                  <a:lnTo>
                    <a:pt x="1665477" y="801243"/>
                  </a:lnTo>
                  <a:lnTo>
                    <a:pt x="1668526" y="802894"/>
                  </a:lnTo>
                  <a:lnTo>
                    <a:pt x="1671574" y="804672"/>
                  </a:lnTo>
                  <a:lnTo>
                    <a:pt x="1675383" y="803529"/>
                  </a:lnTo>
                  <a:lnTo>
                    <a:pt x="1677161" y="800481"/>
                  </a:lnTo>
                  <a:lnTo>
                    <a:pt x="1689607" y="778383"/>
                  </a:lnTo>
                  <a:lnTo>
                    <a:pt x="1691258" y="775335"/>
                  </a:lnTo>
                  <a:lnTo>
                    <a:pt x="1690243" y="771398"/>
                  </a:lnTo>
                  <a:lnTo>
                    <a:pt x="1687195" y="769747"/>
                  </a:lnTo>
                  <a:lnTo>
                    <a:pt x="1684147" y="767969"/>
                  </a:lnTo>
                  <a:close/>
                </a:path>
                <a:path w="2118995" h="3773804">
                  <a:moveTo>
                    <a:pt x="1708911" y="723646"/>
                  </a:moveTo>
                  <a:lnTo>
                    <a:pt x="1705102" y="724788"/>
                  </a:lnTo>
                  <a:lnTo>
                    <a:pt x="1703324" y="727837"/>
                  </a:lnTo>
                  <a:lnTo>
                    <a:pt x="1690877" y="749935"/>
                  </a:lnTo>
                  <a:lnTo>
                    <a:pt x="1689227" y="752983"/>
                  </a:lnTo>
                  <a:lnTo>
                    <a:pt x="1690243" y="756920"/>
                  </a:lnTo>
                  <a:lnTo>
                    <a:pt x="1693418" y="758571"/>
                  </a:lnTo>
                  <a:lnTo>
                    <a:pt x="1696465" y="760349"/>
                  </a:lnTo>
                  <a:lnTo>
                    <a:pt x="1700276" y="759206"/>
                  </a:lnTo>
                  <a:lnTo>
                    <a:pt x="1702053" y="756158"/>
                  </a:lnTo>
                  <a:lnTo>
                    <a:pt x="1714373" y="734060"/>
                  </a:lnTo>
                  <a:lnTo>
                    <a:pt x="1716151" y="731012"/>
                  </a:lnTo>
                  <a:lnTo>
                    <a:pt x="1715007" y="727075"/>
                  </a:lnTo>
                  <a:lnTo>
                    <a:pt x="1711959" y="725424"/>
                  </a:lnTo>
                  <a:lnTo>
                    <a:pt x="1708911" y="723646"/>
                  </a:lnTo>
                  <a:close/>
                </a:path>
                <a:path w="2118995" h="3773804">
                  <a:moveTo>
                    <a:pt x="1733803" y="679323"/>
                  </a:moveTo>
                  <a:lnTo>
                    <a:pt x="1729867" y="680466"/>
                  </a:lnTo>
                  <a:lnTo>
                    <a:pt x="1728215" y="683513"/>
                  </a:lnTo>
                  <a:lnTo>
                    <a:pt x="1715770" y="705612"/>
                  </a:lnTo>
                  <a:lnTo>
                    <a:pt x="1713992" y="708660"/>
                  </a:lnTo>
                  <a:lnTo>
                    <a:pt x="1715134" y="712597"/>
                  </a:lnTo>
                  <a:lnTo>
                    <a:pt x="1718182" y="714248"/>
                  </a:lnTo>
                  <a:lnTo>
                    <a:pt x="1721230" y="716026"/>
                  </a:lnTo>
                  <a:lnTo>
                    <a:pt x="1725168" y="714883"/>
                  </a:lnTo>
                  <a:lnTo>
                    <a:pt x="1726819" y="711835"/>
                  </a:lnTo>
                  <a:lnTo>
                    <a:pt x="1739264" y="689737"/>
                  </a:lnTo>
                  <a:lnTo>
                    <a:pt x="1740915" y="686688"/>
                  </a:lnTo>
                  <a:lnTo>
                    <a:pt x="1739900" y="682751"/>
                  </a:lnTo>
                  <a:lnTo>
                    <a:pt x="1736852" y="681101"/>
                  </a:lnTo>
                  <a:lnTo>
                    <a:pt x="1733803" y="679323"/>
                  </a:lnTo>
                  <a:close/>
                </a:path>
                <a:path w="2118995" h="3773804">
                  <a:moveTo>
                    <a:pt x="1758569" y="635000"/>
                  </a:moveTo>
                  <a:lnTo>
                    <a:pt x="1754758" y="636143"/>
                  </a:lnTo>
                  <a:lnTo>
                    <a:pt x="1752980" y="639191"/>
                  </a:lnTo>
                  <a:lnTo>
                    <a:pt x="1738883" y="664463"/>
                  </a:lnTo>
                  <a:lnTo>
                    <a:pt x="1740027" y="668274"/>
                  </a:lnTo>
                  <a:lnTo>
                    <a:pt x="1743075" y="669925"/>
                  </a:lnTo>
                  <a:lnTo>
                    <a:pt x="1746123" y="671703"/>
                  </a:lnTo>
                  <a:lnTo>
                    <a:pt x="1749932" y="670560"/>
                  </a:lnTo>
                  <a:lnTo>
                    <a:pt x="1751710" y="667512"/>
                  </a:lnTo>
                  <a:lnTo>
                    <a:pt x="1764156" y="645413"/>
                  </a:lnTo>
                  <a:lnTo>
                    <a:pt x="1765807" y="642366"/>
                  </a:lnTo>
                  <a:lnTo>
                    <a:pt x="1764792" y="638429"/>
                  </a:lnTo>
                  <a:lnTo>
                    <a:pt x="1761617" y="636778"/>
                  </a:lnTo>
                  <a:lnTo>
                    <a:pt x="1758569" y="635000"/>
                  </a:lnTo>
                  <a:close/>
                </a:path>
                <a:path w="2118995" h="3773804">
                  <a:moveTo>
                    <a:pt x="1783460" y="590676"/>
                  </a:moveTo>
                  <a:lnTo>
                    <a:pt x="1779524" y="591820"/>
                  </a:lnTo>
                  <a:lnTo>
                    <a:pt x="1777873" y="594868"/>
                  </a:lnTo>
                  <a:lnTo>
                    <a:pt x="1765427" y="617093"/>
                  </a:lnTo>
                  <a:lnTo>
                    <a:pt x="1763776" y="620141"/>
                  </a:lnTo>
                  <a:lnTo>
                    <a:pt x="1764792" y="623951"/>
                  </a:lnTo>
                  <a:lnTo>
                    <a:pt x="1767839" y="625729"/>
                  </a:lnTo>
                  <a:lnTo>
                    <a:pt x="1770887" y="627380"/>
                  </a:lnTo>
                  <a:lnTo>
                    <a:pt x="1774825" y="626237"/>
                  </a:lnTo>
                  <a:lnTo>
                    <a:pt x="1776476" y="623188"/>
                  </a:lnTo>
                  <a:lnTo>
                    <a:pt x="1788922" y="601091"/>
                  </a:lnTo>
                  <a:lnTo>
                    <a:pt x="1790700" y="598043"/>
                  </a:lnTo>
                  <a:lnTo>
                    <a:pt x="1789556" y="594106"/>
                  </a:lnTo>
                  <a:lnTo>
                    <a:pt x="1786508" y="592455"/>
                  </a:lnTo>
                  <a:lnTo>
                    <a:pt x="1783460" y="590676"/>
                  </a:lnTo>
                  <a:close/>
                </a:path>
                <a:path w="2118995" h="3773804">
                  <a:moveTo>
                    <a:pt x="1808352" y="546354"/>
                  </a:moveTo>
                  <a:lnTo>
                    <a:pt x="1804415" y="547497"/>
                  </a:lnTo>
                  <a:lnTo>
                    <a:pt x="1802764" y="550545"/>
                  </a:lnTo>
                  <a:lnTo>
                    <a:pt x="1790319" y="572770"/>
                  </a:lnTo>
                  <a:lnTo>
                    <a:pt x="1788540" y="575818"/>
                  </a:lnTo>
                  <a:lnTo>
                    <a:pt x="1789683" y="579628"/>
                  </a:lnTo>
                  <a:lnTo>
                    <a:pt x="1792731" y="581406"/>
                  </a:lnTo>
                  <a:lnTo>
                    <a:pt x="1795779" y="583057"/>
                  </a:lnTo>
                  <a:lnTo>
                    <a:pt x="1799589" y="582041"/>
                  </a:lnTo>
                  <a:lnTo>
                    <a:pt x="1813813" y="556768"/>
                  </a:lnTo>
                  <a:lnTo>
                    <a:pt x="1815464" y="553720"/>
                  </a:lnTo>
                  <a:lnTo>
                    <a:pt x="1814449" y="549783"/>
                  </a:lnTo>
                  <a:lnTo>
                    <a:pt x="1811401" y="548132"/>
                  </a:lnTo>
                  <a:lnTo>
                    <a:pt x="1808352" y="546354"/>
                  </a:lnTo>
                  <a:close/>
                </a:path>
                <a:path w="2118995" h="3773804">
                  <a:moveTo>
                    <a:pt x="1833118" y="502158"/>
                  </a:moveTo>
                  <a:lnTo>
                    <a:pt x="1829307" y="503174"/>
                  </a:lnTo>
                  <a:lnTo>
                    <a:pt x="1827529" y="506222"/>
                  </a:lnTo>
                  <a:lnTo>
                    <a:pt x="1815083" y="528447"/>
                  </a:lnTo>
                  <a:lnTo>
                    <a:pt x="1813432" y="531495"/>
                  </a:lnTo>
                  <a:lnTo>
                    <a:pt x="1814449" y="535305"/>
                  </a:lnTo>
                  <a:lnTo>
                    <a:pt x="1817624" y="537083"/>
                  </a:lnTo>
                  <a:lnTo>
                    <a:pt x="1820672" y="538734"/>
                  </a:lnTo>
                  <a:lnTo>
                    <a:pt x="1824481" y="537718"/>
                  </a:lnTo>
                  <a:lnTo>
                    <a:pt x="1826259" y="534670"/>
                  </a:lnTo>
                  <a:lnTo>
                    <a:pt x="1838578" y="512445"/>
                  </a:lnTo>
                  <a:lnTo>
                    <a:pt x="1840356" y="509397"/>
                  </a:lnTo>
                  <a:lnTo>
                    <a:pt x="1839213" y="505587"/>
                  </a:lnTo>
                  <a:lnTo>
                    <a:pt x="1836165" y="503809"/>
                  </a:lnTo>
                  <a:lnTo>
                    <a:pt x="1833118" y="502158"/>
                  </a:lnTo>
                  <a:close/>
                </a:path>
                <a:path w="2118995" h="3773804">
                  <a:moveTo>
                    <a:pt x="1858009" y="457835"/>
                  </a:moveTo>
                  <a:lnTo>
                    <a:pt x="1854073" y="458850"/>
                  </a:lnTo>
                  <a:lnTo>
                    <a:pt x="1852422" y="461899"/>
                  </a:lnTo>
                  <a:lnTo>
                    <a:pt x="1839976" y="484124"/>
                  </a:lnTo>
                  <a:lnTo>
                    <a:pt x="1838198" y="487172"/>
                  </a:lnTo>
                  <a:lnTo>
                    <a:pt x="1839340" y="490982"/>
                  </a:lnTo>
                  <a:lnTo>
                    <a:pt x="1842388" y="492760"/>
                  </a:lnTo>
                  <a:lnTo>
                    <a:pt x="1845436" y="494411"/>
                  </a:lnTo>
                  <a:lnTo>
                    <a:pt x="1849374" y="493395"/>
                  </a:lnTo>
                  <a:lnTo>
                    <a:pt x="1851025" y="490347"/>
                  </a:lnTo>
                  <a:lnTo>
                    <a:pt x="1863471" y="468122"/>
                  </a:lnTo>
                  <a:lnTo>
                    <a:pt x="1865249" y="465074"/>
                  </a:lnTo>
                  <a:lnTo>
                    <a:pt x="1864105" y="461263"/>
                  </a:lnTo>
                  <a:lnTo>
                    <a:pt x="1861057" y="459486"/>
                  </a:lnTo>
                  <a:lnTo>
                    <a:pt x="1858009" y="457835"/>
                  </a:lnTo>
                  <a:close/>
                </a:path>
                <a:path w="2118995" h="3773804">
                  <a:moveTo>
                    <a:pt x="1882775" y="413512"/>
                  </a:moveTo>
                  <a:lnTo>
                    <a:pt x="1878964" y="414528"/>
                  </a:lnTo>
                  <a:lnTo>
                    <a:pt x="1877186" y="417575"/>
                  </a:lnTo>
                  <a:lnTo>
                    <a:pt x="1864868" y="439800"/>
                  </a:lnTo>
                  <a:lnTo>
                    <a:pt x="1863089" y="442849"/>
                  </a:lnTo>
                  <a:lnTo>
                    <a:pt x="1864232" y="446659"/>
                  </a:lnTo>
                  <a:lnTo>
                    <a:pt x="1867280" y="448437"/>
                  </a:lnTo>
                  <a:lnTo>
                    <a:pt x="1870328" y="450088"/>
                  </a:lnTo>
                  <a:lnTo>
                    <a:pt x="1874138" y="449072"/>
                  </a:lnTo>
                  <a:lnTo>
                    <a:pt x="1875917" y="446024"/>
                  </a:lnTo>
                  <a:lnTo>
                    <a:pt x="1888362" y="423799"/>
                  </a:lnTo>
                  <a:lnTo>
                    <a:pt x="1890013" y="420750"/>
                  </a:lnTo>
                  <a:lnTo>
                    <a:pt x="1888998" y="416941"/>
                  </a:lnTo>
                  <a:lnTo>
                    <a:pt x="1885823" y="415163"/>
                  </a:lnTo>
                  <a:lnTo>
                    <a:pt x="1882775" y="413512"/>
                  </a:lnTo>
                  <a:close/>
                </a:path>
                <a:path w="2118995" h="3773804">
                  <a:moveTo>
                    <a:pt x="1907667" y="369188"/>
                  </a:moveTo>
                  <a:lnTo>
                    <a:pt x="1903729" y="370205"/>
                  </a:lnTo>
                  <a:lnTo>
                    <a:pt x="1902078" y="373253"/>
                  </a:lnTo>
                  <a:lnTo>
                    <a:pt x="1889632" y="395478"/>
                  </a:lnTo>
                  <a:lnTo>
                    <a:pt x="1887981" y="398525"/>
                  </a:lnTo>
                  <a:lnTo>
                    <a:pt x="1888998" y="402463"/>
                  </a:lnTo>
                  <a:lnTo>
                    <a:pt x="1892046" y="404113"/>
                  </a:lnTo>
                  <a:lnTo>
                    <a:pt x="1895094" y="405892"/>
                  </a:lnTo>
                  <a:lnTo>
                    <a:pt x="1899030" y="404749"/>
                  </a:lnTo>
                  <a:lnTo>
                    <a:pt x="1900681" y="401700"/>
                  </a:lnTo>
                  <a:lnTo>
                    <a:pt x="1913127" y="379475"/>
                  </a:lnTo>
                  <a:lnTo>
                    <a:pt x="1914905" y="376428"/>
                  </a:lnTo>
                  <a:lnTo>
                    <a:pt x="1913762" y="372618"/>
                  </a:lnTo>
                  <a:lnTo>
                    <a:pt x="1910714" y="370840"/>
                  </a:lnTo>
                  <a:lnTo>
                    <a:pt x="1907667" y="369188"/>
                  </a:lnTo>
                  <a:close/>
                </a:path>
                <a:path w="2118995" h="3773804">
                  <a:moveTo>
                    <a:pt x="1932558" y="324866"/>
                  </a:moveTo>
                  <a:lnTo>
                    <a:pt x="1928622" y="325882"/>
                  </a:lnTo>
                  <a:lnTo>
                    <a:pt x="1926971" y="329057"/>
                  </a:lnTo>
                  <a:lnTo>
                    <a:pt x="1914525" y="351155"/>
                  </a:lnTo>
                  <a:lnTo>
                    <a:pt x="1912747" y="354203"/>
                  </a:lnTo>
                  <a:lnTo>
                    <a:pt x="1913889" y="358140"/>
                  </a:lnTo>
                  <a:lnTo>
                    <a:pt x="1916937" y="359791"/>
                  </a:lnTo>
                  <a:lnTo>
                    <a:pt x="1919985" y="361569"/>
                  </a:lnTo>
                  <a:lnTo>
                    <a:pt x="1923923" y="360425"/>
                  </a:lnTo>
                  <a:lnTo>
                    <a:pt x="1925574" y="357378"/>
                  </a:lnTo>
                  <a:lnTo>
                    <a:pt x="1938020" y="335153"/>
                  </a:lnTo>
                  <a:lnTo>
                    <a:pt x="1939671" y="332105"/>
                  </a:lnTo>
                  <a:lnTo>
                    <a:pt x="1938654" y="328295"/>
                  </a:lnTo>
                  <a:lnTo>
                    <a:pt x="1935606" y="326517"/>
                  </a:lnTo>
                  <a:lnTo>
                    <a:pt x="1932558" y="324866"/>
                  </a:lnTo>
                  <a:close/>
                </a:path>
                <a:path w="2118995" h="3773804">
                  <a:moveTo>
                    <a:pt x="1957324" y="280543"/>
                  </a:moveTo>
                  <a:lnTo>
                    <a:pt x="1953513" y="281686"/>
                  </a:lnTo>
                  <a:lnTo>
                    <a:pt x="1951735" y="284734"/>
                  </a:lnTo>
                  <a:lnTo>
                    <a:pt x="1939289" y="306832"/>
                  </a:lnTo>
                  <a:lnTo>
                    <a:pt x="1937638" y="309880"/>
                  </a:lnTo>
                  <a:lnTo>
                    <a:pt x="1938654" y="313817"/>
                  </a:lnTo>
                  <a:lnTo>
                    <a:pt x="1941829" y="315468"/>
                  </a:lnTo>
                  <a:lnTo>
                    <a:pt x="1944877" y="317246"/>
                  </a:lnTo>
                  <a:lnTo>
                    <a:pt x="1948687" y="316103"/>
                  </a:lnTo>
                  <a:lnTo>
                    <a:pt x="1950465" y="313055"/>
                  </a:lnTo>
                  <a:lnTo>
                    <a:pt x="1964562" y="287782"/>
                  </a:lnTo>
                  <a:lnTo>
                    <a:pt x="1963420" y="283972"/>
                  </a:lnTo>
                  <a:lnTo>
                    <a:pt x="1960372" y="282194"/>
                  </a:lnTo>
                  <a:lnTo>
                    <a:pt x="1957324" y="280543"/>
                  </a:lnTo>
                  <a:close/>
                </a:path>
                <a:path w="2118995" h="3773804">
                  <a:moveTo>
                    <a:pt x="1982215" y="236220"/>
                  </a:moveTo>
                  <a:lnTo>
                    <a:pt x="1978278" y="237362"/>
                  </a:lnTo>
                  <a:lnTo>
                    <a:pt x="1976627" y="240411"/>
                  </a:lnTo>
                  <a:lnTo>
                    <a:pt x="1964181" y="262509"/>
                  </a:lnTo>
                  <a:lnTo>
                    <a:pt x="1962403" y="265557"/>
                  </a:lnTo>
                  <a:lnTo>
                    <a:pt x="1963547" y="269494"/>
                  </a:lnTo>
                  <a:lnTo>
                    <a:pt x="1966595" y="271145"/>
                  </a:lnTo>
                  <a:lnTo>
                    <a:pt x="1969643" y="272923"/>
                  </a:lnTo>
                  <a:lnTo>
                    <a:pt x="1973579" y="271780"/>
                  </a:lnTo>
                  <a:lnTo>
                    <a:pt x="1975230" y="268732"/>
                  </a:lnTo>
                  <a:lnTo>
                    <a:pt x="1987677" y="246634"/>
                  </a:lnTo>
                  <a:lnTo>
                    <a:pt x="1989454" y="243586"/>
                  </a:lnTo>
                  <a:lnTo>
                    <a:pt x="1988311" y="239649"/>
                  </a:lnTo>
                  <a:lnTo>
                    <a:pt x="1985263" y="237998"/>
                  </a:lnTo>
                  <a:lnTo>
                    <a:pt x="1982215" y="236220"/>
                  </a:lnTo>
                  <a:close/>
                </a:path>
                <a:path w="2118995" h="3773804">
                  <a:moveTo>
                    <a:pt x="2006980" y="191897"/>
                  </a:moveTo>
                  <a:lnTo>
                    <a:pt x="2003171" y="193040"/>
                  </a:lnTo>
                  <a:lnTo>
                    <a:pt x="2001393" y="196087"/>
                  </a:lnTo>
                  <a:lnTo>
                    <a:pt x="1989074" y="218186"/>
                  </a:lnTo>
                  <a:lnTo>
                    <a:pt x="1987296" y="221234"/>
                  </a:lnTo>
                  <a:lnTo>
                    <a:pt x="1988438" y="225171"/>
                  </a:lnTo>
                  <a:lnTo>
                    <a:pt x="1991486" y="226822"/>
                  </a:lnTo>
                  <a:lnTo>
                    <a:pt x="1994534" y="228600"/>
                  </a:lnTo>
                  <a:lnTo>
                    <a:pt x="1998345" y="227457"/>
                  </a:lnTo>
                  <a:lnTo>
                    <a:pt x="2000123" y="224409"/>
                  </a:lnTo>
                  <a:lnTo>
                    <a:pt x="2012569" y="202311"/>
                  </a:lnTo>
                  <a:lnTo>
                    <a:pt x="2014220" y="199262"/>
                  </a:lnTo>
                  <a:lnTo>
                    <a:pt x="2013203" y="195325"/>
                  </a:lnTo>
                  <a:lnTo>
                    <a:pt x="2010028" y="193675"/>
                  </a:lnTo>
                  <a:lnTo>
                    <a:pt x="2006980" y="191897"/>
                  </a:lnTo>
                  <a:close/>
                </a:path>
                <a:path w="2118995" h="3773804">
                  <a:moveTo>
                    <a:pt x="2031873" y="147574"/>
                  </a:moveTo>
                  <a:lnTo>
                    <a:pt x="2028062" y="148717"/>
                  </a:lnTo>
                  <a:lnTo>
                    <a:pt x="2026284" y="151765"/>
                  </a:lnTo>
                  <a:lnTo>
                    <a:pt x="2013838" y="173862"/>
                  </a:lnTo>
                  <a:lnTo>
                    <a:pt x="2012187" y="176911"/>
                  </a:lnTo>
                  <a:lnTo>
                    <a:pt x="2013203" y="180848"/>
                  </a:lnTo>
                  <a:lnTo>
                    <a:pt x="2016252" y="182499"/>
                  </a:lnTo>
                  <a:lnTo>
                    <a:pt x="2019300" y="184276"/>
                  </a:lnTo>
                  <a:lnTo>
                    <a:pt x="2023236" y="183134"/>
                  </a:lnTo>
                  <a:lnTo>
                    <a:pt x="2024887" y="180086"/>
                  </a:lnTo>
                  <a:lnTo>
                    <a:pt x="2037333" y="157987"/>
                  </a:lnTo>
                  <a:lnTo>
                    <a:pt x="2039111" y="154940"/>
                  </a:lnTo>
                  <a:lnTo>
                    <a:pt x="2037969" y="151003"/>
                  </a:lnTo>
                  <a:lnTo>
                    <a:pt x="2034921" y="149351"/>
                  </a:lnTo>
                  <a:lnTo>
                    <a:pt x="2031873" y="147574"/>
                  </a:lnTo>
                  <a:close/>
                </a:path>
                <a:path w="2118995" h="3773804">
                  <a:moveTo>
                    <a:pt x="2056764" y="103250"/>
                  </a:moveTo>
                  <a:lnTo>
                    <a:pt x="2052827" y="104394"/>
                  </a:lnTo>
                  <a:lnTo>
                    <a:pt x="2051177" y="107442"/>
                  </a:lnTo>
                  <a:lnTo>
                    <a:pt x="2036952" y="132715"/>
                  </a:lnTo>
                  <a:lnTo>
                    <a:pt x="2038096" y="136525"/>
                  </a:lnTo>
                  <a:lnTo>
                    <a:pt x="2041144" y="138303"/>
                  </a:lnTo>
                  <a:lnTo>
                    <a:pt x="2044192" y="139954"/>
                  </a:lnTo>
                  <a:lnTo>
                    <a:pt x="2048128" y="138811"/>
                  </a:lnTo>
                  <a:lnTo>
                    <a:pt x="2049779" y="135762"/>
                  </a:lnTo>
                  <a:lnTo>
                    <a:pt x="2062226" y="113665"/>
                  </a:lnTo>
                  <a:lnTo>
                    <a:pt x="2063877" y="110617"/>
                  </a:lnTo>
                  <a:lnTo>
                    <a:pt x="2062860" y="106680"/>
                  </a:lnTo>
                  <a:lnTo>
                    <a:pt x="2059812" y="105029"/>
                  </a:lnTo>
                  <a:lnTo>
                    <a:pt x="2056764" y="103250"/>
                  </a:lnTo>
                  <a:close/>
                </a:path>
                <a:path w="2118995" h="3773804">
                  <a:moveTo>
                    <a:pt x="2075796" y="63379"/>
                  </a:moveTo>
                  <a:lnTo>
                    <a:pt x="2063496" y="85344"/>
                  </a:lnTo>
                  <a:lnTo>
                    <a:pt x="2061845" y="88392"/>
                  </a:lnTo>
                  <a:lnTo>
                    <a:pt x="2062860" y="92201"/>
                  </a:lnTo>
                  <a:lnTo>
                    <a:pt x="2066035" y="93980"/>
                  </a:lnTo>
                  <a:lnTo>
                    <a:pt x="2069083" y="95631"/>
                  </a:lnTo>
                  <a:lnTo>
                    <a:pt x="2072894" y="94615"/>
                  </a:lnTo>
                  <a:lnTo>
                    <a:pt x="2086859" y="69577"/>
                  </a:lnTo>
                  <a:lnTo>
                    <a:pt x="2075796" y="63379"/>
                  </a:lnTo>
                  <a:close/>
                </a:path>
                <a:path w="2118995" h="3773804">
                  <a:moveTo>
                    <a:pt x="2115799" y="58928"/>
                  </a:moveTo>
                  <a:lnTo>
                    <a:pt x="2081529" y="58928"/>
                  </a:lnTo>
                  <a:lnTo>
                    <a:pt x="2084577" y="60706"/>
                  </a:lnTo>
                  <a:lnTo>
                    <a:pt x="2087626" y="62357"/>
                  </a:lnTo>
                  <a:lnTo>
                    <a:pt x="2088769" y="66294"/>
                  </a:lnTo>
                  <a:lnTo>
                    <a:pt x="2086859" y="69577"/>
                  </a:lnTo>
                  <a:lnTo>
                    <a:pt x="2114550" y="85090"/>
                  </a:lnTo>
                  <a:lnTo>
                    <a:pt x="2115799" y="58928"/>
                  </a:lnTo>
                  <a:close/>
                </a:path>
                <a:path w="2118995" h="3773804">
                  <a:moveTo>
                    <a:pt x="2081529" y="58928"/>
                  </a:moveTo>
                  <a:lnTo>
                    <a:pt x="2077720" y="60071"/>
                  </a:lnTo>
                  <a:lnTo>
                    <a:pt x="2075796" y="63379"/>
                  </a:lnTo>
                  <a:lnTo>
                    <a:pt x="2086859" y="69577"/>
                  </a:lnTo>
                  <a:lnTo>
                    <a:pt x="2088769" y="66294"/>
                  </a:lnTo>
                  <a:lnTo>
                    <a:pt x="2087626" y="62357"/>
                  </a:lnTo>
                  <a:lnTo>
                    <a:pt x="2084577" y="60706"/>
                  </a:lnTo>
                  <a:lnTo>
                    <a:pt x="2081529" y="58928"/>
                  </a:lnTo>
                  <a:close/>
                </a:path>
                <a:path w="2118995" h="3773804">
                  <a:moveTo>
                    <a:pt x="2118613" y="0"/>
                  </a:moveTo>
                  <a:lnTo>
                    <a:pt x="2048128" y="47879"/>
                  </a:lnTo>
                  <a:lnTo>
                    <a:pt x="2075796" y="63379"/>
                  </a:lnTo>
                  <a:lnTo>
                    <a:pt x="2077720" y="60071"/>
                  </a:lnTo>
                  <a:lnTo>
                    <a:pt x="2081529" y="58928"/>
                  </a:lnTo>
                  <a:lnTo>
                    <a:pt x="2115799" y="58928"/>
                  </a:lnTo>
                  <a:lnTo>
                    <a:pt x="2118613" y="0"/>
                  </a:lnTo>
                  <a:close/>
                </a:path>
              </a:pathLst>
            </a:custGeom>
            <a:solidFill>
              <a:srgbClr val="000000"/>
            </a:solidFill>
          </p:spPr>
          <p:txBody>
            <a:bodyPr wrap="square" lIns="0" tIns="0" rIns="0" bIns="0" rtlCol="0"/>
            <a:lstStyle/>
            <a:p>
              <a:endParaRPr/>
            </a:p>
          </p:txBody>
        </p:sp>
        <p:sp>
          <p:nvSpPr>
            <p:cNvPr id="49" name="object 74">
              <a:extLst>
                <a:ext uri="{FF2B5EF4-FFF2-40B4-BE49-F238E27FC236}">
                  <a16:creationId xmlns:a16="http://schemas.microsoft.com/office/drawing/2014/main" id="{26DE65A7-8661-9742-AB1B-B5BB833BE650}"/>
                </a:ext>
              </a:extLst>
            </p:cNvPr>
            <p:cNvSpPr/>
            <p:nvPr/>
          </p:nvSpPr>
          <p:spPr>
            <a:xfrm>
              <a:off x="5109209" y="5769102"/>
              <a:ext cx="302260" cy="269875"/>
            </a:xfrm>
            <a:custGeom>
              <a:avLst/>
              <a:gdLst/>
              <a:ahLst/>
              <a:cxnLst/>
              <a:rect l="l" t="t" r="r" b="b"/>
              <a:pathLst>
                <a:path w="302260" h="269875">
                  <a:moveTo>
                    <a:pt x="301751" y="103035"/>
                  </a:moveTo>
                  <a:lnTo>
                    <a:pt x="0" y="103035"/>
                  </a:lnTo>
                  <a:lnTo>
                    <a:pt x="93217" y="166712"/>
                  </a:lnTo>
                  <a:lnTo>
                    <a:pt x="57657" y="269748"/>
                  </a:lnTo>
                  <a:lnTo>
                    <a:pt x="150875" y="206070"/>
                  </a:lnTo>
                  <a:lnTo>
                    <a:pt x="222117" y="206070"/>
                  </a:lnTo>
                  <a:lnTo>
                    <a:pt x="208534" y="166712"/>
                  </a:lnTo>
                  <a:lnTo>
                    <a:pt x="301751" y="103035"/>
                  </a:lnTo>
                  <a:close/>
                </a:path>
                <a:path w="302260" h="269875">
                  <a:moveTo>
                    <a:pt x="222117" y="206070"/>
                  </a:moveTo>
                  <a:lnTo>
                    <a:pt x="150875" y="206070"/>
                  </a:lnTo>
                  <a:lnTo>
                    <a:pt x="244093" y="269748"/>
                  </a:lnTo>
                  <a:lnTo>
                    <a:pt x="222117" y="206070"/>
                  </a:lnTo>
                  <a:close/>
                </a:path>
                <a:path w="302260" h="269875">
                  <a:moveTo>
                    <a:pt x="150875" y="0"/>
                  </a:moveTo>
                  <a:lnTo>
                    <a:pt x="115315" y="103035"/>
                  </a:lnTo>
                  <a:lnTo>
                    <a:pt x="186436" y="103035"/>
                  </a:lnTo>
                  <a:lnTo>
                    <a:pt x="150875" y="0"/>
                  </a:lnTo>
                  <a:close/>
                </a:path>
              </a:pathLst>
            </a:custGeom>
            <a:solidFill>
              <a:srgbClr val="FFFFFF"/>
            </a:solidFill>
          </p:spPr>
          <p:txBody>
            <a:bodyPr wrap="square" lIns="0" tIns="0" rIns="0" bIns="0" rtlCol="0"/>
            <a:lstStyle/>
            <a:p>
              <a:endParaRPr/>
            </a:p>
          </p:txBody>
        </p:sp>
        <p:sp>
          <p:nvSpPr>
            <p:cNvPr id="50" name="object 75">
              <a:extLst>
                <a:ext uri="{FF2B5EF4-FFF2-40B4-BE49-F238E27FC236}">
                  <a16:creationId xmlns:a16="http://schemas.microsoft.com/office/drawing/2014/main" id="{A984CE39-ADF8-FF43-BF42-F111381AB8D4}"/>
                </a:ext>
              </a:extLst>
            </p:cNvPr>
            <p:cNvSpPr/>
            <p:nvPr/>
          </p:nvSpPr>
          <p:spPr>
            <a:xfrm>
              <a:off x="5109209" y="5769102"/>
              <a:ext cx="302260" cy="269875"/>
            </a:xfrm>
            <a:custGeom>
              <a:avLst/>
              <a:gdLst/>
              <a:ahLst/>
              <a:cxnLst/>
              <a:rect l="l" t="t" r="r" b="b"/>
              <a:pathLst>
                <a:path w="302260" h="269875">
                  <a:moveTo>
                    <a:pt x="0" y="103035"/>
                  </a:moveTo>
                  <a:lnTo>
                    <a:pt x="115315" y="103035"/>
                  </a:lnTo>
                  <a:lnTo>
                    <a:pt x="150875" y="0"/>
                  </a:lnTo>
                  <a:lnTo>
                    <a:pt x="186436" y="103035"/>
                  </a:lnTo>
                  <a:lnTo>
                    <a:pt x="301751" y="103035"/>
                  </a:lnTo>
                  <a:lnTo>
                    <a:pt x="208534" y="166712"/>
                  </a:lnTo>
                  <a:lnTo>
                    <a:pt x="244093" y="269748"/>
                  </a:lnTo>
                  <a:lnTo>
                    <a:pt x="150875" y="206070"/>
                  </a:lnTo>
                  <a:lnTo>
                    <a:pt x="57657" y="269748"/>
                  </a:lnTo>
                  <a:lnTo>
                    <a:pt x="93217" y="166712"/>
                  </a:lnTo>
                  <a:lnTo>
                    <a:pt x="0" y="103035"/>
                  </a:lnTo>
                  <a:close/>
                </a:path>
              </a:pathLst>
            </a:custGeom>
            <a:ln w="44196">
              <a:solidFill>
                <a:srgbClr val="000000"/>
              </a:solidFill>
            </a:ln>
          </p:spPr>
          <p:txBody>
            <a:bodyPr wrap="square" lIns="0" tIns="0" rIns="0" bIns="0" rtlCol="0"/>
            <a:lstStyle/>
            <a:p>
              <a:endParaRPr/>
            </a:p>
          </p:txBody>
        </p:sp>
        <p:sp>
          <p:nvSpPr>
            <p:cNvPr id="51" name="object 76">
              <a:extLst>
                <a:ext uri="{FF2B5EF4-FFF2-40B4-BE49-F238E27FC236}">
                  <a16:creationId xmlns:a16="http://schemas.microsoft.com/office/drawing/2014/main" id="{ED50D5D6-429A-344A-8FA9-F793A2BCA31F}"/>
                </a:ext>
              </a:extLst>
            </p:cNvPr>
            <p:cNvSpPr txBox="1"/>
            <p:nvPr/>
          </p:nvSpPr>
          <p:spPr>
            <a:xfrm>
              <a:off x="5597776" y="6100279"/>
              <a:ext cx="3146617" cy="265527"/>
            </a:xfrm>
            <a:prstGeom prst="rect">
              <a:avLst/>
            </a:prstGeom>
          </p:spPr>
          <p:txBody>
            <a:bodyPr vert="horz" wrap="square" lIns="0" tIns="0" rIns="0" bIns="0" rtlCol="0">
              <a:spAutoFit/>
            </a:bodyPr>
            <a:lstStyle/>
            <a:p>
              <a:pPr marL="338455" marR="5080" indent="-326390">
                <a:lnSpc>
                  <a:spcPct val="100000"/>
                </a:lnSpc>
              </a:pPr>
              <a:r>
                <a:rPr sz="1400" spc="20" dirty="0">
                  <a:latin typeface="Century Gothic"/>
                  <a:cs typeface="Century Gothic"/>
                </a:rPr>
                <a:t>I</a:t>
              </a:r>
              <a:r>
                <a:rPr sz="1400" spc="-25" dirty="0">
                  <a:latin typeface="Century Gothic"/>
                  <a:cs typeface="Century Gothic"/>
                </a:rPr>
                <a:t>nte</a:t>
              </a:r>
              <a:r>
                <a:rPr sz="1400" spc="-10" dirty="0">
                  <a:latin typeface="Century Gothic"/>
                  <a:cs typeface="Century Gothic"/>
                </a:rPr>
                <a:t>r</a:t>
              </a:r>
              <a:r>
                <a:rPr sz="1400" spc="-25" dirty="0">
                  <a:latin typeface="Century Gothic"/>
                  <a:cs typeface="Century Gothic"/>
                </a:rPr>
                <a:t>a</a:t>
              </a:r>
              <a:r>
                <a:rPr sz="1400" spc="-15" dirty="0">
                  <a:latin typeface="Century Gothic"/>
                  <a:cs typeface="Century Gothic"/>
                </a:rPr>
                <a:t>c</a:t>
              </a:r>
              <a:r>
                <a:rPr sz="1400" spc="-25" dirty="0">
                  <a:latin typeface="Century Gothic"/>
                  <a:cs typeface="Century Gothic"/>
                </a:rPr>
                <a:t>t</a:t>
              </a:r>
              <a:r>
                <a:rPr sz="1400" spc="20" dirty="0">
                  <a:latin typeface="Century Gothic"/>
                  <a:cs typeface="Century Gothic"/>
                </a:rPr>
                <a:t>i</a:t>
              </a:r>
              <a:r>
                <a:rPr sz="1400" spc="-15" dirty="0">
                  <a:latin typeface="Century Gothic"/>
                  <a:cs typeface="Century Gothic"/>
                </a:rPr>
                <a:t>on</a:t>
              </a:r>
              <a:r>
                <a:rPr sz="1400" spc="-10" dirty="0">
                  <a:latin typeface="Century Gothic"/>
                  <a:cs typeface="Century Gothic"/>
                </a:rPr>
                <a:t> Po</a:t>
              </a:r>
              <a:r>
                <a:rPr sz="1400" spc="10" dirty="0">
                  <a:latin typeface="Century Gothic"/>
                  <a:cs typeface="Century Gothic"/>
                </a:rPr>
                <a:t>i</a:t>
              </a:r>
              <a:r>
                <a:rPr sz="1400" spc="-25" dirty="0">
                  <a:latin typeface="Century Gothic"/>
                  <a:cs typeface="Century Gothic"/>
                </a:rPr>
                <a:t>n</a:t>
              </a:r>
              <a:r>
                <a:rPr sz="1400" spc="-10" dirty="0">
                  <a:latin typeface="Century Gothic"/>
                  <a:cs typeface="Century Gothic"/>
                </a:rPr>
                <a:t>t</a:t>
              </a:r>
              <a:endParaRPr sz="1400" dirty="0">
                <a:latin typeface="Century Gothic"/>
                <a:cs typeface="Century Gothic"/>
              </a:endParaRPr>
            </a:p>
          </p:txBody>
        </p:sp>
      </p:grpSp>
      <p:cxnSp>
        <p:nvCxnSpPr>
          <p:cNvPr id="53" name="Connettore 2 52">
            <a:extLst>
              <a:ext uri="{FF2B5EF4-FFF2-40B4-BE49-F238E27FC236}">
                <a16:creationId xmlns:a16="http://schemas.microsoft.com/office/drawing/2014/main" id="{A68947F6-95B5-BC44-AD91-BF4995C44BF7}"/>
              </a:ext>
            </a:extLst>
          </p:cNvPr>
          <p:cNvCxnSpPr>
            <a:cxnSpLocks/>
          </p:cNvCxnSpPr>
          <p:nvPr/>
        </p:nvCxnSpPr>
        <p:spPr>
          <a:xfrm flipV="1">
            <a:off x="6951586" y="2897046"/>
            <a:ext cx="1426656" cy="385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a:extLst>
              <a:ext uri="{FF2B5EF4-FFF2-40B4-BE49-F238E27FC236}">
                <a16:creationId xmlns:a16="http://schemas.microsoft.com/office/drawing/2014/main" id="{032F5BD6-144A-E44E-A0B1-5B623E0BB082}"/>
              </a:ext>
            </a:extLst>
          </p:cNvPr>
          <p:cNvSpPr txBox="1"/>
          <p:nvPr/>
        </p:nvSpPr>
        <p:spPr>
          <a:xfrm>
            <a:off x="6273620" y="3065622"/>
            <a:ext cx="695976" cy="369332"/>
          </a:xfrm>
          <a:prstGeom prst="rect">
            <a:avLst/>
          </a:prstGeom>
          <a:noFill/>
        </p:spPr>
        <p:txBody>
          <a:bodyPr wrap="square" rtlCol="0">
            <a:spAutoFit/>
          </a:bodyPr>
          <a:lstStyle/>
          <a:p>
            <a:r>
              <a:rPr lang="en-GB" dirty="0">
                <a:solidFill>
                  <a:srgbClr val="FF0000"/>
                </a:solidFill>
              </a:rPr>
              <a:t>Inlet </a:t>
            </a:r>
          </a:p>
        </p:txBody>
      </p:sp>
      <p:sp>
        <p:nvSpPr>
          <p:cNvPr id="57" name="CasellaDiTesto 56">
            <a:extLst>
              <a:ext uri="{FF2B5EF4-FFF2-40B4-BE49-F238E27FC236}">
                <a16:creationId xmlns:a16="http://schemas.microsoft.com/office/drawing/2014/main" id="{CBCAA72A-7489-844D-B69A-B60D8B8D56D3}"/>
              </a:ext>
            </a:extLst>
          </p:cNvPr>
          <p:cNvSpPr txBox="1"/>
          <p:nvPr/>
        </p:nvSpPr>
        <p:spPr>
          <a:xfrm>
            <a:off x="10707040" y="1278764"/>
            <a:ext cx="993390" cy="369332"/>
          </a:xfrm>
          <a:prstGeom prst="rect">
            <a:avLst/>
          </a:prstGeom>
          <a:noFill/>
        </p:spPr>
        <p:txBody>
          <a:bodyPr wrap="square" rtlCol="0">
            <a:spAutoFit/>
          </a:bodyPr>
          <a:lstStyle/>
          <a:p>
            <a:r>
              <a:rPr lang="en-GB" dirty="0">
                <a:solidFill>
                  <a:srgbClr val="FF0000"/>
                </a:solidFill>
              </a:rPr>
              <a:t>Outlet </a:t>
            </a:r>
          </a:p>
        </p:txBody>
      </p:sp>
      <p:cxnSp>
        <p:nvCxnSpPr>
          <p:cNvPr id="58" name="Connettore 2 57">
            <a:extLst>
              <a:ext uri="{FF2B5EF4-FFF2-40B4-BE49-F238E27FC236}">
                <a16:creationId xmlns:a16="http://schemas.microsoft.com/office/drawing/2014/main" id="{5BA03B97-6FB2-724D-80D7-C67C737C6741}"/>
              </a:ext>
            </a:extLst>
          </p:cNvPr>
          <p:cNvCxnSpPr>
            <a:cxnSpLocks/>
          </p:cNvCxnSpPr>
          <p:nvPr/>
        </p:nvCxnSpPr>
        <p:spPr>
          <a:xfrm flipH="1">
            <a:off x="10537672" y="1673929"/>
            <a:ext cx="580255" cy="407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Rettangolo 60">
            <a:extLst>
              <a:ext uri="{FF2B5EF4-FFF2-40B4-BE49-F238E27FC236}">
                <a16:creationId xmlns:a16="http://schemas.microsoft.com/office/drawing/2014/main" id="{7AF4AC39-FBAD-8048-8E27-0E18A7DC93E1}"/>
              </a:ext>
            </a:extLst>
          </p:cNvPr>
          <p:cNvSpPr/>
          <p:nvPr/>
        </p:nvSpPr>
        <p:spPr>
          <a:xfrm>
            <a:off x="409497" y="1299342"/>
            <a:ext cx="6096000" cy="707886"/>
          </a:xfrm>
          <a:prstGeom prst="rect">
            <a:avLst/>
          </a:prstGeom>
        </p:spPr>
        <p:txBody>
          <a:bodyPr>
            <a:spAutoFit/>
          </a:bodyPr>
          <a:lstStyle/>
          <a:p>
            <a:r>
              <a:rPr lang="en-GB" sz="2000" dirty="0"/>
              <a:t>The ATLAS RPC leaks are </a:t>
            </a:r>
            <a:r>
              <a:rPr lang="en-GB" sz="2000" b="1" dirty="0">
                <a:solidFill>
                  <a:srgbClr val="FF0000"/>
                </a:solidFill>
              </a:rPr>
              <a:t>concentrated in the gas inlets and outlets.  </a:t>
            </a:r>
          </a:p>
        </p:txBody>
      </p:sp>
      <p:pic>
        <p:nvPicPr>
          <p:cNvPr id="62" name="Immagine 61">
            <a:extLst>
              <a:ext uri="{FF2B5EF4-FFF2-40B4-BE49-F238E27FC236}">
                <a16:creationId xmlns:a16="http://schemas.microsoft.com/office/drawing/2014/main" id="{6B136D15-EFA7-764C-834C-0B9A6AD0782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518813" y="4738195"/>
            <a:ext cx="2509226" cy="1881919"/>
          </a:xfrm>
          <a:prstGeom prst="rect">
            <a:avLst/>
          </a:prstGeom>
        </p:spPr>
      </p:pic>
      <p:cxnSp>
        <p:nvCxnSpPr>
          <p:cNvPr id="64" name="Connettore 2 63">
            <a:extLst>
              <a:ext uri="{FF2B5EF4-FFF2-40B4-BE49-F238E27FC236}">
                <a16:creationId xmlns:a16="http://schemas.microsoft.com/office/drawing/2014/main" id="{80689E9A-FC4C-AB49-A593-C2A70FD9EC0B}"/>
              </a:ext>
            </a:extLst>
          </p:cNvPr>
          <p:cNvCxnSpPr/>
          <p:nvPr/>
        </p:nvCxnSpPr>
        <p:spPr>
          <a:xfrm flipV="1">
            <a:off x="5995640" y="5588000"/>
            <a:ext cx="3427158" cy="91154"/>
          </a:xfrm>
          <a:prstGeom prst="straightConnector1">
            <a:avLst/>
          </a:prstGeom>
          <a:ln w="19050" cmpd="thickThin">
            <a:solidFill>
              <a:schemeClr val="accent4">
                <a:lumMod val="60000"/>
                <a:lumOff val="4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59" name="Immagine 58">
            <a:extLst>
              <a:ext uri="{FF2B5EF4-FFF2-40B4-BE49-F238E27FC236}">
                <a16:creationId xmlns:a16="http://schemas.microsoft.com/office/drawing/2014/main" id="{5034F776-7161-4D7B-B6BD-7AD5372CADFB}"/>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373936" y="1879300"/>
            <a:ext cx="2850081" cy="2137561"/>
          </a:xfrm>
          <a:prstGeom prst="rect">
            <a:avLst/>
          </a:prstGeom>
        </p:spPr>
      </p:pic>
      <p:sp>
        <p:nvSpPr>
          <p:cNvPr id="60" name="Freccia in giù 59">
            <a:extLst>
              <a:ext uri="{FF2B5EF4-FFF2-40B4-BE49-F238E27FC236}">
                <a16:creationId xmlns:a16="http://schemas.microsoft.com/office/drawing/2014/main" id="{5443BB56-5BF1-45DD-AD3F-3F078F5285A7}"/>
              </a:ext>
            </a:extLst>
          </p:cNvPr>
          <p:cNvSpPr/>
          <p:nvPr/>
        </p:nvSpPr>
        <p:spPr>
          <a:xfrm rot="16011246">
            <a:off x="2852118" y="2249593"/>
            <a:ext cx="294097" cy="17123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latin typeface="Arial" panose="020B0604020202020204" pitchFamily="34" charset="0"/>
              <a:cs typeface="Arial" panose="020B0604020202020204" pitchFamily="34" charset="0"/>
            </a:endParaRPr>
          </a:p>
        </p:txBody>
      </p:sp>
      <p:sp>
        <p:nvSpPr>
          <p:cNvPr id="63" name="Rettangolo 62">
            <a:extLst>
              <a:ext uri="{FF2B5EF4-FFF2-40B4-BE49-F238E27FC236}">
                <a16:creationId xmlns:a16="http://schemas.microsoft.com/office/drawing/2014/main" id="{F37284A9-598D-422D-A928-6999B51E9FAE}"/>
              </a:ext>
            </a:extLst>
          </p:cNvPr>
          <p:cNvSpPr/>
          <p:nvPr/>
        </p:nvSpPr>
        <p:spPr>
          <a:xfrm>
            <a:off x="290835" y="2732848"/>
            <a:ext cx="1774698" cy="646331"/>
          </a:xfrm>
          <a:prstGeom prst="rect">
            <a:avLst/>
          </a:prstGeom>
        </p:spPr>
        <p:txBody>
          <a:bodyPr wrap="square">
            <a:spAutoFit/>
          </a:bodyPr>
          <a:lstStyle/>
          <a:p>
            <a:pPr algn="just"/>
            <a:r>
              <a:rPr lang="en-US" b="1" dirty="0">
                <a:solidFill>
                  <a:srgbClr val="FF0000"/>
                </a:solidFill>
                <a:latin typeface="Arial" panose="020B0604020202020204" pitchFamily="34" charset="0"/>
                <a:cs typeface="Arial" panose="020B0604020202020204" pitchFamily="34" charset="0"/>
              </a:rPr>
              <a:t>Typical new cracked inlet</a:t>
            </a:r>
          </a:p>
        </p:txBody>
      </p:sp>
    </p:spTree>
    <p:extLst>
      <p:ext uri="{BB962C8B-B14F-4D97-AF65-F5344CB8AC3E}">
        <p14:creationId xmlns:p14="http://schemas.microsoft.com/office/powerpoint/2010/main" val="1926236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288A3065-05B5-CB3E-1DB6-25112C201869}"/>
              </a:ext>
            </a:extLst>
          </p:cNvPr>
          <p:cNvSpPr txBox="1"/>
          <p:nvPr/>
        </p:nvSpPr>
        <p:spPr>
          <a:xfrm>
            <a:off x="630382" y="341442"/>
            <a:ext cx="10557164" cy="1631216"/>
          </a:xfrm>
          <a:prstGeom prst="rect">
            <a:avLst/>
          </a:prstGeom>
          <a:noFill/>
        </p:spPr>
        <p:txBody>
          <a:bodyPr wrap="square">
            <a:spAutoFit/>
          </a:bodyPr>
          <a:lstStyle/>
          <a:p>
            <a:pPr marL="457200" indent="-457200" algn="just">
              <a:buFont typeface="Arial" panose="020B0604020202020204" pitchFamily="34" charset="0"/>
              <a:buChar char="•"/>
            </a:pPr>
            <a:r>
              <a:rPr lang="en-AU" sz="2000" dirty="0">
                <a:solidFill>
                  <a:srgbClr val="1A63A0"/>
                </a:solidFill>
                <a:latin typeface="Roboto" panose="02000000000000000000" pitchFamily="2" charset="0"/>
              </a:rPr>
              <a:t>The technique of “</a:t>
            </a:r>
            <a:r>
              <a:rPr lang="en-AU" sz="2000" i="1" dirty="0">
                <a:solidFill>
                  <a:srgbClr val="1A63A0"/>
                </a:solidFill>
                <a:latin typeface="Roboto" panose="02000000000000000000" pitchFamily="2" charset="0"/>
              </a:rPr>
              <a:t>Inserto </a:t>
            </a:r>
            <a:r>
              <a:rPr lang="en-AU" sz="2000" i="1" dirty="0" err="1">
                <a:solidFill>
                  <a:srgbClr val="1A63A0"/>
                </a:solidFill>
                <a:latin typeface="Roboto" panose="02000000000000000000" pitchFamily="2" charset="0"/>
              </a:rPr>
              <a:t>tubo</a:t>
            </a:r>
            <a:r>
              <a:rPr lang="en-AU" sz="2000" dirty="0">
                <a:solidFill>
                  <a:srgbClr val="1A63A0"/>
                </a:solidFill>
                <a:latin typeface="Roboto" panose="02000000000000000000" pitchFamily="2" charset="0"/>
              </a:rPr>
              <a:t>”, which consists in a total replacement of the broken inlets, has been improved a lot by the Russian teams and used extensively</a:t>
            </a:r>
          </a:p>
          <a:p>
            <a:pPr marL="457200" indent="-457200" algn="just">
              <a:buFont typeface="Arial" panose="020B0604020202020204" pitchFamily="34" charset="0"/>
              <a:buChar char="•"/>
            </a:pPr>
            <a:r>
              <a:rPr lang="en-AU" sz="2000" dirty="0">
                <a:solidFill>
                  <a:srgbClr val="1A63A0"/>
                </a:solidFill>
                <a:latin typeface="Roboto" panose="02000000000000000000" pitchFamily="2" charset="0"/>
              </a:rPr>
              <a:t>From March 2021 a new type of glue (Dow Corning 3140) has been used which seems more elastic and resistant</a:t>
            </a:r>
          </a:p>
          <a:p>
            <a:pPr marL="457200" indent="-457200" algn="just">
              <a:buFont typeface="Arial" panose="020B0604020202020204" pitchFamily="34" charset="0"/>
              <a:buChar char="•"/>
            </a:pPr>
            <a:r>
              <a:rPr lang="en-AU" sz="2000" dirty="0">
                <a:solidFill>
                  <a:srgbClr val="1A63A0"/>
                </a:solidFill>
                <a:latin typeface="Roboto" panose="02000000000000000000" pitchFamily="2" charset="0"/>
              </a:rPr>
              <a:t>Another additional technique uses expanded polyurethane, and will be mentioned later </a:t>
            </a:r>
          </a:p>
        </p:txBody>
      </p:sp>
      <p:graphicFrame>
        <p:nvGraphicFramePr>
          <p:cNvPr id="4" name="Grafico 3">
            <a:extLst>
              <a:ext uri="{FF2B5EF4-FFF2-40B4-BE49-F238E27FC236}">
                <a16:creationId xmlns:a16="http://schemas.microsoft.com/office/drawing/2014/main" id="{D2C4D48C-BEED-3758-C9B7-12F6B7B45490}"/>
              </a:ext>
            </a:extLst>
          </p:cNvPr>
          <p:cNvGraphicFramePr>
            <a:graphicFrameLocks/>
          </p:cNvGraphicFramePr>
          <p:nvPr/>
        </p:nvGraphicFramePr>
        <p:xfrm>
          <a:off x="2073275" y="2460806"/>
          <a:ext cx="7131050" cy="3930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1140381"/>
      </p:ext>
    </p:extLst>
  </p:cSld>
  <p:clrMapOvr>
    <a:masterClrMapping/>
  </p:clrMapOvr>
</p:sld>
</file>

<file path=ppt/theme/theme1.xml><?xml version="1.0" encoding="utf-8"?>
<a:theme xmlns:a="http://schemas.openxmlformats.org/drawingml/2006/main" name="Filo">
  <a:themeElements>
    <a:clrScheme name="Fil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Wisp</Template>
  <TotalTime>279</TotalTime>
  <Words>1351</Words>
  <Application>Microsoft Office PowerPoint</Application>
  <PresentationFormat>Widescreen</PresentationFormat>
  <Paragraphs>157</Paragraphs>
  <Slides>15</Slides>
  <Notes>3</Notes>
  <HiddenSlides>0</HiddenSlides>
  <MMClips>0</MMClips>
  <ScaleCrop>false</ScaleCrop>
  <HeadingPairs>
    <vt:vector size="6" baseType="variant">
      <vt:variant>
        <vt:lpstr>Caratteri utilizzati</vt:lpstr>
      </vt:variant>
      <vt:variant>
        <vt:i4>8</vt:i4>
      </vt:variant>
      <vt:variant>
        <vt:lpstr>Tema</vt:lpstr>
      </vt:variant>
      <vt:variant>
        <vt:i4>3</vt:i4>
      </vt:variant>
      <vt:variant>
        <vt:lpstr>Titoli diapositive</vt:lpstr>
      </vt:variant>
      <vt:variant>
        <vt:i4>15</vt:i4>
      </vt:variant>
    </vt:vector>
  </HeadingPairs>
  <TitlesOfParts>
    <vt:vector size="26" baseType="lpstr">
      <vt:lpstr>Aptos</vt:lpstr>
      <vt:lpstr>Arial</vt:lpstr>
      <vt:lpstr>Calibri</vt:lpstr>
      <vt:lpstr>Calibri Light</vt:lpstr>
      <vt:lpstr>Century Gothic</vt:lpstr>
      <vt:lpstr>Roboto</vt:lpstr>
      <vt:lpstr>Wingdings</vt:lpstr>
      <vt:lpstr>Wingdings 3</vt:lpstr>
      <vt:lpstr>Filo</vt:lpstr>
      <vt:lpstr>Tema di Office</vt:lpstr>
      <vt:lpstr>Tema di Office</vt:lpstr>
      <vt:lpstr>A recap of the gas-leak problem in the ATLAS legacy RPCs and its mitigation</vt:lpstr>
      <vt:lpstr>Outline</vt:lpstr>
      <vt:lpstr>F-gases in ATLAS and CMS experiments  </vt:lpstr>
      <vt:lpstr>Why C2H2F4 and SF6 in RPC gas mixture?  </vt:lpstr>
      <vt:lpstr>RPC System at LHC and expectation for HL-LHC </vt:lpstr>
      <vt:lpstr>F-gases in ATLAS and CMS experiments  </vt:lpstr>
      <vt:lpstr>Detector gas tightness: ATLAS case  (2014-2019)</vt:lpstr>
      <vt:lpstr>Causes of the leak in ATLAS RPC system</vt:lpstr>
      <vt:lpstr>Presentazione standard di PowerPoint</vt:lpstr>
      <vt:lpstr>ATLAS RPC Leak repair technical R&amp;D  </vt:lpstr>
      <vt:lpstr>Presentazione standard di PowerPoint</vt:lpstr>
      <vt:lpstr>Presentazione standard di PowerPoint</vt:lpstr>
      <vt:lpstr>Mitigation of the effect of the leaks  </vt:lpstr>
      <vt:lpstr>ATLAS RPC gas consumption 2015-2024 (except LS2)</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paolo camarri</dc:creator>
  <cp:lastModifiedBy>paolo camarri</cp:lastModifiedBy>
  <cp:revision>16</cp:revision>
  <dcterms:created xsi:type="dcterms:W3CDTF">2025-02-26T20:25:04Z</dcterms:created>
  <dcterms:modified xsi:type="dcterms:W3CDTF">2025-02-27T12:15:13Z</dcterms:modified>
</cp:coreProperties>
</file>