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7"/>
  </p:notesMasterIdLst>
  <p:sldIdLst>
    <p:sldId id="256" r:id="rId2"/>
    <p:sldId id="276" r:id="rId3"/>
    <p:sldId id="277" r:id="rId4"/>
    <p:sldId id="278" r:id="rId5"/>
    <p:sldId id="282"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43" d="100"/>
          <a:sy n="143" d="100"/>
        </p:scale>
        <p:origin x="69" y="73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03/02/2025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‹Nr.›</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1576670" y="5402863"/>
            <a:ext cx="8724753"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Ursula van Rienen | 12th Meeting Task 6.1 MuCol Design Study</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
        <p:nvSpPr>
          <p:cNvPr id="2" name="Slide Number Placeholder 6">
            <a:extLst>
              <a:ext uri="{FF2B5EF4-FFF2-40B4-BE49-F238E27FC236}">
                <a16:creationId xmlns:a16="http://schemas.microsoft.com/office/drawing/2014/main" id="{74EB52D1-093F-588A-EC9E-BA6960AFB3CC}"/>
              </a:ext>
            </a:extLst>
          </p:cNvPr>
          <p:cNvSpPr txBox="1">
            <a:spLocks/>
          </p:cNvSpPr>
          <p:nvPr userDrawn="1"/>
        </p:nvSpPr>
        <p:spPr>
          <a:xfrm>
            <a:off x="10891955" y="6465458"/>
            <a:ext cx="1064941"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lumMod val="75000"/>
                    <a:lumOff val="25000"/>
                  </a:schemeClr>
                </a:solidFill>
                <a:latin typeface="Arial Narrow" panose="020B060602020203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5C7FBA-D4E9-46CA-9321-3ADA2E368FCD}" type="slidenum">
              <a:rPr lang="en-GB" smtClean="0"/>
              <a:pPr/>
              <a:t>‹Nr.›</a:t>
            </a:fld>
            <a:endParaRPr lang="en-GB"/>
          </a:p>
        </p:txBody>
      </p:sp>
    </p:spTree>
    <p:extLst>
      <p:ext uri="{BB962C8B-B14F-4D97-AF65-F5344CB8AC3E}">
        <p14:creationId xmlns:p14="http://schemas.microsoft.com/office/powerpoint/2010/main" val="30414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‹Nr.›</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‹Nr.›</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‹Nr.›</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6"/>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3"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err="1"/>
              <a:t>MuCol</a:t>
            </a:r>
            <a:r>
              <a:rPr lang="en-GB" dirty="0"/>
              <a:t> P1 reporting overview</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92500" lnSpcReduction="10000"/>
          </a:bodyPr>
          <a:lstStyle/>
          <a:p>
            <a:endParaRPr lang="en-US" dirty="0"/>
          </a:p>
          <a:p>
            <a:r>
              <a:rPr lang="en-US" dirty="0"/>
              <a:t>Ursula van Rienen (University of Rostock)</a:t>
            </a:r>
            <a:endParaRPr lang="en-GB" dirty="0"/>
          </a:p>
        </p:txBody>
      </p:sp>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7CE84E-E7B7-BCC3-6FCD-D3025A6B366A}"/>
              </a:ext>
            </a:extLst>
          </p:cNvPr>
          <p:cNvSpPr>
            <a:spLocks noGrp="1"/>
          </p:cNvSpPr>
          <p:nvPr>
            <p:ph sz="quarter" idx="12"/>
          </p:nvPr>
        </p:nvSpPr>
        <p:spPr/>
        <p:txBody>
          <a:bodyPr>
            <a:normAutofit lnSpcReduction="10000"/>
          </a:bodyPr>
          <a:lstStyle/>
          <a:p>
            <a:r>
              <a:rPr lang="en-US" sz="2933" dirty="0" err="1"/>
              <a:t>MuCol</a:t>
            </a:r>
            <a:r>
              <a:rPr lang="en-US" sz="2933" dirty="0"/>
              <a:t> spans 48 Months: from M1 (March 2023) to M48 (February 2027)</a:t>
            </a:r>
          </a:p>
          <a:p>
            <a:endParaRPr lang="en-US" sz="3200" dirty="0"/>
          </a:p>
          <a:p>
            <a:r>
              <a:rPr lang="en-US" sz="2933" dirty="0"/>
              <a:t>Divided into two reporting periods</a:t>
            </a:r>
          </a:p>
          <a:p>
            <a:pPr lvl="1"/>
            <a:r>
              <a:rPr lang="en-US" sz="2667" b="1" dirty="0"/>
              <a:t>P1 (M1- M24) </a:t>
            </a:r>
            <a:r>
              <a:rPr lang="en-US" sz="2667" b="1" dirty="0">
                <a:sym typeface="Wingdings" panose="05000000000000000000" pitchFamily="2" charset="2"/>
              </a:rPr>
              <a:t> ending February 2025</a:t>
            </a:r>
          </a:p>
          <a:p>
            <a:pPr lvl="1"/>
            <a:r>
              <a:rPr lang="en-US" sz="2667" dirty="0">
                <a:sym typeface="Wingdings" panose="05000000000000000000" pitchFamily="2" charset="2"/>
              </a:rPr>
              <a:t>P2 (M25 - M48)  March 2025 to February 2027</a:t>
            </a:r>
          </a:p>
          <a:p>
            <a:pPr lvl="1"/>
            <a:endParaRPr lang="en-US" sz="2933" dirty="0">
              <a:sym typeface="Wingdings" panose="05000000000000000000" pitchFamily="2" charset="2"/>
            </a:endParaRPr>
          </a:p>
          <a:p>
            <a:r>
              <a:rPr lang="en-US" sz="2933" b="1" dirty="0">
                <a:sym typeface="Wingdings" panose="05000000000000000000" pitchFamily="2" charset="2"/>
              </a:rPr>
              <a:t>Report for P1 is due end of M26  April 2025, followed by the interim payment</a:t>
            </a:r>
          </a:p>
          <a:p>
            <a:endParaRPr lang="en-US" sz="667" dirty="0">
              <a:sym typeface="Wingdings" panose="05000000000000000000" pitchFamily="2" charset="2"/>
            </a:endParaRPr>
          </a:p>
          <a:p>
            <a:endParaRPr lang="en-US" sz="667" dirty="0">
              <a:sym typeface="Wingdings" panose="05000000000000000000" pitchFamily="2" charset="2"/>
            </a:endParaRPr>
          </a:p>
          <a:p>
            <a:r>
              <a:rPr lang="en-US" sz="2000" dirty="0">
                <a:sym typeface="Wingdings" panose="05000000000000000000" pitchFamily="2" charset="2"/>
              </a:rPr>
              <a:t>Slides based on R. </a:t>
            </a:r>
            <a:r>
              <a:rPr lang="en-US" sz="2000" dirty="0" err="1">
                <a:sym typeface="Wingdings" panose="05000000000000000000" pitchFamily="2" charset="2"/>
              </a:rPr>
              <a:t>Lositos</a:t>
            </a:r>
            <a:r>
              <a:rPr lang="en-US" sz="2000" dirty="0">
                <a:sym typeface="Wingdings" panose="05000000000000000000" pitchFamily="2" charset="2"/>
              </a:rPr>
              <a:t> presentation from 21.11.2024</a:t>
            </a:r>
            <a:endParaRPr lang="en-GB" sz="2000" dirty="0"/>
          </a:p>
        </p:txBody>
      </p:sp>
      <p:sp>
        <p:nvSpPr>
          <p:cNvPr id="3" name="Footer Placeholder 2">
            <a:extLst>
              <a:ext uri="{FF2B5EF4-FFF2-40B4-BE49-F238E27FC236}">
                <a16:creationId xmlns:a16="http://schemas.microsoft.com/office/drawing/2014/main" id="{3E083079-8142-99AD-DC56-5ECB4C1CC96B}"/>
              </a:ext>
            </a:extLst>
          </p:cNvPr>
          <p:cNvSpPr>
            <a:spLocks noGrp="1"/>
          </p:cNvSpPr>
          <p:nvPr>
            <p:ph type="ftr" sz="quarter" idx="3"/>
          </p:nvPr>
        </p:nvSpPr>
        <p:spPr>
          <a:xfrm>
            <a:off x="1879600" y="6492875"/>
            <a:ext cx="8432800" cy="365125"/>
          </a:xfrm>
        </p:spPr>
        <p:txBody>
          <a:bodyPr/>
          <a:lstStyle/>
          <a:p>
            <a:r>
              <a:rPr lang="en-GB" dirty="0"/>
              <a:t>Ursula van Rienen | 12th Meeting Task 6.1 </a:t>
            </a:r>
            <a:r>
              <a:rPr lang="en-GB" dirty="0" err="1"/>
              <a:t>MuCol</a:t>
            </a:r>
            <a:r>
              <a:rPr lang="en-GB" dirty="0"/>
              <a:t> Design Study</a:t>
            </a:r>
          </a:p>
        </p:txBody>
      </p:sp>
      <p:sp>
        <p:nvSpPr>
          <p:cNvPr id="4" name="Slide Number Placeholder 3">
            <a:extLst>
              <a:ext uri="{FF2B5EF4-FFF2-40B4-BE49-F238E27FC236}">
                <a16:creationId xmlns:a16="http://schemas.microsoft.com/office/drawing/2014/main" id="{6ABFABA4-E349-11DB-D8AC-45309B2A12F3}"/>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le 4">
            <a:extLst>
              <a:ext uri="{FF2B5EF4-FFF2-40B4-BE49-F238E27FC236}">
                <a16:creationId xmlns:a16="http://schemas.microsoft.com/office/drawing/2014/main" id="{29018885-A2D8-3121-5283-C3453B9E6426}"/>
              </a:ext>
            </a:extLst>
          </p:cNvPr>
          <p:cNvSpPr>
            <a:spLocks noGrp="1"/>
          </p:cNvSpPr>
          <p:nvPr>
            <p:ph type="title"/>
          </p:nvPr>
        </p:nvSpPr>
        <p:spPr/>
        <p:txBody>
          <a:bodyPr/>
          <a:lstStyle/>
          <a:p>
            <a:r>
              <a:rPr lang="en-US" dirty="0"/>
              <a:t>Background</a:t>
            </a:r>
            <a:endParaRPr lang="en-GB" dirty="0"/>
          </a:p>
        </p:txBody>
      </p:sp>
    </p:spTree>
    <p:extLst>
      <p:ext uri="{BB962C8B-B14F-4D97-AF65-F5344CB8AC3E}">
        <p14:creationId xmlns:p14="http://schemas.microsoft.com/office/powerpoint/2010/main" val="2972032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A41766-C2F6-3A91-97D5-FF88BBA13643}"/>
              </a:ext>
            </a:extLst>
          </p:cNvPr>
          <p:cNvSpPr>
            <a:spLocks noGrp="1"/>
          </p:cNvSpPr>
          <p:nvPr>
            <p:ph sz="quarter" idx="12"/>
          </p:nvPr>
        </p:nvSpPr>
        <p:spPr/>
        <p:txBody>
          <a:bodyPr/>
          <a:lstStyle/>
          <a:p>
            <a:r>
              <a:rPr lang="en-US" sz="2667" dirty="0"/>
              <a:t>Periodic reports = Technical Part A + Technical Part B + Financial Part</a:t>
            </a:r>
          </a:p>
          <a:p>
            <a:r>
              <a:rPr lang="en-US" sz="2667" b="1" dirty="0"/>
              <a:t>Technical Part A</a:t>
            </a:r>
            <a:r>
              <a:rPr lang="en-US" sz="2667" dirty="0"/>
              <a:t>: structured tables with project information</a:t>
            </a:r>
          </a:p>
          <a:p>
            <a:pPr lvl="1"/>
            <a:r>
              <a:rPr lang="en-US" sz="2667" dirty="0"/>
              <a:t>Automatically generated from EC portal through continuous and periodic reporting module. </a:t>
            </a:r>
          </a:p>
          <a:p>
            <a:pPr lvl="1"/>
            <a:r>
              <a:rPr lang="en-US" sz="2667" dirty="0"/>
              <a:t>Publications, impact, results, datasets</a:t>
            </a:r>
          </a:p>
          <a:p>
            <a:r>
              <a:rPr lang="en-US" sz="2667" b="1" dirty="0"/>
              <a:t>Technical Part B</a:t>
            </a:r>
            <a:r>
              <a:rPr lang="en-US" sz="2667" dirty="0"/>
              <a:t>: narrative description </a:t>
            </a:r>
            <a:r>
              <a:rPr lang="en-US" sz="2667" dirty="0">
                <a:sym typeface="Wingdings" panose="05000000000000000000" pitchFamily="2" charset="2"/>
              </a:rPr>
              <a:t> distribution to Management Committee </a:t>
            </a:r>
            <a:r>
              <a:rPr lang="en-US" sz="2667" dirty="0">
                <a:highlight>
                  <a:srgbClr val="FFFF00"/>
                </a:highlight>
                <a:sym typeface="Wingdings" panose="05000000000000000000" pitchFamily="2" charset="2"/>
              </a:rPr>
              <a:t>early Feb.</a:t>
            </a:r>
            <a:r>
              <a:rPr lang="en-US" sz="2667" dirty="0">
                <a:sym typeface="Wingdings" panose="05000000000000000000" pitchFamily="2" charset="2"/>
              </a:rPr>
              <a:t> </a:t>
            </a:r>
            <a:endParaRPr lang="en-US" sz="2667" dirty="0"/>
          </a:p>
          <a:p>
            <a:pPr lvl="1"/>
            <a:r>
              <a:rPr lang="en-US" sz="2667" dirty="0"/>
              <a:t>Needs to be uploaded as PDF to EC portal </a:t>
            </a:r>
          </a:p>
          <a:p>
            <a:pPr lvl="1"/>
            <a:r>
              <a:rPr lang="en-US" sz="2667" dirty="0"/>
              <a:t>Duplications should be avoided</a:t>
            </a:r>
          </a:p>
        </p:txBody>
      </p:sp>
      <p:sp>
        <p:nvSpPr>
          <p:cNvPr id="3" name="Footer Placeholder 2">
            <a:extLst>
              <a:ext uri="{FF2B5EF4-FFF2-40B4-BE49-F238E27FC236}">
                <a16:creationId xmlns:a16="http://schemas.microsoft.com/office/drawing/2014/main" id="{78A0BD6B-051E-0903-90C8-0F21DC19D5C0}"/>
              </a:ext>
            </a:extLst>
          </p:cNvPr>
          <p:cNvSpPr>
            <a:spLocks noGrp="1"/>
          </p:cNvSpPr>
          <p:nvPr>
            <p:ph type="ftr" sz="quarter" idx="3"/>
          </p:nvPr>
        </p:nvSpPr>
        <p:spPr>
          <a:xfrm>
            <a:off x="1879600" y="6492875"/>
            <a:ext cx="8432800" cy="365125"/>
          </a:xfrm>
        </p:spPr>
        <p:txBody>
          <a:bodyPr/>
          <a:lstStyle/>
          <a:p>
            <a:r>
              <a:rPr lang="en-GB" dirty="0"/>
              <a:t>Ursula van Rienen | 12th Meeting Task 6.1 </a:t>
            </a:r>
            <a:r>
              <a:rPr lang="en-GB" dirty="0" err="1"/>
              <a:t>MuCol</a:t>
            </a:r>
            <a:r>
              <a:rPr lang="en-GB" dirty="0"/>
              <a:t> Design Study</a:t>
            </a:r>
          </a:p>
        </p:txBody>
      </p:sp>
      <p:sp>
        <p:nvSpPr>
          <p:cNvPr id="4" name="Slide Number Placeholder 3">
            <a:extLst>
              <a:ext uri="{FF2B5EF4-FFF2-40B4-BE49-F238E27FC236}">
                <a16:creationId xmlns:a16="http://schemas.microsoft.com/office/drawing/2014/main" id="{EF18FE21-48DC-CA2C-2A07-CBBBE9998409}"/>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4">
            <a:extLst>
              <a:ext uri="{FF2B5EF4-FFF2-40B4-BE49-F238E27FC236}">
                <a16:creationId xmlns:a16="http://schemas.microsoft.com/office/drawing/2014/main" id="{05C0F8A3-712D-4037-D13F-4E89122B2DF4}"/>
              </a:ext>
            </a:extLst>
          </p:cNvPr>
          <p:cNvSpPr>
            <a:spLocks noGrp="1"/>
          </p:cNvSpPr>
          <p:nvPr>
            <p:ph type="title"/>
          </p:nvPr>
        </p:nvSpPr>
        <p:spPr/>
        <p:txBody>
          <a:bodyPr/>
          <a:lstStyle/>
          <a:p>
            <a:r>
              <a:rPr lang="en-US" dirty="0"/>
              <a:t>Periodic reports</a:t>
            </a:r>
            <a:endParaRPr lang="en-GB" dirty="0"/>
          </a:p>
        </p:txBody>
      </p:sp>
    </p:spTree>
    <p:extLst>
      <p:ext uri="{BB962C8B-B14F-4D97-AF65-F5344CB8AC3E}">
        <p14:creationId xmlns:p14="http://schemas.microsoft.com/office/powerpoint/2010/main" val="2546508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B39F62-57AB-B6EE-6C1B-E454826035A6}"/>
              </a:ext>
            </a:extLst>
          </p:cNvPr>
          <p:cNvSpPr>
            <a:spLocks noGrp="1"/>
          </p:cNvSpPr>
          <p:nvPr>
            <p:ph sz="quarter" idx="12"/>
          </p:nvPr>
        </p:nvSpPr>
        <p:spPr>
          <a:xfrm>
            <a:off x="609600" y="1621103"/>
            <a:ext cx="11074400" cy="4714875"/>
          </a:xfrm>
        </p:spPr>
        <p:txBody>
          <a:bodyPr/>
          <a:lstStyle/>
          <a:p>
            <a:pPr marL="685783" indent="-685783">
              <a:buFont typeface="+mj-lt"/>
              <a:buAutoNum type="arabicPeriod"/>
            </a:pPr>
            <a:r>
              <a:rPr lang="en-US" sz="2667" dirty="0"/>
              <a:t>Explanation of the work carried out </a:t>
            </a:r>
            <a:r>
              <a:rPr lang="en-US" sz="2667" dirty="0">
                <a:highlight>
                  <a:srgbClr val="FFFF00"/>
                </a:highlight>
              </a:rPr>
              <a:t>(WP leaders)</a:t>
            </a:r>
          </a:p>
          <a:p>
            <a:pPr lvl="1"/>
            <a:r>
              <a:rPr lang="en-US" sz="2667" dirty="0"/>
              <a:t>Overview of results</a:t>
            </a:r>
          </a:p>
          <a:p>
            <a:pPr lvl="1"/>
            <a:r>
              <a:rPr lang="en-US" sz="2667" dirty="0"/>
              <a:t>Objectives</a:t>
            </a:r>
          </a:p>
          <a:p>
            <a:pPr lvl="1"/>
            <a:r>
              <a:rPr lang="en-US" sz="2667" dirty="0"/>
              <a:t>Explanation per Task</a:t>
            </a:r>
          </a:p>
          <a:p>
            <a:pPr lvl="1"/>
            <a:r>
              <a:rPr lang="en-US" sz="2667" dirty="0"/>
              <a:t>Impact</a:t>
            </a:r>
          </a:p>
          <a:p>
            <a:pPr lvl="1"/>
            <a:r>
              <a:rPr lang="en-US" sz="2667" dirty="0"/>
              <a:t>Update of the plan for exploitation and dissemination of result (</a:t>
            </a:r>
            <a:r>
              <a:rPr lang="en-US" sz="2667" dirty="0" err="1"/>
              <a:t>MuCol</a:t>
            </a:r>
            <a:r>
              <a:rPr lang="en-US" sz="2667" dirty="0"/>
              <a:t> Communication officer)</a:t>
            </a:r>
          </a:p>
          <a:p>
            <a:pPr marL="609585" indent="-609585">
              <a:buFont typeface="+mj-lt"/>
              <a:buAutoNum type="arabicPeriod"/>
            </a:pPr>
            <a:r>
              <a:rPr lang="en-US" sz="2667" dirty="0"/>
              <a:t>Open science</a:t>
            </a:r>
          </a:p>
          <a:p>
            <a:pPr marL="609585" indent="-609585">
              <a:buFont typeface="+mj-lt"/>
              <a:buAutoNum type="arabicPeriod"/>
            </a:pPr>
            <a:r>
              <a:rPr lang="en-US" sz="2667" dirty="0"/>
              <a:t>Deviations from Annex 1 and 2</a:t>
            </a:r>
          </a:p>
          <a:p>
            <a:pPr marL="609585" indent="-609585">
              <a:buFont typeface="+mj-lt"/>
              <a:buAutoNum type="arabicPeriod"/>
            </a:pPr>
            <a:r>
              <a:rPr lang="en-US" sz="2667" dirty="0"/>
              <a:t>Input for technical report part A</a:t>
            </a:r>
          </a:p>
        </p:txBody>
      </p:sp>
      <p:sp>
        <p:nvSpPr>
          <p:cNvPr id="3" name="Footer Placeholder 2">
            <a:extLst>
              <a:ext uri="{FF2B5EF4-FFF2-40B4-BE49-F238E27FC236}">
                <a16:creationId xmlns:a16="http://schemas.microsoft.com/office/drawing/2014/main" id="{148CCFE1-5A79-BF68-A18F-F9F0B97542B4}"/>
              </a:ext>
            </a:extLst>
          </p:cNvPr>
          <p:cNvSpPr>
            <a:spLocks noGrp="1"/>
          </p:cNvSpPr>
          <p:nvPr>
            <p:ph type="ftr" sz="quarter" idx="3"/>
          </p:nvPr>
        </p:nvSpPr>
        <p:spPr>
          <a:xfrm>
            <a:off x="1867874" y="6492875"/>
            <a:ext cx="8432800" cy="365125"/>
          </a:xfrm>
        </p:spPr>
        <p:txBody>
          <a:bodyPr/>
          <a:lstStyle/>
          <a:p>
            <a:r>
              <a:rPr lang="en-GB" dirty="0"/>
              <a:t>Ursula van Rienen | 12th Meeting Task 6.1 </a:t>
            </a:r>
            <a:r>
              <a:rPr lang="en-GB" dirty="0" err="1"/>
              <a:t>MuCol</a:t>
            </a:r>
            <a:r>
              <a:rPr lang="en-GB" dirty="0"/>
              <a:t> Design Study</a:t>
            </a:r>
          </a:p>
        </p:txBody>
      </p:sp>
      <p:sp>
        <p:nvSpPr>
          <p:cNvPr id="4" name="Slide Number Placeholder 3">
            <a:extLst>
              <a:ext uri="{FF2B5EF4-FFF2-40B4-BE49-F238E27FC236}">
                <a16:creationId xmlns:a16="http://schemas.microsoft.com/office/drawing/2014/main" id="{87776722-5DD3-6C6E-E3AC-563FC6E8CEC1}"/>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a:extLst>
              <a:ext uri="{FF2B5EF4-FFF2-40B4-BE49-F238E27FC236}">
                <a16:creationId xmlns:a16="http://schemas.microsoft.com/office/drawing/2014/main" id="{1BE4EE1D-6F89-00FB-D8E4-3684337AA3A6}"/>
              </a:ext>
            </a:extLst>
          </p:cNvPr>
          <p:cNvSpPr>
            <a:spLocks noGrp="1"/>
          </p:cNvSpPr>
          <p:nvPr>
            <p:ph type="title"/>
          </p:nvPr>
        </p:nvSpPr>
        <p:spPr/>
        <p:txBody>
          <a:bodyPr/>
          <a:lstStyle/>
          <a:p>
            <a:r>
              <a:rPr lang="en-US" dirty="0"/>
              <a:t>Technical Part B</a:t>
            </a:r>
            <a:endParaRPr lang="en-GB" dirty="0"/>
          </a:p>
        </p:txBody>
      </p:sp>
    </p:spTree>
    <p:extLst>
      <p:ext uri="{BB962C8B-B14F-4D97-AF65-F5344CB8AC3E}">
        <p14:creationId xmlns:p14="http://schemas.microsoft.com/office/powerpoint/2010/main" val="2359601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ACE61914-94B4-B10A-47BB-E3FFFC3CFA9A}"/>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Ursula van Rienen | 12th Meeting Task 6.1 MuCol Design Study</a:t>
            </a:r>
            <a:endParaRPr lang="fr-FR" dirty="0">
              <a:latin typeface="Arial Narrow" panose="020B0604020202020204" pitchFamily="34" charset="0"/>
              <a:cs typeface="Arial Narrow" panose="020B0604020202020204" pitchFamily="34" charset="0"/>
            </a:endParaRPr>
          </a:p>
        </p:txBody>
      </p:sp>
      <p:sp>
        <p:nvSpPr>
          <p:cNvPr id="6" name="Foliennummernplatzhalter 5">
            <a:extLst>
              <a:ext uri="{FF2B5EF4-FFF2-40B4-BE49-F238E27FC236}">
                <a16:creationId xmlns:a16="http://schemas.microsoft.com/office/drawing/2014/main" id="{1B84A31B-882C-2DCA-3970-2016103BD438}"/>
              </a:ext>
            </a:extLst>
          </p:cNvPr>
          <p:cNvSpPr>
            <a:spLocks noGrp="1"/>
          </p:cNvSpPr>
          <p:nvPr>
            <p:ph type="sldNum" sz="quarter" idx="4294967295"/>
          </p:nvPr>
        </p:nvSpPr>
        <p:spPr>
          <a:xfrm>
            <a:off x="11126788" y="6465888"/>
            <a:ext cx="1065212" cy="365125"/>
          </a:xfrm>
        </p:spPr>
        <p:txBody>
          <a:bodyPr/>
          <a:lstStyle/>
          <a:p>
            <a:fld id="{005C7FBA-D4E9-46CA-9321-3ADA2E368FCD}" type="slidenum">
              <a:rPr lang="en-GB" smtClean="0"/>
              <a:pPr/>
              <a:t>5</a:t>
            </a:fld>
            <a:endParaRPr lang="en-GB" dirty="0"/>
          </a:p>
        </p:txBody>
      </p:sp>
    </p:spTree>
    <p:extLst>
      <p:ext uri="{BB962C8B-B14F-4D97-AF65-F5344CB8AC3E}">
        <p14:creationId xmlns:p14="http://schemas.microsoft.com/office/powerpoint/2010/main" val="35441351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0</TotalTime>
  <Words>250</Words>
  <Application>Microsoft Office PowerPoint</Application>
  <PresentationFormat>Breitbild</PresentationFormat>
  <Paragraphs>40</Paragraphs>
  <Slides>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vt:i4>
      </vt:variant>
    </vt:vector>
  </HeadingPairs>
  <TitlesOfParts>
    <vt:vector size="10" baseType="lpstr">
      <vt:lpstr>Arial</vt:lpstr>
      <vt:lpstr>Arial Narrow</vt:lpstr>
      <vt:lpstr>Calibri</vt:lpstr>
      <vt:lpstr>Wingdings</vt:lpstr>
      <vt:lpstr>Office Theme</vt:lpstr>
      <vt:lpstr>MuCol P1 reporting overview</vt:lpstr>
      <vt:lpstr>Background</vt:lpstr>
      <vt:lpstr>Periodic reports</vt:lpstr>
      <vt:lpstr>Technical Part B</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Ursula van Rienen</cp:lastModifiedBy>
  <cp:revision>78</cp:revision>
  <dcterms:created xsi:type="dcterms:W3CDTF">2024-02-26T13:42:26Z</dcterms:created>
  <dcterms:modified xsi:type="dcterms:W3CDTF">2025-02-03T11:34:43Z</dcterms:modified>
</cp:coreProperties>
</file>