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71" r:id="rId2"/>
    <p:sldId id="256" r:id="rId3"/>
    <p:sldId id="257" r:id="rId4"/>
    <p:sldId id="264" r:id="rId5"/>
    <p:sldId id="265" r:id="rId6"/>
    <p:sldId id="258" r:id="rId7"/>
    <p:sldId id="266" r:id="rId8"/>
    <p:sldId id="259" r:id="rId9"/>
    <p:sldId id="267" r:id="rId10"/>
    <p:sldId id="268" r:id="rId11"/>
    <p:sldId id="260" r:id="rId12"/>
    <p:sldId id="269" r:id="rId13"/>
    <p:sldId id="261" r:id="rId14"/>
    <p:sldId id="270" r:id="rId15"/>
    <p:sldId id="262" r:id="rId16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1"/>
    <p:restoredTop sz="94635"/>
  </p:normalViewPr>
  <p:slideViewPr>
    <p:cSldViewPr snapToGrid="0">
      <p:cViewPr>
        <p:scale>
          <a:sx n="118" d="100"/>
          <a:sy n="118" d="100"/>
        </p:scale>
        <p:origin x="8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EF7F4-89E3-FD4F-870D-601AD7B7D0A7}" type="datetimeFigureOut">
              <a:rPr lang="en-FR" smtClean="0"/>
              <a:t>31/01/2025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921E4-FB6C-0C45-B8D7-FF5F90F8855E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67227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EA4B03-FB39-5CE9-10C5-1D76E66D1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85A6EA-5346-52BC-0225-760DA4D4C6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485C44-0C29-E197-E370-A067FBCC82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6BDE60-ED0C-A1A3-6541-3CB88DC53C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921E4-FB6C-0C45-B8D7-FF5F90F8855E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28190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921E4-FB6C-0C45-B8D7-FF5F90F8855E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10359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FR" dirty="0">
              <a:solidFill>
                <a:srgbClr val="000000"/>
              </a:solidFill>
              <a:effectLst/>
              <a:latin typeface="Time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FR" dirty="0">
              <a:solidFill>
                <a:srgbClr val="000000"/>
              </a:solidFill>
              <a:effectLst/>
              <a:latin typeface="Times"/>
            </a:endParaRPr>
          </a:p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921E4-FB6C-0C45-B8D7-FF5F90F8855E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04754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921E4-FB6C-0C45-B8D7-FF5F90F8855E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15833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FBEC3-E93B-C83E-15D7-1298C17E7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323752-46E6-7A5F-E2C4-137735E650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BF4F20-1A2A-E0DC-51E1-55BE296037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4CB071-C523-F918-35C1-A7FE775E5D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921E4-FB6C-0C45-B8D7-FF5F90F8855E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34995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86F9780-EF50-C4EC-2C00-35391AE33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93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accent3"/>
                </a:solidFill>
                <a:latin typeface="Avenir Next Ultra Light" panose="020B0203020202020204" pitchFamily="34" charset="77"/>
              </a:defRPr>
            </a:lvl1pPr>
          </a:lstStyle>
          <a:p>
            <a:fld id="{0F0DB7F4-C6A5-AD4D-B89E-3C68D7D2800D}" type="datetime1">
              <a:rPr lang="fr-FR" smtClean="0"/>
              <a:t>31/01/2025</a:t>
            </a:fld>
            <a:endParaRPr lang="en-FR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FD8989A-C970-D408-F3A5-22DF471FB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3861" y="6488810"/>
            <a:ext cx="101609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accent1"/>
                </a:solidFill>
                <a:latin typeface="Avenir Next Ultra Light" panose="020B0203020202020204" pitchFamily="34" charset="77"/>
              </a:defRPr>
            </a:lvl1pPr>
          </a:lstStyle>
          <a:p>
            <a:r>
              <a:rPr lang="en-FR" dirty="0"/>
              <a:t>Roxana SOOS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6F9D02-D31F-7C4A-BB46-4F5BBBCED4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4811" y="6488810"/>
            <a:ext cx="93718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3"/>
                </a:solidFill>
                <a:latin typeface="Avenir Next Ultra Light" panose="020B0203020202020204" pitchFamily="34" charset="77"/>
              </a:defRPr>
            </a:lvl1pPr>
          </a:lstStyle>
          <a:p>
            <a:fld id="{5F4A8D5B-FA02-2F4C-8930-31D934B81AEC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CDFB729-6C0D-B3E1-26A1-07C155307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01" y="-1"/>
            <a:ext cx="8064674" cy="483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971219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097FE-6E3C-E939-41CB-F06E9698F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57AD63-3DF9-4C95-2E9E-F39671486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64680-3946-E845-B995-B1A938657710}" type="datetime1">
              <a:rPr lang="fr-FR" smtClean="0"/>
              <a:t>31/01/2025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6E2A5B-1E63-48E8-813F-4693EBB25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Roxana SOOS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A873D4-9AEA-DF2D-C26A-B7300D0B4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1509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EDC7FA75-9A62-ED6A-90FF-98923CC98E96}"/>
              </a:ext>
            </a:extLst>
          </p:cNvPr>
          <p:cNvSpPr/>
          <p:nvPr userDrawn="1"/>
        </p:nvSpPr>
        <p:spPr>
          <a:xfrm rot="11827043">
            <a:off x="-809423" y="6187510"/>
            <a:ext cx="1986164" cy="1155313"/>
          </a:xfrm>
          <a:custGeom>
            <a:avLst/>
            <a:gdLst>
              <a:gd name="connsiteX0" fmla="*/ 1956759 w 2660096"/>
              <a:gd name="connsiteY0" fmla="*/ 102912 h 1849891"/>
              <a:gd name="connsiteX1" fmla="*/ 1317931 w 2660096"/>
              <a:gd name="connsiteY1" fmla="*/ 27756 h 1849891"/>
              <a:gd name="connsiteX2" fmla="*/ 1217723 w 2660096"/>
              <a:gd name="connsiteY2" fmla="*/ 591427 h 1849891"/>
              <a:gd name="connsiteX3" fmla="*/ 234430 w 2660096"/>
              <a:gd name="connsiteY3" fmla="*/ 660320 h 1849891"/>
              <a:gd name="connsiteX4" fmla="*/ 27751 w 2660096"/>
              <a:gd name="connsiteY4" fmla="*/ 1637350 h 1849891"/>
              <a:gd name="connsiteX5" fmla="*/ 691630 w 2660096"/>
              <a:gd name="connsiteY5" fmla="*/ 1812715 h 1849891"/>
              <a:gd name="connsiteX6" fmla="*/ 2589323 w 2660096"/>
              <a:gd name="connsiteY6" fmla="*/ 1111257 h 1849891"/>
              <a:gd name="connsiteX7" fmla="*/ 2226068 w 2660096"/>
              <a:gd name="connsiteY7" fmla="*/ 246961 h 1849891"/>
              <a:gd name="connsiteX8" fmla="*/ 1956759 w 2660096"/>
              <a:gd name="connsiteY8" fmla="*/ 102912 h 184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0096" h="1849891">
                <a:moveTo>
                  <a:pt x="1956759" y="102912"/>
                </a:moveTo>
                <a:cubicBezTo>
                  <a:pt x="1805403" y="66378"/>
                  <a:pt x="1441104" y="-53663"/>
                  <a:pt x="1317931" y="27756"/>
                </a:cubicBezTo>
                <a:cubicBezTo>
                  <a:pt x="1194758" y="109175"/>
                  <a:pt x="1398306" y="486000"/>
                  <a:pt x="1217723" y="591427"/>
                </a:cubicBezTo>
                <a:cubicBezTo>
                  <a:pt x="1037139" y="696854"/>
                  <a:pt x="432759" y="486000"/>
                  <a:pt x="234430" y="660320"/>
                </a:cubicBezTo>
                <a:cubicBezTo>
                  <a:pt x="36101" y="834640"/>
                  <a:pt x="-48449" y="1445284"/>
                  <a:pt x="27751" y="1637350"/>
                </a:cubicBezTo>
                <a:cubicBezTo>
                  <a:pt x="103951" y="1829416"/>
                  <a:pt x="264701" y="1900397"/>
                  <a:pt x="691630" y="1812715"/>
                </a:cubicBezTo>
                <a:cubicBezTo>
                  <a:pt x="1118559" y="1725033"/>
                  <a:pt x="2333583" y="1372216"/>
                  <a:pt x="2589323" y="1111257"/>
                </a:cubicBezTo>
                <a:cubicBezTo>
                  <a:pt x="2845063" y="850298"/>
                  <a:pt x="2333583" y="415019"/>
                  <a:pt x="2226068" y="246961"/>
                </a:cubicBezTo>
                <a:cubicBezTo>
                  <a:pt x="2118553" y="78903"/>
                  <a:pt x="2108115" y="139446"/>
                  <a:pt x="1956759" y="10291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99BAAD4-C586-D7DD-C3AD-F699DEDA34CA}"/>
              </a:ext>
            </a:extLst>
          </p:cNvPr>
          <p:cNvSpPr/>
          <p:nvPr userDrawn="1"/>
        </p:nvSpPr>
        <p:spPr>
          <a:xfrm>
            <a:off x="10765490" y="6419047"/>
            <a:ext cx="1986164" cy="1155313"/>
          </a:xfrm>
          <a:custGeom>
            <a:avLst/>
            <a:gdLst>
              <a:gd name="connsiteX0" fmla="*/ 1956759 w 2660096"/>
              <a:gd name="connsiteY0" fmla="*/ 102912 h 1849891"/>
              <a:gd name="connsiteX1" fmla="*/ 1317931 w 2660096"/>
              <a:gd name="connsiteY1" fmla="*/ 27756 h 1849891"/>
              <a:gd name="connsiteX2" fmla="*/ 1217723 w 2660096"/>
              <a:gd name="connsiteY2" fmla="*/ 591427 h 1849891"/>
              <a:gd name="connsiteX3" fmla="*/ 234430 w 2660096"/>
              <a:gd name="connsiteY3" fmla="*/ 660320 h 1849891"/>
              <a:gd name="connsiteX4" fmla="*/ 27751 w 2660096"/>
              <a:gd name="connsiteY4" fmla="*/ 1637350 h 1849891"/>
              <a:gd name="connsiteX5" fmla="*/ 691630 w 2660096"/>
              <a:gd name="connsiteY5" fmla="*/ 1812715 h 1849891"/>
              <a:gd name="connsiteX6" fmla="*/ 2589323 w 2660096"/>
              <a:gd name="connsiteY6" fmla="*/ 1111257 h 1849891"/>
              <a:gd name="connsiteX7" fmla="*/ 2226068 w 2660096"/>
              <a:gd name="connsiteY7" fmla="*/ 246961 h 1849891"/>
              <a:gd name="connsiteX8" fmla="*/ 1956759 w 2660096"/>
              <a:gd name="connsiteY8" fmla="*/ 102912 h 184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0096" h="1849891">
                <a:moveTo>
                  <a:pt x="1956759" y="102912"/>
                </a:moveTo>
                <a:cubicBezTo>
                  <a:pt x="1805403" y="66378"/>
                  <a:pt x="1441104" y="-53663"/>
                  <a:pt x="1317931" y="27756"/>
                </a:cubicBezTo>
                <a:cubicBezTo>
                  <a:pt x="1194758" y="109175"/>
                  <a:pt x="1398306" y="486000"/>
                  <a:pt x="1217723" y="591427"/>
                </a:cubicBezTo>
                <a:cubicBezTo>
                  <a:pt x="1037139" y="696854"/>
                  <a:pt x="432759" y="486000"/>
                  <a:pt x="234430" y="660320"/>
                </a:cubicBezTo>
                <a:cubicBezTo>
                  <a:pt x="36101" y="834640"/>
                  <a:pt x="-48449" y="1445284"/>
                  <a:pt x="27751" y="1637350"/>
                </a:cubicBezTo>
                <a:cubicBezTo>
                  <a:pt x="103951" y="1829416"/>
                  <a:pt x="264701" y="1900397"/>
                  <a:pt x="691630" y="1812715"/>
                </a:cubicBezTo>
                <a:cubicBezTo>
                  <a:pt x="1118559" y="1725033"/>
                  <a:pt x="2333583" y="1372216"/>
                  <a:pt x="2589323" y="1111257"/>
                </a:cubicBezTo>
                <a:cubicBezTo>
                  <a:pt x="2845063" y="850298"/>
                  <a:pt x="2333583" y="415019"/>
                  <a:pt x="2226068" y="246961"/>
                </a:cubicBezTo>
                <a:cubicBezTo>
                  <a:pt x="2118553" y="78903"/>
                  <a:pt x="2108115" y="139446"/>
                  <a:pt x="1956759" y="102912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092C-B2D0-E321-49EE-7E1B93D6A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2906" y="125333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9759A-26BA-8AC6-85A2-4FE5C66F3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93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accent3"/>
                </a:solidFill>
                <a:latin typeface="Avenir Next Ultra Light" panose="020B0203020202020204" pitchFamily="34" charset="77"/>
              </a:defRPr>
            </a:lvl1pPr>
          </a:lstStyle>
          <a:p>
            <a:fld id="{C091E39C-B997-1842-920C-62B43E56D317}" type="datetime1">
              <a:rPr lang="fr-FR" smtClean="0"/>
              <a:t>31/01/2025</a:t>
            </a:fld>
            <a:endParaRPr lang="en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D724E-32A6-2C3C-705F-D61628BA1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3861" y="6488810"/>
            <a:ext cx="101609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accent1"/>
                </a:solidFill>
                <a:latin typeface="Avenir Next Ultra Light" panose="020B0203020202020204" pitchFamily="34" charset="77"/>
              </a:defRPr>
            </a:lvl1pPr>
          </a:lstStyle>
          <a:p>
            <a:r>
              <a:rPr lang="en-FR" dirty="0"/>
              <a:t>Roxana SOOS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BA646-7922-634A-667D-D63D12643B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4811" y="6488810"/>
            <a:ext cx="937189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3"/>
                </a:solidFill>
                <a:latin typeface="Avenir Next Ultra Light" panose="020B0203020202020204" pitchFamily="34" charset="77"/>
              </a:defRPr>
            </a:lvl1pPr>
          </a:lstStyle>
          <a:p>
            <a:fld id="{5F4A8D5B-FA02-2F4C-8930-31D934B81AEC}" type="slidenum">
              <a:rPr lang="en-FR" smtClean="0"/>
              <a:pPr/>
              <a:t>‹#›</a:t>
            </a:fld>
            <a:endParaRPr lang="en-FR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EE8FF07-C5D3-9E7C-4921-631ABF97E043}"/>
              </a:ext>
            </a:extLst>
          </p:cNvPr>
          <p:cNvGrpSpPr/>
          <p:nvPr userDrawn="1"/>
        </p:nvGrpSpPr>
        <p:grpSpPr>
          <a:xfrm>
            <a:off x="-3120674" y="-35801"/>
            <a:ext cx="15563157" cy="881943"/>
            <a:chOff x="-3131699" y="-20425"/>
            <a:chExt cx="15563157" cy="881943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A9627292-EC25-83E5-6A5F-9A1DD36D7589}"/>
                </a:ext>
              </a:extLst>
            </p:cNvPr>
            <p:cNvSpPr/>
            <p:nvPr userDrawn="1"/>
          </p:nvSpPr>
          <p:spPr>
            <a:xfrm rot="10967539">
              <a:off x="-2972265" y="33498"/>
              <a:ext cx="15403723" cy="828020"/>
            </a:xfrm>
            <a:custGeom>
              <a:avLst/>
              <a:gdLst>
                <a:gd name="connsiteX0" fmla="*/ 1956759 w 2660096"/>
                <a:gd name="connsiteY0" fmla="*/ 102912 h 1849891"/>
                <a:gd name="connsiteX1" fmla="*/ 1317931 w 2660096"/>
                <a:gd name="connsiteY1" fmla="*/ 27756 h 1849891"/>
                <a:gd name="connsiteX2" fmla="*/ 1217723 w 2660096"/>
                <a:gd name="connsiteY2" fmla="*/ 591427 h 1849891"/>
                <a:gd name="connsiteX3" fmla="*/ 234430 w 2660096"/>
                <a:gd name="connsiteY3" fmla="*/ 660320 h 1849891"/>
                <a:gd name="connsiteX4" fmla="*/ 27751 w 2660096"/>
                <a:gd name="connsiteY4" fmla="*/ 1637350 h 1849891"/>
                <a:gd name="connsiteX5" fmla="*/ 691630 w 2660096"/>
                <a:gd name="connsiteY5" fmla="*/ 1812715 h 1849891"/>
                <a:gd name="connsiteX6" fmla="*/ 2589323 w 2660096"/>
                <a:gd name="connsiteY6" fmla="*/ 1111257 h 1849891"/>
                <a:gd name="connsiteX7" fmla="*/ 2226068 w 2660096"/>
                <a:gd name="connsiteY7" fmla="*/ 246961 h 1849891"/>
                <a:gd name="connsiteX8" fmla="*/ 1956759 w 2660096"/>
                <a:gd name="connsiteY8" fmla="*/ 102912 h 18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0096" h="1849891">
                  <a:moveTo>
                    <a:pt x="1956759" y="102912"/>
                  </a:moveTo>
                  <a:cubicBezTo>
                    <a:pt x="1805403" y="66378"/>
                    <a:pt x="1441104" y="-53663"/>
                    <a:pt x="1317931" y="27756"/>
                  </a:cubicBezTo>
                  <a:cubicBezTo>
                    <a:pt x="1194758" y="109175"/>
                    <a:pt x="1398306" y="486000"/>
                    <a:pt x="1217723" y="591427"/>
                  </a:cubicBezTo>
                  <a:cubicBezTo>
                    <a:pt x="1037139" y="696854"/>
                    <a:pt x="432759" y="486000"/>
                    <a:pt x="234430" y="660320"/>
                  </a:cubicBezTo>
                  <a:cubicBezTo>
                    <a:pt x="36101" y="834640"/>
                    <a:pt x="-48449" y="1445284"/>
                    <a:pt x="27751" y="1637350"/>
                  </a:cubicBezTo>
                  <a:cubicBezTo>
                    <a:pt x="103951" y="1829416"/>
                    <a:pt x="264701" y="1900397"/>
                    <a:pt x="691630" y="1812715"/>
                  </a:cubicBezTo>
                  <a:cubicBezTo>
                    <a:pt x="1118559" y="1725033"/>
                    <a:pt x="2333583" y="1372216"/>
                    <a:pt x="2589323" y="1111257"/>
                  </a:cubicBezTo>
                  <a:cubicBezTo>
                    <a:pt x="2845063" y="850298"/>
                    <a:pt x="2333583" y="415019"/>
                    <a:pt x="2226068" y="246961"/>
                  </a:cubicBezTo>
                  <a:cubicBezTo>
                    <a:pt x="2118553" y="78903"/>
                    <a:pt x="2108115" y="139446"/>
                    <a:pt x="1956759" y="1029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>
                <a:solidFill>
                  <a:schemeClr val="accent3"/>
                </a:solidFill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C2C15EF-2A0F-B096-DAD4-D6C31C596E3C}"/>
                </a:ext>
              </a:extLst>
            </p:cNvPr>
            <p:cNvSpPr/>
            <p:nvPr userDrawn="1"/>
          </p:nvSpPr>
          <p:spPr>
            <a:xfrm rot="10967539">
              <a:off x="-3131699" y="-20425"/>
              <a:ext cx="15403723" cy="828020"/>
            </a:xfrm>
            <a:custGeom>
              <a:avLst/>
              <a:gdLst>
                <a:gd name="connsiteX0" fmla="*/ 1956759 w 2660096"/>
                <a:gd name="connsiteY0" fmla="*/ 102912 h 1849891"/>
                <a:gd name="connsiteX1" fmla="*/ 1317931 w 2660096"/>
                <a:gd name="connsiteY1" fmla="*/ 27756 h 1849891"/>
                <a:gd name="connsiteX2" fmla="*/ 1217723 w 2660096"/>
                <a:gd name="connsiteY2" fmla="*/ 591427 h 1849891"/>
                <a:gd name="connsiteX3" fmla="*/ 234430 w 2660096"/>
                <a:gd name="connsiteY3" fmla="*/ 660320 h 1849891"/>
                <a:gd name="connsiteX4" fmla="*/ 27751 w 2660096"/>
                <a:gd name="connsiteY4" fmla="*/ 1637350 h 1849891"/>
                <a:gd name="connsiteX5" fmla="*/ 691630 w 2660096"/>
                <a:gd name="connsiteY5" fmla="*/ 1812715 h 1849891"/>
                <a:gd name="connsiteX6" fmla="*/ 2589323 w 2660096"/>
                <a:gd name="connsiteY6" fmla="*/ 1111257 h 1849891"/>
                <a:gd name="connsiteX7" fmla="*/ 2226068 w 2660096"/>
                <a:gd name="connsiteY7" fmla="*/ 246961 h 1849891"/>
                <a:gd name="connsiteX8" fmla="*/ 1956759 w 2660096"/>
                <a:gd name="connsiteY8" fmla="*/ 102912 h 184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60096" h="1849891">
                  <a:moveTo>
                    <a:pt x="1956759" y="102912"/>
                  </a:moveTo>
                  <a:cubicBezTo>
                    <a:pt x="1805403" y="66378"/>
                    <a:pt x="1441104" y="-53663"/>
                    <a:pt x="1317931" y="27756"/>
                  </a:cubicBezTo>
                  <a:cubicBezTo>
                    <a:pt x="1194758" y="109175"/>
                    <a:pt x="1398306" y="486000"/>
                    <a:pt x="1217723" y="591427"/>
                  </a:cubicBezTo>
                  <a:cubicBezTo>
                    <a:pt x="1037139" y="696854"/>
                    <a:pt x="432759" y="486000"/>
                    <a:pt x="234430" y="660320"/>
                  </a:cubicBezTo>
                  <a:cubicBezTo>
                    <a:pt x="36101" y="834640"/>
                    <a:pt x="-48449" y="1445284"/>
                    <a:pt x="27751" y="1637350"/>
                  </a:cubicBezTo>
                  <a:cubicBezTo>
                    <a:pt x="103951" y="1829416"/>
                    <a:pt x="264701" y="1900397"/>
                    <a:pt x="691630" y="1812715"/>
                  </a:cubicBezTo>
                  <a:cubicBezTo>
                    <a:pt x="1118559" y="1725033"/>
                    <a:pt x="2333583" y="1372216"/>
                    <a:pt x="2589323" y="1111257"/>
                  </a:cubicBezTo>
                  <a:cubicBezTo>
                    <a:pt x="2845063" y="850298"/>
                    <a:pt x="2333583" y="415019"/>
                    <a:pt x="2226068" y="246961"/>
                  </a:cubicBezTo>
                  <a:cubicBezTo>
                    <a:pt x="2118553" y="78903"/>
                    <a:pt x="2108115" y="139446"/>
                    <a:pt x="1956759" y="10291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4583BFC-DA6A-3638-F8F0-19240762EC86}"/>
                </a:ext>
              </a:extLst>
            </p:cNvPr>
            <p:cNvSpPr/>
            <p:nvPr userDrawn="1"/>
          </p:nvSpPr>
          <p:spPr>
            <a:xfrm>
              <a:off x="0" y="0"/>
              <a:ext cx="12192000" cy="5220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pic>
        <p:nvPicPr>
          <p:cNvPr id="1028" name="Picture 4">
            <a:extLst>
              <a:ext uri="{FF2B5EF4-FFF2-40B4-BE49-F238E27FC236}">
                <a16:creationId xmlns:a16="http://schemas.microsoft.com/office/drawing/2014/main" id="{F57E7BA7-8CB0-B9FD-199E-1484785F90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40" y="46349"/>
            <a:ext cx="1114856" cy="37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ern-logo | 2050Today">
            <a:extLst>
              <a:ext uri="{FF2B5EF4-FFF2-40B4-BE49-F238E27FC236}">
                <a16:creationId xmlns:a16="http://schemas.microsoft.com/office/drawing/2014/main" id="{0626B3AA-AFF8-FA91-54B8-F5CF121176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84" y="49273"/>
            <a:ext cx="439822" cy="43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JCLab (@IJCLab) / X">
            <a:extLst>
              <a:ext uri="{FF2B5EF4-FFF2-40B4-BE49-F238E27FC236}">
                <a16:creationId xmlns:a16="http://schemas.microsoft.com/office/drawing/2014/main" id="{B558D413-5ECB-92C5-4164-2FE436C464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30" y="38358"/>
            <a:ext cx="402869" cy="40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En Vues">
            <a:extLst>
              <a:ext uri="{FF2B5EF4-FFF2-40B4-BE49-F238E27FC236}">
                <a16:creationId xmlns:a16="http://schemas.microsoft.com/office/drawing/2014/main" id="{1F8F2CE2-036D-DC22-FCF0-D3CD706046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033" y="52612"/>
            <a:ext cx="973119" cy="32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2DBA16-65F9-90B4-88A3-CA12853A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01" y="-1"/>
            <a:ext cx="8064674" cy="483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51184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1500" b="0" i="0" kern="1200">
          <a:solidFill>
            <a:schemeClr val="accent3"/>
          </a:solidFill>
          <a:latin typeface="Avenir Next Medium" panose="020B05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venir Next Ultra Light" panose="020B0203020202020204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venir Next Ultra Light" panose="020B0203020202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venir Next Ultra Light" panose="020B0203020202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venir Next Ultra Light" panose="020B0203020202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venir Next Ultra Light" panose="020B0203020202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21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gitlab.cern.ch/xbuffat/BimBim/-/tree/master/BimBim?ref_type=heads" TargetMode="External"/><Relationship Id="rId3" Type="http://schemas.openxmlformats.org/officeDocument/2006/relationships/image" Target="../media/image6.emf"/><Relationship Id="rId7" Type="http://schemas.openxmlformats.org/officeDocument/2006/relationships/image" Target="../media/image21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8.emf"/><Relationship Id="rId10" Type="http://schemas.openxmlformats.org/officeDocument/2006/relationships/image" Target="../media/image23.svg"/><Relationship Id="rId4" Type="http://schemas.openxmlformats.org/officeDocument/2006/relationships/image" Target="../media/image7.emf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11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F30C5-21BC-D12C-A829-A13CA07C8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C99E38-6103-55BF-F65A-D45D6E6742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04/02/2025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76EEB-B504-735D-513E-892154F40C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BB2D62-38FE-67A6-74EA-D37EE7875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</a:t>
            </a:fld>
            <a:endParaRPr lang="en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9838DB-C718-F2E1-DB15-11BA2397A3C5}"/>
              </a:ext>
            </a:extLst>
          </p:cNvPr>
          <p:cNvSpPr/>
          <p:nvPr/>
        </p:nvSpPr>
        <p:spPr>
          <a:xfrm>
            <a:off x="0" y="468086"/>
            <a:ext cx="12192000" cy="63899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64F1D7-DD01-E359-3B00-B92B84C1E6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3861" y="1524714"/>
            <a:ext cx="9508825" cy="2034915"/>
          </a:xfrm>
        </p:spPr>
        <p:txBody>
          <a:bodyPr>
            <a:noAutofit/>
          </a:bodyPr>
          <a:lstStyle/>
          <a:p>
            <a:pPr algn="ctr"/>
            <a:r>
              <a:rPr lang="en-GB" sz="3000" dirty="0"/>
              <a:t>Impact of longitudinal </a:t>
            </a:r>
            <a:r>
              <a:rPr lang="en-GB" sz="3000" dirty="0" err="1"/>
              <a:t>wakefields</a:t>
            </a:r>
            <a:r>
              <a:rPr lang="en-GB" sz="3000" dirty="0"/>
              <a:t> on synchrotron detuning and TMCI</a:t>
            </a:r>
            <a:endParaRPr lang="en-FR" sz="3000" dirty="0"/>
          </a:p>
        </p:txBody>
      </p:sp>
    </p:spTree>
    <p:extLst>
      <p:ext uri="{BB962C8B-B14F-4D97-AF65-F5344CB8AC3E}">
        <p14:creationId xmlns:p14="http://schemas.microsoft.com/office/powerpoint/2010/main" val="1417540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6D53D-3A66-3D1C-E27D-8B040CA97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011193-4711-BE46-3FF4-59516FBDEB8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68977" y="1848250"/>
            <a:ext cx="7889985" cy="47026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74615E-F158-FEC7-D1D9-E78AAFF7D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1745B0-86BE-B152-B33B-9D232D602C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52BFAF-D4D4-DF81-D02D-A9D977677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4E82D0-F0D3-EC70-55E1-AD9D3B754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10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F1A8A9-5D52-3751-68A5-D66CFD83033D}"/>
              </a:ext>
            </a:extLst>
          </p:cNvPr>
          <p:cNvSpPr txBox="1"/>
          <p:nvPr/>
        </p:nvSpPr>
        <p:spPr>
          <a:xfrm>
            <a:off x="2983832" y="829050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Theory benchmark with multiparticle tracking (xwakes)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113E29-FE6A-4386-50EE-3F1D51C4CD18}"/>
              </a:ext>
            </a:extLst>
          </p:cNvPr>
          <p:cNvSpPr txBox="1"/>
          <p:nvPr/>
        </p:nvSpPr>
        <p:spPr>
          <a:xfrm>
            <a:off x="3580228" y="1144365"/>
            <a:ext cx="793396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FR" sz="1600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Synchrotron radiation compensation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226698-1F5D-FC63-7F8E-AC179C3CACB1}"/>
              </a:ext>
            </a:extLst>
          </p:cNvPr>
          <p:cNvSpPr txBox="1"/>
          <p:nvPr/>
        </p:nvSpPr>
        <p:spPr>
          <a:xfrm>
            <a:off x="4054268" y="2148872"/>
            <a:ext cx="2829102" cy="623248"/>
          </a:xfrm>
          <a:prstGeom prst="rect">
            <a:avLst/>
          </a:prstGeom>
          <a:solidFill>
            <a:schemeClr val="bg1">
              <a:alpha val="71086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Broad band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resonnator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wake case (FCC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parameters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)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B12498-FB81-5363-C607-6960AD012856}"/>
              </a:ext>
            </a:extLst>
          </p:cNvPr>
          <p:cNvSpPr txBox="1"/>
          <p:nvPr/>
        </p:nvSpPr>
        <p:spPr>
          <a:xfrm>
            <a:off x="3008555" y="4386939"/>
            <a:ext cx="2635974" cy="10348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💡"/>
            </a:pPr>
            <a:r>
              <a:rPr lang="en-FR" sz="14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Phase shift in the bucket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💡"/>
            </a:pPr>
            <a:r>
              <a:rPr lang="en-FR" sz="14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Reduced bucket size</a:t>
            </a:r>
          </a:p>
          <a:p>
            <a:pPr>
              <a:lnSpc>
                <a:spcPct val="150000"/>
              </a:lnSpc>
            </a:pPr>
            <a:r>
              <a:rPr lang="en-FR" sz="1400" b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REDUCED VALIDITY REGION</a:t>
            </a:r>
          </a:p>
        </p:txBody>
      </p:sp>
    </p:spTree>
    <p:extLst>
      <p:ext uri="{BB962C8B-B14F-4D97-AF65-F5344CB8AC3E}">
        <p14:creationId xmlns:p14="http://schemas.microsoft.com/office/powerpoint/2010/main" val="3586879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D8B96-F89C-825B-0069-636F9AD85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31ADC-BFCF-5931-DD5C-1FC01842E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AABCE3-8EDA-6EB7-002A-C2A1074C21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5473A3-6D59-0A8E-0744-97F202FA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1AAA6F-0651-CC16-578C-2B0426447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11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A67B4C-F0D1-DF1C-65FF-9502720EE2A7}"/>
              </a:ext>
            </a:extLst>
          </p:cNvPr>
          <p:cNvSpPr txBox="1"/>
          <p:nvPr/>
        </p:nvSpPr>
        <p:spPr>
          <a:xfrm>
            <a:off x="3471970" y="794675"/>
            <a:ext cx="4943260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Implementation in BimBim (based on CMM)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DF497EA-6BA6-3601-0C19-E9B1C2DC4799}"/>
              </a:ext>
            </a:extLst>
          </p:cNvPr>
          <p:cNvGrpSpPr/>
          <p:nvPr/>
        </p:nvGrpSpPr>
        <p:grpSpPr>
          <a:xfrm>
            <a:off x="465754" y="2278529"/>
            <a:ext cx="3664946" cy="3649188"/>
            <a:chOff x="455362" y="1564395"/>
            <a:chExt cx="4270874" cy="4252511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F087B85-3BEE-E9F4-7111-CAAC792CE5CF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87D0B63-E02D-16D0-3734-D6E37ABA5BEF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9921066-674A-B771-5353-70A32E31B067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2C70666-51F8-4E2F-AE7E-8A0FB6BE28C3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D524CB0-C072-8D11-CB2A-A7A687C4FF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DA301A9-0B4B-9401-7CBA-C909095E9F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14DA0AB-652C-78BE-F66D-2A782993A0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552" y="2283428"/>
              <a:ext cx="3069012" cy="290484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9" name="Picture 2" descr="equation.pdf">
            <a:extLst>
              <a:ext uri="{FF2B5EF4-FFF2-40B4-BE49-F238E27FC236}">
                <a16:creationId xmlns:a16="http://schemas.microsoft.com/office/drawing/2014/main" id="{31B0338D-13BA-79F1-B84B-5BC109568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670" y="2656108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equation.pdf">
            <a:extLst>
              <a:ext uri="{FF2B5EF4-FFF2-40B4-BE49-F238E27FC236}">
                <a16:creationId xmlns:a16="http://schemas.microsoft.com/office/drawing/2014/main" id="{F3C5107F-2E8D-74CF-32CA-51CF5DB222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441" y="3458157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50DA0C1-80ED-2270-F8A4-BEED8C5CBF84}"/>
              </a:ext>
            </a:extLst>
          </p:cNvPr>
          <p:cNvCxnSpPr>
            <a:cxnSpLocks/>
          </p:cNvCxnSpPr>
          <p:nvPr/>
        </p:nvCxnSpPr>
        <p:spPr>
          <a:xfrm>
            <a:off x="320252" y="4131776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793C7F8-7FE8-D0FA-DF40-1D810890F63D}"/>
              </a:ext>
            </a:extLst>
          </p:cNvPr>
          <p:cNvCxnSpPr>
            <a:cxnSpLocks/>
            <a:endCxn id="45" idx="2"/>
          </p:cNvCxnSpPr>
          <p:nvPr/>
        </p:nvCxnSpPr>
        <p:spPr>
          <a:xfrm flipV="1">
            <a:off x="2268291" y="2142920"/>
            <a:ext cx="4726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6" descr="equation.pdf">
            <a:extLst>
              <a:ext uri="{FF2B5EF4-FFF2-40B4-BE49-F238E27FC236}">
                <a16:creationId xmlns:a16="http://schemas.microsoft.com/office/drawing/2014/main" id="{6AFE2EB0-70DB-D7F0-50A6-96BEBBC38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685" y="1991855"/>
            <a:ext cx="274664" cy="1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equation.pdf">
            <a:extLst>
              <a:ext uri="{FF2B5EF4-FFF2-40B4-BE49-F238E27FC236}">
                <a16:creationId xmlns:a16="http://schemas.microsoft.com/office/drawing/2014/main" id="{1407DD1B-D97F-1E3D-D803-9783A6029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218" y="4052056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Arc 46">
            <a:extLst>
              <a:ext uri="{FF2B5EF4-FFF2-40B4-BE49-F238E27FC236}">
                <a16:creationId xmlns:a16="http://schemas.microsoft.com/office/drawing/2014/main" id="{D851F6CF-1708-CB7E-C3D6-646B4FFAA6CF}"/>
              </a:ext>
            </a:extLst>
          </p:cNvPr>
          <p:cNvSpPr/>
          <p:nvPr/>
        </p:nvSpPr>
        <p:spPr>
          <a:xfrm rot="17588550">
            <a:off x="1117682" y="3032638"/>
            <a:ext cx="2287737" cy="2287737"/>
          </a:xfrm>
          <a:prstGeom prst="arc">
            <a:avLst>
              <a:gd name="adj1" fmla="val 1892494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02C9F80C-A2EE-D29C-9D03-ED70A09C21E4}"/>
              </a:ext>
            </a:extLst>
          </p:cNvPr>
          <p:cNvSpPr/>
          <p:nvPr/>
        </p:nvSpPr>
        <p:spPr>
          <a:xfrm rot="17327311">
            <a:off x="1117681" y="3468128"/>
            <a:ext cx="2287737" cy="2287737"/>
          </a:xfrm>
          <a:prstGeom prst="arc">
            <a:avLst>
              <a:gd name="adj1" fmla="val 1957686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49" name="Picture 10" descr="equation.pdf">
            <a:extLst>
              <a:ext uri="{FF2B5EF4-FFF2-40B4-BE49-F238E27FC236}">
                <a16:creationId xmlns:a16="http://schemas.microsoft.com/office/drawing/2014/main" id="{EBC8C00F-DDC5-E07B-88F2-17CA9935A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379" y="2852632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" descr="equation.pdf">
            <a:extLst>
              <a:ext uri="{FF2B5EF4-FFF2-40B4-BE49-F238E27FC236}">
                <a16:creationId xmlns:a16="http://schemas.microsoft.com/office/drawing/2014/main" id="{097B239F-80DF-4493-5FE9-95019DB3C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95" y="3267778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Freeform 53">
            <a:extLst>
              <a:ext uri="{FF2B5EF4-FFF2-40B4-BE49-F238E27FC236}">
                <a16:creationId xmlns:a16="http://schemas.microsoft.com/office/drawing/2014/main" id="{B063B223-D4E1-9EF7-0DB4-FC07F68D6AE0}"/>
              </a:ext>
            </a:extLst>
          </p:cNvPr>
          <p:cNvSpPr/>
          <p:nvPr/>
        </p:nvSpPr>
        <p:spPr>
          <a:xfrm>
            <a:off x="1311589" y="3186165"/>
            <a:ext cx="1922856" cy="1922856"/>
          </a:xfrm>
          <a:custGeom>
            <a:avLst/>
            <a:gdLst>
              <a:gd name="connsiteX0" fmla="*/ 961428 w 1922856"/>
              <a:gd name="connsiteY0" fmla="*/ 455646 h 1922856"/>
              <a:gd name="connsiteX1" fmla="*/ 455646 w 1922856"/>
              <a:gd name="connsiteY1" fmla="*/ 961428 h 1922856"/>
              <a:gd name="connsiteX2" fmla="*/ 961428 w 1922856"/>
              <a:gd name="connsiteY2" fmla="*/ 1467210 h 1922856"/>
              <a:gd name="connsiteX3" fmla="*/ 1467210 w 1922856"/>
              <a:gd name="connsiteY3" fmla="*/ 961428 h 1922856"/>
              <a:gd name="connsiteX4" fmla="*/ 961428 w 1922856"/>
              <a:gd name="connsiteY4" fmla="*/ 455646 h 1922856"/>
              <a:gd name="connsiteX5" fmla="*/ 961428 w 1922856"/>
              <a:gd name="connsiteY5" fmla="*/ 0 h 1922856"/>
              <a:gd name="connsiteX6" fmla="*/ 1922856 w 1922856"/>
              <a:gd name="connsiteY6" fmla="*/ 961428 h 1922856"/>
              <a:gd name="connsiteX7" fmla="*/ 961428 w 1922856"/>
              <a:gd name="connsiteY7" fmla="*/ 1922856 h 1922856"/>
              <a:gd name="connsiteX8" fmla="*/ 0 w 1922856"/>
              <a:gd name="connsiteY8" fmla="*/ 961428 h 1922856"/>
              <a:gd name="connsiteX9" fmla="*/ 961428 w 1922856"/>
              <a:gd name="connsiteY9" fmla="*/ 0 h 192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2856" h="1922856">
                <a:moveTo>
                  <a:pt x="961428" y="455646"/>
                </a:moveTo>
                <a:cubicBezTo>
                  <a:pt x="682092" y="455646"/>
                  <a:pt x="455646" y="682092"/>
                  <a:pt x="455646" y="961428"/>
                </a:cubicBezTo>
                <a:cubicBezTo>
                  <a:pt x="455646" y="1240764"/>
                  <a:pt x="682092" y="1467210"/>
                  <a:pt x="961428" y="1467210"/>
                </a:cubicBezTo>
                <a:cubicBezTo>
                  <a:pt x="1240764" y="1467210"/>
                  <a:pt x="1467210" y="1240764"/>
                  <a:pt x="1467210" y="961428"/>
                </a:cubicBezTo>
                <a:cubicBezTo>
                  <a:pt x="1467210" y="682092"/>
                  <a:pt x="1240764" y="455646"/>
                  <a:pt x="961428" y="455646"/>
                </a:cubicBezTo>
                <a:close/>
                <a:moveTo>
                  <a:pt x="961428" y="0"/>
                </a:moveTo>
                <a:cubicBezTo>
                  <a:pt x="1492410" y="0"/>
                  <a:pt x="1922856" y="430446"/>
                  <a:pt x="1922856" y="961428"/>
                </a:cubicBezTo>
                <a:cubicBezTo>
                  <a:pt x="1922856" y="1492410"/>
                  <a:pt x="1492410" y="1922856"/>
                  <a:pt x="961428" y="1922856"/>
                </a:cubicBezTo>
                <a:cubicBezTo>
                  <a:pt x="430446" y="1922856"/>
                  <a:pt x="0" y="1492410"/>
                  <a:pt x="0" y="961428"/>
                </a:cubicBezTo>
                <a:cubicBezTo>
                  <a:pt x="0" y="430446"/>
                  <a:pt x="430446" y="0"/>
                  <a:pt x="961428" y="0"/>
                </a:cubicBezTo>
                <a:close/>
              </a:path>
            </a:pathLst>
          </a:custGeom>
          <a:solidFill>
            <a:schemeClr val="accent5">
              <a:alpha val="1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FR"/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D9720C02-6DA2-46C8-7BEC-0B0789A8DAED}"/>
              </a:ext>
            </a:extLst>
          </p:cNvPr>
          <p:cNvSpPr/>
          <p:nvPr/>
        </p:nvSpPr>
        <p:spPr>
          <a:xfrm>
            <a:off x="873847" y="2754862"/>
            <a:ext cx="2788888" cy="2788888"/>
          </a:xfrm>
          <a:custGeom>
            <a:avLst/>
            <a:gdLst>
              <a:gd name="connsiteX0" fmla="*/ 1394444 w 2788888"/>
              <a:gd name="connsiteY0" fmla="*/ 433016 h 2788888"/>
              <a:gd name="connsiteX1" fmla="*/ 433016 w 2788888"/>
              <a:gd name="connsiteY1" fmla="*/ 1394444 h 2788888"/>
              <a:gd name="connsiteX2" fmla="*/ 1394444 w 2788888"/>
              <a:gd name="connsiteY2" fmla="*/ 2355872 h 2788888"/>
              <a:gd name="connsiteX3" fmla="*/ 2355872 w 2788888"/>
              <a:gd name="connsiteY3" fmla="*/ 1394444 h 2788888"/>
              <a:gd name="connsiteX4" fmla="*/ 1394444 w 2788888"/>
              <a:gd name="connsiteY4" fmla="*/ 433016 h 2788888"/>
              <a:gd name="connsiteX5" fmla="*/ 1394444 w 2788888"/>
              <a:gd name="connsiteY5" fmla="*/ 0 h 2788888"/>
              <a:gd name="connsiteX6" fmla="*/ 2788888 w 2788888"/>
              <a:gd name="connsiteY6" fmla="*/ 1394444 h 2788888"/>
              <a:gd name="connsiteX7" fmla="*/ 1394444 w 2788888"/>
              <a:gd name="connsiteY7" fmla="*/ 2788888 h 2788888"/>
              <a:gd name="connsiteX8" fmla="*/ 0 w 2788888"/>
              <a:gd name="connsiteY8" fmla="*/ 1394444 h 2788888"/>
              <a:gd name="connsiteX9" fmla="*/ 1394444 w 2788888"/>
              <a:gd name="connsiteY9" fmla="*/ 0 h 278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88888" h="2788888">
                <a:moveTo>
                  <a:pt x="1394444" y="433016"/>
                </a:moveTo>
                <a:cubicBezTo>
                  <a:pt x="863462" y="433016"/>
                  <a:pt x="433016" y="863462"/>
                  <a:pt x="433016" y="1394444"/>
                </a:cubicBezTo>
                <a:cubicBezTo>
                  <a:pt x="433016" y="1925426"/>
                  <a:pt x="863462" y="2355872"/>
                  <a:pt x="1394444" y="2355872"/>
                </a:cubicBezTo>
                <a:cubicBezTo>
                  <a:pt x="1925426" y="2355872"/>
                  <a:pt x="2355872" y="1925426"/>
                  <a:pt x="2355872" y="1394444"/>
                </a:cubicBezTo>
                <a:cubicBezTo>
                  <a:pt x="2355872" y="863462"/>
                  <a:pt x="1925426" y="433016"/>
                  <a:pt x="1394444" y="433016"/>
                </a:cubicBezTo>
                <a:close/>
                <a:moveTo>
                  <a:pt x="1394444" y="0"/>
                </a:moveTo>
                <a:cubicBezTo>
                  <a:pt x="2164574" y="0"/>
                  <a:pt x="2788888" y="624314"/>
                  <a:pt x="2788888" y="1394444"/>
                </a:cubicBezTo>
                <a:cubicBezTo>
                  <a:pt x="2788888" y="2164574"/>
                  <a:pt x="2164574" y="2788888"/>
                  <a:pt x="1394444" y="2788888"/>
                </a:cubicBezTo>
                <a:cubicBezTo>
                  <a:pt x="624314" y="2788888"/>
                  <a:pt x="0" y="2164574"/>
                  <a:pt x="0" y="1394444"/>
                </a:cubicBezTo>
                <a:cubicBezTo>
                  <a:pt x="0" y="624314"/>
                  <a:pt x="624314" y="0"/>
                  <a:pt x="1394444" y="0"/>
                </a:cubicBezTo>
                <a:close/>
              </a:path>
            </a:pathLst>
          </a:cu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FR" dirty="0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380B0D38-4ABF-E5C2-2BA9-211711EA146E}"/>
              </a:ext>
            </a:extLst>
          </p:cNvPr>
          <p:cNvSpPr/>
          <p:nvPr/>
        </p:nvSpPr>
        <p:spPr>
          <a:xfrm>
            <a:off x="2985958" y="4436472"/>
            <a:ext cx="3513221" cy="748240"/>
          </a:xfrm>
          <a:custGeom>
            <a:avLst/>
            <a:gdLst>
              <a:gd name="connsiteX0" fmla="*/ 0 w 3513221"/>
              <a:gd name="connsiteY0" fmla="*/ 0 h 748240"/>
              <a:gd name="connsiteX1" fmla="*/ 1581293 w 3513221"/>
              <a:gd name="connsiteY1" fmla="*/ 639392 h 748240"/>
              <a:gd name="connsiteX2" fmla="*/ 3513221 w 3513221"/>
              <a:gd name="connsiteY2" fmla="*/ 742520 h 74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3221" h="748240">
                <a:moveTo>
                  <a:pt x="0" y="0"/>
                </a:moveTo>
                <a:cubicBezTo>
                  <a:pt x="497878" y="257819"/>
                  <a:pt x="995756" y="515639"/>
                  <a:pt x="1581293" y="639392"/>
                </a:cubicBezTo>
                <a:cubicBezTo>
                  <a:pt x="2166830" y="763145"/>
                  <a:pt x="2840025" y="752832"/>
                  <a:pt x="3513221" y="742520"/>
                </a:cubicBezTo>
              </a:path>
            </a:pathLst>
          </a:custGeom>
          <a:noFill/>
          <a:ln>
            <a:solidFill>
              <a:schemeClr val="accent5"/>
            </a:solidFill>
            <a:headEnd type="oval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BEA6CF12-BD52-E1A2-CCEF-1734B03BE38A}"/>
              </a:ext>
            </a:extLst>
          </p:cNvPr>
          <p:cNvSpPr/>
          <p:nvPr/>
        </p:nvSpPr>
        <p:spPr>
          <a:xfrm>
            <a:off x="2591837" y="5241209"/>
            <a:ext cx="3913391" cy="748240"/>
          </a:xfrm>
          <a:custGeom>
            <a:avLst/>
            <a:gdLst>
              <a:gd name="connsiteX0" fmla="*/ 0 w 3513221"/>
              <a:gd name="connsiteY0" fmla="*/ 0 h 748240"/>
              <a:gd name="connsiteX1" fmla="*/ 1581293 w 3513221"/>
              <a:gd name="connsiteY1" fmla="*/ 639392 h 748240"/>
              <a:gd name="connsiteX2" fmla="*/ 3513221 w 3513221"/>
              <a:gd name="connsiteY2" fmla="*/ 742520 h 74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3221" h="748240">
                <a:moveTo>
                  <a:pt x="0" y="0"/>
                </a:moveTo>
                <a:cubicBezTo>
                  <a:pt x="497878" y="257819"/>
                  <a:pt x="995756" y="515639"/>
                  <a:pt x="1581293" y="639392"/>
                </a:cubicBezTo>
                <a:cubicBezTo>
                  <a:pt x="2166830" y="763145"/>
                  <a:pt x="2840025" y="752832"/>
                  <a:pt x="3513221" y="742520"/>
                </a:cubicBezTo>
              </a:path>
            </a:pathLst>
          </a:custGeom>
          <a:noFill/>
          <a:ln>
            <a:solidFill>
              <a:schemeClr val="accent4"/>
            </a:solidFill>
            <a:headEnd type="oval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1266" name="Picture 2" descr="equation.pdf">
            <a:extLst>
              <a:ext uri="{FF2B5EF4-FFF2-40B4-BE49-F238E27FC236}">
                <a16:creationId xmlns:a16="http://schemas.microsoft.com/office/drawing/2014/main" id="{9C0EB0D3-D917-DFC6-B16B-53262D4AE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73" y="4980730"/>
            <a:ext cx="2406982" cy="4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equation.pdf">
            <a:extLst>
              <a:ext uri="{FF2B5EF4-FFF2-40B4-BE49-F238E27FC236}">
                <a16:creationId xmlns:a16="http://schemas.microsoft.com/office/drawing/2014/main" id="{AAF99D5A-0F52-27C0-6C05-4665F5B5E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73" y="5785467"/>
            <a:ext cx="2406982" cy="4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8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8BECC2-972D-0A3F-E0E3-E2BBAC956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1777D-B16E-571B-15BF-0FC4B6F49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7CE71-F887-DCF3-770D-E20B62874C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B67C99-0527-A2C0-A523-FB196516C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F269E6-41FE-8198-1896-D43648BEC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12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825171-5187-BC1A-0760-B3C93B4874E1}"/>
              </a:ext>
            </a:extLst>
          </p:cNvPr>
          <p:cNvSpPr txBox="1"/>
          <p:nvPr/>
        </p:nvSpPr>
        <p:spPr>
          <a:xfrm>
            <a:off x="3471970" y="794675"/>
            <a:ext cx="4943260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Implementation in BimBim (based on CMM)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9A5C24-F69A-EDFF-00C5-3695C21C1654}"/>
              </a:ext>
            </a:extLst>
          </p:cNvPr>
          <p:cNvSpPr txBox="1"/>
          <p:nvPr/>
        </p:nvSpPr>
        <p:spPr>
          <a:xfrm>
            <a:off x="128717" y="1419591"/>
            <a:ext cx="81696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System Font Regular"/>
              <a:buChar char="📓"/>
            </a:pPr>
            <a:r>
              <a:rPr lang="fr-CH" sz="12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Full documentation and </a:t>
            </a:r>
            <a:r>
              <a:rPr lang="fr-CH" sz="12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example</a:t>
            </a:r>
            <a:r>
              <a:rPr lang="fr-CH" sz="12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of usage of the class</a:t>
            </a:r>
            <a:r>
              <a:rPr lang="fr-CH" sz="1200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i="1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LongitudinalImpedance</a:t>
            </a:r>
            <a:r>
              <a:rPr lang="fr-CH" sz="1200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will</a:t>
            </a:r>
            <a:r>
              <a:rPr lang="fr-CH" sz="12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be</a:t>
            </a:r>
            <a:r>
              <a:rPr lang="fr-CH" sz="12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available</a:t>
            </a:r>
            <a:r>
              <a:rPr lang="fr-CH" sz="12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in the commit! </a:t>
            </a:r>
            <a:endParaRPr lang="en-FR" sz="1200" dirty="0">
              <a:solidFill>
                <a:schemeClr val="accent1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7CB30B-42A6-77E5-4039-76E93F532AE0}"/>
              </a:ext>
            </a:extLst>
          </p:cNvPr>
          <p:cNvGrpSpPr/>
          <p:nvPr/>
        </p:nvGrpSpPr>
        <p:grpSpPr>
          <a:xfrm>
            <a:off x="465754" y="2278529"/>
            <a:ext cx="3664946" cy="3649188"/>
            <a:chOff x="455362" y="1564395"/>
            <a:chExt cx="4270874" cy="4252511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DA01A87-4C0F-DF05-E644-2926D69E49F0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D31D5D7-22DA-7C00-EDCE-BC6855DF8CEF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88EC333-53C9-8439-D3D3-B8814FE87CC6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282246F-8F5F-E4AD-D977-96FD8592908A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403C27-61BA-8008-0478-91B38FD1FC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B483357-B288-B9A3-50AB-BEFA7328A9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94D5B27-534D-B0A8-E412-A2177A875E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552" y="2283428"/>
              <a:ext cx="3069012" cy="290484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9" name="Picture 2" descr="equation.pdf">
            <a:extLst>
              <a:ext uri="{FF2B5EF4-FFF2-40B4-BE49-F238E27FC236}">
                <a16:creationId xmlns:a16="http://schemas.microsoft.com/office/drawing/2014/main" id="{EB370315-1055-635C-FE65-8AA09D29A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670" y="2656108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equation.pdf">
            <a:extLst>
              <a:ext uri="{FF2B5EF4-FFF2-40B4-BE49-F238E27FC236}">
                <a16:creationId xmlns:a16="http://schemas.microsoft.com/office/drawing/2014/main" id="{B18223EC-A10F-B5E7-DF52-04932C70D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441" y="3458157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5DCF0B2-0EB3-118C-0925-5CE2FDB2C1DB}"/>
              </a:ext>
            </a:extLst>
          </p:cNvPr>
          <p:cNvCxnSpPr>
            <a:cxnSpLocks/>
          </p:cNvCxnSpPr>
          <p:nvPr/>
        </p:nvCxnSpPr>
        <p:spPr>
          <a:xfrm>
            <a:off x="320252" y="4131776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2232B5E-1B39-0EB9-4D14-28C5469ABC62}"/>
              </a:ext>
            </a:extLst>
          </p:cNvPr>
          <p:cNvCxnSpPr>
            <a:cxnSpLocks/>
            <a:endCxn id="45" idx="2"/>
          </p:cNvCxnSpPr>
          <p:nvPr/>
        </p:nvCxnSpPr>
        <p:spPr>
          <a:xfrm flipV="1">
            <a:off x="2268291" y="2142920"/>
            <a:ext cx="4726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6" descr="equation.pdf">
            <a:extLst>
              <a:ext uri="{FF2B5EF4-FFF2-40B4-BE49-F238E27FC236}">
                <a16:creationId xmlns:a16="http://schemas.microsoft.com/office/drawing/2014/main" id="{3FF0508E-5BA0-8525-375D-BACCD9AEE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685" y="1991855"/>
            <a:ext cx="274664" cy="1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equation.pdf">
            <a:extLst>
              <a:ext uri="{FF2B5EF4-FFF2-40B4-BE49-F238E27FC236}">
                <a16:creationId xmlns:a16="http://schemas.microsoft.com/office/drawing/2014/main" id="{C67DEE9F-F1B3-A1F1-6F51-950C655F1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218" y="4052056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Arc 46">
            <a:extLst>
              <a:ext uri="{FF2B5EF4-FFF2-40B4-BE49-F238E27FC236}">
                <a16:creationId xmlns:a16="http://schemas.microsoft.com/office/drawing/2014/main" id="{330C3B63-8BDC-EB34-4408-BC63D0454146}"/>
              </a:ext>
            </a:extLst>
          </p:cNvPr>
          <p:cNvSpPr/>
          <p:nvPr/>
        </p:nvSpPr>
        <p:spPr>
          <a:xfrm rot="17588550">
            <a:off x="1117682" y="3032638"/>
            <a:ext cx="2287737" cy="2287737"/>
          </a:xfrm>
          <a:prstGeom prst="arc">
            <a:avLst>
              <a:gd name="adj1" fmla="val 1892494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8" name="Arc 47">
            <a:extLst>
              <a:ext uri="{FF2B5EF4-FFF2-40B4-BE49-F238E27FC236}">
                <a16:creationId xmlns:a16="http://schemas.microsoft.com/office/drawing/2014/main" id="{CE77DBC7-D49B-11B5-E7C3-A92626314414}"/>
              </a:ext>
            </a:extLst>
          </p:cNvPr>
          <p:cNvSpPr/>
          <p:nvPr/>
        </p:nvSpPr>
        <p:spPr>
          <a:xfrm rot="17327311">
            <a:off x="1117681" y="3468128"/>
            <a:ext cx="2287737" cy="2287737"/>
          </a:xfrm>
          <a:prstGeom prst="arc">
            <a:avLst>
              <a:gd name="adj1" fmla="val 1957686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49" name="Picture 10" descr="equation.pdf">
            <a:extLst>
              <a:ext uri="{FF2B5EF4-FFF2-40B4-BE49-F238E27FC236}">
                <a16:creationId xmlns:a16="http://schemas.microsoft.com/office/drawing/2014/main" id="{CD5142EE-CAB9-2732-BF83-6A201BCCF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379" y="2852632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0" descr="equation.pdf">
            <a:extLst>
              <a:ext uri="{FF2B5EF4-FFF2-40B4-BE49-F238E27FC236}">
                <a16:creationId xmlns:a16="http://schemas.microsoft.com/office/drawing/2014/main" id="{6FFD556D-1459-32CC-2A0C-209F76BE8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95" y="3267778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Freeform 53">
            <a:extLst>
              <a:ext uri="{FF2B5EF4-FFF2-40B4-BE49-F238E27FC236}">
                <a16:creationId xmlns:a16="http://schemas.microsoft.com/office/drawing/2014/main" id="{C744959A-9D59-9762-41C2-001C96BBB614}"/>
              </a:ext>
            </a:extLst>
          </p:cNvPr>
          <p:cNvSpPr/>
          <p:nvPr/>
        </p:nvSpPr>
        <p:spPr>
          <a:xfrm>
            <a:off x="1311589" y="3186165"/>
            <a:ext cx="1922856" cy="1922856"/>
          </a:xfrm>
          <a:custGeom>
            <a:avLst/>
            <a:gdLst>
              <a:gd name="connsiteX0" fmla="*/ 961428 w 1922856"/>
              <a:gd name="connsiteY0" fmla="*/ 455646 h 1922856"/>
              <a:gd name="connsiteX1" fmla="*/ 455646 w 1922856"/>
              <a:gd name="connsiteY1" fmla="*/ 961428 h 1922856"/>
              <a:gd name="connsiteX2" fmla="*/ 961428 w 1922856"/>
              <a:gd name="connsiteY2" fmla="*/ 1467210 h 1922856"/>
              <a:gd name="connsiteX3" fmla="*/ 1467210 w 1922856"/>
              <a:gd name="connsiteY3" fmla="*/ 961428 h 1922856"/>
              <a:gd name="connsiteX4" fmla="*/ 961428 w 1922856"/>
              <a:gd name="connsiteY4" fmla="*/ 455646 h 1922856"/>
              <a:gd name="connsiteX5" fmla="*/ 961428 w 1922856"/>
              <a:gd name="connsiteY5" fmla="*/ 0 h 1922856"/>
              <a:gd name="connsiteX6" fmla="*/ 1922856 w 1922856"/>
              <a:gd name="connsiteY6" fmla="*/ 961428 h 1922856"/>
              <a:gd name="connsiteX7" fmla="*/ 961428 w 1922856"/>
              <a:gd name="connsiteY7" fmla="*/ 1922856 h 1922856"/>
              <a:gd name="connsiteX8" fmla="*/ 0 w 1922856"/>
              <a:gd name="connsiteY8" fmla="*/ 961428 h 1922856"/>
              <a:gd name="connsiteX9" fmla="*/ 961428 w 1922856"/>
              <a:gd name="connsiteY9" fmla="*/ 0 h 1922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2856" h="1922856">
                <a:moveTo>
                  <a:pt x="961428" y="455646"/>
                </a:moveTo>
                <a:cubicBezTo>
                  <a:pt x="682092" y="455646"/>
                  <a:pt x="455646" y="682092"/>
                  <a:pt x="455646" y="961428"/>
                </a:cubicBezTo>
                <a:cubicBezTo>
                  <a:pt x="455646" y="1240764"/>
                  <a:pt x="682092" y="1467210"/>
                  <a:pt x="961428" y="1467210"/>
                </a:cubicBezTo>
                <a:cubicBezTo>
                  <a:pt x="1240764" y="1467210"/>
                  <a:pt x="1467210" y="1240764"/>
                  <a:pt x="1467210" y="961428"/>
                </a:cubicBezTo>
                <a:cubicBezTo>
                  <a:pt x="1467210" y="682092"/>
                  <a:pt x="1240764" y="455646"/>
                  <a:pt x="961428" y="455646"/>
                </a:cubicBezTo>
                <a:close/>
                <a:moveTo>
                  <a:pt x="961428" y="0"/>
                </a:moveTo>
                <a:cubicBezTo>
                  <a:pt x="1492410" y="0"/>
                  <a:pt x="1922856" y="430446"/>
                  <a:pt x="1922856" y="961428"/>
                </a:cubicBezTo>
                <a:cubicBezTo>
                  <a:pt x="1922856" y="1492410"/>
                  <a:pt x="1492410" y="1922856"/>
                  <a:pt x="961428" y="1922856"/>
                </a:cubicBezTo>
                <a:cubicBezTo>
                  <a:pt x="430446" y="1922856"/>
                  <a:pt x="0" y="1492410"/>
                  <a:pt x="0" y="961428"/>
                </a:cubicBezTo>
                <a:cubicBezTo>
                  <a:pt x="0" y="430446"/>
                  <a:pt x="430446" y="0"/>
                  <a:pt x="961428" y="0"/>
                </a:cubicBezTo>
                <a:close/>
              </a:path>
            </a:pathLst>
          </a:custGeom>
          <a:solidFill>
            <a:schemeClr val="accent5">
              <a:alpha val="1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FR"/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8DC079B2-626A-E938-F53A-8245C1F68301}"/>
              </a:ext>
            </a:extLst>
          </p:cNvPr>
          <p:cNvSpPr/>
          <p:nvPr/>
        </p:nvSpPr>
        <p:spPr>
          <a:xfrm>
            <a:off x="873847" y="2754862"/>
            <a:ext cx="2788888" cy="2788888"/>
          </a:xfrm>
          <a:custGeom>
            <a:avLst/>
            <a:gdLst>
              <a:gd name="connsiteX0" fmla="*/ 1394444 w 2788888"/>
              <a:gd name="connsiteY0" fmla="*/ 433016 h 2788888"/>
              <a:gd name="connsiteX1" fmla="*/ 433016 w 2788888"/>
              <a:gd name="connsiteY1" fmla="*/ 1394444 h 2788888"/>
              <a:gd name="connsiteX2" fmla="*/ 1394444 w 2788888"/>
              <a:gd name="connsiteY2" fmla="*/ 2355872 h 2788888"/>
              <a:gd name="connsiteX3" fmla="*/ 2355872 w 2788888"/>
              <a:gd name="connsiteY3" fmla="*/ 1394444 h 2788888"/>
              <a:gd name="connsiteX4" fmla="*/ 1394444 w 2788888"/>
              <a:gd name="connsiteY4" fmla="*/ 433016 h 2788888"/>
              <a:gd name="connsiteX5" fmla="*/ 1394444 w 2788888"/>
              <a:gd name="connsiteY5" fmla="*/ 0 h 2788888"/>
              <a:gd name="connsiteX6" fmla="*/ 2788888 w 2788888"/>
              <a:gd name="connsiteY6" fmla="*/ 1394444 h 2788888"/>
              <a:gd name="connsiteX7" fmla="*/ 1394444 w 2788888"/>
              <a:gd name="connsiteY7" fmla="*/ 2788888 h 2788888"/>
              <a:gd name="connsiteX8" fmla="*/ 0 w 2788888"/>
              <a:gd name="connsiteY8" fmla="*/ 1394444 h 2788888"/>
              <a:gd name="connsiteX9" fmla="*/ 1394444 w 2788888"/>
              <a:gd name="connsiteY9" fmla="*/ 0 h 278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88888" h="2788888">
                <a:moveTo>
                  <a:pt x="1394444" y="433016"/>
                </a:moveTo>
                <a:cubicBezTo>
                  <a:pt x="863462" y="433016"/>
                  <a:pt x="433016" y="863462"/>
                  <a:pt x="433016" y="1394444"/>
                </a:cubicBezTo>
                <a:cubicBezTo>
                  <a:pt x="433016" y="1925426"/>
                  <a:pt x="863462" y="2355872"/>
                  <a:pt x="1394444" y="2355872"/>
                </a:cubicBezTo>
                <a:cubicBezTo>
                  <a:pt x="1925426" y="2355872"/>
                  <a:pt x="2355872" y="1925426"/>
                  <a:pt x="2355872" y="1394444"/>
                </a:cubicBezTo>
                <a:cubicBezTo>
                  <a:pt x="2355872" y="863462"/>
                  <a:pt x="1925426" y="433016"/>
                  <a:pt x="1394444" y="433016"/>
                </a:cubicBezTo>
                <a:close/>
                <a:moveTo>
                  <a:pt x="1394444" y="0"/>
                </a:moveTo>
                <a:cubicBezTo>
                  <a:pt x="2164574" y="0"/>
                  <a:pt x="2788888" y="624314"/>
                  <a:pt x="2788888" y="1394444"/>
                </a:cubicBezTo>
                <a:cubicBezTo>
                  <a:pt x="2788888" y="2164574"/>
                  <a:pt x="2164574" y="2788888"/>
                  <a:pt x="1394444" y="2788888"/>
                </a:cubicBezTo>
                <a:cubicBezTo>
                  <a:pt x="624314" y="2788888"/>
                  <a:pt x="0" y="2164574"/>
                  <a:pt x="0" y="1394444"/>
                </a:cubicBezTo>
                <a:cubicBezTo>
                  <a:pt x="0" y="624314"/>
                  <a:pt x="624314" y="0"/>
                  <a:pt x="1394444" y="0"/>
                </a:cubicBezTo>
                <a:close/>
              </a:path>
            </a:pathLst>
          </a:cu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FR" dirty="0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E5D07EDE-3985-C327-206B-54FE415BF6B8}"/>
              </a:ext>
            </a:extLst>
          </p:cNvPr>
          <p:cNvSpPr/>
          <p:nvPr/>
        </p:nvSpPr>
        <p:spPr>
          <a:xfrm>
            <a:off x="2985958" y="4436472"/>
            <a:ext cx="3513221" cy="748240"/>
          </a:xfrm>
          <a:custGeom>
            <a:avLst/>
            <a:gdLst>
              <a:gd name="connsiteX0" fmla="*/ 0 w 3513221"/>
              <a:gd name="connsiteY0" fmla="*/ 0 h 748240"/>
              <a:gd name="connsiteX1" fmla="*/ 1581293 w 3513221"/>
              <a:gd name="connsiteY1" fmla="*/ 639392 h 748240"/>
              <a:gd name="connsiteX2" fmla="*/ 3513221 w 3513221"/>
              <a:gd name="connsiteY2" fmla="*/ 742520 h 74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3221" h="748240">
                <a:moveTo>
                  <a:pt x="0" y="0"/>
                </a:moveTo>
                <a:cubicBezTo>
                  <a:pt x="497878" y="257819"/>
                  <a:pt x="995756" y="515639"/>
                  <a:pt x="1581293" y="639392"/>
                </a:cubicBezTo>
                <a:cubicBezTo>
                  <a:pt x="2166830" y="763145"/>
                  <a:pt x="2840025" y="752832"/>
                  <a:pt x="3513221" y="742520"/>
                </a:cubicBezTo>
              </a:path>
            </a:pathLst>
          </a:custGeom>
          <a:noFill/>
          <a:ln>
            <a:solidFill>
              <a:schemeClr val="accent5"/>
            </a:solidFill>
            <a:headEnd type="oval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6D629FB4-C957-7948-7DE7-819CAE6BC713}"/>
              </a:ext>
            </a:extLst>
          </p:cNvPr>
          <p:cNvSpPr/>
          <p:nvPr/>
        </p:nvSpPr>
        <p:spPr>
          <a:xfrm>
            <a:off x="2591837" y="5241209"/>
            <a:ext cx="3913391" cy="748240"/>
          </a:xfrm>
          <a:custGeom>
            <a:avLst/>
            <a:gdLst>
              <a:gd name="connsiteX0" fmla="*/ 0 w 3513221"/>
              <a:gd name="connsiteY0" fmla="*/ 0 h 748240"/>
              <a:gd name="connsiteX1" fmla="*/ 1581293 w 3513221"/>
              <a:gd name="connsiteY1" fmla="*/ 639392 h 748240"/>
              <a:gd name="connsiteX2" fmla="*/ 3513221 w 3513221"/>
              <a:gd name="connsiteY2" fmla="*/ 742520 h 74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13221" h="748240">
                <a:moveTo>
                  <a:pt x="0" y="0"/>
                </a:moveTo>
                <a:cubicBezTo>
                  <a:pt x="497878" y="257819"/>
                  <a:pt x="995756" y="515639"/>
                  <a:pt x="1581293" y="639392"/>
                </a:cubicBezTo>
                <a:cubicBezTo>
                  <a:pt x="2166830" y="763145"/>
                  <a:pt x="2840025" y="752832"/>
                  <a:pt x="3513221" y="742520"/>
                </a:cubicBezTo>
              </a:path>
            </a:pathLst>
          </a:custGeom>
          <a:noFill/>
          <a:ln>
            <a:solidFill>
              <a:schemeClr val="accent4"/>
            </a:solidFill>
            <a:headEnd type="oval"/>
            <a:tailEnd type="stealth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11266" name="Picture 2" descr="equation.pdf">
            <a:extLst>
              <a:ext uri="{FF2B5EF4-FFF2-40B4-BE49-F238E27FC236}">
                <a16:creationId xmlns:a16="http://schemas.microsoft.com/office/drawing/2014/main" id="{2AF8A8AE-7EF4-E8CE-FA4C-FECEEAB44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73" y="4980730"/>
            <a:ext cx="2406982" cy="4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equation.pdf">
            <a:extLst>
              <a:ext uri="{FF2B5EF4-FFF2-40B4-BE49-F238E27FC236}">
                <a16:creationId xmlns:a16="http://schemas.microsoft.com/office/drawing/2014/main" id="{AB41E7BF-3924-0CF7-EF8C-6CB0A9464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73" y="5785467"/>
            <a:ext cx="2406982" cy="40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5" name="TextBox 11264">
            <a:extLst>
              <a:ext uri="{FF2B5EF4-FFF2-40B4-BE49-F238E27FC236}">
                <a16:creationId xmlns:a16="http://schemas.microsoft.com/office/drawing/2014/main" id="{D5D4EAF9-E49E-3D05-2DCB-9A735F7AC520}"/>
              </a:ext>
            </a:extLst>
          </p:cNvPr>
          <p:cNvSpPr txBox="1"/>
          <p:nvPr/>
        </p:nvSpPr>
        <p:spPr>
          <a:xfrm>
            <a:off x="4573018" y="5391317"/>
            <a:ext cx="81696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Calculation </a:t>
            </a:r>
            <a:r>
              <a:rPr lang="fr-CH" sz="10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done</a:t>
            </a:r>
            <a:r>
              <a:rPr lang="fr-CH" sz="10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by </a:t>
            </a:r>
            <a:r>
              <a:rPr lang="fr-CH" sz="1000" b="1" i="1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LongitudinalImpedance</a:t>
            </a:r>
            <a:r>
              <a:rPr lang="fr-CH" sz="10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class</a:t>
            </a:r>
          </a:p>
          <a:p>
            <a:r>
              <a:rPr lang="fr-CH" sz="1000" dirty="0" err="1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Applied</a:t>
            </a:r>
            <a:r>
              <a:rPr lang="fr-CH" sz="10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to the matrix in </a:t>
            </a:r>
            <a:r>
              <a:rPr lang="fr-CH" sz="1000" b="1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Transport</a:t>
            </a:r>
            <a:r>
              <a:rPr lang="fr-CH" sz="10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class</a:t>
            </a:r>
            <a:endParaRPr lang="en-FR" sz="1000" dirty="0">
              <a:solidFill>
                <a:schemeClr val="accent1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10" name="Graphic 9" descr="Link with solid fill">
            <a:hlinkClick r:id="rId8"/>
            <a:extLst>
              <a:ext uri="{FF2B5EF4-FFF2-40B4-BE49-F238E27FC236}">
                <a16:creationId xmlns:a16="http://schemas.microsoft.com/office/drawing/2014/main" id="{81B9EB94-821D-BE5C-1292-8979DFD903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886114" y="1454739"/>
            <a:ext cx="307406" cy="30740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FC0680-C708-2260-7403-3794F118F94F}"/>
              </a:ext>
            </a:extLst>
          </p:cNvPr>
          <p:cNvSpPr txBox="1"/>
          <p:nvPr/>
        </p:nvSpPr>
        <p:spPr>
          <a:xfrm>
            <a:off x="5454240" y="1974887"/>
            <a:ext cx="6393046" cy="2709011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Z_ll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4EC9B0"/>
                </a:solidFill>
                <a:effectLst/>
                <a:latin typeface="Menlo" panose="020B0609030804020204" pitchFamily="49" charset="0"/>
              </a:rPr>
              <a:t>LongitudinalImpedance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impedance_path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E9178"/>
                </a:solidFill>
                <a:effectLst/>
                <a:latin typeface="Menlo" panose="020B0609030804020204" pitchFamily="49" charset="0"/>
              </a:rPr>
              <a:t>‘/path/</a:t>
            </a:r>
            <a:r>
              <a:rPr lang="en-GB" sz="800" b="0" dirty="0" err="1">
                <a:solidFill>
                  <a:srgbClr val="CE9178"/>
                </a:solidFill>
                <a:effectLst/>
                <a:latin typeface="Menlo" panose="020B0609030804020204" pitchFamily="49" charset="0"/>
              </a:rPr>
              <a:t>impedance_long.txt</a:t>
            </a:r>
            <a:r>
              <a:rPr lang="en-GB" sz="800" b="0" dirty="0">
                <a:solidFill>
                  <a:srgbClr val="CE9178"/>
                </a:solidFill>
                <a:effectLst/>
                <a:latin typeface="Menlo" panose="020B0609030804020204" pitchFamily="49" charset="0"/>
              </a:rPr>
              <a:t>’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800" b="0" dirty="0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circumference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circumference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endParaRPr lang="en-FR" sz="800" dirty="0"/>
          </a:p>
          <a:p>
            <a:pPr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actionSequence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800" b="0" dirty="0">
                <a:solidFill>
                  <a:srgbClr val="B5CEA8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]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4EC9B0"/>
                </a:solidFill>
                <a:effectLst/>
                <a:latin typeface="Menlo" panose="020B0609030804020204" pitchFamily="49" charset="0"/>
              </a:rPr>
              <a:t>Transport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(</a:t>
            </a:r>
          </a:p>
          <a:p>
            <a:pPr>
              <a:lnSpc>
                <a:spcPts val="1350"/>
              </a:lnSpc>
            </a:pP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    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phase_x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qx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phase_y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qy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beta_x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beta_x_avg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beta_y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beta_y_avg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#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phase_z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qs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,  # should NOT be given</a:t>
            </a:r>
            <a:endParaRPr lang="en-GB" sz="800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chroma_y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chroma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longitudinal_wake_detuning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Z_ll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Vrf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RF_voltage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hRF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RF_harmonic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 lvl="1">
              <a:lnSpc>
                <a:spcPts val="1350"/>
              </a:lnSpc>
            </a:pP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#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fRF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=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frequency_RF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,  #EITHER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fRF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 or </a:t>
            </a:r>
            <a:r>
              <a:rPr lang="en-GB" sz="800" b="0" dirty="0" err="1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hRF</a:t>
            </a:r>
            <a:r>
              <a:rPr lang="en-GB" sz="800" b="0" dirty="0">
                <a:solidFill>
                  <a:srgbClr val="6A9955"/>
                </a:solidFill>
                <a:effectLst/>
                <a:latin typeface="Menlo" panose="020B0609030804020204" pitchFamily="49" charset="0"/>
              </a:rPr>
              <a:t> should be given</a:t>
            </a:r>
            <a:endParaRPr lang="en-GB" sz="800" b="0" dirty="0">
              <a:solidFill>
                <a:srgbClr val="CCCCCC"/>
              </a:solidFill>
              <a:effectLst/>
              <a:latin typeface="Menlo" panose="020B0609030804020204" pitchFamily="49" charset="0"/>
            </a:endParaRPr>
          </a:p>
          <a:p>
            <a:pPr lvl="1">
              <a:lnSpc>
                <a:spcPts val="1350"/>
              </a:lnSpc>
            </a:pP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slipFactor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>
                <a:solidFill>
                  <a:srgbClr val="D4D4D4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800" b="0" dirty="0" err="1">
                <a:solidFill>
                  <a:srgbClr val="9CDCFE"/>
                </a:solidFill>
                <a:effectLst/>
                <a:latin typeface="Menlo" panose="020B0609030804020204" pitchFamily="49" charset="0"/>
              </a:rPr>
              <a:t>slippage_factor</a:t>
            </a: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pPr>
              <a:lnSpc>
                <a:spcPts val="1350"/>
              </a:lnSpc>
            </a:pPr>
            <a:r>
              <a:rPr lang="en-GB" sz="800" b="0" dirty="0">
                <a:solidFill>
                  <a:srgbClr val="CCCCCC"/>
                </a:solidFill>
                <a:effectLst/>
                <a:latin typeface="Menlo" panose="020B0609030804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85271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0104B8-26DA-C74A-5C6E-3A89DFFBC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C7D83-0D24-ABD5-8DFE-486C83BF5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76C35B-93B7-B8FE-ED3F-727492D8D2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31/01/2025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B334BA-FB11-7A39-F7CD-7584F29B3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1D1366-2B89-6977-08DE-8CEA91703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13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D9E14B-B8A5-98CE-5B82-3AFF04728B5B}"/>
              </a:ext>
            </a:extLst>
          </p:cNvPr>
          <p:cNvSpPr txBox="1"/>
          <p:nvPr/>
        </p:nvSpPr>
        <p:spPr>
          <a:xfrm>
            <a:off x="3148837" y="822176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TMCI benchmark with multiparticle tracking (xwakes)</a:t>
            </a:r>
          </a:p>
        </p:txBody>
      </p:sp>
      <p:pic>
        <p:nvPicPr>
          <p:cNvPr id="13320" name="Picture 8">
            <a:extLst>
              <a:ext uri="{FF2B5EF4-FFF2-40B4-BE49-F238E27FC236}">
                <a16:creationId xmlns:a16="http://schemas.microsoft.com/office/drawing/2014/main" id="{EFD55074-62C4-AE20-F7AA-344BF250F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273" y="1462394"/>
            <a:ext cx="5237537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9ECBF1-0645-BD0E-6AB3-367D029A0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73" y="1419654"/>
            <a:ext cx="5119327" cy="490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28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45EF1-9FEF-969B-84EF-AD2A00DCF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AB624-A7B1-B745-2B12-79160D168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2CDE5-6C85-BBAF-B6A2-F070F6DD63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04/02/2025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20902E-5321-47E9-6D06-0ECF44A844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2293B7-54D4-0FB9-F10E-D5E56D0C6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14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A61483-073F-A8DF-CCF1-470455C36AA5}"/>
              </a:ext>
            </a:extLst>
          </p:cNvPr>
          <p:cNvSpPr txBox="1"/>
          <p:nvPr/>
        </p:nvSpPr>
        <p:spPr>
          <a:xfrm>
            <a:off x="3148837" y="822176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TMCI benchmark with multiparticle tracking (xwakes)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04E0C-69B5-90C2-14BB-2EE8D2FF5079}"/>
              </a:ext>
            </a:extLst>
          </p:cNvPr>
          <p:cNvSpPr txBox="1"/>
          <p:nvPr/>
        </p:nvSpPr>
        <p:spPr>
          <a:xfrm>
            <a:off x="2022790" y="1498351"/>
            <a:ext cx="79339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FR" b="1" i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Potential Well Distortion </a:t>
            </a:r>
            <a:r>
              <a:rPr lang="en-FR" i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has an effect on the dynamics and has to be implemented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FF252D-5F73-D2D6-F4C9-CBCEDCBBB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90" y="2347651"/>
            <a:ext cx="5076057" cy="3780787"/>
          </a:xfrm>
          <a:prstGeom prst="rect">
            <a:avLst/>
          </a:prstGeom>
        </p:spPr>
      </p:pic>
      <p:pic>
        <p:nvPicPr>
          <p:cNvPr id="14338" name="Picture 2" descr="equation.pdf">
            <a:extLst>
              <a:ext uri="{FF2B5EF4-FFF2-40B4-BE49-F238E27FC236}">
                <a16:creationId xmlns:a16="http://schemas.microsoft.com/office/drawing/2014/main" id="{6867F746-8EC5-4117-8F8C-899C3FC42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520" y="3372290"/>
            <a:ext cx="4779237" cy="50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95A3D6-E9C6-3852-E204-80FAF1DE5A27}"/>
              </a:ext>
            </a:extLst>
          </p:cNvPr>
          <p:cNvSpPr txBox="1"/>
          <p:nvPr/>
        </p:nvSpPr>
        <p:spPr>
          <a:xfrm>
            <a:off x="6940071" y="2475077"/>
            <a:ext cx="3656787" cy="409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FR" sz="1500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TODO: Haissinski’s equation solver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75DCBE-F76F-C5F0-4D20-BB74CD13A6A1}"/>
              </a:ext>
            </a:extLst>
          </p:cNvPr>
          <p:cNvSpPr txBox="1"/>
          <p:nvPr/>
        </p:nvSpPr>
        <p:spPr>
          <a:xfrm>
            <a:off x="9575503" y="3166737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Longitudinal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impedance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854942-1AE5-2608-60D6-3993FFABF89D}"/>
              </a:ext>
            </a:extLst>
          </p:cNvPr>
          <p:cNvSpPr txBox="1"/>
          <p:nvPr/>
        </p:nvSpPr>
        <p:spPr>
          <a:xfrm>
            <a:off x="6129221" y="3318702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distribution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3B4130-F6B1-DB68-BD40-5868F65856E1}"/>
              </a:ext>
            </a:extLst>
          </p:cNvPr>
          <p:cNvSpPr txBox="1"/>
          <p:nvPr/>
        </p:nvSpPr>
        <p:spPr>
          <a:xfrm rot="16200000">
            <a:off x="6236613" y="4143024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normalisation factor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F7758B-5507-47DA-21A5-2AAA4D50BE31}"/>
              </a:ext>
            </a:extLst>
          </p:cNvPr>
          <p:cNvSpPr txBox="1"/>
          <p:nvPr/>
        </p:nvSpPr>
        <p:spPr>
          <a:xfrm rot="16200000">
            <a:off x="6721148" y="3748403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initial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rms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size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CE095A-3D39-8F6A-D3A2-30D31D82DDE9}"/>
              </a:ext>
            </a:extLst>
          </p:cNvPr>
          <p:cNvSpPr txBox="1"/>
          <p:nvPr/>
        </p:nvSpPr>
        <p:spPr>
          <a:xfrm rot="16200000">
            <a:off x="7904351" y="3908483"/>
            <a:ext cx="660682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energy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F96562-7D8B-71B1-0E75-71DE8ADFE434}"/>
              </a:ext>
            </a:extLst>
          </p:cNvPr>
          <p:cNvSpPr txBox="1"/>
          <p:nvPr/>
        </p:nvSpPr>
        <p:spPr>
          <a:xfrm rot="16200000">
            <a:off x="7964618" y="4143024"/>
            <a:ext cx="1023154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circumference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0B7858-906C-FBFC-0245-62D691456FBF}"/>
              </a:ext>
            </a:extLst>
          </p:cNvPr>
          <p:cNvSpPr txBox="1"/>
          <p:nvPr/>
        </p:nvSpPr>
        <p:spPr>
          <a:xfrm rot="16200000">
            <a:off x="7259711" y="4058237"/>
            <a:ext cx="1241579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slippage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factor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14340" name="Picture 4" descr="equation.pdf">
            <a:extLst>
              <a:ext uri="{FF2B5EF4-FFF2-40B4-BE49-F238E27FC236}">
                <a16:creationId xmlns:a16="http://schemas.microsoft.com/office/drawing/2014/main" id="{24A88613-499E-3D48-62F7-AAD741DA4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3207" y="5355965"/>
            <a:ext cx="9271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5E70865-7245-54D8-B5E0-7EE0ADADCEA9}"/>
              </a:ext>
            </a:extLst>
          </p:cNvPr>
          <p:cNvSpPr txBox="1"/>
          <p:nvPr/>
        </p:nvSpPr>
        <p:spPr>
          <a:xfrm>
            <a:off x="8677856" y="5351900"/>
            <a:ext cx="227858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normalisation factor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given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by: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338C177-6368-314D-D6C9-4F65E942E991}"/>
              </a:ext>
            </a:extLst>
          </p:cNvPr>
          <p:cNvSpPr/>
          <p:nvPr/>
        </p:nvSpPr>
        <p:spPr>
          <a:xfrm>
            <a:off x="6129221" y="2915974"/>
            <a:ext cx="5395674" cy="2234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83378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DEDB1-C175-2892-3796-0AD38E924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C8CAC-C70C-5B9F-35A8-741D285A2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A7FD6C-582F-C34C-D258-534F5520D0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B368C-32ED-2F91-D1D0-5A35D77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F6367F-5539-F5F1-38E9-D2D2A4E64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15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F135DA-0E80-0DA9-277A-E285A196BA4A}"/>
              </a:ext>
            </a:extLst>
          </p:cNvPr>
          <p:cNvSpPr txBox="1"/>
          <p:nvPr/>
        </p:nvSpPr>
        <p:spPr>
          <a:xfrm>
            <a:off x="4516998" y="760299"/>
            <a:ext cx="2839453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Conclusion and outlook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7DCDC7-2D3B-9564-C1C5-272D37E2CFD7}"/>
              </a:ext>
            </a:extLst>
          </p:cNvPr>
          <p:cNvSpPr txBox="1"/>
          <p:nvPr/>
        </p:nvSpPr>
        <p:spPr>
          <a:xfrm>
            <a:off x="1108655" y="1993837"/>
            <a:ext cx="10160949" cy="3381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An approximated representation of the 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longitudinal wakefield 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effects has been implemented in BimBim (CMM)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Documentation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and 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examples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are made available on the gitlab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Benchmark ongoing for the 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TMCI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 with tracking (xwakes)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endParaRPr lang="en-FR" dirty="0">
              <a:solidFill>
                <a:schemeClr val="accent1">
                  <a:lumMod val="50000"/>
                </a:schemeClr>
              </a:solidFill>
              <a:latin typeface="Avenir Next Ultra Light" panose="020B0203020202020204" pitchFamily="34" charset="77"/>
            </a:endParaRP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Potential well distortion </a:t>
            </a:r>
            <a:r>
              <a:rPr lang="en-FR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effects will be studied (Haissinski)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The effect of the longitudinal wakefields on transverse </a:t>
            </a:r>
            <a:r>
              <a:rPr lang="en-FR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coherent instabilities </a:t>
            </a:r>
            <a:r>
              <a:rPr lang="en-FR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(TMRI/TMCI, &lt;x-z&gt;) will be studied in the </a:t>
            </a:r>
            <a:r>
              <a:rPr lang="en-FR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presence of beam-beam</a:t>
            </a:r>
            <a:r>
              <a:rPr lang="en-FR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3384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D219A-6402-2839-5838-B26B2902B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32266D-8F18-B371-A0F7-C48921DB48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31/01/2025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101B34-2DF3-F066-907B-39CE7DDF2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E9770C-C6A1-C66C-E247-0B7538B02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2</a:t>
            </a:fld>
            <a:endParaRPr lang="en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1D4313-36CD-C900-CDD7-5467BFE5C717}"/>
              </a:ext>
            </a:extLst>
          </p:cNvPr>
          <p:cNvSpPr txBox="1"/>
          <p:nvPr/>
        </p:nvSpPr>
        <p:spPr>
          <a:xfrm>
            <a:off x="4958860" y="1259058"/>
            <a:ext cx="184990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500" b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81332A-89D5-7A55-D7BD-A44A6ACD828B}"/>
              </a:ext>
            </a:extLst>
          </p:cNvPr>
          <p:cNvSpPr txBox="1"/>
          <p:nvPr/>
        </p:nvSpPr>
        <p:spPr>
          <a:xfrm>
            <a:off x="963185" y="2660731"/>
            <a:ext cx="10422299" cy="296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Synchrotron tune shift due to longitudinal impedance and non-linear </a:t>
            </a:r>
            <a:r>
              <a:rPr lang="en-FR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adio </a:t>
            </a:r>
            <a:r>
              <a:rPr lang="en-FR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F</a:t>
            </a: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requency (RF) cavities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Theory benchmark with multiparticle tracking (xwakes)</a:t>
            </a:r>
          </a:p>
          <a:p>
            <a:pPr marL="742950" lvl="1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	No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ynchrotron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adiation (SR) compensation</a:t>
            </a:r>
          </a:p>
          <a:p>
            <a:pPr marL="742950" lvl="1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	Synchrotron radiation compensation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Implementation in BimBim (based on CMM)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TMCI benchmark with multiparticle tracking (xwakes)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⭐️"/>
            </a:pPr>
            <a:r>
              <a:rPr lang="en-FR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Conclusion and outlook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1B4C5C-05E7-ACCC-27C8-D6BD22C04566}"/>
              </a:ext>
            </a:extLst>
          </p:cNvPr>
          <p:cNvSpPr txBox="1"/>
          <p:nvPr/>
        </p:nvSpPr>
        <p:spPr>
          <a:xfrm>
            <a:off x="520758" y="1978063"/>
            <a:ext cx="1115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Motivation: Implement longitudinal wakefields in BimBim based on the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C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irculant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atrix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odel (CMM)</a:t>
            </a:r>
          </a:p>
        </p:txBody>
      </p:sp>
    </p:spTree>
    <p:extLst>
      <p:ext uri="{BB962C8B-B14F-4D97-AF65-F5344CB8AC3E}">
        <p14:creationId xmlns:p14="http://schemas.microsoft.com/office/powerpoint/2010/main" val="4135298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5E55E-735A-2BC7-EBE9-96AFAD971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C9296-C4B7-1427-F6C7-85B2C34B0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7A668C-6D70-F1BB-198F-75D4AFF2C3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6A2FD7-1ABD-F16E-F624-3C0E0D439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9CE339-282A-CC2B-E20A-5865EBF71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3</a:t>
            </a:fld>
            <a:endParaRPr lang="en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FABAC2E-DA2E-E76F-5AA3-D708058934AC}"/>
              </a:ext>
            </a:extLst>
          </p:cNvPr>
          <p:cNvGrpSpPr/>
          <p:nvPr/>
        </p:nvGrpSpPr>
        <p:grpSpPr>
          <a:xfrm>
            <a:off x="520756" y="1982254"/>
            <a:ext cx="3664946" cy="3649188"/>
            <a:chOff x="455362" y="1564395"/>
            <a:chExt cx="4270874" cy="425251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DF14851D-09A0-AD5B-3C68-7ED2D400F811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28AE663-C623-5723-9D87-11AFCD595A0A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961105-E957-19FB-6A56-F77ED1FFA383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11CDEBC-8D00-DD19-F515-E8DD2112EE55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160252C-DDA2-7E60-609B-3449289175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23F3F6D-08F3-7C6E-68A3-97A49EC7AA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253481-0282-D022-E1A0-DC247A1560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552" y="2283428"/>
              <a:ext cx="3069012" cy="290484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074" name="Picture 2" descr="equation.pdf">
            <a:extLst>
              <a:ext uri="{FF2B5EF4-FFF2-40B4-BE49-F238E27FC236}">
                <a16:creationId xmlns:a16="http://schemas.microsoft.com/office/drawing/2014/main" id="{030DAC63-AE2E-B6F7-D4B0-19D4D0893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672" y="2359833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A0BFAE2-AF32-944C-37E3-BB65384D2705}"/>
              </a:ext>
            </a:extLst>
          </p:cNvPr>
          <p:cNvSpPr txBox="1"/>
          <p:nvPr/>
        </p:nvSpPr>
        <p:spPr>
          <a:xfrm>
            <a:off x="520756" y="895999"/>
            <a:ext cx="1115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Motivation: Implement longitudinal wakefields in BimBim based on the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C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irculant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atrix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odel (CMM)</a:t>
            </a:r>
          </a:p>
        </p:txBody>
      </p:sp>
      <p:pic>
        <p:nvPicPr>
          <p:cNvPr id="3076" name="Picture 4" descr="equation.pdf">
            <a:extLst>
              <a:ext uri="{FF2B5EF4-FFF2-40B4-BE49-F238E27FC236}">
                <a16:creationId xmlns:a16="http://schemas.microsoft.com/office/drawing/2014/main" id="{A84C1CFA-4126-08BA-5A47-676761FA4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443" y="3161882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A5C917A-932D-B660-2055-22D5E87F2AA0}"/>
              </a:ext>
            </a:extLst>
          </p:cNvPr>
          <p:cNvCxnSpPr>
            <a:cxnSpLocks/>
          </p:cNvCxnSpPr>
          <p:nvPr/>
        </p:nvCxnSpPr>
        <p:spPr>
          <a:xfrm>
            <a:off x="375254" y="3835501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11BDD77-0AF9-1144-0472-9B33CC9D8283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2323293" y="1846645"/>
            <a:ext cx="4726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6" descr="equation.pdf">
            <a:extLst>
              <a:ext uri="{FF2B5EF4-FFF2-40B4-BE49-F238E27FC236}">
                <a16:creationId xmlns:a16="http://schemas.microsoft.com/office/drawing/2014/main" id="{CC257EF0-EE5D-4CD4-77B3-75508571B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687" y="1695580"/>
            <a:ext cx="274664" cy="1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equation.pdf">
            <a:extLst>
              <a:ext uri="{FF2B5EF4-FFF2-40B4-BE49-F238E27FC236}">
                <a16:creationId xmlns:a16="http://schemas.microsoft.com/office/drawing/2014/main" id="{A37535CC-9AFD-5D47-CA8F-8753718BC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20" y="3755781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rc 26">
            <a:extLst>
              <a:ext uri="{FF2B5EF4-FFF2-40B4-BE49-F238E27FC236}">
                <a16:creationId xmlns:a16="http://schemas.microsoft.com/office/drawing/2014/main" id="{E12814DC-257A-1119-29E9-FF5FA1E3D4BF}"/>
              </a:ext>
            </a:extLst>
          </p:cNvPr>
          <p:cNvSpPr/>
          <p:nvPr/>
        </p:nvSpPr>
        <p:spPr>
          <a:xfrm rot="19096634">
            <a:off x="871634" y="2202145"/>
            <a:ext cx="2903320" cy="2903320"/>
          </a:xfrm>
          <a:prstGeom prst="arc">
            <a:avLst>
              <a:gd name="adj1" fmla="val 17849597"/>
              <a:gd name="adj2" fmla="val 0"/>
            </a:avLst>
          </a:prstGeom>
          <a:ln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3080" name="Picture 8" descr="equation.pdf">
            <a:extLst>
              <a:ext uri="{FF2B5EF4-FFF2-40B4-BE49-F238E27FC236}">
                <a16:creationId xmlns:a16="http://schemas.microsoft.com/office/drawing/2014/main" id="{18F75D08-493B-7130-B30F-F53959FB9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292" y="1910494"/>
            <a:ext cx="1905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Arc 31">
            <a:extLst>
              <a:ext uri="{FF2B5EF4-FFF2-40B4-BE49-F238E27FC236}">
                <a16:creationId xmlns:a16="http://schemas.microsoft.com/office/drawing/2014/main" id="{AD77F54B-009C-CADA-0859-D830F213DE51}"/>
              </a:ext>
            </a:extLst>
          </p:cNvPr>
          <p:cNvSpPr/>
          <p:nvPr/>
        </p:nvSpPr>
        <p:spPr>
          <a:xfrm rot="17588550">
            <a:off x="1172684" y="2736363"/>
            <a:ext cx="2287737" cy="2287737"/>
          </a:xfrm>
          <a:prstGeom prst="arc">
            <a:avLst>
              <a:gd name="adj1" fmla="val 1892494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A3A3C55A-6BC9-00CE-7F31-2AE20D0D0C04}"/>
              </a:ext>
            </a:extLst>
          </p:cNvPr>
          <p:cNvSpPr/>
          <p:nvPr/>
        </p:nvSpPr>
        <p:spPr>
          <a:xfrm rot="17327311">
            <a:off x="1172683" y="3171853"/>
            <a:ext cx="2287737" cy="2287737"/>
          </a:xfrm>
          <a:prstGeom prst="arc">
            <a:avLst>
              <a:gd name="adj1" fmla="val 1957686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4" name="Arc 33">
            <a:extLst>
              <a:ext uri="{FF2B5EF4-FFF2-40B4-BE49-F238E27FC236}">
                <a16:creationId xmlns:a16="http://schemas.microsoft.com/office/drawing/2014/main" id="{ABE7B27C-B188-5690-5955-C97D7C509A90}"/>
              </a:ext>
            </a:extLst>
          </p:cNvPr>
          <p:cNvSpPr/>
          <p:nvPr/>
        </p:nvSpPr>
        <p:spPr>
          <a:xfrm rot="16749067">
            <a:off x="1194073" y="3596361"/>
            <a:ext cx="2287737" cy="2287737"/>
          </a:xfrm>
          <a:prstGeom prst="arc">
            <a:avLst>
              <a:gd name="adj1" fmla="val 20429654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3082" name="Picture 10" descr="equation.pdf">
            <a:extLst>
              <a:ext uri="{FF2B5EF4-FFF2-40B4-BE49-F238E27FC236}">
                <a16:creationId xmlns:a16="http://schemas.microsoft.com/office/drawing/2014/main" id="{36A27B6C-9687-8F2B-A000-C02D26DD3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81" y="2556357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equation.pdf">
            <a:extLst>
              <a:ext uri="{FF2B5EF4-FFF2-40B4-BE49-F238E27FC236}">
                <a16:creationId xmlns:a16="http://schemas.microsoft.com/office/drawing/2014/main" id="{8494754E-5F93-3B5B-A9CE-952231717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197" y="2971503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equation.pdf">
            <a:extLst>
              <a:ext uri="{FF2B5EF4-FFF2-40B4-BE49-F238E27FC236}">
                <a16:creationId xmlns:a16="http://schemas.microsoft.com/office/drawing/2014/main" id="{2ADE80E4-BD53-C076-5B6B-586C71C11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978" y="3419192"/>
            <a:ext cx="236096" cy="13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075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154CB-40AE-BD80-23B6-AD637245F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0B191-2585-62E2-A19B-F0BF3F119A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5C7CA4-065E-FEC1-0394-20E4E34048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BAC0B0-8260-8744-2C7C-78B9C69F81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69D6C9-D8CF-7D7F-DC6C-74A6CBD53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4</a:t>
            </a:fld>
            <a:endParaRPr lang="en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A8E9EAE-9D2F-E147-F8E5-A96613F77951}"/>
              </a:ext>
            </a:extLst>
          </p:cNvPr>
          <p:cNvGrpSpPr/>
          <p:nvPr/>
        </p:nvGrpSpPr>
        <p:grpSpPr>
          <a:xfrm>
            <a:off x="520756" y="1982254"/>
            <a:ext cx="3664946" cy="3649188"/>
            <a:chOff x="455362" y="1564395"/>
            <a:chExt cx="4270874" cy="425251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CCBD4AD-DBE2-5174-3A63-FADE98801B41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34C0684-3FEC-E8B8-33F0-48D0F09D28E2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3848E0F-4E79-D8A1-8CC9-91BBA66B4909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5F56FD9-6777-9C5B-F236-89F959723213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7D8ADC9-51DB-B29F-5AF0-DD5326B131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9A42EF5-DFE2-3B4C-3F72-779A77584C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0E7193-AFD7-68A6-EE71-D83ABEB45C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552" y="2283428"/>
              <a:ext cx="3069012" cy="290484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074" name="Picture 2" descr="equation.pdf">
            <a:extLst>
              <a:ext uri="{FF2B5EF4-FFF2-40B4-BE49-F238E27FC236}">
                <a16:creationId xmlns:a16="http://schemas.microsoft.com/office/drawing/2014/main" id="{8D5FC0D5-6918-CB15-FBAA-0A5265147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672" y="2359833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0AD1224-615A-ACCB-53AD-BCFA89E5C5A6}"/>
              </a:ext>
            </a:extLst>
          </p:cNvPr>
          <p:cNvSpPr txBox="1"/>
          <p:nvPr/>
        </p:nvSpPr>
        <p:spPr>
          <a:xfrm>
            <a:off x="520756" y="895999"/>
            <a:ext cx="1115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Motivation: Implement longitudinal wakefields in BimBim based on the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C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irculant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atrix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odel (CMM)</a:t>
            </a:r>
          </a:p>
        </p:txBody>
      </p:sp>
      <p:pic>
        <p:nvPicPr>
          <p:cNvPr id="3076" name="Picture 4" descr="equation.pdf">
            <a:extLst>
              <a:ext uri="{FF2B5EF4-FFF2-40B4-BE49-F238E27FC236}">
                <a16:creationId xmlns:a16="http://schemas.microsoft.com/office/drawing/2014/main" id="{90760BFA-126A-530C-1DDE-D13B14E33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443" y="3161882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03D0522C-34E9-F750-E466-4101BF2BA354}"/>
              </a:ext>
            </a:extLst>
          </p:cNvPr>
          <p:cNvSpPr/>
          <p:nvPr/>
        </p:nvSpPr>
        <p:spPr>
          <a:xfrm>
            <a:off x="3019008" y="3832251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052378-41E3-C059-664A-E484477543FB}"/>
              </a:ext>
            </a:extLst>
          </p:cNvPr>
          <p:cNvCxnSpPr>
            <a:cxnSpLocks/>
          </p:cNvCxnSpPr>
          <p:nvPr/>
        </p:nvCxnSpPr>
        <p:spPr>
          <a:xfrm>
            <a:off x="3434175" y="4344841"/>
            <a:ext cx="1682731" cy="14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BA41AD4-4ECD-304C-DD21-6A214774043E}"/>
              </a:ext>
            </a:extLst>
          </p:cNvPr>
          <p:cNvSpPr txBox="1"/>
          <p:nvPr/>
        </p:nvSpPr>
        <p:spPr>
          <a:xfrm>
            <a:off x="5231421" y="3997305"/>
            <a:ext cx="2614937" cy="755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Linearized forces in the transverse plane applied to:  </a:t>
            </a:r>
          </a:p>
        </p:txBody>
      </p:sp>
      <p:pic>
        <p:nvPicPr>
          <p:cNvPr id="4098" name="Picture 2" descr="equation.pdf">
            <a:extLst>
              <a:ext uri="{FF2B5EF4-FFF2-40B4-BE49-F238E27FC236}">
                <a16:creationId xmlns:a16="http://schemas.microsoft.com/office/drawing/2014/main" id="{E68E1C36-AECD-D831-ADAF-5C29DCA0C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108" y="3845635"/>
            <a:ext cx="551424" cy="10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BF0FB9D-9E07-394C-C341-D68F2A635FEE}"/>
              </a:ext>
            </a:extLst>
          </p:cNvPr>
          <p:cNvCxnSpPr>
            <a:cxnSpLocks/>
          </p:cNvCxnSpPr>
          <p:nvPr/>
        </p:nvCxnSpPr>
        <p:spPr>
          <a:xfrm>
            <a:off x="375254" y="3835501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47C362-CE24-65B3-6133-9521089172D5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2323293" y="1846645"/>
            <a:ext cx="4726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6" descr="equation.pdf">
            <a:extLst>
              <a:ext uri="{FF2B5EF4-FFF2-40B4-BE49-F238E27FC236}">
                <a16:creationId xmlns:a16="http://schemas.microsoft.com/office/drawing/2014/main" id="{7BAE5411-3ED4-A6D2-50EF-CF55A2005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687" y="1695580"/>
            <a:ext cx="274664" cy="1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equation.pdf">
            <a:extLst>
              <a:ext uri="{FF2B5EF4-FFF2-40B4-BE49-F238E27FC236}">
                <a16:creationId xmlns:a16="http://schemas.microsoft.com/office/drawing/2014/main" id="{1CC24369-0029-C750-7D5D-69641C91C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20" y="3755781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C663F592-FE7F-523E-5758-D6A252B73BF2}"/>
              </a:ext>
            </a:extLst>
          </p:cNvPr>
          <p:cNvSpPr/>
          <p:nvPr/>
        </p:nvSpPr>
        <p:spPr>
          <a:xfrm rot="19096634">
            <a:off x="871634" y="2202145"/>
            <a:ext cx="2903320" cy="2903320"/>
          </a:xfrm>
          <a:prstGeom prst="arc">
            <a:avLst>
              <a:gd name="adj1" fmla="val 17849597"/>
              <a:gd name="adj2" fmla="val 0"/>
            </a:avLst>
          </a:prstGeom>
          <a:ln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E3F95BC2-2598-4DBE-6CE8-303DEE1F2BDB}"/>
              </a:ext>
            </a:extLst>
          </p:cNvPr>
          <p:cNvSpPr/>
          <p:nvPr/>
        </p:nvSpPr>
        <p:spPr>
          <a:xfrm rot="17588550">
            <a:off x="1172684" y="2736363"/>
            <a:ext cx="2287737" cy="2287737"/>
          </a:xfrm>
          <a:prstGeom prst="arc">
            <a:avLst>
              <a:gd name="adj1" fmla="val 1892494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6B20930D-E3A1-54F4-F584-F47F5D2F2665}"/>
              </a:ext>
            </a:extLst>
          </p:cNvPr>
          <p:cNvSpPr/>
          <p:nvPr/>
        </p:nvSpPr>
        <p:spPr>
          <a:xfrm rot="17327311">
            <a:off x="1172683" y="3171853"/>
            <a:ext cx="2287737" cy="2287737"/>
          </a:xfrm>
          <a:prstGeom prst="arc">
            <a:avLst>
              <a:gd name="adj1" fmla="val 1957686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A50C1AEA-6047-9AD6-FEB2-CE608BE128D9}"/>
              </a:ext>
            </a:extLst>
          </p:cNvPr>
          <p:cNvSpPr/>
          <p:nvPr/>
        </p:nvSpPr>
        <p:spPr>
          <a:xfrm rot="16749067">
            <a:off x="1194073" y="3596361"/>
            <a:ext cx="2287737" cy="2287737"/>
          </a:xfrm>
          <a:prstGeom prst="arc">
            <a:avLst>
              <a:gd name="adj1" fmla="val 20429654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32" name="Picture 10" descr="equation.pdf">
            <a:extLst>
              <a:ext uri="{FF2B5EF4-FFF2-40B4-BE49-F238E27FC236}">
                <a16:creationId xmlns:a16="http://schemas.microsoft.com/office/drawing/2014/main" id="{550FC730-F306-E4C0-4D58-4EFF31435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81" y="2556357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equation.pdf">
            <a:extLst>
              <a:ext uri="{FF2B5EF4-FFF2-40B4-BE49-F238E27FC236}">
                <a16:creationId xmlns:a16="http://schemas.microsoft.com/office/drawing/2014/main" id="{366F91B8-B269-6049-6122-D880E383D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197" y="2971503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 descr="equation.pdf">
            <a:extLst>
              <a:ext uri="{FF2B5EF4-FFF2-40B4-BE49-F238E27FC236}">
                <a16:creationId xmlns:a16="http://schemas.microsoft.com/office/drawing/2014/main" id="{80C6884E-4BC5-B357-ECDF-63215224D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978" y="3419192"/>
            <a:ext cx="236096" cy="13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313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3957A-476F-10CC-C037-C5BCA22B6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1DD41-4254-70CC-1AEA-C2C3634A09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F1FC75-B93F-6181-A2CC-05D25965D3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0DCCC6-D9C8-9F84-7799-2FA03B3414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926D03-B965-153F-EED8-D870FB225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5</a:t>
            </a:fld>
            <a:endParaRPr lang="en-F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5AFDC7-3728-D9BC-8902-C90F38F818BF}"/>
              </a:ext>
            </a:extLst>
          </p:cNvPr>
          <p:cNvGrpSpPr/>
          <p:nvPr/>
        </p:nvGrpSpPr>
        <p:grpSpPr>
          <a:xfrm>
            <a:off x="520756" y="1982254"/>
            <a:ext cx="3664946" cy="3649188"/>
            <a:chOff x="455362" y="1564395"/>
            <a:chExt cx="4270874" cy="4252511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FE04254-6B18-5A48-25E6-88350BB44A10}"/>
                </a:ext>
              </a:extLst>
            </p:cNvPr>
            <p:cNvSpPr/>
            <p:nvPr/>
          </p:nvSpPr>
          <p:spPr>
            <a:xfrm>
              <a:off x="936433" y="2110862"/>
              <a:ext cx="3249976" cy="324997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63135FB-1E3C-6752-EC73-C1AD822653EB}"/>
                </a:ext>
              </a:extLst>
            </p:cNvPr>
            <p:cNvSpPr/>
            <p:nvPr/>
          </p:nvSpPr>
          <p:spPr>
            <a:xfrm>
              <a:off x="1441040" y="2615469"/>
              <a:ext cx="2240762" cy="2240762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55E711E-D66E-1C59-F3C3-573D7BCEC3B8}"/>
                </a:ext>
              </a:extLst>
            </p:cNvPr>
            <p:cNvSpPr/>
            <p:nvPr/>
          </p:nvSpPr>
          <p:spPr>
            <a:xfrm>
              <a:off x="1972018" y="3146447"/>
              <a:ext cx="1178806" cy="1178806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ECA7E40-A6C1-1358-E550-C23ECB21834A}"/>
                </a:ext>
              </a:extLst>
            </p:cNvPr>
            <p:cNvCxnSpPr>
              <a:cxnSpLocks/>
            </p:cNvCxnSpPr>
            <p:nvPr/>
          </p:nvCxnSpPr>
          <p:spPr>
            <a:xfrm>
              <a:off x="2561421" y="1564395"/>
              <a:ext cx="0" cy="425251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84958FE-A0E2-3D0D-9239-C1466E955E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5362" y="3735850"/>
              <a:ext cx="4270874" cy="0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61493F0-FF04-5BD6-E6A9-6EF50C6E44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552" y="2269475"/>
              <a:ext cx="3084723" cy="2901705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AB1E882-EC3E-1263-5215-9E1E0645E0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3552" y="2283428"/>
              <a:ext cx="3069012" cy="2904843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3074" name="Picture 2" descr="equation.pdf">
            <a:extLst>
              <a:ext uri="{FF2B5EF4-FFF2-40B4-BE49-F238E27FC236}">
                <a16:creationId xmlns:a16="http://schemas.microsoft.com/office/drawing/2014/main" id="{01F642BB-271C-5B06-61F3-7D2D1AFAD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672" y="2359833"/>
            <a:ext cx="257246" cy="2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DB291EF-D2DE-A9ED-B9D8-B780815AFE93}"/>
              </a:ext>
            </a:extLst>
          </p:cNvPr>
          <p:cNvSpPr txBox="1"/>
          <p:nvPr/>
        </p:nvSpPr>
        <p:spPr>
          <a:xfrm>
            <a:off x="520756" y="895999"/>
            <a:ext cx="11150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Motivation: Implement longitudinal wakefields in BimBim based on the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C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irculant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atrix </a:t>
            </a:r>
            <a:r>
              <a:rPr lang="en-FR" u="sng" dirty="0">
                <a:solidFill>
                  <a:schemeClr val="accent4"/>
                </a:solidFill>
                <a:latin typeface="Avenir Next Medium" panose="020B0503020202020204" pitchFamily="34" charset="0"/>
              </a:rPr>
              <a:t>M</a:t>
            </a:r>
            <a:r>
              <a:rPr lang="en-FR" dirty="0">
                <a:solidFill>
                  <a:schemeClr val="accent4"/>
                </a:solidFill>
                <a:latin typeface="Avenir Next Medium" panose="020B0503020202020204" pitchFamily="34" charset="0"/>
              </a:rPr>
              <a:t>odel (CMM)</a:t>
            </a:r>
          </a:p>
        </p:txBody>
      </p:sp>
      <p:pic>
        <p:nvPicPr>
          <p:cNvPr id="3076" name="Picture 4" descr="equation.pdf">
            <a:extLst>
              <a:ext uri="{FF2B5EF4-FFF2-40B4-BE49-F238E27FC236}">
                <a16:creationId xmlns:a16="http://schemas.microsoft.com/office/drawing/2014/main" id="{5CE7F5BC-BD7F-A19E-144A-300CB5BD8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443" y="3161882"/>
            <a:ext cx="278685" cy="23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7DA87495-3DF4-91ED-B332-19EA147DE626}"/>
              </a:ext>
            </a:extLst>
          </p:cNvPr>
          <p:cNvSpPr/>
          <p:nvPr/>
        </p:nvSpPr>
        <p:spPr>
          <a:xfrm>
            <a:off x="3019008" y="3832251"/>
            <a:ext cx="711698" cy="1007243"/>
          </a:xfrm>
          <a:custGeom>
            <a:avLst/>
            <a:gdLst>
              <a:gd name="connsiteX0" fmla="*/ 341412 w 711698"/>
              <a:gd name="connsiteY0" fmla="*/ 8229 h 1007243"/>
              <a:gd name="connsiteX1" fmla="*/ 638592 w 711698"/>
              <a:gd name="connsiteY1" fmla="*/ 15849 h 1007243"/>
              <a:gd name="connsiteX2" fmla="*/ 707172 w 711698"/>
              <a:gd name="connsiteY2" fmla="*/ 15849 h 1007243"/>
              <a:gd name="connsiteX3" fmla="*/ 699552 w 711698"/>
              <a:gd name="connsiteY3" fmla="*/ 183489 h 1007243"/>
              <a:gd name="connsiteX4" fmla="*/ 653832 w 711698"/>
              <a:gd name="connsiteY4" fmla="*/ 396849 h 1007243"/>
              <a:gd name="connsiteX5" fmla="*/ 570012 w 711698"/>
              <a:gd name="connsiteY5" fmla="*/ 633069 h 1007243"/>
              <a:gd name="connsiteX6" fmla="*/ 440472 w 711698"/>
              <a:gd name="connsiteY6" fmla="*/ 823569 h 1007243"/>
              <a:gd name="connsiteX7" fmla="*/ 326172 w 711698"/>
              <a:gd name="connsiteY7" fmla="*/ 975969 h 1007243"/>
              <a:gd name="connsiteX8" fmla="*/ 310932 w 711698"/>
              <a:gd name="connsiteY8" fmla="*/ 983589 h 1007243"/>
              <a:gd name="connsiteX9" fmla="*/ 36612 w 711698"/>
              <a:gd name="connsiteY9" fmla="*/ 716889 h 1007243"/>
              <a:gd name="connsiteX10" fmla="*/ 6132 w 711698"/>
              <a:gd name="connsiteY10" fmla="*/ 678789 h 1007243"/>
              <a:gd name="connsiteX11" fmla="*/ 67092 w 711698"/>
              <a:gd name="connsiteY11" fmla="*/ 617829 h 1007243"/>
              <a:gd name="connsiteX12" fmla="*/ 105192 w 711698"/>
              <a:gd name="connsiteY12" fmla="*/ 556869 h 1007243"/>
              <a:gd name="connsiteX13" fmla="*/ 196632 w 711698"/>
              <a:gd name="connsiteY13" fmla="*/ 412089 h 1007243"/>
              <a:gd name="connsiteX14" fmla="*/ 257592 w 711698"/>
              <a:gd name="connsiteY14" fmla="*/ 198729 h 1007243"/>
              <a:gd name="connsiteX15" fmla="*/ 280452 w 711698"/>
              <a:gd name="connsiteY15" fmla="*/ 15849 h 1007243"/>
              <a:gd name="connsiteX16" fmla="*/ 341412 w 711698"/>
              <a:gd name="connsiteY16" fmla="*/ 8229 h 100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1698" h="1007243">
                <a:moveTo>
                  <a:pt x="341412" y="8229"/>
                </a:moveTo>
                <a:cubicBezTo>
                  <a:pt x="401102" y="8229"/>
                  <a:pt x="577632" y="14579"/>
                  <a:pt x="638592" y="15849"/>
                </a:cubicBezTo>
                <a:cubicBezTo>
                  <a:pt x="699552" y="17119"/>
                  <a:pt x="697012" y="-12091"/>
                  <a:pt x="707172" y="15849"/>
                </a:cubicBezTo>
                <a:cubicBezTo>
                  <a:pt x="717332" y="43789"/>
                  <a:pt x="708442" y="119989"/>
                  <a:pt x="699552" y="183489"/>
                </a:cubicBezTo>
                <a:cubicBezTo>
                  <a:pt x="690662" y="246989"/>
                  <a:pt x="675422" y="321919"/>
                  <a:pt x="653832" y="396849"/>
                </a:cubicBezTo>
                <a:cubicBezTo>
                  <a:pt x="632242" y="471779"/>
                  <a:pt x="605572" y="561949"/>
                  <a:pt x="570012" y="633069"/>
                </a:cubicBezTo>
                <a:cubicBezTo>
                  <a:pt x="534452" y="704189"/>
                  <a:pt x="481112" y="766419"/>
                  <a:pt x="440472" y="823569"/>
                </a:cubicBezTo>
                <a:cubicBezTo>
                  <a:pt x="399832" y="880719"/>
                  <a:pt x="326172" y="975969"/>
                  <a:pt x="326172" y="975969"/>
                </a:cubicBezTo>
                <a:cubicBezTo>
                  <a:pt x="304582" y="1002639"/>
                  <a:pt x="359192" y="1026769"/>
                  <a:pt x="310932" y="983589"/>
                </a:cubicBezTo>
                <a:cubicBezTo>
                  <a:pt x="262672" y="940409"/>
                  <a:pt x="36612" y="716889"/>
                  <a:pt x="36612" y="716889"/>
                </a:cubicBezTo>
                <a:cubicBezTo>
                  <a:pt x="-14188" y="666089"/>
                  <a:pt x="1052" y="695299"/>
                  <a:pt x="6132" y="678789"/>
                </a:cubicBezTo>
                <a:cubicBezTo>
                  <a:pt x="11212" y="662279"/>
                  <a:pt x="50582" y="638149"/>
                  <a:pt x="67092" y="617829"/>
                </a:cubicBezTo>
                <a:cubicBezTo>
                  <a:pt x="83602" y="597509"/>
                  <a:pt x="105192" y="556869"/>
                  <a:pt x="105192" y="556869"/>
                </a:cubicBezTo>
                <a:cubicBezTo>
                  <a:pt x="126782" y="522579"/>
                  <a:pt x="171232" y="471779"/>
                  <a:pt x="196632" y="412089"/>
                </a:cubicBezTo>
                <a:cubicBezTo>
                  <a:pt x="222032" y="352399"/>
                  <a:pt x="243622" y="264769"/>
                  <a:pt x="257592" y="198729"/>
                </a:cubicBezTo>
                <a:cubicBezTo>
                  <a:pt x="271562" y="132689"/>
                  <a:pt x="270292" y="46329"/>
                  <a:pt x="280452" y="15849"/>
                </a:cubicBezTo>
                <a:cubicBezTo>
                  <a:pt x="290612" y="-14631"/>
                  <a:pt x="281722" y="8229"/>
                  <a:pt x="341412" y="8229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CDB3E9-5A48-5FCC-0C39-E8A547F6FCAE}"/>
              </a:ext>
            </a:extLst>
          </p:cNvPr>
          <p:cNvCxnSpPr>
            <a:cxnSpLocks/>
          </p:cNvCxnSpPr>
          <p:nvPr/>
        </p:nvCxnSpPr>
        <p:spPr>
          <a:xfrm>
            <a:off x="3434175" y="4344841"/>
            <a:ext cx="1682731" cy="14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B42E49E-5FE3-389C-04F3-0E6B8B131F99}"/>
              </a:ext>
            </a:extLst>
          </p:cNvPr>
          <p:cNvSpPr txBox="1"/>
          <p:nvPr/>
        </p:nvSpPr>
        <p:spPr>
          <a:xfrm>
            <a:off x="5231421" y="3997305"/>
            <a:ext cx="2614937" cy="755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Linearized forces in the transverse plane applied to:  </a:t>
            </a:r>
          </a:p>
        </p:txBody>
      </p:sp>
      <p:pic>
        <p:nvPicPr>
          <p:cNvPr id="4098" name="Picture 2" descr="equation.pdf">
            <a:extLst>
              <a:ext uri="{FF2B5EF4-FFF2-40B4-BE49-F238E27FC236}">
                <a16:creationId xmlns:a16="http://schemas.microsoft.com/office/drawing/2014/main" id="{FE89F8B7-D297-E391-F809-0789B6450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108" y="3845635"/>
            <a:ext cx="551424" cy="105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FF9F8A-78E5-8846-46A3-90B4D035CDAD}"/>
              </a:ext>
            </a:extLst>
          </p:cNvPr>
          <p:cNvSpPr txBox="1"/>
          <p:nvPr/>
        </p:nvSpPr>
        <p:spPr>
          <a:xfrm>
            <a:off x="8688005" y="3488947"/>
            <a:ext cx="3128741" cy="1794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Linear transfer matrix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Beam-beam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Transverse impedance force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✅"/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Space charge</a:t>
            </a:r>
          </a:p>
          <a:p>
            <a:pPr marL="285750" indent="-285750">
              <a:lnSpc>
                <a:spcPct val="150000"/>
              </a:lnSpc>
              <a:buFont typeface="System Font Regular"/>
              <a:buChar char="❌"/>
            </a:pPr>
            <a:r>
              <a:rPr lang="en-FR" sz="1500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Longitudinal impedance force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13FB7AB-783E-D125-396E-0F234486EFDA}"/>
              </a:ext>
            </a:extLst>
          </p:cNvPr>
          <p:cNvCxnSpPr>
            <a:cxnSpLocks/>
          </p:cNvCxnSpPr>
          <p:nvPr/>
        </p:nvCxnSpPr>
        <p:spPr>
          <a:xfrm>
            <a:off x="375254" y="3835501"/>
            <a:ext cx="4002315" cy="509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37E0EA-7EAB-306D-488F-07E8E4F4D736}"/>
              </a:ext>
            </a:extLst>
          </p:cNvPr>
          <p:cNvCxnSpPr>
            <a:cxnSpLocks/>
            <a:endCxn id="5126" idx="2"/>
          </p:cNvCxnSpPr>
          <p:nvPr/>
        </p:nvCxnSpPr>
        <p:spPr>
          <a:xfrm flipV="1">
            <a:off x="2323293" y="1846645"/>
            <a:ext cx="4726" cy="38567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equation.pdf">
            <a:extLst>
              <a:ext uri="{FF2B5EF4-FFF2-40B4-BE49-F238E27FC236}">
                <a16:creationId xmlns:a16="http://schemas.microsoft.com/office/drawing/2014/main" id="{F2979624-78FC-2483-A6AB-773209429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687" y="1695580"/>
            <a:ext cx="274664" cy="15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equation.pdf">
            <a:extLst>
              <a:ext uri="{FF2B5EF4-FFF2-40B4-BE49-F238E27FC236}">
                <a16:creationId xmlns:a16="http://schemas.microsoft.com/office/drawing/2014/main" id="{6B730B34-6222-FC44-DB15-B15180D0C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220" y="3755781"/>
            <a:ext cx="327262" cy="19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Arc 10">
            <a:extLst>
              <a:ext uri="{FF2B5EF4-FFF2-40B4-BE49-F238E27FC236}">
                <a16:creationId xmlns:a16="http://schemas.microsoft.com/office/drawing/2014/main" id="{90C0ED65-29B9-BFAC-CFFA-058D01DE8216}"/>
              </a:ext>
            </a:extLst>
          </p:cNvPr>
          <p:cNvSpPr/>
          <p:nvPr/>
        </p:nvSpPr>
        <p:spPr>
          <a:xfrm rot="19096634">
            <a:off x="871634" y="2202145"/>
            <a:ext cx="2903320" cy="2903320"/>
          </a:xfrm>
          <a:prstGeom prst="arc">
            <a:avLst>
              <a:gd name="adj1" fmla="val 17849597"/>
              <a:gd name="adj2" fmla="val 0"/>
            </a:avLst>
          </a:prstGeom>
          <a:ln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1DA68339-4281-8C61-31B0-F8013B7C83C0}"/>
              </a:ext>
            </a:extLst>
          </p:cNvPr>
          <p:cNvSpPr/>
          <p:nvPr/>
        </p:nvSpPr>
        <p:spPr>
          <a:xfrm rot="17588550">
            <a:off x="1172684" y="2736363"/>
            <a:ext cx="2287737" cy="2287737"/>
          </a:xfrm>
          <a:prstGeom prst="arc">
            <a:avLst>
              <a:gd name="adj1" fmla="val 1892494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301742FE-A3E4-7E10-6ADE-7286C45A6E30}"/>
              </a:ext>
            </a:extLst>
          </p:cNvPr>
          <p:cNvSpPr/>
          <p:nvPr/>
        </p:nvSpPr>
        <p:spPr>
          <a:xfrm rot="17327311">
            <a:off x="1172683" y="3171853"/>
            <a:ext cx="2287737" cy="2287737"/>
          </a:xfrm>
          <a:prstGeom prst="arc">
            <a:avLst>
              <a:gd name="adj1" fmla="val 19576860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F2FAC27C-E3A2-8E87-F993-B2B84A466F4F}"/>
              </a:ext>
            </a:extLst>
          </p:cNvPr>
          <p:cNvSpPr/>
          <p:nvPr/>
        </p:nvSpPr>
        <p:spPr>
          <a:xfrm rot="16749067">
            <a:off x="1194073" y="3596361"/>
            <a:ext cx="2287737" cy="2287737"/>
          </a:xfrm>
          <a:prstGeom prst="arc">
            <a:avLst>
              <a:gd name="adj1" fmla="val 20429654"/>
              <a:gd name="adj2" fmla="val 0"/>
            </a:avLst>
          </a:prstGeom>
          <a:ln>
            <a:solidFill>
              <a:schemeClr val="bg2">
                <a:lumMod val="75000"/>
              </a:schemeClr>
            </a:solidFill>
            <a:head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31" name="Picture 10" descr="equation.pdf">
            <a:extLst>
              <a:ext uri="{FF2B5EF4-FFF2-40B4-BE49-F238E27FC236}">
                <a16:creationId xmlns:a16="http://schemas.microsoft.com/office/drawing/2014/main" id="{849E3084-1CAF-03DD-4FCE-895F927F5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81" y="2556357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equation.pdf">
            <a:extLst>
              <a:ext uri="{FF2B5EF4-FFF2-40B4-BE49-F238E27FC236}">
                <a16:creationId xmlns:a16="http://schemas.microsoft.com/office/drawing/2014/main" id="{6297C355-FC8C-274C-BA2F-C4C58F5F2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197" y="2971503"/>
            <a:ext cx="2794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equation.pdf">
            <a:extLst>
              <a:ext uri="{FF2B5EF4-FFF2-40B4-BE49-F238E27FC236}">
                <a16:creationId xmlns:a16="http://schemas.microsoft.com/office/drawing/2014/main" id="{1F45DC4B-F74F-25B0-8630-B7FCF3E29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978" y="3419192"/>
            <a:ext cx="236096" cy="13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17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58D20-E3D6-B502-6EA4-EAA2577C7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1937-CD09-E454-1E53-CC7848D4B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A03236-B886-2EC3-A0D7-910A237800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EC0C18-839C-B932-C43B-BC0010B157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057EB4-836D-B778-91BA-DBD43A8E8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6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F50314-2D95-A8E5-C699-7CBF2CFADD3B}"/>
              </a:ext>
            </a:extLst>
          </p:cNvPr>
          <p:cNvSpPr txBox="1"/>
          <p:nvPr/>
        </p:nvSpPr>
        <p:spPr>
          <a:xfrm>
            <a:off x="798587" y="859154"/>
            <a:ext cx="1075149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Synchrotron tune shift due to longitudinal impedance and non-linear </a:t>
            </a:r>
            <a:r>
              <a:rPr lang="en-FR" b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adio </a:t>
            </a:r>
            <a:r>
              <a:rPr lang="en-FR" b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F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requency (RF) cavities</a:t>
            </a:r>
          </a:p>
        </p:txBody>
      </p:sp>
      <p:pic>
        <p:nvPicPr>
          <p:cNvPr id="11" name="Picture 10" descr="A white text with black text&#10;&#10;Description automatically generated">
            <a:extLst>
              <a:ext uri="{FF2B5EF4-FFF2-40B4-BE49-F238E27FC236}">
                <a16:creationId xmlns:a16="http://schemas.microsoft.com/office/drawing/2014/main" id="{A2EF369C-97E0-0A86-4698-812289961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58" y="1839930"/>
            <a:ext cx="4042878" cy="1688797"/>
          </a:xfrm>
          <a:prstGeom prst="rect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1D3C7D-4BB8-08CF-D6F5-C8EF38BA747C}"/>
              </a:ext>
            </a:extLst>
          </p:cNvPr>
          <p:cNvSpPr txBox="1"/>
          <p:nvPr/>
        </p:nvSpPr>
        <p:spPr>
          <a:xfrm>
            <a:off x="110655" y="1567566"/>
            <a:ext cx="3121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https://</a:t>
            </a:r>
            <a:r>
              <a:rPr lang="en-GB" sz="1000" i="1" dirty="0" err="1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doi.org</a:t>
            </a:r>
            <a:r>
              <a:rPr lang="en-GB" sz="1000" i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/10.1088/1748-0221/19/03/P03017</a:t>
            </a:r>
          </a:p>
        </p:txBody>
      </p:sp>
      <p:pic>
        <p:nvPicPr>
          <p:cNvPr id="6150" name="Picture 6" descr="equation.pdf">
            <a:extLst>
              <a:ext uri="{FF2B5EF4-FFF2-40B4-BE49-F238E27FC236}">
                <a16:creationId xmlns:a16="http://schemas.microsoft.com/office/drawing/2014/main" id="{3A570097-23E0-7EB3-2D04-933EC079D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452" y="5393003"/>
            <a:ext cx="5041542" cy="6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quation.pdf">
            <a:extLst>
              <a:ext uri="{FF2B5EF4-FFF2-40B4-BE49-F238E27FC236}">
                <a16:creationId xmlns:a16="http://schemas.microsoft.com/office/drawing/2014/main" id="{2683DC73-5B42-C49E-93E7-2E7418805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58" y="3108417"/>
            <a:ext cx="2109760" cy="50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787675-62D8-6700-EBAD-87BC5CBAA3F7}"/>
              </a:ext>
            </a:extLst>
          </p:cNvPr>
          <p:cNvSpPr txBox="1"/>
          <p:nvPr/>
        </p:nvSpPr>
        <p:spPr>
          <a:xfrm>
            <a:off x="8266773" y="2227101"/>
            <a:ext cx="2175022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N</a:t>
            </a:r>
            <a:r>
              <a:rPr lang="en-FR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ominal synchrotron frequency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5A7AC5-2C34-C72E-E1DB-DE0EBE616ABC}"/>
              </a:ext>
            </a:extLst>
          </p:cNvPr>
          <p:cNvSpPr txBox="1"/>
          <p:nvPr/>
        </p:nvSpPr>
        <p:spPr>
          <a:xfrm>
            <a:off x="4255537" y="1713625"/>
            <a:ext cx="376142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Differential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equation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the longitudinal motion in the RF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bucket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a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beam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subjected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to a force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F</a:t>
            </a:r>
            <a:r>
              <a:rPr lang="fr-CH" sz="1200" b="1" baseline="-25000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imp</a:t>
            </a:r>
            <a:r>
              <a:rPr lang="fr-CH" sz="1200" b="1" baseline="-25000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: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6154" name="Picture 10" descr="equation.pdf">
            <a:extLst>
              <a:ext uri="{FF2B5EF4-FFF2-40B4-BE49-F238E27FC236}">
                <a16:creationId xmlns:a16="http://schemas.microsoft.com/office/drawing/2014/main" id="{ADC72683-BFF9-40C3-55A1-159D89BBA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663" y="1839930"/>
            <a:ext cx="2870027" cy="5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BEFA724-DF60-E0CB-50BB-2610B0A5F376}"/>
              </a:ext>
            </a:extLst>
          </p:cNvPr>
          <p:cNvSpPr txBox="1"/>
          <p:nvPr/>
        </p:nvSpPr>
        <p:spPr>
          <a:xfrm>
            <a:off x="10815692" y="1614111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Revolution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frequency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B671A5-E228-699C-1379-134645E68161}"/>
              </a:ext>
            </a:extLst>
          </p:cNvPr>
          <p:cNvSpPr txBox="1"/>
          <p:nvPr/>
        </p:nvSpPr>
        <p:spPr>
          <a:xfrm>
            <a:off x="10203676" y="1415602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harmonic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881D73-5AA0-890B-9BDF-8F8949FA45D6}"/>
              </a:ext>
            </a:extLst>
          </p:cNvPr>
          <p:cNvSpPr txBox="1"/>
          <p:nvPr/>
        </p:nvSpPr>
        <p:spPr>
          <a:xfrm>
            <a:off x="11227191" y="2233990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External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force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A35E0C-EC36-1829-43D5-3B825AB95FFB}"/>
              </a:ext>
            </a:extLst>
          </p:cNvPr>
          <p:cNvSpPr txBox="1"/>
          <p:nvPr/>
        </p:nvSpPr>
        <p:spPr>
          <a:xfrm>
            <a:off x="9377938" y="1597570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Slippage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factor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9610CF-42D7-1861-1B62-FB859B8A9064}"/>
              </a:ext>
            </a:extLst>
          </p:cNvPr>
          <p:cNvSpPr txBox="1"/>
          <p:nvPr/>
        </p:nvSpPr>
        <p:spPr>
          <a:xfrm>
            <a:off x="10364405" y="2355313"/>
            <a:ext cx="743643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energy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03098C-04D8-7DA7-699B-B32DE5944CF3}"/>
              </a:ext>
            </a:extLst>
          </p:cNvPr>
          <p:cNvSpPr txBox="1"/>
          <p:nvPr/>
        </p:nvSpPr>
        <p:spPr>
          <a:xfrm>
            <a:off x="8481237" y="1597461"/>
            <a:ext cx="8730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phase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E27758-F127-EB08-B101-A5AF67AC5E92}"/>
              </a:ext>
            </a:extLst>
          </p:cNvPr>
          <p:cNvSpPr txBox="1"/>
          <p:nvPr/>
        </p:nvSpPr>
        <p:spPr>
          <a:xfrm>
            <a:off x="4248845" y="2990811"/>
            <a:ext cx="376142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Approximated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form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the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differential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equation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for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small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amplitudes        :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6156" name="Picture 12" descr="equation.pdf">
            <a:extLst>
              <a:ext uri="{FF2B5EF4-FFF2-40B4-BE49-F238E27FC236}">
                <a16:creationId xmlns:a16="http://schemas.microsoft.com/office/drawing/2014/main" id="{1C7BCAAE-00F2-2807-0CCB-8BA72CC29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362" y="3353379"/>
            <a:ext cx="131249" cy="20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5266167-89C7-C4AE-1D89-2F63A215418B}"/>
              </a:ext>
            </a:extLst>
          </p:cNvPr>
          <p:cNvSpPr txBox="1"/>
          <p:nvPr/>
        </p:nvSpPr>
        <p:spPr>
          <a:xfrm>
            <a:off x="11655785" y="1913509"/>
            <a:ext cx="4948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2"/>
                </a:solidFill>
                <a:latin typeface="Avenir Next Ultra Light" panose="020B0203020202020204" pitchFamily="34" charset="77"/>
              </a:rPr>
              <a:t>(1)</a:t>
            </a:r>
            <a:endParaRPr lang="en-FR" sz="1200" b="1" dirty="0">
              <a:solidFill>
                <a:schemeClr val="accent2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536320A-96AB-1E52-8CD4-4A134C9E8A18}"/>
              </a:ext>
            </a:extLst>
          </p:cNvPr>
          <p:cNvSpPr txBox="1"/>
          <p:nvPr/>
        </p:nvSpPr>
        <p:spPr>
          <a:xfrm>
            <a:off x="11655785" y="3167007"/>
            <a:ext cx="4948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2"/>
                </a:solidFill>
                <a:latin typeface="Avenir Next Ultra Light" panose="020B0203020202020204" pitchFamily="34" charset="77"/>
              </a:rPr>
              <a:t>(2)</a:t>
            </a:r>
            <a:endParaRPr lang="en-FR" sz="1200" b="1" dirty="0">
              <a:solidFill>
                <a:schemeClr val="accent2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4CA0036-BA1A-D58F-07F7-FA0FE1C1CDB5}"/>
              </a:ext>
            </a:extLst>
          </p:cNvPr>
          <p:cNvSpPr txBox="1"/>
          <p:nvPr/>
        </p:nvSpPr>
        <p:spPr>
          <a:xfrm>
            <a:off x="4614203" y="6030684"/>
            <a:ext cx="1819673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synchronous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phase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5F1143-6932-7505-A4AA-F0BAE0832356}"/>
              </a:ext>
            </a:extLst>
          </p:cNvPr>
          <p:cNvSpPr txBox="1"/>
          <p:nvPr/>
        </p:nvSpPr>
        <p:spPr>
          <a:xfrm>
            <a:off x="3718975" y="6020510"/>
            <a:ext cx="829604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voltage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4E4352-600F-FED3-7A7D-ABCBDBEE809B}"/>
              </a:ext>
            </a:extLst>
          </p:cNvPr>
          <p:cNvSpPr txBox="1"/>
          <p:nvPr/>
        </p:nvSpPr>
        <p:spPr>
          <a:xfrm>
            <a:off x="6291772" y="5180987"/>
            <a:ext cx="1195745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Bunch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spectrum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A3110D-2A38-BFEB-6E72-854A49F239F1}"/>
              </a:ext>
            </a:extLst>
          </p:cNvPr>
          <p:cNvSpPr txBox="1"/>
          <p:nvPr/>
        </p:nvSpPr>
        <p:spPr>
          <a:xfrm>
            <a:off x="6898644" y="5927630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Longitudinal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impedance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59E228-F855-42BC-1B47-9635E66E5D2C}"/>
              </a:ext>
            </a:extLst>
          </p:cNvPr>
          <p:cNvSpPr txBox="1"/>
          <p:nvPr/>
        </p:nvSpPr>
        <p:spPr>
          <a:xfrm>
            <a:off x="4197047" y="5097823"/>
            <a:ext cx="1195745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Average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current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7976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AE1CF8-0221-FF6E-C0EE-3C089DACA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75129-5FF6-17AF-57BF-BC94D222A4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4C389F-866F-7950-8599-93F015F363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7CE1F6-B460-D22F-46CC-A7B58807E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B5BB25-DAC2-4114-2205-97F78A524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7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28FD27-C779-B943-A0E3-C78AFCFE8B38}"/>
              </a:ext>
            </a:extLst>
          </p:cNvPr>
          <p:cNvSpPr txBox="1"/>
          <p:nvPr/>
        </p:nvSpPr>
        <p:spPr>
          <a:xfrm>
            <a:off x="798587" y="859154"/>
            <a:ext cx="1075149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Synchrotron tune shift due to longitudinal impedance and non-linear </a:t>
            </a:r>
            <a:r>
              <a:rPr lang="en-FR" b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adio </a:t>
            </a:r>
            <a:r>
              <a:rPr lang="en-FR" b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F</a:t>
            </a: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requency (RF) cavities</a:t>
            </a:r>
          </a:p>
        </p:txBody>
      </p:sp>
      <p:pic>
        <p:nvPicPr>
          <p:cNvPr id="11" name="Picture 10" descr="A white text with black text&#10;&#10;Description automatically generated">
            <a:extLst>
              <a:ext uri="{FF2B5EF4-FFF2-40B4-BE49-F238E27FC236}">
                <a16:creationId xmlns:a16="http://schemas.microsoft.com/office/drawing/2014/main" id="{D3A4EDCB-FA93-463D-7763-7CEC401219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58" y="1839930"/>
            <a:ext cx="4042878" cy="1688797"/>
          </a:xfrm>
          <a:prstGeom prst="rect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D43DC8-D8D8-FEEC-4A29-A4492A6D0E92}"/>
              </a:ext>
            </a:extLst>
          </p:cNvPr>
          <p:cNvSpPr txBox="1"/>
          <p:nvPr/>
        </p:nvSpPr>
        <p:spPr>
          <a:xfrm>
            <a:off x="110655" y="1567566"/>
            <a:ext cx="3121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https://</a:t>
            </a:r>
            <a:r>
              <a:rPr lang="en-GB" sz="1000" i="1" dirty="0" err="1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doi.org</a:t>
            </a:r>
            <a:r>
              <a:rPr lang="en-GB" sz="1000" i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/10.1088/1748-0221/19/03/P03017</a:t>
            </a:r>
          </a:p>
        </p:txBody>
      </p:sp>
      <p:pic>
        <p:nvPicPr>
          <p:cNvPr id="6146" name="Picture 2" descr="equation.pdf">
            <a:extLst>
              <a:ext uri="{FF2B5EF4-FFF2-40B4-BE49-F238E27FC236}">
                <a16:creationId xmlns:a16="http://schemas.microsoft.com/office/drawing/2014/main" id="{52485344-A59D-0E1D-3309-07C7851D4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604" y="4337414"/>
            <a:ext cx="2797150" cy="52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equation.pdf">
            <a:extLst>
              <a:ext uri="{FF2B5EF4-FFF2-40B4-BE49-F238E27FC236}">
                <a16:creationId xmlns:a16="http://schemas.microsoft.com/office/drawing/2014/main" id="{63453619-22FF-3238-8941-9E2D8B79A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452" y="5393003"/>
            <a:ext cx="5041542" cy="6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quation.pdf">
            <a:extLst>
              <a:ext uri="{FF2B5EF4-FFF2-40B4-BE49-F238E27FC236}">
                <a16:creationId xmlns:a16="http://schemas.microsoft.com/office/drawing/2014/main" id="{9F2439C1-86DB-1103-97A5-E30C286CB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158" y="3108417"/>
            <a:ext cx="2109760" cy="50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4D9D49-C3E1-096C-D729-83B84068FAC9}"/>
              </a:ext>
            </a:extLst>
          </p:cNvPr>
          <p:cNvSpPr txBox="1"/>
          <p:nvPr/>
        </p:nvSpPr>
        <p:spPr>
          <a:xfrm>
            <a:off x="8266773" y="2227101"/>
            <a:ext cx="2175022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N</a:t>
            </a:r>
            <a:r>
              <a:rPr lang="en-FR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ominal synchrotron frequency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BAEF84-2B19-1688-114E-A6B9032F144D}"/>
              </a:ext>
            </a:extLst>
          </p:cNvPr>
          <p:cNvSpPr txBox="1"/>
          <p:nvPr/>
        </p:nvSpPr>
        <p:spPr>
          <a:xfrm>
            <a:off x="4255537" y="1713625"/>
            <a:ext cx="376142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Differential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equation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the longitudinal motion in the RF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bucket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a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beam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subjected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to a force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F</a:t>
            </a:r>
            <a:r>
              <a:rPr lang="fr-CH" sz="1200" b="1" baseline="-25000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imp</a:t>
            </a:r>
            <a:r>
              <a:rPr lang="fr-CH" sz="1200" b="1" baseline="-25000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: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6154" name="Picture 10" descr="equation.pdf">
            <a:extLst>
              <a:ext uri="{FF2B5EF4-FFF2-40B4-BE49-F238E27FC236}">
                <a16:creationId xmlns:a16="http://schemas.microsoft.com/office/drawing/2014/main" id="{747A5DBD-110E-F68A-02D9-ECDF699A47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663" y="1839930"/>
            <a:ext cx="2870027" cy="54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A6BD5C0-5967-D392-07CF-4AFF69D524FC}"/>
              </a:ext>
            </a:extLst>
          </p:cNvPr>
          <p:cNvSpPr txBox="1"/>
          <p:nvPr/>
        </p:nvSpPr>
        <p:spPr>
          <a:xfrm>
            <a:off x="10815692" y="1614111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Revolution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frequency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45001E-9A7D-3760-6727-1D477E8A7D4C}"/>
              </a:ext>
            </a:extLst>
          </p:cNvPr>
          <p:cNvSpPr txBox="1"/>
          <p:nvPr/>
        </p:nvSpPr>
        <p:spPr>
          <a:xfrm>
            <a:off x="10203676" y="1415602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harmonic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E1011D-29DC-D61D-A746-FAFD670CAF9D}"/>
              </a:ext>
            </a:extLst>
          </p:cNvPr>
          <p:cNvSpPr txBox="1"/>
          <p:nvPr/>
        </p:nvSpPr>
        <p:spPr>
          <a:xfrm>
            <a:off x="11227191" y="2233990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External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force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54CD57-0548-696F-8D28-5CFF0B757118}"/>
              </a:ext>
            </a:extLst>
          </p:cNvPr>
          <p:cNvSpPr txBox="1"/>
          <p:nvPr/>
        </p:nvSpPr>
        <p:spPr>
          <a:xfrm>
            <a:off x="9377938" y="1597570"/>
            <a:ext cx="2072516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Slippage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factor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EDB89E-0B9A-4018-F432-3C42947DC8D4}"/>
              </a:ext>
            </a:extLst>
          </p:cNvPr>
          <p:cNvSpPr txBox="1"/>
          <p:nvPr/>
        </p:nvSpPr>
        <p:spPr>
          <a:xfrm>
            <a:off x="10364405" y="2355313"/>
            <a:ext cx="743643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energy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D53D52-011C-6486-7807-AE1832162B03}"/>
              </a:ext>
            </a:extLst>
          </p:cNvPr>
          <p:cNvSpPr txBox="1"/>
          <p:nvPr/>
        </p:nvSpPr>
        <p:spPr>
          <a:xfrm>
            <a:off x="8481237" y="1597461"/>
            <a:ext cx="8730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phase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83B232-A5C1-7AD6-4C20-9DB742216F5C}"/>
              </a:ext>
            </a:extLst>
          </p:cNvPr>
          <p:cNvSpPr txBox="1"/>
          <p:nvPr/>
        </p:nvSpPr>
        <p:spPr>
          <a:xfrm>
            <a:off x="4248845" y="2990811"/>
            <a:ext cx="3761421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Approximated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form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of the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differential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equation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for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small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amplitudes        :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  <p:pic>
        <p:nvPicPr>
          <p:cNvPr id="6156" name="Picture 12" descr="equation.pdf">
            <a:extLst>
              <a:ext uri="{FF2B5EF4-FFF2-40B4-BE49-F238E27FC236}">
                <a16:creationId xmlns:a16="http://schemas.microsoft.com/office/drawing/2014/main" id="{B017FB55-269F-A96C-E02B-E83EC4DB7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362" y="3353379"/>
            <a:ext cx="131249" cy="20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FFCD8D2-D251-D856-7DEB-6F55FA45D375}"/>
              </a:ext>
            </a:extLst>
          </p:cNvPr>
          <p:cNvSpPr/>
          <p:nvPr/>
        </p:nvSpPr>
        <p:spPr>
          <a:xfrm>
            <a:off x="4183233" y="4287560"/>
            <a:ext cx="3067555" cy="67917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2F1755-8E10-0A26-CC5B-B3395F8AAFCC}"/>
              </a:ext>
            </a:extLst>
          </p:cNvPr>
          <p:cNvSpPr txBox="1"/>
          <p:nvPr/>
        </p:nvSpPr>
        <p:spPr>
          <a:xfrm>
            <a:off x="3012452" y="3905589"/>
            <a:ext cx="5516997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 err="1">
                <a:solidFill>
                  <a:schemeClr val="accent6"/>
                </a:solidFill>
                <a:latin typeface="Avenir Next Ultra Light" panose="020B0203020202020204" pitchFamily="34" charset="77"/>
              </a:rPr>
              <a:t>Known</a:t>
            </a:r>
            <a:r>
              <a:rPr lang="fr-CH" sz="1200" b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 solution to the synchrotron tune shift for </a:t>
            </a:r>
            <a:r>
              <a:rPr lang="fr-CH" sz="1200" b="1" dirty="0" err="1">
                <a:solidFill>
                  <a:schemeClr val="accent6"/>
                </a:solidFill>
                <a:latin typeface="Avenir Next Ultra Light" panose="020B0203020202020204" pitchFamily="34" charset="77"/>
              </a:rPr>
              <a:t>equation</a:t>
            </a:r>
            <a:r>
              <a:rPr lang="fr-CH" sz="1200" b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 of the </a:t>
            </a:r>
            <a:r>
              <a:rPr lang="fr-CH" sz="1200" b="1" dirty="0" err="1">
                <a:solidFill>
                  <a:schemeClr val="accent6"/>
                </a:solidFill>
                <a:latin typeface="Avenir Next Ultra Light" panose="020B0203020202020204" pitchFamily="34" charset="77"/>
              </a:rPr>
              <a:t>form</a:t>
            </a:r>
            <a:r>
              <a:rPr lang="fr-CH" sz="1200" b="1" dirty="0">
                <a:solidFill>
                  <a:schemeClr val="accent6"/>
                </a:solidFill>
                <a:latin typeface="Avenir Next Ultra Light" panose="020B0203020202020204" pitchFamily="34" charset="77"/>
              </a:rPr>
              <a:t> (2)</a:t>
            </a:r>
            <a:endParaRPr lang="en-FR" sz="1200" b="1" dirty="0">
              <a:solidFill>
                <a:schemeClr val="accent6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64F799-8075-F1C8-0F20-160B46A244C2}"/>
              </a:ext>
            </a:extLst>
          </p:cNvPr>
          <p:cNvSpPr txBox="1"/>
          <p:nvPr/>
        </p:nvSpPr>
        <p:spPr>
          <a:xfrm>
            <a:off x="11655785" y="1913509"/>
            <a:ext cx="4948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2"/>
                </a:solidFill>
                <a:latin typeface="Avenir Next Ultra Light" panose="020B0203020202020204" pitchFamily="34" charset="77"/>
              </a:rPr>
              <a:t>(1)</a:t>
            </a:r>
            <a:endParaRPr lang="en-FR" sz="1200" b="1" dirty="0">
              <a:solidFill>
                <a:schemeClr val="accent2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0632A2-4AFE-41EE-1A17-3E9CE7554565}"/>
              </a:ext>
            </a:extLst>
          </p:cNvPr>
          <p:cNvSpPr txBox="1"/>
          <p:nvPr/>
        </p:nvSpPr>
        <p:spPr>
          <a:xfrm>
            <a:off x="11655785" y="3167007"/>
            <a:ext cx="4948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2"/>
                </a:solidFill>
                <a:latin typeface="Avenir Next Ultra Light" panose="020B0203020202020204" pitchFamily="34" charset="77"/>
              </a:rPr>
              <a:t>(2)</a:t>
            </a:r>
            <a:endParaRPr lang="en-FR" sz="1200" b="1" dirty="0">
              <a:solidFill>
                <a:schemeClr val="accent2"/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15D6C1-B1A4-EAAE-6FA6-CE8277027109}"/>
              </a:ext>
            </a:extLst>
          </p:cNvPr>
          <p:cNvSpPr txBox="1"/>
          <p:nvPr/>
        </p:nvSpPr>
        <p:spPr>
          <a:xfrm>
            <a:off x="4614203" y="6030684"/>
            <a:ext cx="1819673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synchronous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phase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1C7EF6-7973-0C0E-9F72-3C64C63A2EF3}"/>
              </a:ext>
            </a:extLst>
          </p:cNvPr>
          <p:cNvSpPr txBox="1"/>
          <p:nvPr/>
        </p:nvSpPr>
        <p:spPr>
          <a:xfrm>
            <a:off x="3718975" y="6020510"/>
            <a:ext cx="829604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RF voltage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542422-20E9-63E0-22C3-20B1A7C6798C}"/>
              </a:ext>
            </a:extLst>
          </p:cNvPr>
          <p:cNvSpPr txBox="1"/>
          <p:nvPr/>
        </p:nvSpPr>
        <p:spPr>
          <a:xfrm>
            <a:off x="6291772" y="5180987"/>
            <a:ext cx="1195745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Bunch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spectrum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3D2406-074A-FF8F-A8A5-13311E85A895}"/>
              </a:ext>
            </a:extLst>
          </p:cNvPr>
          <p:cNvSpPr txBox="1"/>
          <p:nvPr/>
        </p:nvSpPr>
        <p:spPr>
          <a:xfrm>
            <a:off x="6898644" y="5927630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Longitudinal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impedance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3C811-5B45-4470-16E5-4DBCB76E6545}"/>
              </a:ext>
            </a:extLst>
          </p:cNvPr>
          <p:cNvSpPr txBox="1"/>
          <p:nvPr/>
        </p:nvSpPr>
        <p:spPr>
          <a:xfrm>
            <a:off x="4197047" y="5097823"/>
            <a:ext cx="1195745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Average</a:t>
            </a:r>
            <a:r>
              <a:rPr lang="fr-CH" sz="10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 </a:t>
            </a:r>
            <a:r>
              <a:rPr lang="fr-CH" sz="1000" b="1" i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Avenir Next Ultra Light" panose="020B0203020202020204" pitchFamily="34" charset="77"/>
              </a:rPr>
              <a:t>current</a:t>
            </a:r>
            <a:endParaRPr lang="en-FR" sz="1000" b="1" i="1" dirty="0">
              <a:solidFill>
                <a:schemeClr val="accent2">
                  <a:lumMod val="60000"/>
                  <a:lumOff val="40000"/>
                </a:schemeClr>
              </a:solidFill>
              <a:latin typeface="Avenir Next Ultra Light" panose="020B0203020202020204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2DF87-207C-56DA-2328-A379DEA0E34D}"/>
              </a:ext>
            </a:extLst>
          </p:cNvPr>
          <p:cNvSpPr txBox="1"/>
          <p:nvPr/>
        </p:nvSpPr>
        <p:spPr>
          <a:xfrm>
            <a:off x="4248845" y="4711948"/>
            <a:ext cx="1710847" cy="303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000" b="1" i="1" dirty="0">
                <a:solidFill>
                  <a:schemeClr val="bg1">
                    <a:lumMod val="65000"/>
                  </a:schemeClr>
                </a:solidFill>
                <a:latin typeface="Avenir Next Ultra Light" panose="020B0203020202020204" pitchFamily="34" charset="77"/>
              </a:rPr>
              <a:t>Max phase amplitude</a:t>
            </a:r>
            <a:endParaRPr lang="en-FR" sz="1000" b="1" i="1" dirty="0">
              <a:solidFill>
                <a:schemeClr val="bg1">
                  <a:lumMod val="65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58234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743F1-6146-D929-43D9-617344ADC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378B7-30E6-0502-20C9-10F2E38E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1845F2-39A1-1826-C86C-071223DDB0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FBCC61-1DE5-F46B-77C8-DBB3A03064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421D8E-4676-EA10-2E2A-F7812CF511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8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409451-B53C-670C-F23B-B4862A8A5E87}"/>
              </a:ext>
            </a:extLst>
          </p:cNvPr>
          <p:cNvSpPr txBox="1"/>
          <p:nvPr/>
        </p:nvSpPr>
        <p:spPr>
          <a:xfrm>
            <a:off x="2983832" y="829050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Theory benchmark with multiparticle tracking (xwakes)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24553227-F34E-D786-B6E6-9356EBCC7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871" y="1887692"/>
            <a:ext cx="8175903" cy="46580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197927-D296-55EA-7912-10CCDCD8CA4E}"/>
              </a:ext>
            </a:extLst>
          </p:cNvPr>
          <p:cNvSpPr txBox="1"/>
          <p:nvPr/>
        </p:nvSpPr>
        <p:spPr>
          <a:xfrm>
            <a:off x="3169463" y="1121768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No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ynchrotron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adiation (SR) compensation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32AB57-A041-01EA-54E7-C3A14508BFC1}"/>
              </a:ext>
            </a:extLst>
          </p:cNvPr>
          <p:cNvSpPr txBox="1"/>
          <p:nvPr/>
        </p:nvSpPr>
        <p:spPr>
          <a:xfrm>
            <a:off x="5311121" y="4869087"/>
            <a:ext cx="2829102" cy="623248"/>
          </a:xfrm>
          <a:prstGeom prst="rect">
            <a:avLst/>
          </a:prstGeom>
          <a:solidFill>
            <a:schemeClr val="bg1">
              <a:alpha val="71086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Broad band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resonnator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wake case (FCC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parameters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)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68779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F3274A-C9D5-237F-1011-4C5F5BBB2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260D69BE-4CBC-F3A3-6BE0-537508DE94B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68978" y="1835992"/>
            <a:ext cx="8068796" cy="47148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AB2B91-0FC8-A604-0C30-6CB2EFFEB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0228" y="0"/>
            <a:ext cx="8611772" cy="407963"/>
          </a:xfrm>
        </p:spPr>
        <p:txBody>
          <a:bodyPr/>
          <a:lstStyle/>
          <a:p>
            <a:r>
              <a:rPr lang="en-GB" dirty="0"/>
              <a:t>Impact of longitudinal </a:t>
            </a:r>
            <a:r>
              <a:rPr lang="en-GB" dirty="0" err="1"/>
              <a:t>wakefields</a:t>
            </a:r>
            <a:r>
              <a:rPr lang="en-GB" dirty="0"/>
              <a:t> on synchrotron detuning and TMCI</a:t>
            </a:r>
            <a:endParaRPr lang="en-F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03A65C-3243-7541-2255-A66DAA7DF9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6335E8-4500-0F49-87DD-54D620BD7FD5}" type="datetime1">
              <a:rPr lang="fr-FR" smtClean="0"/>
              <a:t>03/02/2025</a:t>
            </a:fld>
            <a:endParaRPr lang="en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A4B10-F6D2-CA31-8AE4-83A9CFC69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FR"/>
              <a:t>Roxana SOOS</a:t>
            </a:r>
            <a:endParaRPr lang="en-F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1C2C77-ACF5-5C10-68F7-FAB6010C1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F4A8D5B-FA02-2F4C-8930-31D934B81AEC}" type="slidenum">
              <a:rPr lang="en-FR" smtClean="0"/>
              <a:pPr/>
              <a:t>9</a:t>
            </a:fld>
            <a:endParaRPr lang="en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EA7E91-E056-72B0-9D1B-93CAEA76CA27}"/>
              </a:ext>
            </a:extLst>
          </p:cNvPr>
          <p:cNvSpPr txBox="1"/>
          <p:nvPr/>
        </p:nvSpPr>
        <p:spPr>
          <a:xfrm>
            <a:off x="2983832" y="829050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FR" b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Theory benchmark with multiparticle tracking (xwakes)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A63D50-C7C9-212E-3C49-DA33BF64E1BA}"/>
              </a:ext>
            </a:extLst>
          </p:cNvPr>
          <p:cNvSpPr txBox="1"/>
          <p:nvPr/>
        </p:nvSpPr>
        <p:spPr>
          <a:xfrm>
            <a:off x="3169463" y="1121768"/>
            <a:ext cx="793396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No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S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ynchrotron </a:t>
            </a:r>
            <a:r>
              <a:rPr lang="en-FR" i="1" u="sng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R</a:t>
            </a:r>
            <a:r>
              <a:rPr lang="en-FR" i="1" dirty="0">
                <a:solidFill>
                  <a:schemeClr val="accent1">
                    <a:lumMod val="50000"/>
                  </a:schemeClr>
                </a:solidFill>
                <a:latin typeface="Avenir Next Ultra Light" panose="020B0203020202020204" pitchFamily="34" charset="77"/>
              </a:rPr>
              <a:t>adiation (SR) compensation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879E82-54BA-0BCD-1032-5C1FDD519BD6}"/>
              </a:ext>
            </a:extLst>
          </p:cNvPr>
          <p:cNvSpPr txBox="1"/>
          <p:nvPr/>
        </p:nvSpPr>
        <p:spPr>
          <a:xfrm>
            <a:off x="6096000" y="3604052"/>
            <a:ext cx="2829102" cy="623248"/>
          </a:xfrm>
          <a:prstGeom prst="rect">
            <a:avLst/>
          </a:prstGeom>
          <a:solidFill>
            <a:schemeClr val="bg1">
              <a:alpha val="71086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Realistic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wake case at high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intensity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 (FCC </a:t>
            </a:r>
            <a:r>
              <a:rPr lang="fr-CH" sz="1200" b="1" dirty="0" err="1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parameters</a:t>
            </a:r>
            <a:r>
              <a:rPr lang="fr-CH" sz="1200" b="1" dirty="0">
                <a:solidFill>
                  <a:schemeClr val="accent6">
                    <a:lumMod val="50000"/>
                  </a:schemeClr>
                </a:solidFill>
                <a:latin typeface="Avenir Next Ultra Light" panose="020B0203020202020204" pitchFamily="34" charset="77"/>
              </a:rPr>
              <a:t>)</a:t>
            </a:r>
            <a:endParaRPr lang="en-FR" sz="1200" b="1" dirty="0">
              <a:solidFill>
                <a:schemeClr val="accent6">
                  <a:lumMod val="50000"/>
                </a:schemeClr>
              </a:solidFill>
              <a:latin typeface="Avenir Next Ultra Light" panose="020B020302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7469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_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678D57"/>
      </a:accent1>
      <a:accent2>
        <a:srgbClr val="A6C38A"/>
      </a:accent2>
      <a:accent3>
        <a:srgbClr val="F5E6CB"/>
      </a:accent3>
      <a:accent4>
        <a:srgbClr val="DD9686"/>
      </a:accent4>
      <a:accent5>
        <a:srgbClr val="73D3AD"/>
      </a:accent5>
      <a:accent6>
        <a:srgbClr val="E44200"/>
      </a:accent6>
      <a:hlink>
        <a:srgbClr val="FFAC00"/>
      </a:hlink>
      <a:folHlink>
        <a:srgbClr val="7B9C0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vocado" id="{1FEB3923-C304-494D-9491-4688D831A055}" vid="{1B9C5E2E-5B88-2545-A981-D9E68EC963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5631</TotalTime>
  <Words>914</Words>
  <Application>Microsoft Macintosh PowerPoint</Application>
  <PresentationFormat>Widescreen</PresentationFormat>
  <Paragraphs>174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Arial</vt:lpstr>
      <vt:lpstr>Avenir Next</vt:lpstr>
      <vt:lpstr>Avenir Next Medium</vt:lpstr>
      <vt:lpstr>Avenir Next Ultra Light</vt:lpstr>
      <vt:lpstr>Menlo</vt:lpstr>
      <vt:lpstr>System Font Regular</vt:lpstr>
      <vt:lpstr>Times</vt:lpstr>
      <vt:lpstr>Office Theme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  <vt:lpstr>Impact of longitudinal wakefields on synchrotron detuning and TMCI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Roxana Soos</dc:creator>
  <cp:lastModifiedBy>Roxana Soos</cp:lastModifiedBy>
  <cp:revision>26</cp:revision>
  <dcterms:created xsi:type="dcterms:W3CDTF">2025-01-31T14:54:57Z</dcterms:created>
  <dcterms:modified xsi:type="dcterms:W3CDTF">2025-02-04T12:46:20Z</dcterms:modified>
</cp:coreProperties>
</file>