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60" r:id="rId3"/>
    <p:sldId id="262" r:id="rId4"/>
    <p:sldId id="263" r:id="rId5"/>
    <p:sldId id="264" r:id="rId6"/>
    <p:sldId id="258" r:id="rId7"/>
    <p:sldId id="267" r:id="rId8"/>
    <p:sldId id="259" r:id="rId9"/>
    <p:sldId id="269" r:id="rId10"/>
    <p:sldId id="270" r:id="rId11"/>
    <p:sldId id="271" r:id="rId12"/>
    <p:sldId id="265" r:id="rId13"/>
    <p:sldId id="261" r:id="rId14"/>
    <p:sldId id="257" r:id="rId15"/>
    <p:sldId id="283" r:id="rId16"/>
    <p:sldId id="272" r:id="rId17"/>
    <p:sldId id="273" r:id="rId18"/>
    <p:sldId id="274" r:id="rId19"/>
    <p:sldId id="275" r:id="rId20"/>
    <p:sldId id="276" r:id="rId21"/>
    <p:sldId id="277" r:id="rId22"/>
    <p:sldId id="278" r:id="rId23"/>
    <p:sldId id="279" r:id="rId24"/>
    <p:sldId id="280" r:id="rId25"/>
    <p:sldId id="281" r:id="rId26"/>
    <p:sldId id="282" r:id="rId27"/>
    <p:sldId id="266"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2" d="100"/>
          <a:sy n="62" d="100"/>
        </p:scale>
        <p:origin x="828"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2D469C-FB6A-43C4-9D6E-F64E6275384F}" type="datetimeFigureOut">
              <a:rPr lang="en-GB" smtClean="0"/>
              <a:t>20/03/2025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1F9B23-497F-4A7A-9D3D-24489472E1ED}" type="slidenum">
              <a:rPr lang="en-GB" smtClean="0"/>
              <a:t>‹#›</a:t>
            </a:fld>
            <a:endParaRPr lang="en-GB"/>
          </a:p>
        </p:txBody>
      </p:sp>
    </p:spTree>
    <p:extLst>
      <p:ext uri="{BB962C8B-B14F-4D97-AF65-F5344CB8AC3E}">
        <p14:creationId xmlns:p14="http://schemas.microsoft.com/office/powerpoint/2010/main" val="9225754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61F9B23-497F-4A7A-9D3D-24489472E1ED}" type="slidenum">
              <a:rPr lang="en-GB" smtClean="0"/>
              <a:t>9</a:t>
            </a:fld>
            <a:endParaRPr lang="en-GB"/>
          </a:p>
        </p:txBody>
      </p:sp>
    </p:spTree>
    <p:extLst>
      <p:ext uri="{BB962C8B-B14F-4D97-AF65-F5344CB8AC3E}">
        <p14:creationId xmlns:p14="http://schemas.microsoft.com/office/powerpoint/2010/main" val="1851915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Beside </a:t>
            </a:r>
            <a:r>
              <a:rPr lang="en-US" dirty="0" err="1"/>
              <a:t>ni</a:t>
            </a:r>
            <a:r>
              <a:rPr lang="en-US" dirty="0"/>
              <a:t>-dry-wound coil, we analyzed the soldered doble tape coil as well. Since we noticed lower </a:t>
            </a:r>
            <a:r>
              <a:rPr lang="en-US" dirty="0" err="1"/>
              <a:t>Ic</a:t>
            </a:r>
            <a:r>
              <a:rPr lang="en-US" dirty="0"/>
              <a:t> of the tape in inner sectors side examination of the SST tape as function of temperature and time was done, and degradation due to that was excluded.  </a:t>
            </a:r>
            <a:endParaRPr lang="nl-NL" dirty="0"/>
          </a:p>
        </p:txBody>
      </p:sp>
      <p:sp>
        <p:nvSpPr>
          <p:cNvPr id="4" name="Slide Number Placeholder 3"/>
          <p:cNvSpPr>
            <a:spLocks noGrp="1"/>
          </p:cNvSpPr>
          <p:nvPr>
            <p:ph type="sldNum" sz="quarter" idx="5"/>
          </p:nvPr>
        </p:nvSpPr>
        <p:spPr/>
        <p:txBody>
          <a:bodyPr/>
          <a:lstStyle/>
          <a:p>
            <a:fld id="{43FEE763-C4DC-45B2-BE26-D69AD70FDB06}" type="slidenum">
              <a:rPr lang="nl-NL" smtClean="0"/>
              <a:t>24</a:t>
            </a:fld>
            <a:endParaRPr lang="nl-NL"/>
          </a:p>
        </p:txBody>
      </p:sp>
    </p:spTree>
    <p:extLst>
      <p:ext uri="{BB962C8B-B14F-4D97-AF65-F5344CB8AC3E}">
        <p14:creationId xmlns:p14="http://schemas.microsoft.com/office/powerpoint/2010/main" val="3811798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constants, when we look at those coils, 77K and self-field, reduction of factor 4 expected, due to 1-2 tapes and coil inductance, dry wound non, soldered below. In a case LHe measurements…. </a:t>
            </a:r>
            <a:endParaRPr lang="nl-NL" dirty="0"/>
          </a:p>
        </p:txBody>
      </p:sp>
      <p:sp>
        <p:nvSpPr>
          <p:cNvPr id="4" name="Slide Number Placeholder 3"/>
          <p:cNvSpPr>
            <a:spLocks noGrp="1"/>
          </p:cNvSpPr>
          <p:nvPr>
            <p:ph type="sldNum" sz="quarter" idx="5"/>
          </p:nvPr>
        </p:nvSpPr>
        <p:spPr/>
        <p:txBody>
          <a:bodyPr/>
          <a:lstStyle/>
          <a:p>
            <a:fld id="{43FEE763-C4DC-45B2-BE26-D69AD70FDB06}" type="slidenum">
              <a:rPr lang="nl-NL" smtClean="0"/>
              <a:t>25</a:t>
            </a:fld>
            <a:endParaRPr lang="nl-NL"/>
          </a:p>
        </p:txBody>
      </p:sp>
    </p:spTree>
    <p:extLst>
      <p:ext uri="{BB962C8B-B14F-4D97-AF65-F5344CB8AC3E}">
        <p14:creationId xmlns:p14="http://schemas.microsoft.com/office/powerpoint/2010/main" val="34900253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Coil description &amp; outline</a:t>
            </a:r>
            <a:endParaRPr lang="nl-NL" dirty="0"/>
          </a:p>
        </p:txBody>
      </p:sp>
      <p:sp>
        <p:nvSpPr>
          <p:cNvPr id="4" name="Slide Number Placeholder 3"/>
          <p:cNvSpPr>
            <a:spLocks noGrp="1"/>
          </p:cNvSpPr>
          <p:nvPr>
            <p:ph type="sldNum" sz="quarter" idx="5"/>
          </p:nvPr>
        </p:nvSpPr>
        <p:spPr/>
        <p:txBody>
          <a:bodyPr/>
          <a:lstStyle/>
          <a:p>
            <a:fld id="{43FEE763-C4DC-45B2-BE26-D69AD70FDB06}" type="slidenum">
              <a:rPr lang="nl-NL" smtClean="0"/>
              <a:t>16</a:t>
            </a:fld>
            <a:endParaRPr lang="nl-NL"/>
          </a:p>
        </p:txBody>
      </p:sp>
    </p:spTree>
    <p:extLst>
      <p:ext uri="{BB962C8B-B14F-4D97-AF65-F5344CB8AC3E}">
        <p14:creationId xmlns:p14="http://schemas.microsoft.com/office/powerpoint/2010/main" val="1978802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r>
              <a:rPr lang="en-US" dirty="0" err="1"/>
              <a:t>Ic</a:t>
            </a:r>
            <a:r>
              <a:rPr lang="en-US" dirty="0"/>
              <a:t> (77K, s-f), as function of turn number, scheme of the coil, we see, single and double tape, where soldered-measured in all sectors and dry-inner only, quench current did not allow to measure all sectors (margin) </a:t>
            </a:r>
            <a:endParaRPr lang="nl-NL" dirty="0"/>
          </a:p>
        </p:txBody>
      </p:sp>
      <p:sp>
        <p:nvSpPr>
          <p:cNvPr id="4" name="Slide Number Placeholder 3"/>
          <p:cNvSpPr>
            <a:spLocks noGrp="1"/>
          </p:cNvSpPr>
          <p:nvPr>
            <p:ph type="sldNum" sz="quarter" idx="5"/>
          </p:nvPr>
        </p:nvSpPr>
        <p:spPr/>
        <p:txBody>
          <a:bodyPr/>
          <a:lstStyle/>
          <a:p>
            <a:fld id="{43FEE763-C4DC-45B2-BE26-D69AD70FDB06}" type="slidenum">
              <a:rPr lang="nl-NL" smtClean="0"/>
              <a:t>17</a:t>
            </a:fld>
            <a:endParaRPr lang="nl-NL"/>
          </a:p>
        </p:txBody>
      </p:sp>
    </p:spTree>
    <p:extLst>
      <p:ext uri="{BB962C8B-B14F-4D97-AF65-F5344CB8AC3E}">
        <p14:creationId xmlns:p14="http://schemas.microsoft.com/office/powerpoint/2010/main" val="18047612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-magnetic field was measured as well, in coil center, and in deviation from linearity we can nicely see the current sharing. Soldered: bigger saturation region, dry-only in single tape, the dry-wound double tape coil  and soldered was chosen based on those measurements for </a:t>
            </a:r>
            <a:r>
              <a:rPr lang="en-US" dirty="0" err="1"/>
              <a:t>Lhe</a:t>
            </a:r>
            <a:r>
              <a:rPr lang="en-US" dirty="0"/>
              <a:t> test! </a:t>
            </a:r>
            <a:endParaRPr lang="nl-NL" dirty="0"/>
          </a:p>
        </p:txBody>
      </p:sp>
      <p:sp>
        <p:nvSpPr>
          <p:cNvPr id="4" name="Slide Number Placeholder 3"/>
          <p:cNvSpPr>
            <a:spLocks noGrp="1"/>
          </p:cNvSpPr>
          <p:nvPr>
            <p:ph type="sldNum" sz="quarter" idx="5"/>
          </p:nvPr>
        </p:nvSpPr>
        <p:spPr/>
        <p:txBody>
          <a:bodyPr/>
          <a:lstStyle/>
          <a:p>
            <a:fld id="{43FEE763-C4DC-45B2-BE26-D69AD70FDB06}" type="slidenum">
              <a:rPr lang="nl-NL" smtClean="0"/>
              <a:t>18</a:t>
            </a:fld>
            <a:endParaRPr lang="nl-NL"/>
          </a:p>
        </p:txBody>
      </p:sp>
    </p:spTree>
    <p:extLst>
      <p:ext uri="{BB962C8B-B14F-4D97-AF65-F5344CB8AC3E}">
        <p14:creationId xmlns:p14="http://schemas.microsoft.com/office/powerpoint/2010/main" val="3720589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Calculations of the </a:t>
            </a:r>
            <a:r>
              <a:rPr lang="en-US" dirty="0" err="1"/>
              <a:t>Ic</a:t>
            </a:r>
            <a:r>
              <a:rPr lang="en-US" dirty="0"/>
              <a:t> if the coil in external field show 2.4 kA of current for thise coil, coil was mounted in background magnet, instrumented, measured. Degradation in self-field, further degradation in background field, 30%</a:t>
            </a:r>
            <a:endParaRPr lang="nl-NL" dirty="0"/>
          </a:p>
        </p:txBody>
      </p:sp>
      <p:sp>
        <p:nvSpPr>
          <p:cNvPr id="4" name="Slide Number Placeholder 3"/>
          <p:cNvSpPr>
            <a:spLocks noGrp="1"/>
          </p:cNvSpPr>
          <p:nvPr>
            <p:ph type="sldNum" sz="quarter" idx="5"/>
          </p:nvPr>
        </p:nvSpPr>
        <p:spPr/>
        <p:txBody>
          <a:bodyPr/>
          <a:lstStyle/>
          <a:p>
            <a:fld id="{43FEE763-C4DC-45B2-BE26-D69AD70FDB06}" type="slidenum">
              <a:rPr lang="nl-NL" smtClean="0"/>
              <a:t>19</a:t>
            </a:fld>
            <a:endParaRPr lang="nl-NL"/>
          </a:p>
        </p:txBody>
      </p:sp>
    </p:spTree>
    <p:extLst>
      <p:ext uri="{BB962C8B-B14F-4D97-AF65-F5344CB8AC3E}">
        <p14:creationId xmlns:p14="http://schemas.microsoft.com/office/powerpoint/2010/main" val="7358834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terms of magnetic field-degradation is noticeable also, by lower values of the field, saturation of the field is not observed, no signs of current sharing. The coil was measured in LN2, to look at the possible reversible effects and we see permanent degradation to few amps in the central windings, tape was unwound for further examinations and measured using reel-to-reel technique</a:t>
            </a:r>
            <a:endParaRPr lang="nl-NL" dirty="0"/>
          </a:p>
        </p:txBody>
      </p:sp>
      <p:sp>
        <p:nvSpPr>
          <p:cNvPr id="4" name="Slide Number Placeholder 3"/>
          <p:cNvSpPr>
            <a:spLocks noGrp="1"/>
          </p:cNvSpPr>
          <p:nvPr>
            <p:ph type="sldNum" sz="quarter" idx="5"/>
          </p:nvPr>
        </p:nvSpPr>
        <p:spPr/>
        <p:txBody>
          <a:bodyPr/>
          <a:lstStyle/>
          <a:p>
            <a:fld id="{43FEE763-C4DC-45B2-BE26-D69AD70FDB06}" type="slidenum">
              <a:rPr lang="nl-NL" smtClean="0"/>
              <a:t>20</a:t>
            </a:fld>
            <a:endParaRPr lang="nl-NL"/>
          </a:p>
        </p:txBody>
      </p:sp>
    </p:spTree>
    <p:extLst>
      <p:ext uri="{BB962C8B-B14F-4D97-AF65-F5344CB8AC3E}">
        <p14:creationId xmlns:p14="http://schemas.microsoft.com/office/powerpoint/2010/main" val="23567837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Ic</a:t>
            </a:r>
            <a:r>
              <a:rPr lang="en-US" dirty="0"/>
              <a:t>(tape position), </a:t>
            </a:r>
            <a:r>
              <a:rPr lang="en-US" dirty="0" err="1"/>
              <a:t>cricles</a:t>
            </a:r>
            <a:r>
              <a:rPr lang="en-US" dirty="0"/>
              <a:t> </a:t>
            </a:r>
            <a:r>
              <a:rPr lang="en-US" dirty="0" err="1"/>
              <a:t>Ic</a:t>
            </a:r>
            <a:r>
              <a:rPr lang="en-US" dirty="0"/>
              <a:t> and triangles lower </a:t>
            </a:r>
            <a:r>
              <a:rPr lang="en-US" dirty="0" err="1"/>
              <a:t>bonund</a:t>
            </a:r>
            <a:r>
              <a:rPr lang="en-US" dirty="0"/>
              <a:t> of </a:t>
            </a:r>
            <a:r>
              <a:rPr lang="en-US" dirty="0" err="1"/>
              <a:t>Ic</a:t>
            </a:r>
            <a:r>
              <a:rPr lang="en-US" dirty="0"/>
              <a:t>, here only half-length of the tape measurement is shown, no correlation, a lot of defects limiting </a:t>
            </a:r>
            <a:r>
              <a:rPr lang="en-US" dirty="0" err="1"/>
              <a:t>Ic</a:t>
            </a:r>
            <a:r>
              <a:rPr lang="en-US" dirty="0"/>
              <a:t> to few or 10</a:t>
            </a:r>
            <a:r>
              <a:rPr lang="en-US" baseline="30000" dirty="0"/>
              <a:t>th</a:t>
            </a:r>
            <a:r>
              <a:rPr lang="en-US" dirty="0"/>
              <a:t> of Amps, different type of defects were observed visually and examined microstructurally</a:t>
            </a:r>
            <a:endParaRPr lang="nl-NL" dirty="0"/>
          </a:p>
        </p:txBody>
      </p:sp>
      <p:sp>
        <p:nvSpPr>
          <p:cNvPr id="4" name="Slide Number Placeholder 3"/>
          <p:cNvSpPr>
            <a:spLocks noGrp="1"/>
          </p:cNvSpPr>
          <p:nvPr>
            <p:ph type="sldNum" sz="quarter" idx="5"/>
          </p:nvPr>
        </p:nvSpPr>
        <p:spPr/>
        <p:txBody>
          <a:bodyPr/>
          <a:lstStyle/>
          <a:p>
            <a:fld id="{43FEE763-C4DC-45B2-BE26-D69AD70FDB06}" type="slidenum">
              <a:rPr lang="nl-NL" smtClean="0"/>
              <a:t>21</a:t>
            </a:fld>
            <a:endParaRPr lang="nl-NL"/>
          </a:p>
        </p:txBody>
      </p:sp>
    </p:spTree>
    <p:extLst>
      <p:ext uri="{BB962C8B-B14F-4D97-AF65-F5344CB8AC3E}">
        <p14:creationId xmlns:p14="http://schemas.microsoft.com/office/powerpoint/2010/main" val="4127128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Blister, cut in the center, delamination, cuts further away, melting of the ReBCO </a:t>
            </a:r>
            <a:endParaRPr lang="nl-NL" dirty="0"/>
          </a:p>
        </p:txBody>
      </p:sp>
      <p:sp>
        <p:nvSpPr>
          <p:cNvPr id="4" name="Slide Number Placeholder 3"/>
          <p:cNvSpPr>
            <a:spLocks noGrp="1"/>
          </p:cNvSpPr>
          <p:nvPr>
            <p:ph type="sldNum" sz="quarter" idx="5"/>
          </p:nvPr>
        </p:nvSpPr>
        <p:spPr/>
        <p:txBody>
          <a:bodyPr/>
          <a:lstStyle/>
          <a:p>
            <a:fld id="{43FEE763-C4DC-45B2-BE26-D69AD70FDB06}" type="slidenum">
              <a:rPr lang="nl-NL" smtClean="0"/>
              <a:t>22</a:t>
            </a:fld>
            <a:endParaRPr lang="nl-NL"/>
          </a:p>
        </p:txBody>
      </p:sp>
    </p:spTree>
    <p:extLst>
      <p:ext uri="{BB962C8B-B14F-4D97-AF65-F5344CB8AC3E}">
        <p14:creationId xmlns:p14="http://schemas.microsoft.com/office/powerpoint/2010/main" val="10748373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Meander shapes, visible on the tape structure, surface, analyzed by confocal microscopy, layer out-diffusion of barium </a:t>
            </a:r>
            <a:endParaRPr lang="nl-NL" dirty="0"/>
          </a:p>
        </p:txBody>
      </p:sp>
      <p:sp>
        <p:nvSpPr>
          <p:cNvPr id="4" name="Slide Number Placeholder 3"/>
          <p:cNvSpPr>
            <a:spLocks noGrp="1"/>
          </p:cNvSpPr>
          <p:nvPr>
            <p:ph type="sldNum" sz="quarter" idx="5"/>
          </p:nvPr>
        </p:nvSpPr>
        <p:spPr/>
        <p:txBody>
          <a:bodyPr/>
          <a:lstStyle/>
          <a:p>
            <a:fld id="{43FEE763-C4DC-45B2-BE26-D69AD70FDB06}" type="slidenum">
              <a:rPr lang="nl-NL" smtClean="0"/>
              <a:t>23</a:t>
            </a:fld>
            <a:endParaRPr lang="nl-NL"/>
          </a:p>
        </p:txBody>
      </p:sp>
    </p:spTree>
    <p:extLst>
      <p:ext uri="{BB962C8B-B14F-4D97-AF65-F5344CB8AC3E}">
        <p14:creationId xmlns:p14="http://schemas.microsoft.com/office/powerpoint/2010/main" val="36938869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5E815-6541-C84D-1383-B3146FBBC1F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C057182-972B-2D1D-DFD9-347A15FCF3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F387E81-1A8E-FAAF-3BDE-72235136125B}"/>
              </a:ext>
            </a:extLst>
          </p:cNvPr>
          <p:cNvSpPr>
            <a:spLocks noGrp="1"/>
          </p:cNvSpPr>
          <p:nvPr>
            <p:ph type="dt" sz="half" idx="10"/>
          </p:nvPr>
        </p:nvSpPr>
        <p:spPr/>
        <p:txBody>
          <a:bodyPr/>
          <a:lstStyle/>
          <a:p>
            <a:fld id="{8CA1440D-C403-4CEA-8311-7B822830EE77}" type="datetimeFigureOut">
              <a:rPr lang="en-GB" smtClean="0"/>
              <a:t>20/03/2025</a:t>
            </a:fld>
            <a:endParaRPr lang="en-GB"/>
          </a:p>
        </p:txBody>
      </p:sp>
      <p:sp>
        <p:nvSpPr>
          <p:cNvPr id="5" name="Footer Placeholder 4">
            <a:extLst>
              <a:ext uri="{FF2B5EF4-FFF2-40B4-BE49-F238E27FC236}">
                <a16:creationId xmlns:a16="http://schemas.microsoft.com/office/drawing/2014/main" id="{13A5AB6A-73DA-DCE2-D663-8FAAB054AD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30BED1E-F67B-B8D5-7FCA-063B6C8C3836}"/>
              </a:ext>
            </a:extLst>
          </p:cNvPr>
          <p:cNvSpPr>
            <a:spLocks noGrp="1"/>
          </p:cNvSpPr>
          <p:nvPr>
            <p:ph type="sldNum" sz="quarter" idx="12"/>
          </p:nvPr>
        </p:nvSpPr>
        <p:spPr/>
        <p:txBody>
          <a:bodyPr/>
          <a:lstStyle/>
          <a:p>
            <a:fld id="{FEFE385B-B52B-4D70-9728-3DB399AA159B}" type="slidenum">
              <a:rPr lang="en-GB" smtClean="0"/>
              <a:t>‹#›</a:t>
            </a:fld>
            <a:endParaRPr lang="en-GB"/>
          </a:p>
        </p:txBody>
      </p:sp>
    </p:spTree>
    <p:extLst>
      <p:ext uri="{BB962C8B-B14F-4D97-AF65-F5344CB8AC3E}">
        <p14:creationId xmlns:p14="http://schemas.microsoft.com/office/powerpoint/2010/main" val="2540135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CC369-4CB9-0F70-1C21-69E85680AD7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1D1CBF-A05D-481B-8A43-6336763EABD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70033E-9BAB-2001-08FE-0873F5EC2BE1}"/>
              </a:ext>
            </a:extLst>
          </p:cNvPr>
          <p:cNvSpPr>
            <a:spLocks noGrp="1"/>
          </p:cNvSpPr>
          <p:nvPr>
            <p:ph type="dt" sz="half" idx="10"/>
          </p:nvPr>
        </p:nvSpPr>
        <p:spPr/>
        <p:txBody>
          <a:bodyPr/>
          <a:lstStyle/>
          <a:p>
            <a:fld id="{8CA1440D-C403-4CEA-8311-7B822830EE77}" type="datetimeFigureOut">
              <a:rPr lang="en-GB" smtClean="0"/>
              <a:t>20/03/2025</a:t>
            </a:fld>
            <a:endParaRPr lang="en-GB"/>
          </a:p>
        </p:txBody>
      </p:sp>
      <p:sp>
        <p:nvSpPr>
          <p:cNvPr id="5" name="Footer Placeholder 4">
            <a:extLst>
              <a:ext uri="{FF2B5EF4-FFF2-40B4-BE49-F238E27FC236}">
                <a16:creationId xmlns:a16="http://schemas.microsoft.com/office/drawing/2014/main" id="{7F399BAF-0ADF-CF6C-4CC1-E4C0BCE43FF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2967773-F216-0F3F-9617-69E513521ED3}"/>
              </a:ext>
            </a:extLst>
          </p:cNvPr>
          <p:cNvSpPr>
            <a:spLocks noGrp="1"/>
          </p:cNvSpPr>
          <p:nvPr>
            <p:ph type="sldNum" sz="quarter" idx="12"/>
          </p:nvPr>
        </p:nvSpPr>
        <p:spPr/>
        <p:txBody>
          <a:bodyPr/>
          <a:lstStyle/>
          <a:p>
            <a:fld id="{FEFE385B-B52B-4D70-9728-3DB399AA159B}" type="slidenum">
              <a:rPr lang="en-GB" smtClean="0"/>
              <a:t>‹#›</a:t>
            </a:fld>
            <a:endParaRPr lang="en-GB"/>
          </a:p>
        </p:txBody>
      </p:sp>
    </p:spTree>
    <p:extLst>
      <p:ext uri="{BB962C8B-B14F-4D97-AF65-F5344CB8AC3E}">
        <p14:creationId xmlns:p14="http://schemas.microsoft.com/office/powerpoint/2010/main" val="104637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0E29910-6995-EF1F-2C74-85CBD8FF04E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29302EF-916E-5658-695A-939CFD30D52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175AE3-1011-9260-A11B-67F507466335}"/>
              </a:ext>
            </a:extLst>
          </p:cNvPr>
          <p:cNvSpPr>
            <a:spLocks noGrp="1"/>
          </p:cNvSpPr>
          <p:nvPr>
            <p:ph type="dt" sz="half" idx="10"/>
          </p:nvPr>
        </p:nvSpPr>
        <p:spPr/>
        <p:txBody>
          <a:bodyPr/>
          <a:lstStyle/>
          <a:p>
            <a:fld id="{8CA1440D-C403-4CEA-8311-7B822830EE77}" type="datetimeFigureOut">
              <a:rPr lang="en-GB" smtClean="0"/>
              <a:t>20/03/2025</a:t>
            </a:fld>
            <a:endParaRPr lang="en-GB"/>
          </a:p>
        </p:txBody>
      </p:sp>
      <p:sp>
        <p:nvSpPr>
          <p:cNvPr id="5" name="Footer Placeholder 4">
            <a:extLst>
              <a:ext uri="{FF2B5EF4-FFF2-40B4-BE49-F238E27FC236}">
                <a16:creationId xmlns:a16="http://schemas.microsoft.com/office/drawing/2014/main" id="{8DB5D6A1-2756-3F11-380F-3DABD612FA7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78CE4C8-4D5F-03A8-54FF-A88776C77503}"/>
              </a:ext>
            </a:extLst>
          </p:cNvPr>
          <p:cNvSpPr>
            <a:spLocks noGrp="1"/>
          </p:cNvSpPr>
          <p:nvPr>
            <p:ph type="sldNum" sz="quarter" idx="12"/>
          </p:nvPr>
        </p:nvSpPr>
        <p:spPr/>
        <p:txBody>
          <a:bodyPr/>
          <a:lstStyle/>
          <a:p>
            <a:fld id="{FEFE385B-B52B-4D70-9728-3DB399AA159B}" type="slidenum">
              <a:rPr lang="en-GB" smtClean="0"/>
              <a:t>‹#›</a:t>
            </a:fld>
            <a:endParaRPr lang="en-GB"/>
          </a:p>
        </p:txBody>
      </p:sp>
    </p:spTree>
    <p:extLst>
      <p:ext uri="{BB962C8B-B14F-4D97-AF65-F5344CB8AC3E}">
        <p14:creationId xmlns:p14="http://schemas.microsoft.com/office/powerpoint/2010/main" val="3048011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B4D4D4-D8B7-3180-7E3C-7B270D22166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A06352F-43AA-1DC7-E11B-F43CB23B6A5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90D4791-5558-D425-BAB9-F3A3D7A59AD9}"/>
              </a:ext>
            </a:extLst>
          </p:cNvPr>
          <p:cNvSpPr>
            <a:spLocks noGrp="1"/>
          </p:cNvSpPr>
          <p:nvPr>
            <p:ph type="dt" sz="half" idx="10"/>
          </p:nvPr>
        </p:nvSpPr>
        <p:spPr/>
        <p:txBody>
          <a:bodyPr/>
          <a:lstStyle/>
          <a:p>
            <a:fld id="{8CA1440D-C403-4CEA-8311-7B822830EE77}" type="datetimeFigureOut">
              <a:rPr lang="en-GB" smtClean="0"/>
              <a:t>20/03/2025</a:t>
            </a:fld>
            <a:endParaRPr lang="en-GB"/>
          </a:p>
        </p:txBody>
      </p:sp>
      <p:sp>
        <p:nvSpPr>
          <p:cNvPr id="5" name="Footer Placeholder 4">
            <a:extLst>
              <a:ext uri="{FF2B5EF4-FFF2-40B4-BE49-F238E27FC236}">
                <a16:creationId xmlns:a16="http://schemas.microsoft.com/office/drawing/2014/main" id="{55A3340D-C2C2-164E-858D-F439806B15C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C9348FA-F17B-3E90-53C7-0D4145129BB7}"/>
              </a:ext>
            </a:extLst>
          </p:cNvPr>
          <p:cNvSpPr>
            <a:spLocks noGrp="1"/>
          </p:cNvSpPr>
          <p:nvPr>
            <p:ph type="sldNum" sz="quarter" idx="12"/>
          </p:nvPr>
        </p:nvSpPr>
        <p:spPr/>
        <p:txBody>
          <a:bodyPr/>
          <a:lstStyle/>
          <a:p>
            <a:fld id="{FEFE385B-B52B-4D70-9728-3DB399AA159B}" type="slidenum">
              <a:rPr lang="en-GB" smtClean="0"/>
              <a:t>‹#›</a:t>
            </a:fld>
            <a:endParaRPr lang="en-GB"/>
          </a:p>
        </p:txBody>
      </p:sp>
    </p:spTree>
    <p:extLst>
      <p:ext uri="{BB962C8B-B14F-4D97-AF65-F5344CB8AC3E}">
        <p14:creationId xmlns:p14="http://schemas.microsoft.com/office/powerpoint/2010/main" val="857916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AE82D-1B67-F43C-5FD7-F6D96854740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A16D71B-9F46-C389-A91A-B01CC690A04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4BC3912-0846-BDD5-FDFA-822A75DBF566}"/>
              </a:ext>
            </a:extLst>
          </p:cNvPr>
          <p:cNvSpPr>
            <a:spLocks noGrp="1"/>
          </p:cNvSpPr>
          <p:nvPr>
            <p:ph type="dt" sz="half" idx="10"/>
          </p:nvPr>
        </p:nvSpPr>
        <p:spPr/>
        <p:txBody>
          <a:bodyPr/>
          <a:lstStyle/>
          <a:p>
            <a:fld id="{8CA1440D-C403-4CEA-8311-7B822830EE77}" type="datetimeFigureOut">
              <a:rPr lang="en-GB" smtClean="0"/>
              <a:t>20/03/2025</a:t>
            </a:fld>
            <a:endParaRPr lang="en-GB"/>
          </a:p>
        </p:txBody>
      </p:sp>
      <p:sp>
        <p:nvSpPr>
          <p:cNvPr id="5" name="Footer Placeholder 4">
            <a:extLst>
              <a:ext uri="{FF2B5EF4-FFF2-40B4-BE49-F238E27FC236}">
                <a16:creationId xmlns:a16="http://schemas.microsoft.com/office/drawing/2014/main" id="{6AF12CB9-CE22-1612-E722-3ACB8013DF0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42EC8F9-32B5-D3A6-FD16-20A8F7E774B6}"/>
              </a:ext>
            </a:extLst>
          </p:cNvPr>
          <p:cNvSpPr>
            <a:spLocks noGrp="1"/>
          </p:cNvSpPr>
          <p:nvPr>
            <p:ph type="sldNum" sz="quarter" idx="12"/>
          </p:nvPr>
        </p:nvSpPr>
        <p:spPr/>
        <p:txBody>
          <a:bodyPr/>
          <a:lstStyle/>
          <a:p>
            <a:fld id="{FEFE385B-B52B-4D70-9728-3DB399AA159B}" type="slidenum">
              <a:rPr lang="en-GB" smtClean="0"/>
              <a:t>‹#›</a:t>
            </a:fld>
            <a:endParaRPr lang="en-GB"/>
          </a:p>
        </p:txBody>
      </p:sp>
    </p:spTree>
    <p:extLst>
      <p:ext uri="{BB962C8B-B14F-4D97-AF65-F5344CB8AC3E}">
        <p14:creationId xmlns:p14="http://schemas.microsoft.com/office/powerpoint/2010/main" val="2503730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F1233A-1239-D874-22F4-61B37EF642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A0167E2-0D71-0A06-006D-0369BECB38B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FE38BAF-D72F-6C25-A50D-80CBA58B68A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81C61C2-4C6A-AFD9-21CA-5B52E2D6F91D}"/>
              </a:ext>
            </a:extLst>
          </p:cNvPr>
          <p:cNvSpPr>
            <a:spLocks noGrp="1"/>
          </p:cNvSpPr>
          <p:nvPr>
            <p:ph type="dt" sz="half" idx="10"/>
          </p:nvPr>
        </p:nvSpPr>
        <p:spPr/>
        <p:txBody>
          <a:bodyPr/>
          <a:lstStyle/>
          <a:p>
            <a:fld id="{8CA1440D-C403-4CEA-8311-7B822830EE77}" type="datetimeFigureOut">
              <a:rPr lang="en-GB" smtClean="0"/>
              <a:t>20/03/2025</a:t>
            </a:fld>
            <a:endParaRPr lang="en-GB"/>
          </a:p>
        </p:txBody>
      </p:sp>
      <p:sp>
        <p:nvSpPr>
          <p:cNvPr id="6" name="Footer Placeholder 5">
            <a:extLst>
              <a:ext uri="{FF2B5EF4-FFF2-40B4-BE49-F238E27FC236}">
                <a16:creationId xmlns:a16="http://schemas.microsoft.com/office/drawing/2014/main" id="{514C8075-71FA-8A18-2DD1-51433585E47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A033477-B3AC-C2B1-BF72-A0663370ED15}"/>
              </a:ext>
            </a:extLst>
          </p:cNvPr>
          <p:cNvSpPr>
            <a:spLocks noGrp="1"/>
          </p:cNvSpPr>
          <p:nvPr>
            <p:ph type="sldNum" sz="quarter" idx="12"/>
          </p:nvPr>
        </p:nvSpPr>
        <p:spPr/>
        <p:txBody>
          <a:bodyPr/>
          <a:lstStyle/>
          <a:p>
            <a:fld id="{FEFE385B-B52B-4D70-9728-3DB399AA159B}" type="slidenum">
              <a:rPr lang="en-GB" smtClean="0"/>
              <a:t>‹#›</a:t>
            </a:fld>
            <a:endParaRPr lang="en-GB"/>
          </a:p>
        </p:txBody>
      </p:sp>
    </p:spTree>
    <p:extLst>
      <p:ext uri="{BB962C8B-B14F-4D97-AF65-F5344CB8AC3E}">
        <p14:creationId xmlns:p14="http://schemas.microsoft.com/office/powerpoint/2010/main" val="3418021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F720E-D74F-27A3-1283-6FCE0A977BA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07B05B0-8711-31FD-F458-006D103340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D85ECBD-BA1D-6AEA-9910-EB29355B51F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D716642-A15B-AC23-28B6-0721A3209D3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4F9E0BC-C6F4-4899-9ED1-0A16E13FBAE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44D547E-D2D0-8097-209F-5E5D9E9CDF9F}"/>
              </a:ext>
            </a:extLst>
          </p:cNvPr>
          <p:cNvSpPr>
            <a:spLocks noGrp="1"/>
          </p:cNvSpPr>
          <p:nvPr>
            <p:ph type="dt" sz="half" idx="10"/>
          </p:nvPr>
        </p:nvSpPr>
        <p:spPr/>
        <p:txBody>
          <a:bodyPr/>
          <a:lstStyle/>
          <a:p>
            <a:fld id="{8CA1440D-C403-4CEA-8311-7B822830EE77}" type="datetimeFigureOut">
              <a:rPr lang="en-GB" smtClean="0"/>
              <a:t>20/03/2025</a:t>
            </a:fld>
            <a:endParaRPr lang="en-GB"/>
          </a:p>
        </p:txBody>
      </p:sp>
      <p:sp>
        <p:nvSpPr>
          <p:cNvPr id="8" name="Footer Placeholder 7">
            <a:extLst>
              <a:ext uri="{FF2B5EF4-FFF2-40B4-BE49-F238E27FC236}">
                <a16:creationId xmlns:a16="http://schemas.microsoft.com/office/drawing/2014/main" id="{E68B7C23-FBF4-5C63-988F-6B43396B9D2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306E46D-093F-9E93-6590-FBD3826D9754}"/>
              </a:ext>
            </a:extLst>
          </p:cNvPr>
          <p:cNvSpPr>
            <a:spLocks noGrp="1"/>
          </p:cNvSpPr>
          <p:nvPr>
            <p:ph type="sldNum" sz="quarter" idx="12"/>
          </p:nvPr>
        </p:nvSpPr>
        <p:spPr/>
        <p:txBody>
          <a:bodyPr/>
          <a:lstStyle/>
          <a:p>
            <a:fld id="{FEFE385B-B52B-4D70-9728-3DB399AA159B}" type="slidenum">
              <a:rPr lang="en-GB" smtClean="0"/>
              <a:t>‹#›</a:t>
            </a:fld>
            <a:endParaRPr lang="en-GB"/>
          </a:p>
        </p:txBody>
      </p:sp>
    </p:spTree>
    <p:extLst>
      <p:ext uri="{BB962C8B-B14F-4D97-AF65-F5344CB8AC3E}">
        <p14:creationId xmlns:p14="http://schemas.microsoft.com/office/powerpoint/2010/main" val="4688292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27166-CB46-9055-2648-79671346F12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6298286-67BA-87A7-CBA4-3FF0F4DE346E}"/>
              </a:ext>
            </a:extLst>
          </p:cNvPr>
          <p:cNvSpPr>
            <a:spLocks noGrp="1"/>
          </p:cNvSpPr>
          <p:nvPr>
            <p:ph type="dt" sz="half" idx="10"/>
          </p:nvPr>
        </p:nvSpPr>
        <p:spPr/>
        <p:txBody>
          <a:bodyPr/>
          <a:lstStyle/>
          <a:p>
            <a:fld id="{8CA1440D-C403-4CEA-8311-7B822830EE77}" type="datetimeFigureOut">
              <a:rPr lang="en-GB" smtClean="0"/>
              <a:t>20/03/2025</a:t>
            </a:fld>
            <a:endParaRPr lang="en-GB"/>
          </a:p>
        </p:txBody>
      </p:sp>
      <p:sp>
        <p:nvSpPr>
          <p:cNvPr id="4" name="Footer Placeholder 3">
            <a:extLst>
              <a:ext uri="{FF2B5EF4-FFF2-40B4-BE49-F238E27FC236}">
                <a16:creationId xmlns:a16="http://schemas.microsoft.com/office/drawing/2014/main" id="{3AEAF34F-3DEA-8F42-E99E-BA42558B50F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9A562C3-CBDC-6171-EF9F-04F32C2B095B}"/>
              </a:ext>
            </a:extLst>
          </p:cNvPr>
          <p:cNvSpPr>
            <a:spLocks noGrp="1"/>
          </p:cNvSpPr>
          <p:nvPr>
            <p:ph type="sldNum" sz="quarter" idx="12"/>
          </p:nvPr>
        </p:nvSpPr>
        <p:spPr/>
        <p:txBody>
          <a:bodyPr/>
          <a:lstStyle/>
          <a:p>
            <a:fld id="{FEFE385B-B52B-4D70-9728-3DB399AA159B}" type="slidenum">
              <a:rPr lang="en-GB" smtClean="0"/>
              <a:t>‹#›</a:t>
            </a:fld>
            <a:endParaRPr lang="en-GB"/>
          </a:p>
        </p:txBody>
      </p:sp>
    </p:spTree>
    <p:extLst>
      <p:ext uri="{BB962C8B-B14F-4D97-AF65-F5344CB8AC3E}">
        <p14:creationId xmlns:p14="http://schemas.microsoft.com/office/powerpoint/2010/main" val="2653365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49AD1C-91D6-F8EA-047C-A6C55CFB82C9}"/>
              </a:ext>
            </a:extLst>
          </p:cNvPr>
          <p:cNvSpPr>
            <a:spLocks noGrp="1"/>
          </p:cNvSpPr>
          <p:nvPr>
            <p:ph type="dt" sz="half" idx="10"/>
          </p:nvPr>
        </p:nvSpPr>
        <p:spPr/>
        <p:txBody>
          <a:bodyPr/>
          <a:lstStyle/>
          <a:p>
            <a:fld id="{8CA1440D-C403-4CEA-8311-7B822830EE77}" type="datetimeFigureOut">
              <a:rPr lang="en-GB" smtClean="0"/>
              <a:t>20/03/2025</a:t>
            </a:fld>
            <a:endParaRPr lang="en-GB"/>
          </a:p>
        </p:txBody>
      </p:sp>
      <p:sp>
        <p:nvSpPr>
          <p:cNvPr id="3" name="Footer Placeholder 2">
            <a:extLst>
              <a:ext uri="{FF2B5EF4-FFF2-40B4-BE49-F238E27FC236}">
                <a16:creationId xmlns:a16="http://schemas.microsoft.com/office/drawing/2014/main" id="{32E000D4-C89F-AC44-E3B6-DBF997904C3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5D58E32-DC09-0955-743D-9331504353C5}"/>
              </a:ext>
            </a:extLst>
          </p:cNvPr>
          <p:cNvSpPr>
            <a:spLocks noGrp="1"/>
          </p:cNvSpPr>
          <p:nvPr>
            <p:ph type="sldNum" sz="quarter" idx="12"/>
          </p:nvPr>
        </p:nvSpPr>
        <p:spPr/>
        <p:txBody>
          <a:bodyPr/>
          <a:lstStyle/>
          <a:p>
            <a:fld id="{FEFE385B-B52B-4D70-9728-3DB399AA159B}" type="slidenum">
              <a:rPr lang="en-GB" smtClean="0"/>
              <a:t>‹#›</a:t>
            </a:fld>
            <a:endParaRPr lang="en-GB"/>
          </a:p>
        </p:txBody>
      </p:sp>
    </p:spTree>
    <p:extLst>
      <p:ext uri="{BB962C8B-B14F-4D97-AF65-F5344CB8AC3E}">
        <p14:creationId xmlns:p14="http://schemas.microsoft.com/office/powerpoint/2010/main" val="2894960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323BF-8BEE-254A-D3DF-28E2B22C8DC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79780EE-EB2C-E64F-8982-C78FB7CAA0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5102CA3-3B38-5788-B5CF-E300443D2A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990AE9C-E581-1007-76C5-C7188E739F01}"/>
              </a:ext>
            </a:extLst>
          </p:cNvPr>
          <p:cNvSpPr>
            <a:spLocks noGrp="1"/>
          </p:cNvSpPr>
          <p:nvPr>
            <p:ph type="dt" sz="half" idx="10"/>
          </p:nvPr>
        </p:nvSpPr>
        <p:spPr/>
        <p:txBody>
          <a:bodyPr/>
          <a:lstStyle/>
          <a:p>
            <a:fld id="{8CA1440D-C403-4CEA-8311-7B822830EE77}" type="datetimeFigureOut">
              <a:rPr lang="en-GB" smtClean="0"/>
              <a:t>20/03/2025</a:t>
            </a:fld>
            <a:endParaRPr lang="en-GB"/>
          </a:p>
        </p:txBody>
      </p:sp>
      <p:sp>
        <p:nvSpPr>
          <p:cNvPr id="6" name="Footer Placeholder 5">
            <a:extLst>
              <a:ext uri="{FF2B5EF4-FFF2-40B4-BE49-F238E27FC236}">
                <a16:creationId xmlns:a16="http://schemas.microsoft.com/office/drawing/2014/main" id="{5FF4B778-4F38-48D0-4E0A-FB77F342B1E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A288A3A-BCA6-82EA-6CCB-551F6EB23F33}"/>
              </a:ext>
            </a:extLst>
          </p:cNvPr>
          <p:cNvSpPr>
            <a:spLocks noGrp="1"/>
          </p:cNvSpPr>
          <p:nvPr>
            <p:ph type="sldNum" sz="quarter" idx="12"/>
          </p:nvPr>
        </p:nvSpPr>
        <p:spPr/>
        <p:txBody>
          <a:bodyPr/>
          <a:lstStyle/>
          <a:p>
            <a:fld id="{FEFE385B-B52B-4D70-9728-3DB399AA159B}" type="slidenum">
              <a:rPr lang="en-GB" smtClean="0"/>
              <a:t>‹#›</a:t>
            </a:fld>
            <a:endParaRPr lang="en-GB"/>
          </a:p>
        </p:txBody>
      </p:sp>
    </p:spTree>
    <p:extLst>
      <p:ext uri="{BB962C8B-B14F-4D97-AF65-F5344CB8AC3E}">
        <p14:creationId xmlns:p14="http://schemas.microsoft.com/office/powerpoint/2010/main" val="32579981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EE1BD-04B1-3858-477A-66F0A76D409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3C69F41-778D-BF29-482E-E5DBBBDCC2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8AE8085-3985-D39F-F184-570EB9D946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76CADA8-2B8E-C0C8-A2C2-B36BEA209D52}"/>
              </a:ext>
            </a:extLst>
          </p:cNvPr>
          <p:cNvSpPr>
            <a:spLocks noGrp="1"/>
          </p:cNvSpPr>
          <p:nvPr>
            <p:ph type="dt" sz="half" idx="10"/>
          </p:nvPr>
        </p:nvSpPr>
        <p:spPr/>
        <p:txBody>
          <a:bodyPr/>
          <a:lstStyle/>
          <a:p>
            <a:fld id="{8CA1440D-C403-4CEA-8311-7B822830EE77}" type="datetimeFigureOut">
              <a:rPr lang="en-GB" smtClean="0"/>
              <a:t>20/03/2025</a:t>
            </a:fld>
            <a:endParaRPr lang="en-GB"/>
          </a:p>
        </p:txBody>
      </p:sp>
      <p:sp>
        <p:nvSpPr>
          <p:cNvPr id="6" name="Footer Placeholder 5">
            <a:extLst>
              <a:ext uri="{FF2B5EF4-FFF2-40B4-BE49-F238E27FC236}">
                <a16:creationId xmlns:a16="http://schemas.microsoft.com/office/drawing/2014/main" id="{2593DD87-246D-38F9-6879-EE03922F288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69F96EA-4ACF-37A5-2B45-BBBFD062E044}"/>
              </a:ext>
            </a:extLst>
          </p:cNvPr>
          <p:cNvSpPr>
            <a:spLocks noGrp="1"/>
          </p:cNvSpPr>
          <p:nvPr>
            <p:ph type="sldNum" sz="quarter" idx="12"/>
          </p:nvPr>
        </p:nvSpPr>
        <p:spPr/>
        <p:txBody>
          <a:bodyPr/>
          <a:lstStyle/>
          <a:p>
            <a:fld id="{FEFE385B-B52B-4D70-9728-3DB399AA159B}" type="slidenum">
              <a:rPr lang="en-GB" smtClean="0"/>
              <a:t>‹#›</a:t>
            </a:fld>
            <a:endParaRPr lang="en-GB"/>
          </a:p>
        </p:txBody>
      </p:sp>
    </p:spTree>
    <p:extLst>
      <p:ext uri="{BB962C8B-B14F-4D97-AF65-F5344CB8AC3E}">
        <p14:creationId xmlns:p14="http://schemas.microsoft.com/office/powerpoint/2010/main" val="3110387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2E90BA-6DA6-1D2E-898E-90AD716148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E283206-E795-AE98-7DA9-C671FCA3B6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C86CBDA-7359-BC36-02FA-E98DB370B2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CA1440D-C403-4CEA-8311-7B822830EE77}" type="datetimeFigureOut">
              <a:rPr lang="en-GB" smtClean="0"/>
              <a:t>20/03/2025</a:t>
            </a:fld>
            <a:endParaRPr lang="en-GB"/>
          </a:p>
        </p:txBody>
      </p:sp>
      <p:sp>
        <p:nvSpPr>
          <p:cNvPr id="5" name="Footer Placeholder 4">
            <a:extLst>
              <a:ext uri="{FF2B5EF4-FFF2-40B4-BE49-F238E27FC236}">
                <a16:creationId xmlns:a16="http://schemas.microsoft.com/office/drawing/2014/main" id="{80E196E4-3795-522E-FABA-FF83D7A2AB5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7294143D-8E13-E1F5-54BC-13A76C978AF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EFE385B-B52B-4D70-9728-3DB399AA159B}" type="slidenum">
              <a:rPr lang="en-GB" smtClean="0"/>
              <a:t>‹#›</a:t>
            </a:fld>
            <a:endParaRPr lang="en-GB"/>
          </a:p>
        </p:txBody>
      </p:sp>
    </p:spTree>
    <p:extLst>
      <p:ext uri="{BB962C8B-B14F-4D97-AF65-F5344CB8AC3E}">
        <p14:creationId xmlns:p14="http://schemas.microsoft.com/office/powerpoint/2010/main" val="19045241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42.png"/><Relationship Id="rId4" Type="http://schemas.openxmlformats.org/officeDocument/2006/relationships/image" Target="../media/image41.png"/></Relationships>
</file>

<file path=ppt/slides/_rels/slide13.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49.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46.png"/></Relationships>
</file>

<file path=ppt/slides/_rels/slide16.xml.rels><?xml version="1.0" encoding="UTF-8" standalone="yes"?>
<Relationships xmlns="http://schemas.openxmlformats.org/package/2006/relationships"><Relationship Id="rId8" Type="http://schemas.openxmlformats.org/officeDocument/2006/relationships/hyperlink" Target="https://ieeexplore.ieee.org/author/37089319898" TargetMode="External"/><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53.jpeg"/><Relationship Id="rId5" Type="http://schemas.openxmlformats.org/officeDocument/2006/relationships/image" Target="../media/image52.png"/><Relationship Id="rId4" Type="http://schemas.openxmlformats.org/officeDocument/2006/relationships/image" Target="../media/image51.jpeg"/></Relationships>
</file>

<file path=ppt/slides/_rels/slide17.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7.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6.png"/><Relationship Id="rId5" Type="http://schemas.openxmlformats.org/officeDocument/2006/relationships/image" Target="../media/image53.jpeg"/><Relationship Id="rId4" Type="http://schemas.openxmlformats.org/officeDocument/2006/relationships/image" Target="../media/image52.png"/></Relationships>
</file>

<file path=ppt/slides/_rels/slide18.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60.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59.png"/><Relationship Id="rId5" Type="http://schemas.openxmlformats.org/officeDocument/2006/relationships/image" Target="../media/image53.jpeg"/><Relationship Id="rId4" Type="http://schemas.openxmlformats.org/officeDocument/2006/relationships/image" Target="../media/image52.png"/></Relationships>
</file>

<file path=ppt/slides/_rels/slide19.xml.rels><?xml version="1.0" encoding="UTF-8" standalone="yes"?>
<Relationships xmlns="http://schemas.openxmlformats.org/package/2006/relationships"><Relationship Id="rId3" Type="http://schemas.openxmlformats.org/officeDocument/2006/relationships/image" Target="../media/image61.jpeg"/><Relationship Id="rId7" Type="http://schemas.openxmlformats.org/officeDocument/2006/relationships/image" Target="../media/image63.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53.jpeg"/><Relationship Id="rId5" Type="http://schemas.openxmlformats.org/officeDocument/2006/relationships/image" Target="../media/image52.png"/><Relationship Id="rId4" Type="http://schemas.openxmlformats.org/officeDocument/2006/relationships/image" Target="../media/image62.png"/></Relationships>
</file>

<file path=ppt/slides/_rels/slide2.xml.rels><?xml version="1.0" encoding="UTF-8" standalone="yes"?>
<Relationships xmlns="http://schemas.openxmlformats.org/package/2006/relationships"><Relationship Id="rId3" Type="http://schemas.openxmlformats.org/officeDocument/2006/relationships/image" Target="../media/image5.tif"/><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8" Type="http://schemas.openxmlformats.org/officeDocument/2006/relationships/image" Target="../media/image61.jpeg"/><Relationship Id="rId3" Type="http://schemas.openxmlformats.org/officeDocument/2006/relationships/image" Target="../media/image64.png"/><Relationship Id="rId7" Type="http://schemas.openxmlformats.org/officeDocument/2006/relationships/image" Target="../media/image57.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3.jpeg"/><Relationship Id="rId5" Type="http://schemas.openxmlformats.org/officeDocument/2006/relationships/image" Target="../media/image52.png"/><Relationship Id="rId4" Type="http://schemas.openxmlformats.org/officeDocument/2006/relationships/image" Target="../media/image65.png"/></Relationships>
</file>

<file path=ppt/slides/_rels/slide2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66.png"/><Relationship Id="rId5" Type="http://schemas.openxmlformats.org/officeDocument/2006/relationships/image" Target="../media/image53.jpeg"/><Relationship Id="rId4" Type="http://schemas.openxmlformats.org/officeDocument/2006/relationships/image" Target="../media/image52.png"/></Relationships>
</file>

<file path=ppt/slides/_rels/slide22.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52.png"/><Relationship Id="rId7" Type="http://schemas.openxmlformats.org/officeDocument/2006/relationships/image" Target="../media/image69.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53.jpeg"/><Relationship Id="rId9" Type="http://schemas.openxmlformats.org/officeDocument/2006/relationships/image" Target="../media/image71.png"/></Relationships>
</file>

<file path=ppt/slides/_rels/slide23.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72.png"/><Relationship Id="rId7" Type="http://schemas.openxmlformats.org/officeDocument/2006/relationships/image" Target="../media/image76.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 Id="rId9" Type="http://schemas.openxmlformats.org/officeDocument/2006/relationships/image" Target="../media/image53.jpeg"/></Relationships>
</file>

<file path=ppt/slides/_rels/slide24.xml.rels><?xml version="1.0" encoding="UTF-8" standalone="yes"?>
<Relationships xmlns="http://schemas.openxmlformats.org/package/2006/relationships"><Relationship Id="rId3" Type="http://schemas.openxmlformats.org/officeDocument/2006/relationships/image" Target="../media/image77.png"/><Relationship Id="rId7" Type="http://schemas.openxmlformats.org/officeDocument/2006/relationships/image" Target="../media/image53.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image" Target="../media/image78.pn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80.png"/><Relationship Id="rId5" Type="http://schemas.openxmlformats.org/officeDocument/2006/relationships/image" Target="../media/image53.jpeg"/><Relationship Id="rId4" Type="http://schemas.openxmlformats.org/officeDocument/2006/relationships/image" Target="../media/image52.png"/></Relationships>
</file>

<file path=ppt/slides/_rels/slide2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4.png"/><Relationship Id="rId1" Type="http://schemas.openxmlformats.org/officeDocument/2006/relationships/slideLayout" Target="../slideLayouts/slideLayout7.xml"/><Relationship Id="rId4" Type="http://schemas.openxmlformats.org/officeDocument/2006/relationships/image" Target="../media/image53.jpe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hyperlink" Target="https://essay.utwente.nl/96263/" TargetMode="Externa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5.tif"/><Relationship Id="rId4" Type="http://schemas.openxmlformats.org/officeDocument/2006/relationships/image" Target="../media/image13.tif"/></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ti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6.png"/><Relationship Id="rId7" Type="http://schemas.openxmlformats.org/officeDocument/2006/relationships/image" Target="../media/image20.jpg"/><Relationship Id="rId2"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8.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svg"/><Relationship Id="rId3" Type="http://schemas.openxmlformats.org/officeDocument/2006/relationships/image" Target="../media/image22.svg"/><Relationship Id="rId7" Type="http://schemas.openxmlformats.org/officeDocument/2006/relationships/image" Target="../media/image26.svg"/><Relationship Id="rId12" Type="http://schemas.openxmlformats.org/officeDocument/2006/relationships/image" Target="../media/image31.png"/><Relationship Id="rId2"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123BF62-49CD-4A03-B8F6-0D731F796740}"/>
              </a:ext>
            </a:extLst>
          </p:cNvPr>
          <p:cNvPicPr>
            <a:picLocks noChangeAspect="1"/>
          </p:cNvPicPr>
          <p:nvPr/>
        </p:nvPicPr>
        <p:blipFill rotWithShape="1">
          <a:blip r:embed="rId2"/>
          <a:srcRect l="48251" t="18046" r="22438" b="14598"/>
          <a:stretch/>
        </p:blipFill>
        <p:spPr>
          <a:xfrm>
            <a:off x="6893477" y="0"/>
            <a:ext cx="5298523" cy="6858000"/>
          </a:xfrm>
          <a:prstGeom prst="rect">
            <a:avLst/>
          </a:prstGeom>
          <a:effectLst>
            <a:outerShdw blurRad="50800" dist="50800" dir="5400000" algn="ctr" rotWithShape="0">
              <a:srgbClr val="000000"/>
            </a:outerShdw>
            <a:softEdge rad="228600"/>
          </a:effectLst>
        </p:spPr>
      </p:pic>
      <p:sp>
        <p:nvSpPr>
          <p:cNvPr id="4" name="TextBox 3">
            <a:extLst>
              <a:ext uri="{FF2B5EF4-FFF2-40B4-BE49-F238E27FC236}">
                <a16:creationId xmlns:a16="http://schemas.microsoft.com/office/drawing/2014/main" id="{1FDD5C63-116E-FC8D-CD20-F8CDC93A767A}"/>
              </a:ext>
            </a:extLst>
          </p:cNvPr>
          <p:cNvSpPr txBox="1"/>
          <p:nvPr/>
        </p:nvSpPr>
        <p:spPr>
          <a:xfrm>
            <a:off x="395999" y="874455"/>
            <a:ext cx="6114529" cy="1938992"/>
          </a:xfrm>
          <a:prstGeom prst="rect">
            <a:avLst/>
          </a:prstGeom>
          <a:noFill/>
        </p:spPr>
        <p:txBody>
          <a:bodyPr wrap="square" rtlCol="0">
            <a:spAutoFit/>
          </a:bodyPr>
          <a:lstStyle/>
          <a:p>
            <a:r>
              <a:rPr lang="en-US" sz="4000" b="1" dirty="0">
                <a:solidFill>
                  <a:srgbClr val="A5B913"/>
                </a:solidFill>
                <a:cs typeface="Arial" panose="020B0604020202020204" pitchFamily="34" charset="0"/>
              </a:rPr>
              <a:t>Electromechanical properties of </a:t>
            </a:r>
            <a:r>
              <a:rPr lang="en-US" sz="4000" b="1" i="1" dirty="0" err="1">
                <a:solidFill>
                  <a:srgbClr val="A5B913"/>
                </a:solidFill>
                <a:cs typeface="Arial" panose="020B0604020202020204" pitchFamily="34" charset="0"/>
              </a:rPr>
              <a:t>Re</a:t>
            </a:r>
            <a:r>
              <a:rPr lang="en-US" sz="4000" b="1" dirty="0" err="1">
                <a:solidFill>
                  <a:srgbClr val="A5B913"/>
                </a:solidFill>
                <a:cs typeface="Arial" panose="020B0604020202020204" pitchFamily="34" charset="0"/>
              </a:rPr>
              <a:t>BCO</a:t>
            </a:r>
            <a:r>
              <a:rPr lang="en-US" sz="4000" b="1" dirty="0">
                <a:solidFill>
                  <a:srgbClr val="A5B913"/>
                </a:solidFill>
                <a:cs typeface="Arial" panose="020B0604020202020204" pitchFamily="34" charset="0"/>
              </a:rPr>
              <a:t> tapes, stack cables and coils</a:t>
            </a:r>
            <a:endParaRPr lang="en-GB" sz="4000" b="1" dirty="0">
              <a:solidFill>
                <a:srgbClr val="A5B913"/>
              </a:solidFill>
              <a:cs typeface="Arial" panose="020B0604020202020204" pitchFamily="34" charset="0"/>
            </a:endParaRPr>
          </a:p>
        </p:txBody>
      </p:sp>
      <p:sp>
        <p:nvSpPr>
          <p:cNvPr id="2" name="Tijdelijke aanduiding voor dianummer 16">
            <a:extLst>
              <a:ext uri="{FF2B5EF4-FFF2-40B4-BE49-F238E27FC236}">
                <a16:creationId xmlns:a16="http://schemas.microsoft.com/office/drawing/2014/main" id="{00FCFECC-A85F-869A-88B2-6A90F1779E55}"/>
              </a:ext>
            </a:extLst>
          </p:cNvPr>
          <p:cNvSpPr>
            <a:spLocks noGrp="1"/>
          </p:cNvSpPr>
          <p:nvPr>
            <p:ph type="sldNum" sz="quarter" idx="12"/>
          </p:nvPr>
        </p:nvSpPr>
        <p:spPr>
          <a:xfrm>
            <a:off x="9441071" y="6492875"/>
            <a:ext cx="2743200"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4895F3B-300A-4A0D-8BB6-BD97C84A7C73}" type="slidenum">
              <a:rPr lang="en-GB" sz="1400" smtClean="0"/>
              <a:pPr/>
              <a:t>1</a:t>
            </a:fld>
            <a:endParaRPr lang="en-GB" sz="1400" dirty="0"/>
          </a:p>
        </p:txBody>
      </p:sp>
      <p:pic>
        <p:nvPicPr>
          <p:cNvPr id="6" name="Picture 5">
            <a:extLst>
              <a:ext uri="{FF2B5EF4-FFF2-40B4-BE49-F238E27FC236}">
                <a16:creationId xmlns:a16="http://schemas.microsoft.com/office/drawing/2014/main" id="{F366C414-F1F9-A0A5-0AB4-BC50ADFA3E5A}"/>
              </a:ext>
            </a:extLst>
          </p:cNvPr>
          <p:cNvPicPr>
            <a:picLocks noChangeAspect="1"/>
          </p:cNvPicPr>
          <p:nvPr/>
        </p:nvPicPr>
        <p:blipFill>
          <a:blip r:embed="rId3"/>
          <a:srcRect l="45803" t="50000" r="43237" b="42754"/>
          <a:stretch/>
        </p:blipFill>
        <p:spPr>
          <a:xfrm>
            <a:off x="8968156" y="99945"/>
            <a:ext cx="2280780" cy="942471"/>
          </a:xfrm>
          <a:prstGeom prst="rect">
            <a:avLst/>
          </a:prstGeom>
          <a:effectLst>
            <a:softEdge rad="101600"/>
          </a:effectLst>
        </p:spPr>
      </p:pic>
      <p:pic>
        <p:nvPicPr>
          <p:cNvPr id="7" name="Picture 6">
            <a:extLst>
              <a:ext uri="{FF2B5EF4-FFF2-40B4-BE49-F238E27FC236}">
                <a16:creationId xmlns:a16="http://schemas.microsoft.com/office/drawing/2014/main" id="{E54204BE-C108-096B-494A-93CC02E3E552}"/>
              </a:ext>
            </a:extLst>
          </p:cNvPr>
          <p:cNvPicPr>
            <a:picLocks noChangeAspect="1"/>
          </p:cNvPicPr>
          <p:nvPr/>
        </p:nvPicPr>
        <p:blipFill>
          <a:blip r:embed="rId4"/>
          <a:srcRect l="43935" t="61891" r="42903" b="18768"/>
          <a:stretch/>
        </p:blipFill>
        <p:spPr>
          <a:xfrm>
            <a:off x="11073384" y="99945"/>
            <a:ext cx="1118615" cy="1027301"/>
          </a:xfrm>
          <a:prstGeom prst="rect">
            <a:avLst/>
          </a:prstGeom>
          <a:effectLst>
            <a:softEdge rad="114300"/>
          </a:effectLst>
        </p:spPr>
      </p:pic>
      <p:sp>
        <p:nvSpPr>
          <p:cNvPr id="8" name="TextBox 6">
            <a:extLst>
              <a:ext uri="{FF2B5EF4-FFF2-40B4-BE49-F238E27FC236}">
                <a16:creationId xmlns:a16="http://schemas.microsoft.com/office/drawing/2014/main" id="{3714792B-FF51-8206-3790-8781A33AF9AE}"/>
              </a:ext>
            </a:extLst>
          </p:cNvPr>
          <p:cNvSpPr txBox="1"/>
          <p:nvPr/>
        </p:nvSpPr>
        <p:spPr>
          <a:xfrm>
            <a:off x="395999" y="5062805"/>
            <a:ext cx="6384461" cy="1015663"/>
          </a:xfrm>
          <a:prstGeom prst="rect">
            <a:avLst/>
          </a:prstGeom>
          <a:noFill/>
        </p:spPr>
        <p:txBody>
          <a:bodyPr wrap="squar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nl-NL" sz="2000" b="1" i="1" u="sng" dirty="0">
                <a:solidFill>
                  <a:schemeClr val="bg1"/>
                </a:solidFill>
                <a:cs typeface="Calibri" panose="020F0502020204030204" pitchFamily="34" charset="0"/>
              </a:rPr>
              <a:t>A. Kario</a:t>
            </a:r>
            <a:r>
              <a:rPr lang="nl-NL" sz="2000" i="1" dirty="0">
                <a:solidFill>
                  <a:schemeClr val="bg1"/>
                </a:solidFill>
                <a:cs typeface="Calibri" panose="020F0502020204030204" pitchFamily="34" charset="0"/>
              </a:rPr>
              <a:t>, T. Nes, D. Velthuis, S. Wessel</a:t>
            </a:r>
            <a:r>
              <a:rPr lang="nl-NL" sz="2000" dirty="0">
                <a:solidFill>
                  <a:schemeClr val="bg1"/>
                </a:solidFill>
                <a:cs typeface="Calibri" panose="020F0502020204030204" pitchFamily="34" charset="0"/>
              </a:rPr>
              <a:t>, </a:t>
            </a:r>
            <a:r>
              <a:rPr lang="en-US" sz="2000" i="1" dirty="0">
                <a:solidFill>
                  <a:schemeClr val="bg1"/>
                </a:solidFill>
                <a:effectLst/>
                <a:ea typeface="Times New Roman" panose="02020603050405020304" pitchFamily="18" charset="0"/>
              </a:rPr>
              <a:t>J. </a:t>
            </a:r>
            <a:r>
              <a:rPr lang="en-US" sz="2000" i="1" dirty="0" err="1">
                <a:solidFill>
                  <a:schemeClr val="bg1"/>
                </a:solidFill>
                <a:effectLst/>
                <a:ea typeface="Times New Roman" panose="02020603050405020304" pitchFamily="18" charset="0"/>
              </a:rPr>
              <a:t>Rietberg</a:t>
            </a:r>
            <a:r>
              <a:rPr lang="en-US" sz="2000" i="1" dirty="0">
                <a:solidFill>
                  <a:schemeClr val="bg1"/>
                </a:solidFill>
                <a:ea typeface="Times New Roman" panose="02020603050405020304" pitchFamily="18" charset="0"/>
              </a:rPr>
              <a:t>,</a:t>
            </a:r>
            <a:r>
              <a:rPr lang="en-US" sz="2000" i="1" dirty="0">
                <a:solidFill>
                  <a:schemeClr val="bg1"/>
                </a:solidFill>
                <a:effectLst/>
                <a:ea typeface="Times New Roman" panose="02020603050405020304" pitchFamily="18" charset="0"/>
              </a:rPr>
              <a:t> A. Nijhuis,</a:t>
            </a:r>
            <a:r>
              <a:rPr lang="en-US" sz="2000" i="1" baseline="30000" dirty="0">
                <a:solidFill>
                  <a:schemeClr val="bg1"/>
                </a:solidFill>
                <a:ea typeface="Times New Roman" panose="02020603050405020304" pitchFamily="18" charset="0"/>
              </a:rPr>
              <a:t> </a:t>
            </a:r>
            <a:r>
              <a:rPr lang="nl-NL" sz="2000" i="1" dirty="0">
                <a:solidFill>
                  <a:schemeClr val="bg1"/>
                </a:solidFill>
                <a:cs typeface="Calibri" panose="020F0502020204030204" pitchFamily="34" charset="0"/>
              </a:rPr>
              <a:t>S. Otten, W. </a:t>
            </a:r>
            <a:r>
              <a:rPr lang="nl-NL" sz="2000" i="1" dirty="0" err="1">
                <a:solidFill>
                  <a:schemeClr val="bg1"/>
                </a:solidFill>
                <a:cs typeface="Calibri" panose="020F0502020204030204" pitchFamily="34" charset="0"/>
              </a:rPr>
              <a:t>Huijskes</a:t>
            </a:r>
            <a:r>
              <a:rPr lang="nl-NL" sz="2000" i="1" dirty="0">
                <a:solidFill>
                  <a:schemeClr val="bg1"/>
                </a:solidFill>
                <a:cs typeface="Calibri" panose="020F0502020204030204" pitchFamily="34" charset="0"/>
              </a:rPr>
              <a:t>, L. Rietkerk, C. </a:t>
            </a:r>
            <a:r>
              <a:rPr lang="nl-NL" sz="2000" i="1" dirty="0" err="1">
                <a:solidFill>
                  <a:schemeClr val="bg1"/>
                </a:solidFill>
                <a:cs typeface="Calibri" panose="020F0502020204030204" pitchFamily="34" charset="0"/>
              </a:rPr>
              <a:t>Topaloglu</a:t>
            </a:r>
            <a:r>
              <a:rPr lang="nl-NL" sz="2000" i="1" dirty="0">
                <a:solidFill>
                  <a:schemeClr val="bg1"/>
                </a:solidFill>
                <a:cs typeface="Calibri" panose="020F0502020204030204" pitchFamily="34" charset="0"/>
              </a:rPr>
              <a:t>, T. </a:t>
            </a:r>
            <a:r>
              <a:rPr lang="nl-NL" sz="2000" i="1" dirty="0" err="1">
                <a:solidFill>
                  <a:schemeClr val="bg1"/>
                </a:solidFill>
                <a:cs typeface="Calibri" panose="020F0502020204030204" pitchFamily="34" charset="0"/>
              </a:rPr>
              <a:t>Hanhart</a:t>
            </a:r>
            <a:r>
              <a:rPr lang="nl-NL" sz="2000" i="1" dirty="0">
                <a:solidFill>
                  <a:schemeClr val="bg1"/>
                </a:solidFill>
                <a:cs typeface="Calibri" panose="020F0502020204030204" pitchFamily="34" charset="0"/>
              </a:rPr>
              <a:t>, R. van Ingen, M. </a:t>
            </a:r>
            <a:r>
              <a:rPr lang="nl-NL" sz="2000" i="1" dirty="0" err="1">
                <a:solidFill>
                  <a:schemeClr val="bg1"/>
                </a:solidFill>
                <a:cs typeface="Calibri" panose="020F0502020204030204" pitchFamily="34" charset="0"/>
              </a:rPr>
              <a:t>Goodwin</a:t>
            </a:r>
            <a:r>
              <a:rPr lang="nl-NL" sz="2000" i="1" dirty="0">
                <a:solidFill>
                  <a:schemeClr val="bg1"/>
                </a:solidFill>
                <a:cs typeface="Calibri" panose="020F0502020204030204" pitchFamily="34" charset="0"/>
              </a:rPr>
              <a:t>, M. Dhalle, </a:t>
            </a:r>
            <a:r>
              <a:rPr lang="nl-NL" sz="2000" i="1" dirty="0" err="1">
                <a:solidFill>
                  <a:schemeClr val="bg1"/>
                </a:solidFill>
                <a:cs typeface="Calibri" panose="020F0502020204030204" pitchFamily="34" charset="0"/>
              </a:rPr>
              <a:t>and</a:t>
            </a:r>
            <a:r>
              <a:rPr lang="nl-NL" sz="2000" i="1" dirty="0">
                <a:solidFill>
                  <a:schemeClr val="bg1"/>
                </a:solidFill>
                <a:cs typeface="Calibri" panose="020F0502020204030204" pitchFamily="34" charset="0"/>
              </a:rPr>
              <a:t> H.H.J. ten Kate</a:t>
            </a:r>
          </a:p>
        </p:txBody>
      </p:sp>
    </p:spTree>
    <p:extLst>
      <p:ext uri="{BB962C8B-B14F-4D97-AF65-F5344CB8AC3E}">
        <p14:creationId xmlns:p14="http://schemas.microsoft.com/office/powerpoint/2010/main" val="13095078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9AC53-31EC-CE76-401B-8292D415E098}"/>
              </a:ext>
            </a:extLst>
          </p:cNvPr>
          <p:cNvSpPr txBox="1">
            <a:spLocks/>
          </p:cNvSpPr>
          <p:nvPr/>
        </p:nvSpPr>
        <p:spPr>
          <a:xfrm>
            <a:off x="320756" y="119462"/>
            <a:ext cx="10507249" cy="73889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Aft>
                <a:spcPts val="1200"/>
              </a:spcAft>
            </a:pPr>
            <a:r>
              <a:rPr lang="en-US" sz="3500" b="1" i="1" dirty="0">
                <a:solidFill>
                  <a:srgbClr val="A5B913"/>
                </a:solidFill>
                <a:latin typeface="+mn-lt"/>
                <a:ea typeface="+mn-ea"/>
                <a:cs typeface="Arial" panose="020B0604020202020204" pitchFamily="34" charset="0"/>
              </a:rPr>
              <a:t>Re</a:t>
            </a:r>
            <a:r>
              <a:rPr lang="en-US" sz="3500" b="1" dirty="0">
                <a:solidFill>
                  <a:srgbClr val="A5B913"/>
                </a:solidFill>
                <a:latin typeface="+mn-lt"/>
                <a:ea typeface="+mn-ea"/>
                <a:cs typeface="Arial" panose="020B0604020202020204" pitchFamily="34" charset="0"/>
              </a:rPr>
              <a:t>BCO stack cable critical current versus geometry</a:t>
            </a:r>
          </a:p>
        </p:txBody>
      </p:sp>
      <p:sp>
        <p:nvSpPr>
          <p:cNvPr id="3" name="Tijdelijke aanduiding voor dianummer 16">
            <a:extLst>
              <a:ext uri="{FF2B5EF4-FFF2-40B4-BE49-F238E27FC236}">
                <a16:creationId xmlns:a16="http://schemas.microsoft.com/office/drawing/2014/main" id="{B14F6BB3-A897-A27B-9161-924E1F86E95C}"/>
              </a:ext>
            </a:extLst>
          </p:cNvPr>
          <p:cNvSpPr txBox="1">
            <a:spLocks/>
          </p:cNvSpPr>
          <p:nvPr/>
        </p:nvSpPr>
        <p:spPr>
          <a:xfrm>
            <a:off x="9448800" y="6519023"/>
            <a:ext cx="2743200"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4895F3B-300A-4A0D-8BB6-BD97C84A7C73}" type="slidenum">
              <a:rPr lang="en-GB" sz="1400" smtClean="0"/>
              <a:pPr/>
              <a:t>10</a:t>
            </a:fld>
            <a:endParaRPr lang="en-GB" sz="1400" dirty="0"/>
          </a:p>
        </p:txBody>
      </p:sp>
      <p:pic>
        <p:nvPicPr>
          <p:cNvPr id="5" name="Picture 4">
            <a:extLst>
              <a:ext uri="{FF2B5EF4-FFF2-40B4-BE49-F238E27FC236}">
                <a16:creationId xmlns:a16="http://schemas.microsoft.com/office/drawing/2014/main" id="{9170EF9E-7939-45B0-E517-42F2094B1F18}"/>
              </a:ext>
            </a:extLst>
          </p:cNvPr>
          <p:cNvPicPr>
            <a:picLocks noChangeAspect="1"/>
          </p:cNvPicPr>
          <p:nvPr/>
        </p:nvPicPr>
        <p:blipFill>
          <a:blip r:embed="rId2"/>
          <a:srcRect l="81944" t="34667" r="7889" b="57333"/>
          <a:stretch/>
        </p:blipFill>
        <p:spPr>
          <a:xfrm>
            <a:off x="10892879" y="14559"/>
            <a:ext cx="1299121" cy="638912"/>
          </a:xfrm>
          <a:prstGeom prst="rect">
            <a:avLst/>
          </a:prstGeom>
        </p:spPr>
      </p:pic>
      <p:pic>
        <p:nvPicPr>
          <p:cNvPr id="8" name="Picture 7">
            <a:extLst>
              <a:ext uri="{FF2B5EF4-FFF2-40B4-BE49-F238E27FC236}">
                <a16:creationId xmlns:a16="http://schemas.microsoft.com/office/drawing/2014/main" id="{6009CAAA-17F0-BE5E-ABC6-49EF0FA2A389}"/>
              </a:ext>
            </a:extLst>
          </p:cNvPr>
          <p:cNvPicPr>
            <a:picLocks noChangeAspect="1"/>
          </p:cNvPicPr>
          <p:nvPr/>
        </p:nvPicPr>
        <p:blipFill>
          <a:blip r:embed="rId3"/>
          <a:srcRect l="50333" t="47767" r="25389" b="33255"/>
          <a:stretch/>
        </p:blipFill>
        <p:spPr>
          <a:xfrm>
            <a:off x="7279860" y="1511719"/>
            <a:ext cx="4337879" cy="2119382"/>
          </a:xfrm>
          <a:prstGeom prst="rect">
            <a:avLst/>
          </a:prstGeom>
        </p:spPr>
      </p:pic>
      <p:pic>
        <p:nvPicPr>
          <p:cNvPr id="11" name="Picture 10">
            <a:extLst>
              <a:ext uri="{FF2B5EF4-FFF2-40B4-BE49-F238E27FC236}">
                <a16:creationId xmlns:a16="http://schemas.microsoft.com/office/drawing/2014/main" id="{3AFD6698-5A5C-784A-D528-5F2E6985879D}"/>
              </a:ext>
            </a:extLst>
          </p:cNvPr>
          <p:cNvPicPr>
            <a:picLocks noChangeAspect="1"/>
          </p:cNvPicPr>
          <p:nvPr/>
        </p:nvPicPr>
        <p:blipFill>
          <a:blip r:embed="rId3"/>
          <a:srcRect l="26861" t="50303" r="62394" b="31467"/>
          <a:stretch/>
        </p:blipFill>
        <p:spPr>
          <a:xfrm>
            <a:off x="385817" y="1499358"/>
            <a:ext cx="2103043" cy="2229897"/>
          </a:xfrm>
          <a:prstGeom prst="rect">
            <a:avLst/>
          </a:prstGeom>
        </p:spPr>
      </p:pic>
      <p:pic>
        <p:nvPicPr>
          <p:cNvPr id="12" name="Picture 11">
            <a:extLst>
              <a:ext uri="{FF2B5EF4-FFF2-40B4-BE49-F238E27FC236}">
                <a16:creationId xmlns:a16="http://schemas.microsoft.com/office/drawing/2014/main" id="{A6CF9A8C-C112-0C55-564F-7CB11F4870D3}"/>
              </a:ext>
            </a:extLst>
          </p:cNvPr>
          <p:cNvPicPr>
            <a:picLocks noChangeAspect="1"/>
          </p:cNvPicPr>
          <p:nvPr/>
        </p:nvPicPr>
        <p:blipFill>
          <a:blip r:embed="rId3"/>
          <a:srcRect l="37686" t="49394" r="50369" b="32216"/>
          <a:stretch/>
        </p:blipFill>
        <p:spPr>
          <a:xfrm>
            <a:off x="3275156" y="1441007"/>
            <a:ext cx="2103043" cy="1987993"/>
          </a:xfrm>
          <a:prstGeom prst="rect">
            <a:avLst/>
          </a:prstGeom>
        </p:spPr>
      </p:pic>
      <p:sp>
        <p:nvSpPr>
          <p:cNvPr id="13" name="TextBox 12">
            <a:extLst>
              <a:ext uri="{FF2B5EF4-FFF2-40B4-BE49-F238E27FC236}">
                <a16:creationId xmlns:a16="http://schemas.microsoft.com/office/drawing/2014/main" id="{8EB879F6-13C7-7FEF-AE39-5C5B427668F0}"/>
              </a:ext>
            </a:extLst>
          </p:cNvPr>
          <p:cNvSpPr txBox="1"/>
          <p:nvPr/>
        </p:nvSpPr>
        <p:spPr>
          <a:xfrm>
            <a:off x="443011" y="1029311"/>
            <a:ext cx="1699824" cy="369332"/>
          </a:xfrm>
          <a:prstGeom prst="rect">
            <a:avLst/>
          </a:prstGeom>
          <a:noFill/>
        </p:spPr>
        <p:txBody>
          <a:bodyPr wrap="none" rtlCol="0">
            <a:spAutoFit/>
          </a:bodyPr>
          <a:lstStyle/>
          <a:p>
            <a:r>
              <a:rPr lang="en-US" b="1" dirty="0"/>
              <a:t>Two tapes stack</a:t>
            </a:r>
            <a:endParaRPr lang="en-GB" b="1" dirty="0"/>
          </a:p>
        </p:txBody>
      </p:sp>
      <p:sp>
        <p:nvSpPr>
          <p:cNvPr id="14" name="TextBox 13">
            <a:extLst>
              <a:ext uri="{FF2B5EF4-FFF2-40B4-BE49-F238E27FC236}">
                <a16:creationId xmlns:a16="http://schemas.microsoft.com/office/drawing/2014/main" id="{A71EB34D-E9EE-1046-42F0-ACE7F40D14F0}"/>
              </a:ext>
            </a:extLst>
          </p:cNvPr>
          <p:cNvSpPr txBox="1"/>
          <p:nvPr/>
        </p:nvSpPr>
        <p:spPr>
          <a:xfrm>
            <a:off x="4070069" y="1029311"/>
            <a:ext cx="747320" cy="369332"/>
          </a:xfrm>
          <a:prstGeom prst="rect">
            <a:avLst/>
          </a:prstGeom>
          <a:noFill/>
        </p:spPr>
        <p:txBody>
          <a:bodyPr wrap="none" rtlCol="0">
            <a:spAutoFit/>
          </a:bodyPr>
          <a:lstStyle/>
          <a:p>
            <a:r>
              <a:rPr lang="en-US" b="1" dirty="0"/>
              <a:t>VIPER</a:t>
            </a:r>
            <a:endParaRPr lang="en-GB" b="1" dirty="0"/>
          </a:p>
        </p:txBody>
      </p:sp>
      <p:sp>
        <p:nvSpPr>
          <p:cNvPr id="15" name="TextBox 14">
            <a:extLst>
              <a:ext uri="{FF2B5EF4-FFF2-40B4-BE49-F238E27FC236}">
                <a16:creationId xmlns:a16="http://schemas.microsoft.com/office/drawing/2014/main" id="{DE9A5AFC-A53F-F78B-E60B-C308CD366E94}"/>
              </a:ext>
            </a:extLst>
          </p:cNvPr>
          <p:cNvSpPr txBox="1"/>
          <p:nvPr/>
        </p:nvSpPr>
        <p:spPr>
          <a:xfrm>
            <a:off x="7907174" y="1061491"/>
            <a:ext cx="3249800" cy="369332"/>
          </a:xfrm>
          <a:prstGeom prst="rect">
            <a:avLst/>
          </a:prstGeom>
          <a:noFill/>
        </p:spPr>
        <p:txBody>
          <a:bodyPr wrap="none" rtlCol="0">
            <a:spAutoFit/>
          </a:bodyPr>
          <a:lstStyle/>
          <a:p>
            <a:r>
              <a:rPr lang="en-US" b="1" dirty="0"/>
              <a:t>Twisted Stack-Tape Slotted-Core</a:t>
            </a:r>
            <a:endParaRPr lang="en-GB" b="1" dirty="0"/>
          </a:p>
        </p:txBody>
      </p:sp>
      <p:sp>
        <p:nvSpPr>
          <p:cNvPr id="16" name="TextBox 15">
            <a:extLst>
              <a:ext uri="{FF2B5EF4-FFF2-40B4-BE49-F238E27FC236}">
                <a16:creationId xmlns:a16="http://schemas.microsoft.com/office/drawing/2014/main" id="{030E6BEF-5681-1641-B16C-0D7B89F389F6}"/>
              </a:ext>
            </a:extLst>
          </p:cNvPr>
          <p:cNvSpPr txBox="1"/>
          <p:nvPr/>
        </p:nvSpPr>
        <p:spPr>
          <a:xfrm>
            <a:off x="7270953" y="4094151"/>
            <a:ext cx="4591385" cy="2352952"/>
          </a:xfrm>
          <a:prstGeom prst="rect">
            <a:avLst/>
          </a:prstGeom>
          <a:solidFill>
            <a:schemeClr val="bg1">
              <a:lumMod val="95000"/>
            </a:schemeClr>
          </a:solidFill>
        </p:spPr>
        <p:txBody>
          <a:bodyPr wrap="square" rtlCol="0">
            <a:spAutoFit/>
          </a:bodyPr>
          <a:lstStyle/>
          <a:p>
            <a:pPr marL="285750" indent="-285750">
              <a:lnSpc>
                <a:spcPct val="150000"/>
              </a:lnSpc>
              <a:buFont typeface="Arial" panose="020B0604020202020204" pitchFamily="34" charset="0"/>
              <a:buChar char="•"/>
            </a:pPr>
            <a:r>
              <a:rPr lang="en-GB" sz="2000" dirty="0" err="1"/>
              <a:t>SuperOx</a:t>
            </a:r>
            <a:r>
              <a:rPr lang="en-GB" sz="2000" dirty="0"/>
              <a:t> YBCO 2G HTS data at 20 K from Robinson Inst. data base.</a:t>
            </a:r>
          </a:p>
          <a:p>
            <a:pPr marL="285750" indent="-285750">
              <a:lnSpc>
                <a:spcPct val="150000"/>
              </a:lnSpc>
              <a:buFont typeface="Arial" panose="020B0604020202020204" pitchFamily="34" charset="0"/>
              <a:buChar char="•"/>
            </a:pPr>
            <a:r>
              <a:rPr lang="en-GB" sz="2000" dirty="0"/>
              <a:t>Tapes are assumed to be infinitesimally thick.</a:t>
            </a:r>
          </a:p>
          <a:p>
            <a:pPr marL="342900" indent="-342900">
              <a:lnSpc>
                <a:spcPct val="150000"/>
              </a:lnSpc>
              <a:buFont typeface="Arial" panose="020B0604020202020204" pitchFamily="34" charset="0"/>
              <a:buChar char="•"/>
            </a:pPr>
            <a:r>
              <a:rPr lang="en-GB" sz="2000" dirty="0"/>
              <a:t>Length of the tapes can be neglected.</a:t>
            </a:r>
          </a:p>
        </p:txBody>
      </p:sp>
      <p:grpSp>
        <p:nvGrpSpPr>
          <p:cNvPr id="6" name="Group 5">
            <a:extLst>
              <a:ext uri="{FF2B5EF4-FFF2-40B4-BE49-F238E27FC236}">
                <a16:creationId xmlns:a16="http://schemas.microsoft.com/office/drawing/2014/main" id="{B7987B03-B6CC-4B37-810E-53B8245BA608}"/>
              </a:ext>
            </a:extLst>
          </p:cNvPr>
          <p:cNvGrpSpPr/>
          <p:nvPr/>
        </p:nvGrpSpPr>
        <p:grpSpPr>
          <a:xfrm>
            <a:off x="2384282" y="3529715"/>
            <a:ext cx="4150956" cy="3167286"/>
            <a:chOff x="2384282" y="3534299"/>
            <a:chExt cx="4150956" cy="3167286"/>
          </a:xfrm>
        </p:grpSpPr>
        <p:pic>
          <p:nvPicPr>
            <p:cNvPr id="10" name="Picture 9">
              <a:extLst>
                <a:ext uri="{FF2B5EF4-FFF2-40B4-BE49-F238E27FC236}">
                  <a16:creationId xmlns:a16="http://schemas.microsoft.com/office/drawing/2014/main" id="{972C0218-7C19-9D7F-25B3-F53D84778D5E}"/>
                </a:ext>
              </a:extLst>
            </p:cNvPr>
            <p:cNvPicPr>
              <a:picLocks noChangeAspect="1"/>
            </p:cNvPicPr>
            <p:nvPr/>
          </p:nvPicPr>
          <p:blipFill>
            <a:blip r:embed="rId4"/>
            <a:srcRect l="31277" t="30768" r="31324" b="23575"/>
            <a:stretch/>
          </p:blipFill>
          <p:spPr>
            <a:xfrm>
              <a:off x="2384282" y="3534299"/>
              <a:ext cx="4150956" cy="3167286"/>
            </a:xfrm>
            <a:prstGeom prst="rect">
              <a:avLst/>
            </a:prstGeom>
          </p:spPr>
        </p:pic>
        <p:sp>
          <p:nvSpPr>
            <p:cNvPr id="17" name="TextBox 16">
              <a:extLst>
                <a:ext uri="{FF2B5EF4-FFF2-40B4-BE49-F238E27FC236}">
                  <a16:creationId xmlns:a16="http://schemas.microsoft.com/office/drawing/2014/main" id="{9ACD38FA-1E4C-D72A-B053-36FAAFB9A4E2}"/>
                </a:ext>
              </a:extLst>
            </p:cNvPr>
            <p:cNvSpPr txBox="1"/>
            <p:nvPr/>
          </p:nvSpPr>
          <p:spPr>
            <a:xfrm>
              <a:off x="4592548" y="5985269"/>
              <a:ext cx="1284270" cy="369332"/>
            </a:xfrm>
            <a:prstGeom prst="rect">
              <a:avLst/>
            </a:prstGeom>
            <a:solidFill>
              <a:schemeClr val="bg1"/>
            </a:solidFill>
          </p:spPr>
          <p:txBody>
            <a:bodyPr wrap="square" rtlCol="0">
              <a:spAutoFit/>
            </a:bodyPr>
            <a:lstStyle/>
            <a:p>
              <a:r>
                <a:rPr lang="en-US" dirty="0"/>
                <a:t>B-field (T)</a:t>
              </a:r>
              <a:endParaRPr lang="en-GB" dirty="0"/>
            </a:p>
          </p:txBody>
        </p:sp>
      </p:grpSp>
      <p:sp>
        <p:nvSpPr>
          <p:cNvPr id="4" name="TextBox 3">
            <a:extLst>
              <a:ext uri="{FF2B5EF4-FFF2-40B4-BE49-F238E27FC236}">
                <a16:creationId xmlns:a16="http://schemas.microsoft.com/office/drawing/2014/main" id="{4467D21B-42DE-49D6-F91F-DD5BC860A52D}"/>
              </a:ext>
            </a:extLst>
          </p:cNvPr>
          <p:cNvSpPr txBox="1"/>
          <p:nvPr/>
        </p:nvSpPr>
        <p:spPr>
          <a:xfrm>
            <a:off x="329662" y="4370261"/>
            <a:ext cx="1682310" cy="1323439"/>
          </a:xfrm>
          <a:prstGeom prst="rect">
            <a:avLst/>
          </a:prstGeom>
          <a:solidFill>
            <a:schemeClr val="accent1">
              <a:lumMod val="20000"/>
              <a:lumOff val="80000"/>
            </a:schemeClr>
          </a:solidFill>
        </p:spPr>
        <p:txBody>
          <a:bodyPr wrap="square" rtlCol="0">
            <a:spAutoFit/>
          </a:bodyPr>
          <a:lstStyle/>
          <a:p>
            <a:r>
              <a:rPr lang="en-US" sz="2000" dirty="0"/>
              <a:t>Example of the geometry  with magnetic field map.</a:t>
            </a:r>
            <a:endParaRPr lang="en-GB" sz="2000" dirty="0"/>
          </a:p>
        </p:txBody>
      </p:sp>
    </p:spTree>
    <p:extLst>
      <p:ext uri="{BB962C8B-B14F-4D97-AF65-F5344CB8AC3E}">
        <p14:creationId xmlns:p14="http://schemas.microsoft.com/office/powerpoint/2010/main" val="38707093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FCEECA2-1718-4608-B472-3D66AC97A90D}"/>
              </a:ext>
            </a:extLst>
          </p:cNvPr>
          <p:cNvGrpSpPr/>
          <p:nvPr/>
        </p:nvGrpSpPr>
        <p:grpSpPr>
          <a:xfrm>
            <a:off x="195209" y="1141597"/>
            <a:ext cx="4068565" cy="3453757"/>
            <a:chOff x="195209" y="1316780"/>
            <a:chExt cx="4068565" cy="3453757"/>
          </a:xfrm>
        </p:grpSpPr>
        <p:pic>
          <p:nvPicPr>
            <p:cNvPr id="3" name="Picture 2">
              <a:extLst>
                <a:ext uri="{FF2B5EF4-FFF2-40B4-BE49-F238E27FC236}">
                  <a16:creationId xmlns:a16="http://schemas.microsoft.com/office/drawing/2014/main" id="{31A742E7-39ED-9484-0488-743029561F58}"/>
                </a:ext>
              </a:extLst>
            </p:cNvPr>
            <p:cNvPicPr>
              <a:picLocks noChangeAspect="1"/>
            </p:cNvPicPr>
            <p:nvPr/>
          </p:nvPicPr>
          <p:blipFill>
            <a:blip r:embed="rId2"/>
            <a:srcRect l="21944" t="29867" r="49811" b="33648"/>
            <a:stretch/>
          </p:blipFill>
          <p:spPr>
            <a:xfrm>
              <a:off x="195209" y="1316780"/>
              <a:ext cx="4068565" cy="3453757"/>
            </a:xfrm>
            <a:prstGeom prst="rect">
              <a:avLst/>
            </a:prstGeom>
          </p:spPr>
        </p:pic>
        <p:pic>
          <p:nvPicPr>
            <p:cNvPr id="7" name="Picture 6">
              <a:extLst>
                <a:ext uri="{FF2B5EF4-FFF2-40B4-BE49-F238E27FC236}">
                  <a16:creationId xmlns:a16="http://schemas.microsoft.com/office/drawing/2014/main" id="{94F64871-9F63-0236-2321-769724F55C4D}"/>
                </a:ext>
              </a:extLst>
            </p:cNvPr>
            <p:cNvPicPr>
              <a:picLocks noChangeAspect="1"/>
            </p:cNvPicPr>
            <p:nvPr/>
          </p:nvPicPr>
          <p:blipFill>
            <a:blip r:embed="rId3"/>
            <a:srcRect l="70216" t="47489" r="23262" b="44804"/>
            <a:stretch/>
          </p:blipFill>
          <p:spPr>
            <a:xfrm>
              <a:off x="2489072" y="2832653"/>
              <a:ext cx="1355035" cy="1000878"/>
            </a:xfrm>
            <a:prstGeom prst="rect">
              <a:avLst/>
            </a:prstGeom>
          </p:spPr>
        </p:pic>
      </p:grpSp>
      <p:grpSp>
        <p:nvGrpSpPr>
          <p:cNvPr id="4" name="Group 3">
            <a:extLst>
              <a:ext uri="{FF2B5EF4-FFF2-40B4-BE49-F238E27FC236}">
                <a16:creationId xmlns:a16="http://schemas.microsoft.com/office/drawing/2014/main" id="{68F8D4D4-C466-49F5-A7BA-30FF35DC298C}"/>
              </a:ext>
            </a:extLst>
          </p:cNvPr>
          <p:cNvGrpSpPr/>
          <p:nvPr/>
        </p:nvGrpSpPr>
        <p:grpSpPr>
          <a:xfrm>
            <a:off x="4459810" y="1069951"/>
            <a:ext cx="7536981" cy="3525403"/>
            <a:chOff x="4458984" y="1165859"/>
            <a:chExt cx="7536981" cy="3525403"/>
          </a:xfrm>
        </p:grpSpPr>
        <p:pic>
          <p:nvPicPr>
            <p:cNvPr id="5" name="Picture 4">
              <a:extLst>
                <a:ext uri="{FF2B5EF4-FFF2-40B4-BE49-F238E27FC236}">
                  <a16:creationId xmlns:a16="http://schemas.microsoft.com/office/drawing/2014/main" id="{D5F5046E-CFF1-7EB7-E09D-A6D7FC643C5F}"/>
                </a:ext>
              </a:extLst>
            </p:cNvPr>
            <p:cNvPicPr>
              <a:picLocks noChangeAspect="1"/>
            </p:cNvPicPr>
            <p:nvPr/>
          </p:nvPicPr>
          <p:blipFill>
            <a:blip r:embed="rId3"/>
            <a:srcRect l="21445" t="29066" r="20638" b="31874"/>
            <a:stretch/>
          </p:blipFill>
          <p:spPr>
            <a:xfrm>
              <a:off x="4458984" y="1165859"/>
              <a:ext cx="7341771" cy="3525403"/>
            </a:xfrm>
            <a:prstGeom prst="rect">
              <a:avLst/>
            </a:prstGeom>
          </p:spPr>
        </p:pic>
        <p:pic>
          <p:nvPicPr>
            <p:cNvPr id="8" name="Picture 7">
              <a:extLst>
                <a:ext uri="{FF2B5EF4-FFF2-40B4-BE49-F238E27FC236}">
                  <a16:creationId xmlns:a16="http://schemas.microsoft.com/office/drawing/2014/main" id="{26E91125-BE3D-F328-8FDF-592B4F3F731E}"/>
                </a:ext>
              </a:extLst>
            </p:cNvPr>
            <p:cNvPicPr>
              <a:picLocks noChangeAspect="1"/>
            </p:cNvPicPr>
            <p:nvPr/>
          </p:nvPicPr>
          <p:blipFill>
            <a:blip r:embed="rId3"/>
            <a:srcRect l="70216" t="47489" r="23262" b="44804"/>
            <a:stretch/>
          </p:blipFill>
          <p:spPr>
            <a:xfrm>
              <a:off x="4999506" y="1165859"/>
              <a:ext cx="1355035" cy="1000878"/>
            </a:xfrm>
            <a:prstGeom prst="rect">
              <a:avLst/>
            </a:prstGeom>
          </p:spPr>
        </p:pic>
        <p:pic>
          <p:nvPicPr>
            <p:cNvPr id="9" name="Picture 8">
              <a:extLst>
                <a:ext uri="{FF2B5EF4-FFF2-40B4-BE49-F238E27FC236}">
                  <a16:creationId xmlns:a16="http://schemas.microsoft.com/office/drawing/2014/main" id="{0E679ACC-6B2B-E7A3-0F68-5643D1533995}"/>
                </a:ext>
              </a:extLst>
            </p:cNvPr>
            <p:cNvPicPr>
              <a:picLocks noChangeAspect="1"/>
            </p:cNvPicPr>
            <p:nvPr/>
          </p:nvPicPr>
          <p:blipFill>
            <a:blip r:embed="rId3"/>
            <a:srcRect l="70216" t="47489" r="23262" b="44804"/>
            <a:stretch/>
          </p:blipFill>
          <p:spPr>
            <a:xfrm>
              <a:off x="10640930" y="2839727"/>
              <a:ext cx="1355035" cy="1000878"/>
            </a:xfrm>
            <a:prstGeom prst="rect">
              <a:avLst/>
            </a:prstGeom>
          </p:spPr>
        </p:pic>
      </p:grpSp>
      <p:sp>
        <p:nvSpPr>
          <p:cNvPr id="10" name="Title 1">
            <a:extLst>
              <a:ext uri="{FF2B5EF4-FFF2-40B4-BE49-F238E27FC236}">
                <a16:creationId xmlns:a16="http://schemas.microsoft.com/office/drawing/2014/main" id="{DA081E95-3CDE-71BB-6DF2-95BF822A9FA2}"/>
              </a:ext>
            </a:extLst>
          </p:cNvPr>
          <p:cNvSpPr txBox="1">
            <a:spLocks/>
          </p:cNvSpPr>
          <p:nvPr/>
        </p:nvSpPr>
        <p:spPr>
          <a:xfrm>
            <a:off x="414773" y="102326"/>
            <a:ext cx="10232705" cy="73889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500" b="1" i="1" dirty="0">
                <a:solidFill>
                  <a:srgbClr val="A5B913"/>
                </a:solidFill>
                <a:latin typeface="+mn-lt"/>
                <a:ea typeface="+mn-ea"/>
                <a:cs typeface="Arial" panose="020B0604020202020204" pitchFamily="34" charset="0"/>
              </a:rPr>
              <a:t>Re</a:t>
            </a:r>
            <a:r>
              <a:rPr lang="en-US" sz="3500" b="1" dirty="0">
                <a:solidFill>
                  <a:srgbClr val="A5B913"/>
                </a:solidFill>
                <a:latin typeface="+mn-lt"/>
                <a:ea typeface="+mn-ea"/>
                <a:cs typeface="Arial" panose="020B0604020202020204" pitchFamily="34" charset="0"/>
              </a:rPr>
              <a:t>BCO stack cable critical current versus geometry</a:t>
            </a:r>
          </a:p>
        </p:txBody>
      </p:sp>
      <p:sp>
        <p:nvSpPr>
          <p:cNvPr id="11" name="Tijdelijke aanduiding voor dianummer 16">
            <a:extLst>
              <a:ext uri="{FF2B5EF4-FFF2-40B4-BE49-F238E27FC236}">
                <a16:creationId xmlns:a16="http://schemas.microsoft.com/office/drawing/2014/main" id="{26AF2EE9-1986-12CF-5E17-79A7A4D54B7C}"/>
              </a:ext>
            </a:extLst>
          </p:cNvPr>
          <p:cNvSpPr txBox="1">
            <a:spLocks/>
          </p:cNvSpPr>
          <p:nvPr/>
        </p:nvSpPr>
        <p:spPr>
          <a:xfrm>
            <a:off x="9448800" y="6519023"/>
            <a:ext cx="2743200"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4895F3B-300A-4A0D-8BB6-BD97C84A7C73}" type="slidenum">
              <a:rPr lang="en-GB" sz="1400" smtClean="0"/>
              <a:pPr/>
              <a:t>11</a:t>
            </a:fld>
            <a:endParaRPr lang="en-GB" sz="1400" dirty="0"/>
          </a:p>
        </p:txBody>
      </p:sp>
      <p:pic>
        <p:nvPicPr>
          <p:cNvPr id="13" name="Picture 12">
            <a:extLst>
              <a:ext uri="{FF2B5EF4-FFF2-40B4-BE49-F238E27FC236}">
                <a16:creationId xmlns:a16="http://schemas.microsoft.com/office/drawing/2014/main" id="{FF525115-0628-64CE-0FB8-00D73C69F586}"/>
              </a:ext>
            </a:extLst>
          </p:cNvPr>
          <p:cNvPicPr>
            <a:picLocks noChangeAspect="1"/>
          </p:cNvPicPr>
          <p:nvPr/>
        </p:nvPicPr>
        <p:blipFill>
          <a:blip r:embed="rId4"/>
          <a:srcRect l="81944" t="34667" r="7889" b="57333"/>
          <a:stretch/>
        </p:blipFill>
        <p:spPr>
          <a:xfrm>
            <a:off x="10836965" y="9977"/>
            <a:ext cx="1299121" cy="638912"/>
          </a:xfrm>
          <a:prstGeom prst="rect">
            <a:avLst/>
          </a:prstGeom>
        </p:spPr>
      </p:pic>
      <p:sp>
        <p:nvSpPr>
          <p:cNvPr id="15" name="TextBox 14">
            <a:extLst>
              <a:ext uri="{FF2B5EF4-FFF2-40B4-BE49-F238E27FC236}">
                <a16:creationId xmlns:a16="http://schemas.microsoft.com/office/drawing/2014/main" id="{D33B6C97-661A-1A18-F548-34E1BA1A2D0C}"/>
              </a:ext>
            </a:extLst>
          </p:cNvPr>
          <p:cNvSpPr txBox="1"/>
          <p:nvPr/>
        </p:nvSpPr>
        <p:spPr>
          <a:xfrm>
            <a:off x="739563" y="4733410"/>
            <a:ext cx="2979855" cy="1891287"/>
          </a:xfrm>
          <a:prstGeom prst="rect">
            <a:avLst/>
          </a:prstGeom>
          <a:noFill/>
        </p:spPr>
        <p:txBody>
          <a:bodyPr wrap="none" rtlCol="0">
            <a:spAutoFit/>
          </a:bodyPr>
          <a:lstStyle/>
          <a:p>
            <a:pPr>
              <a:lnSpc>
                <a:spcPct val="150000"/>
              </a:lnSpc>
            </a:pPr>
            <a:r>
              <a:rPr lang="en-US" sz="2000" b="1" dirty="0"/>
              <a:t>Tape width variation</a:t>
            </a:r>
          </a:p>
          <a:p>
            <a:pPr marL="285750" indent="-285750">
              <a:lnSpc>
                <a:spcPct val="150000"/>
              </a:lnSpc>
              <a:buFont typeface="Arial" panose="020B0604020202020204" pitchFamily="34" charset="0"/>
              <a:buChar char="•"/>
            </a:pPr>
            <a:r>
              <a:rPr lang="en-US" sz="2000" dirty="0"/>
              <a:t>Cable radius 12 mm </a:t>
            </a:r>
          </a:p>
          <a:p>
            <a:pPr marL="285750" indent="-285750">
              <a:lnSpc>
                <a:spcPct val="150000"/>
              </a:lnSpc>
              <a:buFont typeface="Arial" panose="020B0604020202020204" pitchFamily="34" charset="0"/>
              <a:buChar char="•"/>
            </a:pPr>
            <a:r>
              <a:rPr lang="en-US" sz="2000" dirty="0"/>
              <a:t>Tape separation 0.6 mm</a:t>
            </a:r>
          </a:p>
          <a:p>
            <a:pPr marL="285750" indent="-285750">
              <a:lnSpc>
                <a:spcPct val="150000"/>
              </a:lnSpc>
              <a:buFont typeface="Arial" panose="020B0604020202020204" pitchFamily="34" charset="0"/>
              <a:buChar char="•"/>
            </a:pPr>
            <a:r>
              <a:rPr lang="en-US" sz="2000" dirty="0"/>
              <a:t>2 tapes per stack</a:t>
            </a:r>
            <a:endParaRPr lang="en-GB" sz="2000" dirty="0"/>
          </a:p>
        </p:txBody>
      </p:sp>
      <p:sp>
        <p:nvSpPr>
          <p:cNvPr id="16" name="TextBox 15">
            <a:extLst>
              <a:ext uri="{FF2B5EF4-FFF2-40B4-BE49-F238E27FC236}">
                <a16:creationId xmlns:a16="http://schemas.microsoft.com/office/drawing/2014/main" id="{31586EBB-F3C4-9B45-C17F-90D57890B24E}"/>
              </a:ext>
            </a:extLst>
          </p:cNvPr>
          <p:cNvSpPr txBox="1"/>
          <p:nvPr/>
        </p:nvSpPr>
        <p:spPr>
          <a:xfrm>
            <a:off x="4999506" y="4733412"/>
            <a:ext cx="2593531" cy="1891287"/>
          </a:xfrm>
          <a:prstGeom prst="rect">
            <a:avLst/>
          </a:prstGeom>
          <a:noFill/>
        </p:spPr>
        <p:txBody>
          <a:bodyPr wrap="none" rtlCol="0">
            <a:spAutoFit/>
          </a:bodyPr>
          <a:lstStyle/>
          <a:p>
            <a:pPr>
              <a:lnSpc>
                <a:spcPct val="150000"/>
              </a:lnSpc>
            </a:pPr>
            <a:r>
              <a:rPr lang="en-US" sz="2000" b="1" dirty="0"/>
              <a:t>Cable radius variation</a:t>
            </a:r>
          </a:p>
          <a:p>
            <a:pPr marL="285750" indent="-285750">
              <a:lnSpc>
                <a:spcPct val="150000"/>
              </a:lnSpc>
              <a:buFont typeface="Arial" panose="020B0604020202020204" pitchFamily="34" charset="0"/>
              <a:buChar char="•"/>
            </a:pPr>
            <a:r>
              <a:rPr lang="en-US" sz="2000" dirty="0"/>
              <a:t>Cable radius 12 mm </a:t>
            </a:r>
          </a:p>
          <a:p>
            <a:pPr marL="285750" indent="-285750">
              <a:lnSpc>
                <a:spcPct val="150000"/>
              </a:lnSpc>
              <a:buFont typeface="Arial" panose="020B0604020202020204" pitchFamily="34" charset="0"/>
              <a:buChar char="•"/>
            </a:pPr>
            <a:r>
              <a:rPr lang="en-US" sz="2000" dirty="0"/>
              <a:t>Tape width 6 mm</a:t>
            </a:r>
          </a:p>
          <a:p>
            <a:pPr marL="285750" indent="-285750">
              <a:lnSpc>
                <a:spcPct val="150000"/>
              </a:lnSpc>
              <a:buFont typeface="Arial" panose="020B0604020202020204" pitchFamily="34" charset="0"/>
              <a:buChar char="•"/>
            </a:pPr>
            <a:r>
              <a:rPr lang="en-US" sz="2000" dirty="0"/>
              <a:t>2 tapes per stack</a:t>
            </a:r>
            <a:endParaRPr lang="en-GB" sz="2000" dirty="0"/>
          </a:p>
        </p:txBody>
      </p:sp>
      <p:sp>
        <p:nvSpPr>
          <p:cNvPr id="17" name="TextBox 16">
            <a:extLst>
              <a:ext uri="{FF2B5EF4-FFF2-40B4-BE49-F238E27FC236}">
                <a16:creationId xmlns:a16="http://schemas.microsoft.com/office/drawing/2014/main" id="{FB4B468A-BD0F-F7D9-0415-715EA5AD5E85}"/>
              </a:ext>
            </a:extLst>
          </p:cNvPr>
          <p:cNvSpPr txBox="1"/>
          <p:nvPr/>
        </p:nvSpPr>
        <p:spPr>
          <a:xfrm>
            <a:off x="8595967" y="4733411"/>
            <a:ext cx="2975686" cy="1891287"/>
          </a:xfrm>
          <a:prstGeom prst="rect">
            <a:avLst/>
          </a:prstGeom>
          <a:noFill/>
        </p:spPr>
        <p:txBody>
          <a:bodyPr wrap="none" rtlCol="0">
            <a:spAutoFit/>
          </a:bodyPr>
          <a:lstStyle/>
          <a:p>
            <a:pPr>
              <a:lnSpc>
                <a:spcPct val="150000"/>
              </a:lnSpc>
            </a:pPr>
            <a:r>
              <a:rPr lang="en-US" sz="2000" b="1" dirty="0"/>
              <a:t>Separation between tapes</a:t>
            </a:r>
          </a:p>
          <a:p>
            <a:pPr marL="285750" indent="-285750">
              <a:lnSpc>
                <a:spcPct val="150000"/>
              </a:lnSpc>
              <a:buFont typeface="Arial" panose="020B0604020202020204" pitchFamily="34" charset="0"/>
              <a:buChar char="•"/>
            </a:pPr>
            <a:r>
              <a:rPr lang="en-US" sz="2000" dirty="0"/>
              <a:t>Cable radius 12 mm </a:t>
            </a:r>
          </a:p>
          <a:p>
            <a:pPr marL="285750" indent="-285750">
              <a:lnSpc>
                <a:spcPct val="150000"/>
              </a:lnSpc>
              <a:buFont typeface="Arial" panose="020B0604020202020204" pitchFamily="34" charset="0"/>
              <a:buChar char="•"/>
            </a:pPr>
            <a:r>
              <a:rPr lang="en-US" sz="2000" dirty="0"/>
              <a:t>Tape width 6 mm</a:t>
            </a:r>
          </a:p>
          <a:p>
            <a:pPr marL="285750" indent="-285750">
              <a:lnSpc>
                <a:spcPct val="150000"/>
              </a:lnSpc>
              <a:buFont typeface="Arial" panose="020B0604020202020204" pitchFamily="34" charset="0"/>
              <a:buChar char="•"/>
            </a:pPr>
            <a:r>
              <a:rPr lang="en-US" sz="2000" dirty="0"/>
              <a:t>6 tapes per stack</a:t>
            </a:r>
            <a:endParaRPr lang="en-GB" dirty="0"/>
          </a:p>
        </p:txBody>
      </p:sp>
    </p:spTree>
    <p:extLst>
      <p:ext uri="{BB962C8B-B14F-4D97-AF65-F5344CB8AC3E}">
        <p14:creationId xmlns:p14="http://schemas.microsoft.com/office/powerpoint/2010/main" val="7698473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2">
            <a:extLst>
              <a:ext uri="{FF2B5EF4-FFF2-40B4-BE49-F238E27FC236}">
                <a16:creationId xmlns:a16="http://schemas.microsoft.com/office/drawing/2014/main" id="{FADC406C-C396-DFF5-FA00-9EAD565759A5}"/>
              </a:ext>
            </a:extLst>
          </p:cNvPr>
          <p:cNvSpPr>
            <a:spLocks noGrp="1"/>
          </p:cNvSpPr>
          <p:nvPr/>
        </p:nvSpPr>
        <p:spPr>
          <a:xfrm>
            <a:off x="9346406" y="6458447"/>
            <a:ext cx="2743200"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30B5FBFA-F110-4B68-93C7-0F1C8B8F488C}" type="slidenum">
              <a:rPr lang="en-GB" smtClean="0"/>
              <a:pPr>
                <a:defRPr/>
              </a:pPr>
              <a:t>12</a:t>
            </a:fld>
            <a:endParaRPr lang="en-GB" dirty="0"/>
          </a:p>
        </p:txBody>
      </p:sp>
      <p:pic>
        <p:nvPicPr>
          <p:cNvPr id="3" name="Picture 2">
            <a:extLst>
              <a:ext uri="{FF2B5EF4-FFF2-40B4-BE49-F238E27FC236}">
                <a16:creationId xmlns:a16="http://schemas.microsoft.com/office/drawing/2014/main" id="{3C8960C0-83F4-E4F6-4904-A5E11CFF2662}"/>
              </a:ext>
            </a:extLst>
          </p:cNvPr>
          <p:cNvPicPr>
            <a:picLocks noChangeAspect="1"/>
          </p:cNvPicPr>
          <p:nvPr/>
        </p:nvPicPr>
        <p:blipFill>
          <a:blip r:embed="rId2"/>
          <a:srcRect l="81944" t="34667" r="7889" b="57333"/>
          <a:stretch/>
        </p:blipFill>
        <p:spPr>
          <a:xfrm>
            <a:off x="10892879" y="0"/>
            <a:ext cx="1299121" cy="638912"/>
          </a:xfrm>
          <a:prstGeom prst="rect">
            <a:avLst/>
          </a:prstGeom>
        </p:spPr>
      </p:pic>
      <p:sp>
        <p:nvSpPr>
          <p:cNvPr id="4" name="Title 1">
            <a:extLst>
              <a:ext uri="{FF2B5EF4-FFF2-40B4-BE49-F238E27FC236}">
                <a16:creationId xmlns:a16="http://schemas.microsoft.com/office/drawing/2014/main" id="{67B7A597-3EF4-779E-1FA8-A3C7CBC1D3FD}"/>
              </a:ext>
            </a:extLst>
          </p:cNvPr>
          <p:cNvSpPr txBox="1">
            <a:spLocks/>
          </p:cNvSpPr>
          <p:nvPr/>
        </p:nvSpPr>
        <p:spPr>
          <a:xfrm>
            <a:off x="195210" y="-15505"/>
            <a:ext cx="10089737" cy="1113150"/>
          </a:xfrm>
          <a:prstGeom prst="rect">
            <a:avLst/>
          </a:prstGeom>
        </p:spPr>
        <p:txBody>
          <a:bodyPr anchor="ctr">
            <a:normAutofit fontScale="97500"/>
          </a:bodyPr>
          <a:lstStyle>
            <a:defPPr>
              <a:defRPr lang="nl-NL"/>
            </a:defPPr>
            <a:lvl1pPr marL="0" algn="l" defTabSz="914400" rtl="0" eaLnBrk="1" latinLnBrk="0" hangingPunct="1">
              <a:lnSpc>
                <a:spcPct val="90000"/>
              </a:lnSpc>
              <a:spcBef>
                <a:spcPct val="0"/>
              </a:spcBef>
              <a:buNone/>
              <a:defRPr sz="4400" kern="1200">
                <a:solidFill>
                  <a:schemeClr val="tx1"/>
                </a:solidFill>
                <a:latin typeface="+mj-lt"/>
                <a:ea typeface="+mj-ea"/>
                <a:cs typeface="+mj-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3600" b="1" dirty="0">
                <a:solidFill>
                  <a:srgbClr val="A5B913"/>
                </a:solidFill>
                <a:latin typeface="+mn-lt"/>
                <a:ea typeface="+mn-ea"/>
                <a:cs typeface="Arial" panose="020B0604020202020204" pitchFamily="34" charset="0"/>
              </a:rPr>
              <a:t>Twente cryogenic press for loading stack (sub)cables</a:t>
            </a:r>
          </a:p>
        </p:txBody>
      </p:sp>
      <p:grpSp>
        <p:nvGrpSpPr>
          <p:cNvPr id="6" name="Group 5">
            <a:extLst>
              <a:ext uri="{FF2B5EF4-FFF2-40B4-BE49-F238E27FC236}">
                <a16:creationId xmlns:a16="http://schemas.microsoft.com/office/drawing/2014/main" id="{6F6749CD-CE91-612A-38B2-3ADC24DD1992}"/>
              </a:ext>
            </a:extLst>
          </p:cNvPr>
          <p:cNvGrpSpPr/>
          <p:nvPr/>
        </p:nvGrpSpPr>
        <p:grpSpPr>
          <a:xfrm>
            <a:off x="6622912" y="1035516"/>
            <a:ext cx="5408974" cy="5605493"/>
            <a:chOff x="7891764" y="693118"/>
            <a:chExt cx="4892992" cy="4884237"/>
          </a:xfrm>
        </p:grpSpPr>
        <p:pic>
          <p:nvPicPr>
            <p:cNvPr id="23" name="Picture 22">
              <a:extLst>
                <a:ext uri="{FF2B5EF4-FFF2-40B4-BE49-F238E27FC236}">
                  <a16:creationId xmlns:a16="http://schemas.microsoft.com/office/drawing/2014/main" id="{3C85125A-2997-BA99-5B92-4EBABA1EB5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 r="33818"/>
            <a:stretch>
              <a:fillRect/>
            </a:stretch>
          </p:blipFill>
          <p:spPr bwMode="auto">
            <a:xfrm>
              <a:off x="7971538" y="1485841"/>
              <a:ext cx="3669801" cy="4091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110">
              <a:extLst>
                <a:ext uri="{FF2B5EF4-FFF2-40B4-BE49-F238E27FC236}">
                  <a16:creationId xmlns:a16="http://schemas.microsoft.com/office/drawing/2014/main" id="{17F00DD4-0ED0-3FA7-20F8-6A2D72D482B4}"/>
                </a:ext>
              </a:extLst>
            </p:cNvPr>
            <p:cNvSpPr txBox="1">
              <a:spLocks noChangeArrowheads="1"/>
            </p:cNvSpPr>
            <p:nvPr/>
          </p:nvSpPr>
          <p:spPr bwMode="auto">
            <a:xfrm>
              <a:off x="11721113" y="1384778"/>
              <a:ext cx="1063643" cy="563168"/>
            </a:xfrm>
            <a:prstGeom prst="rect">
              <a:avLst/>
            </a:prstGeom>
            <a:solidFill>
              <a:srgbClr val="FFFFFF"/>
            </a:solidFill>
            <a:ln w="9525">
              <a:solidFill>
                <a:srgbClr val="A5B913"/>
              </a:solidFill>
              <a:miter lim="800000"/>
              <a:headEnd/>
              <a:tailEnd/>
            </a:ln>
          </p:spPr>
          <p:txBody>
            <a:bodyPr wrap="square">
              <a:spAutoFit/>
            </a:bodyPr>
            <a:lstStyle>
              <a:defPPr>
                <a:defRPr lang="nl-NL"/>
              </a:defPPr>
              <a:lvl1pPr marL="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mn-cs"/>
                </a:defRPr>
              </a:lvl5pPr>
              <a:lvl6pPr marL="25146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6pPr>
              <a:lvl7pPr marL="29718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7pPr>
              <a:lvl8pPr marL="34290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8pPr>
              <a:lvl9pPr marL="38862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9pPr>
            </a:lstStyle>
            <a:p>
              <a:pPr>
                <a:lnSpc>
                  <a:spcPct val="100000"/>
                </a:lnSpc>
                <a:spcBef>
                  <a:spcPct val="0"/>
                </a:spcBef>
                <a:buFontTx/>
                <a:buNone/>
              </a:pPr>
              <a:r>
                <a:rPr lang="en-GB" altLang="nl-NL" sz="1800" dirty="0">
                  <a:latin typeface="+mn-lt"/>
                </a:rPr>
                <a:t>Pressing Force</a:t>
              </a:r>
              <a:endParaRPr lang="LID4096" altLang="nl-NL" sz="1800" dirty="0">
                <a:latin typeface="+mn-lt"/>
              </a:endParaRPr>
            </a:p>
          </p:txBody>
        </p:sp>
        <p:cxnSp>
          <p:nvCxnSpPr>
            <p:cNvPr id="25" name="Straight Connector 24">
              <a:extLst>
                <a:ext uri="{FF2B5EF4-FFF2-40B4-BE49-F238E27FC236}">
                  <a16:creationId xmlns:a16="http://schemas.microsoft.com/office/drawing/2014/main" id="{E6B64FCA-B926-582F-2BC5-CCFBD89F947E}"/>
                </a:ext>
              </a:extLst>
            </p:cNvPr>
            <p:cNvCxnSpPr>
              <a:cxnSpLocks/>
            </p:cNvCxnSpPr>
            <p:nvPr/>
          </p:nvCxnSpPr>
          <p:spPr bwMode="auto">
            <a:xfrm flipH="1">
              <a:off x="10015804" y="3638078"/>
              <a:ext cx="1738599" cy="194325"/>
            </a:xfrm>
            <a:prstGeom prst="line">
              <a:avLst/>
            </a:prstGeom>
            <a:ln w="19050">
              <a:solidFill>
                <a:srgbClr val="A5B913"/>
              </a:solidFill>
              <a:prstDash val="solid"/>
            </a:ln>
          </p:spPr>
          <p:style>
            <a:lnRef idx="1">
              <a:schemeClr val="accent1"/>
            </a:lnRef>
            <a:fillRef idx="0">
              <a:schemeClr val="accent1"/>
            </a:fillRef>
            <a:effectRef idx="0">
              <a:schemeClr val="accent1"/>
            </a:effectRef>
            <a:fontRef idx="minor">
              <a:schemeClr val="tx1"/>
            </a:fontRef>
          </p:style>
        </p:cxnSp>
        <p:sp>
          <p:nvSpPr>
            <p:cNvPr id="26" name="TextBox 116">
              <a:extLst>
                <a:ext uri="{FF2B5EF4-FFF2-40B4-BE49-F238E27FC236}">
                  <a16:creationId xmlns:a16="http://schemas.microsoft.com/office/drawing/2014/main" id="{FC6B9D89-053D-246F-D969-A5E60DF85DF0}"/>
                </a:ext>
              </a:extLst>
            </p:cNvPr>
            <p:cNvSpPr txBox="1">
              <a:spLocks noChangeArrowheads="1"/>
            </p:cNvSpPr>
            <p:nvPr/>
          </p:nvSpPr>
          <p:spPr bwMode="auto">
            <a:xfrm>
              <a:off x="11720985" y="3254714"/>
              <a:ext cx="1063643" cy="563168"/>
            </a:xfrm>
            <a:prstGeom prst="rect">
              <a:avLst/>
            </a:prstGeom>
            <a:solidFill>
              <a:srgbClr val="FFFFFF"/>
            </a:solidFill>
            <a:ln w="9525">
              <a:solidFill>
                <a:srgbClr val="A5B913"/>
              </a:solidFill>
              <a:miter lim="800000"/>
              <a:headEnd/>
              <a:tailEnd/>
            </a:ln>
          </p:spPr>
          <p:txBody>
            <a:bodyPr wrap="square">
              <a:spAutoFit/>
            </a:bodyPr>
            <a:lstStyle>
              <a:defPPr>
                <a:defRPr lang="nl-NL"/>
              </a:defPPr>
              <a:lvl1pPr marL="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mn-cs"/>
                </a:defRPr>
              </a:lvl5pPr>
              <a:lvl6pPr marL="25146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6pPr>
              <a:lvl7pPr marL="29718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7pPr>
              <a:lvl8pPr marL="34290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8pPr>
              <a:lvl9pPr marL="38862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9pPr>
            </a:lstStyle>
            <a:p>
              <a:pPr>
                <a:lnSpc>
                  <a:spcPct val="100000"/>
                </a:lnSpc>
                <a:spcBef>
                  <a:spcPct val="0"/>
                </a:spcBef>
                <a:buFontTx/>
                <a:buNone/>
              </a:pPr>
              <a:r>
                <a:rPr lang="en-US" altLang="nl-NL" sz="1800" i="1" dirty="0">
                  <a:latin typeface="+mn-lt"/>
                </a:rPr>
                <a:t>Re</a:t>
              </a:r>
              <a:r>
                <a:rPr lang="en-US" altLang="nl-NL" sz="1800" dirty="0">
                  <a:latin typeface="+mn-lt"/>
                </a:rPr>
                <a:t>BCO stack</a:t>
              </a:r>
              <a:endParaRPr lang="nl-NL" altLang="nl-NL" sz="1800" dirty="0">
                <a:latin typeface="+mn-lt"/>
              </a:endParaRPr>
            </a:p>
          </p:txBody>
        </p:sp>
        <p:sp>
          <p:nvSpPr>
            <p:cNvPr id="27" name="TextBox 117">
              <a:extLst>
                <a:ext uri="{FF2B5EF4-FFF2-40B4-BE49-F238E27FC236}">
                  <a16:creationId xmlns:a16="http://schemas.microsoft.com/office/drawing/2014/main" id="{633A2FA5-E54E-4E57-0ACD-5FD4111EF69F}"/>
                </a:ext>
              </a:extLst>
            </p:cNvPr>
            <p:cNvSpPr txBox="1">
              <a:spLocks noChangeArrowheads="1"/>
            </p:cNvSpPr>
            <p:nvPr/>
          </p:nvSpPr>
          <p:spPr bwMode="auto">
            <a:xfrm>
              <a:off x="11720985" y="4021751"/>
              <a:ext cx="1063643" cy="563168"/>
            </a:xfrm>
            <a:prstGeom prst="rect">
              <a:avLst/>
            </a:prstGeom>
            <a:solidFill>
              <a:srgbClr val="FFFFFF"/>
            </a:solidFill>
            <a:ln w="9525">
              <a:solidFill>
                <a:srgbClr val="A5B913"/>
              </a:solidFill>
              <a:miter lim="800000"/>
              <a:headEnd/>
              <a:tailEnd/>
            </a:ln>
          </p:spPr>
          <p:txBody>
            <a:bodyPr wrap="square">
              <a:spAutoFit/>
            </a:bodyPr>
            <a:lstStyle>
              <a:defPPr>
                <a:defRPr lang="nl-NL"/>
              </a:defPPr>
              <a:lvl1pPr marL="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mn-cs"/>
                </a:defRPr>
              </a:lvl5pPr>
              <a:lvl6pPr marL="25146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6pPr>
              <a:lvl7pPr marL="29718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7pPr>
              <a:lvl8pPr marL="34290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8pPr>
              <a:lvl9pPr marL="38862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9pPr>
            </a:lstStyle>
            <a:p>
              <a:pPr>
                <a:lnSpc>
                  <a:spcPct val="100000"/>
                </a:lnSpc>
                <a:spcBef>
                  <a:spcPct val="0"/>
                </a:spcBef>
                <a:buFontTx/>
                <a:buNone/>
              </a:pPr>
              <a:r>
                <a:rPr lang="en-US" altLang="nl-NL" sz="1800" dirty="0">
                  <a:latin typeface="+mn-lt"/>
                </a:rPr>
                <a:t>Copper</a:t>
              </a:r>
            </a:p>
            <a:p>
              <a:pPr>
                <a:lnSpc>
                  <a:spcPct val="100000"/>
                </a:lnSpc>
                <a:spcBef>
                  <a:spcPct val="0"/>
                </a:spcBef>
                <a:buFontTx/>
                <a:buNone/>
              </a:pPr>
              <a:r>
                <a:rPr lang="en-US" altLang="nl-NL" sz="1800" dirty="0">
                  <a:latin typeface="+mn-lt"/>
                </a:rPr>
                <a:t>stabilizer </a:t>
              </a:r>
              <a:endParaRPr lang="nl-NL" altLang="nl-NL" sz="1800" dirty="0">
                <a:latin typeface="+mn-lt"/>
              </a:endParaRPr>
            </a:p>
          </p:txBody>
        </p:sp>
        <p:cxnSp>
          <p:nvCxnSpPr>
            <p:cNvPr id="28" name="Straight Connector 27">
              <a:extLst>
                <a:ext uri="{FF2B5EF4-FFF2-40B4-BE49-F238E27FC236}">
                  <a16:creationId xmlns:a16="http://schemas.microsoft.com/office/drawing/2014/main" id="{29CE14C7-337D-A2B8-CC24-821D296C14C7}"/>
                </a:ext>
              </a:extLst>
            </p:cNvPr>
            <p:cNvCxnSpPr>
              <a:cxnSpLocks/>
            </p:cNvCxnSpPr>
            <p:nvPr/>
          </p:nvCxnSpPr>
          <p:spPr bwMode="auto">
            <a:xfrm>
              <a:off x="8615673" y="4425378"/>
              <a:ext cx="192097" cy="120609"/>
            </a:xfrm>
            <a:prstGeom prst="line">
              <a:avLst/>
            </a:prstGeom>
            <a:ln w="50800">
              <a:solidFill>
                <a:srgbClr val="A5B913"/>
              </a:solidFill>
            </a:ln>
          </p:spPr>
          <p:style>
            <a:lnRef idx="1">
              <a:schemeClr val="accent1"/>
            </a:lnRef>
            <a:fillRef idx="0">
              <a:schemeClr val="accent1"/>
            </a:fillRef>
            <a:effectRef idx="0">
              <a:schemeClr val="accent1"/>
            </a:effectRef>
            <a:fontRef idx="minor">
              <a:schemeClr val="tx1"/>
            </a:fontRef>
          </p:style>
        </p:cxnSp>
        <p:sp>
          <p:nvSpPr>
            <p:cNvPr id="29" name="TextBox 119">
              <a:extLst>
                <a:ext uri="{FF2B5EF4-FFF2-40B4-BE49-F238E27FC236}">
                  <a16:creationId xmlns:a16="http://schemas.microsoft.com/office/drawing/2014/main" id="{3A2EC6E3-640B-CDC8-BB75-262E25163867}"/>
                </a:ext>
              </a:extLst>
            </p:cNvPr>
            <p:cNvSpPr txBox="1">
              <a:spLocks noChangeArrowheads="1"/>
            </p:cNvSpPr>
            <p:nvPr/>
          </p:nvSpPr>
          <p:spPr bwMode="auto">
            <a:xfrm>
              <a:off x="7891764" y="4545987"/>
              <a:ext cx="803289" cy="369332"/>
            </a:xfrm>
            <a:prstGeom prst="rect">
              <a:avLst/>
            </a:prstGeom>
            <a:solidFill>
              <a:schemeClr val="bg1"/>
            </a:solidFill>
            <a:ln w="9525">
              <a:solidFill>
                <a:srgbClr val="A5B913"/>
              </a:solidFill>
              <a:miter lim="800000"/>
              <a:headEnd/>
              <a:tailEnd/>
            </a:ln>
          </p:spPr>
          <p:txBody>
            <a:bodyPr wrap="square">
              <a:spAutoFit/>
            </a:bodyPr>
            <a:lstStyle>
              <a:defPPr>
                <a:defRPr lang="nl-NL"/>
              </a:defPPr>
              <a:lvl1pPr marL="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mn-cs"/>
                </a:defRPr>
              </a:lvl5pPr>
              <a:lvl6pPr marL="25146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6pPr>
              <a:lvl7pPr marL="29718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7pPr>
              <a:lvl8pPr marL="34290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8pPr>
              <a:lvl9pPr marL="38862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9pPr>
            </a:lstStyle>
            <a:p>
              <a:pPr>
                <a:lnSpc>
                  <a:spcPct val="100000"/>
                </a:lnSpc>
                <a:spcBef>
                  <a:spcPct val="0"/>
                </a:spcBef>
                <a:buFontTx/>
                <a:buNone/>
              </a:pPr>
              <a:r>
                <a:rPr lang="en-US" altLang="nl-NL" sz="1800" dirty="0"/>
                <a:t>20mm</a:t>
              </a:r>
              <a:endParaRPr lang="nl-NL" altLang="nl-NL" sz="1600" dirty="0"/>
            </a:p>
          </p:txBody>
        </p:sp>
        <p:sp>
          <p:nvSpPr>
            <p:cNvPr id="30" name="TextBox 9">
              <a:extLst>
                <a:ext uri="{FF2B5EF4-FFF2-40B4-BE49-F238E27FC236}">
                  <a16:creationId xmlns:a16="http://schemas.microsoft.com/office/drawing/2014/main" id="{D77C1C3E-48DD-02BD-48F3-617CBBBA433E}"/>
                </a:ext>
              </a:extLst>
            </p:cNvPr>
            <p:cNvSpPr txBox="1">
              <a:spLocks noChangeArrowheads="1"/>
            </p:cNvSpPr>
            <p:nvPr/>
          </p:nvSpPr>
          <p:spPr bwMode="auto">
            <a:xfrm>
              <a:off x="8190672" y="693118"/>
              <a:ext cx="4562337" cy="355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nl-NL"/>
              </a:defPPr>
              <a:lvl1pPr marL="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mn-cs"/>
                </a:defRPr>
              </a:lvl5pPr>
              <a:lvl6pPr marL="25146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6pPr>
              <a:lvl7pPr marL="29718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7pPr>
              <a:lvl8pPr marL="34290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8pPr>
              <a:lvl9pPr marL="38862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9pPr>
            </a:lstStyle>
            <a:p>
              <a:pPr eaLnBrk="1" hangingPunct="1">
                <a:lnSpc>
                  <a:spcPct val="100000"/>
                </a:lnSpc>
                <a:spcBef>
                  <a:spcPct val="0"/>
                </a:spcBef>
                <a:buFontTx/>
                <a:buNone/>
              </a:pPr>
              <a:r>
                <a:rPr lang="en-GB" altLang="nl-NL" sz="2000" b="1" i="1" dirty="0">
                  <a:latin typeface="+mn-lt"/>
                </a:rPr>
                <a:t>Re</a:t>
              </a:r>
              <a:r>
                <a:rPr lang="en-GB" altLang="nl-NL" sz="2000" b="1" dirty="0">
                  <a:latin typeface="+mn-lt"/>
                </a:rPr>
                <a:t>BCO stack cables for transverse load</a:t>
              </a:r>
              <a:endParaRPr lang="LID4096" altLang="nl-NL" sz="2000" b="1" dirty="0">
                <a:latin typeface="+mn-lt"/>
              </a:endParaRPr>
            </a:p>
          </p:txBody>
        </p:sp>
        <p:cxnSp>
          <p:nvCxnSpPr>
            <p:cNvPr id="31" name="Straight Connector 30">
              <a:extLst>
                <a:ext uri="{FF2B5EF4-FFF2-40B4-BE49-F238E27FC236}">
                  <a16:creationId xmlns:a16="http://schemas.microsoft.com/office/drawing/2014/main" id="{E149A2C2-BB83-1B45-BEDB-A7006CC7C610}"/>
                </a:ext>
              </a:extLst>
            </p:cNvPr>
            <p:cNvCxnSpPr>
              <a:cxnSpLocks/>
              <a:stCxn id="32" idx="1"/>
            </p:cNvCxnSpPr>
            <p:nvPr/>
          </p:nvCxnSpPr>
          <p:spPr bwMode="auto">
            <a:xfrm flipH="1">
              <a:off x="10778085" y="2535377"/>
              <a:ext cx="943027" cy="413968"/>
            </a:xfrm>
            <a:prstGeom prst="line">
              <a:avLst/>
            </a:prstGeom>
            <a:ln w="19050">
              <a:solidFill>
                <a:srgbClr val="A5B913"/>
              </a:solidFill>
              <a:prstDash val="solid"/>
            </a:ln>
          </p:spPr>
          <p:style>
            <a:lnRef idx="1">
              <a:schemeClr val="accent1"/>
            </a:lnRef>
            <a:fillRef idx="0">
              <a:schemeClr val="accent1"/>
            </a:fillRef>
            <a:effectRef idx="0">
              <a:schemeClr val="accent1"/>
            </a:effectRef>
            <a:fontRef idx="minor">
              <a:schemeClr val="tx1"/>
            </a:fontRef>
          </p:style>
        </p:cxnSp>
        <p:sp>
          <p:nvSpPr>
            <p:cNvPr id="32" name="TextBox 115">
              <a:extLst>
                <a:ext uri="{FF2B5EF4-FFF2-40B4-BE49-F238E27FC236}">
                  <a16:creationId xmlns:a16="http://schemas.microsoft.com/office/drawing/2014/main" id="{E123937E-A3FB-2016-0C49-86849860EA03}"/>
                </a:ext>
              </a:extLst>
            </p:cNvPr>
            <p:cNvSpPr txBox="1">
              <a:spLocks noChangeArrowheads="1"/>
            </p:cNvSpPr>
            <p:nvPr/>
          </p:nvSpPr>
          <p:spPr bwMode="auto">
            <a:xfrm>
              <a:off x="11721112" y="2212086"/>
              <a:ext cx="1063643" cy="646583"/>
            </a:xfrm>
            <a:prstGeom prst="rect">
              <a:avLst/>
            </a:prstGeom>
            <a:solidFill>
              <a:schemeClr val="bg1"/>
            </a:solidFill>
            <a:ln w="9525">
              <a:solidFill>
                <a:srgbClr val="A5B913"/>
              </a:solidFill>
              <a:miter lim="800000"/>
              <a:headEnd/>
              <a:tailEnd/>
            </a:ln>
          </p:spPr>
          <p:txBody>
            <a:bodyPr wrap="square">
              <a:spAutoFit/>
            </a:bodyPr>
            <a:lstStyle>
              <a:defPPr>
                <a:defRPr lang="nl-NL"/>
              </a:defPPr>
              <a:lvl1pPr marL="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mn-cs"/>
                </a:defRPr>
              </a:lvl5pPr>
              <a:lvl6pPr marL="25146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6pPr>
              <a:lvl7pPr marL="29718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7pPr>
              <a:lvl8pPr marL="34290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8pPr>
              <a:lvl9pPr marL="38862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9pPr>
            </a:lstStyle>
            <a:p>
              <a:pPr>
                <a:lnSpc>
                  <a:spcPct val="100000"/>
                </a:lnSpc>
                <a:spcBef>
                  <a:spcPct val="0"/>
                </a:spcBef>
                <a:buFontTx/>
                <a:buNone/>
              </a:pPr>
              <a:r>
                <a:rPr lang="en-US" altLang="nl-NL" sz="1800" dirty="0">
                  <a:latin typeface="+mn-lt"/>
                </a:rPr>
                <a:t>Pressing fin</a:t>
              </a:r>
              <a:endParaRPr lang="nl-NL" altLang="nl-NL" sz="1800" dirty="0">
                <a:latin typeface="+mn-lt"/>
              </a:endParaRPr>
            </a:p>
          </p:txBody>
        </p:sp>
        <p:cxnSp>
          <p:nvCxnSpPr>
            <p:cNvPr id="33" name="Straight Arrow Connector 32">
              <a:extLst>
                <a:ext uri="{FF2B5EF4-FFF2-40B4-BE49-F238E27FC236}">
                  <a16:creationId xmlns:a16="http://schemas.microsoft.com/office/drawing/2014/main" id="{81DDFD1C-7C32-E340-7A5B-34DCD698A1F6}"/>
                </a:ext>
              </a:extLst>
            </p:cNvPr>
            <p:cNvCxnSpPr>
              <a:cxnSpLocks/>
            </p:cNvCxnSpPr>
            <p:nvPr/>
          </p:nvCxnSpPr>
          <p:spPr bwMode="auto">
            <a:xfrm>
              <a:off x="10504693" y="2414236"/>
              <a:ext cx="0" cy="288925"/>
            </a:xfrm>
            <a:prstGeom prst="straightConnector1">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93CC128E-F950-1693-6D36-461AB8DDEE97}"/>
                </a:ext>
              </a:extLst>
            </p:cNvPr>
            <p:cNvCxnSpPr>
              <a:cxnSpLocks/>
            </p:cNvCxnSpPr>
            <p:nvPr/>
          </p:nvCxnSpPr>
          <p:spPr bwMode="auto">
            <a:xfrm>
              <a:off x="10732124" y="2330110"/>
              <a:ext cx="0" cy="288925"/>
            </a:xfrm>
            <a:prstGeom prst="straightConnector1">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F7C07870-7DDE-087C-5D0C-345DDF4A4FFC}"/>
                </a:ext>
              </a:extLst>
            </p:cNvPr>
            <p:cNvCxnSpPr>
              <a:cxnSpLocks/>
            </p:cNvCxnSpPr>
            <p:nvPr/>
          </p:nvCxnSpPr>
          <p:spPr bwMode="auto">
            <a:xfrm>
              <a:off x="10231302" y="2545837"/>
              <a:ext cx="0" cy="288925"/>
            </a:xfrm>
            <a:prstGeom prst="straightConnector1">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633AD839-2F33-0358-1759-F3B48F736B6C}"/>
                </a:ext>
              </a:extLst>
            </p:cNvPr>
            <p:cNvCxnSpPr>
              <a:cxnSpLocks/>
            </p:cNvCxnSpPr>
            <p:nvPr/>
          </p:nvCxnSpPr>
          <p:spPr bwMode="auto">
            <a:xfrm flipH="1">
              <a:off x="10817352" y="1955922"/>
              <a:ext cx="903632" cy="437140"/>
            </a:xfrm>
            <a:prstGeom prst="line">
              <a:avLst/>
            </a:prstGeom>
            <a:ln w="19050">
              <a:solidFill>
                <a:srgbClr val="A5B913"/>
              </a:solidFill>
              <a:prstDash val="soli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FFFCE00E-6D76-622F-2B71-3CA65AD7D157}"/>
                </a:ext>
              </a:extLst>
            </p:cNvPr>
            <p:cNvCxnSpPr>
              <a:cxnSpLocks/>
              <a:stCxn id="27" idx="1"/>
            </p:cNvCxnSpPr>
            <p:nvPr/>
          </p:nvCxnSpPr>
          <p:spPr bwMode="auto">
            <a:xfrm flipH="1">
              <a:off x="9295926" y="4303336"/>
              <a:ext cx="2425059" cy="41582"/>
            </a:xfrm>
            <a:prstGeom prst="line">
              <a:avLst/>
            </a:prstGeom>
            <a:ln w="19050">
              <a:solidFill>
                <a:srgbClr val="A5B913"/>
              </a:solidFill>
              <a:prstDash val="solid"/>
            </a:ln>
          </p:spPr>
          <p:style>
            <a:lnRef idx="1">
              <a:schemeClr val="accent1"/>
            </a:lnRef>
            <a:fillRef idx="0">
              <a:schemeClr val="accent1"/>
            </a:fillRef>
            <a:effectRef idx="0">
              <a:schemeClr val="accent1"/>
            </a:effectRef>
            <a:fontRef idx="minor">
              <a:schemeClr val="tx1"/>
            </a:fontRef>
          </p:style>
        </p:cxnSp>
      </p:grpSp>
      <p:pic>
        <p:nvPicPr>
          <p:cNvPr id="38" name="Content Placeholder 5">
            <a:extLst>
              <a:ext uri="{FF2B5EF4-FFF2-40B4-BE49-F238E27FC236}">
                <a16:creationId xmlns:a16="http://schemas.microsoft.com/office/drawing/2014/main" id="{3BC71047-46DC-8546-31B0-FCCAB7A2147E}"/>
              </a:ext>
            </a:extLst>
          </p:cNvPr>
          <p:cNvPicPr>
            <a:picLocks noChangeAspect="1"/>
          </p:cNvPicPr>
          <p:nvPr/>
        </p:nvPicPr>
        <p:blipFill>
          <a:blip r:embed="rId4"/>
          <a:srcRect b="1320"/>
          <a:stretch/>
        </p:blipFill>
        <p:spPr>
          <a:xfrm>
            <a:off x="867694" y="1819965"/>
            <a:ext cx="4256114" cy="4898640"/>
          </a:xfrm>
          <a:prstGeom prst="rect">
            <a:avLst/>
          </a:prstGeom>
          <a:solidFill>
            <a:schemeClr val="tx1"/>
          </a:solidFill>
        </p:spPr>
      </p:pic>
      <p:sp>
        <p:nvSpPr>
          <p:cNvPr id="39" name="TextBox 9">
            <a:extLst>
              <a:ext uri="{FF2B5EF4-FFF2-40B4-BE49-F238E27FC236}">
                <a16:creationId xmlns:a16="http://schemas.microsoft.com/office/drawing/2014/main" id="{06BDDE0D-FF25-C6C3-24F9-5DA2C7FDA33E}"/>
              </a:ext>
            </a:extLst>
          </p:cNvPr>
          <p:cNvSpPr txBox="1">
            <a:spLocks noChangeArrowheads="1"/>
          </p:cNvSpPr>
          <p:nvPr/>
        </p:nvSpPr>
        <p:spPr bwMode="auto">
          <a:xfrm>
            <a:off x="195210" y="981427"/>
            <a:ext cx="639090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nl-NL"/>
            </a:defPPr>
            <a:lvl1pPr marL="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mn-cs"/>
              </a:defRPr>
            </a:lvl5pPr>
            <a:lvl6pPr marL="25146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6pPr>
            <a:lvl7pPr marL="29718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7pPr>
            <a:lvl8pPr marL="34290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8pPr>
            <a:lvl9pPr marL="38862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9pPr>
          </a:lstStyle>
          <a:p>
            <a:pPr eaLnBrk="1" hangingPunct="1">
              <a:lnSpc>
                <a:spcPct val="100000"/>
              </a:lnSpc>
              <a:spcBef>
                <a:spcPct val="0"/>
              </a:spcBef>
              <a:buFontTx/>
              <a:buNone/>
            </a:pPr>
            <a:r>
              <a:rPr lang="en-GB" altLang="nl-NL" sz="2000" b="1" dirty="0">
                <a:latin typeface="+mn-lt"/>
              </a:rPr>
              <a:t>Upgrade Twente cryogenic press: design and manufacturing of 4.5 kA  current leads for stack test in LN</a:t>
            </a:r>
            <a:r>
              <a:rPr lang="en-GB" altLang="nl-NL" sz="2000" b="1" baseline="-25000" dirty="0">
                <a:latin typeface="+mn-lt"/>
              </a:rPr>
              <a:t>2</a:t>
            </a:r>
            <a:endParaRPr lang="LID4096" altLang="nl-NL" sz="2000" b="1" dirty="0">
              <a:latin typeface="+mn-lt"/>
            </a:endParaRPr>
          </a:p>
        </p:txBody>
      </p:sp>
      <p:pic>
        <p:nvPicPr>
          <p:cNvPr id="43" name="Picture 42">
            <a:extLst>
              <a:ext uri="{FF2B5EF4-FFF2-40B4-BE49-F238E27FC236}">
                <a16:creationId xmlns:a16="http://schemas.microsoft.com/office/drawing/2014/main" id="{CEF4AA06-BD4A-2EAC-B82A-71DBDDC01EBD}"/>
              </a:ext>
            </a:extLst>
          </p:cNvPr>
          <p:cNvPicPr>
            <a:picLocks noChangeAspect="1"/>
          </p:cNvPicPr>
          <p:nvPr/>
        </p:nvPicPr>
        <p:blipFill>
          <a:blip r:embed="rId5"/>
          <a:srcRect l="54544"/>
          <a:stretch/>
        </p:blipFill>
        <p:spPr>
          <a:xfrm>
            <a:off x="4422979" y="4648516"/>
            <a:ext cx="1526263" cy="2200741"/>
          </a:xfrm>
          <a:prstGeom prst="rect">
            <a:avLst/>
          </a:prstGeom>
        </p:spPr>
      </p:pic>
    </p:spTree>
    <p:extLst>
      <p:ext uri="{BB962C8B-B14F-4D97-AF65-F5344CB8AC3E}">
        <p14:creationId xmlns:p14="http://schemas.microsoft.com/office/powerpoint/2010/main" val="1680205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16">
            <a:extLst>
              <a:ext uri="{FF2B5EF4-FFF2-40B4-BE49-F238E27FC236}">
                <a16:creationId xmlns:a16="http://schemas.microsoft.com/office/drawing/2014/main" id="{A1D37FF7-0E4B-6703-D62C-F8EF509DDBC4}"/>
              </a:ext>
            </a:extLst>
          </p:cNvPr>
          <p:cNvSpPr>
            <a:spLocks noGrp="1"/>
          </p:cNvSpPr>
          <p:nvPr>
            <p:ph type="sldNum" sz="quarter" idx="12"/>
          </p:nvPr>
        </p:nvSpPr>
        <p:spPr>
          <a:xfrm>
            <a:off x="9441071" y="6492875"/>
            <a:ext cx="2743200"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4895F3B-300A-4A0D-8BB6-BD97C84A7C73}" type="slidenum">
              <a:rPr lang="en-GB" sz="1400" smtClean="0"/>
              <a:pPr/>
              <a:t>13</a:t>
            </a:fld>
            <a:endParaRPr lang="en-GB" sz="1400" dirty="0"/>
          </a:p>
        </p:txBody>
      </p:sp>
      <p:pic>
        <p:nvPicPr>
          <p:cNvPr id="7" name="Picture 6">
            <a:extLst>
              <a:ext uri="{FF2B5EF4-FFF2-40B4-BE49-F238E27FC236}">
                <a16:creationId xmlns:a16="http://schemas.microsoft.com/office/drawing/2014/main" id="{09E8CFDE-3CDE-EC3C-6204-64658119A6DA}"/>
              </a:ext>
            </a:extLst>
          </p:cNvPr>
          <p:cNvPicPr>
            <a:picLocks noChangeAspect="1"/>
          </p:cNvPicPr>
          <p:nvPr/>
        </p:nvPicPr>
        <p:blipFill>
          <a:blip r:embed="rId2"/>
          <a:srcRect l="81944" t="34667" r="7889" b="57333"/>
          <a:stretch/>
        </p:blipFill>
        <p:spPr>
          <a:xfrm>
            <a:off x="10885150" y="0"/>
            <a:ext cx="1299121" cy="638912"/>
          </a:xfrm>
          <a:prstGeom prst="rect">
            <a:avLst/>
          </a:prstGeom>
        </p:spPr>
      </p:pic>
      <p:sp>
        <p:nvSpPr>
          <p:cNvPr id="9" name="Title 1">
            <a:extLst>
              <a:ext uri="{FF2B5EF4-FFF2-40B4-BE49-F238E27FC236}">
                <a16:creationId xmlns:a16="http://schemas.microsoft.com/office/drawing/2014/main" id="{C9D8C0F1-A6B8-AD1B-E519-66C44A5771FF}"/>
              </a:ext>
            </a:extLst>
          </p:cNvPr>
          <p:cNvSpPr txBox="1">
            <a:spLocks/>
          </p:cNvSpPr>
          <p:nvPr/>
        </p:nvSpPr>
        <p:spPr>
          <a:xfrm>
            <a:off x="184586" y="11658"/>
            <a:ext cx="10182553" cy="1162050"/>
          </a:xfrm>
          <a:prstGeom prst="rect">
            <a:avLst/>
          </a:prstGeom>
        </p:spPr>
        <p:txBody>
          <a:bodyPr anchor="ctr">
            <a:normAutofit fontScale="97500"/>
          </a:bodyPr>
          <a:lstStyle>
            <a:defPPr>
              <a:defRPr lang="nl-NL"/>
            </a:defPPr>
            <a:lvl1pPr marL="0" algn="l" defTabSz="914400" rtl="0" eaLnBrk="1" latinLnBrk="0" hangingPunct="1">
              <a:lnSpc>
                <a:spcPct val="90000"/>
              </a:lnSpc>
              <a:spcBef>
                <a:spcPct val="0"/>
              </a:spcBef>
              <a:buNone/>
              <a:defRPr sz="4400" kern="1200">
                <a:solidFill>
                  <a:schemeClr val="tx1"/>
                </a:solidFill>
                <a:latin typeface="+mj-lt"/>
                <a:ea typeface="+mj-ea"/>
                <a:cs typeface="+mj-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3600" b="1" dirty="0">
                <a:solidFill>
                  <a:srgbClr val="A5B913"/>
                </a:solidFill>
                <a:latin typeface="+mn-lt"/>
                <a:ea typeface="+mn-ea"/>
                <a:cs typeface="Arial" panose="020B0604020202020204" pitchFamily="34" charset="0"/>
              </a:rPr>
              <a:t>Transverse load test of dry-stack sub-cable at 77 K </a:t>
            </a:r>
          </a:p>
        </p:txBody>
      </p:sp>
      <p:pic>
        <p:nvPicPr>
          <p:cNvPr id="10" name="Picture 9" descr="A graph of a graph&#10;&#10;Description automatically generated with medium confidence">
            <a:extLst>
              <a:ext uri="{FF2B5EF4-FFF2-40B4-BE49-F238E27FC236}">
                <a16:creationId xmlns:a16="http://schemas.microsoft.com/office/drawing/2014/main" id="{BB86F95F-48FE-5C50-3BB5-776895E8BD58}"/>
              </a:ext>
            </a:extLst>
          </p:cNvPr>
          <p:cNvPicPr>
            <a:picLocks noChangeAspect="1"/>
          </p:cNvPicPr>
          <p:nvPr/>
        </p:nvPicPr>
        <p:blipFill rotWithShape="1">
          <a:blip r:embed="rId3"/>
          <a:srcRect l="3939" r="7149"/>
          <a:stretch/>
        </p:blipFill>
        <p:spPr>
          <a:xfrm>
            <a:off x="332040" y="913157"/>
            <a:ext cx="6951029" cy="3837984"/>
          </a:xfrm>
          <a:prstGeom prst="rect">
            <a:avLst/>
          </a:prstGeom>
        </p:spPr>
      </p:pic>
      <p:grpSp>
        <p:nvGrpSpPr>
          <p:cNvPr id="24" name="Group 23">
            <a:extLst>
              <a:ext uri="{FF2B5EF4-FFF2-40B4-BE49-F238E27FC236}">
                <a16:creationId xmlns:a16="http://schemas.microsoft.com/office/drawing/2014/main" id="{93D56E71-199A-98F8-EE05-B74194967ABD}"/>
              </a:ext>
            </a:extLst>
          </p:cNvPr>
          <p:cNvGrpSpPr/>
          <p:nvPr/>
        </p:nvGrpSpPr>
        <p:grpSpPr>
          <a:xfrm>
            <a:off x="602211" y="4817560"/>
            <a:ext cx="6804992" cy="693987"/>
            <a:chOff x="550496" y="1146545"/>
            <a:chExt cx="7315200" cy="961568"/>
          </a:xfrm>
        </p:grpSpPr>
        <p:pic>
          <p:nvPicPr>
            <p:cNvPr id="11" name="Picture 10">
              <a:extLst>
                <a:ext uri="{FF2B5EF4-FFF2-40B4-BE49-F238E27FC236}">
                  <a16:creationId xmlns:a16="http://schemas.microsoft.com/office/drawing/2014/main" id="{720DC0B4-61B5-E809-320B-DE4CAC7E433E}"/>
                </a:ext>
              </a:extLst>
            </p:cNvPr>
            <p:cNvPicPr>
              <a:picLocks noChangeAspect="1"/>
            </p:cNvPicPr>
            <p:nvPr/>
          </p:nvPicPr>
          <p:blipFill rotWithShape="1">
            <a:blip r:embed="rId4"/>
            <a:srcRect l="1937" t="28340" r="1937" b="14501"/>
            <a:stretch/>
          </p:blipFill>
          <p:spPr>
            <a:xfrm>
              <a:off x="550496" y="1656263"/>
              <a:ext cx="7315200" cy="451850"/>
            </a:xfrm>
            <a:prstGeom prst="rect">
              <a:avLst/>
            </a:prstGeom>
          </p:spPr>
        </p:pic>
        <p:sp>
          <p:nvSpPr>
            <p:cNvPr id="12" name="Content Placeholder 2">
              <a:extLst>
                <a:ext uri="{FF2B5EF4-FFF2-40B4-BE49-F238E27FC236}">
                  <a16:creationId xmlns:a16="http://schemas.microsoft.com/office/drawing/2014/main" id="{8AF7BEC6-418C-BA0D-8271-D909777D7C48}"/>
                </a:ext>
              </a:extLst>
            </p:cNvPr>
            <p:cNvSpPr txBox="1">
              <a:spLocks/>
            </p:cNvSpPr>
            <p:nvPr/>
          </p:nvSpPr>
          <p:spPr>
            <a:xfrm>
              <a:off x="1388935" y="1171971"/>
              <a:ext cx="796408" cy="313056"/>
            </a:xfrm>
            <a:prstGeom prst="rect">
              <a:avLst/>
            </a:prstGeom>
            <a:noFill/>
          </p:spPr>
          <p:txBody>
            <a:bodyPr/>
            <a:lstStyle>
              <a:lvl1pPr marL="228564" indent="-228564" algn="l" defTabSz="914256" rtl="0" eaLnBrk="1" latinLnBrk="0" hangingPunct="1">
                <a:lnSpc>
                  <a:spcPct val="90000"/>
                </a:lnSpc>
                <a:spcBef>
                  <a:spcPts val="1000"/>
                </a:spcBef>
                <a:buFont typeface="Arial" panose="020B0604020202020204" pitchFamily="34" charset="0"/>
                <a:buChar char="•"/>
                <a:defRPr sz="2799" kern="1200" baseline="0">
                  <a:solidFill>
                    <a:schemeClr val="bg1"/>
                  </a:solidFill>
                  <a:latin typeface="+mn-lt"/>
                  <a:ea typeface="+mn-ea"/>
                  <a:cs typeface="+mn-cs"/>
                </a:defRPr>
              </a:lvl1pPr>
              <a:lvl2pPr marL="685691" indent="-228564" algn="l" defTabSz="914256" rtl="0" eaLnBrk="1" latinLnBrk="0" hangingPunct="1">
                <a:lnSpc>
                  <a:spcPct val="90000"/>
                </a:lnSpc>
                <a:spcBef>
                  <a:spcPts val="500"/>
                </a:spcBef>
                <a:buFont typeface="Arial" panose="020B0604020202020204" pitchFamily="34" charset="0"/>
                <a:buChar char="•"/>
                <a:defRPr sz="2400" kern="1200" baseline="0">
                  <a:solidFill>
                    <a:schemeClr val="bg1"/>
                  </a:solidFill>
                  <a:latin typeface="+mn-lt"/>
                  <a:ea typeface="+mn-ea"/>
                  <a:cs typeface="+mn-cs"/>
                </a:defRPr>
              </a:lvl2pPr>
              <a:lvl3pPr marL="1142819" indent="-228564" algn="l" defTabSz="914256" rtl="0" eaLnBrk="1" latinLnBrk="0" hangingPunct="1">
                <a:lnSpc>
                  <a:spcPct val="90000"/>
                </a:lnSpc>
                <a:spcBef>
                  <a:spcPts val="500"/>
                </a:spcBef>
                <a:buFont typeface="Arial" panose="020B0604020202020204" pitchFamily="34" charset="0"/>
                <a:buChar char="•"/>
                <a:defRPr sz="2000" kern="1200" baseline="0">
                  <a:solidFill>
                    <a:schemeClr val="bg1"/>
                  </a:solidFill>
                  <a:latin typeface="+mn-lt"/>
                  <a:ea typeface="+mn-ea"/>
                  <a:cs typeface="+mn-cs"/>
                </a:defRPr>
              </a:lvl3pPr>
              <a:lvl4pPr marL="1599947" indent="-228564" algn="l" defTabSz="914256" rtl="0" eaLnBrk="1" latinLnBrk="0" hangingPunct="1">
                <a:lnSpc>
                  <a:spcPct val="90000"/>
                </a:lnSpc>
                <a:spcBef>
                  <a:spcPts val="500"/>
                </a:spcBef>
                <a:buFont typeface="Arial" panose="020B0604020202020204" pitchFamily="34" charset="0"/>
                <a:buChar char="•"/>
                <a:defRPr sz="1800" kern="1200" baseline="0">
                  <a:solidFill>
                    <a:schemeClr val="bg1"/>
                  </a:solidFill>
                  <a:latin typeface="+mn-lt"/>
                  <a:ea typeface="+mn-ea"/>
                  <a:cs typeface="+mn-cs"/>
                </a:defRPr>
              </a:lvl4pPr>
              <a:lvl5pPr marL="2057074" indent="-228564" algn="l" defTabSz="914256" rtl="0" eaLnBrk="1" latinLnBrk="0" hangingPunct="1">
                <a:lnSpc>
                  <a:spcPct val="90000"/>
                </a:lnSpc>
                <a:spcBef>
                  <a:spcPts val="500"/>
                </a:spcBef>
                <a:buFont typeface="Arial" panose="020B0604020202020204" pitchFamily="34" charset="0"/>
                <a:buChar char="•"/>
                <a:defRPr sz="1800" kern="1200" baseline="0">
                  <a:solidFill>
                    <a:schemeClr val="bg1"/>
                  </a:solidFill>
                  <a:latin typeface="+mn-lt"/>
                  <a:ea typeface="+mn-ea"/>
                  <a:cs typeface="+mn-cs"/>
                </a:defRPr>
              </a:lvl5pPr>
              <a:lvl6pPr marL="2514202"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330"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457"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584"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solidFill>
                    <a:schemeClr val="tx1"/>
                  </a:solidFill>
                </a:rPr>
                <a:t>V1 V2</a:t>
              </a:r>
              <a:endParaRPr lang="LID4096" sz="1600" dirty="0">
                <a:solidFill>
                  <a:schemeClr val="tx1"/>
                </a:solidFill>
              </a:endParaRPr>
            </a:p>
          </p:txBody>
        </p:sp>
        <p:sp>
          <p:nvSpPr>
            <p:cNvPr id="13" name="Content Placeholder 2">
              <a:extLst>
                <a:ext uri="{FF2B5EF4-FFF2-40B4-BE49-F238E27FC236}">
                  <a16:creationId xmlns:a16="http://schemas.microsoft.com/office/drawing/2014/main" id="{E8C5A198-2A02-07C6-302F-79B971358F1E}"/>
                </a:ext>
              </a:extLst>
            </p:cNvPr>
            <p:cNvSpPr txBox="1">
              <a:spLocks/>
            </p:cNvSpPr>
            <p:nvPr/>
          </p:nvSpPr>
          <p:spPr>
            <a:xfrm>
              <a:off x="6131656" y="1171971"/>
              <a:ext cx="826265" cy="276780"/>
            </a:xfrm>
            <a:prstGeom prst="rect">
              <a:avLst/>
            </a:prstGeom>
            <a:noFill/>
          </p:spPr>
          <p:txBody>
            <a:bodyPr/>
            <a:lstStyle>
              <a:lvl1pPr marL="228564" indent="-228564" algn="l" defTabSz="914256" rtl="0" eaLnBrk="1" latinLnBrk="0" hangingPunct="1">
                <a:lnSpc>
                  <a:spcPct val="90000"/>
                </a:lnSpc>
                <a:spcBef>
                  <a:spcPts val="1000"/>
                </a:spcBef>
                <a:buFont typeface="Arial" panose="020B0604020202020204" pitchFamily="34" charset="0"/>
                <a:buChar char="•"/>
                <a:defRPr sz="2799" kern="1200" baseline="0">
                  <a:solidFill>
                    <a:schemeClr val="bg1"/>
                  </a:solidFill>
                  <a:latin typeface="+mn-lt"/>
                  <a:ea typeface="+mn-ea"/>
                  <a:cs typeface="+mn-cs"/>
                </a:defRPr>
              </a:lvl1pPr>
              <a:lvl2pPr marL="685691" indent="-228564" algn="l" defTabSz="914256" rtl="0" eaLnBrk="1" latinLnBrk="0" hangingPunct="1">
                <a:lnSpc>
                  <a:spcPct val="90000"/>
                </a:lnSpc>
                <a:spcBef>
                  <a:spcPts val="500"/>
                </a:spcBef>
                <a:buFont typeface="Arial" panose="020B0604020202020204" pitchFamily="34" charset="0"/>
                <a:buChar char="•"/>
                <a:defRPr sz="2400" kern="1200" baseline="0">
                  <a:solidFill>
                    <a:schemeClr val="bg1"/>
                  </a:solidFill>
                  <a:latin typeface="+mn-lt"/>
                  <a:ea typeface="+mn-ea"/>
                  <a:cs typeface="+mn-cs"/>
                </a:defRPr>
              </a:lvl2pPr>
              <a:lvl3pPr marL="1142819" indent="-228564" algn="l" defTabSz="914256" rtl="0" eaLnBrk="1" latinLnBrk="0" hangingPunct="1">
                <a:lnSpc>
                  <a:spcPct val="90000"/>
                </a:lnSpc>
                <a:spcBef>
                  <a:spcPts val="500"/>
                </a:spcBef>
                <a:buFont typeface="Arial" panose="020B0604020202020204" pitchFamily="34" charset="0"/>
                <a:buChar char="•"/>
                <a:defRPr sz="2000" kern="1200" baseline="0">
                  <a:solidFill>
                    <a:schemeClr val="bg1"/>
                  </a:solidFill>
                  <a:latin typeface="+mn-lt"/>
                  <a:ea typeface="+mn-ea"/>
                  <a:cs typeface="+mn-cs"/>
                </a:defRPr>
              </a:lvl3pPr>
              <a:lvl4pPr marL="1599947" indent="-228564" algn="l" defTabSz="914256" rtl="0" eaLnBrk="1" latinLnBrk="0" hangingPunct="1">
                <a:lnSpc>
                  <a:spcPct val="90000"/>
                </a:lnSpc>
                <a:spcBef>
                  <a:spcPts val="500"/>
                </a:spcBef>
                <a:buFont typeface="Arial" panose="020B0604020202020204" pitchFamily="34" charset="0"/>
                <a:buChar char="•"/>
                <a:defRPr sz="1800" kern="1200" baseline="0">
                  <a:solidFill>
                    <a:schemeClr val="bg1"/>
                  </a:solidFill>
                  <a:latin typeface="+mn-lt"/>
                  <a:ea typeface="+mn-ea"/>
                  <a:cs typeface="+mn-cs"/>
                </a:defRPr>
              </a:lvl4pPr>
              <a:lvl5pPr marL="2057074" indent="-228564" algn="l" defTabSz="914256" rtl="0" eaLnBrk="1" latinLnBrk="0" hangingPunct="1">
                <a:lnSpc>
                  <a:spcPct val="90000"/>
                </a:lnSpc>
                <a:spcBef>
                  <a:spcPts val="500"/>
                </a:spcBef>
                <a:buFont typeface="Arial" panose="020B0604020202020204" pitchFamily="34" charset="0"/>
                <a:buChar char="•"/>
                <a:defRPr sz="1800" kern="1200" baseline="0">
                  <a:solidFill>
                    <a:schemeClr val="bg1"/>
                  </a:solidFill>
                  <a:latin typeface="+mn-lt"/>
                  <a:ea typeface="+mn-ea"/>
                  <a:cs typeface="+mn-cs"/>
                </a:defRPr>
              </a:lvl5pPr>
              <a:lvl6pPr marL="2514202"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330"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457"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584"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solidFill>
                    <a:schemeClr val="tx1"/>
                  </a:solidFill>
                </a:rPr>
                <a:t>V1 V2</a:t>
              </a:r>
              <a:endParaRPr lang="LID4096" sz="1600" dirty="0">
                <a:solidFill>
                  <a:schemeClr val="tx1"/>
                </a:solidFill>
              </a:endParaRPr>
            </a:p>
          </p:txBody>
        </p:sp>
        <p:sp>
          <p:nvSpPr>
            <p:cNvPr id="14" name="Content Placeholder 2">
              <a:extLst>
                <a:ext uri="{FF2B5EF4-FFF2-40B4-BE49-F238E27FC236}">
                  <a16:creationId xmlns:a16="http://schemas.microsoft.com/office/drawing/2014/main" id="{4DC3FE8E-BC9C-EA8E-470C-6C90AD2BF962}"/>
                </a:ext>
              </a:extLst>
            </p:cNvPr>
            <p:cNvSpPr txBox="1">
              <a:spLocks/>
            </p:cNvSpPr>
            <p:nvPr/>
          </p:nvSpPr>
          <p:spPr>
            <a:xfrm>
              <a:off x="751929" y="1146545"/>
              <a:ext cx="523959" cy="313056"/>
            </a:xfrm>
            <a:prstGeom prst="rect">
              <a:avLst/>
            </a:prstGeom>
            <a:noFill/>
          </p:spPr>
          <p:txBody>
            <a:bodyPr/>
            <a:lstStyle>
              <a:lvl1pPr marL="228564" indent="-228564" algn="l" defTabSz="914256" rtl="0" eaLnBrk="1" latinLnBrk="0" hangingPunct="1">
                <a:lnSpc>
                  <a:spcPct val="90000"/>
                </a:lnSpc>
                <a:spcBef>
                  <a:spcPts val="1000"/>
                </a:spcBef>
                <a:buFont typeface="Arial" panose="020B0604020202020204" pitchFamily="34" charset="0"/>
                <a:buChar char="•"/>
                <a:defRPr sz="2799" kern="1200" baseline="0">
                  <a:solidFill>
                    <a:schemeClr val="bg1"/>
                  </a:solidFill>
                  <a:latin typeface="+mn-lt"/>
                  <a:ea typeface="+mn-ea"/>
                  <a:cs typeface="+mn-cs"/>
                </a:defRPr>
              </a:lvl1pPr>
              <a:lvl2pPr marL="685691" indent="-228564" algn="l" defTabSz="914256" rtl="0" eaLnBrk="1" latinLnBrk="0" hangingPunct="1">
                <a:lnSpc>
                  <a:spcPct val="90000"/>
                </a:lnSpc>
                <a:spcBef>
                  <a:spcPts val="500"/>
                </a:spcBef>
                <a:buFont typeface="Arial" panose="020B0604020202020204" pitchFamily="34" charset="0"/>
                <a:buChar char="•"/>
                <a:defRPr sz="2400" kern="1200" baseline="0">
                  <a:solidFill>
                    <a:schemeClr val="bg1"/>
                  </a:solidFill>
                  <a:latin typeface="+mn-lt"/>
                  <a:ea typeface="+mn-ea"/>
                  <a:cs typeface="+mn-cs"/>
                </a:defRPr>
              </a:lvl2pPr>
              <a:lvl3pPr marL="1142819" indent="-228564" algn="l" defTabSz="914256" rtl="0" eaLnBrk="1" latinLnBrk="0" hangingPunct="1">
                <a:lnSpc>
                  <a:spcPct val="90000"/>
                </a:lnSpc>
                <a:spcBef>
                  <a:spcPts val="500"/>
                </a:spcBef>
                <a:buFont typeface="Arial" panose="020B0604020202020204" pitchFamily="34" charset="0"/>
                <a:buChar char="•"/>
                <a:defRPr sz="2000" kern="1200" baseline="0">
                  <a:solidFill>
                    <a:schemeClr val="bg1"/>
                  </a:solidFill>
                  <a:latin typeface="+mn-lt"/>
                  <a:ea typeface="+mn-ea"/>
                  <a:cs typeface="+mn-cs"/>
                </a:defRPr>
              </a:lvl3pPr>
              <a:lvl4pPr marL="1599947" indent="-228564" algn="l" defTabSz="914256" rtl="0" eaLnBrk="1" latinLnBrk="0" hangingPunct="1">
                <a:lnSpc>
                  <a:spcPct val="90000"/>
                </a:lnSpc>
                <a:spcBef>
                  <a:spcPts val="500"/>
                </a:spcBef>
                <a:buFont typeface="Arial" panose="020B0604020202020204" pitchFamily="34" charset="0"/>
                <a:buChar char="•"/>
                <a:defRPr sz="1800" kern="1200" baseline="0">
                  <a:solidFill>
                    <a:schemeClr val="bg1"/>
                  </a:solidFill>
                  <a:latin typeface="+mn-lt"/>
                  <a:ea typeface="+mn-ea"/>
                  <a:cs typeface="+mn-cs"/>
                </a:defRPr>
              </a:lvl4pPr>
              <a:lvl5pPr marL="2057074" indent="-228564" algn="l" defTabSz="914256" rtl="0" eaLnBrk="1" latinLnBrk="0" hangingPunct="1">
                <a:lnSpc>
                  <a:spcPct val="90000"/>
                </a:lnSpc>
                <a:spcBef>
                  <a:spcPts val="500"/>
                </a:spcBef>
                <a:buFont typeface="Arial" panose="020B0604020202020204" pitchFamily="34" charset="0"/>
                <a:buChar char="•"/>
                <a:defRPr sz="1800" kern="1200" baseline="0">
                  <a:solidFill>
                    <a:schemeClr val="bg1"/>
                  </a:solidFill>
                  <a:latin typeface="+mn-lt"/>
                  <a:ea typeface="+mn-ea"/>
                  <a:cs typeface="+mn-cs"/>
                </a:defRPr>
              </a:lvl5pPr>
              <a:lvl6pPr marL="2514202"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330"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457"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584"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solidFill>
                    <a:schemeClr val="tx1"/>
                  </a:solidFill>
                </a:rPr>
                <a:t>V9</a:t>
              </a:r>
              <a:endParaRPr lang="LID4096" sz="1600" dirty="0">
                <a:solidFill>
                  <a:schemeClr val="tx1"/>
                </a:solidFill>
              </a:endParaRPr>
            </a:p>
          </p:txBody>
        </p:sp>
        <p:sp>
          <p:nvSpPr>
            <p:cNvPr id="15" name="Content Placeholder 2">
              <a:extLst>
                <a:ext uri="{FF2B5EF4-FFF2-40B4-BE49-F238E27FC236}">
                  <a16:creationId xmlns:a16="http://schemas.microsoft.com/office/drawing/2014/main" id="{EBFA5DF1-1167-0109-F289-2540B9BE28A3}"/>
                </a:ext>
              </a:extLst>
            </p:cNvPr>
            <p:cNvSpPr txBox="1">
              <a:spLocks/>
            </p:cNvSpPr>
            <p:nvPr/>
          </p:nvSpPr>
          <p:spPr>
            <a:xfrm>
              <a:off x="7230330" y="1171971"/>
              <a:ext cx="501925" cy="313056"/>
            </a:xfrm>
            <a:prstGeom prst="rect">
              <a:avLst/>
            </a:prstGeom>
            <a:noFill/>
          </p:spPr>
          <p:txBody>
            <a:bodyPr/>
            <a:lstStyle>
              <a:lvl1pPr marL="228564" indent="-228564" algn="l" defTabSz="914256" rtl="0" eaLnBrk="1" latinLnBrk="0" hangingPunct="1">
                <a:lnSpc>
                  <a:spcPct val="90000"/>
                </a:lnSpc>
                <a:spcBef>
                  <a:spcPts val="1000"/>
                </a:spcBef>
                <a:buFont typeface="Arial" panose="020B0604020202020204" pitchFamily="34" charset="0"/>
                <a:buChar char="•"/>
                <a:defRPr sz="2799" kern="1200" baseline="0">
                  <a:solidFill>
                    <a:schemeClr val="bg1"/>
                  </a:solidFill>
                  <a:latin typeface="+mn-lt"/>
                  <a:ea typeface="+mn-ea"/>
                  <a:cs typeface="+mn-cs"/>
                </a:defRPr>
              </a:lvl1pPr>
              <a:lvl2pPr marL="685691" indent="-228564" algn="l" defTabSz="914256" rtl="0" eaLnBrk="1" latinLnBrk="0" hangingPunct="1">
                <a:lnSpc>
                  <a:spcPct val="90000"/>
                </a:lnSpc>
                <a:spcBef>
                  <a:spcPts val="500"/>
                </a:spcBef>
                <a:buFont typeface="Arial" panose="020B0604020202020204" pitchFamily="34" charset="0"/>
                <a:buChar char="•"/>
                <a:defRPr sz="2400" kern="1200" baseline="0">
                  <a:solidFill>
                    <a:schemeClr val="bg1"/>
                  </a:solidFill>
                  <a:latin typeface="+mn-lt"/>
                  <a:ea typeface="+mn-ea"/>
                  <a:cs typeface="+mn-cs"/>
                </a:defRPr>
              </a:lvl2pPr>
              <a:lvl3pPr marL="1142819" indent="-228564" algn="l" defTabSz="914256" rtl="0" eaLnBrk="1" latinLnBrk="0" hangingPunct="1">
                <a:lnSpc>
                  <a:spcPct val="90000"/>
                </a:lnSpc>
                <a:spcBef>
                  <a:spcPts val="500"/>
                </a:spcBef>
                <a:buFont typeface="Arial" panose="020B0604020202020204" pitchFamily="34" charset="0"/>
                <a:buChar char="•"/>
                <a:defRPr sz="2000" kern="1200" baseline="0">
                  <a:solidFill>
                    <a:schemeClr val="bg1"/>
                  </a:solidFill>
                  <a:latin typeface="+mn-lt"/>
                  <a:ea typeface="+mn-ea"/>
                  <a:cs typeface="+mn-cs"/>
                </a:defRPr>
              </a:lvl3pPr>
              <a:lvl4pPr marL="1599947" indent="-228564" algn="l" defTabSz="914256" rtl="0" eaLnBrk="1" latinLnBrk="0" hangingPunct="1">
                <a:lnSpc>
                  <a:spcPct val="90000"/>
                </a:lnSpc>
                <a:spcBef>
                  <a:spcPts val="500"/>
                </a:spcBef>
                <a:buFont typeface="Arial" panose="020B0604020202020204" pitchFamily="34" charset="0"/>
                <a:buChar char="•"/>
                <a:defRPr sz="1800" kern="1200" baseline="0">
                  <a:solidFill>
                    <a:schemeClr val="bg1"/>
                  </a:solidFill>
                  <a:latin typeface="+mn-lt"/>
                  <a:ea typeface="+mn-ea"/>
                  <a:cs typeface="+mn-cs"/>
                </a:defRPr>
              </a:lvl4pPr>
              <a:lvl5pPr marL="2057074" indent="-228564" algn="l" defTabSz="914256" rtl="0" eaLnBrk="1" latinLnBrk="0" hangingPunct="1">
                <a:lnSpc>
                  <a:spcPct val="90000"/>
                </a:lnSpc>
                <a:spcBef>
                  <a:spcPts val="500"/>
                </a:spcBef>
                <a:buFont typeface="Arial" panose="020B0604020202020204" pitchFamily="34" charset="0"/>
                <a:buChar char="•"/>
                <a:defRPr sz="1800" kern="1200" baseline="0">
                  <a:solidFill>
                    <a:schemeClr val="bg1"/>
                  </a:solidFill>
                  <a:latin typeface="+mn-lt"/>
                  <a:ea typeface="+mn-ea"/>
                  <a:cs typeface="+mn-cs"/>
                </a:defRPr>
              </a:lvl5pPr>
              <a:lvl6pPr marL="2514202"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330"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457"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584" indent="-228564" algn="l" defTabSz="91425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solidFill>
                    <a:schemeClr val="tx1"/>
                  </a:solidFill>
                </a:rPr>
                <a:t>V9</a:t>
              </a:r>
              <a:endParaRPr lang="LID4096" sz="1600" dirty="0">
                <a:solidFill>
                  <a:schemeClr val="tx1"/>
                </a:solidFill>
              </a:endParaRPr>
            </a:p>
          </p:txBody>
        </p:sp>
        <p:cxnSp>
          <p:nvCxnSpPr>
            <p:cNvPr id="16" name="Straight Connector 15">
              <a:extLst>
                <a:ext uri="{FF2B5EF4-FFF2-40B4-BE49-F238E27FC236}">
                  <a16:creationId xmlns:a16="http://schemas.microsoft.com/office/drawing/2014/main" id="{C87A2C2E-1353-C765-430C-AA5BE56ED09D}"/>
                </a:ext>
              </a:extLst>
            </p:cNvPr>
            <p:cNvCxnSpPr>
              <a:cxnSpLocks/>
              <a:endCxn id="12" idx="2"/>
            </p:cNvCxnSpPr>
            <p:nvPr/>
          </p:nvCxnSpPr>
          <p:spPr>
            <a:xfrm flipV="1">
              <a:off x="1787139" y="1485027"/>
              <a:ext cx="0" cy="40636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24DB1C5-84FC-A9D1-0A6D-76D3D5377DA6}"/>
                </a:ext>
              </a:extLst>
            </p:cNvPr>
            <p:cNvCxnSpPr>
              <a:cxnSpLocks/>
              <a:endCxn id="13" idx="2"/>
            </p:cNvCxnSpPr>
            <p:nvPr/>
          </p:nvCxnSpPr>
          <p:spPr>
            <a:xfrm flipV="1">
              <a:off x="6544789" y="1448751"/>
              <a:ext cx="0" cy="42450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1E4E4AE5-B23D-DD55-D229-0B60B90B04BD}"/>
                </a:ext>
              </a:extLst>
            </p:cNvPr>
            <p:cNvCxnSpPr>
              <a:cxnSpLocks/>
              <a:endCxn id="14" idx="2"/>
            </p:cNvCxnSpPr>
            <p:nvPr/>
          </p:nvCxnSpPr>
          <p:spPr>
            <a:xfrm flipV="1">
              <a:off x="1013909" y="1459601"/>
              <a:ext cx="0" cy="42258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9F0B4AC-6139-07B9-D13C-E4EFB073B5C2}"/>
                </a:ext>
              </a:extLst>
            </p:cNvPr>
            <p:cNvCxnSpPr>
              <a:cxnSpLocks/>
              <a:endCxn id="15" idx="2"/>
            </p:cNvCxnSpPr>
            <p:nvPr/>
          </p:nvCxnSpPr>
          <p:spPr>
            <a:xfrm flipV="1">
              <a:off x="7481293" y="1485027"/>
              <a:ext cx="0" cy="37970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20" name="Picture 19" descr="A graph of different colored lines&#10;&#10;Description automatically generated">
            <a:extLst>
              <a:ext uri="{FF2B5EF4-FFF2-40B4-BE49-F238E27FC236}">
                <a16:creationId xmlns:a16="http://schemas.microsoft.com/office/drawing/2014/main" id="{9FD7E1AF-F268-822D-24BD-CE5CE329709F}"/>
              </a:ext>
            </a:extLst>
          </p:cNvPr>
          <p:cNvPicPr>
            <a:picLocks noChangeAspect="1"/>
          </p:cNvPicPr>
          <p:nvPr/>
        </p:nvPicPr>
        <p:blipFill rotWithShape="1">
          <a:blip r:embed="rId5"/>
          <a:srcRect l="5474" t="13999" r="7442"/>
          <a:stretch/>
        </p:blipFill>
        <p:spPr>
          <a:xfrm>
            <a:off x="8303796" y="1173708"/>
            <a:ext cx="3679719" cy="2535263"/>
          </a:xfrm>
          <a:prstGeom prst="rect">
            <a:avLst/>
          </a:prstGeom>
        </p:spPr>
      </p:pic>
      <p:pic>
        <p:nvPicPr>
          <p:cNvPr id="21" name="Picture 20">
            <a:extLst>
              <a:ext uri="{FF2B5EF4-FFF2-40B4-BE49-F238E27FC236}">
                <a16:creationId xmlns:a16="http://schemas.microsoft.com/office/drawing/2014/main" id="{E1C76885-05EF-F1F8-2A50-9A2E1261AB2D}"/>
              </a:ext>
            </a:extLst>
          </p:cNvPr>
          <p:cNvPicPr>
            <a:picLocks noChangeAspect="1"/>
          </p:cNvPicPr>
          <p:nvPr/>
        </p:nvPicPr>
        <p:blipFill>
          <a:blip r:embed="rId6"/>
          <a:stretch>
            <a:fillRect/>
          </a:stretch>
        </p:blipFill>
        <p:spPr>
          <a:xfrm>
            <a:off x="8364264" y="5127674"/>
            <a:ext cx="3558782" cy="441038"/>
          </a:xfrm>
          <a:prstGeom prst="rect">
            <a:avLst/>
          </a:prstGeom>
        </p:spPr>
      </p:pic>
      <p:pic>
        <p:nvPicPr>
          <p:cNvPr id="22" name="Picture 21">
            <a:extLst>
              <a:ext uri="{FF2B5EF4-FFF2-40B4-BE49-F238E27FC236}">
                <a16:creationId xmlns:a16="http://schemas.microsoft.com/office/drawing/2014/main" id="{5151844D-02A6-0816-5548-DD2C223E6F80}"/>
              </a:ext>
            </a:extLst>
          </p:cNvPr>
          <p:cNvPicPr>
            <a:picLocks noChangeAspect="1"/>
          </p:cNvPicPr>
          <p:nvPr/>
        </p:nvPicPr>
        <p:blipFill>
          <a:blip r:embed="rId7"/>
          <a:stretch>
            <a:fillRect/>
          </a:stretch>
        </p:blipFill>
        <p:spPr>
          <a:xfrm rot="5400000">
            <a:off x="9632152" y="2574883"/>
            <a:ext cx="1143941" cy="3558781"/>
          </a:xfrm>
          <a:prstGeom prst="rect">
            <a:avLst/>
          </a:prstGeom>
        </p:spPr>
      </p:pic>
      <p:sp>
        <p:nvSpPr>
          <p:cNvPr id="23" name="TextBox 22">
            <a:extLst>
              <a:ext uri="{FF2B5EF4-FFF2-40B4-BE49-F238E27FC236}">
                <a16:creationId xmlns:a16="http://schemas.microsoft.com/office/drawing/2014/main" id="{9E73624A-ABFD-D3EE-9EFF-EDAC5C2CB9CB}"/>
              </a:ext>
            </a:extLst>
          </p:cNvPr>
          <p:cNvSpPr txBox="1"/>
          <p:nvPr/>
        </p:nvSpPr>
        <p:spPr>
          <a:xfrm>
            <a:off x="184586" y="5747567"/>
            <a:ext cx="11798927" cy="861774"/>
          </a:xfrm>
          <a:prstGeom prst="rect">
            <a:avLst/>
          </a:prstGeom>
          <a:solidFill>
            <a:schemeClr val="bg1">
              <a:lumMod val="95000"/>
            </a:schemeClr>
          </a:solidFill>
        </p:spPr>
        <p:txBody>
          <a:bodyPr wrap="square" rtlCol="0">
            <a:spAutoFit/>
          </a:bodyPr>
          <a:lstStyle/>
          <a:p>
            <a:pPr marL="285750" indent="-285750">
              <a:spcAft>
                <a:spcPts val="1200"/>
              </a:spcAft>
              <a:buFont typeface="Arial" panose="020B0604020202020204" pitchFamily="34" charset="0"/>
              <a:buChar char="•"/>
            </a:pPr>
            <a:r>
              <a:rPr lang="en-US" sz="2000" dirty="0"/>
              <a:t>Press bore was limiting cable length resulting in current shearing and lack of superconducting transition.</a:t>
            </a:r>
          </a:p>
          <a:p>
            <a:pPr marL="285750" indent="-285750">
              <a:spcAft>
                <a:spcPts val="1200"/>
              </a:spcAft>
              <a:buFont typeface="Arial" panose="020B0604020202020204" pitchFamily="34" charset="0"/>
              <a:buChar char="•"/>
            </a:pPr>
            <a:r>
              <a:rPr lang="en-US" sz="2000" dirty="0"/>
              <a:t>Press force distribution needs to be improved to perform measurements of transverse load in weak direction.</a:t>
            </a:r>
            <a:endParaRPr lang="en-GB" sz="2000" dirty="0"/>
          </a:p>
        </p:txBody>
      </p:sp>
    </p:spTree>
    <p:extLst>
      <p:ext uri="{BB962C8B-B14F-4D97-AF65-F5344CB8AC3E}">
        <p14:creationId xmlns:p14="http://schemas.microsoft.com/office/powerpoint/2010/main" val="855879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9B8F2-6C9F-AF27-0A0B-E02C38DD0604}"/>
            </a:ext>
          </a:extLst>
        </p:cNvPr>
        <p:cNvGrpSpPr/>
        <p:nvPr/>
      </p:nvGrpSpPr>
      <p:grpSpPr>
        <a:xfrm>
          <a:off x="0" y="0"/>
          <a:ext cx="0" cy="0"/>
          <a:chOff x="0" y="0"/>
          <a:chExt cx="0" cy="0"/>
        </a:xfrm>
      </p:grpSpPr>
      <p:sp>
        <p:nvSpPr>
          <p:cNvPr id="2" name="Tijdelijke aanduiding voor dianummer 16">
            <a:extLst>
              <a:ext uri="{FF2B5EF4-FFF2-40B4-BE49-F238E27FC236}">
                <a16:creationId xmlns:a16="http://schemas.microsoft.com/office/drawing/2014/main" id="{C5C65B04-342B-EAE5-1133-B3F8B0F74B92}"/>
              </a:ext>
            </a:extLst>
          </p:cNvPr>
          <p:cNvSpPr>
            <a:spLocks noGrp="1"/>
          </p:cNvSpPr>
          <p:nvPr>
            <p:ph type="sldNum" sz="quarter" idx="12"/>
          </p:nvPr>
        </p:nvSpPr>
        <p:spPr>
          <a:xfrm>
            <a:off x="9441071" y="6492875"/>
            <a:ext cx="2743200"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4895F3B-300A-4A0D-8BB6-BD97C84A7C73}" type="slidenum">
              <a:rPr lang="en-GB" sz="1400" smtClean="0"/>
              <a:pPr/>
              <a:t>14</a:t>
            </a:fld>
            <a:endParaRPr lang="en-GB" sz="1400" dirty="0"/>
          </a:p>
        </p:txBody>
      </p:sp>
      <p:pic>
        <p:nvPicPr>
          <p:cNvPr id="4" name="Picture 3">
            <a:extLst>
              <a:ext uri="{FF2B5EF4-FFF2-40B4-BE49-F238E27FC236}">
                <a16:creationId xmlns:a16="http://schemas.microsoft.com/office/drawing/2014/main" id="{A047FA7C-E39B-D57A-144E-908078499B2C}"/>
              </a:ext>
            </a:extLst>
          </p:cNvPr>
          <p:cNvPicPr>
            <a:picLocks noChangeAspect="1"/>
          </p:cNvPicPr>
          <p:nvPr/>
        </p:nvPicPr>
        <p:blipFill>
          <a:blip r:embed="rId2"/>
          <a:srcRect l="81944" t="34667" r="7889" b="57333"/>
          <a:stretch/>
        </p:blipFill>
        <p:spPr>
          <a:xfrm>
            <a:off x="10892879" y="0"/>
            <a:ext cx="1299121" cy="638912"/>
          </a:xfrm>
          <a:prstGeom prst="rect">
            <a:avLst/>
          </a:prstGeom>
        </p:spPr>
      </p:pic>
      <p:pic>
        <p:nvPicPr>
          <p:cNvPr id="7" name="Picture 6" descr="A graph of different colored triangles&#10;&#10;Description automatically generated">
            <a:extLst>
              <a:ext uri="{FF2B5EF4-FFF2-40B4-BE49-F238E27FC236}">
                <a16:creationId xmlns:a16="http://schemas.microsoft.com/office/drawing/2014/main" id="{6A5BE04B-A445-D6C9-7E20-404856811CE6}"/>
              </a:ext>
            </a:extLst>
          </p:cNvPr>
          <p:cNvPicPr>
            <a:picLocks noChangeAspect="1"/>
          </p:cNvPicPr>
          <p:nvPr/>
        </p:nvPicPr>
        <p:blipFill rotWithShape="1">
          <a:blip r:embed="rId3"/>
          <a:srcRect l="6325" r="1235"/>
          <a:stretch/>
        </p:blipFill>
        <p:spPr>
          <a:xfrm>
            <a:off x="1277821" y="1981171"/>
            <a:ext cx="9037770" cy="4755746"/>
          </a:xfrm>
          <a:prstGeom prst="rect">
            <a:avLst/>
          </a:prstGeom>
        </p:spPr>
      </p:pic>
      <p:pic>
        <p:nvPicPr>
          <p:cNvPr id="8" name="Picture 7" descr="A diagram of a block&#10;&#10;Description automatically generated">
            <a:extLst>
              <a:ext uri="{FF2B5EF4-FFF2-40B4-BE49-F238E27FC236}">
                <a16:creationId xmlns:a16="http://schemas.microsoft.com/office/drawing/2014/main" id="{B651D5F7-E75B-A42A-B10D-D7DC405B65EA}"/>
              </a:ext>
            </a:extLst>
          </p:cNvPr>
          <p:cNvPicPr>
            <a:picLocks noChangeAspect="1"/>
          </p:cNvPicPr>
          <p:nvPr/>
        </p:nvPicPr>
        <p:blipFill>
          <a:blip r:embed="rId4"/>
          <a:srcRect b="23261"/>
          <a:stretch/>
        </p:blipFill>
        <p:spPr>
          <a:xfrm>
            <a:off x="8085763" y="1181528"/>
            <a:ext cx="3904180" cy="1941816"/>
          </a:xfrm>
          <a:prstGeom prst="rect">
            <a:avLst/>
          </a:prstGeom>
        </p:spPr>
      </p:pic>
      <p:sp>
        <p:nvSpPr>
          <p:cNvPr id="6" name="Content Placeholder 2">
            <a:extLst>
              <a:ext uri="{FF2B5EF4-FFF2-40B4-BE49-F238E27FC236}">
                <a16:creationId xmlns:a16="http://schemas.microsoft.com/office/drawing/2014/main" id="{8C0E2EB7-3C13-0A53-3727-39F2DEE6C4F1}"/>
              </a:ext>
            </a:extLst>
          </p:cNvPr>
          <p:cNvSpPr txBox="1">
            <a:spLocks/>
          </p:cNvSpPr>
          <p:nvPr/>
        </p:nvSpPr>
        <p:spPr>
          <a:xfrm>
            <a:off x="355132" y="1182756"/>
            <a:ext cx="3164831" cy="1354664"/>
          </a:xfrm>
          <a:prstGeom prst="rect">
            <a:avLst/>
          </a:prstGeom>
          <a:solidFill>
            <a:schemeClr val="bg1">
              <a:lumMod val="95000"/>
            </a:schemeClr>
          </a:solidFill>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lnSpc>
                <a:spcPct val="120000"/>
              </a:lnSpc>
              <a:spcBef>
                <a:spcPts val="0"/>
              </a:spcBef>
              <a:spcAft>
                <a:spcPts val="1200"/>
              </a:spcAft>
              <a:buFont typeface="Arial" panose="020B0604020202020204" pitchFamily="34" charset="0"/>
              <a:buChar char="•"/>
            </a:pPr>
            <a:r>
              <a:rPr lang="en-US" sz="2000" dirty="0"/>
              <a:t>Section 2 most degraded </a:t>
            </a:r>
          </a:p>
          <a:p>
            <a:pPr marL="342900" indent="-342900" algn="l">
              <a:lnSpc>
                <a:spcPct val="120000"/>
              </a:lnSpc>
              <a:spcBef>
                <a:spcPts val="0"/>
              </a:spcBef>
              <a:spcAft>
                <a:spcPts val="1200"/>
              </a:spcAft>
              <a:buFont typeface="Arial" panose="020B0604020202020204" pitchFamily="34" charset="0"/>
              <a:buChar char="•"/>
            </a:pPr>
            <a:r>
              <a:rPr lang="en-US" sz="2000" dirty="0"/>
              <a:t>Misalignment during loading of the stack.</a:t>
            </a:r>
            <a:endParaRPr lang="en-US" dirty="0"/>
          </a:p>
        </p:txBody>
      </p:sp>
      <p:sp>
        <p:nvSpPr>
          <p:cNvPr id="9" name="Title 1">
            <a:extLst>
              <a:ext uri="{FF2B5EF4-FFF2-40B4-BE49-F238E27FC236}">
                <a16:creationId xmlns:a16="http://schemas.microsoft.com/office/drawing/2014/main" id="{7307B8AA-025D-0A77-6B13-3D8649745BF1}"/>
              </a:ext>
            </a:extLst>
          </p:cNvPr>
          <p:cNvSpPr txBox="1">
            <a:spLocks/>
          </p:cNvSpPr>
          <p:nvPr/>
        </p:nvSpPr>
        <p:spPr>
          <a:xfrm>
            <a:off x="341032" y="137607"/>
            <a:ext cx="10471639" cy="73889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500" b="1" dirty="0">
                <a:solidFill>
                  <a:srgbClr val="A5B913"/>
                </a:solidFill>
                <a:latin typeface="+mn-lt"/>
                <a:ea typeface="+mn-ea"/>
                <a:cs typeface="Arial" panose="020B0604020202020204" pitchFamily="34" charset="0"/>
              </a:rPr>
              <a:t>Tapes extracted from stack after loading to 275 MPa</a:t>
            </a:r>
          </a:p>
        </p:txBody>
      </p:sp>
    </p:spTree>
    <p:extLst>
      <p:ext uri="{BB962C8B-B14F-4D97-AF65-F5344CB8AC3E}">
        <p14:creationId xmlns:p14="http://schemas.microsoft.com/office/powerpoint/2010/main" val="34637842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6">
            <a:extLst>
              <a:ext uri="{FF2B5EF4-FFF2-40B4-BE49-F238E27FC236}">
                <a16:creationId xmlns:a16="http://schemas.microsoft.com/office/drawing/2014/main" id="{8A73A456-7CE9-A13D-2DCE-4DA2DF8F5364}"/>
              </a:ext>
            </a:extLst>
          </p:cNvPr>
          <p:cNvSpPr>
            <a:spLocks noGrp="1"/>
          </p:cNvSpPr>
          <p:nvPr>
            <p:ph type="sldNum" sz="quarter" idx="12"/>
          </p:nvPr>
        </p:nvSpPr>
        <p:spPr>
          <a:xfrm>
            <a:off x="9441071" y="6492875"/>
            <a:ext cx="2743200"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4895F3B-300A-4A0D-8BB6-BD97C84A7C73}" type="slidenum">
              <a:rPr lang="en-GB" sz="1400" smtClean="0"/>
              <a:pPr/>
              <a:t>15</a:t>
            </a:fld>
            <a:endParaRPr lang="en-GB" sz="1400" dirty="0"/>
          </a:p>
        </p:txBody>
      </p:sp>
      <p:pic>
        <p:nvPicPr>
          <p:cNvPr id="4" name="Picture 3">
            <a:extLst>
              <a:ext uri="{FF2B5EF4-FFF2-40B4-BE49-F238E27FC236}">
                <a16:creationId xmlns:a16="http://schemas.microsoft.com/office/drawing/2014/main" id="{6F69FBEE-DAA9-EC16-C742-CDEC9F79AAEF}"/>
              </a:ext>
            </a:extLst>
          </p:cNvPr>
          <p:cNvPicPr>
            <a:picLocks noChangeAspect="1"/>
          </p:cNvPicPr>
          <p:nvPr/>
        </p:nvPicPr>
        <p:blipFill>
          <a:blip r:embed="rId2"/>
          <a:srcRect l="81944" t="34667" r="7889" b="57333"/>
          <a:stretch/>
        </p:blipFill>
        <p:spPr>
          <a:xfrm>
            <a:off x="10892879" y="0"/>
            <a:ext cx="1299121" cy="638912"/>
          </a:xfrm>
          <a:prstGeom prst="rect">
            <a:avLst/>
          </a:prstGeom>
        </p:spPr>
      </p:pic>
      <p:sp>
        <p:nvSpPr>
          <p:cNvPr id="6" name="Title 1">
            <a:extLst>
              <a:ext uri="{FF2B5EF4-FFF2-40B4-BE49-F238E27FC236}">
                <a16:creationId xmlns:a16="http://schemas.microsoft.com/office/drawing/2014/main" id="{66E8F46B-933A-293D-E424-827E2479AA84}"/>
              </a:ext>
            </a:extLst>
          </p:cNvPr>
          <p:cNvSpPr txBox="1">
            <a:spLocks/>
          </p:cNvSpPr>
          <p:nvPr/>
        </p:nvSpPr>
        <p:spPr>
          <a:xfrm>
            <a:off x="408910" y="262622"/>
            <a:ext cx="10403761" cy="73889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500" b="1" dirty="0">
                <a:solidFill>
                  <a:srgbClr val="A5B913"/>
                </a:solidFill>
                <a:latin typeface="+mn-lt"/>
                <a:ea typeface="+mn-ea"/>
                <a:cs typeface="Arial" panose="020B0604020202020204" pitchFamily="34" charset="0"/>
              </a:rPr>
              <a:t>Summary: mechanical properties of tapes and stacks</a:t>
            </a:r>
          </a:p>
        </p:txBody>
      </p:sp>
      <p:pic>
        <p:nvPicPr>
          <p:cNvPr id="8" name="Picture 7">
            <a:extLst>
              <a:ext uri="{FF2B5EF4-FFF2-40B4-BE49-F238E27FC236}">
                <a16:creationId xmlns:a16="http://schemas.microsoft.com/office/drawing/2014/main" id="{BDB7C1C8-5879-1B53-5F75-B979800B8BBA}"/>
              </a:ext>
            </a:extLst>
          </p:cNvPr>
          <p:cNvPicPr>
            <a:picLocks noChangeAspect="1"/>
          </p:cNvPicPr>
          <p:nvPr/>
        </p:nvPicPr>
        <p:blipFill>
          <a:blip r:embed="rId3"/>
          <a:srcRect l="25144" t="46569" r="38533" b="35194"/>
          <a:stretch/>
        </p:blipFill>
        <p:spPr>
          <a:xfrm>
            <a:off x="7660881" y="3560149"/>
            <a:ext cx="4264965" cy="1723169"/>
          </a:xfrm>
          <a:prstGeom prst="rect">
            <a:avLst/>
          </a:prstGeom>
          <a:effectLst>
            <a:outerShdw blurRad="50800" dist="38100" dir="5400000" algn="t" rotWithShape="0">
              <a:prstClr val="black">
                <a:alpha val="40000"/>
              </a:prstClr>
            </a:outerShdw>
          </a:effectLst>
        </p:spPr>
      </p:pic>
      <p:sp>
        <p:nvSpPr>
          <p:cNvPr id="11" name="TextBox 10">
            <a:extLst>
              <a:ext uri="{FF2B5EF4-FFF2-40B4-BE49-F238E27FC236}">
                <a16:creationId xmlns:a16="http://schemas.microsoft.com/office/drawing/2014/main" id="{16D3AD46-D1C4-0D4F-14D2-DA4DC5A1C75C}"/>
              </a:ext>
            </a:extLst>
          </p:cNvPr>
          <p:cNvSpPr txBox="1"/>
          <p:nvPr/>
        </p:nvSpPr>
        <p:spPr>
          <a:xfrm>
            <a:off x="408909" y="1270843"/>
            <a:ext cx="6598065" cy="5324535"/>
          </a:xfrm>
          <a:prstGeom prst="rect">
            <a:avLst/>
          </a:prstGeom>
          <a:noFill/>
        </p:spPr>
        <p:txBody>
          <a:bodyPr wrap="square" rtlCol="0">
            <a:spAutoFit/>
          </a:bodyPr>
          <a:lstStyle/>
          <a:p>
            <a:pPr marL="285750" indent="-285750">
              <a:spcAft>
                <a:spcPts val="2400"/>
              </a:spcAft>
              <a:buFont typeface="Arial" panose="020B0604020202020204" pitchFamily="34" charset="0"/>
              <a:buChar char="•"/>
            </a:pPr>
            <a:r>
              <a:rPr lang="en-US" sz="2000" b="1" dirty="0"/>
              <a:t>Transverse load</a:t>
            </a:r>
            <a:r>
              <a:rPr lang="en-US" sz="2000" dirty="0"/>
              <a:t> varies from </a:t>
            </a:r>
            <a:r>
              <a:rPr lang="en-US" sz="2000" b="1" dirty="0"/>
              <a:t>400 to above 900 MPa</a:t>
            </a:r>
            <a:r>
              <a:rPr lang="en-US" sz="2000" dirty="0"/>
              <a:t> for different manufacturers and is caused by plastic deformation of the substrate followed by cracks in the </a:t>
            </a:r>
            <a:r>
              <a:rPr lang="en-US" sz="2000" i="1" dirty="0"/>
              <a:t>Re</a:t>
            </a:r>
            <a:r>
              <a:rPr lang="en-US" sz="2000" dirty="0"/>
              <a:t>BCO layer. </a:t>
            </a:r>
          </a:p>
          <a:p>
            <a:pPr marL="285750" indent="-285750">
              <a:spcAft>
                <a:spcPts val="2400"/>
              </a:spcAft>
              <a:buFont typeface="Arial" panose="020B0604020202020204" pitchFamily="34" charset="0"/>
              <a:buChar char="•"/>
            </a:pPr>
            <a:r>
              <a:rPr lang="en-US" sz="2000" b="1" dirty="0"/>
              <a:t>Axial stress-strain </a:t>
            </a:r>
            <a:r>
              <a:rPr lang="en-US" sz="2000" dirty="0"/>
              <a:t>also varies among different producers. </a:t>
            </a:r>
          </a:p>
          <a:p>
            <a:pPr marL="285750" indent="-285750">
              <a:spcAft>
                <a:spcPts val="2400"/>
              </a:spcAft>
              <a:buFont typeface="Arial" panose="020B0604020202020204" pitchFamily="34" charset="0"/>
              <a:buChar char="•"/>
            </a:pPr>
            <a:r>
              <a:rPr lang="en-US" sz="2000" b="1" dirty="0"/>
              <a:t>Bending</a:t>
            </a:r>
            <a:r>
              <a:rPr lang="en-US" sz="2000" dirty="0"/>
              <a:t> of the soldered sub-stack </a:t>
            </a:r>
            <a:r>
              <a:rPr lang="en-GB" sz="2000" dirty="0"/>
              <a:t>at 50 mm radius caused detachment at the soldered interfaces and buckling in both 5 and 10 tapes cables. </a:t>
            </a:r>
            <a:endParaRPr lang="en-US" sz="2000" dirty="0"/>
          </a:p>
          <a:p>
            <a:pPr marL="285750" indent="-285750">
              <a:spcAft>
                <a:spcPts val="2400"/>
              </a:spcAft>
              <a:buFont typeface="Arial" panose="020B0604020202020204" pitchFamily="34" charset="0"/>
              <a:buChar char="•"/>
            </a:pPr>
            <a:r>
              <a:rPr lang="en-US" sz="2000" b="1" dirty="0"/>
              <a:t>Transverse load:</a:t>
            </a:r>
            <a:r>
              <a:rPr lang="en-US" sz="2000" dirty="0"/>
              <a:t> existing bore is limiting the cable sample length causing current shearing and not seeing the superconducting transition.</a:t>
            </a:r>
          </a:p>
          <a:p>
            <a:pPr marL="285750" indent="-285750">
              <a:spcAft>
                <a:spcPts val="2400"/>
              </a:spcAft>
              <a:buFont typeface="Arial" panose="020B0604020202020204" pitchFamily="34" charset="0"/>
              <a:buChar char="•"/>
            </a:pPr>
            <a:r>
              <a:rPr lang="en-US" sz="2000" dirty="0"/>
              <a:t>Press </a:t>
            </a:r>
            <a:r>
              <a:rPr lang="en-US" sz="2000" b="1" dirty="0"/>
              <a:t>force distribution </a:t>
            </a:r>
            <a:r>
              <a:rPr lang="en-US" sz="2000" dirty="0"/>
              <a:t>needs to be improved to  measure the transverse load effect in the weak direction.</a:t>
            </a:r>
            <a:endParaRPr lang="en-GB" sz="2000" dirty="0"/>
          </a:p>
        </p:txBody>
      </p:sp>
      <p:pic>
        <p:nvPicPr>
          <p:cNvPr id="12" name="Picture 11">
            <a:extLst>
              <a:ext uri="{FF2B5EF4-FFF2-40B4-BE49-F238E27FC236}">
                <a16:creationId xmlns:a16="http://schemas.microsoft.com/office/drawing/2014/main" id="{6B6CC0CE-BB16-13DE-A1C6-1BEFE19E4F9A}"/>
              </a:ext>
            </a:extLst>
          </p:cNvPr>
          <p:cNvPicPr>
            <a:picLocks noChangeAspect="1"/>
          </p:cNvPicPr>
          <p:nvPr/>
        </p:nvPicPr>
        <p:blipFill>
          <a:blip r:embed="rId4"/>
          <a:stretch>
            <a:fillRect/>
          </a:stretch>
        </p:blipFill>
        <p:spPr>
          <a:xfrm>
            <a:off x="7560070" y="5649746"/>
            <a:ext cx="4365776" cy="638911"/>
          </a:xfrm>
          <a:prstGeom prst="rect">
            <a:avLst/>
          </a:prstGeom>
          <a:effectLst>
            <a:outerShdw blurRad="50800" dist="38100" dir="2700000" algn="tl" rotWithShape="0">
              <a:prstClr val="black">
                <a:alpha val="40000"/>
              </a:prstClr>
            </a:outerShdw>
          </a:effectLst>
        </p:spPr>
      </p:pic>
      <p:pic>
        <p:nvPicPr>
          <p:cNvPr id="14" name="Picture 13" descr="A close-up of a metal object&#10;&#10;Description automatically generated">
            <a:extLst>
              <a:ext uri="{FF2B5EF4-FFF2-40B4-BE49-F238E27FC236}">
                <a16:creationId xmlns:a16="http://schemas.microsoft.com/office/drawing/2014/main" id="{E2AD271C-B773-8F43-3082-626D5C32FEF7}"/>
              </a:ext>
            </a:extLst>
          </p:cNvPr>
          <p:cNvPicPr>
            <a:picLocks noChangeAspect="1"/>
          </p:cNvPicPr>
          <p:nvPr/>
        </p:nvPicPr>
        <p:blipFill>
          <a:blip r:embed="rId5" cstate="print">
            <a:extLst>
              <a:ext uri="{28A0092B-C50C-407E-A947-70E740481C1C}">
                <a14:useLocalDpi xmlns:a14="http://schemas.microsoft.com/office/drawing/2010/main"/>
              </a:ext>
            </a:extLst>
          </a:blip>
          <a:srcRect/>
          <a:stretch/>
        </p:blipFill>
        <p:spPr>
          <a:xfrm rot="16200000">
            <a:off x="8992306" y="148349"/>
            <a:ext cx="1620556" cy="426496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7302318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a:extLst>
              <a:ext uri="{FF2B5EF4-FFF2-40B4-BE49-F238E27FC236}">
                <a16:creationId xmlns:a16="http://schemas.microsoft.com/office/drawing/2014/main" id="{6AE15DE7-4F4E-AE53-C00D-4C543CDB04EB}"/>
              </a:ext>
            </a:extLst>
          </p:cNvPr>
          <p:cNvSpPr txBox="1">
            <a:spLocks noChangeArrowheads="1"/>
          </p:cNvSpPr>
          <p:nvPr/>
        </p:nvSpPr>
        <p:spPr bwMode="auto">
          <a:xfrm>
            <a:off x="6652189" y="3222052"/>
            <a:ext cx="5168229" cy="3430852"/>
          </a:xfrm>
          <a:prstGeom prst="rect">
            <a:avLst/>
          </a:prstGeom>
          <a:solidFill>
            <a:schemeClr val="accent6">
              <a:lumMod val="20000"/>
              <a:lumOff val="80000"/>
            </a:schemeClr>
          </a:solidFill>
          <a:ln>
            <a:noFill/>
          </a:ln>
        </p:spPr>
        <p:txBody>
          <a:bodyPr/>
          <a:lstStyle>
            <a:defPPr>
              <a:defRPr lang="nl-N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hangingPunct="1"/>
            <a:r>
              <a:rPr lang="en-US" altLang="nl-NL" sz="2000" dirty="0">
                <a:solidFill>
                  <a:srgbClr val="2F2F2F"/>
                </a:solidFill>
              </a:rPr>
              <a:t> </a:t>
            </a:r>
            <a:r>
              <a:rPr lang="en-US" altLang="nl-NL" sz="2200" b="1" dirty="0">
                <a:solidFill>
                  <a:srgbClr val="2F2F2F"/>
                </a:solidFill>
              </a:rPr>
              <a:t>Outline:</a:t>
            </a:r>
          </a:p>
          <a:p>
            <a:pPr marL="342900" indent="-342900" hangingPunct="1">
              <a:buFont typeface="Arial" panose="020B0604020202020204" pitchFamily="34" charset="0"/>
              <a:buChar char="•"/>
            </a:pPr>
            <a:r>
              <a:rPr lang="en-US" altLang="nl-NL" sz="2200" dirty="0">
                <a:solidFill>
                  <a:srgbClr val="2F2F2F"/>
                </a:solidFill>
              </a:rPr>
              <a:t>Coil tests at 77K in self-field</a:t>
            </a:r>
          </a:p>
          <a:p>
            <a:pPr marL="342900" indent="-342900" hangingPunct="1">
              <a:buFont typeface="Arial" panose="020B0604020202020204" pitchFamily="34" charset="0"/>
              <a:buChar char="•"/>
            </a:pPr>
            <a:r>
              <a:rPr lang="en-US" altLang="nl-NL" sz="2200" dirty="0">
                <a:solidFill>
                  <a:srgbClr val="2F2F2F"/>
                </a:solidFill>
              </a:rPr>
              <a:t>Double tape dry-wound coil test at 4.2 K in background field. </a:t>
            </a:r>
          </a:p>
          <a:p>
            <a:pPr marL="342900" indent="-342900" hangingPunct="1">
              <a:buFont typeface="Arial" panose="020B0604020202020204" pitchFamily="34" charset="0"/>
              <a:buChar char="•"/>
            </a:pPr>
            <a:r>
              <a:rPr lang="en-US" altLang="nl-NL" sz="2200" dirty="0">
                <a:solidFill>
                  <a:srgbClr val="2F2F2F"/>
                </a:solidFill>
              </a:rPr>
              <a:t>Electro-magnetic and microstructural examination of extracted tape. </a:t>
            </a:r>
          </a:p>
          <a:p>
            <a:pPr marL="342900" indent="-342900" hangingPunct="1">
              <a:buFont typeface="Arial" panose="020B0604020202020204" pitchFamily="34" charset="0"/>
              <a:buChar char="•"/>
            </a:pPr>
            <a:r>
              <a:rPr lang="en-US" altLang="nl-NL" sz="2200" dirty="0">
                <a:solidFill>
                  <a:srgbClr val="2F2F2F"/>
                </a:solidFill>
              </a:rPr>
              <a:t>Time and temperature influence on tape critical current.</a:t>
            </a:r>
          </a:p>
          <a:p>
            <a:pPr marL="342900" indent="-342900" hangingPunct="1">
              <a:buFont typeface="Arial" panose="020B0604020202020204" pitchFamily="34" charset="0"/>
              <a:buChar char="•"/>
            </a:pPr>
            <a:r>
              <a:rPr lang="en-US" altLang="nl-NL" sz="2200" dirty="0">
                <a:solidFill>
                  <a:srgbClr val="2F2F2F"/>
                </a:solidFill>
              </a:rPr>
              <a:t>Double tape soldered coil test at    4.2 K in background field.</a:t>
            </a:r>
          </a:p>
          <a:p>
            <a:pPr lvl="1" hangingPunct="1">
              <a:buFont typeface="Arial" panose="020B0604020202020204" pitchFamily="34" charset="0"/>
              <a:buNone/>
            </a:pPr>
            <a:endParaRPr lang="en-US" altLang="nl-NL" sz="1000" dirty="0">
              <a:solidFill>
                <a:srgbClr val="000000"/>
              </a:solidFill>
            </a:endParaRPr>
          </a:p>
        </p:txBody>
      </p:sp>
      <p:grpSp>
        <p:nvGrpSpPr>
          <p:cNvPr id="29" name="Group 28">
            <a:extLst>
              <a:ext uri="{FF2B5EF4-FFF2-40B4-BE49-F238E27FC236}">
                <a16:creationId xmlns:a16="http://schemas.microsoft.com/office/drawing/2014/main" id="{4B08DA07-75AB-40BC-9871-67C92F7A6101}"/>
              </a:ext>
            </a:extLst>
          </p:cNvPr>
          <p:cNvGrpSpPr/>
          <p:nvPr/>
        </p:nvGrpSpPr>
        <p:grpSpPr>
          <a:xfrm>
            <a:off x="292950" y="1087099"/>
            <a:ext cx="5927445" cy="3297458"/>
            <a:chOff x="446454" y="1172301"/>
            <a:chExt cx="5868222" cy="3297458"/>
          </a:xfrm>
        </p:grpSpPr>
        <p:grpSp>
          <p:nvGrpSpPr>
            <p:cNvPr id="3" name="Group 2">
              <a:extLst>
                <a:ext uri="{FF2B5EF4-FFF2-40B4-BE49-F238E27FC236}">
                  <a16:creationId xmlns:a16="http://schemas.microsoft.com/office/drawing/2014/main" id="{7EF72775-CB42-D694-4FAD-4D787F1CA2FC}"/>
                </a:ext>
              </a:extLst>
            </p:cNvPr>
            <p:cNvGrpSpPr>
              <a:grpSpLocks/>
            </p:cNvGrpSpPr>
            <p:nvPr/>
          </p:nvGrpSpPr>
          <p:grpSpPr bwMode="auto">
            <a:xfrm>
              <a:off x="446454" y="1172301"/>
              <a:ext cx="5708286" cy="3297458"/>
              <a:chOff x="309153" y="1457715"/>
              <a:chExt cx="7246411" cy="4028845"/>
            </a:xfrm>
          </p:grpSpPr>
          <p:grpSp>
            <p:nvGrpSpPr>
              <p:cNvPr id="8" name="Group 7">
                <a:extLst>
                  <a:ext uri="{FF2B5EF4-FFF2-40B4-BE49-F238E27FC236}">
                    <a16:creationId xmlns:a16="http://schemas.microsoft.com/office/drawing/2014/main" id="{3FE44366-6DBE-94F6-FC99-D2F3DBC6FDBF}"/>
                  </a:ext>
                </a:extLst>
              </p:cNvPr>
              <p:cNvGrpSpPr>
                <a:grpSpLocks/>
              </p:cNvGrpSpPr>
              <p:nvPr/>
            </p:nvGrpSpPr>
            <p:grpSpPr bwMode="auto">
              <a:xfrm>
                <a:off x="309153" y="1457715"/>
                <a:ext cx="7246411" cy="3715614"/>
                <a:chOff x="412848" y="2403297"/>
                <a:chExt cx="7246411" cy="3715614"/>
              </a:xfrm>
            </p:grpSpPr>
            <p:sp>
              <p:nvSpPr>
                <p:cNvPr id="11" name="TextBox 7">
                  <a:extLst>
                    <a:ext uri="{FF2B5EF4-FFF2-40B4-BE49-F238E27FC236}">
                      <a16:creationId xmlns:a16="http://schemas.microsoft.com/office/drawing/2014/main" id="{F791AEBC-8371-E1F1-E64D-0499BD3C2E94}"/>
                    </a:ext>
                  </a:extLst>
                </p:cNvPr>
                <p:cNvSpPr txBox="1">
                  <a:spLocks noChangeArrowheads="1"/>
                </p:cNvSpPr>
                <p:nvPr/>
              </p:nvSpPr>
              <p:spPr bwMode="auto">
                <a:xfrm flipH="1">
                  <a:off x="4595694" y="4426597"/>
                  <a:ext cx="1428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nl-N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nSpc>
                      <a:spcPct val="100000"/>
                    </a:lnSpc>
                    <a:spcBef>
                      <a:spcPct val="0"/>
                    </a:spcBef>
                    <a:buFontTx/>
                    <a:buNone/>
                  </a:pPr>
                  <a:r>
                    <a:rPr lang="en-US" altLang="nl-NL" sz="1800">
                      <a:solidFill>
                        <a:srgbClr val="303030"/>
                      </a:solidFill>
                    </a:rPr>
                    <a:t>I</a:t>
                  </a:r>
                  <a:endParaRPr lang="en-GB" altLang="nl-NL" sz="1800">
                    <a:solidFill>
                      <a:srgbClr val="303030"/>
                    </a:solidFill>
                  </a:endParaRPr>
                </a:p>
              </p:txBody>
            </p:sp>
            <p:sp>
              <p:nvSpPr>
                <p:cNvPr id="12" name="TextBox 8">
                  <a:extLst>
                    <a:ext uri="{FF2B5EF4-FFF2-40B4-BE49-F238E27FC236}">
                      <a16:creationId xmlns:a16="http://schemas.microsoft.com/office/drawing/2014/main" id="{A1E95411-580E-293F-32FB-33EB33B2D373}"/>
                    </a:ext>
                  </a:extLst>
                </p:cNvPr>
                <p:cNvSpPr txBox="1">
                  <a:spLocks noChangeArrowheads="1"/>
                </p:cNvSpPr>
                <p:nvPr/>
              </p:nvSpPr>
              <p:spPr bwMode="auto">
                <a:xfrm flipH="1">
                  <a:off x="4595694" y="5368015"/>
                  <a:ext cx="1428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nl-N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nSpc>
                      <a:spcPct val="100000"/>
                    </a:lnSpc>
                    <a:spcBef>
                      <a:spcPct val="0"/>
                    </a:spcBef>
                    <a:buFontTx/>
                    <a:buNone/>
                  </a:pPr>
                  <a:r>
                    <a:rPr lang="en-US" altLang="nl-NL" sz="1800">
                      <a:solidFill>
                        <a:srgbClr val="303030"/>
                      </a:solidFill>
                    </a:rPr>
                    <a:t>I</a:t>
                  </a:r>
                  <a:endParaRPr lang="en-GB" altLang="nl-NL" sz="1800">
                    <a:solidFill>
                      <a:srgbClr val="303030"/>
                    </a:solidFill>
                  </a:endParaRPr>
                </a:p>
              </p:txBody>
            </p:sp>
            <p:pic>
              <p:nvPicPr>
                <p:cNvPr id="13" name="Picture 12">
                  <a:extLst>
                    <a:ext uri="{FF2B5EF4-FFF2-40B4-BE49-F238E27FC236}">
                      <a16:creationId xmlns:a16="http://schemas.microsoft.com/office/drawing/2014/main" id="{8D5716D9-F9C9-01E9-020F-DAB71BBAA3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8824" y="2403297"/>
                  <a:ext cx="6118905" cy="3456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4" name="Straight Arrow Connector 13">
                  <a:extLst>
                    <a:ext uri="{FF2B5EF4-FFF2-40B4-BE49-F238E27FC236}">
                      <a16:creationId xmlns:a16="http://schemas.microsoft.com/office/drawing/2014/main" id="{4CAE17EB-E10A-949E-23A5-623B686AB5B2}"/>
                    </a:ext>
                  </a:extLst>
                </p:cNvPr>
                <p:cNvCxnSpPr/>
                <p:nvPr/>
              </p:nvCxnSpPr>
              <p:spPr>
                <a:xfrm>
                  <a:off x="2993053" y="4976767"/>
                  <a:ext cx="3098233"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TextBox 13">
                  <a:extLst>
                    <a:ext uri="{FF2B5EF4-FFF2-40B4-BE49-F238E27FC236}">
                      <a16:creationId xmlns:a16="http://schemas.microsoft.com/office/drawing/2014/main" id="{7D4F2997-83A7-0CE1-3E41-D9FD5C0CE1E1}"/>
                    </a:ext>
                  </a:extLst>
                </p:cNvPr>
                <p:cNvSpPr txBox="1"/>
                <p:nvPr/>
              </p:nvSpPr>
              <p:spPr>
                <a:xfrm>
                  <a:off x="4093086" y="5133249"/>
                  <a:ext cx="1005704" cy="326108"/>
                </a:xfrm>
                <a:prstGeom prst="rect">
                  <a:avLst/>
                </a:prstGeom>
                <a:noFill/>
              </p:spPr>
              <p:txBody>
                <a:bodyPr wrap="square" lIns="0" tIns="0" rIns="0" bIns="0">
                  <a:spAutoFit/>
                </a:bodyPr>
                <a:lstStyle>
                  <a:defPPr>
                    <a:defRPr lang="nl-N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b="1" dirty="0">
                      <a:effectLst>
                        <a:outerShdw blurRad="38100" dist="38100" dir="2700000" algn="tl">
                          <a:srgbClr val="000000">
                            <a:alpha val="43137"/>
                          </a:srgbClr>
                        </a:outerShdw>
                      </a:effectLst>
                    </a:rPr>
                    <a:t>102 mm </a:t>
                  </a:r>
                  <a:endParaRPr lang="en-GB" b="1" dirty="0">
                    <a:effectLst>
                      <a:outerShdw blurRad="38100" dist="38100" dir="2700000" algn="tl">
                        <a:srgbClr val="000000">
                          <a:alpha val="43137"/>
                        </a:srgbClr>
                      </a:outerShdw>
                    </a:effectLst>
                  </a:endParaRPr>
                </a:p>
              </p:txBody>
            </p:sp>
            <p:cxnSp>
              <p:nvCxnSpPr>
                <p:cNvPr id="16" name="Straight Arrow Connector 15">
                  <a:extLst>
                    <a:ext uri="{FF2B5EF4-FFF2-40B4-BE49-F238E27FC236}">
                      <a16:creationId xmlns:a16="http://schemas.microsoft.com/office/drawing/2014/main" id="{2E564FD2-B0F4-7C66-EA55-2564C7FED91E}"/>
                    </a:ext>
                  </a:extLst>
                </p:cNvPr>
                <p:cNvCxnSpPr/>
                <p:nvPr/>
              </p:nvCxnSpPr>
              <p:spPr>
                <a:xfrm>
                  <a:off x="3776568" y="4038664"/>
                  <a:ext cx="1576459" cy="7476"/>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TextBox 15">
                  <a:extLst>
                    <a:ext uri="{FF2B5EF4-FFF2-40B4-BE49-F238E27FC236}">
                      <a16:creationId xmlns:a16="http://schemas.microsoft.com/office/drawing/2014/main" id="{F45DCF43-B847-668F-81F5-7178D9AD726E}"/>
                    </a:ext>
                  </a:extLst>
                </p:cNvPr>
                <p:cNvSpPr txBox="1"/>
                <p:nvPr/>
              </p:nvSpPr>
              <p:spPr>
                <a:xfrm>
                  <a:off x="4148965" y="3716295"/>
                  <a:ext cx="786407" cy="326108"/>
                </a:xfrm>
                <a:prstGeom prst="rect">
                  <a:avLst/>
                </a:prstGeom>
                <a:noFill/>
              </p:spPr>
              <p:txBody>
                <a:bodyPr wrap="none" lIns="0" tIns="0" rIns="0" bIns="0">
                  <a:spAutoFit/>
                </a:bodyPr>
                <a:lstStyle>
                  <a:defPPr>
                    <a:defRPr lang="nl-N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b="1" dirty="0">
                      <a:effectLst>
                        <a:outerShdw blurRad="38100" dist="38100" dir="2700000" algn="tl">
                          <a:srgbClr val="000000">
                            <a:alpha val="43137"/>
                          </a:srgbClr>
                        </a:outerShdw>
                      </a:effectLst>
                    </a:rPr>
                    <a:t>52 mm</a:t>
                  </a:r>
                  <a:endParaRPr lang="en-GB" b="1" dirty="0">
                    <a:effectLst>
                      <a:outerShdw blurRad="38100" dist="38100" dir="2700000" algn="tl">
                        <a:srgbClr val="000000">
                          <a:alpha val="43137"/>
                        </a:srgbClr>
                      </a:outerShdw>
                    </a:effectLst>
                  </a:endParaRPr>
                </a:p>
              </p:txBody>
            </p:sp>
            <p:sp>
              <p:nvSpPr>
                <p:cNvPr id="18" name="TextBox 14">
                  <a:extLst>
                    <a:ext uri="{FF2B5EF4-FFF2-40B4-BE49-F238E27FC236}">
                      <a16:creationId xmlns:a16="http://schemas.microsoft.com/office/drawing/2014/main" id="{6BB16DA9-6D29-F854-0B20-65253FF48607}"/>
                    </a:ext>
                  </a:extLst>
                </p:cNvPr>
                <p:cNvSpPr txBox="1">
                  <a:spLocks noChangeArrowheads="1"/>
                </p:cNvSpPr>
                <p:nvPr/>
              </p:nvSpPr>
              <p:spPr bwMode="auto">
                <a:xfrm>
                  <a:off x="1088360" y="2426770"/>
                  <a:ext cx="22057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nl-N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nSpc>
                      <a:spcPct val="100000"/>
                    </a:lnSpc>
                    <a:spcBef>
                      <a:spcPct val="0"/>
                    </a:spcBef>
                    <a:buFontTx/>
                    <a:buNone/>
                  </a:pPr>
                  <a:r>
                    <a:rPr lang="en-US" altLang="nl-NL" sz="1800" dirty="0"/>
                    <a:t>Copper terminal plate</a:t>
                  </a:r>
                  <a:endParaRPr lang="en-GB" altLang="nl-NL" sz="1800" dirty="0"/>
                </a:p>
              </p:txBody>
            </p:sp>
            <p:sp>
              <p:nvSpPr>
                <p:cNvPr id="19" name="TextBox 16">
                  <a:extLst>
                    <a:ext uri="{FF2B5EF4-FFF2-40B4-BE49-F238E27FC236}">
                      <a16:creationId xmlns:a16="http://schemas.microsoft.com/office/drawing/2014/main" id="{6E302E47-C872-D63F-A055-A4D09A295134}"/>
                    </a:ext>
                  </a:extLst>
                </p:cNvPr>
                <p:cNvSpPr txBox="1">
                  <a:spLocks noChangeArrowheads="1"/>
                </p:cNvSpPr>
                <p:nvPr/>
              </p:nvSpPr>
              <p:spPr bwMode="auto">
                <a:xfrm>
                  <a:off x="830570" y="5820622"/>
                  <a:ext cx="25648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nl-N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nSpc>
                      <a:spcPct val="100000"/>
                    </a:lnSpc>
                    <a:spcBef>
                      <a:spcPct val="0"/>
                    </a:spcBef>
                    <a:buFontTx/>
                    <a:buNone/>
                  </a:pPr>
                  <a:r>
                    <a:rPr lang="en-US" altLang="nl-NL" sz="1800" dirty="0"/>
                    <a:t>Attachment current leads</a:t>
                  </a:r>
                  <a:endParaRPr lang="en-GB" altLang="nl-NL" sz="1800" dirty="0"/>
                </a:p>
              </p:txBody>
            </p:sp>
            <p:sp>
              <p:nvSpPr>
                <p:cNvPr id="20" name="TextBox 17">
                  <a:extLst>
                    <a:ext uri="{FF2B5EF4-FFF2-40B4-BE49-F238E27FC236}">
                      <a16:creationId xmlns:a16="http://schemas.microsoft.com/office/drawing/2014/main" id="{3DE98FAF-1A4C-969C-1C17-B4480DD8D54A}"/>
                    </a:ext>
                  </a:extLst>
                </p:cNvPr>
                <p:cNvSpPr txBox="1">
                  <a:spLocks noChangeArrowheads="1"/>
                </p:cNvSpPr>
                <p:nvPr/>
              </p:nvSpPr>
              <p:spPr bwMode="auto">
                <a:xfrm>
                  <a:off x="5353032" y="5841912"/>
                  <a:ext cx="14875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nl-N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nSpc>
                      <a:spcPct val="100000"/>
                    </a:lnSpc>
                    <a:spcBef>
                      <a:spcPct val="0"/>
                    </a:spcBef>
                    <a:buFontTx/>
                    <a:buNone/>
                  </a:pPr>
                  <a:r>
                    <a:rPr lang="en-US" altLang="nl-NL" sz="1800" dirty="0"/>
                    <a:t>G10 insulation</a:t>
                  </a:r>
                  <a:endParaRPr lang="en-GB" altLang="nl-NL" sz="1800" dirty="0"/>
                </a:p>
              </p:txBody>
            </p:sp>
            <p:sp>
              <p:nvSpPr>
                <p:cNvPr id="21" name="TextBox 18">
                  <a:extLst>
                    <a:ext uri="{FF2B5EF4-FFF2-40B4-BE49-F238E27FC236}">
                      <a16:creationId xmlns:a16="http://schemas.microsoft.com/office/drawing/2014/main" id="{76081ED7-D08B-CAB9-C36C-4A28E12AAFD6}"/>
                    </a:ext>
                  </a:extLst>
                </p:cNvPr>
                <p:cNvSpPr txBox="1">
                  <a:spLocks noChangeArrowheads="1"/>
                </p:cNvSpPr>
                <p:nvPr/>
              </p:nvSpPr>
              <p:spPr bwMode="auto">
                <a:xfrm>
                  <a:off x="6133200" y="2544556"/>
                  <a:ext cx="152605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nl-N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nSpc>
                      <a:spcPct val="100000"/>
                    </a:lnSpc>
                    <a:spcBef>
                      <a:spcPct val="0"/>
                    </a:spcBef>
                    <a:buFontTx/>
                    <a:buNone/>
                  </a:pPr>
                  <a:r>
                    <a:rPr lang="en-US" altLang="nl-NL" sz="1800"/>
                    <a:t>Clamping bolts</a:t>
                  </a:r>
                  <a:endParaRPr lang="en-GB" altLang="nl-NL" sz="1800"/>
                </a:p>
              </p:txBody>
            </p:sp>
            <p:sp>
              <p:nvSpPr>
                <p:cNvPr id="22" name="TextBox 19">
                  <a:extLst>
                    <a:ext uri="{FF2B5EF4-FFF2-40B4-BE49-F238E27FC236}">
                      <a16:creationId xmlns:a16="http://schemas.microsoft.com/office/drawing/2014/main" id="{4E9AA9D2-161C-07B3-57F2-5B6D10ADE0A1}"/>
                    </a:ext>
                  </a:extLst>
                </p:cNvPr>
                <p:cNvSpPr txBox="1">
                  <a:spLocks noChangeArrowheads="1"/>
                </p:cNvSpPr>
                <p:nvPr/>
              </p:nvSpPr>
              <p:spPr bwMode="auto">
                <a:xfrm>
                  <a:off x="418078" y="3574764"/>
                  <a:ext cx="1358214" cy="652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nl-N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nSpc>
                      <a:spcPct val="100000"/>
                    </a:lnSpc>
                    <a:spcBef>
                      <a:spcPct val="0"/>
                    </a:spcBef>
                    <a:buFontTx/>
                    <a:buNone/>
                  </a:pPr>
                  <a:r>
                    <a:rPr lang="en-US" altLang="nl-NL" sz="1800" dirty="0"/>
                    <a:t>Current </a:t>
                  </a:r>
                </a:p>
                <a:p>
                  <a:pPr>
                    <a:lnSpc>
                      <a:spcPct val="100000"/>
                    </a:lnSpc>
                    <a:spcBef>
                      <a:spcPct val="0"/>
                    </a:spcBef>
                    <a:buFontTx/>
                    <a:buNone/>
                  </a:pPr>
                  <a:r>
                    <a:rPr lang="en-US" altLang="nl-NL" sz="1800" dirty="0"/>
                    <a:t>in</a:t>
                  </a:r>
                  <a:endParaRPr lang="en-GB" altLang="nl-NL" sz="1800" dirty="0"/>
                </a:p>
              </p:txBody>
            </p:sp>
            <p:sp>
              <p:nvSpPr>
                <p:cNvPr id="23" name="TextBox 20">
                  <a:extLst>
                    <a:ext uri="{FF2B5EF4-FFF2-40B4-BE49-F238E27FC236}">
                      <a16:creationId xmlns:a16="http://schemas.microsoft.com/office/drawing/2014/main" id="{2A102B11-24C3-238A-8A09-B29A930F40D0}"/>
                    </a:ext>
                  </a:extLst>
                </p:cNvPr>
                <p:cNvSpPr txBox="1">
                  <a:spLocks noChangeArrowheads="1"/>
                </p:cNvSpPr>
                <p:nvPr/>
              </p:nvSpPr>
              <p:spPr bwMode="auto">
                <a:xfrm>
                  <a:off x="412848" y="4522444"/>
                  <a:ext cx="1095184"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nl-N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nSpc>
                      <a:spcPct val="100000"/>
                    </a:lnSpc>
                    <a:spcBef>
                      <a:spcPct val="0"/>
                    </a:spcBef>
                    <a:buFontTx/>
                    <a:buNone/>
                  </a:pPr>
                  <a:r>
                    <a:rPr lang="en-US" altLang="nl-NL" sz="1800" dirty="0"/>
                    <a:t>Current out</a:t>
                  </a:r>
                  <a:endParaRPr lang="en-GB" altLang="nl-NL" sz="1800" dirty="0"/>
                </a:p>
              </p:txBody>
            </p:sp>
            <p:cxnSp>
              <p:nvCxnSpPr>
                <p:cNvPr id="24" name="Straight Arrow Connector 23">
                  <a:extLst>
                    <a:ext uri="{FF2B5EF4-FFF2-40B4-BE49-F238E27FC236}">
                      <a16:creationId xmlns:a16="http://schemas.microsoft.com/office/drawing/2014/main" id="{863E5901-9D1A-0A34-2453-EF141D9C60C8}"/>
                    </a:ext>
                  </a:extLst>
                </p:cNvPr>
                <p:cNvCxnSpPr>
                  <a:cxnSpLocks/>
                </p:cNvCxnSpPr>
                <p:nvPr/>
              </p:nvCxnSpPr>
              <p:spPr>
                <a:xfrm>
                  <a:off x="2758281" y="2788340"/>
                  <a:ext cx="373372" cy="9980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09C0FD0F-7721-87E2-F816-5FB7224A5E72}"/>
                    </a:ext>
                  </a:extLst>
                </p:cNvPr>
                <p:cNvCxnSpPr/>
                <p:nvPr/>
              </p:nvCxnSpPr>
              <p:spPr>
                <a:xfrm flipH="1">
                  <a:off x="6431658" y="2863097"/>
                  <a:ext cx="145200" cy="3588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D20315F1-6910-0A76-D3A5-DEEA37AD1BFA}"/>
                    </a:ext>
                  </a:extLst>
                </p:cNvPr>
                <p:cNvCxnSpPr/>
                <p:nvPr/>
              </p:nvCxnSpPr>
              <p:spPr>
                <a:xfrm flipH="1">
                  <a:off x="5635885" y="4315268"/>
                  <a:ext cx="127663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8CDBEDBD-C8A5-4094-3E69-A7E9F1373D3F}"/>
                    </a:ext>
                  </a:extLst>
                </p:cNvPr>
                <p:cNvCxnSpPr>
                  <a:cxnSpLocks/>
                  <a:stCxn id="20" idx="0"/>
                </p:cNvCxnSpPr>
                <p:nvPr/>
              </p:nvCxnSpPr>
              <p:spPr>
                <a:xfrm flipH="1" flipV="1">
                  <a:off x="6060330" y="5036370"/>
                  <a:ext cx="35828" cy="8055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43061EFB-EE1F-71DD-7321-82CD9E1FFC7D}"/>
                    </a:ext>
                  </a:extLst>
                </p:cNvPr>
                <p:cNvCxnSpPr/>
                <p:nvPr/>
              </p:nvCxnSpPr>
              <p:spPr>
                <a:xfrm flipH="1" flipV="1">
                  <a:off x="2115251" y="4866606"/>
                  <a:ext cx="643030" cy="9980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9" name="Straight Arrow Connector 8">
                <a:extLst>
                  <a:ext uri="{FF2B5EF4-FFF2-40B4-BE49-F238E27FC236}">
                    <a16:creationId xmlns:a16="http://schemas.microsoft.com/office/drawing/2014/main" id="{2E0D01D1-C89A-BB8A-0A8D-FCFDF5522CFF}"/>
                  </a:ext>
                </a:extLst>
              </p:cNvPr>
              <p:cNvCxnSpPr/>
              <p:nvPr/>
            </p:nvCxnSpPr>
            <p:spPr>
              <a:xfrm>
                <a:off x="2332443" y="5475366"/>
                <a:ext cx="4124063" cy="0"/>
              </a:xfrm>
              <a:prstGeom prst="straightConnector1">
                <a:avLst/>
              </a:prstGeom>
              <a:ln w="349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TextBox 5">
                <a:extLst>
                  <a:ext uri="{FF2B5EF4-FFF2-40B4-BE49-F238E27FC236}">
                    <a16:creationId xmlns:a16="http://schemas.microsoft.com/office/drawing/2014/main" id="{500BB968-FCD5-E6EC-822C-F66B529DAFD7}"/>
                  </a:ext>
                </a:extLst>
              </p:cNvPr>
              <p:cNvSpPr txBox="1">
                <a:spLocks noChangeArrowheads="1"/>
              </p:cNvSpPr>
              <p:nvPr/>
            </p:nvSpPr>
            <p:spPr bwMode="auto">
              <a:xfrm>
                <a:off x="3841534" y="5051750"/>
                <a:ext cx="1144764" cy="434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nl-N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nSpc>
                    <a:spcPct val="100000"/>
                  </a:lnSpc>
                  <a:spcBef>
                    <a:spcPct val="0"/>
                  </a:spcBef>
                  <a:buFontTx/>
                  <a:buNone/>
                </a:pPr>
                <a:r>
                  <a:rPr lang="en-US" altLang="nl-NL" sz="1800" b="1" dirty="0"/>
                  <a:t>146 mm</a:t>
                </a:r>
                <a:endParaRPr lang="nl-NL" altLang="nl-NL" sz="1800" b="1" dirty="0"/>
              </a:p>
            </p:txBody>
          </p:sp>
        </p:grpSp>
        <p:sp>
          <p:nvSpPr>
            <p:cNvPr id="5" name="TextBox 15">
              <a:extLst>
                <a:ext uri="{FF2B5EF4-FFF2-40B4-BE49-F238E27FC236}">
                  <a16:creationId xmlns:a16="http://schemas.microsoft.com/office/drawing/2014/main" id="{0A19D002-A196-CA33-A4DE-237804C0C344}"/>
                </a:ext>
              </a:extLst>
            </p:cNvPr>
            <p:cNvSpPr txBox="1">
              <a:spLocks noChangeArrowheads="1"/>
            </p:cNvSpPr>
            <p:nvPr/>
          </p:nvSpPr>
          <p:spPr bwMode="auto">
            <a:xfrm>
              <a:off x="5657259" y="2357430"/>
              <a:ext cx="6574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nl-N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nSpc>
                  <a:spcPct val="100000"/>
                </a:lnSpc>
                <a:spcBef>
                  <a:spcPct val="0"/>
                </a:spcBef>
                <a:buFontTx/>
                <a:buNone/>
              </a:pPr>
              <a:r>
                <a:rPr lang="en-US" altLang="nl-NL" sz="1800" dirty="0"/>
                <a:t>NI Coil-pack</a:t>
              </a:r>
              <a:endParaRPr lang="en-GB" altLang="nl-NL" sz="1800" dirty="0"/>
            </a:p>
          </p:txBody>
        </p:sp>
      </p:grpSp>
      <p:pic>
        <p:nvPicPr>
          <p:cNvPr id="7" name="Picture 6" descr="A picture containing text&#10;&#10;Description automatically generated">
            <a:extLst>
              <a:ext uri="{FF2B5EF4-FFF2-40B4-BE49-F238E27FC236}">
                <a16:creationId xmlns:a16="http://schemas.microsoft.com/office/drawing/2014/main" id="{BB1C4F06-4360-0457-F981-6ECD0266969F}"/>
              </a:ext>
            </a:extLst>
          </p:cNvPr>
          <p:cNvPicPr>
            <a:picLocks noChangeAspect="1"/>
          </p:cNvPicPr>
          <p:nvPr/>
        </p:nvPicPr>
        <p:blipFill>
          <a:blip r:embed="rId4"/>
          <a:stretch>
            <a:fillRect/>
          </a:stretch>
        </p:blipFill>
        <p:spPr>
          <a:xfrm>
            <a:off x="257555" y="4803802"/>
            <a:ext cx="5962840" cy="1181539"/>
          </a:xfrm>
          <a:prstGeom prst="rect">
            <a:avLst/>
          </a:prstGeom>
          <a:effectLst>
            <a:softEdge rad="0"/>
          </a:effectLst>
        </p:spPr>
      </p:pic>
      <p:sp>
        <p:nvSpPr>
          <p:cNvPr id="56" name="TextBox 4">
            <a:extLst>
              <a:ext uri="{FF2B5EF4-FFF2-40B4-BE49-F238E27FC236}">
                <a16:creationId xmlns:a16="http://schemas.microsoft.com/office/drawing/2014/main" id="{8B44225C-58DD-2270-0036-634E47BE4190}"/>
              </a:ext>
            </a:extLst>
          </p:cNvPr>
          <p:cNvSpPr txBox="1"/>
          <p:nvPr/>
        </p:nvSpPr>
        <p:spPr>
          <a:xfrm>
            <a:off x="263574" y="197731"/>
            <a:ext cx="10051679" cy="615553"/>
          </a:xfrm>
          <a:prstGeom prst="rect">
            <a:avLst/>
          </a:prstGeom>
          <a:noFill/>
          <a:ln cap="flat">
            <a:noFill/>
          </a:ln>
        </p:spPr>
        <p:txBody>
          <a:bodyPr wrap="square">
            <a:spAutoFit/>
          </a:bodyPr>
          <a:lstStyle>
            <a:defPPr>
              <a:defRPr lang="nl-N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eaLnBrk="1" fontAlgn="auto" hangingPunct="1">
              <a:spcBef>
                <a:spcPts val="0"/>
              </a:spcBef>
              <a:spcAft>
                <a:spcPts val="0"/>
              </a:spcAft>
              <a:defRPr sz="1800" b="0" i="0" u="none" strike="noStrike" kern="0" cap="none" spc="0" baseline="0">
                <a:solidFill>
                  <a:srgbClr val="000000"/>
                </a:solidFill>
                <a:uFillTx/>
              </a:defRPr>
            </a:pPr>
            <a:r>
              <a:rPr lang="en-US" sz="3400" b="1" dirty="0">
                <a:solidFill>
                  <a:srgbClr val="A5B913"/>
                </a:solidFill>
                <a:latin typeface="+mn-lt"/>
                <a:cs typeface="Arial" panose="020B0604020202020204" pitchFamily="34" charset="0"/>
              </a:rPr>
              <a:t>Non-insulated </a:t>
            </a:r>
            <a:r>
              <a:rPr lang="en-US" sz="3400" b="1" i="1" dirty="0">
                <a:solidFill>
                  <a:srgbClr val="A5B913"/>
                </a:solidFill>
                <a:latin typeface="+mn-lt"/>
                <a:cs typeface="Arial" panose="020B0604020202020204" pitchFamily="34" charset="0"/>
              </a:rPr>
              <a:t>Re</a:t>
            </a:r>
            <a:r>
              <a:rPr lang="en-US" sz="3400" b="1" dirty="0">
                <a:solidFill>
                  <a:srgbClr val="A5B913"/>
                </a:solidFill>
                <a:latin typeface="+mn-lt"/>
                <a:cs typeface="Arial" panose="020B0604020202020204" pitchFamily="34" charset="0"/>
              </a:rPr>
              <a:t>BCO coils: geometry &amp; constructio</a:t>
            </a:r>
            <a:r>
              <a:rPr lang="en-US" sz="3400" b="1" kern="0" dirty="0">
                <a:solidFill>
                  <a:srgbClr val="A5B913"/>
                </a:solidFill>
                <a:latin typeface="+mn-lt"/>
                <a:cs typeface="Arial" panose="020B0604020202020204" pitchFamily="34" charset="0"/>
              </a:rPr>
              <a:t>n</a:t>
            </a:r>
            <a:endParaRPr lang="nl-NL" sz="3400" b="1" kern="0" dirty="0">
              <a:solidFill>
                <a:srgbClr val="A5B913"/>
              </a:solidFill>
              <a:latin typeface="+mn-lt"/>
              <a:cs typeface="Arial" panose="020B0604020202020204" pitchFamily="34" charset="0"/>
            </a:endParaRPr>
          </a:p>
        </p:txBody>
      </p:sp>
      <p:pic>
        <p:nvPicPr>
          <p:cNvPr id="57" name="Picture 8" descr="A picture containing screen, dark, night sky&#10;&#10;Description automatically generated">
            <a:extLst>
              <a:ext uri="{FF2B5EF4-FFF2-40B4-BE49-F238E27FC236}">
                <a16:creationId xmlns:a16="http://schemas.microsoft.com/office/drawing/2014/main" id="{F82C217B-CA01-BEEE-CD6D-14AF2896D2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17175" y="-80963"/>
            <a:ext cx="1839913" cy="920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Image 1">
            <a:extLst>
              <a:ext uri="{FF2B5EF4-FFF2-40B4-BE49-F238E27FC236}">
                <a16:creationId xmlns:a16="http://schemas.microsoft.com/office/drawing/2014/main" id="{70236FC9-235F-2237-B208-99AE7B2144D3}"/>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9995895" y="108700"/>
            <a:ext cx="578036" cy="56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1" name="Group 30">
            <a:extLst>
              <a:ext uri="{FF2B5EF4-FFF2-40B4-BE49-F238E27FC236}">
                <a16:creationId xmlns:a16="http://schemas.microsoft.com/office/drawing/2014/main" id="{E281C9E1-4D3D-4572-B17F-80217BCC8323}"/>
              </a:ext>
            </a:extLst>
          </p:cNvPr>
          <p:cNvGrpSpPr/>
          <p:nvPr/>
        </p:nvGrpSpPr>
        <p:grpSpPr>
          <a:xfrm>
            <a:off x="7346838" y="1087099"/>
            <a:ext cx="4102940" cy="2031693"/>
            <a:chOff x="7530856" y="1033832"/>
            <a:chExt cx="4102940" cy="2031693"/>
          </a:xfrm>
        </p:grpSpPr>
        <p:pic>
          <p:nvPicPr>
            <p:cNvPr id="2" name="Picture 1">
              <a:extLst>
                <a:ext uri="{FF2B5EF4-FFF2-40B4-BE49-F238E27FC236}">
                  <a16:creationId xmlns:a16="http://schemas.microsoft.com/office/drawing/2014/main" id="{2B43D909-FDFB-97BF-4DEA-1D766C275D6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36893" t="47746"/>
            <a:stretch>
              <a:fillRect/>
            </a:stretch>
          </p:blipFill>
          <p:spPr bwMode="auto">
            <a:xfrm>
              <a:off x="7530856" y="1033832"/>
              <a:ext cx="3962400" cy="195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TextBox 59">
              <a:extLst>
                <a:ext uri="{FF2B5EF4-FFF2-40B4-BE49-F238E27FC236}">
                  <a16:creationId xmlns:a16="http://schemas.microsoft.com/office/drawing/2014/main" id="{93601160-836A-80B4-EB1D-5B37EBCB6362}"/>
                </a:ext>
              </a:extLst>
            </p:cNvPr>
            <p:cNvSpPr txBox="1"/>
            <p:nvPr/>
          </p:nvSpPr>
          <p:spPr>
            <a:xfrm>
              <a:off x="7852309" y="2664916"/>
              <a:ext cx="1667957" cy="400110"/>
            </a:xfrm>
            <a:prstGeom prst="rect">
              <a:avLst/>
            </a:prstGeom>
            <a:noFill/>
          </p:spPr>
          <p:txBody>
            <a:bodyPr wrap="none" rtlCol="0">
              <a:spAutoFit/>
            </a:bodyPr>
            <a:lstStyle/>
            <a:p>
              <a:r>
                <a:rPr lang="en-US" sz="2000" dirty="0">
                  <a:solidFill>
                    <a:schemeClr val="bg1"/>
                  </a:solidFill>
                  <a:latin typeface="Calibri" panose="020F0502020204030204" pitchFamily="34" charset="0"/>
                  <a:cs typeface="Calibri" panose="020F0502020204030204" pitchFamily="34" charset="0"/>
                </a:rPr>
                <a:t>NI dry-wound </a:t>
              </a:r>
              <a:endParaRPr lang="nl-NL" sz="2000" dirty="0">
                <a:solidFill>
                  <a:schemeClr val="bg1"/>
                </a:solidFill>
                <a:latin typeface="Calibri" panose="020F0502020204030204" pitchFamily="34" charset="0"/>
                <a:cs typeface="Calibri" panose="020F0502020204030204" pitchFamily="34" charset="0"/>
              </a:endParaRPr>
            </a:p>
          </p:txBody>
        </p:sp>
        <p:sp>
          <p:nvSpPr>
            <p:cNvPr id="61" name="TextBox 60">
              <a:extLst>
                <a:ext uri="{FF2B5EF4-FFF2-40B4-BE49-F238E27FC236}">
                  <a16:creationId xmlns:a16="http://schemas.microsoft.com/office/drawing/2014/main" id="{660640B0-AEE8-2075-C7DF-791A470550B5}"/>
                </a:ext>
              </a:extLst>
            </p:cNvPr>
            <p:cNvSpPr txBox="1"/>
            <p:nvPr/>
          </p:nvSpPr>
          <p:spPr>
            <a:xfrm>
              <a:off x="10139669" y="2665415"/>
              <a:ext cx="1494127" cy="400110"/>
            </a:xfrm>
            <a:prstGeom prst="rect">
              <a:avLst/>
            </a:prstGeom>
            <a:noFill/>
          </p:spPr>
          <p:txBody>
            <a:bodyPr wrap="none" rtlCol="0">
              <a:spAutoFit/>
            </a:bodyPr>
            <a:lstStyle/>
            <a:p>
              <a:r>
                <a:rPr lang="en-US" sz="2000" dirty="0">
                  <a:solidFill>
                    <a:schemeClr val="bg1"/>
                  </a:solidFill>
                  <a:latin typeface="Calibri" panose="020F0502020204030204" pitchFamily="34" charset="0"/>
                  <a:cs typeface="Calibri" panose="020F0502020204030204" pitchFamily="34" charset="0"/>
                </a:rPr>
                <a:t>NI soldered  </a:t>
              </a:r>
              <a:endParaRPr lang="nl-NL" sz="2000" dirty="0">
                <a:solidFill>
                  <a:schemeClr val="bg1"/>
                </a:solidFill>
                <a:latin typeface="Calibri" panose="020F0502020204030204" pitchFamily="34" charset="0"/>
                <a:cs typeface="Calibri" panose="020F0502020204030204" pitchFamily="34" charset="0"/>
              </a:endParaRPr>
            </a:p>
          </p:txBody>
        </p:sp>
      </p:grpSp>
      <p:sp>
        <p:nvSpPr>
          <p:cNvPr id="62" name="TextBox 61">
            <a:extLst>
              <a:ext uri="{FF2B5EF4-FFF2-40B4-BE49-F238E27FC236}">
                <a16:creationId xmlns:a16="http://schemas.microsoft.com/office/drawing/2014/main" id="{5720396D-474A-CFA3-0C7F-2166E3E27538}"/>
              </a:ext>
            </a:extLst>
          </p:cNvPr>
          <p:cNvSpPr txBox="1"/>
          <p:nvPr/>
        </p:nvSpPr>
        <p:spPr>
          <a:xfrm>
            <a:off x="195570" y="5939341"/>
            <a:ext cx="6268827" cy="400110"/>
          </a:xfrm>
          <a:prstGeom prst="rect">
            <a:avLst/>
          </a:prstGeom>
          <a:noFill/>
        </p:spPr>
        <p:txBody>
          <a:bodyPr wrap="square" rtlCol="0">
            <a:spAutoFit/>
          </a:bodyPr>
          <a:lstStyle/>
          <a:p>
            <a:r>
              <a:rPr lang="en-US" sz="2000" i="1" dirty="0">
                <a:latin typeface="Calibri" panose="020F0502020204030204" pitchFamily="34" charset="0"/>
                <a:cs typeface="Calibri" panose="020F0502020204030204" pitchFamily="34" charset="0"/>
              </a:rPr>
              <a:t>Dry-wound and soldered coils with single and double tape</a:t>
            </a:r>
            <a:endParaRPr lang="nl-NL" sz="2000" i="1" dirty="0">
              <a:latin typeface="Calibri" panose="020F0502020204030204" pitchFamily="34" charset="0"/>
              <a:cs typeface="Calibri" panose="020F0502020204030204" pitchFamily="34" charset="0"/>
            </a:endParaRPr>
          </a:p>
        </p:txBody>
      </p:sp>
      <p:sp>
        <p:nvSpPr>
          <p:cNvPr id="30" name="TextBox 29">
            <a:extLst>
              <a:ext uri="{FF2B5EF4-FFF2-40B4-BE49-F238E27FC236}">
                <a16:creationId xmlns:a16="http://schemas.microsoft.com/office/drawing/2014/main" id="{FBBF9324-E9FD-76A1-4E00-5E66459C9FF6}"/>
              </a:ext>
            </a:extLst>
          </p:cNvPr>
          <p:cNvSpPr txBox="1"/>
          <p:nvPr/>
        </p:nvSpPr>
        <p:spPr>
          <a:xfrm>
            <a:off x="3329984" y="6446954"/>
            <a:ext cx="2921697" cy="276999"/>
          </a:xfrm>
          <a:prstGeom prst="rect">
            <a:avLst/>
          </a:prstGeom>
          <a:noFill/>
        </p:spPr>
        <p:txBody>
          <a:bodyPr wrap="none" rtlCol="0">
            <a:spAutoFit/>
          </a:bodyPr>
          <a:lstStyle/>
          <a:p>
            <a:r>
              <a:rPr lang="nl-NL" sz="1200" dirty="0">
                <a:latin typeface="Calibri" panose="020F0502020204030204" pitchFamily="34" charset="0"/>
                <a:cs typeface="Calibri" panose="020F0502020204030204" pitchFamily="34" charset="0"/>
                <a:hlinkClick r:id="rId8"/>
              </a:rPr>
              <a:t>T. H. Nes</a:t>
            </a:r>
            <a:r>
              <a:rPr lang="nl-NL" sz="1200" dirty="0">
                <a:latin typeface="Calibri" panose="020F0502020204030204" pitchFamily="34" charset="0"/>
                <a:cs typeface="Calibri" panose="020F0502020204030204" pitchFamily="34" charset="0"/>
              </a:rPr>
              <a:t> et al. 10.1109/TASC.2022.3148968</a:t>
            </a:r>
          </a:p>
        </p:txBody>
      </p:sp>
      <p:sp>
        <p:nvSpPr>
          <p:cNvPr id="6" name="Slide Number Placeholder 1">
            <a:extLst>
              <a:ext uri="{FF2B5EF4-FFF2-40B4-BE49-F238E27FC236}">
                <a16:creationId xmlns:a16="http://schemas.microsoft.com/office/drawing/2014/main" id="{86F5002A-1503-B811-7E1E-66081BC52E7E}"/>
              </a:ext>
            </a:extLst>
          </p:cNvPr>
          <p:cNvSpPr txBox="1">
            <a:spLocks noChangeArrowheads="1"/>
          </p:cNvSpPr>
          <p:nvPr/>
        </p:nvSpPr>
        <p:spPr bwMode="auto">
          <a:xfrm>
            <a:off x="9412288" y="6594475"/>
            <a:ext cx="27432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fld id="{77C51FD9-4491-4758-8502-80C69D6B602B}" type="slidenum">
              <a:rPr lang="nl-NL" altLang="en-US" sz="1400">
                <a:solidFill>
                  <a:srgbClr val="898989"/>
                </a:solidFill>
              </a:rPr>
              <a:pPr algn="r" eaLnBrk="1" hangingPunct="1">
                <a:lnSpc>
                  <a:spcPct val="100000"/>
                </a:lnSpc>
                <a:spcBef>
                  <a:spcPct val="0"/>
                </a:spcBef>
                <a:buFontTx/>
                <a:buNone/>
              </a:pPr>
              <a:t>16</a:t>
            </a:fld>
            <a:endParaRPr lang="nl-NL" altLang="en-US" sz="1200" dirty="0">
              <a:solidFill>
                <a:srgbClr val="898989"/>
              </a:solidFill>
            </a:endParaRPr>
          </a:p>
        </p:txBody>
      </p:sp>
    </p:spTree>
    <p:extLst>
      <p:ext uri="{BB962C8B-B14F-4D97-AF65-F5344CB8AC3E}">
        <p14:creationId xmlns:p14="http://schemas.microsoft.com/office/powerpoint/2010/main" val="5307786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4">
            <a:extLst>
              <a:ext uri="{FF2B5EF4-FFF2-40B4-BE49-F238E27FC236}">
                <a16:creationId xmlns:a16="http://schemas.microsoft.com/office/drawing/2014/main" id="{F562B51F-7862-282E-7F77-9AAA4D2477DE}"/>
              </a:ext>
            </a:extLst>
          </p:cNvPr>
          <p:cNvSpPr txBox="1"/>
          <p:nvPr/>
        </p:nvSpPr>
        <p:spPr>
          <a:xfrm>
            <a:off x="212539" y="93232"/>
            <a:ext cx="9410750" cy="1169551"/>
          </a:xfrm>
          <a:prstGeom prst="rect">
            <a:avLst/>
          </a:prstGeom>
          <a:noFill/>
          <a:ln cap="flat">
            <a:noFill/>
          </a:ln>
        </p:spPr>
        <p:txBody>
          <a:bodyPr wrap="square">
            <a:spAutoFit/>
          </a:bodyPr>
          <a:lstStyle>
            <a:defPPr>
              <a:defRPr lang="nl-N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eaLnBrk="1" fontAlgn="auto" hangingPunct="1">
              <a:spcBef>
                <a:spcPts val="0"/>
              </a:spcBef>
              <a:spcAft>
                <a:spcPts val="0"/>
              </a:spcAft>
              <a:defRPr sz="1800" b="0" i="0" u="none" strike="noStrike" kern="0" cap="none" spc="0" baseline="0">
                <a:solidFill>
                  <a:srgbClr val="000000"/>
                </a:solidFill>
                <a:uFillTx/>
              </a:defRPr>
            </a:pPr>
            <a:r>
              <a:rPr lang="en-US" sz="3500" b="1" kern="0" dirty="0">
                <a:solidFill>
                  <a:srgbClr val="A5B913"/>
                </a:solidFill>
                <a:latin typeface="+mn-lt"/>
                <a:cs typeface="Arial" panose="020B0604020202020204" pitchFamily="34" charset="0"/>
              </a:rPr>
              <a:t>Non-insulated </a:t>
            </a:r>
            <a:r>
              <a:rPr lang="en-US" sz="3500" b="1" i="1" kern="0" dirty="0" err="1">
                <a:solidFill>
                  <a:srgbClr val="A5B913"/>
                </a:solidFill>
                <a:latin typeface="+mn-lt"/>
                <a:cs typeface="Arial" panose="020B0604020202020204" pitchFamily="34" charset="0"/>
              </a:rPr>
              <a:t>Re</a:t>
            </a:r>
            <a:r>
              <a:rPr lang="en-US" sz="3500" b="1" kern="0" dirty="0" err="1">
                <a:solidFill>
                  <a:srgbClr val="A5B913"/>
                </a:solidFill>
                <a:latin typeface="+mn-lt"/>
                <a:cs typeface="Arial" panose="020B0604020202020204" pitchFamily="34" charset="0"/>
              </a:rPr>
              <a:t>BCO</a:t>
            </a:r>
            <a:r>
              <a:rPr lang="en-US" sz="3500" b="1" kern="0" dirty="0">
                <a:solidFill>
                  <a:srgbClr val="A5B913"/>
                </a:solidFill>
                <a:latin typeface="+mn-lt"/>
                <a:cs typeface="Arial" panose="020B0604020202020204" pitchFamily="34" charset="0"/>
              </a:rPr>
              <a:t> coils: critical current at 77 K in self-field</a:t>
            </a:r>
            <a:endParaRPr lang="nl-NL" sz="3500" b="1" kern="0" dirty="0">
              <a:solidFill>
                <a:srgbClr val="A5B913"/>
              </a:solidFill>
              <a:latin typeface="+mn-lt"/>
              <a:cs typeface="Arial" panose="020B0604020202020204" pitchFamily="34" charset="0"/>
            </a:endParaRPr>
          </a:p>
        </p:txBody>
      </p:sp>
      <p:sp>
        <p:nvSpPr>
          <p:cNvPr id="3" name="Slide Number Placeholder 1">
            <a:extLst>
              <a:ext uri="{FF2B5EF4-FFF2-40B4-BE49-F238E27FC236}">
                <a16:creationId xmlns:a16="http://schemas.microsoft.com/office/drawing/2014/main" id="{3767CD13-93C9-DC95-7941-8A7CC913947B}"/>
              </a:ext>
            </a:extLst>
          </p:cNvPr>
          <p:cNvSpPr txBox="1">
            <a:spLocks noChangeArrowheads="1"/>
          </p:cNvSpPr>
          <p:nvPr/>
        </p:nvSpPr>
        <p:spPr bwMode="auto">
          <a:xfrm>
            <a:off x="9412288" y="6594475"/>
            <a:ext cx="27432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fld id="{77C51FD9-4491-4758-8502-80C69D6B602B}" type="slidenum">
              <a:rPr lang="nl-NL" altLang="en-US" sz="1200">
                <a:solidFill>
                  <a:srgbClr val="898989"/>
                </a:solidFill>
              </a:rPr>
              <a:pPr algn="r" eaLnBrk="1" hangingPunct="1">
                <a:lnSpc>
                  <a:spcPct val="100000"/>
                </a:lnSpc>
                <a:spcBef>
                  <a:spcPct val="0"/>
                </a:spcBef>
                <a:buFontTx/>
                <a:buNone/>
              </a:pPr>
              <a:t>17</a:t>
            </a:fld>
            <a:endParaRPr lang="nl-NL" altLang="en-US" sz="1200" dirty="0">
              <a:solidFill>
                <a:srgbClr val="898989"/>
              </a:solidFill>
            </a:endParaRPr>
          </a:p>
        </p:txBody>
      </p:sp>
      <p:sp>
        <p:nvSpPr>
          <p:cNvPr id="9" name="TextBox 8">
            <a:extLst>
              <a:ext uri="{FF2B5EF4-FFF2-40B4-BE49-F238E27FC236}">
                <a16:creationId xmlns:a16="http://schemas.microsoft.com/office/drawing/2014/main" id="{D5330DF5-43EB-E9D4-A431-9E5C3289D75F}"/>
              </a:ext>
            </a:extLst>
          </p:cNvPr>
          <p:cNvSpPr txBox="1"/>
          <p:nvPr/>
        </p:nvSpPr>
        <p:spPr>
          <a:xfrm>
            <a:off x="212539" y="5335765"/>
            <a:ext cx="6594464" cy="784830"/>
          </a:xfrm>
          <a:prstGeom prst="rect">
            <a:avLst/>
          </a:prstGeom>
          <a:noFill/>
        </p:spPr>
        <p:txBody>
          <a:bodyPr wrap="square" rtlCol="0">
            <a:spAutoFit/>
          </a:bodyPr>
          <a:lstStyle/>
          <a:p>
            <a:pPr marL="180000" indent="-285750">
              <a:spcAft>
                <a:spcPts val="600"/>
              </a:spcAft>
              <a:buFont typeface="Arial" panose="020B0604020202020204" pitchFamily="34" charset="0"/>
              <a:buChar char="•"/>
            </a:pPr>
            <a:r>
              <a:rPr lang="en-US" sz="2000" dirty="0">
                <a:latin typeface="Calibri" panose="020F0502020204030204" pitchFamily="34" charset="0"/>
                <a:cs typeface="Calibri" panose="020F0502020204030204" pitchFamily="34" charset="0"/>
              </a:rPr>
              <a:t>Coil critical current </a:t>
            </a:r>
            <a:r>
              <a:rPr lang="en-US" sz="2000" dirty="0">
                <a:solidFill>
                  <a:srgbClr val="C00000"/>
                </a:solidFill>
                <a:latin typeface="Calibri" panose="020F0502020204030204" pitchFamily="34" charset="0"/>
                <a:cs typeface="Calibri" panose="020F0502020204030204" pitchFamily="34" charset="0"/>
              </a:rPr>
              <a:t>= 95 A, </a:t>
            </a:r>
            <a:r>
              <a:rPr lang="en-US" sz="2000" dirty="0">
                <a:latin typeface="Calibri" panose="020F0502020204030204" pitchFamily="34" charset="0"/>
                <a:cs typeface="Calibri" panose="020F0502020204030204" pitchFamily="34" charset="0"/>
              </a:rPr>
              <a:t>quench current </a:t>
            </a:r>
            <a:r>
              <a:rPr lang="en-US" sz="2000" dirty="0">
                <a:solidFill>
                  <a:srgbClr val="C00000"/>
                </a:solidFill>
                <a:latin typeface="Calibri" panose="020F0502020204030204" pitchFamily="34" charset="0"/>
                <a:cs typeface="Calibri" panose="020F0502020204030204" pitchFamily="34" charset="0"/>
              </a:rPr>
              <a:t>= 116 A </a:t>
            </a:r>
          </a:p>
          <a:p>
            <a:pPr marL="180000" indent="-285750">
              <a:spcAft>
                <a:spcPts val="600"/>
              </a:spcAft>
              <a:buFont typeface="Arial" panose="020B0604020202020204" pitchFamily="34" charset="0"/>
              <a:buChar char="•"/>
            </a:pPr>
            <a:r>
              <a:rPr lang="en-US" sz="2000" dirty="0">
                <a:latin typeface="Calibri" panose="020F0502020204030204" pitchFamily="34" charset="0"/>
                <a:cs typeface="Calibri" panose="020F0502020204030204" pitchFamily="34" charset="0"/>
              </a:rPr>
              <a:t>Coil critical current </a:t>
            </a:r>
            <a:r>
              <a:rPr lang="en-US" sz="2000" dirty="0">
                <a:solidFill>
                  <a:schemeClr val="tx2">
                    <a:lumMod val="75000"/>
                    <a:lumOff val="25000"/>
                  </a:schemeClr>
                </a:solidFill>
                <a:latin typeface="Calibri" panose="020F0502020204030204" pitchFamily="34" charset="0"/>
                <a:cs typeface="Calibri" panose="020F0502020204030204" pitchFamily="34" charset="0"/>
              </a:rPr>
              <a:t>= 38 A, </a:t>
            </a:r>
            <a:r>
              <a:rPr lang="en-US" sz="2000" dirty="0">
                <a:latin typeface="Calibri" panose="020F0502020204030204" pitchFamily="34" charset="0"/>
                <a:cs typeface="Calibri" panose="020F0502020204030204" pitchFamily="34" charset="0"/>
              </a:rPr>
              <a:t>quench current </a:t>
            </a:r>
            <a:r>
              <a:rPr lang="en-US" sz="2000" dirty="0">
                <a:solidFill>
                  <a:schemeClr val="tx2">
                    <a:lumMod val="75000"/>
                    <a:lumOff val="25000"/>
                  </a:schemeClr>
                </a:solidFill>
                <a:latin typeface="Calibri" panose="020F0502020204030204" pitchFamily="34" charset="0"/>
                <a:cs typeface="Calibri" panose="020F0502020204030204" pitchFamily="34" charset="0"/>
              </a:rPr>
              <a:t>&gt; 400 A </a:t>
            </a:r>
            <a:endParaRPr lang="en-NL" sz="2000" dirty="0">
              <a:solidFill>
                <a:schemeClr val="tx2">
                  <a:lumMod val="75000"/>
                  <a:lumOff val="25000"/>
                </a:schemeClr>
              </a:solidFill>
              <a:latin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F6B041FE-2405-AD11-5D95-124DE238A133}"/>
              </a:ext>
            </a:extLst>
          </p:cNvPr>
          <p:cNvSpPr txBox="1"/>
          <p:nvPr/>
        </p:nvSpPr>
        <p:spPr>
          <a:xfrm>
            <a:off x="6343740" y="5335765"/>
            <a:ext cx="5811748" cy="784830"/>
          </a:xfrm>
          <a:prstGeom prst="rect">
            <a:avLst/>
          </a:prstGeom>
          <a:noFill/>
        </p:spPr>
        <p:txBody>
          <a:bodyPr wrap="square" rtlCol="0">
            <a:spAutoFit/>
          </a:bodyPr>
          <a:lstStyle/>
          <a:p>
            <a:pPr marL="180000" indent="-285750">
              <a:spcAft>
                <a:spcPts val="600"/>
              </a:spcAft>
              <a:buFont typeface="Arial" panose="020B0604020202020204" pitchFamily="34" charset="0"/>
              <a:buChar char="•"/>
            </a:pPr>
            <a:r>
              <a:rPr lang="en-US" sz="2000" dirty="0">
                <a:latin typeface="Calibri" panose="020F0502020204030204" pitchFamily="34" charset="0"/>
                <a:cs typeface="Calibri" panose="020F0502020204030204" pitchFamily="34" charset="0"/>
              </a:rPr>
              <a:t>Coil critical current </a:t>
            </a:r>
            <a:r>
              <a:rPr lang="en-US" sz="2000" dirty="0">
                <a:solidFill>
                  <a:srgbClr val="C00000"/>
                </a:solidFill>
                <a:latin typeface="Calibri" panose="020F0502020204030204" pitchFamily="34" charset="0"/>
                <a:cs typeface="Calibri" panose="020F0502020204030204" pitchFamily="34" charset="0"/>
              </a:rPr>
              <a:t>= 180 A</a:t>
            </a:r>
            <a:r>
              <a:rPr lang="en-US" sz="2000" dirty="0">
                <a:latin typeface="Calibri" panose="020F0502020204030204" pitchFamily="34" charset="0"/>
                <a:cs typeface="Calibri" panose="020F0502020204030204" pitchFamily="34" charset="0"/>
              </a:rPr>
              <a:t>, quench current </a:t>
            </a:r>
            <a:r>
              <a:rPr lang="en-US" sz="2000" dirty="0">
                <a:solidFill>
                  <a:srgbClr val="C00000"/>
                </a:solidFill>
                <a:latin typeface="Calibri" panose="020F0502020204030204" pitchFamily="34" charset="0"/>
                <a:cs typeface="Calibri" panose="020F0502020204030204" pitchFamily="34" charset="0"/>
              </a:rPr>
              <a:t>=194 A </a:t>
            </a:r>
            <a:endParaRPr lang="en-NL" sz="2000" dirty="0">
              <a:solidFill>
                <a:srgbClr val="C00000"/>
              </a:solidFill>
              <a:latin typeface="Calibri" panose="020F0502020204030204" pitchFamily="34" charset="0"/>
              <a:cs typeface="Calibri" panose="020F0502020204030204" pitchFamily="34" charset="0"/>
            </a:endParaRPr>
          </a:p>
          <a:p>
            <a:pPr marL="180000" indent="-285750">
              <a:spcAft>
                <a:spcPts val="600"/>
              </a:spcAft>
              <a:buFont typeface="Arial" panose="020B0604020202020204" pitchFamily="34" charset="0"/>
              <a:buChar char="•"/>
            </a:pPr>
            <a:r>
              <a:rPr lang="en-US" sz="2000" dirty="0">
                <a:latin typeface="Calibri" panose="020F0502020204030204" pitchFamily="34" charset="0"/>
                <a:cs typeface="Calibri" panose="020F0502020204030204" pitchFamily="34" charset="0"/>
              </a:rPr>
              <a:t>Coil critical current </a:t>
            </a:r>
            <a:r>
              <a:rPr lang="en-US" sz="2000" dirty="0">
                <a:solidFill>
                  <a:schemeClr val="tx2">
                    <a:lumMod val="75000"/>
                    <a:lumOff val="25000"/>
                  </a:schemeClr>
                </a:solidFill>
                <a:latin typeface="Calibri" panose="020F0502020204030204" pitchFamily="34" charset="0"/>
                <a:cs typeface="Calibri" panose="020F0502020204030204" pitchFamily="34" charset="0"/>
              </a:rPr>
              <a:t>= 163 A, </a:t>
            </a:r>
            <a:r>
              <a:rPr lang="en-US" sz="2000" dirty="0">
                <a:latin typeface="Calibri" panose="020F0502020204030204" pitchFamily="34" charset="0"/>
                <a:cs typeface="Calibri" panose="020F0502020204030204" pitchFamily="34" charset="0"/>
              </a:rPr>
              <a:t>quench current </a:t>
            </a:r>
            <a:r>
              <a:rPr lang="en-US" sz="2000" dirty="0">
                <a:solidFill>
                  <a:schemeClr val="tx2">
                    <a:lumMod val="75000"/>
                    <a:lumOff val="25000"/>
                  </a:schemeClr>
                </a:solidFill>
                <a:latin typeface="Calibri" panose="020F0502020204030204" pitchFamily="34" charset="0"/>
                <a:cs typeface="Calibri" panose="020F0502020204030204" pitchFamily="34" charset="0"/>
              </a:rPr>
              <a:t>&gt; 240 A </a:t>
            </a:r>
          </a:p>
        </p:txBody>
      </p:sp>
      <p:grpSp>
        <p:nvGrpSpPr>
          <p:cNvPr id="4" name="Group 3">
            <a:extLst>
              <a:ext uri="{FF2B5EF4-FFF2-40B4-BE49-F238E27FC236}">
                <a16:creationId xmlns:a16="http://schemas.microsoft.com/office/drawing/2014/main" id="{51C24369-84D1-445A-96AE-84AE0CE2FE4B}"/>
              </a:ext>
            </a:extLst>
          </p:cNvPr>
          <p:cNvGrpSpPr/>
          <p:nvPr/>
        </p:nvGrpSpPr>
        <p:grpSpPr>
          <a:xfrm>
            <a:off x="6457785" y="1173588"/>
            <a:ext cx="5349193" cy="4100216"/>
            <a:chOff x="6470201" y="947911"/>
            <a:chExt cx="5349193" cy="4541100"/>
          </a:xfrm>
        </p:grpSpPr>
        <p:sp>
          <p:nvSpPr>
            <p:cNvPr id="8" name="TextBox 7">
              <a:extLst>
                <a:ext uri="{FF2B5EF4-FFF2-40B4-BE49-F238E27FC236}">
                  <a16:creationId xmlns:a16="http://schemas.microsoft.com/office/drawing/2014/main" id="{1126BC08-05DD-A899-30A9-8204EE3E44FE}"/>
                </a:ext>
              </a:extLst>
            </p:cNvPr>
            <p:cNvSpPr txBox="1"/>
            <p:nvPr/>
          </p:nvSpPr>
          <p:spPr>
            <a:xfrm>
              <a:off x="7942170" y="947911"/>
              <a:ext cx="2768089" cy="369332"/>
            </a:xfrm>
            <a:prstGeom prst="rect">
              <a:avLst/>
            </a:prstGeom>
            <a:noFill/>
          </p:spPr>
          <p:txBody>
            <a:bodyPr wrap="square" rtlCol="0">
              <a:spAutoFit/>
            </a:bodyPr>
            <a:lstStyle/>
            <a:p>
              <a:pPr algn="ctr"/>
              <a:r>
                <a:rPr lang="en-US" b="1" dirty="0">
                  <a:latin typeface="Calibri" panose="020F0502020204030204" pitchFamily="34" charset="0"/>
                  <a:cs typeface="Calibri" panose="020F0502020204030204" pitchFamily="34" charset="0"/>
                </a:rPr>
                <a:t>Double tape coils</a:t>
              </a:r>
              <a:endParaRPr lang="en-NL" b="1" dirty="0">
                <a:latin typeface="Calibri" panose="020F0502020204030204" pitchFamily="34" charset="0"/>
                <a:cs typeface="Calibri" panose="020F0502020204030204" pitchFamily="34" charset="0"/>
              </a:endParaRPr>
            </a:p>
          </p:txBody>
        </p:sp>
        <p:pic>
          <p:nvPicPr>
            <p:cNvPr id="22" name="Picture 21">
              <a:extLst>
                <a:ext uri="{FF2B5EF4-FFF2-40B4-BE49-F238E27FC236}">
                  <a16:creationId xmlns:a16="http://schemas.microsoft.com/office/drawing/2014/main" id="{95D1491F-B7F8-945A-602E-C47D6015C664}"/>
                </a:ext>
              </a:extLst>
            </p:cNvPr>
            <p:cNvPicPr>
              <a:picLocks noChangeAspect="1"/>
            </p:cNvPicPr>
            <p:nvPr/>
          </p:nvPicPr>
          <p:blipFill rotWithShape="1">
            <a:blip r:embed="rId3"/>
            <a:srcRect l="8492" t="20153" r="40191" b="14881"/>
            <a:stretch/>
          </p:blipFill>
          <p:spPr>
            <a:xfrm>
              <a:off x="6470201" y="1256542"/>
              <a:ext cx="5349193" cy="4232469"/>
            </a:xfrm>
            <a:prstGeom prst="rect">
              <a:avLst/>
            </a:prstGeom>
          </p:spPr>
        </p:pic>
      </p:grpSp>
      <p:sp>
        <p:nvSpPr>
          <p:cNvPr id="13" name="TextBox 12">
            <a:extLst>
              <a:ext uri="{FF2B5EF4-FFF2-40B4-BE49-F238E27FC236}">
                <a16:creationId xmlns:a16="http://schemas.microsoft.com/office/drawing/2014/main" id="{349D0C73-CD2D-CEFF-3798-C199C1082131}"/>
              </a:ext>
            </a:extLst>
          </p:cNvPr>
          <p:cNvSpPr txBox="1"/>
          <p:nvPr/>
        </p:nvSpPr>
        <p:spPr>
          <a:xfrm>
            <a:off x="212539" y="6194365"/>
            <a:ext cx="11550242" cy="400110"/>
          </a:xfrm>
          <a:prstGeom prst="rect">
            <a:avLst/>
          </a:prstGeom>
          <a:solidFill>
            <a:schemeClr val="accent6">
              <a:lumMod val="20000"/>
              <a:lumOff val="80000"/>
            </a:schemeClr>
          </a:solidFill>
        </p:spPr>
        <p:txBody>
          <a:bodyPr wrap="square" rtlCol="0">
            <a:spAutoFit/>
          </a:bodyPr>
          <a:lstStyle/>
          <a:p>
            <a:pPr marL="285750"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Two voltage criteria for both coils were used: </a:t>
            </a:r>
            <a:r>
              <a:rPr lang="en-US" sz="2000" dirty="0">
                <a:solidFill>
                  <a:schemeClr val="tx2">
                    <a:lumMod val="75000"/>
                    <a:lumOff val="25000"/>
                  </a:schemeClr>
                </a:solidFill>
                <a:latin typeface="Calibri" panose="020F0502020204030204" pitchFamily="34" charset="0"/>
                <a:cs typeface="Calibri" panose="020F0502020204030204" pitchFamily="34" charset="0"/>
              </a:rPr>
              <a:t>1 </a:t>
            </a:r>
            <a:r>
              <a:rPr lang="el-GR" sz="2000" dirty="0">
                <a:solidFill>
                  <a:schemeClr val="tx2">
                    <a:lumMod val="75000"/>
                    <a:lumOff val="25000"/>
                  </a:schemeClr>
                </a:solidFill>
                <a:latin typeface="Calibri" panose="020F0502020204030204" pitchFamily="34" charset="0"/>
                <a:cs typeface="Calibri" panose="020F0502020204030204" pitchFamily="34" charset="0"/>
              </a:rPr>
              <a:t>μ</a:t>
            </a:r>
            <a:r>
              <a:rPr lang="en-US" sz="2000" dirty="0">
                <a:solidFill>
                  <a:schemeClr val="tx2">
                    <a:lumMod val="75000"/>
                    <a:lumOff val="25000"/>
                  </a:schemeClr>
                </a:solidFill>
                <a:latin typeface="Calibri" panose="020F0502020204030204" pitchFamily="34" charset="0"/>
                <a:cs typeface="Calibri" panose="020F0502020204030204" pitchFamily="34" charset="0"/>
              </a:rPr>
              <a:t>V/m </a:t>
            </a:r>
            <a:r>
              <a:rPr lang="en-US" sz="2000" dirty="0">
                <a:latin typeface="Calibri" panose="020F0502020204030204" pitchFamily="34" charset="0"/>
                <a:cs typeface="Calibri" panose="020F0502020204030204" pitchFamily="34" charset="0"/>
              </a:rPr>
              <a:t>for soldered one and </a:t>
            </a:r>
            <a:r>
              <a:rPr lang="en-US" sz="2000" dirty="0">
                <a:solidFill>
                  <a:srgbClr val="C00000"/>
                </a:solidFill>
                <a:latin typeface="Calibri" panose="020F0502020204030204" pitchFamily="34" charset="0"/>
                <a:cs typeface="Calibri" panose="020F0502020204030204" pitchFamily="34" charset="0"/>
              </a:rPr>
              <a:t>10 </a:t>
            </a:r>
            <a:r>
              <a:rPr lang="el-GR" sz="2000" dirty="0">
                <a:solidFill>
                  <a:srgbClr val="C00000"/>
                </a:solidFill>
                <a:latin typeface="Calibri" panose="020F0502020204030204" pitchFamily="34" charset="0"/>
                <a:cs typeface="Calibri" panose="020F0502020204030204" pitchFamily="34" charset="0"/>
              </a:rPr>
              <a:t>μ</a:t>
            </a:r>
            <a:r>
              <a:rPr lang="en-US" sz="2000" dirty="0">
                <a:solidFill>
                  <a:srgbClr val="C00000"/>
                </a:solidFill>
                <a:latin typeface="Calibri" panose="020F0502020204030204" pitchFamily="34" charset="0"/>
                <a:cs typeface="Calibri" panose="020F0502020204030204" pitchFamily="34" charset="0"/>
              </a:rPr>
              <a:t>V/m </a:t>
            </a:r>
            <a:r>
              <a:rPr lang="en-US" sz="2000" dirty="0">
                <a:latin typeface="Calibri" panose="020F0502020204030204" pitchFamily="34" charset="0"/>
                <a:cs typeface="Calibri" panose="020F0502020204030204" pitchFamily="34" charset="0"/>
              </a:rPr>
              <a:t>for dry wound coil.</a:t>
            </a:r>
            <a:endParaRPr lang="nl-NL" sz="2000" dirty="0">
              <a:latin typeface="Calibri" panose="020F0502020204030204" pitchFamily="34" charset="0"/>
              <a:cs typeface="Calibri" panose="020F0502020204030204" pitchFamily="34" charset="0"/>
            </a:endParaRPr>
          </a:p>
        </p:txBody>
      </p:sp>
      <p:pic>
        <p:nvPicPr>
          <p:cNvPr id="10" name="Picture 8" descr="A picture containing screen, dark, night sky&#10;&#10;Description automatically generated">
            <a:extLst>
              <a:ext uri="{FF2B5EF4-FFF2-40B4-BE49-F238E27FC236}">
                <a16:creationId xmlns:a16="http://schemas.microsoft.com/office/drawing/2014/main" id="{2758A148-24B3-67C4-36C5-CC338E60315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17175" y="-80963"/>
            <a:ext cx="1839913" cy="920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 1">
            <a:extLst>
              <a:ext uri="{FF2B5EF4-FFF2-40B4-BE49-F238E27FC236}">
                <a16:creationId xmlns:a16="http://schemas.microsoft.com/office/drawing/2014/main" id="{394F9C7B-A392-A24D-9744-0C1F425C1C8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995895" y="108700"/>
            <a:ext cx="578036" cy="56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4">
            <a:extLst>
              <a:ext uri="{FF2B5EF4-FFF2-40B4-BE49-F238E27FC236}">
                <a16:creationId xmlns:a16="http://schemas.microsoft.com/office/drawing/2014/main" id="{7A3E973E-57E9-464B-8E3C-EC41F5AE301A}"/>
              </a:ext>
            </a:extLst>
          </p:cNvPr>
          <p:cNvGrpSpPr/>
          <p:nvPr/>
        </p:nvGrpSpPr>
        <p:grpSpPr>
          <a:xfrm>
            <a:off x="244273" y="1117450"/>
            <a:ext cx="5489944" cy="4156353"/>
            <a:chOff x="244273" y="1117450"/>
            <a:chExt cx="5489944" cy="4338305"/>
          </a:xfrm>
        </p:grpSpPr>
        <p:grpSp>
          <p:nvGrpSpPr>
            <p:cNvPr id="2" name="Group 1">
              <a:extLst>
                <a:ext uri="{FF2B5EF4-FFF2-40B4-BE49-F238E27FC236}">
                  <a16:creationId xmlns:a16="http://schemas.microsoft.com/office/drawing/2014/main" id="{3C8B7A57-DB44-4264-A118-2DFBE52DC2A9}"/>
                </a:ext>
              </a:extLst>
            </p:cNvPr>
            <p:cNvGrpSpPr/>
            <p:nvPr/>
          </p:nvGrpSpPr>
          <p:grpSpPr>
            <a:xfrm>
              <a:off x="244273" y="1117450"/>
              <a:ext cx="5489944" cy="4338305"/>
              <a:chOff x="231855" y="1006740"/>
              <a:chExt cx="5489944" cy="4482271"/>
            </a:xfrm>
          </p:grpSpPr>
          <p:pic>
            <p:nvPicPr>
              <p:cNvPr id="11" name="Picture 10">
                <a:extLst>
                  <a:ext uri="{FF2B5EF4-FFF2-40B4-BE49-F238E27FC236}">
                    <a16:creationId xmlns:a16="http://schemas.microsoft.com/office/drawing/2014/main" id="{DB2228F1-7C23-794C-7EF3-B13249CA7E33}"/>
                  </a:ext>
                </a:extLst>
              </p:cNvPr>
              <p:cNvPicPr>
                <a:picLocks noChangeAspect="1"/>
              </p:cNvPicPr>
              <p:nvPr/>
            </p:nvPicPr>
            <p:blipFill rotWithShape="1">
              <a:blip r:embed="rId6"/>
              <a:srcRect l="7778" t="17067" r="39762" b="14374"/>
              <a:stretch/>
            </p:blipFill>
            <p:spPr>
              <a:xfrm>
                <a:off x="231855" y="1171254"/>
                <a:ext cx="5489944" cy="4317757"/>
              </a:xfrm>
              <a:prstGeom prst="rect">
                <a:avLst/>
              </a:prstGeom>
            </p:spPr>
          </p:pic>
          <p:sp>
            <p:nvSpPr>
              <p:cNvPr id="7" name="TextBox 6">
                <a:extLst>
                  <a:ext uri="{FF2B5EF4-FFF2-40B4-BE49-F238E27FC236}">
                    <a16:creationId xmlns:a16="http://schemas.microsoft.com/office/drawing/2014/main" id="{886703BD-C8AF-7681-2880-C4F767C7EC41}"/>
                  </a:ext>
                </a:extLst>
              </p:cNvPr>
              <p:cNvSpPr txBox="1"/>
              <p:nvPr/>
            </p:nvSpPr>
            <p:spPr>
              <a:xfrm>
                <a:off x="1742495" y="1006740"/>
                <a:ext cx="3126679" cy="369332"/>
              </a:xfrm>
              <a:prstGeom prst="rect">
                <a:avLst/>
              </a:prstGeom>
              <a:noFill/>
            </p:spPr>
            <p:txBody>
              <a:bodyPr wrap="square" rtlCol="0">
                <a:spAutoFit/>
              </a:bodyPr>
              <a:lstStyle/>
              <a:p>
                <a:pPr algn="ctr"/>
                <a:r>
                  <a:rPr lang="en-US" b="1" dirty="0">
                    <a:latin typeface="Calibri" panose="020F0502020204030204" pitchFamily="34" charset="0"/>
                    <a:cs typeface="Calibri" panose="020F0502020204030204" pitchFamily="34" charset="0"/>
                  </a:rPr>
                  <a:t>Single tape coils</a:t>
                </a:r>
                <a:endParaRPr lang="en-NL" b="1" dirty="0">
                  <a:latin typeface="Calibri" panose="020F0502020204030204" pitchFamily="34" charset="0"/>
                  <a:cs typeface="Calibri" panose="020F0502020204030204" pitchFamily="34" charset="0"/>
                </a:endParaRPr>
              </a:p>
            </p:txBody>
          </p:sp>
        </p:grpSp>
        <p:pic>
          <p:nvPicPr>
            <p:cNvPr id="14" name="Picture 13">
              <a:extLst>
                <a:ext uri="{FF2B5EF4-FFF2-40B4-BE49-F238E27FC236}">
                  <a16:creationId xmlns:a16="http://schemas.microsoft.com/office/drawing/2014/main" id="{1B40E550-FD4D-4AAD-3DD3-EF096A9B1CB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42590"/>
            <a:stretch>
              <a:fillRect/>
            </a:stretch>
          </p:blipFill>
          <p:spPr bwMode="auto">
            <a:xfrm>
              <a:off x="3409234" y="2952305"/>
              <a:ext cx="2159593" cy="996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0184270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
            <a:extLst>
              <a:ext uri="{FF2B5EF4-FFF2-40B4-BE49-F238E27FC236}">
                <a16:creationId xmlns:a16="http://schemas.microsoft.com/office/drawing/2014/main" id="{3767CD13-93C9-DC95-7941-8A7CC913947B}"/>
              </a:ext>
            </a:extLst>
          </p:cNvPr>
          <p:cNvSpPr txBox="1">
            <a:spLocks noChangeArrowheads="1"/>
          </p:cNvSpPr>
          <p:nvPr/>
        </p:nvSpPr>
        <p:spPr bwMode="auto">
          <a:xfrm>
            <a:off x="9412288" y="6594475"/>
            <a:ext cx="27432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fld id="{77C51FD9-4491-4758-8502-80C69D6B602B}" type="slidenum">
              <a:rPr lang="nl-NL" altLang="en-US" sz="1200">
                <a:solidFill>
                  <a:srgbClr val="898989"/>
                </a:solidFill>
              </a:rPr>
              <a:pPr algn="r" eaLnBrk="1" hangingPunct="1">
                <a:lnSpc>
                  <a:spcPct val="100000"/>
                </a:lnSpc>
                <a:spcBef>
                  <a:spcPct val="0"/>
                </a:spcBef>
                <a:buFontTx/>
                <a:buNone/>
              </a:pPr>
              <a:t>18</a:t>
            </a:fld>
            <a:endParaRPr lang="nl-NL" altLang="en-US" sz="1200">
              <a:solidFill>
                <a:srgbClr val="898989"/>
              </a:solidFill>
            </a:endParaRPr>
          </a:p>
        </p:txBody>
      </p:sp>
      <p:sp>
        <p:nvSpPr>
          <p:cNvPr id="5" name="TextBox 4">
            <a:extLst>
              <a:ext uri="{FF2B5EF4-FFF2-40B4-BE49-F238E27FC236}">
                <a16:creationId xmlns:a16="http://schemas.microsoft.com/office/drawing/2014/main" id="{B4673B3E-DB89-6D62-6C4D-1EEA76A5A3BE}"/>
              </a:ext>
            </a:extLst>
          </p:cNvPr>
          <p:cNvSpPr txBox="1"/>
          <p:nvPr/>
        </p:nvSpPr>
        <p:spPr>
          <a:xfrm>
            <a:off x="212539" y="93232"/>
            <a:ext cx="9311605" cy="1169551"/>
          </a:xfrm>
          <a:prstGeom prst="rect">
            <a:avLst/>
          </a:prstGeom>
          <a:noFill/>
          <a:ln cap="flat">
            <a:noFill/>
          </a:ln>
        </p:spPr>
        <p:txBody>
          <a:bodyPr wrap="square">
            <a:spAutoFit/>
          </a:bodyPr>
          <a:lstStyle>
            <a:defPPr>
              <a:defRPr lang="nl-N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eaLnBrk="1" fontAlgn="auto" hangingPunct="1">
              <a:spcBef>
                <a:spcPts val="0"/>
              </a:spcBef>
              <a:spcAft>
                <a:spcPts val="0"/>
              </a:spcAft>
              <a:defRPr sz="1800" b="0" i="0" u="none" strike="noStrike" kern="0" cap="none" spc="0" baseline="0">
                <a:solidFill>
                  <a:srgbClr val="000000"/>
                </a:solidFill>
                <a:uFillTx/>
              </a:defRPr>
            </a:pPr>
            <a:r>
              <a:rPr lang="en-US" sz="3500" b="1" kern="0" dirty="0">
                <a:solidFill>
                  <a:srgbClr val="A5B913"/>
                </a:solidFill>
                <a:latin typeface="+mn-lt"/>
                <a:cs typeface="Arial" panose="020B0604020202020204" pitchFamily="34" charset="0"/>
              </a:rPr>
              <a:t>Non-insulated </a:t>
            </a:r>
            <a:r>
              <a:rPr lang="en-US" sz="3500" b="1" i="1" kern="0" dirty="0" err="1">
                <a:solidFill>
                  <a:srgbClr val="A5B913"/>
                </a:solidFill>
                <a:latin typeface="+mn-lt"/>
                <a:cs typeface="Arial" panose="020B0604020202020204" pitchFamily="34" charset="0"/>
              </a:rPr>
              <a:t>Re</a:t>
            </a:r>
            <a:r>
              <a:rPr lang="en-US" sz="3500" b="1" kern="0" dirty="0" err="1">
                <a:solidFill>
                  <a:srgbClr val="A5B913"/>
                </a:solidFill>
                <a:latin typeface="+mn-lt"/>
                <a:cs typeface="Arial" panose="020B0604020202020204" pitchFamily="34" charset="0"/>
              </a:rPr>
              <a:t>BCO</a:t>
            </a:r>
            <a:r>
              <a:rPr lang="en-US" sz="3500" b="1" kern="0" dirty="0">
                <a:solidFill>
                  <a:srgbClr val="A5B913"/>
                </a:solidFill>
                <a:latin typeface="+mn-lt"/>
                <a:cs typeface="Arial" panose="020B0604020202020204" pitchFamily="34" charset="0"/>
              </a:rPr>
              <a:t> coils: magnetic field in the coil center at 77 K in self-field</a:t>
            </a:r>
            <a:endParaRPr lang="nl-NL" sz="3500" b="1" kern="0" dirty="0">
              <a:solidFill>
                <a:srgbClr val="A5B913"/>
              </a:solidFill>
              <a:latin typeface="+mn-lt"/>
              <a:cs typeface="Arial" panose="020B0604020202020204" pitchFamily="34" charset="0"/>
            </a:endParaRPr>
          </a:p>
        </p:txBody>
      </p:sp>
      <p:grpSp>
        <p:nvGrpSpPr>
          <p:cNvPr id="4" name="Group 3">
            <a:extLst>
              <a:ext uri="{FF2B5EF4-FFF2-40B4-BE49-F238E27FC236}">
                <a16:creationId xmlns:a16="http://schemas.microsoft.com/office/drawing/2014/main" id="{A9E2362B-B05E-459B-B698-1FE3D7A342CE}"/>
              </a:ext>
            </a:extLst>
          </p:cNvPr>
          <p:cNvGrpSpPr/>
          <p:nvPr/>
        </p:nvGrpSpPr>
        <p:grpSpPr>
          <a:xfrm>
            <a:off x="424699" y="1445810"/>
            <a:ext cx="5607977" cy="4194259"/>
            <a:chOff x="488023" y="1170450"/>
            <a:chExt cx="5607977" cy="4523836"/>
          </a:xfrm>
        </p:grpSpPr>
        <p:pic>
          <p:nvPicPr>
            <p:cNvPr id="14" name="Picture 13">
              <a:extLst>
                <a:ext uri="{FF2B5EF4-FFF2-40B4-BE49-F238E27FC236}">
                  <a16:creationId xmlns:a16="http://schemas.microsoft.com/office/drawing/2014/main" id="{4FF915D0-D1B9-E823-51C0-E2627D96CF72}"/>
                </a:ext>
              </a:extLst>
            </p:cNvPr>
            <p:cNvPicPr>
              <a:picLocks noChangeAspect="1"/>
            </p:cNvPicPr>
            <p:nvPr/>
          </p:nvPicPr>
          <p:blipFill rotWithShape="1">
            <a:blip r:embed="rId3"/>
            <a:srcRect l="9127" t="15049" r="37302" b="14032"/>
            <a:stretch/>
          </p:blipFill>
          <p:spPr>
            <a:xfrm>
              <a:off x="488023" y="1225257"/>
              <a:ext cx="5607977" cy="4469029"/>
            </a:xfrm>
            <a:prstGeom prst="rect">
              <a:avLst/>
            </a:prstGeom>
          </p:spPr>
        </p:pic>
        <p:grpSp>
          <p:nvGrpSpPr>
            <p:cNvPr id="26" name="Group 25">
              <a:extLst>
                <a:ext uri="{FF2B5EF4-FFF2-40B4-BE49-F238E27FC236}">
                  <a16:creationId xmlns:a16="http://schemas.microsoft.com/office/drawing/2014/main" id="{23E68663-51FE-14EA-0296-D32E92D00F63}"/>
                </a:ext>
              </a:extLst>
            </p:cNvPr>
            <p:cNvGrpSpPr/>
            <p:nvPr/>
          </p:nvGrpSpPr>
          <p:grpSpPr>
            <a:xfrm>
              <a:off x="1864365" y="1170450"/>
              <a:ext cx="3126679" cy="3985024"/>
              <a:chOff x="1864365" y="1170450"/>
              <a:chExt cx="3126679" cy="3985024"/>
            </a:xfrm>
          </p:grpSpPr>
          <p:sp>
            <p:nvSpPr>
              <p:cNvPr id="8" name="TextBox 7">
                <a:extLst>
                  <a:ext uri="{FF2B5EF4-FFF2-40B4-BE49-F238E27FC236}">
                    <a16:creationId xmlns:a16="http://schemas.microsoft.com/office/drawing/2014/main" id="{3B40ED6D-FBA6-5CA7-1B3E-79E4DD31812F}"/>
                  </a:ext>
                </a:extLst>
              </p:cNvPr>
              <p:cNvSpPr txBox="1"/>
              <p:nvPr/>
            </p:nvSpPr>
            <p:spPr>
              <a:xfrm>
                <a:off x="1864365" y="1170450"/>
                <a:ext cx="3126679" cy="369332"/>
              </a:xfrm>
              <a:prstGeom prst="rect">
                <a:avLst/>
              </a:prstGeom>
              <a:noFill/>
            </p:spPr>
            <p:txBody>
              <a:bodyPr wrap="square" rtlCol="0">
                <a:spAutoFit/>
              </a:bodyPr>
              <a:lstStyle/>
              <a:p>
                <a:pPr algn="ctr"/>
                <a:r>
                  <a:rPr lang="en-US" b="1" dirty="0">
                    <a:latin typeface="Calibri" panose="020F0502020204030204" pitchFamily="34" charset="0"/>
                    <a:cs typeface="Calibri" panose="020F0502020204030204" pitchFamily="34" charset="0"/>
                  </a:rPr>
                  <a:t>Single tape coils</a:t>
                </a:r>
                <a:endParaRPr lang="en-NL" b="1" dirty="0">
                  <a:latin typeface="Calibri" panose="020F0502020204030204" pitchFamily="34" charset="0"/>
                  <a:cs typeface="Calibri" panose="020F0502020204030204" pitchFamily="34" charset="0"/>
                </a:endParaRPr>
              </a:p>
            </p:txBody>
          </p:sp>
          <p:cxnSp>
            <p:nvCxnSpPr>
              <p:cNvPr id="6" name="Straight Connector 5">
                <a:extLst>
                  <a:ext uri="{FF2B5EF4-FFF2-40B4-BE49-F238E27FC236}">
                    <a16:creationId xmlns:a16="http://schemas.microsoft.com/office/drawing/2014/main" id="{F3A9F69C-D20C-A9E1-ADF3-3D02D8DF5960}"/>
                  </a:ext>
                </a:extLst>
              </p:cNvPr>
              <p:cNvCxnSpPr/>
              <p:nvPr/>
            </p:nvCxnSpPr>
            <p:spPr>
              <a:xfrm>
                <a:off x="3196046" y="2473234"/>
                <a:ext cx="0" cy="2682240"/>
              </a:xfrm>
              <a:prstGeom prst="line">
                <a:avLst/>
              </a:prstGeom>
              <a:ln w="25400">
                <a:solidFill>
                  <a:srgbClr val="C00000"/>
                </a:solidFill>
                <a:prstDash val="sysDash"/>
              </a:ln>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21432B46-D055-C24B-7F54-32F99CEB6873}"/>
                  </a:ext>
                </a:extLst>
              </p:cNvPr>
              <p:cNvCxnSpPr>
                <a:cxnSpLocks/>
              </p:cNvCxnSpPr>
              <p:nvPr/>
            </p:nvCxnSpPr>
            <p:spPr>
              <a:xfrm>
                <a:off x="1955074" y="3988526"/>
                <a:ext cx="0" cy="1166948"/>
              </a:xfrm>
              <a:prstGeom prst="line">
                <a:avLst/>
              </a:prstGeom>
              <a:ln w="25400">
                <a:solidFill>
                  <a:schemeClr val="accent1">
                    <a:lumMod val="75000"/>
                  </a:schemeClr>
                </a:solidFill>
                <a:prstDash val="sysDash"/>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0E6E3FF7-A7A3-B300-AB21-54099FA31275}"/>
                  </a:ext>
                </a:extLst>
              </p:cNvPr>
              <p:cNvSpPr txBox="1"/>
              <p:nvPr/>
            </p:nvSpPr>
            <p:spPr>
              <a:xfrm>
                <a:off x="3317966" y="3788229"/>
                <a:ext cx="896399" cy="369332"/>
              </a:xfrm>
              <a:prstGeom prst="rect">
                <a:avLst/>
              </a:prstGeom>
              <a:noFill/>
            </p:spPr>
            <p:txBody>
              <a:bodyPr wrap="none" rtlCol="0">
                <a:spAutoFit/>
              </a:bodyPr>
              <a:lstStyle/>
              <a:p>
                <a:r>
                  <a:rPr lang="en-US" b="1" dirty="0" err="1">
                    <a:solidFill>
                      <a:srgbClr val="C00000"/>
                    </a:solidFill>
                  </a:rPr>
                  <a:t>I</a:t>
                </a:r>
                <a:r>
                  <a:rPr lang="en-US" b="1" baseline="-25000" dirty="0" err="1">
                    <a:solidFill>
                      <a:srgbClr val="C00000"/>
                    </a:solidFill>
                  </a:rPr>
                  <a:t>c</a:t>
                </a:r>
                <a:r>
                  <a:rPr lang="en-US" b="1" dirty="0">
                    <a:solidFill>
                      <a:srgbClr val="C00000"/>
                    </a:solidFill>
                  </a:rPr>
                  <a:t>=95 A</a:t>
                </a:r>
                <a:endParaRPr lang="nl-NL" b="1" dirty="0">
                  <a:solidFill>
                    <a:srgbClr val="C00000"/>
                  </a:solidFill>
                </a:endParaRPr>
              </a:p>
            </p:txBody>
          </p:sp>
          <p:sp>
            <p:nvSpPr>
              <p:cNvPr id="13" name="TextBox 12">
                <a:extLst>
                  <a:ext uri="{FF2B5EF4-FFF2-40B4-BE49-F238E27FC236}">
                    <a16:creationId xmlns:a16="http://schemas.microsoft.com/office/drawing/2014/main" id="{756CF3F1-473C-8052-E0AE-304FCB403B82}"/>
                  </a:ext>
                </a:extLst>
              </p:cNvPr>
              <p:cNvSpPr txBox="1"/>
              <p:nvPr/>
            </p:nvSpPr>
            <p:spPr>
              <a:xfrm>
                <a:off x="1955074" y="4489269"/>
                <a:ext cx="896399" cy="369332"/>
              </a:xfrm>
              <a:prstGeom prst="rect">
                <a:avLst/>
              </a:prstGeom>
              <a:noFill/>
            </p:spPr>
            <p:txBody>
              <a:bodyPr wrap="none" rtlCol="0">
                <a:spAutoFit/>
              </a:bodyPr>
              <a:lstStyle/>
              <a:p>
                <a:r>
                  <a:rPr lang="en-US" b="1" dirty="0" err="1">
                    <a:solidFill>
                      <a:schemeClr val="tx2">
                        <a:lumMod val="75000"/>
                        <a:lumOff val="25000"/>
                      </a:schemeClr>
                    </a:solidFill>
                  </a:rPr>
                  <a:t>I</a:t>
                </a:r>
                <a:r>
                  <a:rPr lang="en-US" b="1" baseline="-25000" dirty="0" err="1">
                    <a:solidFill>
                      <a:schemeClr val="tx2">
                        <a:lumMod val="75000"/>
                        <a:lumOff val="25000"/>
                      </a:schemeClr>
                    </a:solidFill>
                  </a:rPr>
                  <a:t>c</a:t>
                </a:r>
                <a:r>
                  <a:rPr lang="en-US" b="1" dirty="0">
                    <a:solidFill>
                      <a:schemeClr val="tx2">
                        <a:lumMod val="75000"/>
                        <a:lumOff val="25000"/>
                      </a:schemeClr>
                    </a:solidFill>
                  </a:rPr>
                  <a:t>=38 A</a:t>
                </a:r>
                <a:endParaRPr lang="nl-NL" b="1" dirty="0">
                  <a:solidFill>
                    <a:schemeClr val="tx2">
                      <a:lumMod val="75000"/>
                      <a:lumOff val="25000"/>
                    </a:schemeClr>
                  </a:solidFill>
                </a:endParaRPr>
              </a:p>
            </p:txBody>
          </p:sp>
        </p:grpSp>
      </p:grpSp>
      <p:sp>
        <p:nvSpPr>
          <p:cNvPr id="27" name="Rectangle 26">
            <a:extLst>
              <a:ext uri="{FF2B5EF4-FFF2-40B4-BE49-F238E27FC236}">
                <a16:creationId xmlns:a16="http://schemas.microsoft.com/office/drawing/2014/main" id="{55291B59-B1C0-A4D6-DBDA-084C413C1AED}"/>
              </a:ext>
            </a:extLst>
          </p:cNvPr>
          <p:cNvSpPr/>
          <p:nvPr/>
        </p:nvSpPr>
        <p:spPr>
          <a:xfrm>
            <a:off x="401281" y="5802866"/>
            <a:ext cx="11262789" cy="769441"/>
          </a:xfrm>
          <a:prstGeom prst="rect">
            <a:avLst/>
          </a:prstGeom>
          <a:solidFill>
            <a:schemeClr val="accent6">
              <a:lumMod val="20000"/>
              <a:lumOff val="80000"/>
            </a:schemeClr>
          </a:solidFill>
        </p:spPr>
        <p:txBody>
          <a:bodyPr wrap="square">
            <a:spAutoFit/>
          </a:bodyPr>
          <a:lstStyle/>
          <a:p>
            <a:pPr marL="342900" indent="-342900">
              <a:spcAft>
                <a:spcPts val="600"/>
              </a:spcAft>
              <a:buFont typeface="Arial" panose="020B0604020202020204" pitchFamily="34" charset="0"/>
              <a:buChar char="•"/>
            </a:pPr>
            <a:r>
              <a:rPr lang="en-US" sz="2200" b="1" dirty="0">
                <a:solidFill>
                  <a:schemeClr val="tx2">
                    <a:lumMod val="90000"/>
                    <a:lumOff val="10000"/>
                  </a:schemeClr>
                </a:solidFill>
                <a:latin typeface="Calibri" panose="020F0502020204030204" pitchFamily="34" charset="0"/>
                <a:cs typeface="Calibri" panose="020F0502020204030204" pitchFamily="34" charset="0"/>
              </a:rPr>
              <a:t>Magnetic field </a:t>
            </a:r>
            <a:r>
              <a:rPr lang="en-US" sz="2200" dirty="0">
                <a:latin typeface="Calibri" panose="020F0502020204030204" pitchFamily="34" charset="0"/>
                <a:cs typeface="Calibri" panose="020F0502020204030204" pitchFamily="34" charset="0"/>
              </a:rPr>
              <a:t>measurements in the center show saturation and current sharing especially in the case of soldered coils.  </a:t>
            </a:r>
          </a:p>
        </p:txBody>
      </p:sp>
      <p:pic>
        <p:nvPicPr>
          <p:cNvPr id="2" name="Picture 8" descr="A picture containing screen, dark, night sky&#10;&#10;Description automatically generated">
            <a:extLst>
              <a:ext uri="{FF2B5EF4-FFF2-40B4-BE49-F238E27FC236}">
                <a16:creationId xmlns:a16="http://schemas.microsoft.com/office/drawing/2014/main" id="{481B0995-67F5-E65E-CB47-5830C0ABBF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17175" y="-80963"/>
            <a:ext cx="1839913" cy="920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1">
            <a:extLst>
              <a:ext uri="{FF2B5EF4-FFF2-40B4-BE49-F238E27FC236}">
                <a16:creationId xmlns:a16="http://schemas.microsoft.com/office/drawing/2014/main" id="{639C9C13-06A3-0109-BA4E-CE413D3F9A6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995895" y="108700"/>
            <a:ext cx="578036" cy="56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 name="Group 21">
            <a:extLst>
              <a:ext uri="{FF2B5EF4-FFF2-40B4-BE49-F238E27FC236}">
                <a16:creationId xmlns:a16="http://schemas.microsoft.com/office/drawing/2014/main" id="{1CF4D678-9346-4841-ADA8-DA38C655F979}"/>
              </a:ext>
            </a:extLst>
          </p:cNvPr>
          <p:cNvGrpSpPr/>
          <p:nvPr/>
        </p:nvGrpSpPr>
        <p:grpSpPr>
          <a:xfrm>
            <a:off x="6394771" y="1496625"/>
            <a:ext cx="5512977" cy="4142797"/>
            <a:chOff x="6454897" y="1225257"/>
            <a:chExt cx="5607977" cy="4561972"/>
          </a:xfrm>
        </p:grpSpPr>
        <p:grpSp>
          <p:nvGrpSpPr>
            <p:cNvPr id="24" name="Group 23">
              <a:extLst>
                <a:ext uri="{FF2B5EF4-FFF2-40B4-BE49-F238E27FC236}">
                  <a16:creationId xmlns:a16="http://schemas.microsoft.com/office/drawing/2014/main" id="{596FC5F0-B0FC-CBE1-4362-F1D876A6FE94}"/>
                </a:ext>
              </a:extLst>
            </p:cNvPr>
            <p:cNvGrpSpPr/>
            <p:nvPr/>
          </p:nvGrpSpPr>
          <p:grpSpPr>
            <a:xfrm>
              <a:off x="6454897" y="1225257"/>
              <a:ext cx="5607977" cy="4561972"/>
              <a:chOff x="6209160" y="1118196"/>
              <a:chExt cx="5622301" cy="4707838"/>
            </a:xfrm>
          </p:grpSpPr>
          <p:pic>
            <p:nvPicPr>
              <p:cNvPr id="11" name="Picture 10">
                <a:extLst>
                  <a:ext uri="{FF2B5EF4-FFF2-40B4-BE49-F238E27FC236}">
                    <a16:creationId xmlns:a16="http://schemas.microsoft.com/office/drawing/2014/main" id="{FDBC7816-36B2-4A9B-FCC3-6541E86FD90A}"/>
                  </a:ext>
                </a:extLst>
              </p:cNvPr>
              <p:cNvPicPr>
                <a:picLocks noChangeAspect="1"/>
              </p:cNvPicPr>
              <p:nvPr/>
            </p:nvPicPr>
            <p:blipFill rotWithShape="1">
              <a:blip r:embed="rId6"/>
              <a:srcRect l="9762" t="17067" r="37380" b="13904"/>
              <a:stretch/>
            </p:blipFill>
            <p:spPr>
              <a:xfrm>
                <a:off x="6209160" y="1237039"/>
                <a:ext cx="5622301" cy="4588995"/>
              </a:xfrm>
              <a:prstGeom prst="rect">
                <a:avLst/>
              </a:prstGeom>
            </p:spPr>
          </p:pic>
          <p:sp>
            <p:nvSpPr>
              <p:cNvPr id="12" name="TextBox 11">
                <a:extLst>
                  <a:ext uri="{FF2B5EF4-FFF2-40B4-BE49-F238E27FC236}">
                    <a16:creationId xmlns:a16="http://schemas.microsoft.com/office/drawing/2014/main" id="{943583D8-E123-F73F-F6EC-8C0CFAB922F7}"/>
                  </a:ext>
                </a:extLst>
              </p:cNvPr>
              <p:cNvSpPr txBox="1"/>
              <p:nvPr/>
            </p:nvSpPr>
            <p:spPr>
              <a:xfrm>
                <a:off x="7710061" y="1118196"/>
                <a:ext cx="2768089" cy="381141"/>
              </a:xfrm>
              <a:prstGeom prst="rect">
                <a:avLst/>
              </a:prstGeom>
              <a:noFill/>
            </p:spPr>
            <p:txBody>
              <a:bodyPr wrap="square" rtlCol="0">
                <a:spAutoFit/>
              </a:bodyPr>
              <a:lstStyle/>
              <a:p>
                <a:pPr algn="ctr"/>
                <a:r>
                  <a:rPr lang="en-US" b="1" dirty="0">
                    <a:latin typeface="Calibri" panose="020F0502020204030204" pitchFamily="34" charset="0"/>
                    <a:cs typeface="Calibri" panose="020F0502020204030204" pitchFamily="34" charset="0"/>
                  </a:rPr>
                  <a:t>Double tape coils</a:t>
                </a:r>
                <a:endParaRPr lang="en-NL" b="1" dirty="0">
                  <a:latin typeface="Calibri" panose="020F0502020204030204" pitchFamily="34" charset="0"/>
                  <a:cs typeface="Calibri" panose="020F0502020204030204" pitchFamily="34" charset="0"/>
                </a:endParaRPr>
              </a:p>
            </p:txBody>
          </p:sp>
          <p:cxnSp>
            <p:nvCxnSpPr>
              <p:cNvPr id="16" name="Straight Connector 15">
                <a:extLst>
                  <a:ext uri="{FF2B5EF4-FFF2-40B4-BE49-F238E27FC236}">
                    <a16:creationId xmlns:a16="http://schemas.microsoft.com/office/drawing/2014/main" id="{4D38C7AE-04BF-E62F-286A-910E9976E384}"/>
                  </a:ext>
                </a:extLst>
              </p:cNvPr>
              <p:cNvCxnSpPr>
                <a:cxnSpLocks/>
              </p:cNvCxnSpPr>
              <p:nvPr/>
            </p:nvCxnSpPr>
            <p:spPr>
              <a:xfrm>
                <a:off x="10417175" y="2485515"/>
                <a:ext cx="0" cy="1772976"/>
              </a:xfrm>
              <a:prstGeom prst="line">
                <a:avLst/>
              </a:prstGeom>
              <a:ln w="25400">
                <a:solidFill>
                  <a:srgbClr val="C00000"/>
                </a:solidFill>
                <a:prstDash val="sysDash"/>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B91D60A2-E4AC-308D-1BD3-932B63CAE925}"/>
                  </a:ext>
                </a:extLst>
              </p:cNvPr>
              <p:cNvSpPr txBox="1"/>
              <p:nvPr/>
            </p:nvSpPr>
            <p:spPr>
              <a:xfrm>
                <a:off x="10417175" y="3312440"/>
                <a:ext cx="1019831" cy="369332"/>
              </a:xfrm>
              <a:prstGeom prst="rect">
                <a:avLst/>
              </a:prstGeom>
              <a:noFill/>
            </p:spPr>
            <p:txBody>
              <a:bodyPr wrap="none" rtlCol="0">
                <a:spAutoFit/>
              </a:bodyPr>
              <a:lstStyle/>
              <a:p>
                <a:r>
                  <a:rPr lang="en-US" b="1" dirty="0" err="1">
                    <a:solidFill>
                      <a:srgbClr val="C00000"/>
                    </a:solidFill>
                  </a:rPr>
                  <a:t>I</a:t>
                </a:r>
                <a:r>
                  <a:rPr lang="en-US" b="1" baseline="-25000" dirty="0" err="1">
                    <a:solidFill>
                      <a:srgbClr val="C00000"/>
                    </a:solidFill>
                  </a:rPr>
                  <a:t>c</a:t>
                </a:r>
                <a:r>
                  <a:rPr lang="en-US" b="1" dirty="0">
                    <a:solidFill>
                      <a:srgbClr val="C00000"/>
                    </a:solidFill>
                  </a:rPr>
                  <a:t>=180 A</a:t>
                </a:r>
                <a:endParaRPr lang="nl-NL" b="1" dirty="0">
                  <a:solidFill>
                    <a:srgbClr val="C00000"/>
                  </a:solidFill>
                </a:endParaRPr>
              </a:p>
            </p:txBody>
          </p:sp>
          <p:cxnSp>
            <p:nvCxnSpPr>
              <p:cNvPr id="19" name="Straight Connector 18">
                <a:extLst>
                  <a:ext uri="{FF2B5EF4-FFF2-40B4-BE49-F238E27FC236}">
                    <a16:creationId xmlns:a16="http://schemas.microsoft.com/office/drawing/2014/main" id="{9C5E09C0-8B48-7D15-6A35-A74C788D0767}"/>
                  </a:ext>
                </a:extLst>
              </p:cNvPr>
              <p:cNvCxnSpPr>
                <a:cxnSpLocks/>
              </p:cNvCxnSpPr>
              <p:nvPr/>
            </p:nvCxnSpPr>
            <p:spPr>
              <a:xfrm>
                <a:off x="9849394" y="2913632"/>
                <a:ext cx="0" cy="1344859"/>
              </a:xfrm>
              <a:prstGeom prst="line">
                <a:avLst/>
              </a:prstGeom>
              <a:ln w="25400">
                <a:solidFill>
                  <a:schemeClr val="accent1">
                    <a:lumMod val="75000"/>
                  </a:schemeClr>
                </a:solidFill>
                <a:prstDash val="sysDash"/>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93A05A69-4D1A-4D29-5CEC-19B6642AB838}"/>
                  </a:ext>
                </a:extLst>
              </p:cNvPr>
              <p:cNvSpPr txBox="1"/>
              <p:nvPr/>
            </p:nvSpPr>
            <p:spPr>
              <a:xfrm>
                <a:off x="8887429" y="3988526"/>
                <a:ext cx="1019831" cy="369332"/>
              </a:xfrm>
              <a:prstGeom prst="rect">
                <a:avLst/>
              </a:prstGeom>
              <a:noFill/>
            </p:spPr>
            <p:txBody>
              <a:bodyPr wrap="none" rtlCol="0">
                <a:spAutoFit/>
              </a:bodyPr>
              <a:lstStyle/>
              <a:p>
                <a:r>
                  <a:rPr lang="en-US" b="1" dirty="0" err="1">
                    <a:solidFill>
                      <a:schemeClr val="tx2">
                        <a:lumMod val="75000"/>
                        <a:lumOff val="25000"/>
                      </a:schemeClr>
                    </a:solidFill>
                  </a:rPr>
                  <a:t>I</a:t>
                </a:r>
                <a:r>
                  <a:rPr lang="en-US" b="1" baseline="-25000" dirty="0" err="1">
                    <a:solidFill>
                      <a:schemeClr val="tx2">
                        <a:lumMod val="75000"/>
                        <a:lumOff val="25000"/>
                      </a:schemeClr>
                    </a:solidFill>
                  </a:rPr>
                  <a:t>c</a:t>
                </a:r>
                <a:r>
                  <a:rPr lang="en-US" b="1" dirty="0">
                    <a:solidFill>
                      <a:schemeClr val="tx2">
                        <a:lumMod val="75000"/>
                        <a:lumOff val="25000"/>
                      </a:schemeClr>
                    </a:solidFill>
                  </a:rPr>
                  <a:t>=163 A</a:t>
                </a:r>
                <a:endParaRPr lang="nl-NL" b="1" dirty="0">
                  <a:solidFill>
                    <a:schemeClr val="tx2">
                      <a:lumMod val="75000"/>
                      <a:lumOff val="25000"/>
                    </a:schemeClr>
                  </a:solidFill>
                </a:endParaRPr>
              </a:p>
            </p:txBody>
          </p:sp>
        </p:grpSp>
        <p:grpSp>
          <p:nvGrpSpPr>
            <p:cNvPr id="15" name="Group 14">
              <a:extLst>
                <a:ext uri="{FF2B5EF4-FFF2-40B4-BE49-F238E27FC236}">
                  <a16:creationId xmlns:a16="http://schemas.microsoft.com/office/drawing/2014/main" id="{548875AB-DDBC-DABA-51DF-6FEDB5AF3E0C}"/>
                </a:ext>
              </a:extLst>
            </p:cNvPr>
            <p:cNvGrpSpPr/>
            <p:nvPr/>
          </p:nvGrpSpPr>
          <p:grpSpPr>
            <a:xfrm>
              <a:off x="7101181" y="1614740"/>
              <a:ext cx="2338392" cy="1564990"/>
              <a:chOff x="3843617" y="3020013"/>
              <a:chExt cx="2454124" cy="1632038"/>
            </a:xfrm>
          </p:grpSpPr>
          <p:pic>
            <p:nvPicPr>
              <p:cNvPr id="17" name="Picture 16" descr="A drawing of a machine&#10;&#10;Description automatically generated">
                <a:extLst>
                  <a:ext uri="{FF2B5EF4-FFF2-40B4-BE49-F238E27FC236}">
                    <a16:creationId xmlns:a16="http://schemas.microsoft.com/office/drawing/2014/main" id="{FDC57F7B-6C1A-20AE-E7E1-10B1CFF0497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43617" y="3020013"/>
                <a:ext cx="2454124" cy="1632038"/>
              </a:xfrm>
              <a:prstGeom prst="rect">
                <a:avLst/>
              </a:prstGeom>
            </p:spPr>
          </p:pic>
          <p:sp>
            <p:nvSpPr>
              <p:cNvPr id="20" name="TextBox 19">
                <a:extLst>
                  <a:ext uri="{FF2B5EF4-FFF2-40B4-BE49-F238E27FC236}">
                    <a16:creationId xmlns:a16="http://schemas.microsoft.com/office/drawing/2014/main" id="{9D60A2F1-4627-4F85-5A3E-D7F90352C6EF}"/>
                  </a:ext>
                </a:extLst>
              </p:cNvPr>
              <p:cNvSpPr txBox="1"/>
              <p:nvPr/>
            </p:nvSpPr>
            <p:spPr>
              <a:xfrm>
                <a:off x="4799427" y="3691528"/>
                <a:ext cx="889916" cy="584775"/>
              </a:xfrm>
              <a:prstGeom prst="rect">
                <a:avLst/>
              </a:prstGeom>
              <a:noFill/>
            </p:spPr>
            <p:txBody>
              <a:bodyPr wrap="square" rtlCol="0">
                <a:spAutoFit/>
              </a:bodyPr>
              <a:lstStyle/>
              <a:p>
                <a:r>
                  <a:rPr lang="en-US" sz="1600" b="1" dirty="0">
                    <a:solidFill>
                      <a:schemeClr val="tx2">
                        <a:lumMod val="75000"/>
                        <a:lumOff val="25000"/>
                      </a:schemeClr>
                    </a:solidFill>
                    <a:latin typeface="Calibri" panose="020F0502020204030204" pitchFamily="34" charset="0"/>
                    <a:cs typeface="Calibri" panose="020F0502020204030204" pitchFamily="34" charset="0"/>
                  </a:rPr>
                  <a:t>Hall probe</a:t>
                </a:r>
                <a:endParaRPr lang="nl-NL" sz="1600" b="1" dirty="0">
                  <a:solidFill>
                    <a:schemeClr val="tx2">
                      <a:lumMod val="75000"/>
                      <a:lumOff val="25000"/>
                    </a:schemeClr>
                  </a:solidFill>
                  <a:latin typeface="Calibri" panose="020F0502020204030204" pitchFamily="34" charset="0"/>
                  <a:cs typeface="Calibri" panose="020F0502020204030204" pitchFamily="34" charset="0"/>
                </a:endParaRPr>
              </a:p>
            </p:txBody>
          </p:sp>
          <p:sp>
            <p:nvSpPr>
              <p:cNvPr id="21" name="Rectangle 20">
                <a:extLst>
                  <a:ext uri="{FF2B5EF4-FFF2-40B4-BE49-F238E27FC236}">
                    <a16:creationId xmlns:a16="http://schemas.microsoft.com/office/drawing/2014/main" id="{3B3C86CA-1488-2D3D-C835-002AF39663ED}"/>
                  </a:ext>
                </a:extLst>
              </p:cNvPr>
              <p:cNvSpPr/>
              <p:nvPr/>
            </p:nvSpPr>
            <p:spPr>
              <a:xfrm>
                <a:off x="4920174" y="3554619"/>
                <a:ext cx="261257" cy="13690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grpSp>
      </p:grpSp>
    </p:spTree>
    <p:extLst>
      <p:ext uri="{BB962C8B-B14F-4D97-AF65-F5344CB8AC3E}">
        <p14:creationId xmlns:p14="http://schemas.microsoft.com/office/powerpoint/2010/main" val="784676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
            <a:extLst>
              <a:ext uri="{FF2B5EF4-FFF2-40B4-BE49-F238E27FC236}">
                <a16:creationId xmlns:a16="http://schemas.microsoft.com/office/drawing/2014/main" id="{7472FAF3-A805-09BC-C9F6-7516C3F7609D}"/>
              </a:ext>
            </a:extLst>
          </p:cNvPr>
          <p:cNvSpPr txBox="1">
            <a:spLocks noChangeArrowheads="1"/>
          </p:cNvSpPr>
          <p:nvPr/>
        </p:nvSpPr>
        <p:spPr bwMode="auto">
          <a:xfrm>
            <a:off x="9412288" y="6594475"/>
            <a:ext cx="27432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fld id="{77C51FD9-4491-4758-8502-80C69D6B602B}" type="slidenum">
              <a:rPr lang="nl-NL" altLang="en-US" sz="1200">
                <a:solidFill>
                  <a:srgbClr val="898989"/>
                </a:solidFill>
              </a:rPr>
              <a:pPr algn="r" eaLnBrk="1" hangingPunct="1">
                <a:lnSpc>
                  <a:spcPct val="100000"/>
                </a:lnSpc>
                <a:spcBef>
                  <a:spcPct val="0"/>
                </a:spcBef>
                <a:buFontTx/>
                <a:buNone/>
              </a:pPr>
              <a:t>19</a:t>
            </a:fld>
            <a:endParaRPr lang="nl-NL" altLang="en-US" sz="1200" dirty="0">
              <a:solidFill>
                <a:srgbClr val="898989"/>
              </a:solidFill>
            </a:endParaRPr>
          </a:p>
        </p:txBody>
      </p:sp>
      <p:sp>
        <p:nvSpPr>
          <p:cNvPr id="7" name="TextBox 4">
            <a:extLst>
              <a:ext uri="{FF2B5EF4-FFF2-40B4-BE49-F238E27FC236}">
                <a16:creationId xmlns:a16="http://schemas.microsoft.com/office/drawing/2014/main" id="{6476DAD4-4093-E250-8658-501211717A36}"/>
              </a:ext>
            </a:extLst>
          </p:cNvPr>
          <p:cNvSpPr txBox="1"/>
          <p:nvPr/>
        </p:nvSpPr>
        <p:spPr>
          <a:xfrm>
            <a:off x="212539" y="21302"/>
            <a:ext cx="9199749" cy="1169551"/>
          </a:xfrm>
          <a:prstGeom prst="rect">
            <a:avLst/>
          </a:prstGeom>
          <a:noFill/>
          <a:ln cap="flat">
            <a:noFill/>
          </a:ln>
        </p:spPr>
        <p:txBody>
          <a:bodyPr wrap="square">
            <a:spAutoFit/>
          </a:bodyPr>
          <a:lstStyle>
            <a:defPPr>
              <a:defRPr lang="nl-N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eaLnBrk="1" fontAlgn="auto" hangingPunct="1">
              <a:spcBef>
                <a:spcPts val="0"/>
              </a:spcBef>
              <a:spcAft>
                <a:spcPts val="0"/>
              </a:spcAft>
              <a:defRPr sz="1800" b="0" i="0" u="none" strike="noStrike" kern="0" cap="none" spc="0" baseline="0">
                <a:solidFill>
                  <a:srgbClr val="000000"/>
                </a:solidFill>
                <a:uFillTx/>
              </a:defRPr>
            </a:pPr>
            <a:r>
              <a:rPr lang="en-US" sz="3500" b="1" kern="0" dirty="0">
                <a:solidFill>
                  <a:srgbClr val="A5B913"/>
                </a:solidFill>
                <a:latin typeface="+mn-lt"/>
                <a:cs typeface="Arial" panose="020B0604020202020204" pitchFamily="34" charset="0"/>
              </a:rPr>
              <a:t>Dry wound double-tape coil: critical current at 4.2 K in background field</a:t>
            </a:r>
            <a:endParaRPr lang="nl-NL" sz="3500" b="1" kern="0" dirty="0">
              <a:solidFill>
                <a:srgbClr val="A5B913"/>
              </a:solidFill>
              <a:latin typeface="+mn-lt"/>
              <a:cs typeface="Arial" panose="020B0604020202020204" pitchFamily="34" charset="0"/>
            </a:endParaRPr>
          </a:p>
        </p:txBody>
      </p:sp>
      <p:sp>
        <p:nvSpPr>
          <p:cNvPr id="10" name="TextBox 9">
            <a:extLst>
              <a:ext uri="{FF2B5EF4-FFF2-40B4-BE49-F238E27FC236}">
                <a16:creationId xmlns:a16="http://schemas.microsoft.com/office/drawing/2014/main" id="{BFB2D3D3-A058-C0B5-FEB6-182475EAF036}"/>
              </a:ext>
            </a:extLst>
          </p:cNvPr>
          <p:cNvSpPr txBox="1"/>
          <p:nvPr/>
        </p:nvSpPr>
        <p:spPr>
          <a:xfrm>
            <a:off x="3697590" y="1526094"/>
            <a:ext cx="2703209" cy="1631216"/>
          </a:xfrm>
          <a:prstGeom prst="rect">
            <a:avLst/>
          </a:prstGeom>
          <a:solidFill>
            <a:schemeClr val="bg1">
              <a:lumMod val="95000"/>
            </a:schemeClr>
          </a:solidFill>
        </p:spPr>
        <p:txBody>
          <a:bodyPr wrap="square">
            <a:spAutoFit/>
          </a:bodyPr>
          <a:lstStyle/>
          <a:p>
            <a:r>
              <a:rPr lang="en-US" sz="2000" dirty="0">
                <a:effectLst/>
                <a:latin typeface="Calibri" panose="020F0502020204030204" pitchFamily="34" charset="0"/>
                <a:ea typeface="Calibri" panose="020F0502020204030204" pitchFamily="34" charset="0"/>
                <a:cs typeface="Times New Roman" panose="02020603050405020304" pitchFamily="18" charset="0"/>
              </a:rPr>
              <a:t>Critical current of the coil as a function of cycling in self-field and in background magnetic field of up to 7 </a:t>
            </a:r>
            <a:r>
              <a:rPr lang="en-US" sz="2000" dirty="0">
                <a:latin typeface="Calibri" panose="020F0502020204030204" pitchFamily="34" charset="0"/>
                <a:ea typeface="Calibri" panose="020F0502020204030204" pitchFamily="34" charset="0"/>
                <a:cs typeface="Times New Roman" panose="02020603050405020304" pitchFamily="18" charset="0"/>
              </a:rPr>
              <a:t>T</a:t>
            </a: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endParaRPr lang="nl-NL" sz="2000" dirty="0"/>
          </a:p>
        </p:txBody>
      </p:sp>
      <p:sp>
        <p:nvSpPr>
          <p:cNvPr id="12" name="Content Placeholder 1">
            <a:extLst>
              <a:ext uri="{FF2B5EF4-FFF2-40B4-BE49-F238E27FC236}">
                <a16:creationId xmlns:a16="http://schemas.microsoft.com/office/drawing/2014/main" id="{1430827C-A16B-48BD-A837-242D91F2322C}"/>
              </a:ext>
            </a:extLst>
          </p:cNvPr>
          <p:cNvSpPr txBox="1">
            <a:spLocks/>
          </p:cNvSpPr>
          <p:nvPr/>
        </p:nvSpPr>
        <p:spPr>
          <a:xfrm>
            <a:off x="3701319" y="5520904"/>
            <a:ext cx="2265397" cy="962090"/>
          </a:xfrm>
          <a:prstGeom prst="rect">
            <a:avLst/>
          </a:prstGeom>
          <a:solidFill>
            <a:schemeClr val="bg1">
              <a:lumMod val="95000"/>
            </a:schemeClr>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latin typeface="Calibri" panose="020F0502020204030204" pitchFamily="34" charset="0"/>
                <a:cs typeface="Calibri" panose="020F0502020204030204" pitchFamily="34" charset="0"/>
              </a:rPr>
              <a:t>Calculated critical current at 4.2 K and self-field: 2.4 kA</a:t>
            </a:r>
            <a:endParaRPr lang="en-US" sz="1000" dirty="0">
              <a:latin typeface="Arial" panose="020B0604020202020204" pitchFamily="34" charset="0"/>
              <a:cs typeface="Arial" panose="020B0604020202020204" pitchFamily="34" charset="0"/>
            </a:endParaRPr>
          </a:p>
        </p:txBody>
      </p:sp>
      <p:pic>
        <p:nvPicPr>
          <p:cNvPr id="13" name="Picture 12">
            <a:extLst>
              <a:ext uri="{FF2B5EF4-FFF2-40B4-BE49-F238E27FC236}">
                <a16:creationId xmlns:a16="http://schemas.microsoft.com/office/drawing/2014/main" id="{D32AC04D-DD31-8A98-FAB2-1D20C01ED1A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9101" t="5884" r="10352" b="1147"/>
          <a:stretch/>
        </p:blipFill>
        <p:spPr>
          <a:xfrm rot="5400000">
            <a:off x="3792431" y="3396311"/>
            <a:ext cx="1827369" cy="1806122"/>
          </a:xfrm>
          <a:prstGeom prst="rect">
            <a:avLst/>
          </a:prstGeom>
        </p:spPr>
      </p:pic>
      <p:sp>
        <p:nvSpPr>
          <p:cNvPr id="28" name="Rectangle 27">
            <a:extLst>
              <a:ext uri="{FF2B5EF4-FFF2-40B4-BE49-F238E27FC236}">
                <a16:creationId xmlns:a16="http://schemas.microsoft.com/office/drawing/2014/main" id="{61BD0789-4034-F6A1-4D55-7C27A4E402CD}"/>
              </a:ext>
            </a:extLst>
          </p:cNvPr>
          <p:cNvSpPr/>
          <p:nvPr/>
        </p:nvSpPr>
        <p:spPr>
          <a:xfrm>
            <a:off x="6724697" y="5332591"/>
            <a:ext cx="5095596" cy="1261884"/>
          </a:xfrm>
          <a:prstGeom prst="rect">
            <a:avLst/>
          </a:prstGeom>
          <a:solidFill>
            <a:schemeClr val="accent6">
              <a:lumMod val="20000"/>
              <a:lumOff val="80000"/>
            </a:schemeClr>
          </a:solidFill>
        </p:spPr>
        <p:txBody>
          <a:bodyPr wrap="square">
            <a:spAutoFit/>
          </a:bodyPr>
          <a:lstStyle/>
          <a:p>
            <a:pPr>
              <a:spcAft>
                <a:spcPts val="600"/>
              </a:spcAft>
            </a:pPr>
            <a:r>
              <a:rPr lang="en-US" sz="2200" b="1" dirty="0">
                <a:latin typeface="Calibri" panose="020F0502020204030204" pitchFamily="34" charset="0"/>
                <a:cs typeface="Calibri" panose="020F0502020204030204" pitchFamily="34" charset="0"/>
              </a:rPr>
              <a:t>VI curves after cycling:</a:t>
            </a:r>
          </a:p>
          <a:p>
            <a:pPr marL="285750" indent="-285750">
              <a:spcAft>
                <a:spcPts val="600"/>
              </a:spcAft>
              <a:buFont typeface="Arial" panose="020B0604020202020204" pitchFamily="34" charset="0"/>
              <a:buChar char="•"/>
            </a:pPr>
            <a:r>
              <a:rPr lang="en-US" sz="2200" dirty="0" err="1">
                <a:latin typeface="Calibri" panose="020F0502020204030204" pitchFamily="34" charset="0"/>
                <a:cs typeface="Calibri" panose="020F0502020204030204" pitchFamily="34" charset="0"/>
              </a:rPr>
              <a:t>I</a:t>
            </a:r>
            <a:r>
              <a:rPr lang="en-US" sz="2200" baseline="-25000" dirty="0" err="1">
                <a:latin typeface="Calibri" panose="020F0502020204030204" pitchFamily="34" charset="0"/>
                <a:cs typeface="Calibri" panose="020F0502020204030204" pitchFamily="34" charset="0"/>
              </a:rPr>
              <a:t>c</a:t>
            </a:r>
            <a:r>
              <a:rPr lang="en-US" sz="2200" dirty="0">
                <a:latin typeface="Calibri" panose="020F0502020204030204" pitchFamily="34" charset="0"/>
                <a:cs typeface="Calibri" panose="020F0502020204030204" pitchFamily="34" charset="0"/>
              </a:rPr>
              <a:t> reduced further to 530 A</a:t>
            </a:r>
          </a:p>
          <a:p>
            <a:pPr marL="285750" indent="-285750">
              <a:spcAft>
                <a:spcPts val="600"/>
              </a:spcAft>
              <a:buFont typeface="Arial" panose="020B0604020202020204" pitchFamily="34" charset="0"/>
              <a:buChar char="•"/>
            </a:pPr>
            <a:r>
              <a:rPr lang="en-US" sz="2200" dirty="0">
                <a:latin typeface="Calibri" panose="020F0502020204030204" pitchFamily="34" charset="0"/>
                <a:cs typeface="Calibri" panose="020F0502020204030204" pitchFamily="34" charset="0"/>
              </a:rPr>
              <a:t>Coil performance degraded by 30%.</a:t>
            </a:r>
          </a:p>
        </p:txBody>
      </p:sp>
      <p:grpSp>
        <p:nvGrpSpPr>
          <p:cNvPr id="33" name="Group 32">
            <a:extLst>
              <a:ext uri="{FF2B5EF4-FFF2-40B4-BE49-F238E27FC236}">
                <a16:creationId xmlns:a16="http://schemas.microsoft.com/office/drawing/2014/main" id="{D534AB87-038D-9FDB-A9C1-BD601E945041}"/>
              </a:ext>
            </a:extLst>
          </p:cNvPr>
          <p:cNvGrpSpPr/>
          <p:nvPr/>
        </p:nvGrpSpPr>
        <p:grpSpPr>
          <a:xfrm>
            <a:off x="6724697" y="1262784"/>
            <a:ext cx="5285461" cy="3950274"/>
            <a:chOff x="6075171" y="805151"/>
            <a:chExt cx="5724144" cy="4727412"/>
          </a:xfrm>
        </p:grpSpPr>
        <p:pic>
          <p:nvPicPr>
            <p:cNvPr id="29" name="Picture 28">
              <a:extLst>
                <a:ext uri="{FF2B5EF4-FFF2-40B4-BE49-F238E27FC236}">
                  <a16:creationId xmlns:a16="http://schemas.microsoft.com/office/drawing/2014/main" id="{A8BBD336-F806-B230-C5AB-3924E1209639}"/>
                </a:ext>
              </a:extLst>
            </p:cNvPr>
            <p:cNvPicPr>
              <a:picLocks noChangeAspect="1"/>
            </p:cNvPicPr>
            <p:nvPr/>
          </p:nvPicPr>
          <p:blipFill rotWithShape="1">
            <a:blip r:embed="rId4"/>
            <a:srcRect l="9361" t="17333" r="38472" b="13734"/>
            <a:stretch/>
          </p:blipFill>
          <p:spPr>
            <a:xfrm>
              <a:off x="6075171" y="805151"/>
              <a:ext cx="5724144" cy="4727412"/>
            </a:xfrm>
            <a:prstGeom prst="rect">
              <a:avLst/>
            </a:prstGeom>
          </p:spPr>
        </p:pic>
        <p:cxnSp>
          <p:nvCxnSpPr>
            <p:cNvPr id="31" name="Straight Connector 30">
              <a:extLst>
                <a:ext uri="{FF2B5EF4-FFF2-40B4-BE49-F238E27FC236}">
                  <a16:creationId xmlns:a16="http://schemas.microsoft.com/office/drawing/2014/main" id="{D620D173-B52C-F6D1-CAF3-1D0C327245D7}"/>
                </a:ext>
              </a:extLst>
            </p:cNvPr>
            <p:cNvCxnSpPr>
              <a:cxnSpLocks/>
            </p:cNvCxnSpPr>
            <p:nvPr/>
          </p:nvCxnSpPr>
          <p:spPr>
            <a:xfrm>
              <a:off x="6858000" y="3560199"/>
              <a:ext cx="4498848" cy="0"/>
            </a:xfrm>
            <a:prstGeom prst="line">
              <a:avLst/>
            </a:prstGeom>
            <a:ln w="25400">
              <a:solidFill>
                <a:schemeClr val="tx2">
                  <a:lumMod val="90000"/>
                  <a:lumOff val="10000"/>
                </a:schemeClr>
              </a:solidFill>
              <a:prstDash val="sysDash"/>
            </a:ln>
          </p:spPr>
          <p:style>
            <a:lnRef idx="2">
              <a:schemeClr val="accent1"/>
            </a:lnRef>
            <a:fillRef idx="0">
              <a:schemeClr val="accent1"/>
            </a:fillRef>
            <a:effectRef idx="1">
              <a:schemeClr val="accent1"/>
            </a:effectRef>
            <a:fontRef idx="minor">
              <a:schemeClr val="tx1"/>
            </a:fontRef>
          </p:style>
        </p:cxnSp>
      </p:grpSp>
      <p:pic>
        <p:nvPicPr>
          <p:cNvPr id="5" name="Picture 8" descr="A picture containing screen, dark, night sky&#10;&#10;Description automatically generated">
            <a:extLst>
              <a:ext uri="{FF2B5EF4-FFF2-40B4-BE49-F238E27FC236}">
                <a16:creationId xmlns:a16="http://schemas.microsoft.com/office/drawing/2014/main" id="{8E21A62A-2A40-E059-03CC-C5D7D1BA489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17175" y="-80963"/>
            <a:ext cx="1839913" cy="920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1">
            <a:extLst>
              <a:ext uri="{FF2B5EF4-FFF2-40B4-BE49-F238E27FC236}">
                <a16:creationId xmlns:a16="http://schemas.microsoft.com/office/drawing/2014/main" id="{023A0784-8B5E-AEF5-B74B-BDCF862169AF}"/>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9995895" y="108700"/>
            <a:ext cx="578036" cy="56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3">
            <a:extLst>
              <a:ext uri="{FF2B5EF4-FFF2-40B4-BE49-F238E27FC236}">
                <a16:creationId xmlns:a16="http://schemas.microsoft.com/office/drawing/2014/main" id="{824BF37E-C3F3-4CB6-B0E8-2D95012259C0}"/>
              </a:ext>
            </a:extLst>
          </p:cNvPr>
          <p:cNvGrpSpPr/>
          <p:nvPr/>
        </p:nvGrpSpPr>
        <p:grpSpPr>
          <a:xfrm>
            <a:off x="133594" y="1526094"/>
            <a:ext cx="3515750" cy="5228899"/>
            <a:chOff x="212539" y="1515435"/>
            <a:chExt cx="3519479" cy="5275136"/>
          </a:xfrm>
        </p:grpSpPr>
        <p:sp>
          <p:nvSpPr>
            <p:cNvPr id="6" name="TextBox 5">
              <a:extLst>
                <a:ext uri="{FF2B5EF4-FFF2-40B4-BE49-F238E27FC236}">
                  <a16:creationId xmlns:a16="http://schemas.microsoft.com/office/drawing/2014/main" id="{5FC9CA2B-2E43-56CB-7986-113F4571F0FF}"/>
                </a:ext>
              </a:extLst>
            </p:cNvPr>
            <p:cNvSpPr txBox="1"/>
            <p:nvPr/>
          </p:nvSpPr>
          <p:spPr>
            <a:xfrm>
              <a:off x="862711" y="1515435"/>
              <a:ext cx="2219134" cy="400110"/>
            </a:xfrm>
            <a:prstGeom prst="rect">
              <a:avLst/>
            </a:prstGeom>
            <a:noFill/>
          </p:spPr>
          <p:txBody>
            <a:bodyPr wrap="none" rtlCol="0">
              <a:spAutoFit/>
            </a:bodyPr>
            <a:lstStyle/>
            <a:p>
              <a:r>
                <a:rPr lang="en-US" sz="2000" dirty="0">
                  <a:latin typeface="Calibri" panose="020F0502020204030204" pitchFamily="34" charset="0"/>
                  <a:cs typeface="Calibri" panose="020F0502020204030204" pitchFamily="34" charset="0"/>
                </a:rPr>
                <a:t>Magnetic field B [T]</a:t>
              </a:r>
              <a:endParaRPr lang="nl-NL" sz="2000" dirty="0">
                <a:latin typeface="Calibri" panose="020F0502020204030204" pitchFamily="34" charset="0"/>
                <a:cs typeface="Calibri" panose="020F0502020204030204" pitchFamily="34" charset="0"/>
              </a:endParaRPr>
            </a:p>
          </p:txBody>
        </p:sp>
        <p:grpSp>
          <p:nvGrpSpPr>
            <p:cNvPr id="22" name="Group 21">
              <a:extLst>
                <a:ext uri="{FF2B5EF4-FFF2-40B4-BE49-F238E27FC236}">
                  <a16:creationId xmlns:a16="http://schemas.microsoft.com/office/drawing/2014/main" id="{12E64987-5D1D-D352-71E7-F2BC375FF338}"/>
                </a:ext>
              </a:extLst>
            </p:cNvPr>
            <p:cNvGrpSpPr/>
            <p:nvPr/>
          </p:nvGrpSpPr>
          <p:grpSpPr>
            <a:xfrm>
              <a:off x="212539" y="1869897"/>
              <a:ext cx="3519479" cy="4920674"/>
              <a:chOff x="126161" y="1602159"/>
              <a:chExt cx="3606833" cy="5104202"/>
            </a:xfrm>
          </p:grpSpPr>
          <p:grpSp>
            <p:nvGrpSpPr>
              <p:cNvPr id="15" name="Group 14">
                <a:extLst>
                  <a:ext uri="{FF2B5EF4-FFF2-40B4-BE49-F238E27FC236}">
                    <a16:creationId xmlns:a16="http://schemas.microsoft.com/office/drawing/2014/main" id="{C5DB883B-680D-9DAA-B411-50816E95358C}"/>
                  </a:ext>
                </a:extLst>
              </p:cNvPr>
              <p:cNvGrpSpPr/>
              <p:nvPr/>
            </p:nvGrpSpPr>
            <p:grpSpPr>
              <a:xfrm>
                <a:off x="126161" y="1602159"/>
                <a:ext cx="3606833" cy="5104202"/>
                <a:chOff x="126161" y="1602159"/>
                <a:chExt cx="3606833" cy="5104202"/>
              </a:xfrm>
            </p:grpSpPr>
            <p:pic>
              <p:nvPicPr>
                <p:cNvPr id="2" name="Picture 4">
                  <a:extLst>
                    <a:ext uri="{FF2B5EF4-FFF2-40B4-BE49-F238E27FC236}">
                      <a16:creationId xmlns:a16="http://schemas.microsoft.com/office/drawing/2014/main" id="{CFD04170-69AC-B690-31CF-361F6F1540A1}"/>
                    </a:ext>
                  </a:extLst>
                </p:cNvPr>
                <p:cNvPicPr>
                  <a:picLocks noChangeAspect="1"/>
                </p:cNvPicPr>
                <p:nvPr/>
              </p:nvPicPr>
              <p:blipFill rotWithShape="1">
                <a:blip r:embed="rId7">
                  <a:extLst>
                    <a:ext uri="{28A0092B-C50C-407E-A947-70E740481C1C}">
                      <a14:useLocalDpi xmlns:a14="http://schemas.microsoft.com/office/drawing/2010/main" val="0"/>
                    </a:ext>
                  </a:extLst>
                </a:blip>
                <a:srcRect l="31960" t="7798" r="32886"/>
                <a:stretch/>
              </p:blipFill>
              <p:spPr bwMode="auto">
                <a:xfrm>
                  <a:off x="126161" y="1602159"/>
                  <a:ext cx="3606833" cy="5104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E0CF2900-D852-A9A6-E866-1F049CFBADFF}"/>
                    </a:ext>
                  </a:extLst>
                </p:cNvPr>
                <p:cNvSpPr txBox="1"/>
                <p:nvPr/>
              </p:nvSpPr>
              <p:spPr>
                <a:xfrm>
                  <a:off x="788061" y="1903659"/>
                  <a:ext cx="1446250" cy="923330"/>
                </a:xfrm>
                <a:prstGeom prst="rect">
                  <a:avLst/>
                </a:prstGeom>
                <a:noFill/>
              </p:spPr>
              <p:txBody>
                <a:bodyPr wrap="square" rtlCol="0">
                  <a:spAutoFit/>
                </a:bodyPr>
                <a:lstStyle/>
                <a:p>
                  <a:r>
                    <a:rPr lang="en-US" dirty="0">
                      <a:solidFill>
                        <a:schemeClr val="bg1"/>
                      </a:solidFill>
                      <a:latin typeface="Calibri" panose="020F0502020204030204" pitchFamily="34" charset="0"/>
                      <a:cs typeface="Calibri" panose="020F0502020204030204" pitchFamily="34" charset="0"/>
                    </a:rPr>
                    <a:t>Solenoid background magnet</a:t>
                  </a:r>
                  <a:endParaRPr lang="nl-NL" dirty="0">
                    <a:solidFill>
                      <a:schemeClr val="bg1"/>
                    </a:solidFill>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199B6FF4-F1D8-13F1-3BF8-5C888E5E24CE}"/>
                    </a:ext>
                  </a:extLst>
                </p:cNvPr>
                <p:cNvSpPr txBox="1"/>
                <p:nvPr/>
              </p:nvSpPr>
              <p:spPr>
                <a:xfrm>
                  <a:off x="1979024" y="4520585"/>
                  <a:ext cx="1446250" cy="923330"/>
                </a:xfrm>
                <a:prstGeom prst="rect">
                  <a:avLst/>
                </a:prstGeom>
                <a:noFill/>
              </p:spPr>
              <p:txBody>
                <a:bodyPr wrap="square" rtlCol="0">
                  <a:spAutoFit/>
                </a:bodyPr>
                <a:lstStyle/>
                <a:p>
                  <a:r>
                    <a:rPr lang="en-US" dirty="0">
                      <a:solidFill>
                        <a:schemeClr val="bg1"/>
                      </a:solidFill>
                      <a:latin typeface="Calibri" panose="020F0502020204030204" pitchFamily="34" charset="0"/>
                      <a:cs typeface="Calibri" panose="020F0502020204030204" pitchFamily="34" charset="0"/>
                    </a:rPr>
                    <a:t>Dry-wound 2-tape pancake coil</a:t>
                  </a:r>
                  <a:endParaRPr lang="nl-NL" dirty="0">
                    <a:solidFill>
                      <a:schemeClr val="bg1"/>
                    </a:solidFill>
                    <a:latin typeface="Calibri" panose="020F0502020204030204" pitchFamily="34" charset="0"/>
                    <a:cs typeface="Calibri" panose="020F0502020204030204" pitchFamily="34" charset="0"/>
                  </a:endParaRPr>
                </a:p>
              </p:txBody>
            </p:sp>
          </p:grpSp>
          <p:cxnSp>
            <p:nvCxnSpPr>
              <p:cNvPr id="17" name="Straight Arrow Connector 16">
                <a:extLst>
                  <a:ext uri="{FF2B5EF4-FFF2-40B4-BE49-F238E27FC236}">
                    <a16:creationId xmlns:a16="http://schemas.microsoft.com/office/drawing/2014/main" id="{FDA9F8FA-BA42-64C8-49C5-8DAC4A3D005E}"/>
                  </a:ext>
                </a:extLst>
              </p:cNvPr>
              <p:cNvCxnSpPr/>
              <p:nvPr/>
            </p:nvCxnSpPr>
            <p:spPr>
              <a:xfrm>
                <a:off x="1357211" y="2830286"/>
                <a:ext cx="0" cy="467516"/>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39F20BC3-E250-66B7-E54F-B5EAD548DCB6}"/>
                  </a:ext>
                </a:extLst>
              </p:cNvPr>
              <p:cNvCxnSpPr>
                <a:cxnSpLocks/>
                <a:stCxn id="14" idx="1"/>
              </p:cNvCxnSpPr>
              <p:nvPr/>
            </p:nvCxnSpPr>
            <p:spPr>
              <a:xfrm flipV="1">
                <a:off x="1979024" y="3964825"/>
                <a:ext cx="0" cy="1017425"/>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1148918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CF7CA1E-D207-6586-6E71-685B70067A1C}"/>
              </a:ext>
            </a:extLst>
          </p:cNvPr>
          <p:cNvSpPr/>
          <p:nvPr/>
        </p:nvSpPr>
        <p:spPr>
          <a:xfrm>
            <a:off x="7644384" y="0"/>
            <a:ext cx="3621024" cy="6858000"/>
          </a:xfrm>
          <a:prstGeom prst="rect">
            <a:avLst/>
          </a:prstGeom>
          <a:solidFill>
            <a:schemeClr val="accent6">
              <a:lumMod val="20000"/>
              <a:lumOff val="80000"/>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681AA02E-A40E-EDC7-BF3C-507F899AB225}"/>
              </a:ext>
            </a:extLst>
          </p:cNvPr>
          <p:cNvSpPr txBox="1"/>
          <p:nvPr/>
        </p:nvSpPr>
        <p:spPr>
          <a:xfrm>
            <a:off x="787977" y="1579530"/>
            <a:ext cx="6016391" cy="4308872"/>
          </a:xfrm>
          <a:prstGeom prst="rect">
            <a:avLst/>
          </a:prstGeom>
          <a:noFill/>
        </p:spPr>
        <p:txBody>
          <a:bodyPr wrap="none" rtlCol="0">
            <a:spAutoFit/>
          </a:bodyPr>
          <a:lstStyle/>
          <a:p>
            <a:r>
              <a:rPr lang="en-US" sz="2400" b="1" dirty="0"/>
              <a:t>Single </a:t>
            </a:r>
            <a:r>
              <a:rPr lang="en-US" sz="2400" b="1" i="1" dirty="0" err="1"/>
              <a:t>Re</a:t>
            </a:r>
            <a:r>
              <a:rPr lang="en-US" sz="2400" b="1" dirty="0" err="1"/>
              <a:t>BCO</a:t>
            </a:r>
            <a:r>
              <a:rPr lang="en-US" sz="2400" b="1" dirty="0"/>
              <a:t> tapes mechanical examinations </a:t>
            </a:r>
          </a:p>
          <a:p>
            <a:endParaRPr lang="en-US" b="1" dirty="0">
              <a:solidFill>
                <a:srgbClr val="C00000"/>
              </a:solidFill>
            </a:endParaRPr>
          </a:p>
          <a:p>
            <a:pPr marL="285750" indent="-285750">
              <a:buFont typeface="Arial" panose="020B0604020202020204" pitchFamily="34" charset="0"/>
              <a:buChar char="•"/>
            </a:pPr>
            <a:r>
              <a:rPr lang="en-US" sz="2000" b="1" dirty="0">
                <a:solidFill>
                  <a:schemeClr val="bg2">
                    <a:lumMod val="25000"/>
                  </a:schemeClr>
                </a:solidFill>
              </a:rPr>
              <a:t>Transverse load </a:t>
            </a:r>
          </a:p>
          <a:p>
            <a:pPr marL="285750" indent="-285750">
              <a:buFont typeface="Arial" panose="020B0604020202020204" pitchFamily="34" charset="0"/>
              <a:buChar char="•"/>
            </a:pPr>
            <a:r>
              <a:rPr lang="en-US" sz="2000" b="1" dirty="0">
                <a:solidFill>
                  <a:schemeClr val="bg2">
                    <a:lumMod val="25000"/>
                  </a:schemeClr>
                </a:solidFill>
              </a:rPr>
              <a:t>Axial tensile </a:t>
            </a:r>
          </a:p>
          <a:p>
            <a:endParaRPr lang="en-US" b="1" dirty="0">
              <a:solidFill>
                <a:srgbClr val="C00000"/>
              </a:solidFill>
            </a:endParaRPr>
          </a:p>
          <a:p>
            <a:endParaRPr lang="en-US" b="1" dirty="0">
              <a:solidFill>
                <a:srgbClr val="C00000"/>
              </a:solidFill>
            </a:endParaRPr>
          </a:p>
          <a:p>
            <a:endParaRPr lang="en-US" b="1" dirty="0">
              <a:solidFill>
                <a:srgbClr val="C00000"/>
              </a:solidFill>
            </a:endParaRPr>
          </a:p>
          <a:p>
            <a:r>
              <a:rPr lang="en-US" sz="2400" b="1" i="1" dirty="0" err="1"/>
              <a:t>Re</a:t>
            </a:r>
            <a:r>
              <a:rPr lang="en-US" sz="2400" b="1" dirty="0" err="1"/>
              <a:t>BCO</a:t>
            </a:r>
            <a:r>
              <a:rPr lang="en-US" sz="2400" b="1" dirty="0"/>
              <a:t> sub-stack cables</a:t>
            </a: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r>
              <a:rPr lang="en-US" sz="2400" b="1" i="1" dirty="0"/>
              <a:t>Re</a:t>
            </a:r>
            <a:r>
              <a:rPr lang="en-US" sz="2400" b="1" dirty="0"/>
              <a:t>BCO demonstrator coils</a:t>
            </a:r>
          </a:p>
          <a:p>
            <a:endParaRPr lang="en-GB" b="1" dirty="0">
              <a:solidFill>
                <a:srgbClr val="C00000"/>
              </a:solidFill>
            </a:endParaRPr>
          </a:p>
        </p:txBody>
      </p:sp>
      <p:sp>
        <p:nvSpPr>
          <p:cNvPr id="5" name="Tijdelijke aanduiding voor dianummer 16">
            <a:extLst>
              <a:ext uri="{FF2B5EF4-FFF2-40B4-BE49-F238E27FC236}">
                <a16:creationId xmlns:a16="http://schemas.microsoft.com/office/drawing/2014/main" id="{E16FC379-5719-9130-38AF-48372A8F94B8}"/>
              </a:ext>
            </a:extLst>
          </p:cNvPr>
          <p:cNvSpPr>
            <a:spLocks noGrp="1"/>
          </p:cNvSpPr>
          <p:nvPr>
            <p:ph type="sldNum" sz="quarter" idx="12"/>
          </p:nvPr>
        </p:nvSpPr>
        <p:spPr>
          <a:xfrm>
            <a:off x="9441071" y="6492875"/>
            <a:ext cx="2743200"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4895F3B-300A-4A0D-8BB6-BD97C84A7C73}" type="slidenum">
              <a:rPr lang="en-GB" sz="1400" smtClean="0"/>
              <a:pPr/>
              <a:t>2</a:t>
            </a:fld>
            <a:endParaRPr lang="en-GB" sz="1400" dirty="0"/>
          </a:p>
        </p:txBody>
      </p:sp>
      <p:pic>
        <p:nvPicPr>
          <p:cNvPr id="7" name="Picture 6">
            <a:extLst>
              <a:ext uri="{FF2B5EF4-FFF2-40B4-BE49-F238E27FC236}">
                <a16:creationId xmlns:a16="http://schemas.microsoft.com/office/drawing/2014/main" id="{E9EDB5F5-4537-BF3A-5966-48DE42515DB9}"/>
              </a:ext>
            </a:extLst>
          </p:cNvPr>
          <p:cNvPicPr>
            <a:picLocks noChangeAspect="1"/>
          </p:cNvPicPr>
          <p:nvPr/>
        </p:nvPicPr>
        <p:blipFill>
          <a:blip r:embed="rId2"/>
          <a:srcRect l="81944" t="34667" r="7889" b="57333"/>
          <a:stretch/>
        </p:blipFill>
        <p:spPr>
          <a:xfrm>
            <a:off x="10997311" y="32982"/>
            <a:ext cx="1186960" cy="583751"/>
          </a:xfrm>
          <a:prstGeom prst="rect">
            <a:avLst/>
          </a:prstGeom>
        </p:spPr>
      </p:pic>
      <p:sp>
        <p:nvSpPr>
          <p:cNvPr id="9" name="TextBox 8">
            <a:extLst>
              <a:ext uri="{FF2B5EF4-FFF2-40B4-BE49-F238E27FC236}">
                <a16:creationId xmlns:a16="http://schemas.microsoft.com/office/drawing/2014/main" id="{68E48895-3C99-89F1-7E5C-0E230EE3FC4A}"/>
              </a:ext>
            </a:extLst>
          </p:cNvPr>
          <p:cNvSpPr txBox="1"/>
          <p:nvPr/>
        </p:nvSpPr>
        <p:spPr>
          <a:xfrm>
            <a:off x="495790" y="259422"/>
            <a:ext cx="9544538" cy="584775"/>
          </a:xfrm>
          <a:prstGeom prst="rect">
            <a:avLst/>
          </a:prstGeom>
          <a:noFill/>
        </p:spPr>
        <p:txBody>
          <a:bodyPr wrap="square" rtlCol="0">
            <a:spAutoFit/>
          </a:bodyPr>
          <a:lstStyle/>
          <a:p>
            <a:r>
              <a:rPr lang="en-US" sz="3200" b="1" dirty="0">
                <a:solidFill>
                  <a:srgbClr val="A5B913"/>
                </a:solidFill>
                <a:cs typeface="Arial" panose="020B0604020202020204" pitchFamily="34" charset="0"/>
              </a:rPr>
              <a:t>Outline</a:t>
            </a:r>
            <a:endParaRPr lang="en-GB" sz="3200" b="1" dirty="0">
              <a:solidFill>
                <a:srgbClr val="A5B913"/>
              </a:solidFill>
              <a:cs typeface="Arial" panose="020B0604020202020204" pitchFamily="34" charset="0"/>
            </a:endParaRPr>
          </a:p>
        </p:txBody>
      </p:sp>
      <p:pic>
        <p:nvPicPr>
          <p:cNvPr id="10" name="Picture 9" descr="A close-up of a microscope&#10;&#10;Description automatically generated">
            <a:extLst>
              <a:ext uri="{FF2B5EF4-FFF2-40B4-BE49-F238E27FC236}">
                <a16:creationId xmlns:a16="http://schemas.microsoft.com/office/drawing/2014/main" id="{C71292D9-C2E9-82EF-9A96-824B6BCC87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3701" y="32982"/>
            <a:ext cx="2902170" cy="2067040"/>
          </a:xfrm>
          <a:prstGeom prst="rect">
            <a:avLst/>
          </a:prstGeom>
        </p:spPr>
      </p:pic>
      <p:pic>
        <p:nvPicPr>
          <p:cNvPr id="11" name="Picture 10">
            <a:extLst>
              <a:ext uri="{FF2B5EF4-FFF2-40B4-BE49-F238E27FC236}">
                <a16:creationId xmlns:a16="http://schemas.microsoft.com/office/drawing/2014/main" id="{B2616834-92DB-3D46-EA78-C12C955C29F9}"/>
              </a:ext>
            </a:extLst>
          </p:cNvPr>
          <p:cNvPicPr>
            <a:picLocks noChangeAspect="1"/>
          </p:cNvPicPr>
          <p:nvPr/>
        </p:nvPicPr>
        <p:blipFill>
          <a:blip r:embed="rId4"/>
          <a:srcRect l="31277" t="30768" r="31324" b="23575"/>
          <a:stretch/>
        </p:blipFill>
        <p:spPr>
          <a:xfrm>
            <a:off x="7922550" y="2240697"/>
            <a:ext cx="3074761" cy="2346121"/>
          </a:xfrm>
          <a:prstGeom prst="rect">
            <a:avLst/>
          </a:prstGeom>
        </p:spPr>
      </p:pic>
      <p:pic>
        <p:nvPicPr>
          <p:cNvPr id="12" name="Picture 11">
            <a:extLst>
              <a:ext uri="{FF2B5EF4-FFF2-40B4-BE49-F238E27FC236}">
                <a16:creationId xmlns:a16="http://schemas.microsoft.com/office/drawing/2014/main" id="{F6EC8966-2AD8-D0A6-9FDA-BE29115367C3}"/>
              </a:ext>
            </a:extLst>
          </p:cNvPr>
          <p:cNvPicPr>
            <a:picLocks noChangeAspect="1"/>
          </p:cNvPicPr>
          <p:nvPr/>
        </p:nvPicPr>
        <p:blipFill rotWithShape="1">
          <a:blip r:embed="rId5"/>
          <a:srcRect b="54099"/>
          <a:stretch/>
        </p:blipFill>
        <p:spPr>
          <a:xfrm>
            <a:off x="7952058" y="4727494"/>
            <a:ext cx="2978024" cy="2076608"/>
          </a:xfrm>
          <a:prstGeom prst="rect">
            <a:avLst/>
          </a:prstGeom>
        </p:spPr>
      </p:pic>
    </p:spTree>
    <p:extLst>
      <p:ext uri="{BB962C8B-B14F-4D97-AF65-F5344CB8AC3E}">
        <p14:creationId xmlns:p14="http://schemas.microsoft.com/office/powerpoint/2010/main" val="157209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E959CDB-08D1-5CB6-39EE-7502296B39A0}"/>
              </a:ext>
            </a:extLst>
          </p:cNvPr>
          <p:cNvPicPr>
            <a:picLocks noChangeAspect="1"/>
          </p:cNvPicPr>
          <p:nvPr/>
        </p:nvPicPr>
        <p:blipFill rotWithShape="1">
          <a:blip r:embed="rId3"/>
          <a:srcRect l="8968" t="15873" r="37857" b="15225"/>
          <a:stretch/>
        </p:blipFill>
        <p:spPr>
          <a:xfrm>
            <a:off x="496947" y="839789"/>
            <a:ext cx="5065687" cy="4446414"/>
          </a:xfrm>
          <a:prstGeom prst="rect">
            <a:avLst/>
          </a:prstGeom>
        </p:spPr>
      </p:pic>
      <p:sp>
        <p:nvSpPr>
          <p:cNvPr id="4" name="TextBox 4">
            <a:extLst>
              <a:ext uri="{FF2B5EF4-FFF2-40B4-BE49-F238E27FC236}">
                <a16:creationId xmlns:a16="http://schemas.microsoft.com/office/drawing/2014/main" id="{95AFCF7F-229D-FED7-1FFF-58AA34430728}"/>
              </a:ext>
            </a:extLst>
          </p:cNvPr>
          <p:cNvSpPr txBox="1"/>
          <p:nvPr/>
        </p:nvSpPr>
        <p:spPr>
          <a:xfrm>
            <a:off x="204837" y="85235"/>
            <a:ext cx="9937115" cy="1169551"/>
          </a:xfrm>
          <a:prstGeom prst="rect">
            <a:avLst/>
          </a:prstGeom>
          <a:noFill/>
          <a:ln cap="flat">
            <a:noFill/>
          </a:ln>
        </p:spPr>
        <p:txBody>
          <a:bodyPr wrap="square">
            <a:spAutoFit/>
          </a:bodyPr>
          <a:lstStyle>
            <a:defPPr>
              <a:defRPr lang="nl-N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eaLnBrk="1" fontAlgn="auto" hangingPunct="1">
              <a:spcBef>
                <a:spcPts val="0"/>
              </a:spcBef>
              <a:spcAft>
                <a:spcPts val="0"/>
              </a:spcAft>
              <a:defRPr sz="1800" b="0" i="0" u="none" strike="noStrike" kern="0" cap="none" spc="0" baseline="0">
                <a:solidFill>
                  <a:srgbClr val="000000"/>
                </a:solidFill>
                <a:uFillTx/>
              </a:defRPr>
            </a:pPr>
            <a:r>
              <a:rPr lang="en-US" sz="3500" b="1" kern="0" dirty="0">
                <a:solidFill>
                  <a:srgbClr val="A5B913"/>
                </a:solidFill>
                <a:latin typeface="+mn-lt"/>
                <a:cs typeface="Arial" panose="020B0604020202020204" pitchFamily="34" charset="0"/>
              </a:rPr>
              <a:t>Dry wound double-tape coil: degradation of the coil</a:t>
            </a:r>
            <a:endParaRPr lang="nl-NL" sz="3500" b="1" kern="0" dirty="0">
              <a:solidFill>
                <a:srgbClr val="A5B913"/>
              </a:solidFill>
              <a:latin typeface="+mn-lt"/>
              <a:cs typeface="Arial" panose="020B0604020202020204" pitchFamily="34" charset="0"/>
            </a:endParaRPr>
          </a:p>
        </p:txBody>
      </p:sp>
      <p:pic>
        <p:nvPicPr>
          <p:cNvPr id="7" name="Picture 6">
            <a:extLst>
              <a:ext uri="{FF2B5EF4-FFF2-40B4-BE49-F238E27FC236}">
                <a16:creationId xmlns:a16="http://schemas.microsoft.com/office/drawing/2014/main" id="{9780FDF1-9D64-734E-5108-287722EBFEFF}"/>
              </a:ext>
            </a:extLst>
          </p:cNvPr>
          <p:cNvPicPr>
            <a:picLocks noChangeAspect="1"/>
          </p:cNvPicPr>
          <p:nvPr/>
        </p:nvPicPr>
        <p:blipFill rotWithShape="1">
          <a:blip r:embed="rId4"/>
          <a:srcRect l="8890" t="17067" r="37936" b="14031"/>
          <a:stretch/>
        </p:blipFill>
        <p:spPr>
          <a:xfrm>
            <a:off x="6113080" y="904535"/>
            <a:ext cx="5460181" cy="4515860"/>
          </a:xfrm>
          <a:prstGeom prst="rect">
            <a:avLst/>
          </a:prstGeom>
        </p:spPr>
      </p:pic>
      <p:sp>
        <p:nvSpPr>
          <p:cNvPr id="5" name="TextBox 4">
            <a:extLst>
              <a:ext uri="{FF2B5EF4-FFF2-40B4-BE49-F238E27FC236}">
                <a16:creationId xmlns:a16="http://schemas.microsoft.com/office/drawing/2014/main" id="{AFC57462-2D4E-0018-89B8-3667231EE648}"/>
              </a:ext>
            </a:extLst>
          </p:cNvPr>
          <p:cNvSpPr txBox="1"/>
          <p:nvPr/>
        </p:nvSpPr>
        <p:spPr>
          <a:xfrm>
            <a:off x="9412288" y="6578484"/>
            <a:ext cx="3102428" cy="317349"/>
          </a:xfrm>
          <a:prstGeom prst="rect">
            <a:avLst/>
          </a:prstGeom>
          <a:noFill/>
        </p:spPr>
        <p:txBody>
          <a:bodyPr wrap="square">
            <a:spAutoFit/>
          </a:bodyPr>
          <a:lstStyle/>
          <a:p>
            <a:r>
              <a:rPr lang="en-US" sz="1400" dirty="0">
                <a:latin typeface="Calibri" panose="020F0502020204030204" pitchFamily="34" charset="0"/>
                <a:cs typeface="Calibri" panose="020F0502020204030204" pitchFamily="34" charset="0"/>
              </a:rPr>
              <a:t>T.H. Nes. PhD. Thesis, 2023</a:t>
            </a:r>
            <a:endParaRPr lang="nl-NL" sz="1400" dirty="0">
              <a:latin typeface="Calibri" panose="020F0502020204030204" pitchFamily="34" charset="0"/>
              <a:cs typeface="Calibri" panose="020F0502020204030204" pitchFamily="34" charset="0"/>
            </a:endParaRPr>
          </a:p>
        </p:txBody>
      </p:sp>
      <p:sp>
        <p:nvSpPr>
          <p:cNvPr id="8" name="Rectangle 7">
            <a:extLst>
              <a:ext uri="{FF2B5EF4-FFF2-40B4-BE49-F238E27FC236}">
                <a16:creationId xmlns:a16="http://schemas.microsoft.com/office/drawing/2014/main" id="{C28370ED-87F4-4A6F-DBDA-6237D5ECE926}"/>
              </a:ext>
            </a:extLst>
          </p:cNvPr>
          <p:cNvSpPr/>
          <p:nvPr/>
        </p:nvSpPr>
        <p:spPr>
          <a:xfrm>
            <a:off x="349469" y="5619244"/>
            <a:ext cx="11702117" cy="846386"/>
          </a:xfrm>
          <a:prstGeom prst="rect">
            <a:avLst/>
          </a:prstGeom>
          <a:solidFill>
            <a:schemeClr val="accent6">
              <a:lumMod val="20000"/>
              <a:lumOff val="80000"/>
            </a:schemeClr>
          </a:solidFill>
        </p:spPr>
        <p:txBody>
          <a:bodyPr wrap="square">
            <a:spAutoFit/>
          </a:bodyPr>
          <a:lstStyle/>
          <a:p>
            <a:pPr marL="342900" indent="-342900">
              <a:spcAft>
                <a:spcPts val="600"/>
              </a:spcAft>
              <a:buFont typeface="Arial" panose="020B0604020202020204" pitchFamily="34" charset="0"/>
              <a:buChar char="•"/>
            </a:pPr>
            <a:r>
              <a:rPr lang="en-US" sz="2200" dirty="0">
                <a:latin typeface="Calibri" panose="020F0502020204030204" pitchFamily="34" charset="0"/>
                <a:cs typeface="Calibri" panose="020F0502020204030204" pitchFamily="34" charset="0"/>
              </a:rPr>
              <a:t>Magnetic field measurements in center of coil show degradation of the coil.</a:t>
            </a:r>
          </a:p>
          <a:p>
            <a:pPr marL="342900" indent="-342900">
              <a:spcAft>
                <a:spcPts val="600"/>
              </a:spcAft>
              <a:buFont typeface="Arial" panose="020B0604020202020204" pitchFamily="34" charset="0"/>
              <a:buChar char="•"/>
            </a:pPr>
            <a:r>
              <a:rPr lang="en-US" sz="2200" dirty="0">
                <a:latin typeface="Calibri" panose="020F0502020204030204" pitchFamily="34" charset="0"/>
                <a:cs typeface="Calibri" panose="020F0502020204030204" pitchFamily="34" charset="0"/>
              </a:rPr>
              <a:t>Coil measurements at 77 K in LN</a:t>
            </a:r>
            <a:r>
              <a:rPr lang="en-US" sz="2200" baseline="-25000" dirty="0">
                <a:latin typeface="Calibri" panose="020F0502020204030204" pitchFamily="34" charset="0"/>
                <a:cs typeface="Calibri" panose="020F0502020204030204" pitchFamily="34" charset="0"/>
              </a:rPr>
              <a:t>2</a:t>
            </a:r>
            <a:r>
              <a:rPr lang="en-US" sz="2200" dirty="0">
                <a:latin typeface="Calibri" panose="020F0502020204030204" pitchFamily="34" charset="0"/>
                <a:cs typeface="Calibri" panose="020F0502020204030204" pitchFamily="34" charset="0"/>
              </a:rPr>
              <a:t> and in self-field after LHe show severe critical current reduction.  </a:t>
            </a:r>
          </a:p>
        </p:txBody>
      </p:sp>
      <p:sp>
        <p:nvSpPr>
          <p:cNvPr id="10" name="Slide Number Placeholder 1">
            <a:extLst>
              <a:ext uri="{FF2B5EF4-FFF2-40B4-BE49-F238E27FC236}">
                <a16:creationId xmlns:a16="http://schemas.microsoft.com/office/drawing/2014/main" id="{BD7669B7-BCF9-79A8-FEC4-3B7D1ED7BD26}"/>
              </a:ext>
            </a:extLst>
          </p:cNvPr>
          <p:cNvSpPr txBox="1">
            <a:spLocks noChangeArrowheads="1"/>
          </p:cNvSpPr>
          <p:nvPr/>
        </p:nvSpPr>
        <p:spPr bwMode="auto">
          <a:xfrm>
            <a:off x="9412288" y="6594475"/>
            <a:ext cx="27432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fld id="{77C51FD9-4491-4758-8502-80C69D6B602B}" type="slidenum">
              <a:rPr lang="nl-NL" altLang="en-US" sz="1200">
                <a:solidFill>
                  <a:srgbClr val="898989"/>
                </a:solidFill>
              </a:rPr>
              <a:pPr algn="r" eaLnBrk="1" hangingPunct="1">
                <a:lnSpc>
                  <a:spcPct val="100000"/>
                </a:lnSpc>
                <a:spcBef>
                  <a:spcPct val="0"/>
                </a:spcBef>
                <a:buFontTx/>
                <a:buNone/>
              </a:pPr>
              <a:t>20</a:t>
            </a:fld>
            <a:endParaRPr lang="nl-NL" altLang="en-US" sz="1200" dirty="0">
              <a:solidFill>
                <a:srgbClr val="898989"/>
              </a:solidFill>
            </a:endParaRPr>
          </a:p>
        </p:txBody>
      </p:sp>
      <p:pic>
        <p:nvPicPr>
          <p:cNvPr id="11" name="Picture 8" descr="A picture containing screen, dark, night sky&#10;&#10;Description automatically generated">
            <a:extLst>
              <a:ext uri="{FF2B5EF4-FFF2-40B4-BE49-F238E27FC236}">
                <a16:creationId xmlns:a16="http://schemas.microsoft.com/office/drawing/2014/main" id="{072C6CCE-1548-76BD-AB79-271D17FD5D0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17175" y="-80963"/>
            <a:ext cx="1839913" cy="920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 1">
            <a:extLst>
              <a:ext uri="{FF2B5EF4-FFF2-40B4-BE49-F238E27FC236}">
                <a16:creationId xmlns:a16="http://schemas.microsoft.com/office/drawing/2014/main" id="{A9995E7B-E3F1-20EF-6AC9-CF5C3C67971C}"/>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9995895" y="108700"/>
            <a:ext cx="578036" cy="56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a:extLst>
              <a:ext uri="{FF2B5EF4-FFF2-40B4-BE49-F238E27FC236}">
                <a16:creationId xmlns:a16="http://schemas.microsoft.com/office/drawing/2014/main" id="{837B42C6-BBDA-9B4C-36F9-4DFC55507BB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42590"/>
          <a:stretch>
            <a:fillRect/>
          </a:stretch>
        </p:blipFill>
        <p:spPr bwMode="auto">
          <a:xfrm>
            <a:off x="8743308" y="1759420"/>
            <a:ext cx="2438434" cy="1125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a:extLst>
              <a:ext uri="{FF2B5EF4-FFF2-40B4-BE49-F238E27FC236}">
                <a16:creationId xmlns:a16="http://schemas.microsoft.com/office/drawing/2014/main" id="{1EFB8CB0-6EA9-4C04-BECB-5E62A264FE44}"/>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9101" t="5884" r="10352" b="1147"/>
          <a:stretch/>
        </p:blipFill>
        <p:spPr>
          <a:xfrm rot="5400000">
            <a:off x="1205456" y="1271294"/>
            <a:ext cx="1464061" cy="1447039"/>
          </a:xfrm>
          <a:prstGeom prst="rect">
            <a:avLst/>
          </a:prstGeom>
        </p:spPr>
      </p:pic>
    </p:spTree>
    <p:extLst>
      <p:ext uri="{BB962C8B-B14F-4D97-AF65-F5344CB8AC3E}">
        <p14:creationId xmlns:p14="http://schemas.microsoft.com/office/powerpoint/2010/main" val="10176290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B7E47E3-6E2E-87EB-55E5-6C0CBE336044}"/>
              </a:ext>
            </a:extLst>
          </p:cNvPr>
          <p:cNvSpPr txBox="1">
            <a:spLocks noChangeArrowheads="1"/>
          </p:cNvSpPr>
          <p:nvPr/>
        </p:nvSpPr>
        <p:spPr bwMode="auto">
          <a:xfrm>
            <a:off x="9412288" y="6594475"/>
            <a:ext cx="27432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fld id="{77C51FD9-4491-4758-8502-80C69D6B602B}" type="slidenum">
              <a:rPr lang="nl-NL" altLang="en-US" sz="1200">
                <a:solidFill>
                  <a:srgbClr val="898989"/>
                </a:solidFill>
              </a:rPr>
              <a:pPr algn="r" eaLnBrk="1" hangingPunct="1">
                <a:lnSpc>
                  <a:spcPct val="100000"/>
                </a:lnSpc>
                <a:spcBef>
                  <a:spcPct val="0"/>
                </a:spcBef>
                <a:buFontTx/>
                <a:buNone/>
              </a:pPr>
              <a:t>21</a:t>
            </a:fld>
            <a:endParaRPr lang="nl-NL" altLang="en-US" sz="1200">
              <a:solidFill>
                <a:srgbClr val="898989"/>
              </a:solidFill>
            </a:endParaRPr>
          </a:p>
        </p:txBody>
      </p:sp>
      <p:sp>
        <p:nvSpPr>
          <p:cNvPr id="7" name="TextBox 6">
            <a:extLst>
              <a:ext uri="{FF2B5EF4-FFF2-40B4-BE49-F238E27FC236}">
                <a16:creationId xmlns:a16="http://schemas.microsoft.com/office/drawing/2014/main" id="{812C510F-2943-DFFA-D63C-F3F0B6A5ABB2}"/>
              </a:ext>
            </a:extLst>
          </p:cNvPr>
          <p:cNvSpPr txBox="1"/>
          <p:nvPr/>
        </p:nvSpPr>
        <p:spPr bwMode="auto">
          <a:xfrm>
            <a:off x="7363763" y="4724082"/>
            <a:ext cx="4534638" cy="1825223"/>
          </a:xfrm>
          <a:prstGeom prst="rect">
            <a:avLst/>
          </a:prstGeom>
          <a:solidFill>
            <a:schemeClr val="accent6">
              <a:lumMod val="20000"/>
              <a:lumOff val="80000"/>
            </a:schemeClr>
          </a:solidFill>
          <a:ln>
            <a:noFill/>
          </a:ln>
        </p:spPr>
        <p:txBody>
          <a:bodyPr wrap="square">
            <a:spAutoFit/>
          </a:bodyPr>
          <a:lstStyle/>
          <a:p>
            <a:pPr marL="342900" indent="-342900" eaLnBrk="1" fontAlgn="auto" hangingPunct="1">
              <a:spcBef>
                <a:spcPts val="0"/>
              </a:spcBef>
              <a:spcAft>
                <a:spcPts val="0"/>
              </a:spcAft>
              <a:buFont typeface="Arial" panose="020B0604020202020204" pitchFamily="34" charset="0"/>
              <a:buChar char="•"/>
              <a:defRPr/>
            </a:pPr>
            <a:r>
              <a:rPr lang="en-US" sz="2200" u="sng" dirty="0">
                <a:solidFill>
                  <a:srgbClr val="000000"/>
                </a:solidFill>
                <a:latin typeface="Calibri" panose="020F0502020204030204" pitchFamily="34" charset="0"/>
                <a:cs typeface="Calibri" panose="020F0502020204030204" pitchFamily="34" charset="0"/>
              </a:rPr>
              <a:t>Reel-to-reel measurement </a:t>
            </a:r>
            <a:r>
              <a:rPr lang="en-US" sz="2200" dirty="0">
                <a:solidFill>
                  <a:srgbClr val="000000"/>
                </a:solidFill>
                <a:latin typeface="Calibri" panose="020F0502020204030204" pitchFamily="34" charset="0"/>
                <a:cs typeface="Calibri" panose="020F0502020204030204" pitchFamily="34" charset="0"/>
              </a:rPr>
              <a:t>of the </a:t>
            </a:r>
            <a:r>
              <a:rPr lang="en-US" sz="2200" i="1" dirty="0">
                <a:solidFill>
                  <a:srgbClr val="000000"/>
                </a:solidFill>
                <a:latin typeface="Calibri" panose="020F0502020204030204" pitchFamily="34" charset="0"/>
                <a:cs typeface="Calibri" panose="020F0502020204030204" pitchFamily="34" charset="0"/>
              </a:rPr>
              <a:t>Re</a:t>
            </a:r>
            <a:r>
              <a:rPr lang="en-US" sz="2200" dirty="0">
                <a:solidFill>
                  <a:srgbClr val="000000"/>
                </a:solidFill>
                <a:latin typeface="Calibri" panose="020F0502020204030204" pitchFamily="34" charset="0"/>
                <a:cs typeface="Calibri" panose="020F0502020204030204" pitchFamily="34" charset="0"/>
              </a:rPr>
              <a:t>BCO tape from an unwound pancake coil shows permanent degradation of the critical current of the tape.</a:t>
            </a:r>
            <a:endParaRPr lang="en-GB" sz="2200" dirty="0">
              <a:solidFill>
                <a:srgbClr val="000000"/>
              </a:solidFill>
              <a:latin typeface="Calibri" panose="020F0502020204030204" pitchFamily="34" charset="0"/>
              <a:cs typeface="Calibri" panose="020F0502020204030204" pitchFamily="34" charset="0"/>
            </a:endParaRPr>
          </a:p>
        </p:txBody>
      </p:sp>
      <p:sp>
        <p:nvSpPr>
          <p:cNvPr id="9" name="TextBox 4">
            <a:extLst>
              <a:ext uri="{FF2B5EF4-FFF2-40B4-BE49-F238E27FC236}">
                <a16:creationId xmlns:a16="http://schemas.microsoft.com/office/drawing/2014/main" id="{84460C49-19DC-15ED-43F0-2F32FB9B155B}"/>
              </a:ext>
            </a:extLst>
          </p:cNvPr>
          <p:cNvSpPr txBox="1"/>
          <p:nvPr/>
        </p:nvSpPr>
        <p:spPr>
          <a:xfrm>
            <a:off x="191436" y="42403"/>
            <a:ext cx="9925050" cy="1169551"/>
          </a:xfrm>
          <a:prstGeom prst="rect">
            <a:avLst/>
          </a:prstGeom>
          <a:noFill/>
          <a:ln cap="flat">
            <a:noFill/>
          </a:ln>
        </p:spPr>
        <p:txBody>
          <a:bodyPr>
            <a:spAutoFit/>
          </a:bodyPr>
          <a:lstStyle/>
          <a:p>
            <a:pPr eaLnBrk="1" fontAlgn="auto" hangingPunct="1">
              <a:spcBef>
                <a:spcPts val="0"/>
              </a:spcBef>
              <a:spcAft>
                <a:spcPts val="0"/>
              </a:spcAft>
              <a:defRPr sz="1800" b="0" i="0" u="none" strike="noStrike" kern="0" cap="none" spc="0" baseline="0">
                <a:solidFill>
                  <a:srgbClr val="000000"/>
                </a:solidFill>
                <a:uFillTx/>
              </a:defRPr>
            </a:pPr>
            <a:r>
              <a:rPr lang="en-US" sz="3500" b="1" kern="0" dirty="0">
                <a:solidFill>
                  <a:srgbClr val="A5B913"/>
                </a:solidFill>
                <a:cs typeface="Arial" panose="020B0604020202020204" pitchFamily="34" charset="0"/>
              </a:rPr>
              <a:t>Dry wound double-tape coil: degraded at 4.2K in </a:t>
            </a:r>
            <a:r>
              <a:rPr lang="en-US" sz="3500" b="1" kern="0" dirty="0" err="1">
                <a:solidFill>
                  <a:srgbClr val="A5B913"/>
                </a:solidFill>
                <a:cs typeface="Arial" panose="020B0604020202020204" pitchFamily="34" charset="0"/>
              </a:rPr>
              <a:t>LHe</a:t>
            </a:r>
            <a:r>
              <a:rPr lang="en-US" sz="3500" b="1" kern="0" dirty="0">
                <a:solidFill>
                  <a:srgbClr val="A5B913"/>
                </a:solidFill>
                <a:cs typeface="Arial" panose="020B0604020202020204" pitchFamily="34" charset="0"/>
              </a:rPr>
              <a:t>, postmortem analysis  I</a:t>
            </a:r>
            <a:r>
              <a:rPr lang="en-US" sz="3500" b="1" kern="0" baseline="-25000" dirty="0">
                <a:solidFill>
                  <a:srgbClr val="A5B913"/>
                </a:solidFill>
                <a:cs typeface="Arial" panose="020B0604020202020204" pitchFamily="34" charset="0"/>
              </a:rPr>
              <a:t>c</a:t>
            </a:r>
            <a:r>
              <a:rPr lang="en-US" sz="3500" b="1" kern="0" dirty="0">
                <a:solidFill>
                  <a:srgbClr val="A5B913"/>
                </a:solidFill>
                <a:cs typeface="Arial" panose="020B0604020202020204" pitchFamily="34" charset="0"/>
              </a:rPr>
              <a:t>@77K, self-field</a:t>
            </a:r>
            <a:endParaRPr lang="nl-NL" sz="3500" b="1" kern="0" dirty="0">
              <a:solidFill>
                <a:srgbClr val="A5B913"/>
              </a:solidFill>
              <a:cs typeface="Arial" panose="020B0604020202020204" pitchFamily="34" charset="0"/>
            </a:endParaRPr>
          </a:p>
        </p:txBody>
      </p:sp>
      <p:sp>
        <p:nvSpPr>
          <p:cNvPr id="10" name="Tekstvak 10">
            <a:extLst>
              <a:ext uri="{FF2B5EF4-FFF2-40B4-BE49-F238E27FC236}">
                <a16:creationId xmlns:a16="http://schemas.microsoft.com/office/drawing/2014/main" id="{47C6CFD6-8C21-3BB0-2F7A-54EBFC00C212}"/>
              </a:ext>
            </a:extLst>
          </p:cNvPr>
          <p:cNvSpPr txBox="1">
            <a:spLocks noChangeArrowheads="1"/>
          </p:cNvSpPr>
          <p:nvPr/>
        </p:nvSpPr>
        <p:spPr bwMode="auto">
          <a:xfrm>
            <a:off x="7542029" y="3261440"/>
            <a:ext cx="4356372" cy="1077218"/>
          </a:xfrm>
          <a:prstGeom prst="rect">
            <a:avLst/>
          </a:prstGeom>
          <a:noFill/>
          <a:ln>
            <a:noFill/>
          </a:ln>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342900" indent="-342900" eaLnBrk="1" hangingPunct="1">
              <a:lnSpc>
                <a:spcPct val="100000"/>
              </a:lnSpc>
              <a:spcBef>
                <a:spcPct val="0"/>
              </a:spcBef>
              <a:defRPr/>
            </a:pPr>
            <a:r>
              <a:rPr lang="en-GB" altLang="nl-NL" sz="2000" dirty="0">
                <a:cs typeface="Arial" panose="020B0604020202020204" pitchFamily="34" charset="0"/>
              </a:rPr>
              <a:t>Red dots: measured critical current</a:t>
            </a:r>
          </a:p>
          <a:p>
            <a:pPr marL="342900" indent="-342900" eaLnBrk="1" hangingPunct="1">
              <a:lnSpc>
                <a:spcPct val="100000"/>
              </a:lnSpc>
              <a:spcBef>
                <a:spcPct val="0"/>
              </a:spcBef>
              <a:defRPr/>
            </a:pPr>
            <a:r>
              <a:rPr lang="en-GB" altLang="nl-NL" sz="2000" dirty="0">
                <a:cs typeface="Arial" panose="020B0604020202020204" pitchFamily="34" charset="0"/>
              </a:rPr>
              <a:t>Orange arrows: lower bound of </a:t>
            </a:r>
            <a:r>
              <a:rPr lang="en-GB" altLang="nl-NL" sz="2000" dirty="0" err="1">
                <a:cs typeface="Arial" panose="020B0604020202020204" pitchFamily="34" charset="0"/>
              </a:rPr>
              <a:t>I</a:t>
            </a:r>
            <a:r>
              <a:rPr lang="en-GB" altLang="nl-NL" sz="2400" baseline="-15000" dirty="0" err="1">
                <a:cs typeface="Arial" panose="020B0604020202020204" pitchFamily="34" charset="0"/>
              </a:rPr>
              <a:t>c</a:t>
            </a:r>
            <a:endParaRPr lang="en-GB" altLang="nl-NL" sz="2000" dirty="0">
              <a:cs typeface="Arial" panose="020B0604020202020204" pitchFamily="34" charset="0"/>
            </a:endParaRPr>
          </a:p>
          <a:p>
            <a:pPr marL="342900" indent="-342900" eaLnBrk="1" hangingPunct="1">
              <a:lnSpc>
                <a:spcPct val="100000"/>
              </a:lnSpc>
              <a:spcBef>
                <a:spcPct val="0"/>
              </a:spcBef>
              <a:defRPr/>
            </a:pPr>
            <a:r>
              <a:rPr lang="en-GB" altLang="nl-NL" sz="2000" dirty="0">
                <a:cs typeface="Arial" panose="020B0604020202020204" pitchFamily="34" charset="0"/>
              </a:rPr>
              <a:t>Original tape: </a:t>
            </a:r>
            <a:r>
              <a:rPr lang="en-GB" altLang="nl-NL" sz="2000" dirty="0" err="1">
                <a:cs typeface="Arial" panose="020B0604020202020204" pitchFamily="34" charset="0"/>
              </a:rPr>
              <a:t>I</a:t>
            </a:r>
            <a:r>
              <a:rPr lang="en-GB" altLang="nl-NL" sz="2400" baseline="-15000" dirty="0" err="1">
                <a:cs typeface="Arial" panose="020B0604020202020204" pitchFamily="34" charset="0"/>
              </a:rPr>
              <a:t>c</a:t>
            </a:r>
            <a:r>
              <a:rPr lang="en-GB" altLang="nl-NL" sz="2000" dirty="0">
                <a:cs typeface="Arial" panose="020B0604020202020204" pitchFamily="34" charset="0"/>
              </a:rPr>
              <a:t> = 380A.</a:t>
            </a:r>
          </a:p>
        </p:txBody>
      </p:sp>
      <p:grpSp>
        <p:nvGrpSpPr>
          <p:cNvPr id="18" name="Group 17">
            <a:extLst>
              <a:ext uri="{FF2B5EF4-FFF2-40B4-BE49-F238E27FC236}">
                <a16:creationId xmlns:a16="http://schemas.microsoft.com/office/drawing/2014/main" id="{4DD61D0C-2709-3E7B-FEA6-7AAD3A6F1649}"/>
              </a:ext>
            </a:extLst>
          </p:cNvPr>
          <p:cNvGrpSpPr/>
          <p:nvPr/>
        </p:nvGrpSpPr>
        <p:grpSpPr>
          <a:xfrm>
            <a:off x="7806791" y="1186901"/>
            <a:ext cx="4193773" cy="1961062"/>
            <a:chOff x="5218113" y="1750302"/>
            <a:chExt cx="3826149" cy="1852143"/>
          </a:xfrm>
        </p:grpSpPr>
        <p:pic>
          <p:nvPicPr>
            <p:cNvPr id="11" name="Picture 10">
              <a:extLst>
                <a:ext uri="{FF2B5EF4-FFF2-40B4-BE49-F238E27FC236}">
                  <a16:creationId xmlns:a16="http://schemas.microsoft.com/office/drawing/2014/main" id="{0C727BFB-CA32-CDFC-896F-7E6AB8AA12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590"/>
            <a:stretch>
              <a:fillRect/>
            </a:stretch>
          </p:blipFill>
          <p:spPr bwMode="auto">
            <a:xfrm>
              <a:off x="5218113" y="1750302"/>
              <a:ext cx="3440796" cy="1592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3">
              <a:extLst>
                <a:ext uri="{FF2B5EF4-FFF2-40B4-BE49-F238E27FC236}">
                  <a16:creationId xmlns:a16="http://schemas.microsoft.com/office/drawing/2014/main" id="{01D4CECE-DCAD-0E56-6400-BC8DA907D7A4}"/>
                </a:ext>
              </a:extLst>
            </p:cNvPr>
            <p:cNvSpPr txBox="1">
              <a:spLocks noChangeArrowheads="1"/>
            </p:cNvSpPr>
            <p:nvPr/>
          </p:nvSpPr>
          <p:spPr bwMode="auto">
            <a:xfrm>
              <a:off x="5948110" y="3183665"/>
              <a:ext cx="1357567" cy="330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GB" altLang="nl-NL" sz="1800" dirty="0"/>
                <a:t>end, 30 meter</a:t>
              </a:r>
            </a:p>
          </p:txBody>
        </p:sp>
        <p:cxnSp>
          <p:nvCxnSpPr>
            <p:cNvPr id="14" name="Straight Arrow Connector 13">
              <a:extLst>
                <a:ext uri="{FF2B5EF4-FFF2-40B4-BE49-F238E27FC236}">
                  <a16:creationId xmlns:a16="http://schemas.microsoft.com/office/drawing/2014/main" id="{26D938CC-91D0-3413-863B-0FA7708ED937}"/>
                </a:ext>
              </a:extLst>
            </p:cNvPr>
            <p:cNvCxnSpPr>
              <a:cxnSpLocks/>
            </p:cNvCxnSpPr>
            <p:nvPr/>
          </p:nvCxnSpPr>
          <p:spPr>
            <a:xfrm flipH="1" flipV="1">
              <a:off x="7483243" y="2612926"/>
              <a:ext cx="20641" cy="658948"/>
            </a:xfrm>
            <a:prstGeom prst="straightConnector1">
              <a:avLst/>
            </a:prstGeom>
            <a:ln w="25400">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7">
              <a:extLst>
                <a:ext uri="{FF2B5EF4-FFF2-40B4-BE49-F238E27FC236}">
                  <a16:creationId xmlns:a16="http://schemas.microsoft.com/office/drawing/2014/main" id="{5B52431B-5DAF-F7AA-EAD7-20554195079D}"/>
                </a:ext>
              </a:extLst>
            </p:cNvPr>
            <p:cNvSpPr txBox="1">
              <a:spLocks noChangeArrowheads="1"/>
            </p:cNvSpPr>
            <p:nvPr/>
          </p:nvSpPr>
          <p:spPr bwMode="auto">
            <a:xfrm>
              <a:off x="7273294" y="3271874"/>
              <a:ext cx="1770968" cy="330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GB" altLang="nl-NL" sz="1800" dirty="0"/>
                <a:t>beginning, 0 meter</a:t>
              </a:r>
            </a:p>
          </p:txBody>
        </p:sp>
      </p:grpSp>
      <p:cxnSp>
        <p:nvCxnSpPr>
          <p:cNvPr id="20" name="Straight Arrow Connector 19">
            <a:extLst>
              <a:ext uri="{FF2B5EF4-FFF2-40B4-BE49-F238E27FC236}">
                <a16:creationId xmlns:a16="http://schemas.microsoft.com/office/drawing/2014/main" id="{5E433629-DD5C-389E-FD97-E06B24D477CE}"/>
              </a:ext>
            </a:extLst>
          </p:cNvPr>
          <p:cNvCxnSpPr>
            <a:cxnSpLocks/>
          </p:cNvCxnSpPr>
          <p:nvPr/>
        </p:nvCxnSpPr>
        <p:spPr>
          <a:xfrm flipH="1" flipV="1">
            <a:off x="9911863" y="1799326"/>
            <a:ext cx="23140" cy="736213"/>
          </a:xfrm>
          <a:prstGeom prst="straightConnector1">
            <a:avLst/>
          </a:prstGeom>
          <a:ln w="25400">
            <a:solidFill>
              <a:srgbClr val="000000"/>
            </a:solidFill>
            <a:tailEnd type="triangle"/>
          </a:ln>
        </p:spPr>
        <p:style>
          <a:lnRef idx="1">
            <a:schemeClr val="accent1"/>
          </a:lnRef>
          <a:fillRef idx="0">
            <a:schemeClr val="accent1"/>
          </a:fillRef>
          <a:effectRef idx="0">
            <a:schemeClr val="accent1"/>
          </a:effectRef>
          <a:fontRef idx="minor">
            <a:schemeClr val="tx1"/>
          </a:fontRef>
        </p:style>
      </p:cxnSp>
      <p:pic>
        <p:nvPicPr>
          <p:cNvPr id="21" name="Picture 8" descr="A picture containing screen, dark, night sky&#10;&#10;Description automatically generated">
            <a:extLst>
              <a:ext uri="{FF2B5EF4-FFF2-40B4-BE49-F238E27FC236}">
                <a16:creationId xmlns:a16="http://schemas.microsoft.com/office/drawing/2014/main" id="{FA128915-EE5E-F621-676A-0B9949C25E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17175" y="-80963"/>
            <a:ext cx="1839913" cy="920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Image 1">
            <a:extLst>
              <a:ext uri="{FF2B5EF4-FFF2-40B4-BE49-F238E27FC236}">
                <a16:creationId xmlns:a16="http://schemas.microsoft.com/office/drawing/2014/main" id="{8395A0DD-45AD-CC37-DBF7-E4E300AA134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995895" y="108700"/>
            <a:ext cx="578036" cy="56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 name="Group 25">
            <a:extLst>
              <a:ext uri="{FF2B5EF4-FFF2-40B4-BE49-F238E27FC236}">
                <a16:creationId xmlns:a16="http://schemas.microsoft.com/office/drawing/2014/main" id="{04C24ACE-4162-BA0D-F463-936FC01E6473}"/>
              </a:ext>
            </a:extLst>
          </p:cNvPr>
          <p:cNvGrpSpPr/>
          <p:nvPr/>
        </p:nvGrpSpPr>
        <p:grpSpPr>
          <a:xfrm>
            <a:off x="271052" y="1479479"/>
            <a:ext cx="6692693" cy="5114996"/>
            <a:chOff x="293598" y="1323703"/>
            <a:chExt cx="7332481" cy="5494669"/>
          </a:xfrm>
        </p:grpSpPr>
        <p:pic>
          <p:nvPicPr>
            <p:cNvPr id="17" name="Picture 16">
              <a:extLst>
                <a:ext uri="{FF2B5EF4-FFF2-40B4-BE49-F238E27FC236}">
                  <a16:creationId xmlns:a16="http://schemas.microsoft.com/office/drawing/2014/main" id="{7D457F38-5F5D-67AD-E277-06B560D58436}"/>
                </a:ext>
              </a:extLst>
            </p:cNvPr>
            <p:cNvPicPr>
              <a:picLocks noChangeAspect="1"/>
            </p:cNvPicPr>
            <p:nvPr/>
          </p:nvPicPr>
          <p:blipFill rotWithShape="1">
            <a:blip r:embed="rId6"/>
            <a:srcRect l="8094" t="18949" r="37223" b="14031"/>
            <a:stretch/>
          </p:blipFill>
          <p:spPr>
            <a:xfrm>
              <a:off x="293598" y="1323703"/>
              <a:ext cx="7332481" cy="5494669"/>
            </a:xfrm>
            <a:prstGeom prst="rect">
              <a:avLst/>
            </a:prstGeom>
          </p:spPr>
        </p:pic>
        <p:cxnSp>
          <p:nvCxnSpPr>
            <p:cNvPr id="24" name="Straight Connector 23">
              <a:extLst>
                <a:ext uri="{FF2B5EF4-FFF2-40B4-BE49-F238E27FC236}">
                  <a16:creationId xmlns:a16="http://schemas.microsoft.com/office/drawing/2014/main" id="{196919CD-229B-4263-CD67-4548205EED64}"/>
                </a:ext>
              </a:extLst>
            </p:cNvPr>
            <p:cNvCxnSpPr/>
            <p:nvPr/>
          </p:nvCxnSpPr>
          <p:spPr>
            <a:xfrm>
              <a:off x="1314994" y="1637211"/>
              <a:ext cx="5765075" cy="0"/>
            </a:xfrm>
            <a:prstGeom prst="line">
              <a:avLst/>
            </a:prstGeom>
            <a:ln w="57150">
              <a:solidFill>
                <a:srgbClr val="C00000"/>
              </a:solidFill>
              <a:prstDash val="sysDash"/>
            </a:ln>
          </p:spPr>
          <p:style>
            <a:lnRef idx="2">
              <a:schemeClr val="accent1"/>
            </a:lnRef>
            <a:fillRef idx="0">
              <a:schemeClr val="accent1"/>
            </a:fillRef>
            <a:effectRef idx="1">
              <a:schemeClr val="accent1"/>
            </a:effectRef>
            <a:fontRef idx="minor">
              <a:schemeClr val="tx1"/>
            </a:fontRef>
          </p:style>
        </p:cxnSp>
        <p:sp>
          <p:nvSpPr>
            <p:cNvPr id="25" name="Arrow: Right 24">
              <a:extLst>
                <a:ext uri="{FF2B5EF4-FFF2-40B4-BE49-F238E27FC236}">
                  <a16:creationId xmlns:a16="http://schemas.microsoft.com/office/drawing/2014/main" id="{F0C6D46B-4E04-553E-64E0-7B47DD086AB9}"/>
                </a:ext>
              </a:extLst>
            </p:cNvPr>
            <p:cNvSpPr/>
            <p:nvPr/>
          </p:nvSpPr>
          <p:spPr>
            <a:xfrm rot="5400000">
              <a:off x="3080569" y="2892166"/>
              <a:ext cx="1718774" cy="358396"/>
            </a:xfrm>
            <a:prstGeom prst="rightArrow">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grpSp>
    </p:spTree>
    <p:extLst>
      <p:ext uri="{BB962C8B-B14F-4D97-AF65-F5344CB8AC3E}">
        <p14:creationId xmlns:p14="http://schemas.microsoft.com/office/powerpoint/2010/main" val="34417540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
            <a:extLst>
              <a:ext uri="{FF2B5EF4-FFF2-40B4-BE49-F238E27FC236}">
                <a16:creationId xmlns:a16="http://schemas.microsoft.com/office/drawing/2014/main" id="{532F37B7-DBC1-2068-B8C9-59DAC1B56E13}"/>
              </a:ext>
            </a:extLst>
          </p:cNvPr>
          <p:cNvSpPr txBox="1">
            <a:spLocks noChangeArrowheads="1"/>
          </p:cNvSpPr>
          <p:nvPr/>
        </p:nvSpPr>
        <p:spPr bwMode="auto">
          <a:xfrm>
            <a:off x="9412288" y="6594475"/>
            <a:ext cx="27432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fld id="{77C51FD9-4491-4758-8502-80C69D6B602B}" type="slidenum">
              <a:rPr lang="nl-NL" altLang="en-US" sz="1200">
                <a:solidFill>
                  <a:srgbClr val="898989"/>
                </a:solidFill>
              </a:rPr>
              <a:pPr algn="r" eaLnBrk="1" hangingPunct="1">
                <a:lnSpc>
                  <a:spcPct val="100000"/>
                </a:lnSpc>
                <a:spcBef>
                  <a:spcPct val="0"/>
                </a:spcBef>
                <a:buFontTx/>
                <a:buNone/>
              </a:pPr>
              <a:t>22</a:t>
            </a:fld>
            <a:endParaRPr lang="nl-NL" altLang="en-US" sz="1200">
              <a:solidFill>
                <a:srgbClr val="898989"/>
              </a:solidFill>
            </a:endParaRPr>
          </a:p>
        </p:txBody>
      </p:sp>
      <p:sp>
        <p:nvSpPr>
          <p:cNvPr id="5" name="TextBox 4">
            <a:extLst>
              <a:ext uri="{FF2B5EF4-FFF2-40B4-BE49-F238E27FC236}">
                <a16:creationId xmlns:a16="http://schemas.microsoft.com/office/drawing/2014/main" id="{191EA8D6-3656-EEBF-3490-72017EB2502C}"/>
              </a:ext>
            </a:extLst>
          </p:cNvPr>
          <p:cNvSpPr txBox="1"/>
          <p:nvPr/>
        </p:nvSpPr>
        <p:spPr>
          <a:xfrm>
            <a:off x="149365" y="28204"/>
            <a:ext cx="9909901" cy="1169551"/>
          </a:xfrm>
          <a:prstGeom prst="rect">
            <a:avLst/>
          </a:prstGeom>
          <a:noFill/>
          <a:ln cap="flat">
            <a:noFill/>
          </a:ln>
        </p:spPr>
        <p:txBody>
          <a:bodyPr wrap="square">
            <a:spAutoFit/>
          </a:bodyPr>
          <a:lstStyle/>
          <a:p>
            <a:pPr eaLnBrk="1" fontAlgn="auto" hangingPunct="1">
              <a:spcBef>
                <a:spcPts val="0"/>
              </a:spcBef>
              <a:spcAft>
                <a:spcPts val="0"/>
              </a:spcAft>
              <a:defRPr sz="1800" b="0" i="0" u="none" strike="noStrike" kern="0" cap="none" spc="0" baseline="0">
                <a:solidFill>
                  <a:srgbClr val="000000"/>
                </a:solidFill>
                <a:uFillTx/>
              </a:defRPr>
            </a:pPr>
            <a:r>
              <a:rPr lang="en-US" sz="3500" b="1" kern="0" dirty="0">
                <a:solidFill>
                  <a:srgbClr val="A5B913"/>
                </a:solidFill>
                <a:cs typeface="Arial" panose="020B0604020202020204" pitchFamily="34" charset="0"/>
              </a:rPr>
              <a:t>Dry-wound double-tape coil: postmortem analysis, microstructure, blister type</a:t>
            </a:r>
            <a:endParaRPr lang="nl-NL" sz="3500" b="1" kern="0" dirty="0">
              <a:solidFill>
                <a:srgbClr val="A5B913"/>
              </a:solidFill>
              <a:cs typeface="Arial" panose="020B0604020202020204" pitchFamily="34" charset="0"/>
            </a:endParaRPr>
          </a:p>
        </p:txBody>
      </p:sp>
      <p:sp>
        <p:nvSpPr>
          <p:cNvPr id="6" name="Slide Number Placeholder 1">
            <a:extLst>
              <a:ext uri="{FF2B5EF4-FFF2-40B4-BE49-F238E27FC236}">
                <a16:creationId xmlns:a16="http://schemas.microsoft.com/office/drawing/2014/main" id="{F75BE386-E80F-3DF2-D742-75129AA391F6}"/>
              </a:ext>
            </a:extLst>
          </p:cNvPr>
          <p:cNvSpPr txBox="1">
            <a:spLocks noChangeArrowheads="1"/>
          </p:cNvSpPr>
          <p:nvPr/>
        </p:nvSpPr>
        <p:spPr bwMode="auto">
          <a:xfrm>
            <a:off x="9412288" y="6594475"/>
            <a:ext cx="27432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fld id="{82984FE4-7B2E-4E41-A054-AA4638278ED1}" type="slidenum">
              <a:rPr lang="nl-NL" altLang="en-US" sz="1200">
                <a:solidFill>
                  <a:srgbClr val="898989"/>
                </a:solidFill>
              </a:rPr>
              <a:pPr algn="r" eaLnBrk="1" hangingPunct="1">
                <a:lnSpc>
                  <a:spcPct val="100000"/>
                </a:lnSpc>
                <a:spcBef>
                  <a:spcPct val="0"/>
                </a:spcBef>
                <a:buFontTx/>
                <a:buNone/>
              </a:pPr>
              <a:t>22</a:t>
            </a:fld>
            <a:endParaRPr lang="nl-NL" altLang="en-US" sz="1200">
              <a:solidFill>
                <a:srgbClr val="898989"/>
              </a:solidFill>
            </a:endParaRPr>
          </a:p>
        </p:txBody>
      </p:sp>
      <p:sp>
        <p:nvSpPr>
          <p:cNvPr id="8" name="TextBox 4">
            <a:extLst>
              <a:ext uri="{FF2B5EF4-FFF2-40B4-BE49-F238E27FC236}">
                <a16:creationId xmlns:a16="http://schemas.microsoft.com/office/drawing/2014/main" id="{4DFBA43C-6443-50D1-1EF4-94C2850575D0}"/>
              </a:ext>
            </a:extLst>
          </p:cNvPr>
          <p:cNvSpPr txBox="1">
            <a:spLocks noChangeArrowheads="1"/>
          </p:cNvSpPr>
          <p:nvPr/>
        </p:nvSpPr>
        <p:spPr bwMode="auto">
          <a:xfrm>
            <a:off x="347958" y="1420665"/>
            <a:ext cx="87788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1800" dirty="0"/>
              <a:t>Blisters</a:t>
            </a:r>
            <a:endParaRPr lang="nl-NL" altLang="nl-NL" sz="1800" dirty="0"/>
          </a:p>
        </p:txBody>
      </p:sp>
      <p:cxnSp>
        <p:nvCxnSpPr>
          <p:cNvPr id="10" name="Straight Arrow Connector 9">
            <a:extLst>
              <a:ext uri="{FF2B5EF4-FFF2-40B4-BE49-F238E27FC236}">
                <a16:creationId xmlns:a16="http://schemas.microsoft.com/office/drawing/2014/main" id="{0CDD774F-479F-0E4B-E6A6-5CD4610F3DAD}"/>
              </a:ext>
            </a:extLst>
          </p:cNvPr>
          <p:cNvCxnSpPr>
            <a:cxnSpLocks/>
          </p:cNvCxnSpPr>
          <p:nvPr/>
        </p:nvCxnSpPr>
        <p:spPr>
          <a:xfrm flipH="1">
            <a:off x="3233738" y="2449513"/>
            <a:ext cx="63500" cy="288290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16404">
            <a:extLst>
              <a:ext uri="{FF2B5EF4-FFF2-40B4-BE49-F238E27FC236}">
                <a16:creationId xmlns:a16="http://schemas.microsoft.com/office/drawing/2014/main" id="{31D5FC2F-9775-58D6-01C6-33E423865109}"/>
              </a:ext>
            </a:extLst>
          </p:cNvPr>
          <p:cNvSpPr txBox="1">
            <a:spLocks noChangeArrowheads="1"/>
          </p:cNvSpPr>
          <p:nvPr/>
        </p:nvSpPr>
        <p:spPr bwMode="auto">
          <a:xfrm>
            <a:off x="1485900" y="4056063"/>
            <a:ext cx="16827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1800">
                <a:solidFill>
                  <a:schemeClr val="bg1"/>
                </a:solidFill>
              </a:rPr>
              <a:t>Cu ~ 20 microns</a:t>
            </a:r>
            <a:endParaRPr lang="nl-NL" altLang="nl-NL" sz="1800">
              <a:solidFill>
                <a:schemeClr val="bg1"/>
              </a:solidFill>
            </a:endParaRPr>
          </a:p>
        </p:txBody>
      </p:sp>
      <p:sp>
        <p:nvSpPr>
          <p:cNvPr id="34" name="TextBox 16405">
            <a:extLst>
              <a:ext uri="{FF2B5EF4-FFF2-40B4-BE49-F238E27FC236}">
                <a16:creationId xmlns:a16="http://schemas.microsoft.com/office/drawing/2014/main" id="{5AAD92A7-AAFC-A1BF-FAFD-52114A51DDF8}"/>
              </a:ext>
            </a:extLst>
          </p:cNvPr>
          <p:cNvSpPr txBox="1">
            <a:spLocks noChangeArrowheads="1"/>
          </p:cNvSpPr>
          <p:nvPr/>
        </p:nvSpPr>
        <p:spPr bwMode="auto">
          <a:xfrm>
            <a:off x="1485900" y="4519613"/>
            <a:ext cx="1562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1800">
                <a:solidFill>
                  <a:schemeClr val="bg1"/>
                </a:solidFill>
              </a:rPr>
              <a:t>Ag ~ 2 microns</a:t>
            </a:r>
            <a:endParaRPr lang="nl-NL" altLang="nl-NL" sz="1800">
              <a:solidFill>
                <a:schemeClr val="bg1"/>
              </a:solidFill>
            </a:endParaRPr>
          </a:p>
        </p:txBody>
      </p:sp>
      <p:sp>
        <p:nvSpPr>
          <p:cNvPr id="38" name="TextBox 4">
            <a:extLst>
              <a:ext uri="{FF2B5EF4-FFF2-40B4-BE49-F238E27FC236}">
                <a16:creationId xmlns:a16="http://schemas.microsoft.com/office/drawing/2014/main" id="{31A3CD97-88F4-F00F-4F67-D944FEEA2F1F}"/>
              </a:ext>
            </a:extLst>
          </p:cNvPr>
          <p:cNvSpPr txBox="1">
            <a:spLocks noChangeArrowheads="1"/>
          </p:cNvSpPr>
          <p:nvPr/>
        </p:nvSpPr>
        <p:spPr bwMode="auto">
          <a:xfrm>
            <a:off x="284163" y="3467100"/>
            <a:ext cx="1655762"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1800" b="1"/>
              <a:t>SEM, top layers</a:t>
            </a:r>
            <a:endParaRPr lang="nl-NL" altLang="nl-NL" sz="1800" b="1"/>
          </a:p>
        </p:txBody>
      </p:sp>
      <p:sp>
        <p:nvSpPr>
          <p:cNvPr id="40" name="TextBox 4">
            <a:extLst>
              <a:ext uri="{FF2B5EF4-FFF2-40B4-BE49-F238E27FC236}">
                <a16:creationId xmlns:a16="http://schemas.microsoft.com/office/drawing/2014/main" id="{0016FCC3-381E-404F-DA66-8763132B49B4}"/>
              </a:ext>
            </a:extLst>
          </p:cNvPr>
          <p:cNvSpPr txBox="1">
            <a:spLocks noChangeArrowheads="1"/>
          </p:cNvSpPr>
          <p:nvPr/>
        </p:nvSpPr>
        <p:spPr bwMode="auto">
          <a:xfrm>
            <a:off x="8362950" y="1528763"/>
            <a:ext cx="1348446"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1800" dirty="0"/>
              <a:t>SEM, FIB cut</a:t>
            </a:r>
            <a:endParaRPr lang="nl-NL" altLang="nl-NL" sz="1800" dirty="0"/>
          </a:p>
        </p:txBody>
      </p:sp>
      <p:sp>
        <p:nvSpPr>
          <p:cNvPr id="42" name="TextBox 77">
            <a:extLst>
              <a:ext uri="{FF2B5EF4-FFF2-40B4-BE49-F238E27FC236}">
                <a16:creationId xmlns:a16="http://schemas.microsoft.com/office/drawing/2014/main" id="{DB17692F-97C2-F9ED-AAA4-CD0B4E9B8348}"/>
              </a:ext>
            </a:extLst>
          </p:cNvPr>
          <p:cNvSpPr txBox="1">
            <a:spLocks noChangeArrowheads="1"/>
          </p:cNvSpPr>
          <p:nvPr/>
        </p:nvSpPr>
        <p:spPr bwMode="auto">
          <a:xfrm>
            <a:off x="265113" y="5856974"/>
            <a:ext cx="11709400" cy="769441"/>
          </a:xfrm>
          <a:prstGeom prst="rect">
            <a:avLst/>
          </a:prstGeom>
          <a:solidFill>
            <a:schemeClr val="accent6">
              <a:lumMod val="20000"/>
              <a:lumOff val="80000"/>
            </a:schemeClr>
          </a:solidFill>
          <a:ln>
            <a:noFill/>
          </a:ln>
        </p:spPr>
        <p:txBody>
          <a:bodyPr>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a:lnSpc>
                <a:spcPct val="100000"/>
              </a:lnSpc>
              <a:spcBef>
                <a:spcPct val="0"/>
              </a:spcBef>
              <a:defRPr/>
            </a:pPr>
            <a:r>
              <a:rPr lang="en-US" altLang="nl-NL" sz="2200" dirty="0"/>
              <a:t>Irreversible degradation of the tape; local defect of blister type; internal delamination of the tape structure, on Ag-ReBCO interface and in the ReBCO layer itself. </a:t>
            </a:r>
          </a:p>
        </p:txBody>
      </p:sp>
      <p:pic>
        <p:nvPicPr>
          <p:cNvPr id="2" name="Picture 8" descr="A picture containing screen, dark, night sky&#10;&#10;Description automatically generated">
            <a:extLst>
              <a:ext uri="{FF2B5EF4-FFF2-40B4-BE49-F238E27FC236}">
                <a16:creationId xmlns:a16="http://schemas.microsoft.com/office/drawing/2014/main" id="{0B3F699D-2C44-D33C-1F42-4A2A4DE504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17175" y="-80963"/>
            <a:ext cx="1839913" cy="920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Image 1">
            <a:extLst>
              <a:ext uri="{FF2B5EF4-FFF2-40B4-BE49-F238E27FC236}">
                <a16:creationId xmlns:a16="http://schemas.microsoft.com/office/drawing/2014/main" id="{638D06D4-DFD1-86E5-D3EB-D28EB698D17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995895" y="108700"/>
            <a:ext cx="578036" cy="56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6" name="Group 35">
            <a:extLst>
              <a:ext uri="{FF2B5EF4-FFF2-40B4-BE49-F238E27FC236}">
                <a16:creationId xmlns:a16="http://schemas.microsoft.com/office/drawing/2014/main" id="{C304D9CC-879D-47A5-AE39-9FBB479F3E99}"/>
              </a:ext>
            </a:extLst>
          </p:cNvPr>
          <p:cNvGrpSpPr/>
          <p:nvPr/>
        </p:nvGrpSpPr>
        <p:grpSpPr>
          <a:xfrm>
            <a:off x="284358" y="1295372"/>
            <a:ext cx="11690155" cy="4433812"/>
            <a:chOff x="284358" y="1353570"/>
            <a:chExt cx="11690155" cy="4433812"/>
          </a:xfrm>
        </p:grpSpPr>
        <p:pic>
          <p:nvPicPr>
            <p:cNvPr id="7" name="Picture 3">
              <a:extLst>
                <a:ext uri="{FF2B5EF4-FFF2-40B4-BE49-F238E27FC236}">
                  <a16:creationId xmlns:a16="http://schemas.microsoft.com/office/drawing/2014/main" id="{494610AE-4CA9-6D2C-3C4B-3DDAE1C650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40086" t="59892" r="19118" b="12108"/>
            <a:stretch>
              <a:fillRect/>
            </a:stretch>
          </p:blipFill>
          <p:spPr bwMode="auto">
            <a:xfrm>
              <a:off x="304665" y="1353570"/>
              <a:ext cx="4090987" cy="170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3">
              <a:extLst>
                <a:ext uri="{FF2B5EF4-FFF2-40B4-BE49-F238E27FC236}">
                  <a16:creationId xmlns:a16="http://schemas.microsoft.com/office/drawing/2014/main" id="{46C4DA17-747E-449A-ABE8-286AB033536B}"/>
                </a:ext>
              </a:extLst>
            </p:cNvPr>
            <p:cNvGrpSpPr/>
            <p:nvPr/>
          </p:nvGrpSpPr>
          <p:grpSpPr>
            <a:xfrm>
              <a:off x="4735653" y="1353570"/>
              <a:ext cx="7238860" cy="4433812"/>
              <a:chOff x="4735653" y="1443038"/>
              <a:chExt cx="7238860" cy="4433812"/>
            </a:xfrm>
          </p:grpSpPr>
          <p:grpSp>
            <p:nvGrpSpPr>
              <p:cNvPr id="11" name="Group 22">
                <a:extLst>
                  <a:ext uri="{FF2B5EF4-FFF2-40B4-BE49-F238E27FC236}">
                    <a16:creationId xmlns:a16="http://schemas.microsoft.com/office/drawing/2014/main" id="{88165E58-FF08-BAE6-B77F-1DC12D166169}"/>
                  </a:ext>
                </a:extLst>
              </p:cNvPr>
              <p:cNvGrpSpPr>
                <a:grpSpLocks/>
              </p:cNvGrpSpPr>
              <p:nvPr/>
            </p:nvGrpSpPr>
            <p:grpSpPr bwMode="auto">
              <a:xfrm>
                <a:off x="4794129" y="1446297"/>
                <a:ext cx="2900363" cy="2426783"/>
                <a:chOff x="4321936" y="253424"/>
                <a:chExt cx="7323716" cy="6628852"/>
              </a:xfrm>
            </p:grpSpPr>
            <p:pic>
              <p:nvPicPr>
                <p:cNvPr id="12" name="Picture 23" descr="A close-up of a microscope&#10;&#10;Description automatically generated">
                  <a:extLst>
                    <a:ext uri="{FF2B5EF4-FFF2-40B4-BE49-F238E27FC236}">
                      <a16:creationId xmlns:a16="http://schemas.microsoft.com/office/drawing/2014/main" id="{98BCF5B8-CC74-07EB-B6F6-12F51E4F449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21310"/>
                <a:stretch>
                  <a:fillRect/>
                </a:stretch>
              </p:blipFill>
              <p:spPr bwMode="auto">
                <a:xfrm>
                  <a:off x="4321936" y="253424"/>
                  <a:ext cx="7323716" cy="6628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Arrow Connector 12">
                  <a:extLst>
                    <a:ext uri="{FF2B5EF4-FFF2-40B4-BE49-F238E27FC236}">
                      <a16:creationId xmlns:a16="http://schemas.microsoft.com/office/drawing/2014/main" id="{B9546032-1348-C2AC-F4A5-C93B40021F42}"/>
                    </a:ext>
                  </a:extLst>
                </p:cNvPr>
                <p:cNvCxnSpPr>
                  <a:cxnSpLocks/>
                </p:cNvCxnSpPr>
                <p:nvPr/>
              </p:nvCxnSpPr>
              <p:spPr>
                <a:xfrm>
                  <a:off x="6494598" y="2441119"/>
                  <a:ext cx="0" cy="626936"/>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9C4653C-0B2C-13EB-24D9-670911243A6B}"/>
                    </a:ext>
                  </a:extLst>
                </p:cNvPr>
                <p:cNvCxnSpPr>
                  <a:cxnSpLocks/>
                </p:cNvCxnSpPr>
                <p:nvPr/>
              </p:nvCxnSpPr>
              <p:spPr>
                <a:xfrm>
                  <a:off x="7015716" y="2313980"/>
                  <a:ext cx="0" cy="644470"/>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26330958-63A4-D52C-F42F-8B5B342DD7CE}"/>
                    </a:ext>
                  </a:extLst>
                </p:cNvPr>
                <p:cNvCxnSpPr>
                  <a:cxnSpLocks/>
                </p:cNvCxnSpPr>
                <p:nvPr/>
              </p:nvCxnSpPr>
              <p:spPr>
                <a:xfrm>
                  <a:off x="7564896" y="2502497"/>
                  <a:ext cx="0" cy="565558"/>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391B7A1-B561-F7F9-ABD8-AF6667040493}"/>
                    </a:ext>
                  </a:extLst>
                </p:cNvPr>
                <p:cNvCxnSpPr>
                  <a:cxnSpLocks/>
                </p:cNvCxnSpPr>
                <p:nvPr/>
              </p:nvCxnSpPr>
              <p:spPr>
                <a:xfrm>
                  <a:off x="8987948" y="2502497"/>
                  <a:ext cx="0" cy="626936"/>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1CC9E843-7CC1-A3C6-7473-36391C92E3A3}"/>
                    </a:ext>
                  </a:extLst>
                </p:cNvPr>
                <p:cNvCxnSpPr>
                  <a:cxnSpLocks/>
                </p:cNvCxnSpPr>
                <p:nvPr/>
              </p:nvCxnSpPr>
              <p:spPr>
                <a:xfrm>
                  <a:off x="8382650" y="2647176"/>
                  <a:ext cx="0" cy="626934"/>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30D97F1E-611E-281E-5186-3F9F01956ED5}"/>
                    </a:ext>
                  </a:extLst>
                </p:cNvPr>
                <p:cNvCxnSpPr>
                  <a:cxnSpLocks/>
                </p:cNvCxnSpPr>
                <p:nvPr/>
              </p:nvCxnSpPr>
              <p:spPr>
                <a:xfrm>
                  <a:off x="8723380" y="2743628"/>
                  <a:ext cx="0" cy="626934"/>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6388">
                  <a:extLst>
                    <a:ext uri="{FF2B5EF4-FFF2-40B4-BE49-F238E27FC236}">
                      <a16:creationId xmlns:a16="http://schemas.microsoft.com/office/drawing/2014/main" id="{4D9C318A-08F1-4CC7-FCB7-272937E52F38}"/>
                    </a:ext>
                  </a:extLst>
                </p:cNvPr>
                <p:cNvSpPr txBox="1">
                  <a:spLocks noChangeArrowheads="1"/>
                </p:cNvSpPr>
                <p:nvPr/>
              </p:nvSpPr>
              <p:spPr bwMode="auto">
                <a:xfrm>
                  <a:off x="7166957" y="1586134"/>
                  <a:ext cx="2352674" cy="101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1800" dirty="0">
                      <a:solidFill>
                        <a:srgbClr val="C00000"/>
                      </a:solidFill>
                    </a:rPr>
                    <a:t>melting</a:t>
                  </a:r>
                  <a:endParaRPr lang="nl-NL" altLang="nl-NL" sz="1800" dirty="0">
                    <a:solidFill>
                      <a:srgbClr val="C00000"/>
                    </a:solidFill>
                  </a:endParaRPr>
                </a:p>
              </p:txBody>
            </p:sp>
            <p:sp>
              <p:nvSpPr>
                <p:cNvPr id="20" name="TextBox 16390">
                  <a:extLst>
                    <a:ext uri="{FF2B5EF4-FFF2-40B4-BE49-F238E27FC236}">
                      <a16:creationId xmlns:a16="http://schemas.microsoft.com/office/drawing/2014/main" id="{DD4D3B35-286A-6C24-8E9C-658C11D57F52}"/>
                    </a:ext>
                  </a:extLst>
                </p:cNvPr>
                <p:cNvSpPr txBox="1">
                  <a:spLocks noChangeArrowheads="1"/>
                </p:cNvSpPr>
                <p:nvPr/>
              </p:nvSpPr>
              <p:spPr bwMode="auto">
                <a:xfrm>
                  <a:off x="8145114" y="3502274"/>
                  <a:ext cx="3344411" cy="101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1800" dirty="0">
                      <a:solidFill>
                        <a:srgbClr val="C00000"/>
                      </a:solidFill>
                    </a:rPr>
                    <a:t>End of crack</a:t>
                  </a:r>
                  <a:endParaRPr lang="nl-NL" altLang="nl-NL" sz="1800" dirty="0">
                    <a:solidFill>
                      <a:srgbClr val="C00000"/>
                    </a:solidFill>
                  </a:endParaRPr>
                </a:p>
              </p:txBody>
            </p:sp>
          </p:grpSp>
          <p:sp>
            <p:nvSpPr>
              <p:cNvPr id="39" name="TextBox 4">
                <a:extLst>
                  <a:ext uri="{FF2B5EF4-FFF2-40B4-BE49-F238E27FC236}">
                    <a16:creationId xmlns:a16="http://schemas.microsoft.com/office/drawing/2014/main" id="{1EEE2B5C-C784-A578-2A9A-83DF3117C136}"/>
                  </a:ext>
                </a:extLst>
              </p:cNvPr>
              <p:cNvSpPr txBox="1">
                <a:spLocks noChangeArrowheads="1"/>
              </p:cNvSpPr>
              <p:nvPr/>
            </p:nvSpPr>
            <p:spPr bwMode="auto">
              <a:xfrm>
                <a:off x="4845714" y="1486565"/>
                <a:ext cx="1348446"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1800" dirty="0"/>
                  <a:t>SEM, FIB cut</a:t>
                </a:r>
                <a:endParaRPr lang="nl-NL" altLang="nl-NL" sz="1800" dirty="0"/>
              </a:p>
            </p:txBody>
          </p:sp>
          <p:grpSp>
            <p:nvGrpSpPr>
              <p:cNvPr id="65" name="Group 64">
                <a:extLst>
                  <a:ext uri="{FF2B5EF4-FFF2-40B4-BE49-F238E27FC236}">
                    <a16:creationId xmlns:a16="http://schemas.microsoft.com/office/drawing/2014/main" id="{321045B4-2617-5AF4-5433-026E3E572C46}"/>
                  </a:ext>
                </a:extLst>
              </p:cNvPr>
              <p:cNvGrpSpPr/>
              <p:nvPr/>
            </p:nvGrpSpPr>
            <p:grpSpPr>
              <a:xfrm>
                <a:off x="4735653" y="2965520"/>
                <a:ext cx="5565775" cy="2911330"/>
                <a:chOff x="4760913" y="3068638"/>
                <a:chExt cx="5565775" cy="3051175"/>
              </a:xfrm>
            </p:grpSpPr>
            <p:grpSp>
              <p:nvGrpSpPr>
                <p:cNvPr id="53" name="Group 52">
                  <a:extLst>
                    <a:ext uri="{FF2B5EF4-FFF2-40B4-BE49-F238E27FC236}">
                      <a16:creationId xmlns:a16="http://schemas.microsoft.com/office/drawing/2014/main" id="{EB47ABC7-FE7F-87E9-F6F7-169958EF2082}"/>
                    </a:ext>
                  </a:extLst>
                </p:cNvPr>
                <p:cNvGrpSpPr/>
                <p:nvPr/>
              </p:nvGrpSpPr>
              <p:grpSpPr>
                <a:xfrm>
                  <a:off x="4760913" y="3068638"/>
                  <a:ext cx="5565775" cy="3051175"/>
                  <a:chOff x="4760913" y="3068638"/>
                  <a:chExt cx="5565775" cy="3051175"/>
                </a:xfrm>
              </p:grpSpPr>
              <p:grpSp>
                <p:nvGrpSpPr>
                  <p:cNvPr id="21" name="Group 16391">
                    <a:extLst>
                      <a:ext uri="{FF2B5EF4-FFF2-40B4-BE49-F238E27FC236}">
                        <a16:creationId xmlns:a16="http://schemas.microsoft.com/office/drawing/2014/main" id="{216850D1-ED79-7753-2AA6-1422F187BA60}"/>
                      </a:ext>
                    </a:extLst>
                  </p:cNvPr>
                  <p:cNvGrpSpPr>
                    <a:grpSpLocks/>
                  </p:cNvGrpSpPr>
                  <p:nvPr/>
                </p:nvGrpSpPr>
                <p:grpSpPr bwMode="auto">
                  <a:xfrm>
                    <a:off x="4760913" y="3068638"/>
                    <a:ext cx="5565775" cy="3051175"/>
                    <a:chOff x="6127024" y="2758409"/>
                    <a:chExt cx="6056700" cy="3699801"/>
                  </a:xfrm>
                </p:grpSpPr>
                <p:pic>
                  <p:nvPicPr>
                    <p:cNvPr id="22" name="Picture 16393" descr="A close-up of a black and white image&#10;&#10;Description automatically generated">
                      <a:extLst>
                        <a:ext uri="{FF2B5EF4-FFF2-40B4-BE49-F238E27FC236}">
                          <a16:creationId xmlns:a16="http://schemas.microsoft.com/office/drawing/2014/main" id="{A273DB5C-51B7-CDC2-3C4D-3AE149487DE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t="14233"/>
                    <a:stretch>
                      <a:fillRect/>
                    </a:stretch>
                  </p:blipFill>
                  <p:spPr bwMode="auto">
                    <a:xfrm>
                      <a:off x="6127024" y="2758409"/>
                      <a:ext cx="6056700" cy="3699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16394">
                      <a:extLst>
                        <a:ext uri="{FF2B5EF4-FFF2-40B4-BE49-F238E27FC236}">
                          <a16:creationId xmlns:a16="http://schemas.microsoft.com/office/drawing/2014/main" id="{66207930-AEA7-20AC-22C1-E015CF40ED4F}"/>
                        </a:ext>
                      </a:extLst>
                    </p:cNvPr>
                    <p:cNvSpPr txBox="1">
                      <a:spLocks noChangeArrowheads="1"/>
                    </p:cNvSpPr>
                    <p:nvPr/>
                  </p:nvSpPr>
                  <p:spPr bwMode="auto">
                    <a:xfrm>
                      <a:off x="10329434" y="5408389"/>
                      <a:ext cx="149432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1800" dirty="0">
                          <a:solidFill>
                            <a:schemeClr val="bg1"/>
                          </a:solidFill>
                        </a:rPr>
                        <a:t>Al</a:t>
                      </a:r>
                      <a:r>
                        <a:rPr lang="en-US" altLang="nl-NL" sz="1800" baseline="-25000" dirty="0">
                          <a:solidFill>
                            <a:schemeClr val="bg1"/>
                          </a:solidFill>
                        </a:rPr>
                        <a:t>2</a:t>
                      </a:r>
                      <a:r>
                        <a:rPr lang="en-US" altLang="nl-NL" sz="1800" dirty="0">
                          <a:solidFill>
                            <a:schemeClr val="bg1"/>
                          </a:solidFill>
                        </a:rPr>
                        <a:t>O</a:t>
                      </a:r>
                      <a:r>
                        <a:rPr lang="en-US" altLang="nl-NL" sz="1800" baseline="-25000" dirty="0">
                          <a:solidFill>
                            <a:schemeClr val="bg1"/>
                          </a:solidFill>
                        </a:rPr>
                        <a:t>3</a:t>
                      </a:r>
                      <a:r>
                        <a:rPr lang="en-US" altLang="nl-NL" sz="1800" dirty="0">
                          <a:solidFill>
                            <a:schemeClr val="bg1"/>
                          </a:solidFill>
                        </a:rPr>
                        <a:t> ~ 80 nm</a:t>
                      </a:r>
                      <a:endParaRPr lang="nl-NL" altLang="nl-NL" sz="1800" dirty="0">
                        <a:solidFill>
                          <a:schemeClr val="bg1"/>
                        </a:solidFill>
                      </a:endParaRPr>
                    </a:p>
                  </p:txBody>
                </p:sp>
                <p:cxnSp>
                  <p:nvCxnSpPr>
                    <p:cNvPr id="24" name="Straight Arrow Connector 23">
                      <a:extLst>
                        <a:ext uri="{FF2B5EF4-FFF2-40B4-BE49-F238E27FC236}">
                          <a16:creationId xmlns:a16="http://schemas.microsoft.com/office/drawing/2014/main" id="{011CD04E-D436-43D1-4080-99E94AC1A9B9}"/>
                        </a:ext>
                      </a:extLst>
                    </p:cNvPr>
                    <p:cNvCxnSpPr>
                      <a:cxnSpLocks/>
                    </p:cNvCxnSpPr>
                    <p:nvPr/>
                  </p:nvCxnSpPr>
                  <p:spPr>
                    <a:xfrm flipH="1" flipV="1">
                      <a:off x="9943468" y="4978835"/>
                      <a:ext cx="459958" cy="624685"/>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16396">
                      <a:extLst>
                        <a:ext uri="{FF2B5EF4-FFF2-40B4-BE49-F238E27FC236}">
                          <a16:creationId xmlns:a16="http://schemas.microsoft.com/office/drawing/2014/main" id="{D4BD9945-997A-AA2A-ACEA-3A8537997B69}"/>
                        </a:ext>
                      </a:extLst>
                    </p:cNvPr>
                    <p:cNvSpPr txBox="1">
                      <a:spLocks noChangeArrowheads="1"/>
                    </p:cNvSpPr>
                    <p:nvPr/>
                  </p:nvSpPr>
                  <p:spPr bwMode="auto">
                    <a:xfrm>
                      <a:off x="10337344" y="4966354"/>
                      <a:ext cx="14205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1800" dirty="0">
                          <a:solidFill>
                            <a:schemeClr val="bg1"/>
                          </a:solidFill>
                        </a:rPr>
                        <a:t>Y</a:t>
                      </a:r>
                      <a:r>
                        <a:rPr lang="en-US" altLang="nl-NL" sz="1800" baseline="-25000" dirty="0">
                          <a:solidFill>
                            <a:schemeClr val="bg1"/>
                          </a:solidFill>
                        </a:rPr>
                        <a:t>2</a:t>
                      </a:r>
                      <a:r>
                        <a:rPr lang="en-US" altLang="nl-NL" sz="1800" dirty="0">
                          <a:solidFill>
                            <a:schemeClr val="bg1"/>
                          </a:solidFill>
                        </a:rPr>
                        <a:t>O</a:t>
                      </a:r>
                      <a:r>
                        <a:rPr lang="en-US" altLang="nl-NL" sz="1800" baseline="-25000" dirty="0">
                          <a:solidFill>
                            <a:schemeClr val="bg1"/>
                          </a:solidFill>
                        </a:rPr>
                        <a:t>3</a:t>
                      </a:r>
                      <a:r>
                        <a:rPr lang="en-US" altLang="nl-NL" sz="1800" dirty="0">
                          <a:solidFill>
                            <a:schemeClr val="bg1"/>
                          </a:solidFill>
                        </a:rPr>
                        <a:t> ~ 20 nm</a:t>
                      </a:r>
                      <a:endParaRPr lang="nl-NL" altLang="nl-NL" sz="1800" dirty="0">
                        <a:solidFill>
                          <a:schemeClr val="bg1"/>
                        </a:solidFill>
                      </a:endParaRPr>
                    </a:p>
                  </p:txBody>
                </p:sp>
                <p:sp>
                  <p:nvSpPr>
                    <p:cNvPr id="26" name="TextBox 16397">
                      <a:extLst>
                        <a:ext uri="{FF2B5EF4-FFF2-40B4-BE49-F238E27FC236}">
                          <a16:creationId xmlns:a16="http://schemas.microsoft.com/office/drawing/2014/main" id="{92E2175A-923E-4BB6-2B61-E99DB8114C56}"/>
                        </a:ext>
                      </a:extLst>
                    </p:cNvPr>
                    <p:cNvSpPr txBox="1">
                      <a:spLocks noChangeArrowheads="1"/>
                    </p:cNvSpPr>
                    <p:nvPr/>
                  </p:nvSpPr>
                  <p:spPr bwMode="auto">
                    <a:xfrm>
                      <a:off x="10342580" y="4619968"/>
                      <a:ext cx="13404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1800" dirty="0">
                          <a:solidFill>
                            <a:schemeClr val="bg1"/>
                          </a:solidFill>
                        </a:rPr>
                        <a:t>MgO ~ 5 nm</a:t>
                      </a:r>
                      <a:endParaRPr lang="nl-NL" altLang="nl-NL" sz="1800" dirty="0">
                        <a:solidFill>
                          <a:schemeClr val="bg1"/>
                        </a:solidFill>
                      </a:endParaRPr>
                    </a:p>
                  </p:txBody>
                </p:sp>
                <p:cxnSp>
                  <p:nvCxnSpPr>
                    <p:cNvPr id="27" name="Straight Arrow Connector 26">
                      <a:extLst>
                        <a:ext uri="{FF2B5EF4-FFF2-40B4-BE49-F238E27FC236}">
                          <a16:creationId xmlns:a16="http://schemas.microsoft.com/office/drawing/2014/main" id="{7DFC5E30-0B0D-1D57-D2BB-45678A5C5C7B}"/>
                        </a:ext>
                      </a:extLst>
                    </p:cNvPr>
                    <p:cNvCxnSpPr>
                      <a:cxnSpLocks/>
                    </p:cNvCxnSpPr>
                    <p:nvPr/>
                  </p:nvCxnSpPr>
                  <p:spPr>
                    <a:xfrm flipH="1" flipV="1">
                      <a:off x="10102392" y="4924002"/>
                      <a:ext cx="234952" cy="24348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C24FC98-516E-F301-57F4-CAD13F3E9F55}"/>
                        </a:ext>
                      </a:extLst>
                    </p:cNvPr>
                    <p:cNvCxnSpPr>
                      <a:cxnSpLocks/>
                      <a:stCxn id="26" idx="1"/>
                    </p:cNvCxnSpPr>
                    <p:nvPr/>
                  </p:nvCxnSpPr>
                  <p:spPr>
                    <a:xfrm flipH="1" flipV="1">
                      <a:off x="10071633" y="4771900"/>
                      <a:ext cx="270948" cy="32735"/>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16400">
                      <a:extLst>
                        <a:ext uri="{FF2B5EF4-FFF2-40B4-BE49-F238E27FC236}">
                          <a16:creationId xmlns:a16="http://schemas.microsoft.com/office/drawing/2014/main" id="{CBB5F4E4-22DE-27B4-D3CA-93B632F1F715}"/>
                        </a:ext>
                      </a:extLst>
                    </p:cNvPr>
                    <p:cNvSpPr txBox="1">
                      <a:spLocks noChangeArrowheads="1"/>
                    </p:cNvSpPr>
                    <p:nvPr/>
                  </p:nvSpPr>
                  <p:spPr bwMode="auto">
                    <a:xfrm>
                      <a:off x="10342580" y="4227364"/>
                      <a:ext cx="17956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1800" dirty="0">
                          <a:solidFill>
                            <a:schemeClr val="bg1"/>
                          </a:solidFill>
                        </a:rPr>
                        <a:t>LaMnO</a:t>
                      </a:r>
                      <a:r>
                        <a:rPr lang="en-US" altLang="nl-NL" sz="1800" baseline="-25000" dirty="0">
                          <a:solidFill>
                            <a:schemeClr val="bg1"/>
                          </a:solidFill>
                        </a:rPr>
                        <a:t>3</a:t>
                      </a:r>
                      <a:r>
                        <a:rPr lang="en-US" altLang="nl-NL" sz="1800" dirty="0">
                          <a:solidFill>
                            <a:schemeClr val="bg1"/>
                          </a:solidFill>
                        </a:rPr>
                        <a:t> ~ 20 nm</a:t>
                      </a:r>
                      <a:endParaRPr lang="nl-NL" altLang="nl-NL" sz="1800" dirty="0">
                        <a:solidFill>
                          <a:schemeClr val="bg1"/>
                        </a:solidFill>
                      </a:endParaRPr>
                    </a:p>
                  </p:txBody>
                </p:sp>
                <p:cxnSp>
                  <p:nvCxnSpPr>
                    <p:cNvPr id="30" name="Straight Arrow Connector 29">
                      <a:extLst>
                        <a:ext uri="{FF2B5EF4-FFF2-40B4-BE49-F238E27FC236}">
                          <a16:creationId xmlns:a16="http://schemas.microsoft.com/office/drawing/2014/main" id="{7B2D3866-3B8B-4CED-72DA-718DCBEFAD5F}"/>
                        </a:ext>
                      </a:extLst>
                    </p:cNvPr>
                    <p:cNvCxnSpPr>
                      <a:cxnSpLocks/>
                    </p:cNvCxnSpPr>
                    <p:nvPr/>
                  </p:nvCxnSpPr>
                  <p:spPr>
                    <a:xfrm flipH="1">
                      <a:off x="10071633" y="4517836"/>
                      <a:ext cx="331793" cy="87555"/>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16402">
                      <a:extLst>
                        <a:ext uri="{FF2B5EF4-FFF2-40B4-BE49-F238E27FC236}">
                          <a16:creationId xmlns:a16="http://schemas.microsoft.com/office/drawing/2014/main" id="{E8BF5587-B60D-50ED-DE4D-ED5117B62311}"/>
                        </a:ext>
                      </a:extLst>
                    </p:cNvPr>
                    <p:cNvSpPr txBox="1">
                      <a:spLocks noChangeArrowheads="1"/>
                    </p:cNvSpPr>
                    <p:nvPr/>
                  </p:nvSpPr>
                  <p:spPr bwMode="auto">
                    <a:xfrm>
                      <a:off x="8657848" y="3981540"/>
                      <a:ext cx="1624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1800" dirty="0">
                          <a:solidFill>
                            <a:schemeClr val="bg1"/>
                          </a:solidFill>
                        </a:rPr>
                        <a:t>CeO</a:t>
                      </a:r>
                      <a:r>
                        <a:rPr lang="en-US" altLang="nl-NL" sz="1800" baseline="-25000" dirty="0">
                          <a:solidFill>
                            <a:schemeClr val="bg1"/>
                          </a:solidFill>
                        </a:rPr>
                        <a:t>2</a:t>
                      </a:r>
                      <a:r>
                        <a:rPr lang="en-US" altLang="nl-NL" sz="1800" dirty="0">
                          <a:solidFill>
                            <a:schemeClr val="bg1"/>
                          </a:solidFill>
                        </a:rPr>
                        <a:t> ~ 200 nm</a:t>
                      </a:r>
                      <a:endParaRPr lang="nl-NL" altLang="nl-NL" sz="1800" dirty="0">
                        <a:solidFill>
                          <a:schemeClr val="bg1"/>
                        </a:solidFill>
                      </a:endParaRPr>
                    </a:p>
                  </p:txBody>
                </p:sp>
              </p:grpSp>
              <p:sp>
                <p:nvSpPr>
                  <p:cNvPr id="41" name="TextBox 4">
                    <a:extLst>
                      <a:ext uri="{FF2B5EF4-FFF2-40B4-BE49-F238E27FC236}">
                        <a16:creationId xmlns:a16="http://schemas.microsoft.com/office/drawing/2014/main" id="{5DECF850-3133-3857-9207-69AB33089D6D}"/>
                      </a:ext>
                    </a:extLst>
                  </p:cNvPr>
                  <p:cNvSpPr txBox="1">
                    <a:spLocks noChangeArrowheads="1"/>
                  </p:cNvSpPr>
                  <p:nvPr/>
                </p:nvSpPr>
                <p:spPr bwMode="auto">
                  <a:xfrm>
                    <a:off x="4760913" y="3076646"/>
                    <a:ext cx="2325688"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1800" dirty="0"/>
                      <a:t>SEM, FIB, buffer layers</a:t>
                    </a:r>
                    <a:endParaRPr lang="nl-NL" altLang="nl-NL" sz="1800" dirty="0"/>
                  </a:p>
                </p:txBody>
              </p:sp>
              <p:cxnSp>
                <p:nvCxnSpPr>
                  <p:cNvPr id="47" name="Straight Arrow Connector 46">
                    <a:extLst>
                      <a:ext uri="{FF2B5EF4-FFF2-40B4-BE49-F238E27FC236}">
                        <a16:creationId xmlns:a16="http://schemas.microsoft.com/office/drawing/2014/main" id="{72373B0D-9490-3955-B64A-BFECA0B7B034}"/>
                      </a:ext>
                    </a:extLst>
                  </p:cNvPr>
                  <p:cNvCxnSpPr>
                    <a:cxnSpLocks/>
                  </p:cNvCxnSpPr>
                  <p:nvPr/>
                </p:nvCxnSpPr>
                <p:spPr>
                  <a:xfrm flipV="1">
                    <a:off x="5408023" y="3642757"/>
                    <a:ext cx="75202" cy="24496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51D3F248-7454-1FEA-0959-48FDAE16E284}"/>
                      </a:ext>
                    </a:extLst>
                  </p:cNvPr>
                  <p:cNvSpPr txBox="1"/>
                  <p:nvPr/>
                </p:nvSpPr>
                <p:spPr>
                  <a:xfrm>
                    <a:off x="4925164" y="3869821"/>
                    <a:ext cx="1501886" cy="369332"/>
                  </a:xfrm>
                  <a:prstGeom prst="rect">
                    <a:avLst/>
                  </a:prstGeom>
                  <a:noFill/>
                </p:spPr>
                <p:txBody>
                  <a:bodyPr wrap="none" rtlCol="0">
                    <a:spAutoFit/>
                  </a:bodyPr>
                  <a:lstStyle/>
                  <a:p>
                    <a:r>
                      <a:rPr lang="en-US" dirty="0">
                        <a:solidFill>
                          <a:srgbClr val="C00000"/>
                        </a:solidFill>
                      </a:rPr>
                      <a:t>delamination</a:t>
                    </a:r>
                    <a:endParaRPr lang="nl-NL" dirty="0">
                      <a:solidFill>
                        <a:srgbClr val="C00000"/>
                      </a:solidFill>
                    </a:endParaRPr>
                  </a:p>
                </p:txBody>
              </p:sp>
            </p:grpSp>
            <p:cxnSp>
              <p:nvCxnSpPr>
                <p:cNvPr id="55" name="Straight Connector 54">
                  <a:extLst>
                    <a:ext uri="{FF2B5EF4-FFF2-40B4-BE49-F238E27FC236}">
                      <a16:creationId xmlns:a16="http://schemas.microsoft.com/office/drawing/2014/main" id="{F6606609-50AA-4A29-4E5C-D9935BE3EAD1}"/>
                    </a:ext>
                  </a:extLst>
                </p:cNvPr>
                <p:cNvCxnSpPr/>
                <p:nvPr/>
              </p:nvCxnSpPr>
              <p:spPr>
                <a:xfrm>
                  <a:off x="8752114" y="5965374"/>
                  <a:ext cx="1332412" cy="0"/>
                </a:xfrm>
                <a:prstGeom prst="line">
                  <a:avLst/>
                </a:prstGeom>
                <a:ln w="57150">
                  <a:solidFill>
                    <a:schemeClr val="bg1"/>
                  </a:solidFill>
                </a:ln>
              </p:spPr>
              <p:style>
                <a:lnRef idx="2">
                  <a:schemeClr val="accent1"/>
                </a:lnRef>
                <a:fillRef idx="0">
                  <a:schemeClr val="accent1"/>
                </a:fillRef>
                <a:effectRef idx="1">
                  <a:schemeClr val="accent1"/>
                </a:effectRef>
                <a:fontRef idx="minor">
                  <a:schemeClr val="tx1"/>
                </a:fontRef>
              </p:style>
            </p:cxnSp>
            <p:sp>
              <p:nvSpPr>
                <p:cNvPr id="56" name="TextBox 16400">
                  <a:extLst>
                    <a:ext uri="{FF2B5EF4-FFF2-40B4-BE49-F238E27FC236}">
                      <a16:creationId xmlns:a16="http://schemas.microsoft.com/office/drawing/2014/main" id="{645211A1-29CA-DCB0-D905-1379C5F93CC8}"/>
                    </a:ext>
                  </a:extLst>
                </p:cNvPr>
                <p:cNvSpPr txBox="1">
                  <a:spLocks noChangeArrowheads="1"/>
                </p:cNvSpPr>
                <p:nvPr/>
              </p:nvSpPr>
              <p:spPr bwMode="auto">
                <a:xfrm>
                  <a:off x="8964889" y="5636645"/>
                  <a:ext cx="8947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1800" dirty="0">
                      <a:solidFill>
                        <a:schemeClr val="bg1"/>
                      </a:solidFill>
                    </a:rPr>
                    <a:t>400 nm</a:t>
                  </a:r>
                  <a:endParaRPr lang="nl-NL" altLang="nl-NL" sz="1800" dirty="0">
                    <a:solidFill>
                      <a:schemeClr val="bg1"/>
                    </a:solidFill>
                  </a:endParaRPr>
                </a:p>
              </p:txBody>
            </p:sp>
          </p:grpSp>
          <p:grpSp>
            <p:nvGrpSpPr>
              <p:cNvPr id="64" name="Group 63">
                <a:extLst>
                  <a:ext uri="{FF2B5EF4-FFF2-40B4-BE49-F238E27FC236}">
                    <a16:creationId xmlns:a16="http://schemas.microsoft.com/office/drawing/2014/main" id="{EC99162E-9BC7-2C06-45E5-50B36AF80821}"/>
                  </a:ext>
                </a:extLst>
              </p:cNvPr>
              <p:cNvGrpSpPr/>
              <p:nvPr/>
            </p:nvGrpSpPr>
            <p:grpSpPr>
              <a:xfrm>
                <a:off x="8304213" y="1443038"/>
                <a:ext cx="3670300" cy="2515385"/>
                <a:chOff x="8304213" y="1443038"/>
                <a:chExt cx="3670300" cy="2613025"/>
              </a:xfrm>
            </p:grpSpPr>
            <p:pic>
              <p:nvPicPr>
                <p:cNvPr id="32" name="Picture 16403" descr="A close-up of a microscope&#10;&#10;Description automatically generated">
                  <a:extLst>
                    <a:ext uri="{FF2B5EF4-FFF2-40B4-BE49-F238E27FC236}">
                      <a16:creationId xmlns:a16="http://schemas.microsoft.com/office/drawing/2014/main" id="{D3285E3C-8315-4E52-AD1F-69AC70D76E4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04213" y="1443038"/>
                  <a:ext cx="3670300" cy="261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7" name="Straight Connector 56">
                  <a:extLst>
                    <a:ext uri="{FF2B5EF4-FFF2-40B4-BE49-F238E27FC236}">
                      <a16:creationId xmlns:a16="http://schemas.microsoft.com/office/drawing/2014/main" id="{DD21E11F-FD78-13F9-8C3F-D58C74DDDFAA}"/>
                    </a:ext>
                  </a:extLst>
                </p:cNvPr>
                <p:cNvCxnSpPr/>
                <p:nvPr/>
              </p:nvCxnSpPr>
              <p:spPr>
                <a:xfrm>
                  <a:off x="11051176" y="3942795"/>
                  <a:ext cx="661391" cy="0"/>
                </a:xfrm>
                <a:prstGeom prst="line">
                  <a:avLst/>
                </a:prstGeom>
                <a:ln w="57150">
                  <a:solidFill>
                    <a:schemeClr val="bg1"/>
                  </a:solidFill>
                </a:ln>
              </p:spPr>
              <p:style>
                <a:lnRef idx="2">
                  <a:schemeClr val="accent1"/>
                </a:lnRef>
                <a:fillRef idx="0">
                  <a:schemeClr val="accent1"/>
                </a:fillRef>
                <a:effectRef idx="1">
                  <a:schemeClr val="accent1"/>
                </a:effectRef>
                <a:fontRef idx="minor">
                  <a:schemeClr val="tx1"/>
                </a:fontRef>
              </p:style>
            </p:cxnSp>
            <p:sp>
              <p:nvSpPr>
                <p:cNvPr id="58" name="TextBox 16400">
                  <a:extLst>
                    <a:ext uri="{FF2B5EF4-FFF2-40B4-BE49-F238E27FC236}">
                      <a16:creationId xmlns:a16="http://schemas.microsoft.com/office/drawing/2014/main" id="{AB2C04C4-7A1B-7BD1-CA3D-69596B1FDE24}"/>
                    </a:ext>
                  </a:extLst>
                </p:cNvPr>
                <p:cNvSpPr txBox="1">
                  <a:spLocks noChangeArrowheads="1"/>
                </p:cNvSpPr>
                <p:nvPr/>
              </p:nvSpPr>
              <p:spPr bwMode="auto">
                <a:xfrm>
                  <a:off x="10889732" y="3541402"/>
                  <a:ext cx="8947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1800" dirty="0">
                      <a:solidFill>
                        <a:schemeClr val="bg1"/>
                      </a:solidFill>
                    </a:rPr>
                    <a:t>500 nm</a:t>
                  </a:r>
                  <a:endParaRPr lang="nl-NL" altLang="nl-NL" sz="1800" dirty="0">
                    <a:solidFill>
                      <a:schemeClr val="bg1"/>
                    </a:solidFill>
                  </a:endParaRPr>
                </a:p>
              </p:txBody>
            </p:sp>
          </p:grpSp>
        </p:grpSp>
        <p:grpSp>
          <p:nvGrpSpPr>
            <p:cNvPr id="63" name="Group 62">
              <a:extLst>
                <a:ext uri="{FF2B5EF4-FFF2-40B4-BE49-F238E27FC236}">
                  <a16:creationId xmlns:a16="http://schemas.microsoft.com/office/drawing/2014/main" id="{8D36856F-D3A6-CE3F-80B1-1EA075F4B2D2}"/>
                </a:ext>
              </a:extLst>
            </p:cNvPr>
            <p:cNvGrpSpPr/>
            <p:nvPr/>
          </p:nvGrpSpPr>
          <p:grpSpPr>
            <a:xfrm>
              <a:off x="284358" y="3042034"/>
              <a:ext cx="4111294" cy="2726197"/>
              <a:chOff x="276225" y="3100388"/>
              <a:chExt cx="4089400" cy="3027362"/>
            </a:xfrm>
          </p:grpSpPr>
          <p:pic>
            <p:nvPicPr>
              <p:cNvPr id="9" name="Picture 6" descr="A close-up of a square&#10;&#10;Description automatically generated">
                <a:extLst>
                  <a:ext uri="{FF2B5EF4-FFF2-40B4-BE49-F238E27FC236}">
                    <a16:creationId xmlns:a16="http://schemas.microsoft.com/office/drawing/2014/main" id="{FA58C84A-2B3C-5287-FCED-238AB96890F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3230" r="3619"/>
              <a:stretch>
                <a:fillRect/>
              </a:stretch>
            </p:blipFill>
            <p:spPr bwMode="auto">
              <a:xfrm>
                <a:off x="276225" y="3100388"/>
                <a:ext cx="4089400" cy="302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0" name="Straight Connector 59">
                <a:extLst>
                  <a:ext uri="{FF2B5EF4-FFF2-40B4-BE49-F238E27FC236}">
                    <a16:creationId xmlns:a16="http://schemas.microsoft.com/office/drawing/2014/main" id="{96AE470D-A1F9-4287-A086-0BB9CFAFC53D}"/>
                  </a:ext>
                </a:extLst>
              </p:cNvPr>
              <p:cNvCxnSpPr>
                <a:cxnSpLocks/>
              </p:cNvCxnSpPr>
              <p:nvPr/>
            </p:nvCxnSpPr>
            <p:spPr>
              <a:xfrm>
                <a:off x="3265488" y="5965374"/>
                <a:ext cx="1013342" cy="0"/>
              </a:xfrm>
              <a:prstGeom prst="line">
                <a:avLst/>
              </a:prstGeom>
              <a:ln w="57150">
                <a:solidFill>
                  <a:schemeClr val="bg1"/>
                </a:solidFill>
              </a:ln>
            </p:spPr>
            <p:style>
              <a:lnRef idx="2">
                <a:schemeClr val="accent1"/>
              </a:lnRef>
              <a:fillRef idx="0">
                <a:schemeClr val="accent1"/>
              </a:fillRef>
              <a:effectRef idx="1">
                <a:schemeClr val="accent1"/>
              </a:effectRef>
              <a:fontRef idx="minor">
                <a:schemeClr val="tx1"/>
              </a:fontRef>
            </p:style>
          </p:cxnSp>
          <p:sp>
            <p:nvSpPr>
              <p:cNvPr id="61" name="TextBox 16400">
                <a:extLst>
                  <a:ext uri="{FF2B5EF4-FFF2-40B4-BE49-F238E27FC236}">
                    <a16:creationId xmlns:a16="http://schemas.microsoft.com/office/drawing/2014/main" id="{ADC9B78F-823A-FDFE-3C61-E1DA78D6EE28}"/>
                  </a:ext>
                </a:extLst>
              </p:cNvPr>
              <p:cNvSpPr txBox="1">
                <a:spLocks noChangeArrowheads="1"/>
              </p:cNvSpPr>
              <p:nvPr/>
            </p:nvSpPr>
            <p:spPr bwMode="auto">
              <a:xfrm>
                <a:off x="3399114" y="5582399"/>
                <a:ext cx="8947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1800" dirty="0">
                    <a:solidFill>
                      <a:schemeClr val="bg1"/>
                    </a:solidFill>
                  </a:rPr>
                  <a:t>10 </a:t>
                </a:r>
                <a:r>
                  <a:rPr lang="en-US" altLang="nl-NL" sz="1800" dirty="0" err="1">
                    <a:solidFill>
                      <a:schemeClr val="bg1"/>
                    </a:solidFill>
                  </a:rPr>
                  <a:t>μm</a:t>
                </a:r>
                <a:endParaRPr lang="nl-NL" altLang="nl-NL" sz="1800" dirty="0">
                  <a:solidFill>
                    <a:schemeClr val="bg1"/>
                  </a:solidFill>
                </a:endParaRPr>
              </a:p>
            </p:txBody>
          </p:sp>
        </p:grpSp>
      </p:grpSp>
    </p:spTree>
    <p:extLst>
      <p:ext uri="{BB962C8B-B14F-4D97-AF65-F5344CB8AC3E}">
        <p14:creationId xmlns:p14="http://schemas.microsoft.com/office/powerpoint/2010/main" val="9549518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BC2211A-B07D-D251-7A88-4C9BC65EE726}"/>
              </a:ext>
            </a:extLst>
          </p:cNvPr>
          <p:cNvSpPr txBox="1"/>
          <p:nvPr/>
        </p:nvSpPr>
        <p:spPr>
          <a:xfrm>
            <a:off x="198438" y="41487"/>
            <a:ext cx="9989677" cy="1169551"/>
          </a:xfrm>
          <a:prstGeom prst="rect">
            <a:avLst/>
          </a:prstGeom>
          <a:noFill/>
          <a:ln cap="flat">
            <a:noFill/>
          </a:ln>
        </p:spPr>
        <p:txBody>
          <a:bodyPr wrap="square">
            <a:spAutoFit/>
          </a:bodyPr>
          <a:lstStyle/>
          <a:p>
            <a:pPr eaLnBrk="1" fontAlgn="auto" hangingPunct="1">
              <a:spcBef>
                <a:spcPts val="0"/>
              </a:spcBef>
              <a:spcAft>
                <a:spcPts val="0"/>
              </a:spcAft>
              <a:defRPr sz="1800" b="0" i="0" u="none" strike="noStrike" kern="0" cap="none" spc="0" baseline="0">
                <a:solidFill>
                  <a:srgbClr val="000000"/>
                </a:solidFill>
                <a:uFillTx/>
              </a:defRPr>
            </a:pPr>
            <a:r>
              <a:rPr lang="en-US" sz="3500" b="1" kern="0" dirty="0">
                <a:solidFill>
                  <a:srgbClr val="A5B913"/>
                </a:solidFill>
                <a:cs typeface="Arial" panose="020B0604020202020204" pitchFamily="34" charset="0"/>
              </a:rPr>
              <a:t>Dry-wound double-tape coil: postmortem analysis, microstructure, meander type</a:t>
            </a:r>
            <a:endParaRPr lang="nl-NL" sz="3500" b="1" kern="0" dirty="0">
              <a:solidFill>
                <a:srgbClr val="A5B913"/>
              </a:solidFill>
              <a:cs typeface="Arial" panose="020B0604020202020204" pitchFamily="34" charset="0"/>
            </a:endParaRPr>
          </a:p>
        </p:txBody>
      </p:sp>
      <p:sp>
        <p:nvSpPr>
          <p:cNvPr id="3" name="Slide Number Placeholder 1">
            <a:extLst>
              <a:ext uri="{FF2B5EF4-FFF2-40B4-BE49-F238E27FC236}">
                <a16:creationId xmlns:a16="http://schemas.microsoft.com/office/drawing/2014/main" id="{C1185855-E969-373D-8410-C958DAF6597F}"/>
              </a:ext>
            </a:extLst>
          </p:cNvPr>
          <p:cNvSpPr txBox="1">
            <a:spLocks noChangeArrowheads="1"/>
          </p:cNvSpPr>
          <p:nvPr/>
        </p:nvSpPr>
        <p:spPr bwMode="auto">
          <a:xfrm>
            <a:off x="9412288" y="6594475"/>
            <a:ext cx="27432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fld id="{77C51FD9-4491-4758-8502-80C69D6B602B}" type="slidenum">
              <a:rPr lang="nl-NL" altLang="en-US" sz="1200">
                <a:solidFill>
                  <a:srgbClr val="898989"/>
                </a:solidFill>
              </a:rPr>
              <a:pPr algn="r" eaLnBrk="1" hangingPunct="1">
                <a:lnSpc>
                  <a:spcPct val="100000"/>
                </a:lnSpc>
                <a:spcBef>
                  <a:spcPct val="0"/>
                </a:spcBef>
                <a:buFontTx/>
                <a:buNone/>
              </a:pPr>
              <a:t>23</a:t>
            </a:fld>
            <a:endParaRPr lang="nl-NL" altLang="en-US" sz="1200">
              <a:solidFill>
                <a:srgbClr val="898989"/>
              </a:solidFill>
            </a:endParaRPr>
          </a:p>
        </p:txBody>
      </p:sp>
      <p:sp>
        <p:nvSpPr>
          <p:cNvPr id="5" name="Slide Number Placeholder 1">
            <a:extLst>
              <a:ext uri="{FF2B5EF4-FFF2-40B4-BE49-F238E27FC236}">
                <a16:creationId xmlns:a16="http://schemas.microsoft.com/office/drawing/2014/main" id="{3AC6F894-53E0-FE27-CA5C-B0FEAD12F5AD}"/>
              </a:ext>
            </a:extLst>
          </p:cNvPr>
          <p:cNvSpPr txBox="1">
            <a:spLocks noChangeArrowheads="1"/>
          </p:cNvSpPr>
          <p:nvPr/>
        </p:nvSpPr>
        <p:spPr bwMode="auto">
          <a:xfrm>
            <a:off x="9412288" y="6594475"/>
            <a:ext cx="27432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fld id="{24A756D0-901A-4184-8031-FA375C3F783C}" type="slidenum">
              <a:rPr lang="nl-NL" altLang="en-US" sz="1200">
                <a:solidFill>
                  <a:srgbClr val="898989"/>
                </a:solidFill>
              </a:rPr>
              <a:pPr algn="r" eaLnBrk="1" hangingPunct="1">
                <a:lnSpc>
                  <a:spcPct val="100000"/>
                </a:lnSpc>
                <a:spcBef>
                  <a:spcPct val="0"/>
                </a:spcBef>
                <a:buFontTx/>
                <a:buNone/>
              </a:pPr>
              <a:t>23</a:t>
            </a:fld>
            <a:endParaRPr lang="nl-NL" altLang="en-US" sz="1200">
              <a:solidFill>
                <a:srgbClr val="898989"/>
              </a:solidFill>
            </a:endParaRPr>
          </a:p>
        </p:txBody>
      </p:sp>
      <p:grpSp>
        <p:nvGrpSpPr>
          <p:cNvPr id="10" name="Group 9">
            <a:extLst>
              <a:ext uri="{FF2B5EF4-FFF2-40B4-BE49-F238E27FC236}">
                <a16:creationId xmlns:a16="http://schemas.microsoft.com/office/drawing/2014/main" id="{4716AEF9-9B64-75D7-B0EA-8927D3369908}"/>
              </a:ext>
            </a:extLst>
          </p:cNvPr>
          <p:cNvGrpSpPr>
            <a:grpSpLocks/>
          </p:cNvGrpSpPr>
          <p:nvPr/>
        </p:nvGrpSpPr>
        <p:grpSpPr bwMode="auto">
          <a:xfrm>
            <a:off x="290592" y="1301736"/>
            <a:ext cx="11423490" cy="4441518"/>
            <a:chOff x="230981" y="1457902"/>
            <a:chExt cx="11588853" cy="4739333"/>
          </a:xfrm>
        </p:grpSpPr>
        <p:sp>
          <p:nvSpPr>
            <p:cNvPr id="11" name="TextBox 8">
              <a:extLst>
                <a:ext uri="{FF2B5EF4-FFF2-40B4-BE49-F238E27FC236}">
                  <a16:creationId xmlns:a16="http://schemas.microsoft.com/office/drawing/2014/main" id="{B7D39069-E064-4145-0140-2F60827E0A9F}"/>
                </a:ext>
              </a:extLst>
            </p:cNvPr>
            <p:cNvSpPr txBox="1">
              <a:spLocks noChangeArrowheads="1"/>
            </p:cNvSpPr>
            <p:nvPr/>
          </p:nvSpPr>
          <p:spPr bwMode="auto">
            <a:xfrm>
              <a:off x="4159961" y="4304783"/>
              <a:ext cx="1286409" cy="1478423"/>
            </a:xfrm>
            <a:prstGeom prst="rect">
              <a:avLst/>
            </a:prstGeom>
            <a:solidFill>
              <a:schemeClr val="bg1">
                <a:lumMod val="95000"/>
              </a:schemeClr>
            </a:solidFill>
            <a:ln>
              <a:noFill/>
            </a:ln>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defRPr/>
              </a:pPr>
              <a:r>
                <a:rPr lang="en-US" altLang="nl-NL" sz="1800" dirty="0"/>
                <a:t>Barium, Oxygen reaches layers on the surface </a:t>
              </a:r>
              <a:endParaRPr lang="nl-NL" altLang="nl-NL" sz="1800" dirty="0"/>
            </a:p>
          </p:txBody>
        </p:sp>
        <p:grpSp>
          <p:nvGrpSpPr>
            <p:cNvPr id="12" name="Group 30">
              <a:extLst>
                <a:ext uri="{FF2B5EF4-FFF2-40B4-BE49-F238E27FC236}">
                  <a16:creationId xmlns:a16="http://schemas.microsoft.com/office/drawing/2014/main" id="{0863DD39-5A8B-DCE2-84CC-D50CC496BF56}"/>
                </a:ext>
              </a:extLst>
            </p:cNvPr>
            <p:cNvGrpSpPr>
              <a:grpSpLocks/>
            </p:cNvGrpSpPr>
            <p:nvPr/>
          </p:nvGrpSpPr>
          <p:grpSpPr bwMode="auto">
            <a:xfrm>
              <a:off x="8769496" y="1500513"/>
              <a:ext cx="3040587" cy="2625102"/>
              <a:chOff x="3428227" y="1366285"/>
              <a:chExt cx="2759101" cy="2438612"/>
            </a:xfrm>
          </p:grpSpPr>
          <p:pic>
            <p:nvPicPr>
              <p:cNvPr id="29" name="Picture 5" descr="A close-up of a grey surface&#10;&#10;Description automatically generated">
                <a:extLst>
                  <a:ext uri="{FF2B5EF4-FFF2-40B4-BE49-F238E27FC236}">
                    <a16:creationId xmlns:a16="http://schemas.microsoft.com/office/drawing/2014/main" id="{AD8A980B-ACE3-D171-137D-EC54743394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0410" r="12511"/>
              <a:stretch>
                <a:fillRect/>
              </a:stretch>
            </p:blipFill>
            <p:spPr bwMode="auto">
              <a:xfrm>
                <a:off x="3428227" y="1366285"/>
                <a:ext cx="2759101" cy="243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TextBox 17">
                <a:extLst>
                  <a:ext uri="{FF2B5EF4-FFF2-40B4-BE49-F238E27FC236}">
                    <a16:creationId xmlns:a16="http://schemas.microsoft.com/office/drawing/2014/main" id="{8B01BEAB-5C0A-71EA-1C79-A61122DF39AB}"/>
                  </a:ext>
                </a:extLst>
              </p:cNvPr>
              <p:cNvSpPr txBox="1">
                <a:spLocks noChangeArrowheads="1"/>
              </p:cNvSpPr>
              <p:nvPr/>
            </p:nvSpPr>
            <p:spPr bwMode="auto">
              <a:xfrm>
                <a:off x="3477394" y="1421217"/>
                <a:ext cx="599844"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1800" dirty="0"/>
                  <a:t>SEM</a:t>
                </a:r>
                <a:endParaRPr lang="nl-NL" altLang="nl-NL" sz="1800" dirty="0"/>
              </a:p>
            </p:txBody>
          </p:sp>
        </p:grpSp>
        <p:grpSp>
          <p:nvGrpSpPr>
            <p:cNvPr id="13" name="Group 29">
              <a:extLst>
                <a:ext uri="{FF2B5EF4-FFF2-40B4-BE49-F238E27FC236}">
                  <a16:creationId xmlns:a16="http://schemas.microsoft.com/office/drawing/2014/main" id="{42995C77-E0EA-4BB9-AB12-D99CC4C6F478}"/>
                </a:ext>
              </a:extLst>
            </p:cNvPr>
            <p:cNvGrpSpPr>
              <a:grpSpLocks/>
            </p:cNvGrpSpPr>
            <p:nvPr/>
          </p:nvGrpSpPr>
          <p:grpSpPr bwMode="auto">
            <a:xfrm>
              <a:off x="5461000" y="4268094"/>
              <a:ext cx="2867025" cy="1929141"/>
              <a:chOff x="6127799" y="1319032"/>
              <a:chExt cx="2866881" cy="1929206"/>
            </a:xfrm>
          </p:grpSpPr>
          <p:pic>
            <p:nvPicPr>
              <p:cNvPr id="27" name="Picture 16" descr="A green smoke in the dark&#10;&#10;Description automatically generated">
                <a:extLst>
                  <a:ext uri="{FF2B5EF4-FFF2-40B4-BE49-F238E27FC236}">
                    <a16:creationId xmlns:a16="http://schemas.microsoft.com/office/drawing/2014/main" id="{E7AE079A-FFB4-860B-7994-18178ED051D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079" r="13438" b="11821"/>
              <a:stretch/>
            </p:blipFill>
            <p:spPr bwMode="auto">
              <a:xfrm>
                <a:off x="6127799" y="1319032"/>
                <a:ext cx="2866881" cy="192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Box 18">
                <a:extLst>
                  <a:ext uri="{FF2B5EF4-FFF2-40B4-BE49-F238E27FC236}">
                    <a16:creationId xmlns:a16="http://schemas.microsoft.com/office/drawing/2014/main" id="{0ED228FB-6F59-8EC8-006F-2D1CD0167FC8}"/>
                  </a:ext>
                </a:extLst>
              </p:cNvPr>
              <p:cNvSpPr txBox="1">
                <a:spLocks noChangeArrowheads="1"/>
              </p:cNvSpPr>
              <p:nvPr/>
            </p:nvSpPr>
            <p:spPr bwMode="auto">
              <a:xfrm>
                <a:off x="6140381" y="1355723"/>
                <a:ext cx="1293622" cy="36934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1800" dirty="0"/>
                  <a:t>EDX: O map</a:t>
                </a:r>
                <a:endParaRPr lang="nl-NL" altLang="nl-NL" sz="1800" dirty="0"/>
              </a:p>
            </p:txBody>
          </p:sp>
        </p:grpSp>
        <p:grpSp>
          <p:nvGrpSpPr>
            <p:cNvPr id="14" name="Group 28">
              <a:extLst>
                <a:ext uri="{FF2B5EF4-FFF2-40B4-BE49-F238E27FC236}">
                  <a16:creationId xmlns:a16="http://schemas.microsoft.com/office/drawing/2014/main" id="{6AA806C2-125D-1E12-B218-CE2D36AE1B1F}"/>
                </a:ext>
              </a:extLst>
            </p:cNvPr>
            <p:cNvGrpSpPr>
              <a:grpSpLocks/>
            </p:cNvGrpSpPr>
            <p:nvPr/>
          </p:nvGrpSpPr>
          <p:grpSpPr bwMode="auto">
            <a:xfrm>
              <a:off x="8794059" y="4260171"/>
              <a:ext cx="3025775" cy="1937064"/>
              <a:chOff x="9158686" y="1248880"/>
              <a:chExt cx="3025643" cy="1936789"/>
            </a:xfrm>
          </p:grpSpPr>
          <p:pic>
            <p:nvPicPr>
              <p:cNvPr id="25" name="Picture 7" descr="Green lights on a black background&#10;&#10;Description automatically generated">
                <a:extLst>
                  <a:ext uri="{FF2B5EF4-FFF2-40B4-BE49-F238E27FC236}">
                    <a16:creationId xmlns:a16="http://schemas.microsoft.com/office/drawing/2014/main" id="{A034AB61-EF21-33FE-D56A-F54CD40E56B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5143" b="15952"/>
              <a:stretch/>
            </p:blipFill>
            <p:spPr bwMode="auto">
              <a:xfrm>
                <a:off x="9158686" y="1248880"/>
                <a:ext cx="3025643" cy="1936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Box 19">
                <a:extLst>
                  <a:ext uri="{FF2B5EF4-FFF2-40B4-BE49-F238E27FC236}">
                    <a16:creationId xmlns:a16="http://schemas.microsoft.com/office/drawing/2014/main" id="{88ECA8BE-00DA-4804-995B-00DDF3122A5A}"/>
                  </a:ext>
                </a:extLst>
              </p:cNvPr>
              <p:cNvSpPr txBox="1">
                <a:spLocks noChangeArrowheads="1"/>
              </p:cNvSpPr>
              <p:nvPr/>
            </p:nvSpPr>
            <p:spPr bwMode="auto">
              <a:xfrm>
                <a:off x="9213108" y="1301192"/>
                <a:ext cx="1376984" cy="36928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1800" dirty="0"/>
                  <a:t>EDX: Ba map</a:t>
                </a:r>
                <a:endParaRPr lang="nl-NL" altLang="nl-NL" sz="1800" dirty="0"/>
              </a:p>
            </p:txBody>
          </p:sp>
        </p:grpSp>
        <p:grpSp>
          <p:nvGrpSpPr>
            <p:cNvPr id="15" name="Group 16383">
              <a:extLst>
                <a:ext uri="{FF2B5EF4-FFF2-40B4-BE49-F238E27FC236}">
                  <a16:creationId xmlns:a16="http://schemas.microsoft.com/office/drawing/2014/main" id="{A525A8C9-505E-4B9E-1541-0B3F9C107A52}"/>
                </a:ext>
              </a:extLst>
            </p:cNvPr>
            <p:cNvGrpSpPr>
              <a:grpSpLocks/>
            </p:cNvGrpSpPr>
            <p:nvPr/>
          </p:nvGrpSpPr>
          <p:grpSpPr bwMode="auto">
            <a:xfrm>
              <a:off x="4364831" y="1466035"/>
              <a:ext cx="3963194" cy="2681354"/>
              <a:chOff x="148352" y="1331932"/>
              <a:chExt cx="3243219" cy="2263778"/>
            </a:xfrm>
          </p:grpSpPr>
          <p:grpSp>
            <p:nvGrpSpPr>
              <p:cNvPr id="21" name="Group 9">
                <a:extLst>
                  <a:ext uri="{FF2B5EF4-FFF2-40B4-BE49-F238E27FC236}">
                    <a16:creationId xmlns:a16="http://schemas.microsoft.com/office/drawing/2014/main" id="{7B54B550-9673-03C6-6C54-0AC482DB611C}"/>
                  </a:ext>
                </a:extLst>
              </p:cNvPr>
              <p:cNvGrpSpPr>
                <a:grpSpLocks/>
              </p:cNvGrpSpPr>
              <p:nvPr/>
            </p:nvGrpSpPr>
            <p:grpSpPr bwMode="auto">
              <a:xfrm>
                <a:off x="148352" y="1331932"/>
                <a:ext cx="3243219" cy="2263778"/>
                <a:chOff x="6191769" y="1176378"/>
                <a:chExt cx="6000231" cy="4450998"/>
              </a:xfrm>
            </p:grpSpPr>
            <p:pic>
              <p:nvPicPr>
                <p:cNvPr id="23" name="Picture 14" descr="A green and yellow map&#10;&#10;Description automatically generated">
                  <a:extLst>
                    <a:ext uri="{FF2B5EF4-FFF2-40B4-BE49-F238E27FC236}">
                      <a16:creationId xmlns:a16="http://schemas.microsoft.com/office/drawing/2014/main" id="{158469F6-F7BD-C37C-2170-900A82658A1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r="12161"/>
                <a:stretch>
                  <a:fillRect/>
                </a:stretch>
              </p:blipFill>
              <p:spPr bwMode="auto">
                <a:xfrm>
                  <a:off x="6191769" y="1176380"/>
                  <a:ext cx="6000231" cy="4450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15" descr="A green and yellow map&#10;&#10;Description automatically generated">
                  <a:extLst>
                    <a:ext uri="{FF2B5EF4-FFF2-40B4-BE49-F238E27FC236}">
                      <a16:creationId xmlns:a16="http://schemas.microsoft.com/office/drawing/2014/main" id="{F9D184BB-FBCC-9E41-F120-7034BD0CDCB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r="93884" b="70863"/>
                <a:stretch>
                  <a:fillRect/>
                </a:stretch>
              </p:blipFill>
              <p:spPr bwMode="auto">
                <a:xfrm>
                  <a:off x="6191769" y="1176378"/>
                  <a:ext cx="724785" cy="2384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2" name="TextBox 20">
                <a:extLst>
                  <a:ext uri="{FF2B5EF4-FFF2-40B4-BE49-F238E27FC236}">
                    <a16:creationId xmlns:a16="http://schemas.microsoft.com/office/drawing/2014/main" id="{B5F6E4AF-ADD0-16D2-39C9-7412BDDAA019}"/>
                  </a:ext>
                </a:extLst>
              </p:cNvPr>
              <p:cNvSpPr txBox="1">
                <a:spLocks noChangeArrowheads="1"/>
              </p:cNvSpPr>
              <p:nvPr/>
            </p:nvSpPr>
            <p:spPr bwMode="auto">
              <a:xfrm>
                <a:off x="835592" y="1376240"/>
                <a:ext cx="2509722" cy="31181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1800" dirty="0"/>
                  <a:t>Confocal microscope, topology</a:t>
                </a:r>
                <a:endParaRPr lang="nl-NL" altLang="nl-NL" sz="1800" dirty="0"/>
              </a:p>
            </p:txBody>
          </p:sp>
        </p:grpSp>
        <p:pic>
          <p:nvPicPr>
            <p:cNvPr id="16" name="Picture 16384" descr="A black spot on a brown surface&#10;&#10;Description automatically generated">
              <a:extLst>
                <a:ext uri="{FF2B5EF4-FFF2-40B4-BE49-F238E27FC236}">
                  <a16:creationId xmlns:a16="http://schemas.microsoft.com/office/drawing/2014/main" id="{156C7B85-34F5-DD59-E8A9-EB9B1A4023A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0981" y="1457902"/>
              <a:ext cx="3435240" cy="4694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389">
              <a:extLst>
                <a:ext uri="{FF2B5EF4-FFF2-40B4-BE49-F238E27FC236}">
                  <a16:creationId xmlns:a16="http://schemas.microsoft.com/office/drawing/2014/main" id="{D628E02A-B713-D53D-FD86-9202971541E6}"/>
                </a:ext>
              </a:extLst>
            </p:cNvPr>
            <p:cNvSpPr txBox="1">
              <a:spLocks noChangeArrowheads="1"/>
            </p:cNvSpPr>
            <p:nvPr/>
          </p:nvSpPr>
          <p:spPr bwMode="auto">
            <a:xfrm>
              <a:off x="326137" y="5761555"/>
              <a:ext cx="3244927"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1800"/>
                <a:t>Optical microscope, tape surface</a:t>
              </a:r>
              <a:endParaRPr lang="nl-NL" altLang="nl-NL" sz="1800"/>
            </a:p>
          </p:txBody>
        </p:sp>
        <p:sp>
          <p:nvSpPr>
            <p:cNvPr id="18" name="TextBox 16396">
              <a:extLst>
                <a:ext uri="{FF2B5EF4-FFF2-40B4-BE49-F238E27FC236}">
                  <a16:creationId xmlns:a16="http://schemas.microsoft.com/office/drawing/2014/main" id="{1AC16D1C-81E1-1F1A-3683-36C022F0BF80}"/>
                </a:ext>
              </a:extLst>
            </p:cNvPr>
            <p:cNvSpPr txBox="1">
              <a:spLocks noChangeArrowheads="1"/>
            </p:cNvSpPr>
            <p:nvPr/>
          </p:nvSpPr>
          <p:spPr bwMode="auto">
            <a:xfrm>
              <a:off x="230981" y="1457902"/>
              <a:ext cx="1879752" cy="7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nl-NL" sz="2000" b="1">
                  <a:solidFill>
                    <a:schemeClr val="bg1"/>
                  </a:solidFill>
                </a:rPr>
                <a:t>Meander shape black spots</a:t>
              </a:r>
              <a:endParaRPr lang="nl-NL" altLang="nl-NL" sz="2000" b="1">
                <a:solidFill>
                  <a:schemeClr val="bg1"/>
                </a:solidFill>
              </a:endParaRPr>
            </a:p>
          </p:txBody>
        </p:sp>
        <p:cxnSp>
          <p:nvCxnSpPr>
            <p:cNvPr id="19" name="Straight Arrow Connector 18">
              <a:extLst>
                <a:ext uri="{FF2B5EF4-FFF2-40B4-BE49-F238E27FC236}">
                  <a16:creationId xmlns:a16="http://schemas.microsoft.com/office/drawing/2014/main" id="{80F439C6-8AE9-1737-8BDE-9AAD592A26BB}"/>
                </a:ext>
              </a:extLst>
            </p:cNvPr>
            <p:cNvCxnSpPr>
              <a:cxnSpLocks/>
            </p:cNvCxnSpPr>
            <p:nvPr/>
          </p:nvCxnSpPr>
          <p:spPr>
            <a:xfrm>
              <a:off x="2036104" y="2351943"/>
              <a:ext cx="4122573" cy="417642"/>
            </a:xfrm>
            <a:prstGeom prst="straightConnector1">
              <a:avLst/>
            </a:prstGeom>
            <a:ln w="34925">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7E02D755-9079-11F9-6942-06C4A30D880F}"/>
                </a:ext>
              </a:extLst>
            </p:cNvPr>
            <p:cNvCxnSpPr>
              <a:cxnSpLocks/>
            </p:cNvCxnSpPr>
            <p:nvPr/>
          </p:nvCxnSpPr>
          <p:spPr>
            <a:xfrm flipV="1">
              <a:off x="6782729" y="3242807"/>
              <a:ext cx="3026093" cy="120688"/>
            </a:xfrm>
            <a:prstGeom prst="straightConnector1">
              <a:avLst/>
            </a:prstGeom>
            <a:ln w="317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grpSp>
      <p:sp>
        <p:nvSpPr>
          <p:cNvPr id="31" name="TextBox 77">
            <a:extLst>
              <a:ext uri="{FF2B5EF4-FFF2-40B4-BE49-F238E27FC236}">
                <a16:creationId xmlns:a16="http://schemas.microsoft.com/office/drawing/2014/main" id="{43411831-27B7-6EB2-1320-0F4910BF97A2}"/>
              </a:ext>
            </a:extLst>
          </p:cNvPr>
          <p:cNvSpPr txBox="1">
            <a:spLocks noChangeArrowheads="1"/>
          </p:cNvSpPr>
          <p:nvPr/>
        </p:nvSpPr>
        <p:spPr bwMode="auto">
          <a:xfrm>
            <a:off x="290592" y="5838819"/>
            <a:ext cx="11553825" cy="769441"/>
          </a:xfrm>
          <a:prstGeom prst="rect">
            <a:avLst/>
          </a:prstGeom>
          <a:solidFill>
            <a:schemeClr val="accent6">
              <a:lumMod val="20000"/>
              <a:lumOff val="80000"/>
            </a:schemeClr>
          </a:solidFill>
          <a:ln>
            <a:noFill/>
          </a:ln>
        </p:spPr>
        <p:txBody>
          <a:bodyPr>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a:lnSpc>
                <a:spcPct val="100000"/>
              </a:lnSpc>
              <a:spcBef>
                <a:spcPct val="0"/>
              </a:spcBef>
              <a:defRPr/>
            </a:pPr>
            <a:r>
              <a:rPr lang="en-US" altLang="nl-NL" sz="2200" dirty="0"/>
              <a:t>Irreversible degradation of the tape; local defect of the meander shape; out-diffusion of the barium to the surface of the tape.</a:t>
            </a:r>
          </a:p>
        </p:txBody>
      </p:sp>
      <p:pic>
        <p:nvPicPr>
          <p:cNvPr id="2" name="Picture 8" descr="A picture containing screen, dark, night sky&#10;&#10;Description automatically generated">
            <a:extLst>
              <a:ext uri="{FF2B5EF4-FFF2-40B4-BE49-F238E27FC236}">
                <a16:creationId xmlns:a16="http://schemas.microsoft.com/office/drawing/2014/main" id="{C2545F1D-1560-6652-A3F4-E48B400F45C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417175" y="-80963"/>
            <a:ext cx="1839913" cy="920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1">
            <a:extLst>
              <a:ext uri="{FF2B5EF4-FFF2-40B4-BE49-F238E27FC236}">
                <a16:creationId xmlns:a16="http://schemas.microsoft.com/office/drawing/2014/main" id="{5670EF2E-5B6A-33BC-00D7-7592860E41D1}"/>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9995895" y="108700"/>
            <a:ext cx="578036" cy="56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5319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FF984491-2FFD-CB23-BAD4-1F96585B3305}"/>
              </a:ext>
            </a:extLst>
          </p:cNvPr>
          <p:cNvGrpSpPr/>
          <p:nvPr/>
        </p:nvGrpSpPr>
        <p:grpSpPr>
          <a:xfrm>
            <a:off x="284288" y="3543400"/>
            <a:ext cx="5654573" cy="2057327"/>
            <a:chOff x="221227" y="3758193"/>
            <a:chExt cx="5654573" cy="2275368"/>
          </a:xfrm>
        </p:grpSpPr>
        <p:sp>
          <p:nvSpPr>
            <p:cNvPr id="11" name="TextBox 10">
              <a:extLst>
                <a:ext uri="{FF2B5EF4-FFF2-40B4-BE49-F238E27FC236}">
                  <a16:creationId xmlns:a16="http://schemas.microsoft.com/office/drawing/2014/main" id="{F0C93489-4B9C-1EAF-748B-493F044A4411}"/>
                </a:ext>
              </a:extLst>
            </p:cNvPr>
            <p:cNvSpPr txBox="1"/>
            <p:nvPr/>
          </p:nvSpPr>
          <p:spPr>
            <a:xfrm>
              <a:off x="1669535" y="3758193"/>
              <a:ext cx="303058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1h winding with 176°C Solder</a:t>
              </a:r>
            </a:p>
          </p:txBody>
        </p:sp>
        <p:pic>
          <p:nvPicPr>
            <p:cNvPr id="4" name="Picture 3">
              <a:extLst>
                <a:ext uri="{FF2B5EF4-FFF2-40B4-BE49-F238E27FC236}">
                  <a16:creationId xmlns:a16="http://schemas.microsoft.com/office/drawing/2014/main" id="{D5C9CFB7-103F-D6A4-7D44-C3A4151C536C}"/>
                </a:ext>
              </a:extLst>
            </p:cNvPr>
            <p:cNvPicPr>
              <a:picLocks noChangeAspect="1"/>
            </p:cNvPicPr>
            <p:nvPr/>
          </p:nvPicPr>
          <p:blipFill rotWithShape="1">
            <a:blip r:embed="rId3"/>
            <a:srcRect l="18493" t="46730" r="19777" b="20648"/>
            <a:stretch/>
          </p:blipFill>
          <p:spPr>
            <a:xfrm>
              <a:off x="221227" y="4165930"/>
              <a:ext cx="5654573" cy="1867631"/>
            </a:xfrm>
            <a:prstGeom prst="rect">
              <a:avLst/>
            </a:prstGeom>
          </p:spPr>
        </p:pic>
        <p:sp>
          <p:nvSpPr>
            <p:cNvPr id="14" name="Right Brace 13">
              <a:extLst>
                <a:ext uri="{FF2B5EF4-FFF2-40B4-BE49-F238E27FC236}">
                  <a16:creationId xmlns:a16="http://schemas.microsoft.com/office/drawing/2014/main" id="{9E1C9036-021A-070B-2EE2-5CE3776AE6C7}"/>
                </a:ext>
              </a:extLst>
            </p:cNvPr>
            <p:cNvSpPr/>
            <p:nvPr/>
          </p:nvSpPr>
          <p:spPr>
            <a:xfrm rot="16200000">
              <a:off x="2970789" y="4611020"/>
              <a:ext cx="155448" cy="914400"/>
            </a:xfrm>
            <a:prstGeom prst="righ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nl-NL"/>
            </a:p>
          </p:txBody>
        </p:sp>
        <p:sp>
          <p:nvSpPr>
            <p:cNvPr id="17" name="Right Brace 16">
              <a:extLst>
                <a:ext uri="{FF2B5EF4-FFF2-40B4-BE49-F238E27FC236}">
                  <a16:creationId xmlns:a16="http://schemas.microsoft.com/office/drawing/2014/main" id="{678AFA82-73F1-E9AC-ABAC-210AD9B2888F}"/>
                </a:ext>
              </a:extLst>
            </p:cNvPr>
            <p:cNvSpPr/>
            <p:nvPr/>
          </p:nvSpPr>
          <p:spPr>
            <a:xfrm rot="5400000">
              <a:off x="2917788" y="4730398"/>
              <a:ext cx="155449" cy="1387969"/>
            </a:xfrm>
            <a:prstGeom prst="rightBrace">
              <a:avLst/>
            </a:prstGeom>
            <a:ln>
              <a:solidFill>
                <a:srgbClr val="FFC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nl-NL"/>
            </a:p>
          </p:txBody>
        </p:sp>
        <p:sp>
          <p:nvSpPr>
            <p:cNvPr id="20" name="TextBox 19">
              <a:extLst>
                <a:ext uri="{FF2B5EF4-FFF2-40B4-BE49-F238E27FC236}">
                  <a16:creationId xmlns:a16="http://schemas.microsoft.com/office/drawing/2014/main" id="{AA363F9C-4F7C-F5C3-BEF9-FD0E08162192}"/>
                </a:ext>
              </a:extLst>
            </p:cNvPr>
            <p:cNvSpPr txBox="1"/>
            <p:nvPr/>
          </p:nvSpPr>
          <p:spPr>
            <a:xfrm>
              <a:off x="2859198" y="4759837"/>
              <a:ext cx="378630"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V1</a:t>
              </a:r>
              <a:endParaRPr lang="nl-NL" sz="1400" dirty="0">
                <a:latin typeface="Calibri" panose="020F0502020204030204" pitchFamily="34" charset="0"/>
                <a:cs typeface="Calibri" panose="020F0502020204030204" pitchFamily="34" charset="0"/>
              </a:endParaRPr>
            </a:p>
          </p:txBody>
        </p:sp>
        <p:sp>
          <p:nvSpPr>
            <p:cNvPr id="21" name="TextBox 20">
              <a:extLst>
                <a:ext uri="{FF2B5EF4-FFF2-40B4-BE49-F238E27FC236}">
                  <a16:creationId xmlns:a16="http://schemas.microsoft.com/office/drawing/2014/main" id="{73A06A26-821A-67E5-1F18-5C84934037A9}"/>
                </a:ext>
              </a:extLst>
            </p:cNvPr>
            <p:cNvSpPr txBox="1"/>
            <p:nvPr/>
          </p:nvSpPr>
          <p:spPr>
            <a:xfrm>
              <a:off x="2806197" y="5456061"/>
              <a:ext cx="378630" cy="307777"/>
            </a:xfrm>
            <a:prstGeom prst="rect">
              <a:avLst/>
            </a:prstGeom>
            <a:noFill/>
          </p:spPr>
          <p:txBody>
            <a:bodyPr wrap="none" rtlCol="0">
              <a:spAutoFit/>
            </a:bodyPr>
            <a:lstStyle/>
            <a:p>
              <a:r>
                <a:rPr lang="en-US" sz="1400" dirty="0">
                  <a:solidFill>
                    <a:srgbClr val="FFC000"/>
                  </a:solidFill>
                  <a:latin typeface="Calibri" panose="020F0502020204030204" pitchFamily="34" charset="0"/>
                  <a:cs typeface="Calibri" panose="020F0502020204030204" pitchFamily="34" charset="0"/>
                </a:rPr>
                <a:t>V2</a:t>
              </a:r>
              <a:endParaRPr lang="nl-NL" sz="1400" dirty="0">
                <a:solidFill>
                  <a:srgbClr val="FFC000"/>
                </a:solidFill>
                <a:latin typeface="Calibri" panose="020F0502020204030204" pitchFamily="34" charset="0"/>
                <a:cs typeface="Calibri" panose="020F0502020204030204" pitchFamily="34" charset="0"/>
              </a:endParaRPr>
            </a:p>
          </p:txBody>
        </p:sp>
        <p:sp>
          <p:nvSpPr>
            <p:cNvPr id="22" name="Right Brace 21">
              <a:extLst>
                <a:ext uri="{FF2B5EF4-FFF2-40B4-BE49-F238E27FC236}">
                  <a16:creationId xmlns:a16="http://schemas.microsoft.com/office/drawing/2014/main" id="{679FE7B2-A2F8-A9EE-51A6-A44C598D886A}"/>
                </a:ext>
              </a:extLst>
            </p:cNvPr>
            <p:cNvSpPr/>
            <p:nvPr/>
          </p:nvSpPr>
          <p:spPr>
            <a:xfrm rot="5400000">
              <a:off x="2194307" y="4336305"/>
              <a:ext cx="155448" cy="751506"/>
            </a:xfrm>
            <a:prstGeom prst="rightBrace">
              <a:avLst/>
            </a:prstGeom>
            <a:ln>
              <a:solidFill>
                <a:schemeClr val="tx2">
                  <a:lumMod val="75000"/>
                  <a:lumOff val="2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nl-NL"/>
            </a:p>
          </p:txBody>
        </p:sp>
        <p:sp>
          <p:nvSpPr>
            <p:cNvPr id="24" name="Right Brace 23">
              <a:extLst>
                <a:ext uri="{FF2B5EF4-FFF2-40B4-BE49-F238E27FC236}">
                  <a16:creationId xmlns:a16="http://schemas.microsoft.com/office/drawing/2014/main" id="{4B46542F-DA03-944C-E022-F3791AFD4ECE}"/>
                </a:ext>
              </a:extLst>
            </p:cNvPr>
            <p:cNvSpPr/>
            <p:nvPr/>
          </p:nvSpPr>
          <p:spPr>
            <a:xfrm rot="5400000">
              <a:off x="3819991" y="4461808"/>
              <a:ext cx="155448" cy="751506"/>
            </a:xfrm>
            <a:prstGeom prst="rightBrace">
              <a:avLst/>
            </a:prstGeom>
            <a:ln>
              <a:solidFill>
                <a:schemeClr val="accent6">
                  <a:lumMod val="7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nl-NL"/>
            </a:p>
          </p:txBody>
        </p:sp>
        <p:sp>
          <p:nvSpPr>
            <p:cNvPr id="25" name="TextBox 24">
              <a:extLst>
                <a:ext uri="{FF2B5EF4-FFF2-40B4-BE49-F238E27FC236}">
                  <a16:creationId xmlns:a16="http://schemas.microsoft.com/office/drawing/2014/main" id="{6B5F35E5-E1C1-E988-88D7-3C963EB9FEAB}"/>
                </a:ext>
              </a:extLst>
            </p:cNvPr>
            <p:cNvSpPr txBox="1"/>
            <p:nvPr/>
          </p:nvSpPr>
          <p:spPr>
            <a:xfrm>
              <a:off x="2107692" y="4726952"/>
              <a:ext cx="378630" cy="307777"/>
            </a:xfrm>
            <a:prstGeom prst="rect">
              <a:avLst/>
            </a:prstGeom>
            <a:noFill/>
          </p:spPr>
          <p:txBody>
            <a:bodyPr wrap="none" rtlCol="0">
              <a:spAutoFit/>
            </a:bodyPr>
            <a:lstStyle/>
            <a:p>
              <a:r>
                <a:rPr lang="en-US" sz="1400" dirty="0">
                  <a:solidFill>
                    <a:schemeClr val="tx2">
                      <a:lumMod val="75000"/>
                      <a:lumOff val="25000"/>
                    </a:schemeClr>
                  </a:solidFill>
                  <a:latin typeface="Calibri" panose="020F0502020204030204" pitchFamily="34" charset="0"/>
                  <a:cs typeface="Calibri" panose="020F0502020204030204" pitchFamily="34" charset="0"/>
                </a:rPr>
                <a:t>V3</a:t>
              </a:r>
              <a:endParaRPr lang="nl-NL" sz="1400" dirty="0">
                <a:solidFill>
                  <a:schemeClr val="tx2">
                    <a:lumMod val="75000"/>
                    <a:lumOff val="25000"/>
                  </a:schemeClr>
                </a:solidFill>
                <a:latin typeface="Calibri" panose="020F0502020204030204" pitchFamily="34" charset="0"/>
                <a:cs typeface="Calibri" panose="020F0502020204030204" pitchFamily="34" charset="0"/>
              </a:endParaRPr>
            </a:p>
          </p:txBody>
        </p:sp>
        <p:sp>
          <p:nvSpPr>
            <p:cNvPr id="26" name="TextBox 25">
              <a:extLst>
                <a:ext uri="{FF2B5EF4-FFF2-40B4-BE49-F238E27FC236}">
                  <a16:creationId xmlns:a16="http://schemas.microsoft.com/office/drawing/2014/main" id="{8D7C7DA3-0D48-FB3F-6CFF-9CD7514750EB}"/>
                </a:ext>
              </a:extLst>
            </p:cNvPr>
            <p:cNvSpPr txBox="1"/>
            <p:nvPr/>
          </p:nvSpPr>
          <p:spPr>
            <a:xfrm>
              <a:off x="3706275" y="4876336"/>
              <a:ext cx="378630" cy="307777"/>
            </a:xfrm>
            <a:prstGeom prst="rect">
              <a:avLst/>
            </a:prstGeom>
            <a:noFill/>
          </p:spPr>
          <p:txBody>
            <a:bodyPr wrap="none" rtlCol="0">
              <a:spAutoFit/>
            </a:bodyPr>
            <a:lstStyle/>
            <a:p>
              <a:r>
                <a:rPr lang="en-US" sz="1400" dirty="0">
                  <a:solidFill>
                    <a:schemeClr val="accent6">
                      <a:lumMod val="75000"/>
                    </a:schemeClr>
                  </a:solidFill>
                  <a:latin typeface="Calibri" panose="020F0502020204030204" pitchFamily="34" charset="0"/>
                  <a:cs typeface="Calibri" panose="020F0502020204030204" pitchFamily="34" charset="0"/>
                </a:rPr>
                <a:t>V5</a:t>
              </a:r>
              <a:endParaRPr lang="nl-NL" sz="1400" dirty="0">
                <a:solidFill>
                  <a:schemeClr val="accent6">
                    <a:lumMod val="75000"/>
                  </a:schemeClr>
                </a:solidFill>
                <a:latin typeface="Calibri" panose="020F0502020204030204" pitchFamily="34" charset="0"/>
                <a:cs typeface="Calibri" panose="020F0502020204030204" pitchFamily="34" charset="0"/>
              </a:endParaRPr>
            </a:p>
          </p:txBody>
        </p:sp>
      </p:grpSp>
      <p:pic>
        <p:nvPicPr>
          <p:cNvPr id="9" name="Picture 8">
            <a:extLst>
              <a:ext uri="{FF2B5EF4-FFF2-40B4-BE49-F238E27FC236}">
                <a16:creationId xmlns:a16="http://schemas.microsoft.com/office/drawing/2014/main" id="{F2C67B66-D679-8CAC-4A63-353680516091}"/>
              </a:ext>
            </a:extLst>
          </p:cNvPr>
          <p:cNvPicPr>
            <a:picLocks noChangeAspect="1"/>
          </p:cNvPicPr>
          <p:nvPr/>
        </p:nvPicPr>
        <p:blipFill rotWithShape="1">
          <a:blip r:embed="rId4"/>
          <a:srcRect b="54099"/>
          <a:stretch/>
        </p:blipFill>
        <p:spPr>
          <a:xfrm>
            <a:off x="1410034" y="1344719"/>
            <a:ext cx="3549586" cy="2172754"/>
          </a:xfrm>
          <a:prstGeom prst="rect">
            <a:avLst/>
          </a:prstGeom>
        </p:spPr>
      </p:pic>
      <p:sp>
        <p:nvSpPr>
          <p:cNvPr id="13" name="TextBox 12">
            <a:extLst>
              <a:ext uri="{FF2B5EF4-FFF2-40B4-BE49-F238E27FC236}">
                <a16:creationId xmlns:a16="http://schemas.microsoft.com/office/drawing/2014/main" id="{00E1DAD9-0868-15F1-C632-D2C915FE4D45}"/>
              </a:ext>
            </a:extLst>
          </p:cNvPr>
          <p:cNvSpPr txBox="1"/>
          <p:nvPr/>
        </p:nvSpPr>
        <p:spPr>
          <a:xfrm>
            <a:off x="169795" y="20999"/>
            <a:ext cx="10115118" cy="1169551"/>
          </a:xfrm>
          <a:prstGeom prst="rect">
            <a:avLst/>
          </a:prstGeom>
          <a:noFill/>
          <a:ln cap="flat">
            <a:noFill/>
          </a:ln>
        </p:spPr>
        <p:txBody>
          <a:bodyPr wrap="square">
            <a:spAutoFit/>
          </a:bodyPr>
          <a:lstStyle/>
          <a:p>
            <a:pPr eaLnBrk="1" fontAlgn="auto" hangingPunct="1">
              <a:spcBef>
                <a:spcPts val="0"/>
              </a:spcBef>
              <a:spcAft>
                <a:spcPts val="0"/>
              </a:spcAft>
              <a:defRPr sz="1800" b="0" i="0" u="none" strike="noStrike" kern="0" cap="none" spc="0" baseline="0">
                <a:solidFill>
                  <a:srgbClr val="000000"/>
                </a:solidFill>
                <a:uFillTx/>
              </a:defRPr>
            </a:pPr>
            <a:r>
              <a:rPr lang="en-US" sz="3500" b="1" kern="0" dirty="0">
                <a:solidFill>
                  <a:srgbClr val="A5B913"/>
                </a:solidFill>
                <a:cs typeface="Arial" panose="020B0604020202020204" pitchFamily="34" charset="0"/>
              </a:rPr>
              <a:t>Soldered </a:t>
            </a:r>
            <a:r>
              <a:rPr lang="en-US" sz="3500" b="1" i="1" kern="0" dirty="0" err="1">
                <a:solidFill>
                  <a:srgbClr val="A5B913"/>
                </a:solidFill>
                <a:cs typeface="Arial" panose="020B0604020202020204" pitchFamily="34" charset="0"/>
              </a:rPr>
              <a:t>Re</a:t>
            </a:r>
            <a:r>
              <a:rPr lang="en-US" sz="3500" b="1" kern="0" dirty="0" err="1">
                <a:solidFill>
                  <a:srgbClr val="A5B913"/>
                </a:solidFill>
                <a:cs typeface="Arial" panose="020B0604020202020204" pitchFamily="34" charset="0"/>
              </a:rPr>
              <a:t>BCO</a:t>
            </a:r>
            <a:r>
              <a:rPr lang="en-US" sz="3500" b="1" kern="0" dirty="0">
                <a:solidFill>
                  <a:srgbClr val="A5B913"/>
                </a:solidFill>
                <a:cs typeface="Arial" panose="020B0604020202020204" pitchFamily="34" charset="0"/>
              </a:rPr>
              <a:t> pancake coils: degradation due to soldering time and temperature excluded</a:t>
            </a:r>
            <a:endParaRPr lang="nl-NL" sz="3500" b="1" kern="0" dirty="0">
              <a:solidFill>
                <a:srgbClr val="A5B913"/>
              </a:solidFill>
              <a:cs typeface="Arial" panose="020B0604020202020204" pitchFamily="34" charset="0"/>
            </a:endParaRPr>
          </a:p>
        </p:txBody>
      </p:sp>
      <p:sp>
        <p:nvSpPr>
          <p:cNvPr id="15" name="TextBox 14">
            <a:extLst>
              <a:ext uri="{FF2B5EF4-FFF2-40B4-BE49-F238E27FC236}">
                <a16:creationId xmlns:a16="http://schemas.microsoft.com/office/drawing/2014/main" id="{F0277F48-6341-DAD4-203B-375D5FFF8452}"/>
              </a:ext>
            </a:extLst>
          </p:cNvPr>
          <p:cNvSpPr txBox="1"/>
          <p:nvPr/>
        </p:nvSpPr>
        <p:spPr>
          <a:xfrm>
            <a:off x="323586" y="5744989"/>
            <a:ext cx="11532792" cy="923330"/>
          </a:xfrm>
          <a:prstGeom prst="rect">
            <a:avLst/>
          </a:prstGeom>
          <a:solidFill>
            <a:schemeClr val="accent6">
              <a:lumMod val="20000"/>
              <a:lumOff val="80000"/>
            </a:schemeClr>
          </a:solidFill>
        </p:spPr>
        <p:txBody>
          <a:bodyPr wrap="square">
            <a:spAutoFit/>
          </a:bodyPr>
          <a:lstStyle/>
          <a:p>
            <a:pPr marL="285750" indent="-285750">
              <a:spcAft>
                <a:spcPts val="1200"/>
              </a:spcAft>
              <a:buFont typeface="Arial" panose="020B0604020202020204" pitchFamily="34" charset="0"/>
              <a:buChar char="•"/>
            </a:pPr>
            <a:r>
              <a:rPr lang="en-US" sz="2200" dirty="0">
                <a:latin typeface="Calibri" panose="020F0502020204030204" pitchFamily="34" charset="0"/>
                <a:cs typeface="Calibri" panose="020F0502020204030204" pitchFamily="34" charset="0"/>
              </a:rPr>
              <a:t>Shanghai tape is like other fabricants tape, concerning heat treatment temperature and time.</a:t>
            </a:r>
          </a:p>
          <a:p>
            <a:pPr marL="285750" indent="-285750">
              <a:spcAft>
                <a:spcPts val="1200"/>
              </a:spcAft>
              <a:buFont typeface="Arial" panose="020B0604020202020204" pitchFamily="34" charset="0"/>
              <a:buChar char="•"/>
            </a:pPr>
            <a:r>
              <a:rPr lang="en-US" sz="2200" dirty="0">
                <a:latin typeface="Calibri" panose="020F0502020204030204" pitchFamily="34" charset="0"/>
                <a:cs typeface="Calibri" panose="020F0502020204030204" pitchFamily="34" charset="0"/>
              </a:rPr>
              <a:t>Normalized </a:t>
            </a:r>
            <a:r>
              <a:rPr lang="en-US" sz="2200" dirty="0" err="1">
                <a:latin typeface="Calibri" panose="020F0502020204030204" pitchFamily="34" charset="0"/>
                <a:cs typeface="Calibri" panose="020F0502020204030204" pitchFamily="34" charset="0"/>
              </a:rPr>
              <a:t>I</a:t>
            </a:r>
            <a:r>
              <a:rPr lang="en-US" sz="3200" baseline="-16000" dirty="0" err="1">
                <a:latin typeface="Calibri" panose="020F0502020204030204" pitchFamily="34" charset="0"/>
                <a:cs typeface="Calibri" panose="020F0502020204030204" pitchFamily="34" charset="0"/>
              </a:rPr>
              <a:t>c</a:t>
            </a:r>
            <a:r>
              <a:rPr lang="en-US" sz="2200" dirty="0">
                <a:latin typeface="Calibri" panose="020F0502020204030204" pitchFamily="34" charset="0"/>
                <a:cs typeface="Calibri" panose="020F0502020204030204" pitchFamily="34" charset="0"/>
              </a:rPr>
              <a:t> for 10 </a:t>
            </a:r>
            <a:r>
              <a:rPr lang="el-GR" sz="2200" dirty="0">
                <a:latin typeface="Calibri" panose="020F0502020204030204" pitchFamily="34" charset="0"/>
                <a:cs typeface="Calibri" panose="020F0502020204030204" pitchFamily="34" charset="0"/>
              </a:rPr>
              <a:t>μ</a:t>
            </a:r>
            <a:r>
              <a:rPr lang="en-US" sz="2200" dirty="0">
                <a:latin typeface="Calibri" panose="020F0502020204030204" pitchFamily="34" charset="0"/>
                <a:cs typeface="Calibri" panose="020F0502020204030204" pitchFamily="34" charset="0"/>
              </a:rPr>
              <a:t>V/cm vs heat treatment for 60 min. </a:t>
            </a:r>
          </a:p>
        </p:txBody>
      </p:sp>
      <p:sp>
        <p:nvSpPr>
          <p:cNvPr id="10" name="Slide Number Placeholder 1">
            <a:extLst>
              <a:ext uri="{FF2B5EF4-FFF2-40B4-BE49-F238E27FC236}">
                <a16:creationId xmlns:a16="http://schemas.microsoft.com/office/drawing/2014/main" id="{A400F660-E001-AD2C-DB02-8CB4FCC6BFC6}"/>
              </a:ext>
            </a:extLst>
          </p:cNvPr>
          <p:cNvSpPr txBox="1">
            <a:spLocks noChangeArrowheads="1"/>
          </p:cNvSpPr>
          <p:nvPr/>
        </p:nvSpPr>
        <p:spPr bwMode="auto">
          <a:xfrm>
            <a:off x="9412288" y="6594475"/>
            <a:ext cx="27432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fld id="{77C51FD9-4491-4758-8502-80C69D6B602B}" type="slidenum">
              <a:rPr lang="nl-NL" altLang="en-US" sz="1200">
                <a:solidFill>
                  <a:srgbClr val="898989"/>
                </a:solidFill>
              </a:rPr>
              <a:pPr algn="r" eaLnBrk="1" hangingPunct="1">
                <a:lnSpc>
                  <a:spcPct val="100000"/>
                </a:lnSpc>
                <a:spcBef>
                  <a:spcPct val="0"/>
                </a:spcBef>
                <a:buFontTx/>
                <a:buNone/>
              </a:pPr>
              <a:t>24</a:t>
            </a:fld>
            <a:endParaRPr lang="nl-NL" altLang="en-US" sz="1200">
              <a:solidFill>
                <a:srgbClr val="898989"/>
              </a:solidFill>
            </a:endParaRPr>
          </a:p>
        </p:txBody>
      </p:sp>
      <p:grpSp>
        <p:nvGrpSpPr>
          <p:cNvPr id="2" name="Group 1">
            <a:extLst>
              <a:ext uri="{FF2B5EF4-FFF2-40B4-BE49-F238E27FC236}">
                <a16:creationId xmlns:a16="http://schemas.microsoft.com/office/drawing/2014/main" id="{6367D466-41B9-4A34-B500-1350A74BE7D4}"/>
              </a:ext>
            </a:extLst>
          </p:cNvPr>
          <p:cNvGrpSpPr/>
          <p:nvPr/>
        </p:nvGrpSpPr>
        <p:grpSpPr>
          <a:xfrm>
            <a:off x="6337528" y="1243181"/>
            <a:ext cx="5522781" cy="4298579"/>
            <a:chOff x="6311737" y="1303346"/>
            <a:chExt cx="5654574" cy="4533549"/>
          </a:xfrm>
        </p:grpSpPr>
        <p:pic>
          <p:nvPicPr>
            <p:cNvPr id="30" name="Picture 29">
              <a:extLst>
                <a:ext uri="{FF2B5EF4-FFF2-40B4-BE49-F238E27FC236}">
                  <a16:creationId xmlns:a16="http://schemas.microsoft.com/office/drawing/2014/main" id="{AA18D651-F434-054C-7944-8272264D178D}"/>
                </a:ext>
              </a:extLst>
            </p:cNvPr>
            <p:cNvPicPr>
              <a:picLocks noChangeAspect="1"/>
            </p:cNvPicPr>
            <p:nvPr/>
          </p:nvPicPr>
          <p:blipFill rotWithShape="1">
            <a:blip r:embed="rId5"/>
            <a:srcRect l="8709" t="19535" r="39758" b="14360"/>
            <a:stretch/>
          </p:blipFill>
          <p:spPr>
            <a:xfrm>
              <a:off x="6311737" y="1303346"/>
              <a:ext cx="5654574" cy="4533549"/>
            </a:xfrm>
            <a:prstGeom prst="rect">
              <a:avLst/>
            </a:prstGeom>
          </p:spPr>
        </p:pic>
        <p:cxnSp>
          <p:nvCxnSpPr>
            <p:cNvPr id="18" name="Straight Connector 17">
              <a:extLst>
                <a:ext uri="{FF2B5EF4-FFF2-40B4-BE49-F238E27FC236}">
                  <a16:creationId xmlns:a16="http://schemas.microsoft.com/office/drawing/2014/main" id="{F4DD8FF4-3475-7459-3ACE-389343C369A1}"/>
                </a:ext>
              </a:extLst>
            </p:cNvPr>
            <p:cNvCxnSpPr/>
            <p:nvPr/>
          </p:nvCxnSpPr>
          <p:spPr>
            <a:xfrm>
              <a:off x="7151252" y="1754769"/>
              <a:ext cx="4685212" cy="0"/>
            </a:xfrm>
            <a:prstGeom prst="line">
              <a:avLst/>
            </a:prstGeom>
            <a:ln w="38100">
              <a:solidFill>
                <a:srgbClr val="C00000"/>
              </a:solidFill>
              <a:prstDash val="sysDot"/>
            </a:ln>
          </p:spPr>
          <p:style>
            <a:lnRef idx="2">
              <a:schemeClr val="accent1"/>
            </a:lnRef>
            <a:fillRef idx="0">
              <a:schemeClr val="accent1"/>
            </a:fillRef>
            <a:effectRef idx="1">
              <a:schemeClr val="accent1"/>
            </a:effectRef>
            <a:fontRef idx="minor">
              <a:schemeClr val="tx1"/>
            </a:fontRef>
          </p:style>
        </p:cxnSp>
      </p:grpSp>
      <p:pic>
        <p:nvPicPr>
          <p:cNvPr id="3" name="Picture 8" descr="A picture containing screen, dark, night sky&#10;&#10;Description automatically generated">
            <a:extLst>
              <a:ext uri="{FF2B5EF4-FFF2-40B4-BE49-F238E27FC236}">
                <a16:creationId xmlns:a16="http://schemas.microsoft.com/office/drawing/2014/main" id="{2D962CFA-5E9F-67A4-BE67-0325726B933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417175" y="-80963"/>
            <a:ext cx="1839913" cy="920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1">
            <a:extLst>
              <a:ext uri="{FF2B5EF4-FFF2-40B4-BE49-F238E27FC236}">
                <a16:creationId xmlns:a16="http://schemas.microsoft.com/office/drawing/2014/main" id="{9319770C-8302-9BCF-29DD-1524007BC401}"/>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995895" y="108700"/>
            <a:ext cx="578036" cy="56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434672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C2BF5BA-B025-4F14-0792-CB1DAB100C1D}"/>
              </a:ext>
            </a:extLst>
          </p:cNvPr>
          <p:cNvSpPr txBox="1">
            <a:spLocks noChangeArrowheads="1"/>
          </p:cNvSpPr>
          <p:nvPr/>
        </p:nvSpPr>
        <p:spPr bwMode="auto">
          <a:xfrm>
            <a:off x="9412288" y="6594475"/>
            <a:ext cx="27432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fld id="{77C51FD9-4491-4758-8502-80C69D6B602B}" type="slidenum">
              <a:rPr lang="nl-NL" altLang="en-US" sz="1200">
                <a:solidFill>
                  <a:srgbClr val="898989"/>
                </a:solidFill>
              </a:rPr>
              <a:pPr algn="r" eaLnBrk="1" hangingPunct="1">
                <a:lnSpc>
                  <a:spcPct val="100000"/>
                </a:lnSpc>
                <a:spcBef>
                  <a:spcPct val="0"/>
                </a:spcBef>
                <a:buFontTx/>
                <a:buNone/>
              </a:pPr>
              <a:t>25</a:t>
            </a:fld>
            <a:endParaRPr lang="nl-NL" altLang="en-US" sz="1200">
              <a:solidFill>
                <a:srgbClr val="898989"/>
              </a:solidFill>
            </a:endParaRPr>
          </a:p>
        </p:txBody>
      </p:sp>
      <p:sp>
        <p:nvSpPr>
          <p:cNvPr id="5" name="Slide Number Placeholder 1">
            <a:extLst>
              <a:ext uri="{FF2B5EF4-FFF2-40B4-BE49-F238E27FC236}">
                <a16:creationId xmlns:a16="http://schemas.microsoft.com/office/drawing/2014/main" id="{25A43720-367C-61B1-574A-D161DDD49FC3}"/>
              </a:ext>
            </a:extLst>
          </p:cNvPr>
          <p:cNvSpPr txBox="1">
            <a:spLocks noChangeArrowheads="1"/>
          </p:cNvSpPr>
          <p:nvPr/>
        </p:nvSpPr>
        <p:spPr bwMode="auto">
          <a:xfrm>
            <a:off x="9412288" y="6594475"/>
            <a:ext cx="27432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fld id="{AEA77656-C133-46D4-8F6E-CC414428FFC5}" type="slidenum">
              <a:rPr lang="nl-NL" altLang="en-US" sz="1200">
                <a:solidFill>
                  <a:srgbClr val="898989"/>
                </a:solidFill>
              </a:rPr>
              <a:pPr algn="r" eaLnBrk="1" hangingPunct="1">
                <a:lnSpc>
                  <a:spcPct val="100000"/>
                </a:lnSpc>
                <a:spcBef>
                  <a:spcPct val="0"/>
                </a:spcBef>
                <a:buFontTx/>
                <a:buNone/>
              </a:pPr>
              <a:t>25</a:t>
            </a:fld>
            <a:endParaRPr lang="nl-NL" altLang="en-US" sz="1200">
              <a:solidFill>
                <a:srgbClr val="898989"/>
              </a:solidFill>
            </a:endParaRPr>
          </a:p>
        </p:txBody>
      </p:sp>
      <p:sp>
        <p:nvSpPr>
          <p:cNvPr id="18" name="TextBox 17">
            <a:extLst>
              <a:ext uri="{FF2B5EF4-FFF2-40B4-BE49-F238E27FC236}">
                <a16:creationId xmlns:a16="http://schemas.microsoft.com/office/drawing/2014/main" id="{6ED932B4-F7A7-B0F8-2F79-7B35B9F55695}"/>
              </a:ext>
            </a:extLst>
          </p:cNvPr>
          <p:cNvSpPr txBox="1"/>
          <p:nvPr/>
        </p:nvSpPr>
        <p:spPr>
          <a:xfrm>
            <a:off x="242249" y="105765"/>
            <a:ext cx="8905875" cy="630942"/>
          </a:xfrm>
          <a:prstGeom prst="rect">
            <a:avLst/>
          </a:prstGeom>
          <a:noFill/>
          <a:ln cap="flat">
            <a:noFill/>
          </a:ln>
        </p:spPr>
        <p:txBody>
          <a:bodyPr>
            <a:spAutoFit/>
          </a:bodyPr>
          <a:lstStyle/>
          <a:p>
            <a:pPr eaLnBrk="1" fontAlgn="auto" hangingPunct="1">
              <a:spcBef>
                <a:spcPts val="0"/>
              </a:spcBef>
              <a:spcAft>
                <a:spcPts val="0"/>
              </a:spcAft>
              <a:defRPr sz="1800" b="0" i="0" u="none" strike="noStrike" kern="0" cap="none" spc="0" baseline="0">
                <a:solidFill>
                  <a:srgbClr val="000000"/>
                </a:solidFill>
                <a:uFillTx/>
              </a:defRPr>
            </a:pPr>
            <a:r>
              <a:rPr lang="en-US" sz="3500" b="1" kern="0" dirty="0">
                <a:solidFill>
                  <a:srgbClr val="A5B913"/>
                </a:solidFill>
                <a:cs typeface="Arial" panose="020B0604020202020204" pitchFamily="34" charset="0"/>
              </a:rPr>
              <a:t>Non-insulated </a:t>
            </a:r>
            <a:r>
              <a:rPr lang="en-US" sz="3500" b="1" i="1" kern="0" dirty="0" err="1">
                <a:solidFill>
                  <a:srgbClr val="A5B913"/>
                </a:solidFill>
                <a:cs typeface="Arial" panose="020B0604020202020204" pitchFamily="34" charset="0"/>
              </a:rPr>
              <a:t>Re</a:t>
            </a:r>
            <a:r>
              <a:rPr lang="en-US" sz="3500" b="1" kern="0" dirty="0" err="1">
                <a:solidFill>
                  <a:srgbClr val="A5B913"/>
                </a:solidFill>
                <a:cs typeface="Arial" panose="020B0604020202020204" pitchFamily="34" charset="0"/>
              </a:rPr>
              <a:t>BCO</a:t>
            </a:r>
            <a:r>
              <a:rPr lang="en-US" sz="3500" b="1" kern="0" dirty="0">
                <a:solidFill>
                  <a:srgbClr val="A5B913"/>
                </a:solidFill>
                <a:cs typeface="Arial" panose="020B0604020202020204" pitchFamily="34" charset="0"/>
              </a:rPr>
              <a:t> coils: time constant</a:t>
            </a:r>
            <a:endParaRPr lang="nl-NL" sz="3500" b="1" kern="0" dirty="0">
              <a:solidFill>
                <a:srgbClr val="A5B913"/>
              </a:solidFill>
              <a:cs typeface="Arial" panose="020B0604020202020204" pitchFamily="34" charset="0"/>
            </a:endParaRPr>
          </a:p>
        </p:txBody>
      </p:sp>
      <p:pic>
        <p:nvPicPr>
          <p:cNvPr id="29" name="Picture 28">
            <a:extLst>
              <a:ext uri="{FF2B5EF4-FFF2-40B4-BE49-F238E27FC236}">
                <a16:creationId xmlns:a16="http://schemas.microsoft.com/office/drawing/2014/main" id="{3ACDC4A6-12AF-D3A2-0679-CA9A12BF3FA6}"/>
              </a:ext>
            </a:extLst>
          </p:cNvPr>
          <p:cNvPicPr>
            <a:picLocks noChangeAspect="1"/>
          </p:cNvPicPr>
          <p:nvPr/>
        </p:nvPicPr>
        <p:blipFill rotWithShape="1">
          <a:blip r:embed="rId3"/>
          <a:srcRect l="16349" t="15670" r="19777" b="5894"/>
          <a:stretch/>
        </p:blipFill>
        <p:spPr>
          <a:xfrm>
            <a:off x="6454944" y="2375143"/>
            <a:ext cx="5406127" cy="3226495"/>
          </a:xfrm>
          <a:prstGeom prst="rect">
            <a:avLst/>
          </a:prstGeom>
        </p:spPr>
      </p:pic>
      <p:graphicFrame>
        <p:nvGraphicFramePr>
          <p:cNvPr id="30" name="Table 5">
            <a:extLst>
              <a:ext uri="{FF2B5EF4-FFF2-40B4-BE49-F238E27FC236}">
                <a16:creationId xmlns:a16="http://schemas.microsoft.com/office/drawing/2014/main" id="{5EA3BD8D-5B07-328B-B46C-C8E07291E9BD}"/>
              </a:ext>
            </a:extLst>
          </p:cNvPr>
          <p:cNvGraphicFramePr>
            <a:graphicFrameLocks noGrp="1"/>
          </p:cNvGraphicFramePr>
          <p:nvPr>
            <p:extLst>
              <p:ext uri="{D42A27DB-BD31-4B8C-83A1-F6EECF244321}">
                <p14:modId xmlns:p14="http://schemas.microsoft.com/office/powerpoint/2010/main" val="1843585840"/>
              </p:ext>
            </p:extLst>
          </p:nvPr>
        </p:nvGraphicFramePr>
        <p:xfrm>
          <a:off x="394629" y="1108526"/>
          <a:ext cx="5701371" cy="1188720"/>
        </p:xfrm>
        <a:graphic>
          <a:graphicData uri="http://schemas.openxmlformats.org/drawingml/2006/table">
            <a:tbl>
              <a:tblPr firstRow="1" bandRow="1">
                <a:tableStyleId>{5C22544A-7EE6-4342-B048-85BDC9FD1C3A}</a:tableStyleId>
              </a:tblPr>
              <a:tblGrid>
                <a:gridCol w="1828707">
                  <a:extLst>
                    <a:ext uri="{9D8B030D-6E8A-4147-A177-3AD203B41FA5}">
                      <a16:colId xmlns:a16="http://schemas.microsoft.com/office/drawing/2014/main" val="4016526764"/>
                    </a:ext>
                  </a:extLst>
                </a:gridCol>
                <a:gridCol w="1902372">
                  <a:extLst>
                    <a:ext uri="{9D8B030D-6E8A-4147-A177-3AD203B41FA5}">
                      <a16:colId xmlns:a16="http://schemas.microsoft.com/office/drawing/2014/main" val="4180823580"/>
                    </a:ext>
                  </a:extLst>
                </a:gridCol>
                <a:gridCol w="1970292">
                  <a:extLst>
                    <a:ext uri="{9D8B030D-6E8A-4147-A177-3AD203B41FA5}">
                      <a16:colId xmlns:a16="http://schemas.microsoft.com/office/drawing/2014/main" val="2060288683"/>
                    </a:ext>
                  </a:extLst>
                </a:gridCol>
              </a:tblGrid>
              <a:tr h="347922">
                <a:tc>
                  <a:txBody>
                    <a:bodyPr/>
                    <a:lstStyle/>
                    <a:p>
                      <a:pPr marL="0" algn="ctr" defTabSz="914400" rtl="0" eaLnBrk="1" latinLnBrk="0" hangingPunct="1"/>
                      <a:r>
                        <a:rPr lang="en-US" sz="2000" kern="1200" dirty="0">
                          <a:solidFill>
                            <a:schemeClr val="bg1"/>
                          </a:solidFill>
                          <a:latin typeface="Calibri" panose="020F0502020204030204" pitchFamily="34" charset="0"/>
                          <a:ea typeface="+mn-ea"/>
                          <a:cs typeface="Calibri" panose="020F0502020204030204" pitchFamily="34" charset="0"/>
                        </a:rPr>
                        <a:t>Coil</a:t>
                      </a:r>
                      <a:endParaRPr lang="en-NL" sz="2000" kern="1200" dirty="0">
                        <a:solidFill>
                          <a:schemeClr val="bg1"/>
                        </a:solidFill>
                        <a:latin typeface="Calibri" panose="020F0502020204030204" pitchFamily="34" charset="0"/>
                        <a:ea typeface="+mn-ea"/>
                        <a:cs typeface="Calibri" panose="020F0502020204030204" pitchFamily="34" charset="0"/>
                      </a:endParaRPr>
                    </a:p>
                  </a:txBody>
                  <a:tcPr>
                    <a:solidFill>
                      <a:schemeClr val="accent2">
                        <a:lumMod val="60000"/>
                        <a:lumOff val="40000"/>
                      </a:schemeClr>
                    </a:solidFill>
                  </a:tcPr>
                </a:tc>
                <a:tc>
                  <a:txBody>
                    <a:bodyPr/>
                    <a:lstStyle/>
                    <a:p>
                      <a:pPr marL="0" algn="ctr" defTabSz="914400" rtl="0" eaLnBrk="1" latinLnBrk="0" hangingPunct="1"/>
                      <a:r>
                        <a:rPr lang="en-US" sz="2000" b="1" kern="1200" dirty="0">
                          <a:solidFill>
                            <a:schemeClr val="bg1"/>
                          </a:solidFill>
                          <a:latin typeface="Calibri" panose="020F0502020204030204" pitchFamily="34" charset="0"/>
                          <a:ea typeface="+mn-ea"/>
                          <a:cs typeface="Calibri" panose="020F0502020204030204" pitchFamily="34" charset="0"/>
                        </a:rPr>
                        <a:t>τ [s]</a:t>
                      </a:r>
                      <a:endParaRPr lang="en-NL" sz="2000" b="1" kern="1200" dirty="0">
                        <a:solidFill>
                          <a:schemeClr val="bg1"/>
                        </a:solidFill>
                        <a:latin typeface="Calibri" panose="020F0502020204030204" pitchFamily="34" charset="0"/>
                        <a:ea typeface="+mn-ea"/>
                        <a:cs typeface="Calibri" panose="020F0502020204030204" pitchFamily="34" charset="0"/>
                      </a:endParaRPr>
                    </a:p>
                  </a:txBody>
                  <a:tcPr>
                    <a:solidFill>
                      <a:schemeClr val="accent2">
                        <a:lumMod val="60000"/>
                        <a:lumOff val="40000"/>
                      </a:schemeClr>
                    </a:solidFill>
                  </a:tcPr>
                </a:tc>
                <a:tc>
                  <a:txBody>
                    <a:bodyPr/>
                    <a:lstStyle/>
                    <a:p>
                      <a:pPr marL="0" algn="ctr" defTabSz="914400" rtl="0" eaLnBrk="1" latinLnBrk="0" hangingPunct="1"/>
                      <a:r>
                        <a:rPr lang="en-US" sz="2000" b="1" kern="1200" dirty="0">
                          <a:solidFill>
                            <a:schemeClr val="bg1"/>
                          </a:solidFill>
                          <a:latin typeface="Calibri" panose="020F0502020204030204" pitchFamily="34" charset="0"/>
                          <a:ea typeface="+mn-ea"/>
                          <a:cs typeface="Calibri" panose="020F0502020204030204" pitchFamily="34" charset="0"/>
                        </a:rPr>
                        <a:t>Reduction factor</a:t>
                      </a:r>
                      <a:endParaRPr lang="en-NL" sz="2000" b="1" kern="1200" dirty="0">
                        <a:solidFill>
                          <a:schemeClr val="bg1"/>
                        </a:solidFill>
                        <a:latin typeface="Calibri" panose="020F0502020204030204" pitchFamily="34" charset="0"/>
                        <a:ea typeface="+mn-ea"/>
                        <a:cs typeface="Calibri" panose="020F0502020204030204" pitchFamily="34" charset="0"/>
                      </a:endParaRPr>
                    </a:p>
                  </a:txBody>
                  <a:tcPr>
                    <a:solidFill>
                      <a:schemeClr val="accent2">
                        <a:lumMod val="60000"/>
                        <a:lumOff val="40000"/>
                      </a:schemeClr>
                    </a:solidFill>
                  </a:tcPr>
                </a:tc>
                <a:extLst>
                  <a:ext uri="{0D108BD9-81ED-4DB2-BD59-A6C34878D82A}">
                    <a16:rowId xmlns:a16="http://schemas.microsoft.com/office/drawing/2014/main" val="2175921544"/>
                  </a:ext>
                </a:extLst>
              </a:tr>
              <a:tr h="347922">
                <a:tc>
                  <a:txBody>
                    <a:bodyPr/>
                    <a:lstStyle/>
                    <a:p>
                      <a:pPr marL="0" algn="ctr" defTabSz="914400" rtl="0" eaLnBrk="1" latinLnBrk="0" hangingPunct="1"/>
                      <a:r>
                        <a:rPr lang="en-US" sz="2000" kern="1200" dirty="0">
                          <a:solidFill>
                            <a:schemeClr val="dk1"/>
                          </a:solidFill>
                          <a:latin typeface="Calibri" panose="020F0502020204030204" pitchFamily="34" charset="0"/>
                          <a:ea typeface="+mn-ea"/>
                          <a:cs typeface="Calibri" panose="020F0502020204030204" pitchFamily="34" charset="0"/>
                        </a:rPr>
                        <a:t>Single tape</a:t>
                      </a:r>
                      <a:endParaRPr lang="en-NL" sz="20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algn="ctr" defTabSz="914400" rtl="0" eaLnBrk="1" latinLnBrk="0" hangingPunct="1"/>
                      <a:r>
                        <a:rPr lang="en-US" sz="2000" kern="1200" dirty="0">
                          <a:solidFill>
                            <a:schemeClr val="dk1"/>
                          </a:solidFill>
                          <a:latin typeface="Calibri" panose="020F0502020204030204" pitchFamily="34" charset="0"/>
                          <a:ea typeface="+mn-ea"/>
                          <a:cs typeface="Calibri" panose="020F0502020204030204" pitchFamily="34" charset="0"/>
                        </a:rPr>
                        <a:t>7.4 ± 0.1</a:t>
                      </a:r>
                      <a:endParaRPr lang="en-NL" sz="2000" kern="1200" dirty="0">
                        <a:solidFill>
                          <a:schemeClr val="dk1"/>
                        </a:solidFill>
                        <a:latin typeface="Calibri" panose="020F0502020204030204" pitchFamily="34" charset="0"/>
                        <a:ea typeface="+mn-ea"/>
                        <a:cs typeface="Calibri" panose="020F0502020204030204" pitchFamily="34" charset="0"/>
                      </a:endParaRPr>
                    </a:p>
                  </a:txBody>
                  <a:tcPr/>
                </a:tc>
                <a:tc rowSpan="2">
                  <a:txBody>
                    <a:bodyPr/>
                    <a:lstStyle/>
                    <a:p>
                      <a:pPr algn="ctr"/>
                      <a:endParaRPr lang="en-US" sz="1100" dirty="0">
                        <a:latin typeface="Amasis MT Pro Medium" panose="02040604050005020304" pitchFamily="18" charset="0"/>
                      </a:endParaRPr>
                    </a:p>
                    <a:p>
                      <a:pPr algn="ctr"/>
                      <a:r>
                        <a:rPr lang="en-US" sz="2000" dirty="0">
                          <a:latin typeface="Calibri" panose="020F0502020204030204" pitchFamily="34" charset="0"/>
                          <a:cs typeface="Calibri" panose="020F0502020204030204" pitchFamily="34" charset="0"/>
                        </a:rPr>
                        <a:t>1.2 ± 0.4</a:t>
                      </a:r>
                      <a:endParaRPr lang="en-NL"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20512961"/>
                  </a:ext>
                </a:extLst>
              </a:tr>
              <a:tr h="347922">
                <a:tc>
                  <a:txBody>
                    <a:bodyPr/>
                    <a:lstStyle/>
                    <a:p>
                      <a:pPr marL="0" algn="ctr" defTabSz="914400" rtl="0" eaLnBrk="1" latinLnBrk="0" hangingPunct="1"/>
                      <a:r>
                        <a:rPr lang="en-US" sz="2000" kern="1200" dirty="0">
                          <a:solidFill>
                            <a:schemeClr val="dk1"/>
                          </a:solidFill>
                          <a:latin typeface="Calibri" panose="020F0502020204030204" pitchFamily="34" charset="0"/>
                          <a:ea typeface="+mn-ea"/>
                          <a:cs typeface="Calibri" panose="020F0502020204030204" pitchFamily="34" charset="0"/>
                        </a:rPr>
                        <a:t>Double tape</a:t>
                      </a:r>
                      <a:endParaRPr lang="en-NL" sz="20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algn="ctr" defTabSz="914400" rtl="0" eaLnBrk="1" latinLnBrk="0" hangingPunct="1"/>
                      <a:r>
                        <a:rPr lang="en-US" sz="2000" kern="1200" dirty="0">
                          <a:solidFill>
                            <a:schemeClr val="dk1"/>
                          </a:solidFill>
                          <a:latin typeface="Calibri" panose="020F0502020204030204" pitchFamily="34" charset="0"/>
                          <a:ea typeface="+mn-ea"/>
                          <a:cs typeface="Calibri" panose="020F0502020204030204" pitchFamily="34" charset="0"/>
                        </a:rPr>
                        <a:t>6.1 ± 0.1</a:t>
                      </a:r>
                      <a:endParaRPr lang="en-NL" sz="2000" kern="1200" dirty="0">
                        <a:solidFill>
                          <a:schemeClr val="dk1"/>
                        </a:solidFill>
                        <a:latin typeface="Calibri" panose="020F0502020204030204" pitchFamily="34" charset="0"/>
                        <a:ea typeface="+mn-ea"/>
                        <a:cs typeface="Calibri" panose="020F0502020204030204" pitchFamily="34" charset="0"/>
                      </a:endParaRPr>
                    </a:p>
                  </a:txBody>
                  <a:tcPr/>
                </a:tc>
                <a:tc vMerge="1">
                  <a:txBody>
                    <a:bodyPr/>
                    <a:lstStyle/>
                    <a:p>
                      <a:pPr algn="ctr"/>
                      <a:endParaRPr lang="en-NL" dirty="0"/>
                    </a:p>
                  </a:txBody>
                  <a:tcPr/>
                </a:tc>
                <a:extLst>
                  <a:ext uri="{0D108BD9-81ED-4DB2-BD59-A6C34878D82A}">
                    <a16:rowId xmlns:a16="http://schemas.microsoft.com/office/drawing/2014/main" val="1486927670"/>
                  </a:ext>
                </a:extLst>
              </a:tr>
            </a:tbl>
          </a:graphicData>
        </a:graphic>
      </p:graphicFrame>
      <p:graphicFrame>
        <p:nvGraphicFramePr>
          <p:cNvPr id="32" name="Table 5">
            <a:extLst>
              <a:ext uri="{FF2B5EF4-FFF2-40B4-BE49-F238E27FC236}">
                <a16:creationId xmlns:a16="http://schemas.microsoft.com/office/drawing/2014/main" id="{5B84BD3A-6BA7-947C-1854-4FAAAABEC426}"/>
              </a:ext>
            </a:extLst>
          </p:cNvPr>
          <p:cNvGraphicFramePr>
            <a:graphicFrameLocks noGrp="1"/>
          </p:cNvGraphicFramePr>
          <p:nvPr>
            <p:extLst>
              <p:ext uri="{D42A27DB-BD31-4B8C-83A1-F6EECF244321}">
                <p14:modId xmlns:p14="http://schemas.microsoft.com/office/powerpoint/2010/main" val="3862443782"/>
              </p:ext>
            </p:extLst>
          </p:nvPr>
        </p:nvGraphicFramePr>
        <p:xfrm>
          <a:off x="6678202" y="1126060"/>
          <a:ext cx="5202793" cy="1188720"/>
        </p:xfrm>
        <a:graphic>
          <a:graphicData uri="http://schemas.openxmlformats.org/drawingml/2006/table">
            <a:tbl>
              <a:tblPr firstRow="1" bandRow="1">
                <a:tableStyleId>{5C22544A-7EE6-4342-B048-85BDC9FD1C3A}</a:tableStyleId>
              </a:tblPr>
              <a:tblGrid>
                <a:gridCol w="1551820">
                  <a:extLst>
                    <a:ext uri="{9D8B030D-6E8A-4147-A177-3AD203B41FA5}">
                      <a16:colId xmlns:a16="http://schemas.microsoft.com/office/drawing/2014/main" val="4016526764"/>
                    </a:ext>
                  </a:extLst>
                </a:gridCol>
                <a:gridCol w="1540702">
                  <a:extLst>
                    <a:ext uri="{9D8B030D-6E8A-4147-A177-3AD203B41FA5}">
                      <a16:colId xmlns:a16="http://schemas.microsoft.com/office/drawing/2014/main" val="4180823580"/>
                    </a:ext>
                  </a:extLst>
                </a:gridCol>
                <a:gridCol w="2110271">
                  <a:extLst>
                    <a:ext uri="{9D8B030D-6E8A-4147-A177-3AD203B41FA5}">
                      <a16:colId xmlns:a16="http://schemas.microsoft.com/office/drawing/2014/main" val="2060288683"/>
                    </a:ext>
                  </a:extLst>
                </a:gridCol>
              </a:tblGrid>
              <a:tr h="370840">
                <a:tc>
                  <a:txBody>
                    <a:bodyPr/>
                    <a:lstStyle/>
                    <a:p>
                      <a:pPr algn="ctr"/>
                      <a:r>
                        <a:rPr lang="en-US" sz="2000" dirty="0">
                          <a:latin typeface="Calibri" panose="020F0502020204030204" pitchFamily="34" charset="0"/>
                          <a:cs typeface="Calibri" panose="020F0502020204030204" pitchFamily="34" charset="0"/>
                        </a:rPr>
                        <a:t>Coil</a:t>
                      </a:r>
                      <a:endParaRPr lang="en-NL" sz="2000" dirty="0">
                        <a:latin typeface="Calibri" panose="020F0502020204030204" pitchFamily="34" charset="0"/>
                        <a:cs typeface="Calibri" panose="020F0502020204030204" pitchFamily="34" charset="0"/>
                      </a:endParaRPr>
                    </a:p>
                  </a:txBody>
                  <a:tcPr>
                    <a:solidFill>
                      <a:schemeClr val="bg1">
                        <a:lumMod val="65000"/>
                      </a:schemeClr>
                    </a:solidFill>
                  </a:tcPr>
                </a:tc>
                <a:tc>
                  <a:txBody>
                    <a:bodyPr/>
                    <a:lstStyle/>
                    <a:p>
                      <a:pPr algn="ctr"/>
                      <a:r>
                        <a:rPr lang="en-US" sz="2000" dirty="0">
                          <a:latin typeface="Calibri" panose="020F0502020204030204" pitchFamily="34" charset="0"/>
                          <a:cs typeface="Calibri" panose="020F0502020204030204" pitchFamily="34" charset="0"/>
                        </a:rPr>
                        <a:t>τ [s]</a:t>
                      </a:r>
                      <a:endParaRPr lang="en-NL" sz="2000" dirty="0">
                        <a:latin typeface="Calibri" panose="020F0502020204030204" pitchFamily="34" charset="0"/>
                        <a:cs typeface="Calibri" panose="020F0502020204030204" pitchFamily="34" charset="0"/>
                      </a:endParaRPr>
                    </a:p>
                  </a:txBody>
                  <a:tcPr>
                    <a:solidFill>
                      <a:schemeClr val="bg1">
                        <a:lumMod val="65000"/>
                      </a:schemeClr>
                    </a:solidFill>
                  </a:tcPr>
                </a:tc>
                <a:tc>
                  <a:txBody>
                    <a:bodyPr/>
                    <a:lstStyle/>
                    <a:p>
                      <a:pPr algn="ctr"/>
                      <a:r>
                        <a:rPr lang="en-US" sz="2000" dirty="0">
                          <a:latin typeface="Calibri" panose="020F0502020204030204" pitchFamily="34" charset="0"/>
                          <a:cs typeface="Calibri" panose="020F0502020204030204" pitchFamily="34" charset="0"/>
                        </a:rPr>
                        <a:t>Reduction factor</a:t>
                      </a:r>
                      <a:endParaRPr lang="en-NL" sz="2000" dirty="0">
                        <a:latin typeface="Calibri" panose="020F0502020204030204" pitchFamily="34" charset="0"/>
                        <a:cs typeface="Calibri" panose="020F0502020204030204" pitchFamily="34" charset="0"/>
                      </a:endParaRPr>
                    </a:p>
                  </a:txBody>
                  <a:tcPr>
                    <a:solidFill>
                      <a:schemeClr val="bg1">
                        <a:lumMod val="65000"/>
                      </a:schemeClr>
                    </a:solidFill>
                  </a:tcPr>
                </a:tc>
                <a:extLst>
                  <a:ext uri="{0D108BD9-81ED-4DB2-BD59-A6C34878D82A}">
                    <a16:rowId xmlns:a16="http://schemas.microsoft.com/office/drawing/2014/main" val="2175921544"/>
                  </a:ext>
                </a:extLst>
              </a:tr>
              <a:tr h="370840">
                <a:tc>
                  <a:txBody>
                    <a:bodyPr/>
                    <a:lstStyle/>
                    <a:p>
                      <a:pPr algn="ctr"/>
                      <a:r>
                        <a:rPr lang="en-US" sz="2000" dirty="0">
                          <a:latin typeface="Calibri" panose="020F0502020204030204" pitchFamily="34" charset="0"/>
                          <a:cs typeface="Calibri" panose="020F0502020204030204" pitchFamily="34" charset="0"/>
                        </a:rPr>
                        <a:t>Single tape</a:t>
                      </a:r>
                      <a:endParaRPr lang="en-NL" sz="2000" dirty="0">
                        <a:latin typeface="Calibri" panose="020F0502020204030204" pitchFamily="34" charset="0"/>
                        <a:cs typeface="Calibri" panose="020F0502020204030204" pitchFamily="34" charset="0"/>
                      </a:endParaRPr>
                    </a:p>
                  </a:txBody>
                  <a:tcPr/>
                </a:tc>
                <a:tc>
                  <a:txBody>
                    <a:bodyPr/>
                    <a:lstStyle/>
                    <a:p>
                      <a:pPr algn="ctr"/>
                      <a:r>
                        <a:rPr lang="en-US" sz="2000" dirty="0">
                          <a:latin typeface="Calibri" panose="020F0502020204030204" pitchFamily="34" charset="0"/>
                          <a:cs typeface="Calibri" panose="020F0502020204030204" pitchFamily="34" charset="0"/>
                        </a:rPr>
                        <a:t>740 ± 12</a:t>
                      </a:r>
                      <a:endParaRPr lang="en-NL" sz="2000" dirty="0">
                        <a:latin typeface="Calibri" panose="020F0502020204030204" pitchFamily="34" charset="0"/>
                        <a:cs typeface="Calibri" panose="020F0502020204030204" pitchFamily="34" charset="0"/>
                      </a:endParaRPr>
                    </a:p>
                  </a:txBody>
                  <a:tcPr/>
                </a:tc>
                <a:tc rowSpan="2">
                  <a:txBody>
                    <a:bodyPr/>
                    <a:lstStyle/>
                    <a:p>
                      <a:pPr algn="ctr"/>
                      <a:endParaRPr lang="en-US" sz="1200" dirty="0">
                        <a:latin typeface="Calibri" panose="020F0502020204030204" pitchFamily="34" charset="0"/>
                        <a:cs typeface="Calibri" panose="020F0502020204030204" pitchFamily="34" charset="0"/>
                      </a:endParaRPr>
                    </a:p>
                    <a:p>
                      <a:pPr algn="ctr"/>
                      <a:r>
                        <a:rPr lang="en-US" sz="2000" dirty="0">
                          <a:latin typeface="Calibri" panose="020F0502020204030204" pitchFamily="34" charset="0"/>
                          <a:cs typeface="Calibri" panose="020F0502020204030204" pitchFamily="34" charset="0"/>
                        </a:rPr>
                        <a:t>3.3 ± 0.8</a:t>
                      </a:r>
                      <a:endParaRPr lang="en-NL"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20512961"/>
                  </a:ext>
                </a:extLst>
              </a:tr>
              <a:tr h="370840">
                <a:tc>
                  <a:txBody>
                    <a:bodyPr/>
                    <a:lstStyle/>
                    <a:p>
                      <a:pPr algn="ctr"/>
                      <a:r>
                        <a:rPr lang="en-US" sz="2000" dirty="0">
                          <a:latin typeface="Calibri" panose="020F0502020204030204" pitchFamily="34" charset="0"/>
                          <a:cs typeface="Calibri" panose="020F0502020204030204" pitchFamily="34" charset="0"/>
                        </a:rPr>
                        <a:t>Double tape</a:t>
                      </a:r>
                      <a:endParaRPr lang="en-NL" sz="2000" dirty="0">
                        <a:latin typeface="Calibri" panose="020F0502020204030204" pitchFamily="34" charset="0"/>
                        <a:cs typeface="Calibri" panose="020F0502020204030204" pitchFamily="34" charset="0"/>
                      </a:endParaRPr>
                    </a:p>
                  </a:txBody>
                  <a:tcPr/>
                </a:tc>
                <a:tc>
                  <a:txBody>
                    <a:bodyPr/>
                    <a:lstStyle/>
                    <a:p>
                      <a:pPr algn="ctr"/>
                      <a:r>
                        <a:rPr lang="en-US" sz="2000" dirty="0">
                          <a:latin typeface="Calibri" panose="020F0502020204030204" pitchFamily="34" charset="0"/>
                          <a:cs typeface="Calibri" panose="020F0502020204030204" pitchFamily="34" charset="0"/>
                        </a:rPr>
                        <a:t>222 ± 2</a:t>
                      </a:r>
                      <a:endParaRPr lang="en-NL" sz="2000" dirty="0">
                        <a:latin typeface="Calibri" panose="020F0502020204030204" pitchFamily="34" charset="0"/>
                        <a:cs typeface="Calibri" panose="020F0502020204030204" pitchFamily="34" charset="0"/>
                      </a:endParaRPr>
                    </a:p>
                  </a:txBody>
                  <a:tcPr/>
                </a:tc>
                <a:tc vMerge="1">
                  <a:txBody>
                    <a:bodyPr/>
                    <a:lstStyle/>
                    <a:p>
                      <a:pPr algn="ctr"/>
                      <a:endParaRPr lang="en-NL" dirty="0"/>
                    </a:p>
                  </a:txBody>
                  <a:tcPr/>
                </a:tc>
                <a:extLst>
                  <a:ext uri="{0D108BD9-81ED-4DB2-BD59-A6C34878D82A}">
                    <a16:rowId xmlns:a16="http://schemas.microsoft.com/office/drawing/2014/main" val="1486927670"/>
                  </a:ext>
                </a:extLst>
              </a:tr>
            </a:tbl>
          </a:graphicData>
        </a:graphic>
      </p:graphicFrame>
      <p:pic>
        <p:nvPicPr>
          <p:cNvPr id="4" name="Picture 8" descr="A picture containing screen, dark, night sky&#10;&#10;Description automatically generated">
            <a:extLst>
              <a:ext uri="{FF2B5EF4-FFF2-40B4-BE49-F238E27FC236}">
                <a16:creationId xmlns:a16="http://schemas.microsoft.com/office/drawing/2014/main" id="{F2AC6C19-80D9-E6B1-476E-E1C412BD38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17175" y="-80963"/>
            <a:ext cx="1839913" cy="920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1">
            <a:extLst>
              <a:ext uri="{FF2B5EF4-FFF2-40B4-BE49-F238E27FC236}">
                <a16:creationId xmlns:a16="http://schemas.microsoft.com/office/drawing/2014/main" id="{4434AA06-C077-6364-C01D-1E555F307337}"/>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995895" y="108700"/>
            <a:ext cx="578036" cy="56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oup 8">
            <a:extLst>
              <a:ext uri="{FF2B5EF4-FFF2-40B4-BE49-F238E27FC236}">
                <a16:creationId xmlns:a16="http://schemas.microsoft.com/office/drawing/2014/main" id="{3220935D-EE71-4065-D905-7FF671416312}"/>
              </a:ext>
            </a:extLst>
          </p:cNvPr>
          <p:cNvGrpSpPr/>
          <p:nvPr/>
        </p:nvGrpSpPr>
        <p:grpSpPr>
          <a:xfrm>
            <a:off x="287970" y="2430695"/>
            <a:ext cx="5242043" cy="3180582"/>
            <a:chOff x="385168" y="2555608"/>
            <a:chExt cx="5416731" cy="4123381"/>
          </a:xfrm>
        </p:grpSpPr>
        <p:pic>
          <p:nvPicPr>
            <p:cNvPr id="27" name="Picture 26">
              <a:extLst>
                <a:ext uri="{FF2B5EF4-FFF2-40B4-BE49-F238E27FC236}">
                  <a16:creationId xmlns:a16="http://schemas.microsoft.com/office/drawing/2014/main" id="{D701EB93-9F4E-9E82-058E-96D95493E4C2}"/>
                </a:ext>
              </a:extLst>
            </p:cNvPr>
            <p:cNvPicPr>
              <a:picLocks noChangeAspect="1"/>
            </p:cNvPicPr>
            <p:nvPr/>
          </p:nvPicPr>
          <p:blipFill rotWithShape="1">
            <a:blip r:embed="rId6"/>
            <a:srcRect l="24444" t="23492" r="25635" b="16952"/>
            <a:stretch/>
          </p:blipFill>
          <p:spPr>
            <a:xfrm>
              <a:off x="385168" y="2555608"/>
              <a:ext cx="5416731" cy="4038867"/>
            </a:xfrm>
            <a:prstGeom prst="rect">
              <a:avLst/>
            </a:prstGeom>
          </p:spPr>
        </p:pic>
        <p:sp>
          <p:nvSpPr>
            <p:cNvPr id="7" name="TextBox 6">
              <a:extLst>
                <a:ext uri="{FF2B5EF4-FFF2-40B4-BE49-F238E27FC236}">
                  <a16:creationId xmlns:a16="http://schemas.microsoft.com/office/drawing/2014/main" id="{8982284A-F286-838D-3BD4-5E7EB6FB427D}"/>
                </a:ext>
              </a:extLst>
            </p:cNvPr>
            <p:cNvSpPr txBox="1"/>
            <p:nvPr/>
          </p:nvSpPr>
          <p:spPr>
            <a:xfrm>
              <a:off x="2397040" y="6309657"/>
              <a:ext cx="1875835" cy="369332"/>
            </a:xfrm>
            <a:prstGeom prst="rect">
              <a:avLst/>
            </a:prstGeom>
            <a:solidFill>
              <a:schemeClr val="bg1"/>
            </a:solidFill>
          </p:spPr>
          <p:txBody>
            <a:bodyPr wrap="none" rtlCol="0">
              <a:spAutoFit/>
            </a:bodyPr>
            <a:lstStyle/>
            <a:p>
              <a:r>
                <a:rPr lang="en-US" dirty="0"/>
                <a:t>Magnetic field [T]</a:t>
              </a:r>
              <a:endParaRPr lang="nl-NL" dirty="0"/>
            </a:p>
          </p:txBody>
        </p:sp>
        <p:sp>
          <p:nvSpPr>
            <p:cNvPr id="8" name="TextBox 7">
              <a:extLst>
                <a:ext uri="{FF2B5EF4-FFF2-40B4-BE49-F238E27FC236}">
                  <a16:creationId xmlns:a16="http://schemas.microsoft.com/office/drawing/2014/main" id="{F47BDE76-D03E-6CF9-0345-8BBA9EBFBE9E}"/>
                </a:ext>
              </a:extLst>
            </p:cNvPr>
            <p:cNvSpPr txBox="1"/>
            <p:nvPr/>
          </p:nvSpPr>
          <p:spPr>
            <a:xfrm rot="16200000">
              <a:off x="-545869" y="4260204"/>
              <a:ext cx="2596545" cy="369332"/>
            </a:xfrm>
            <a:prstGeom prst="rect">
              <a:avLst/>
            </a:prstGeom>
            <a:solidFill>
              <a:schemeClr val="bg1"/>
            </a:solidFill>
          </p:spPr>
          <p:txBody>
            <a:bodyPr wrap="none" rtlCol="0">
              <a:spAutoFit/>
            </a:bodyPr>
            <a:lstStyle/>
            <a:p>
              <a:r>
                <a:rPr lang="en-US" dirty="0"/>
                <a:t>      Time constant </a:t>
              </a:r>
              <a:r>
                <a:rPr lang="el-GR" dirty="0"/>
                <a:t>τ</a:t>
              </a:r>
              <a:r>
                <a:rPr lang="en-US" dirty="0"/>
                <a:t> [s]      </a:t>
              </a:r>
              <a:endParaRPr lang="nl-NL" dirty="0"/>
            </a:p>
          </p:txBody>
        </p:sp>
      </p:grpSp>
      <p:sp>
        <p:nvSpPr>
          <p:cNvPr id="11" name="TextBox 10">
            <a:extLst>
              <a:ext uri="{FF2B5EF4-FFF2-40B4-BE49-F238E27FC236}">
                <a16:creationId xmlns:a16="http://schemas.microsoft.com/office/drawing/2014/main" id="{B36502E9-FAAB-F45A-C72A-29BBC41EFAF5}"/>
              </a:ext>
            </a:extLst>
          </p:cNvPr>
          <p:cNvSpPr txBox="1"/>
          <p:nvPr/>
        </p:nvSpPr>
        <p:spPr>
          <a:xfrm>
            <a:off x="287970" y="5717612"/>
            <a:ext cx="11593025" cy="923330"/>
          </a:xfrm>
          <a:prstGeom prst="rect">
            <a:avLst/>
          </a:prstGeom>
          <a:solidFill>
            <a:schemeClr val="accent6">
              <a:lumMod val="20000"/>
              <a:lumOff val="80000"/>
            </a:schemeClr>
          </a:solidFill>
        </p:spPr>
        <p:txBody>
          <a:bodyPr wrap="square">
            <a:spAutoFit/>
          </a:bodyPr>
          <a:lstStyle/>
          <a:p>
            <a:pPr marL="342900" indent="-342900">
              <a:spcAft>
                <a:spcPts val="1200"/>
              </a:spcAft>
              <a:buFont typeface="Arial" panose="020B0604020202020204" pitchFamily="34" charset="0"/>
              <a:buChar char="•"/>
            </a:pPr>
            <a:r>
              <a:rPr lang="en-US" sz="2200" dirty="0">
                <a:latin typeface="Calibri" panose="020F0502020204030204" pitchFamily="34" charset="0"/>
                <a:cs typeface="Calibri" panose="020F0502020204030204" pitchFamily="34" charset="0"/>
              </a:rPr>
              <a:t>Short time constant of 25 s in dry-wound coil at 4.2 K and 5 T background field was measured.</a:t>
            </a:r>
          </a:p>
          <a:p>
            <a:pPr marL="342900" indent="-342900">
              <a:spcAft>
                <a:spcPts val="1200"/>
              </a:spcAft>
              <a:buFont typeface="Arial" panose="020B0604020202020204" pitchFamily="34" charset="0"/>
              <a:buChar char="•"/>
            </a:pPr>
            <a:r>
              <a:rPr lang="en-US" sz="2200" dirty="0">
                <a:latin typeface="Calibri" panose="020F0502020204030204" pitchFamily="34" charset="0"/>
                <a:cs typeface="Calibri" panose="020F0502020204030204" pitchFamily="34" charset="0"/>
              </a:rPr>
              <a:t>While long-time constants of 10 min in soldered coil at 4.2 K and 5T background field are present.</a:t>
            </a:r>
            <a:endParaRPr lang="nl-NL" sz="2200" dirty="0"/>
          </a:p>
        </p:txBody>
      </p:sp>
      <p:sp>
        <p:nvSpPr>
          <p:cNvPr id="3" name="TextBox 2">
            <a:extLst>
              <a:ext uri="{FF2B5EF4-FFF2-40B4-BE49-F238E27FC236}">
                <a16:creationId xmlns:a16="http://schemas.microsoft.com/office/drawing/2014/main" id="{A7F0D4FA-8505-26AC-C72A-5F0B982DFA79}"/>
              </a:ext>
            </a:extLst>
          </p:cNvPr>
          <p:cNvSpPr txBox="1"/>
          <p:nvPr/>
        </p:nvSpPr>
        <p:spPr>
          <a:xfrm>
            <a:off x="1650257" y="768998"/>
            <a:ext cx="3126679" cy="400110"/>
          </a:xfrm>
          <a:prstGeom prst="rect">
            <a:avLst/>
          </a:prstGeom>
          <a:noFill/>
        </p:spPr>
        <p:txBody>
          <a:bodyPr wrap="square" rtlCol="0">
            <a:spAutoFit/>
          </a:bodyPr>
          <a:lstStyle/>
          <a:p>
            <a:pPr algn="ctr"/>
            <a:r>
              <a:rPr lang="en-US" sz="2000" b="1" dirty="0">
                <a:latin typeface="Calibri" panose="020F0502020204030204" pitchFamily="34" charset="0"/>
                <a:cs typeface="Calibri" panose="020F0502020204030204" pitchFamily="34" charset="0"/>
              </a:rPr>
              <a:t>Dry wound coils</a:t>
            </a:r>
            <a:endParaRPr lang="en-NL" sz="2000" b="1" dirty="0">
              <a:latin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F9BFC8BC-811B-AD12-BDE5-9B9E02051DBF}"/>
              </a:ext>
            </a:extLst>
          </p:cNvPr>
          <p:cNvSpPr txBox="1"/>
          <p:nvPr/>
        </p:nvSpPr>
        <p:spPr>
          <a:xfrm>
            <a:off x="7447252" y="765220"/>
            <a:ext cx="3126679" cy="400110"/>
          </a:xfrm>
          <a:prstGeom prst="rect">
            <a:avLst/>
          </a:prstGeom>
          <a:noFill/>
        </p:spPr>
        <p:txBody>
          <a:bodyPr wrap="square" rtlCol="0">
            <a:spAutoFit/>
          </a:bodyPr>
          <a:lstStyle/>
          <a:p>
            <a:pPr algn="ctr"/>
            <a:r>
              <a:rPr lang="en-US" sz="2000" b="1" dirty="0">
                <a:latin typeface="Calibri" panose="020F0502020204030204" pitchFamily="34" charset="0"/>
                <a:cs typeface="Calibri" panose="020F0502020204030204" pitchFamily="34" charset="0"/>
              </a:rPr>
              <a:t>Soldered coils</a:t>
            </a:r>
            <a:endParaRPr lang="en-NL" sz="20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187459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
            <a:extLst>
              <a:ext uri="{FF2B5EF4-FFF2-40B4-BE49-F238E27FC236}">
                <a16:creationId xmlns:a16="http://schemas.microsoft.com/office/drawing/2014/main" id="{A9ECEDC1-31F9-71FE-7920-9A231609F85A}"/>
              </a:ext>
            </a:extLst>
          </p:cNvPr>
          <p:cNvSpPr txBox="1">
            <a:spLocks noChangeArrowheads="1"/>
          </p:cNvSpPr>
          <p:nvPr/>
        </p:nvSpPr>
        <p:spPr bwMode="auto">
          <a:xfrm>
            <a:off x="9448800" y="6570662"/>
            <a:ext cx="27432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fld id="{77C51FD9-4491-4758-8502-80C69D6B602B}" type="slidenum">
              <a:rPr lang="nl-NL" altLang="en-US" sz="1200">
                <a:solidFill>
                  <a:srgbClr val="898989"/>
                </a:solidFill>
              </a:rPr>
              <a:pPr algn="r" eaLnBrk="1" hangingPunct="1">
                <a:lnSpc>
                  <a:spcPct val="100000"/>
                </a:lnSpc>
                <a:spcBef>
                  <a:spcPct val="0"/>
                </a:spcBef>
                <a:buFontTx/>
                <a:buNone/>
              </a:pPr>
              <a:t>26</a:t>
            </a:fld>
            <a:endParaRPr lang="nl-NL" altLang="en-US" sz="1200" dirty="0">
              <a:solidFill>
                <a:srgbClr val="898989"/>
              </a:solidFill>
            </a:endParaRPr>
          </a:p>
        </p:txBody>
      </p:sp>
      <p:sp>
        <p:nvSpPr>
          <p:cNvPr id="7" name="TextBox 6">
            <a:extLst>
              <a:ext uri="{FF2B5EF4-FFF2-40B4-BE49-F238E27FC236}">
                <a16:creationId xmlns:a16="http://schemas.microsoft.com/office/drawing/2014/main" id="{E9FA49E6-865F-D188-D83F-A8A366262B7D}"/>
              </a:ext>
            </a:extLst>
          </p:cNvPr>
          <p:cNvSpPr txBox="1"/>
          <p:nvPr/>
        </p:nvSpPr>
        <p:spPr>
          <a:xfrm>
            <a:off x="422999" y="201337"/>
            <a:ext cx="9572896" cy="630942"/>
          </a:xfrm>
          <a:prstGeom prst="rect">
            <a:avLst/>
          </a:prstGeom>
          <a:noFill/>
        </p:spPr>
        <p:txBody>
          <a:bodyPr wrap="square">
            <a:spAutoFit/>
          </a:bodyPr>
          <a:lstStyle/>
          <a:p>
            <a:r>
              <a:rPr lang="en-US" sz="3500" b="1" kern="0" dirty="0">
                <a:solidFill>
                  <a:srgbClr val="A5B913"/>
                </a:solidFill>
                <a:cs typeface="Arial" panose="020B0604020202020204" pitchFamily="34" charset="0"/>
              </a:rPr>
              <a:t>Summary: </a:t>
            </a:r>
            <a:r>
              <a:rPr lang="en-US" sz="3500" b="1" i="1" kern="0" dirty="0">
                <a:solidFill>
                  <a:srgbClr val="A5B913"/>
                </a:solidFill>
                <a:cs typeface="Arial" panose="020B0604020202020204" pitchFamily="34" charset="0"/>
              </a:rPr>
              <a:t>Re</a:t>
            </a:r>
            <a:r>
              <a:rPr lang="en-US" sz="3500" b="1" kern="0" dirty="0">
                <a:solidFill>
                  <a:srgbClr val="A5B913"/>
                </a:solidFill>
                <a:cs typeface="Arial" panose="020B0604020202020204" pitchFamily="34" charset="0"/>
              </a:rPr>
              <a:t>BCO pancake coils experience</a:t>
            </a:r>
            <a:endParaRPr lang="nl-NL" sz="3500" b="1" kern="0" dirty="0">
              <a:solidFill>
                <a:srgbClr val="A5B913"/>
              </a:solidFill>
              <a:cs typeface="Arial" panose="020B0604020202020204" pitchFamily="34" charset="0"/>
            </a:endParaRPr>
          </a:p>
        </p:txBody>
      </p:sp>
      <p:sp>
        <p:nvSpPr>
          <p:cNvPr id="8" name="TextBox 7">
            <a:extLst>
              <a:ext uri="{FF2B5EF4-FFF2-40B4-BE49-F238E27FC236}">
                <a16:creationId xmlns:a16="http://schemas.microsoft.com/office/drawing/2014/main" id="{03CB0340-486D-0281-C91C-3CBC9BE27186}"/>
              </a:ext>
            </a:extLst>
          </p:cNvPr>
          <p:cNvSpPr txBox="1"/>
          <p:nvPr/>
        </p:nvSpPr>
        <p:spPr>
          <a:xfrm>
            <a:off x="422999" y="1132350"/>
            <a:ext cx="8937347" cy="4431983"/>
          </a:xfrm>
          <a:prstGeom prst="rect">
            <a:avLst/>
          </a:prstGeom>
          <a:noFill/>
        </p:spPr>
        <p:txBody>
          <a:bodyPr wrap="square" rtlCol="0">
            <a:spAutoFit/>
          </a:bodyPr>
          <a:lstStyle/>
          <a:p>
            <a:pPr>
              <a:spcAft>
                <a:spcPts val="600"/>
              </a:spcAft>
            </a:pPr>
            <a:r>
              <a:rPr lang="en-US" sz="2400" b="1" kern="0" dirty="0">
                <a:cs typeface="Arial" panose="020B0604020202020204" pitchFamily="34" charset="0"/>
              </a:rPr>
              <a:t>Dry-wound coils: </a:t>
            </a:r>
          </a:p>
          <a:p>
            <a:pPr marL="342900" indent="-342900">
              <a:spcAft>
                <a:spcPts val="600"/>
              </a:spcAft>
              <a:buFont typeface="Arial" panose="020B0604020202020204" pitchFamily="34" charset="0"/>
              <a:buChar char="•"/>
            </a:pPr>
            <a:r>
              <a:rPr lang="en-US" sz="2200" dirty="0">
                <a:latin typeface="Calibri" panose="020F0502020204030204" pitchFamily="34" charset="0"/>
                <a:cs typeface="Calibri" panose="020F0502020204030204" pitchFamily="34" charset="0"/>
              </a:rPr>
              <a:t>Small “self-protection” margin (~20 A at LN</a:t>
            </a:r>
            <a:r>
              <a:rPr lang="en-US" sz="2200" baseline="-25000" dirty="0">
                <a:latin typeface="Calibri" panose="020F0502020204030204" pitchFamily="34" charset="0"/>
                <a:cs typeface="Calibri" panose="020F0502020204030204" pitchFamily="34" charset="0"/>
              </a:rPr>
              <a:t>2</a:t>
            </a:r>
            <a:r>
              <a:rPr lang="en-US" sz="2200" dirty="0">
                <a:latin typeface="Calibri" panose="020F0502020204030204" pitchFamily="34" charset="0"/>
                <a:cs typeface="Calibri" panose="020F0502020204030204" pitchFamily="34" charset="0"/>
              </a:rPr>
              <a:t>) and short time-constants (25 s at 4.2 K and 5 T background field). </a:t>
            </a:r>
          </a:p>
          <a:p>
            <a:pPr marL="342900" indent="-342900">
              <a:spcAft>
                <a:spcPts val="600"/>
              </a:spcAft>
              <a:buFont typeface="Arial" panose="020B0604020202020204" pitchFamily="34" charset="0"/>
              <a:buChar char="•"/>
            </a:pPr>
            <a:r>
              <a:rPr lang="en-US" sz="2200" dirty="0">
                <a:latin typeface="Calibri" panose="020F0502020204030204" pitchFamily="34" charset="0"/>
                <a:cs typeface="Calibri" panose="020F0502020204030204" pitchFamily="34" charset="0"/>
              </a:rPr>
              <a:t>Severe degradation of entire tape length after test at 4.2 K in </a:t>
            </a:r>
            <a:r>
              <a:rPr lang="en-US" sz="2200" dirty="0" err="1">
                <a:latin typeface="Calibri" panose="020F0502020204030204" pitchFamily="34" charset="0"/>
                <a:cs typeface="Calibri" panose="020F0502020204030204" pitchFamily="34" charset="0"/>
              </a:rPr>
              <a:t>LHe</a:t>
            </a:r>
            <a:r>
              <a:rPr lang="en-US" sz="2200" dirty="0">
                <a:latin typeface="Calibri" panose="020F0502020204030204" pitchFamily="34" charset="0"/>
                <a:cs typeface="Calibri" panose="020F0502020204030204" pitchFamily="34" charset="0"/>
              </a:rPr>
              <a:t>, caused by different visible defects reducing the tape </a:t>
            </a:r>
            <a:r>
              <a:rPr lang="en-US" sz="2200" dirty="0" err="1">
                <a:latin typeface="Calibri" panose="020F0502020204030204" pitchFamily="34" charset="0"/>
                <a:cs typeface="Calibri" panose="020F0502020204030204" pitchFamily="34" charset="0"/>
              </a:rPr>
              <a:t>I</a:t>
            </a:r>
            <a:r>
              <a:rPr lang="en-US" sz="2200" baseline="-25000" dirty="0" err="1">
                <a:latin typeface="Calibri" panose="020F0502020204030204" pitchFamily="34" charset="0"/>
                <a:cs typeface="Calibri" panose="020F0502020204030204" pitchFamily="34" charset="0"/>
              </a:rPr>
              <a:t>c</a:t>
            </a:r>
            <a:r>
              <a:rPr lang="en-US" sz="2200" dirty="0">
                <a:latin typeface="Calibri" panose="020F0502020204030204" pitchFamily="34" charset="0"/>
                <a:cs typeface="Calibri" panose="020F0502020204030204" pitchFamily="34" charset="0"/>
              </a:rPr>
              <a:t>.</a:t>
            </a:r>
          </a:p>
          <a:p>
            <a:endParaRPr lang="en-US" sz="600" b="1" dirty="0">
              <a:solidFill>
                <a:schemeClr val="accent6">
                  <a:lumMod val="75000"/>
                </a:schemeClr>
              </a:solidFill>
              <a:latin typeface="Calibri" panose="020F0502020204030204" pitchFamily="34" charset="0"/>
              <a:cs typeface="Calibri" panose="020F0502020204030204" pitchFamily="34" charset="0"/>
            </a:endParaRPr>
          </a:p>
          <a:p>
            <a:pPr>
              <a:spcAft>
                <a:spcPts val="600"/>
              </a:spcAft>
            </a:pPr>
            <a:r>
              <a:rPr lang="en-US" sz="2400" b="1" dirty="0">
                <a:latin typeface="Calibri" panose="020F0502020204030204" pitchFamily="34" charset="0"/>
                <a:cs typeface="Calibri" panose="020F0502020204030204" pitchFamily="34" charset="0"/>
              </a:rPr>
              <a:t>Soldered coils: </a:t>
            </a:r>
          </a:p>
          <a:p>
            <a:pPr marL="342900" indent="-342900">
              <a:spcAft>
                <a:spcPts val="600"/>
              </a:spcAft>
              <a:buFont typeface="Arial" panose="020B0604020202020204" pitchFamily="34" charset="0"/>
              <a:buChar char="•"/>
            </a:pPr>
            <a:r>
              <a:rPr lang="en-US" sz="2200" dirty="0">
                <a:latin typeface="Calibri" panose="020F0502020204030204" pitchFamily="34" charset="0"/>
                <a:cs typeface="Calibri" panose="020F0502020204030204" pitchFamily="34" charset="0"/>
              </a:rPr>
              <a:t>Relatively big “self-protection” margin (&gt;200 A at 77 K, LN</a:t>
            </a:r>
            <a:r>
              <a:rPr lang="en-US" sz="2200" baseline="-25000" dirty="0">
                <a:latin typeface="Calibri" panose="020F0502020204030204" pitchFamily="34" charset="0"/>
                <a:cs typeface="Calibri" panose="020F0502020204030204" pitchFamily="34" charset="0"/>
              </a:rPr>
              <a:t>2</a:t>
            </a:r>
            <a:r>
              <a:rPr lang="en-US" sz="2200" dirty="0">
                <a:latin typeface="Calibri" panose="020F0502020204030204" pitchFamily="34" charset="0"/>
                <a:cs typeface="Calibri" panose="020F0502020204030204" pitchFamily="34" charset="0"/>
              </a:rPr>
              <a:t>) but long-time constants (10 min at 4.2 K in </a:t>
            </a:r>
            <a:r>
              <a:rPr lang="en-US" sz="2200" dirty="0" err="1">
                <a:latin typeface="Calibri" panose="020F0502020204030204" pitchFamily="34" charset="0"/>
                <a:cs typeface="Calibri" panose="020F0502020204030204" pitchFamily="34" charset="0"/>
              </a:rPr>
              <a:t>LHe</a:t>
            </a:r>
            <a:r>
              <a:rPr lang="en-US" sz="2200" dirty="0">
                <a:latin typeface="Calibri" panose="020F0502020204030204" pitchFamily="34" charset="0"/>
                <a:cs typeface="Calibri" panose="020F0502020204030204" pitchFamily="34" charset="0"/>
              </a:rPr>
              <a:t> and 5 T background field).</a:t>
            </a:r>
          </a:p>
          <a:p>
            <a:pPr marL="342900" indent="-342900">
              <a:spcAft>
                <a:spcPts val="600"/>
              </a:spcAft>
              <a:buFont typeface="Arial" panose="020B0604020202020204" pitchFamily="34" charset="0"/>
              <a:buChar char="•"/>
            </a:pPr>
            <a:r>
              <a:rPr lang="en-US" sz="2200" dirty="0">
                <a:latin typeface="Calibri" panose="020F0502020204030204" pitchFamily="34" charset="0"/>
                <a:cs typeface="Calibri" panose="020F0502020204030204" pitchFamily="34" charset="0"/>
              </a:rPr>
              <a:t>Degradation of </a:t>
            </a:r>
            <a:r>
              <a:rPr lang="en-US" sz="2200" dirty="0" err="1">
                <a:latin typeface="Calibri" panose="020F0502020204030204" pitchFamily="34" charset="0"/>
                <a:cs typeface="Calibri" panose="020F0502020204030204" pitchFamily="34" charset="0"/>
              </a:rPr>
              <a:t>I</a:t>
            </a:r>
            <a:r>
              <a:rPr lang="en-US" sz="2200" baseline="-25000" dirty="0" err="1">
                <a:latin typeface="Calibri" panose="020F0502020204030204" pitchFamily="34" charset="0"/>
                <a:cs typeface="Calibri" panose="020F0502020204030204" pitchFamily="34" charset="0"/>
              </a:rPr>
              <a:t>c</a:t>
            </a:r>
            <a:r>
              <a:rPr lang="en-US" sz="2200" dirty="0">
                <a:latin typeface="Calibri" panose="020F0502020204030204" pitchFamily="34" charset="0"/>
                <a:cs typeface="Calibri" panose="020F0502020204030204" pitchFamily="34" charset="0"/>
              </a:rPr>
              <a:t> due to temperature and time of  soldering excluded.</a:t>
            </a:r>
          </a:p>
          <a:p>
            <a:pPr marL="342900" indent="-342900">
              <a:spcAft>
                <a:spcPts val="600"/>
              </a:spcAft>
              <a:buFont typeface="Arial" panose="020B0604020202020204" pitchFamily="34" charset="0"/>
              <a:buChar char="•"/>
            </a:pPr>
            <a:r>
              <a:rPr lang="en-US" sz="2200" dirty="0">
                <a:latin typeface="Calibri" panose="020F0502020204030204" pitchFamily="34" charset="0"/>
                <a:cs typeface="Calibri" panose="020F0502020204030204" pitchFamily="34" charset="0"/>
              </a:rPr>
              <a:t>Test at 77 K in self-field after LHe measurement should be done. No indication of degradation of the coil at 4.2 K in </a:t>
            </a:r>
            <a:r>
              <a:rPr lang="en-US" sz="2200" dirty="0" err="1">
                <a:latin typeface="Calibri" panose="020F0502020204030204" pitchFamily="34" charset="0"/>
                <a:cs typeface="Calibri" panose="020F0502020204030204" pitchFamily="34" charset="0"/>
              </a:rPr>
              <a:t>LHe</a:t>
            </a:r>
            <a:r>
              <a:rPr lang="en-US" sz="2200" dirty="0">
                <a:latin typeface="Calibri" panose="020F0502020204030204" pitchFamily="34" charset="0"/>
                <a:cs typeface="Calibri" panose="020F0502020204030204" pitchFamily="34" charset="0"/>
              </a:rPr>
              <a:t> was observed.</a:t>
            </a:r>
          </a:p>
        </p:txBody>
      </p:sp>
      <p:grpSp>
        <p:nvGrpSpPr>
          <p:cNvPr id="14" name="Group 13">
            <a:extLst>
              <a:ext uri="{FF2B5EF4-FFF2-40B4-BE49-F238E27FC236}">
                <a16:creationId xmlns:a16="http://schemas.microsoft.com/office/drawing/2014/main" id="{04BE9AA8-ED4B-65D4-2EC5-BC44432D9542}"/>
              </a:ext>
            </a:extLst>
          </p:cNvPr>
          <p:cNvGrpSpPr/>
          <p:nvPr/>
        </p:nvGrpSpPr>
        <p:grpSpPr>
          <a:xfrm>
            <a:off x="9842635" y="1439930"/>
            <a:ext cx="1955529" cy="1958975"/>
            <a:chOff x="10058399" y="3949497"/>
            <a:chExt cx="1955529" cy="1958975"/>
          </a:xfrm>
        </p:grpSpPr>
        <p:pic>
          <p:nvPicPr>
            <p:cNvPr id="10" name="Picture 9">
              <a:extLst>
                <a:ext uri="{FF2B5EF4-FFF2-40B4-BE49-F238E27FC236}">
                  <a16:creationId xmlns:a16="http://schemas.microsoft.com/office/drawing/2014/main" id="{4CD5937C-D6E1-3BD1-B497-CABDE251A33D}"/>
                </a:ext>
              </a:extLst>
            </p:cNvPr>
            <p:cNvPicPr>
              <a:picLocks noChangeAspect="1" noChangeArrowheads="1"/>
            </p:cNvPicPr>
            <p:nvPr/>
          </p:nvPicPr>
          <p:blipFill rotWithShape="1">
            <a:blip r:embed="rId2">
              <a:alphaModFix amt="49000"/>
              <a:extLst>
                <a:ext uri="{28A0092B-C50C-407E-A947-70E740481C1C}">
                  <a14:useLocalDpi xmlns:a14="http://schemas.microsoft.com/office/drawing/2010/main" val="0"/>
                </a:ext>
              </a:extLst>
            </a:blip>
            <a:srcRect l="36893" t="47746" r="32155"/>
            <a:stretch/>
          </p:blipFill>
          <p:spPr bwMode="auto">
            <a:xfrm>
              <a:off x="10058399" y="3949497"/>
              <a:ext cx="1955529" cy="195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a:extLst>
                <a:ext uri="{FF2B5EF4-FFF2-40B4-BE49-F238E27FC236}">
                  <a16:creationId xmlns:a16="http://schemas.microsoft.com/office/drawing/2014/main" id="{FDC91AFA-D299-9C19-95AD-C1D15468701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3143" t="92335" r="32155"/>
            <a:stretch/>
          </p:blipFill>
          <p:spPr bwMode="auto">
            <a:xfrm>
              <a:off x="10098800" y="3981858"/>
              <a:ext cx="297057"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 name="Group 12">
            <a:extLst>
              <a:ext uri="{FF2B5EF4-FFF2-40B4-BE49-F238E27FC236}">
                <a16:creationId xmlns:a16="http://schemas.microsoft.com/office/drawing/2014/main" id="{089DB486-86C3-6351-7B57-B9D655290702}"/>
              </a:ext>
            </a:extLst>
          </p:cNvPr>
          <p:cNvGrpSpPr/>
          <p:nvPr/>
        </p:nvGrpSpPr>
        <p:grpSpPr>
          <a:xfrm>
            <a:off x="9898290" y="3650285"/>
            <a:ext cx="1955530" cy="1958975"/>
            <a:chOff x="10058399" y="1736160"/>
            <a:chExt cx="1955530" cy="1958975"/>
          </a:xfrm>
        </p:grpSpPr>
        <p:pic>
          <p:nvPicPr>
            <p:cNvPr id="9" name="Picture 8">
              <a:extLst>
                <a:ext uri="{FF2B5EF4-FFF2-40B4-BE49-F238E27FC236}">
                  <a16:creationId xmlns:a16="http://schemas.microsoft.com/office/drawing/2014/main" id="{B1B6F8A8-DF1E-6A0E-B6A9-5AA6D43F049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9048" t="47746"/>
            <a:stretch/>
          </p:blipFill>
          <p:spPr bwMode="auto">
            <a:xfrm>
              <a:off x="10070507" y="1736160"/>
              <a:ext cx="1943422" cy="195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a:extLst>
                <a:ext uri="{FF2B5EF4-FFF2-40B4-BE49-F238E27FC236}">
                  <a16:creationId xmlns:a16="http://schemas.microsoft.com/office/drawing/2014/main" id="{BFA0BC8F-2022-45B2-29DC-698E4579824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5277" t="92335"/>
            <a:stretch/>
          </p:blipFill>
          <p:spPr bwMode="auto">
            <a:xfrm>
              <a:off x="10058399" y="1756278"/>
              <a:ext cx="296546"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extBox 1">
            <a:extLst>
              <a:ext uri="{FF2B5EF4-FFF2-40B4-BE49-F238E27FC236}">
                <a16:creationId xmlns:a16="http://schemas.microsoft.com/office/drawing/2014/main" id="{68B6A963-3BC8-6F51-4AA1-93136041F27E}"/>
              </a:ext>
            </a:extLst>
          </p:cNvPr>
          <p:cNvSpPr txBox="1"/>
          <p:nvPr/>
        </p:nvSpPr>
        <p:spPr>
          <a:xfrm>
            <a:off x="10070738" y="1986018"/>
            <a:ext cx="1610634" cy="923330"/>
          </a:xfrm>
          <a:prstGeom prst="rect">
            <a:avLst/>
          </a:prstGeom>
          <a:noFill/>
        </p:spPr>
        <p:txBody>
          <a:bodyPr wrap="none" rtlCol="0">
            <a:spAutoFit/>
          </a:bodyPr>
          <a:lstStyle/>
          <a:p>
            <a:r>
              <a:rPr lang="en-US" sz="5400" b="1" dirty="0">
                <a:solidFill>
                  <a:srgbClr val="C00000"/>
                </a:solidFill>
                <a:latin typeface="Amasis MT Pro Light" panose="020F0502020204030204" pitchFamily="18" charset="0"/>
                <a:cs typeface="Calibri" panose="020F0502020204030204" pitchFamily="34" charset="0"/>
              </a:rPr>
              <a:t>R.I.P.</a:t>
            </a:r>
            <a:endParaRPr lang="nl-NL" sz="5400" b="1" dirty="0">
              <a:solidFill>
                <a:srgbClr val="C00000"/>
              </a:solidFill>
              <a:latin typeface="Amasis MT Pro Light" panose="020F0502020204030204" pitchFamily="18" charset="0"/>
              <a:cs typeface="Calibri" panose="020F0502020204030204" pitchFamily="34" charset="0"/>
            </a:endParaRPr>
          </a:p>
        </p:txBody>
      </p:sp>
      <p:sp>
        <p:nvSpPr>
          <p:cNvPr id="5" name="TextBox 4">
            <a:extLst>
              <a:ext uri="{FF2B5EF4-FFF2-40B4-BE49-F238E27FC236}">
                <a16:creationId xmlns:a16="http://schemas.microsoft.com/office/drawing/2014/main" id="{7CA07954-A5C7-F60C-C3C9-20FF7FACC68E}"/>
              </a:ext>
            </a:extLst>
          </p:cNvPr>
          <p:cNvSpPr txBox="1"/>
          <p:nvPr/>
        </p:nvSpPr>
        <p:spPr>
          <a:xfrm>
            <a:off x="422999" y="5758008"/>
            <a:ext cx="11588903" cy="830997"/>
          </a:xfrm>
          <a:prstGeom prst="rect">
            <a:avLst/>
          </a:prstGeom>
          <a:noFill/>
        </p:spPr>
        <p:txBody>
          <a:bodyPr wrap="square" rtlCol="0">
            <a:spAutoFit/>
          </a:bodyPr>
          <a:lstStyle/>
          <a:p>
            <a:r>
              <a:rPr lang="en-US" sz="2400" b="1" dirty="0">
                <a:solidFill>
                  <a:schemeClr val="accent6">
                    <a:lumMod val="75000"/>
                  </a:schemeClr>
                </a:solidFill>
                <a:latin typeface="Calibri" panose="020F0502020204030204" pitchFamily="34" charset="0"/>
                <a:cs typeface="Calibri" panose="020F0502020204030204" pitchFamily="34" charset="0"/>
              </a:rPr>
              <a:t>NI-coils need to be studied using combination of multi-simulation tools (electromagnetic and mechanical) and extended experimental effort.</a:t>
            </a:r>
          </a:p>
        </p:txBody>
      </p:sp>
      <p:pic>
        <p:nvPicPr>
          <p:cNvPr id="6" name="Picture 8" descr="A picture containing screen, dark, night sky&#10;&#10;Description automatically generated">
            <a:extLst>
              <a:ext uri="{FF2B5EF4-FFF2-40B4-BE49-F238E27FC236}">
                <a16:creationId xmlns:a16="http://schemas.microsoft.com/office/drawing/2014/main" id="{8508B786-E99B-01C9-677C-8E73833B5D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31108" y="-26048"/>
            <a:ext cx="2060892" cy="1031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Image 1">
            <a:extLst>
              <a:ext uri="{FF2B5EF4-FFF2-40B4-BE49-F238E27FC236}">
                <a16:creationId xmlns:a16="http://schemas.microsoft.com/office/drawing/2014/main" id="{E602FF9B-151B-F53D-2C28-8F0BA7685E3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539486" y="184180"/>
            <a:ext cx="642493"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5586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4">
            <a:extLst>
              <a:ext uri="{FF2B5EF4-FFF2-40B4-BE49-F238E27FC236}">
                <a16:creationId xmlns:a16="http://schemas.microsoft.com/office/drawing/2014/main" id="{ADD5359A-44A3-B623-1A04-48196C481852}"/>
              </a:ext>
            </a:extLst>
          </p:cNvPr>
          <p:cNvSpPr txBox="1"/>
          <p:nvPr/>
        </p:nvSpPr>
        <p:spPr>
          <a:xfrm>
            <a:off x="369869" y="1072896"/>
            <a:ext cx="7140540" cy="2215991"/>
          </a:xfrm>
          <a:prstGeom prst="rect">
            <a:avLst/>
          </a:prstGeom>
          <a:noFill/>
        </p:spPr>
        <p:txBody>
          <a:bodyPr wrap="squar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buFont typeface="Arial" panose="020B0604020202020204" pitchFamily="34" charset="0"/>
              <a:buChar char="•"/>
            </a:pPr>
            <a:endParaRPr lang="en-US" sz="1000" dirty="0"/>
          </a:p>
          <a:p>
            <a:pPr marL="342900" indent="-342900">
              <a:buFont typeface="Wingdings" panose="05000000000000000000" pitchFamily="2" charset="2"/>
              <a:buChar char="ü"/>
            </a:pPr>
            <a:r>
              <a:rPr lang="en-US" sz="2200" b="1" dirty="0">
                <a:solidFill>
                  <a:schemeClr val="bg1"/>
                </a:solidFill>
              </a:rPr>
              <a:t>At University of Twente, torture LAB, we contribute to the development of accelerator type magnets, by investigating various tapes, - cables; and non-insulated and insulated small coils, mostly looking at </a:t>
            </a:r>
            <a:r>
              <a:rPr lang="en-US" sz="2200" b="1" dirty="0">
                <a:solidFill>
                  <a:srgbClr val="A5B913"/>
                </a:solidFill>
                <a:cs typeface="Arial" panose="020B0604020202020204" pitchFamily="34" charset="0"/>
              </a:rPr>
              <a:t>electromagnetic</a:t>
            </a:r>
            <a:r>
              <a:rPr lang="en-US" sz="2200" b="1" dirty="0">
                <a:solidFill>
                  <a:schemeClr val="bg1"/>
                </a:solidFill>
              </a:rPr>
              <a:t> and </a:t>
            </a:r>
            <a:r>
              <a:rPr lang="en-US" sz="2200" b="1" dirty="0">
                <a:solidFill>
                  <a:srgbClr val="A5B913"/>
                </a:solidFill>
                <a:cs typeface="Arial" panose="020B0604020202020204" pitchFamily="34" charset="0"/>
              </a:rPr>
              <a:t>mechanical properties.</a:t>
            </a:r>
            <a:r>
              <a:rPr lang="en-US" sz="2200" b="1" dirty="0">
                <a:solidFill>
                  <a:schemeClr val="bg1"/>
                </a:solidFill>
              </a:rPr>
              <a:t>  </a:t>
            </a:r>
          </a:p>
          <a:p>
            <a:endParaRPr lang="nl-NL" dirty="0"/>
          </a:p>
        </p:txBody>
      </p:sp>
      <p:sp>
        <p:nvSpPr>
          <p:cNvPr id="3" name="Title 1">
            <a:extLst>
              <a:ext uri="{FF2B5EF4-FFF2-40B4-BE49-F238E27FC236}">
                <a16:creationId xmlns:a16="http://schemas.microsoft.com/office/drawing/2014/main" id="{D3C97DDF-E4B5-8B5E-0B62-9EFF73FCCB6A}"/>
              </a:ext>
            </a:extLst>
          </p:cNvPr>
          <p:cNvSpPr txBox="1">
            <a:spLocks/>
          </p:cNvSpPr>
          <p:nvPr/>
        </p:nvSpPr>
        <p:spPr>
          <a:xfrm>
            <a:off x="518955" y="99945"/>
            <a:ext cx="2427446" cy="1162050"/>
          </a:xfrm>
          <a:prstGeom prst="rect">
            <a:avLst/>
          </a:prstGeom>
        </p:spPr>
        <p:txBody>
          <a:bodyPr anchor="ctr">
            <a:normAutofit fontScale="97500"/>
          </a:bodyPr>
          <a:lstStyle>
            <a:defPPr>
              <a:defRPr lang="nl-NL"/>
            </a:defPPr>
            <a:lvl1pPr marL="0" algn="l" defTabSz="914400" rtl="0" eaLnBrk="1" latinLnBrk="0" hangingPunct="1">
              <a:lnSpc>
                <a:spcPct val="90000"/>
              </a:lnSpc>
              <a:spcBef>
                <a:spcPct val="0"/>
              </a:spcBef>
              <a:buNone/>
              <a:defRPr sz="4400" kern="1200">
                <a:solidFill>
                  <a:schemeClr val="tx1"/>
                </a:solidFill>
                <a:latin typeface="+mj-lt"/>
                <a:ea typeface="+mj-ea"/>
                <a:cs typeface="+mj-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3600" b="1" dirty="0">
                <a:solidFill>
                  <a:srgbClr val="A5B913"/>
                </a:solidFill>
                <a:latin typeface="+mn-lt"/>
                <a:ea typeface="+mn-ea"/>
                <a:cs typeface="Arial" panose="020B0604020202020204" pitchFamily="34" charset="0"/>
              </a:rPr>
              <a:t>Summary</a:t>
            </a:r>
          </a:p>
        </p:txBody>
      </p:sp>
      <p:pic>
        <p:nvPicPr>
          <p:cNvPr id="4" name="Picture 3">
            <a:extLst>
              <a:ext uri="{FF2B5EF4-FFF2-40B4-BE49-F238E27FC236}">
                <a16:creationId xmlns:a16="http://schemas.microsoft.com/office/drawing/2014/main" id="{ACA53249-4E85-7DB5-B09E-CA6C529334C6}"/>
              </a:ext>
            </a:extLst>
          </p:cNvPr>
          <p:cNvPicPr>
            <a:picLocks noChangeAspect="1"/>
          </p:cNvPicPr>
          <p:nvPr/>
        </p:nvPicPr>
        <p:blipFill rotWithShape="1">
          <a:blip r:embed="rId2"/>
          <a:srcRect l="48251" t="18046" r="22438" b="14598"/>
          <a:stretch/>
        </p:blipFill>
        <p:spPr>
          <a:xfrm>
            <a:off x="7866547" y="883920"/>
            <a:ext cx="4296595" cy="5974080"/>
          </a:xfrm>
          <a:prstGeom prst="rect">
            <a:avLst/>
          </a:prstGeom>
          <a:effectLst>
            <a:outerShdw blurRad="50800" dist="50800" dir="5400000" algn="ctr" rotWithShape="0">
              <a:srgbClr val="000000"/>
            </a:outerShdw>
            <a:softEdge rad="228600"/>
          </a:effectLst>
        </p:spPr>
      </p:pic>
      <p:pic>
        <p:nvPicPr>
          <p:cNvPr id="5" name="Picture 4">
            <a:extLst>
              <a:ext uri="{FF2B5EF4-FFF2-40B4-BE49-F238E27FC236}">
                <a16:creationId xmlns:a16="http://schemas.microsoft.com/office/drawing/2014/main" id="{27A48725-2680-E531-E2DE-8B1227999BBD}"/>
              </a:ext>
            </a:extLst>
          </p:cNvPr>
          <p:cNvPicPr>
            <a:picLocks noChangeAspect="1"/>
          </p:cNvPicPr>
          <p:nvPr/>
        </p:nvPicPr>
        <p:blipFill>
          <a:blip r:embed="rId3"/>
          <a:srcRect l="45803" t="50000" r="43237" b="42754"/>
          <a:stretch/>
        </p:blipFill>
        <p:spPr>
          <a:xfrm>
            <a:off x="9205373" y="132408"/>
            <a:ext cx="1981646" cy="818862"/>
          </a:xfrm>
          <a:prstGeom prst="rect">
            <a:avLst/>
          </a:prstGeom>
          <a:effectLst>
            <a:softEdge rad="101600"/>
          </a:effectLst>
        </p:spPr>
      </p:pic>
      <p:pic>
        <p:nvPicPr>
          <p:cNvPr id="6" name="Picture 5">
            <a:extLst>
              <a:ext uri="{FF2B5EF4-FFF2-40B4-BE49-F238E27FC236}">
                <a16:creationId xmlns:a16="http://schemas.microsoft.com/office/drawing/2014/main" id="{FC6F1EE9-FE95-D6EC-B42E-D3BAF3BF667F}"/>
              </a:ext>
            </a:extLst>
          </p:cNvPr>
          <p:cNvPicPr>
            <a:picLocks noChangeAspect="1"/>
          </p:cNvPicPr>
          <p:nvPr/>
        </p:nvPicPr>
        <p:blipFill>
          <a:blip r:embed="rId4"/>
          <a:srcRect l="43935" t="61891" r="42903" b="18768"/>
          <a:stretch/>
        </p:blipFill>
        <p:spPr>
          <a:xfrm>
            <a:off x="11098597" y="99945"/>
            <a:ext cx="962345" cy="883788"/>
          </a:xfrm>
          <a:prstGeom prst="rect">
            <a:avLst/>
          </a:prstGeom>
          <a:effectLst>
            <a:softEdge rad="114300"/>
          </a:effectLst>
        </p:spPr>
      </p:pic>
      <p:sp>
        <p:nvSpPr>
          <p:cNvPr id="7" name="TextBox 6">
            <a:extLst>
              <a:ext uri="{FF2B5EF4-FFF2-40B4-BE49-F238E27FC236}">
                <a16:creationId xmlns:a16="http://schemas.microsoft.com/office/drawing/2014/main" id="{573A4F0D-B735-14AD-617F-0D4269B15B83}"/>
              </a:ext>
            </a:extLst>
          </p:cNvPr>
          <p:cNvSpPr txBox="1"/>
          <p:nvPr/>
        </p:nvSpPr>
        <p:spPr>
          <a:xfrm>
            <a:off x="294008" y="3310957"/>
            <a:ext cx="7398134" cy="3447098"/>
          </a:xfrm>
          <a:prstGeom prst="rect">
            <a:avLst/>
          </a:prstGeom>
          <a:noFill/>
        </p:spPr>
        <p:txBody>
          <a:bodyPr wrap="square" rtlCol="0">
            <a:spAutoFit/>
          </a:bodyPr>
          <a:lstStyle/>
          <a:p>
            <a:endParaRPr lang="en-US" dirty="0">
              <a:solidFill>
                <a:schemeClr val="bg1"/>
              </a:solidFill>
            </a:endParaRPr>
          </a:p>
          <a:p>
            <a:pPr>
              <a:spcAft>
                <a:spcPts val="1200"/>
              </a:spcAft>
            </a:pPr>
            <a:r>
              <a:rPr lang="en-GB" sz="1600" dirty="0">
                <a:solidFill>
                  <a:schemeClr val="bg1"/>
                </a:solidFill>
              </a:rPr>
              <a:t>Few references:</a:t>
            </a:r>
          </a:p>
          <a:p>
            <a:pPr marL="285750" indent="-285750">
              <a:spcAft>
                <a:spcPts val="1200"/>
              </a:spcAft>
              <a:buFont typeface="Arial" panose="020B0604020202020204" pitchFamily="34" charset="0"/>
              <a:buChar char="•"/>
            </a:pPr>
            <a:r>
              <a:rPr lang="en-GB" sz="1600" dirty="0">
                <a:solidFill>
                  <a:schemeClr val="bg1"/>
                </a:solidFill>
              </a:rPr>
              <a:t>Nienke Buskens (</a:t>
            </a:r>
            <a:r>
              <a:rPr lang="en-GB" sz="1600" dirty="0">
                <a:solidFill>
                  <a:schemeClr val="bg1"/>
                </a:solidFill>
                <a:effectLst/>
              </a:rPr>
              <a:t>2023), bachelor thesis, </a:t>
            </a:r>
            <a:r>
              <a:rPr lang="en-GB" sz="1600" i="1" dirty="0">
                <a:solidFill>
                  <a:schemeClr val="bg1"/>
                </a:solidFill>
                <a:effectLst/>
              </a:rPr>
              <a:t>The Effect of Bending on the Critical Current of ReBCO Based Stack Cables : High Magnetic Fields for Muon Collider, </a:t>
            </a:r>
            <a:r>
              <a:rPr lang="en-GB" sz="1600" dirty="0">
                <a:solidFill>
                  <a:schemeClr val="bg1"/>
                </a:solidFill>
                <a:hlinkClick r:id="rId5">
                  <a:extLst>
                    <a:ext uri="{A12FA001-AC4F-418D-AE19-62706E023703}">
                      <ahyp:hlinkClr xmlns:ahyp="http://schemas.microsoft.com/office/drawing/2018/hyperlinkcolor" val="tx"/>
                    </a:ext>
                  </a:extLst>
                </a:hlinkClick>
              </a:rPr>
              <a:t>https://essay.utwente.nl/96263/</a:t>
            </a:r>
            <a:r>
              <a:rPr lang="en-GB" sz="1600" dirty="0">
                <a:solidFill>
                  <a:schemeClr val="bg1"/>
                </a:solidFill>
              </a:rPr>
              <a:t>.</a:t>
            </a:r>
          </a:p>
          <a:p>
            <a:pPr marL="285750" indent="-285750">
              <a:spcAft>
                <a:spcPts val="1200"/>
              </a:spcAft>
              <a:buFont typeface="Arial" panose="020B0604020202020204" pitchFamily="34" charset="0"/>
              <a:buChar char="•"/>
            </a:pPr>
            <a:r>
              <a:rPr lang="en-GB" sz="1600" dirty="0">
                <a:solidFill>
                  <a:schemeClr val="bg1"/>
                </a:solidFill>
              </a:rPr>
              <a:t>Ward Maxim </a:t>
            </a:r>
            <a:r>
              <a:rPr lang="en-GB" sz="1600" dirty="0" err="1">
                <a:solidFill>
                  <a:schemeClr val="bg1"/>
                </a:solidFill>
              </a:rPr>
              <a:t>Huijskes</a:t>
            </a:r>
            <a:r>
              <a:rPr lang="en-GB" sz="1600" dirty="0">
                <a:solidFill>
                  <a:schemeClr val="bg1"/>
                </a:solidFill>
              </a:rPr>
              <a:t> (2024), master thesis, </a:t>
            </a:r>
            <a:r>
              <a:rPr lang="en-GB" sz="1600" i="1" dirty="0">
                <a:solidFill>
                  <a:schemeClr val="bg1"/>
                </a:solidFill>
              </a:rPr>
              <a:t>Preparations of transverse stress experiment  of soldered TSTC for high-field magnets.</a:t>
            </a:r>
          </a:p>
          <a:p>
            <a:pPr marL="285750" indent="-285750">
              <a:spcAft>
                <a:spcPts val="1200"/>
              </a:spcAft>
              <a:buFont typeface="Arial" panose="020B0604020202020204" pitchFamily="34" charset="0"/>
              <a:buChar char="•"/>
            </a:pPr>
            <a:r>
              <a:rPr lang="en-US" sz="1600" dirty="0">
                <a:solidFill>
                  <a:schemeClr val="bg1"/>
                </a:solidFill>
              </a:rPr>
              <a:t>Lennard Rietkerk (2024), master thesis, </a:t>
            </a:r>
            <a:r>
              <a:rPr lang="en-US" sz="1600" i="1" dirty="0">
                <a:solidFill>
                  <a:schemeClr val="bg1"/>
                </a:solidFill>
              </a:rPr>
              <a:t>Transverse stress tolerance of ReBCO superconducting dry-wound stack cables.</a:t>
            </a:r>
          </a:p>
          <a:p>
            <a:pPr marL="285750" indent="-285750">
              <a:spcAft>
                <a:spcPts val="1200"/>
              </a:spcAft>
              <a:buFont typeface="Arial" panose="020B0604020202020204" pitchFamily="34" charset="0"/>
              <a:buChar char="•"/>
            </a:pPr>
            <a:r>
              <a:rPr lang="en-US" sz="1600" dirty="0">
                <a:solidFill>
                  <a:schemeClr val="bg1"/>
                </a:solidFill>
              </a:rPr>
              <a:t>Jurgen </a:t>
            </a:r>
            <a:r>
              <a:rPr lang="en-US" sz="1600" dirty="0" err="1">
                <a:solidFill>
                  <a:schemeClr val="bg1"/>
                </a:solidFill>
              </a:rPr>
              <a:t>Rietberg</a:t>
            </a:r>
            <a:r>
              <a:rPr lang="en-US" sz="1600" dirty="0">
                <a:solidFill>
                  <a:schemeClr val="bg1"/>
                </a:solidFill>
              </a:rPr>
              <a:t> (2024), master thesis, </a:t>
            </a:r>
            <a:r>
              <a:rPr lang="en-US" sz="1600" i="1" dirty="0">
                <a:solidFill>
                  <a:schemeClr val="bg1"/>
                </a:solidFill>
              </a:rPr>
              <a:t>Critical Current testing of ReBCO tapes under applied axial tensile stress and strain with new TARSIS setup.</a:t>
            </a:r>
          </a:p>
        </p:txBody>
      </p:sp>
    </p:spTree>
    <p:extLst>
      <p:ext uri="{BB962C8B-B14F-4D97-AF65-F5344CB8AC3E}">
        <p14:creationId xmlns:p14="http://schemas.microsoft.com/office/powerpoint/2010/main" val="42388349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DC83C1-F52F-C8F1-3463-3F13AB345413}"/>
            </a:ext>
          </a:extLst>
        </p:cNvPr>
        <p:cNvGrpSpPr/>
        <p:nvPr/>
      </p:nvGrpSpPr>
      <p:grpSpPr>
        <a:xfrm>
          <a:off x="0" y="0"/>
          <a:ext cx="0" cy="0"/>
          <a:chOff x="0" y="0"/>
          <a:chExt cx="0" cy="0"/>
        </a:xfrm>
      </p:grpSpPr>
      <p:sp>
        <p:nvSpPr>
          <p:cNvPr id="2" name="Tijdelijke aanduiding voor dianummer 16">
            <a:extLst>
              <a:ext uri="{FF2B5EF4-FFF2-40B4-BE49-F238E27FC236}">
                <a16:creationId xmlns:a16="http://schemas.microsoft.com/office/drawing/2014/main" id="{12A878C9-FF12-90D8-FBD2-F5A1ECF53E48}"/>
              </a:ext>
            </a:extLst>
          </p:cNvPr>
          <p:cNvSpPr>
            <a:spLocks noGrp="1"/>
          </p:cNvSpPr>
          <p:nvPr>
            <p:ph type="sldNum" sz="quarter" idx="12"/>
          </p:nvPr>
        </p:nvSpPr>
        <p:spPr>
          <a:xfrm>
            <a:off x="9441071" y="6492875"/>
            <a:ext cx="2743200"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4895F3B-300A-4A0D-8BB6-BD97C84A7C73}" type="slidenum">
              <a:rPr lang="en-GB" sz="1400" smtClean="0"/>
              <a:pPr/>
              <a:t>3</a:t>
            </a:fld>
            <a:endParaRPr lang="en-GB" sz="1400" dirty="0"/>
          </a:p>
        </p:txBody>
      </p:sp>
      <p:pic>
        <p:nvPicPr>
          <p:cNvPr id="4" name="Picture 3">
            <a:extLst>
              <a:ext uri="{FF2B5EF4-FFF2-40B4-BE49-F238E27FC236}">
                <a16:creationId xmlns:a16="http://schemas.microsoft.com/office/drawing/2014/main" id="{BB3D5C89-854B-99E2-9EB9-77C8A4C15054}"/>
              </a:ext>
            </a:extLst>
          </p:cNvPr>
          <p:cNvPicPr>
            <a:picLocks noChangeAspect="1"/>
          </p:cNvPicPr>
          <p:nvPr/>
        </p:nvPicPr>
        <p:blipFill>
          <a:blip r:embed="rId2"/>
          <a:srcRect l="81944" t="34667" r="7889" b="57333"/>
          <a:stretch/>
        </p:blipFill>
        <p:spPr>
          <a:xfrm>
            <a:off x="10812671" y="11486"/>
            <a:ext cx="1299121" cy="638912"/>
          </a:xfrm>
          <a:prstGeom prst="rect">
            <a:avLst/>
          </a:prstGeom>
        </p:spPr>
      </p:pic>
      <p:grpSp>
        <p:nvGrpSpPr>
          <p:cNvPr id="91" name="Group 90">
            <a:extLst>
              <a:ext uri="{FF2B5EF4-FFF2-40B4-BE49-F238E27FC236}">
                <a16:creationId xmlns:a16="http://schemas.microsoft.com/office/drawing/2014/main" id="{DED24DFE-53EF-AC23-5520-C62136452655}"/>
              </a:ext>
            </a:extLst>
          </p:cNvPr>
          <p:cNvGrpSpPr/>
          <p:nvPr/>
        </p:nvGrpSpPr>
        <p:grpSpPr>
          <a:xfrm>
            <a:off x="906173" y="411098"/>
            <a:ext cx="10935476" cy="5069078"/>
            <a:chOff x="771217" y="556988"/>
            <a:chExt cx="11563934" cy="5633591"/>
          </a:xfrm>
        </p:grpSpPr>
        <p:pic>
          <p:nvPicPr>
            <p:cNvPr id="81" name="Picture 80">
              <a:extLst>
                <a:ext uri="{FF2B5EF4-FFF2-40B4-BE49-F238E27FC236}">
                  <a16:creationId xmlns:a16="http://schemas.microsoft.com/office/drawing/2014/main" id="{CB1932E0-6F02-CEEE-C2C1-D791A2957FFA}"/>
                </a:ext>
              </a:extLst>
            </p:cNvPr>
            <p:cNvPicPr>
              <a:picLocks noChangeAspect="1"/>
            </p:cNvPicPr>
            <p:nvPr/>
          </p:nvPicPr>
          <p:blipFill>
            <a:blip r:embed="rId3"/>
            <a:srcRect l="61898" t="17666" r="11858" b="23494"/>
            <a:stretch/>
          </p:blipFill>
          <p:spPr>
            <a:xfrm>
              <a:off x="7501855" y="556988"/>
              <a:ext cx="4020258" cy="5633591"/>
            </a:xfrm>
            <a:prstGeom prst="rect">
              <a:avLst/>
            </a:prstGeom>
          </p:spPr>
        </p:pic>
        <p:grpSp>
          <p:nvGrpSpPr>
            <p:cNvPr id="59" name="Group 58">
              <a:extLst>
                <a:ext uri="{FF2B5EF4-FFF2-40B4-BE49-F238E27FC236}">
                  <a16:creationId xmlns:a16="http://schemas.microsoft.com/office/drawing/2014/main" id="{DF82CB07-31B6-AD26-502D-020F99803D0F}"/>
                </a:ext>
              </a:extLst>
            </p:cNvPr>
            <p:cNvGrpSpPr/>
            <p:nvPr/>
          </p:nvGrpSpPr>
          <p:grpSpPr>
            <a:xfrm>
              <a:off x="771217" y="1492142"/>
              <a:ext cx="4946904" cy="4626201"/>
              <a:chOff x="1049742" y="1699405"/>
              <a:chExt cx="4505476" cy="4064145"/>
            </a:xfrm>
          </p:grpSpPr>
          <p:pic>
            <p:nvPicPr>
              <p:cNvPr id="18" name="Picture 17">
                <a:extLst>
                  <a:ext uri="{FF2B5EF4-FFF2-40B4-BE49-F238E27FC236}">
                    <a16:creationId xmlns:a16="http://schemas.microsoft.com/office/drawing/2014/main" id="{188CC7DC-813B-0BE5-23AA-7A0FAC76915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49742" y="1699405"/>
                <a:ext cx="4505476" cy="4064145"/>
              </a:xfrm>
              <a:prstGeom prst="rect">
                <a:avLst/>
              </a:prstGeom>
              <a:ln>
                <a:noFill/>
              </a:ln>
              <a:effectLst>
                <a:outerShdw blurRad="190500" algn="tl" rotWithShape="0">
                  <a:srgbClr val="000000">
                    <a:alpha val="70000"/>
                  </a:srgbClr>
                </a:outerShdw>
              </a:effectLst>
            </p:spPr>
          </p:pic>
          <p:sp>
            <p:nvSpPr>
              <p:cNvPr id="23" name="TextBox 22">
                <a:extLst>
                  <a:ext uri="{FF2B5EF4-FFF2-40B4-BE49-F238E27FC236}">
                    <a16:creationId xmlns:a16="http://schemas.microsoft.com/office/drawing/2014/main" id="{C4725C42-9BD1-CDD9-192F-6BDBC8639D79}"/>
                  </a:ext>
                </a:extLst>
              </p:cNvPr>
              <p:cNvSpPr txBox="1"/>
              <p:nvPr/>
            </p:nvSpPr>
            <p:spPr>
              <a:xfrm>
                <a:off x="3571647" y="2198540"/>
                <a:ext cx="1504130" cy="369332"/>
              </a:xfrm>
              <a:prstGeom prst="rect">
                <a:avLst/>
              </a:prstGeom>
              <a:solidFill>
                <a:schemeClr val="bg1"/>
              </a:solidFill>
            </p:spPr>
            <p:txBody>
              <a:bodyPr wrap="none" rtlCol="0">
                <a:spAutoFit/>
              </a:bodyPr>
              <a:lstStyle/>
              <a:p>
                <a:r>
                  <a:rPr lang="en-US" dirty="0"/>
                  <a:t>Cylinder press</a:t>
                </a:r>
                <a:endParaRPr lang="nl-NL" dirty="0"/>
              </a:p>
            </p:txBody>
          </p:sp>
          <p:cxnSp>
            <p:nvCxnSpPr>
              <p:cNvPr id="25" name="Straight Connector 24">
                <a:extLst>
                  <a:ext uri="{FF2B5EF4-FFF2-40B4-BE49-F238E27FC236}">
                    <a16:creationId xmlns:a16="http://schemas.microsoft.com/office/drawing/2014/main" id="{BF26B670-1590-B285-A320-25ECE80FFA1B}"/>
                  </a:ext>
                </a:extLst>
              </p:cNvPr>
              <p:cNvCxnSpPr/>
              <p:nvPr/>
            </p:nvCxnSpPr>
            <p:spPr>
              <a:xfrm flipH="1">
                <a:off x="3063240" y="2567872"/>
                <a:ext cx="508407" cy="184666"/>
              </a:xfrm>
              <a:prstGeom prst="line">
                <a:avLst/>
              </a:prstGeom>
              <a:ln>
                <a:solidFill>
                  <a:schemeClr val="bg1"/>
                </a:solidFill>
              </a:ln>
            </p:spPr>
            <p:style>
              <a:lnRef idx="2">
                <a:schemeClr val="dk1"/>
              </a:lnRef>
              <a:fillRef idx="0">
                <a:schemeClr val="dk1"/>
              </a:fillRef>
              <a:effectRef idx="1">
                <a:schemeClr val="dk1"/>
              </a:effectRef>
              <a:fontRef idx="minor">
                <a:schemeClr val="tx1"/>
              </a:fontRef>
            </p:style>
          </p:cxnSp>
          <p:cxnSp>
            <p:nvCxnSpPr>
              <p:cNvPr id="27" name="Straight Connector 26">
                <a:extLst>
                  <a:ext uri="{FF2B5EF4-FFF2-40B4-BE49-F238E27FC236}">
                    <a16:creationId xmlns:a16="http://schemas.microsoft.com/office/drawing/2014/main" id="{B52181CC-BFF9-82B6-5B6C-52F180FA1A64}"/>
                  </a:ext>
                </a:extLst>
              </p:cNvPr>
              <p:cNvCxnSpPr>
                <a:cxnSpLocks/>
              </p:cNvCxnSpPr>
              <p:nvPr/>
            </p:nvCxnSpPr>
            <p:spPr>
              <a:xfrm flipH="1" flipV="1">
                <a:off x="4618073" y="2875144"/>
                <a:ext cx="457704" cy="285404"/>
              </a:xfrm>
              <a:prstGeom prst="line">
                <a:avLst/>
              </a:prstGeom>
              <a:ln>
                <a:solidFill>
                  <a:schemeClr val="bg1"/>
                </a:solidFill>
              </a:ln>
            </p:spPr>
            <p:style>
              <a:lnRef idx="2">
                <a:schemeClr val="dk1"/>
              </a:lnRef>
              <a:fillRef idx="0">
                <a:schemeClr val="dk1"/>
              </a:fillRef>
              <a:effectRef idx="1">
                <a:schemeClr val="dk1"/>
              </a:effectRef>
              <a:fontRef idx="minor">
                <a:schemeClr val="tx1"/>
              </a:fontRef>
            </p:style>
          </p:cxnSp>
          <p:sp>
            <p:nvSpPr>
              <p:cNvPr id="30" name="TextBox 29">
                <a:extLst>
                  <a:ext uri="{FF2B5EF4-FFF2-40B4-BE49-F238E27FC236}">
                    <a16:creationId xmlns:a16="http://schemas.microsoft.com/office/drawing/2014/main" id="{652D86C6-A058-B8BC-8D32-4E2B78656317}"/>
                  </a:ext>
                </a:extLst>
              </p:cNvPr>
              <p:cNvSpPr txBox="1"/>
              <p:nvPr/>
            </p:nvSpPr>
            <p:spPr>
              <a:xfrm>
                <a:off x="4355452" y="3789481"/>
                <a:ext cx="1004890" cy="369332"/>
              </a:xfrm>
              <a:prstGeom prst="rect">
                <a:avLst/>
              </a:prstGeom>
              <a:solidFill>
                <a:schemeClr val="bg1"/>
              </a:solidFill>
            </p:spPr>
            <p:txBody>
              <a:bodyPr wrap="none" rtlCol="0">
                <a:spAutoFit/>
              </a:bodyPr>
              <a:lstStyle/>
              <a:p>
                <a:r>
                  <a:rPr lang="en-US" dirty="0"/>
                  <a:t>Ball joint</a:t>
                </a:r>
                <a:endParaRPr lang="nl-NL" dirty="0"/>
              </a:p>
            </p:txBody>
          </p:sp>
          <p:cxnSp>
            <p:nvCxnSpPr>
              <p:cNvPr id="31" name="Straight Connector 30">
                <a:extLst>
                  <a:ext uri="{FF2B5EF4-FFF2-40B4-BE49-F238E27FC236}">
                    <a16:creationId xmlns:a16="http://schemas.microsoft.com/office/drawing/2014/main" id="{DC0D0DC9-96FB-8EE1-4361-8F8284009E22}"/>
                  </a:ext>
                </a:extLst>
              </p:cNvPr>
              <p:cNvCxnSpPr>
                <a:cxnSpLocks/>
              </p:cNvCxnSpPr>
              <p:nvPr/>
            </p:nvCxnSpPr>
            <p:spPr>
              <a:xfrm flipH="1" flipV="1">
                <a:off x="3163824" y="3974147"/>
                <a:ext cx="1205623" cy="45410"/>
              </a:xfrm>
              <a:prstGeom prst="line">
                <a:avLst/>
              </a:prstGeom>
              <a:ln>
                <a:solidFill>
                  <a:schemeClr val="bg1"/>
                </a:solidFill>
              </a:ln>
            </p:spPr>
            <p:style>
              <a:lnRef idx="2">
                <a:schemeClr val="dk1"/>
              </a:lnRef>
              <a:fillRef idx="0">
                <a:schemeClr val="dk1"/>
              </a:fillRef>
              <a:effectRef idx="1">
                <a:schemeClr val="dk1"/>
              </a:effectRef>
              <a:fontRef idx="minor">
                <a:schemeClr val="tx1"/>
              </a:fontRef>
            </p:style>
          </p:cxnSp>
          <p:sp>
            <p:nvSpPr>
              <p:cNvPr id="34" name="TextBox 33">
                <a:extLst>
                  <a:ext uri="{FF2B5EF4-FFF2-40B4-BE49-F238E27FC236}">
                    <a16:creationId xmlns:a16="http://schemas.microsoft.com/office/drawing/2014/main" id="{4C669761-B440-2A18-F6E6-D6249ACEA598}"/>
                  </a:ext>
                </a:extLst>
              </p:cNvPr>
              <p:cNvSpPr txBox="1"/>
              <p:nvPr/>
            </p:nvSpPr>
            <p:spPr>
              <a:xfrm>
                <a:off x="3370149" y="4584952"/>
                <a:ext cx="1471878" cy="369332"/>
              </a:xfrm>
              <a:prstGeom prst="rect">
                <a:avLst/>
              </a:prstGeom>
              <a:solidFill>
                <a:schemeClr val="bg1"/>
              </a:solidFill>
            </p:spPr>
            <p:txBody>
              <a:bodyPr wrap="none" rtlCol="0">
                <a:spAutoFit/>
              </a:bodyPr>
              <a:lstStyle/>
              <a:p>
                <a:r>
                  <a:rPr lang="en-US" dirty="0"/>
                  <a:t>Pushing block</a:t>
                </a:r>
                <a:endParaRPr lang="nl-NL" dirty="0"/>
              </a:p>
            </p:txBody>
          </p:sp>
          <p:cxnSp>
            <p:nvCxnSpPr>
              <p:cNvPr id="35" name="Straight Connector 34">
                <a:extLst>
                  <a:ext uri="{FF2B5EF4-FFF2-40B4-BE49-F238E27FC236}">
                    <a16:creationId xmlns:a16="http://schemas.microsoft.com/office/drawing/2014/main" id="{08F875E3-23A6-1609-0D27-865F316E1B8D}"/>
                  </a:ext>
                </a:extLst>
              </p:cNvPr>
              <p:cNvCxnSpPr>
                <a:cxnSpLocks/>
              </p:cNvCxnSpPr>
              <p:nvPr/>
            </p:nvCxnSpPr>
            <p:spPr>
              <a:xfrm flipH="1" flipV="1">
                <a:off x="3063240" y="4233824"/>
                <a:ext cx="306909" cy="351128"/>
              </a:xfrm>
              <a:prstGeom prst="line">
                <a:avLst/>
              </a:prstGeom>
              <a:ln>
                <a:solidFill>
                  <a:schemeClr val="bg1"/>
                </a:solidFill>
              </a:ln>
            </p:spPr>
            <p:style>
              <a:lnRef idx="2">
                <a:schemeClr val="dk1"/>
              </a:lnRef>
              <a:fillRef idx="0">
                <a:schemeClr val="dk1"/>
              </a:fillRef>
              <a:effectRef idx="1">
                <a:schemeClr val="dk1"/>
              </a:effectRef>
              <a:fontRef idx="minor">
                <a:schemeClr val="tx1"/>
              </a:fontRef>
            </p:style>
          </p:cxnSp>
          <p:sp>
            <p:nvSpPr>
              <p:cNvPr id="39" name="TextBox 38">
                <a:extLst>
                  <a:ext uri="{FF2B5EF4-FFF2-40B4-BE49-F238E27FC236}">
                    <a16:creationId xmlns:a16="http://schemas.microsoft.com/office/drawing/2014/main" id="{3FBB55BF-F20E-7F1E-30F4-CED95DEB7925}"/>
                  </a:ext>
                </a:extLst>
              </p:cNvPr>
              <p:cNvSpPr txBox="1"/>
              <p:nvPr/>
            </p:nvSpPr>
            <p:spPr>
              <a:xfrm>
                <a:off x="1398253" y="4447778"/>
                <a:ext cx="893386" cy="369332"/>
              </a:xfrm>
              <a:prstGeom prst="rect">
                <a:avLst/>
              </a:prstGeom>
              <a:solidFill>
                <a:schemeClr val="bg1"/>
              </a:solidFill>
            </p:spPr>
            <p:txBody>
              <a:bodyPr wrap="none" rtlCol="0">
                <a:spAutoFit/>
              </a:bodyPr>
              <a:lstStyle/>
              <a:p>
                <a:r>
                  <a:rPr lang="en-US" dirty="0"/>
                  <a:t>Ti-plate</a:t>
                </a:r>
                <a:endParaRPr lang="nl-NL" dirty="0"/>
              </a:p>
            </p:txBody>
          </p:sp>
          <p:cxnSp>
            <p:nvCxnSpPr>
              <p:cNvPr id="40" name="Straight Connector 39">
                <a:extLst>
                  <a:ext uri="{FF2B5EF4-FFF2-40B4-BE49-F238E27FC236}">
                    <a16:creationId xmlns:a16="http://schemas.microsoft.com/office/drawing/2014/main" id="{EA63DC69-8811-C09F-1F8C-EC386EC5C15D}"/>
                  </a:ext>
                </a:extLst>
              </p:cNvPr>
              <p:cNvCxnSpPr>
                <a:cxnSpLocks/>
              </p:cNvCxnSpPr>
              <p:nvPr/>
            </p:nvCxnSpPr>
            <p:spPr>
              <a:xfrm flipH="1">
                <a:off x="2283573" y="4396122"/>
                <a:ext cx="411745" cy="51656"/>
              </a:xfrm>
              <a:prstGeom prst="line">
                <a:avLst/>
              </a:prstGeom>
              <a:ln>
                <a:solidFill>
                  <a:schemeClr val="bg1"/>
                </a:solidFill>
              </a:ln>
            </p:spPr>
            <p:style>
              <a:lnRef idx="2">
                <a:schemeClr val="dk1"/>
              </a:lnRef>
              <a:fillRef idx="0">
                <a:schemeClr val="dk1"/>
              </a:fillRef>
              <a:effectRef idx="1">
                <a:schemeClr val="dk1"/>
              </a:effectRef>
              <a:fontRef idx="minor">
                <a:schemeClr val="tx1"/>
              </a:fontRef>
            </p:style>
          </p:cxnSp>
          <p:sp>
            <p:nvSpPr>
              <p:cNvPr id="43" name="TextBox 42">
                <a:extLst>
                  <a:ext uri="{FF2B5EF4-FFF2-40B4-BE49-F238E27FC236}">
                    <a16:creationId xmlns:a16="http://schemas.microsoft.com/office/drawing/2014/main" id="{3E12B953-EC9A-2BA5-BC5E-989215DBFD2A}"/>
                  </a:ext>
                </a:extLst>
              </p:cNvPr>
              <p:cNvSpPr txBox="1"/>
              <p:nvPr/>
            </p:nvSpPr>
            <p:spPr>
              <a:xfrm>
                <a:off x="4463330" y="3112877"/>
                <a:ext cx="1036630" cy="369332"/>
              </a:xfrm>
              <a:prstGeom prst="rect">
                <a:avLst/>
              </a:prstGeom>
              <a:solidFill>
                <a:schemeClr val="bg1"/>
              </a:solidFill>
            </p:spPr>
            <p:txBody>
              <a:bodyPr wrap="none" rtlCol="0">
                <a:spAutoFit/>
              </a:bodyPr>
              <a:lstStyle/>
              <a:p>
                <a:r>
                  <a:rPr lang="en-US" dirty="0"/>
                  <a:t>Terminal</a:t>
                </a:r>
              </a:p>
            </p:txBody>
          </p:sp>
        </p:grpSp>
        <p:grpSp>
          <p:nvGrpSpPr>
            <p:cNvPr id="62" name="Group 61">
              <a:extLst>
                <a:ext uri="{FF2B5EF4-FFF2-40B4-BE49-F238E27FC236}">
                  <a16:creationId xmlns:a16="http://schemas.microsoft.com/office/drawing/2014/main" id="{68CCEE0E-80B2-9BE5-B7D0-D81139D469B7}"/>
                </a:ext>
              </a:extLst>
            </p:cNvPr>
            <p:cNvGrpSpPr/>
            <p:nvPr/>
          </p:nvGrpSpPr>
          <p:grpSpPr>
            <a:xfrm>
              <a:off x="11181955" y="2771553"/>
              <a:ext cx="1153196" cy="1112683"/>
              <a:chOff x="10476230" y="2901943"/>
              <a:chExt cx="1050288" cy="977500"/>
            </a:xfrm>
          </p:grpSpPr>
          <p:sp>
            <p:nvSpPr>
              <p:cNvPr id="76" name="TextBox 75">
                <a:extLst>
                  <a:ext uri="{FF2B5EF4-FFF2-40B4-BE49-F238E27FC236}">
                    <a16:creationId xmlns:a16="http://schemas.microsoft.com/office/drawing/2014/main" id="{A7EB8A6D-36E0-8A66-BEC4-29E0BA3F2B9C}"/>
                  </a:ext>
                </a:extLst>
              </p:cNvPr>
              <p:cNvSpPr txBox="1"/>
              <p:nvPr/>
            </p:nvSpPr>
            <p:spPr>
              <a:xfrm>
                <a:off x="10476230" y="2901943"/>
                <a:ext cx="1050288" cy="369332"/>
              </a:xfrm>
              <a:prstGeom prst="rect">
                <a:avLst/>
              </a:prstGeom>
              <a:solidFill>
                <a:schemeClr val="bg1"/>
              </a:solidFill>
            </p:spPr>
            <p:txBody>
              <a:bodyPr wrap="none" rtlCol="0">
                <a:spAutoFit/>
              </a:bodyPr>
              <a:lstStyle/>
              <a:p>
                <a:r>
                  <a:rPr lang="en-US" dirty="0"/>
                  <a:t>Ball joint</a:t>
                </a:r>
                <a:endParaRPr lang="nl-NL" dirty="0"/>
              </a:p>
            </p:txBody>
          </p:sp>
          <p:sp>
            <p:nvSpPr>
              <p:cNvPr id="75" name="TextBox 74">
                <a:extLst>
                  <a:ext uri="{FF2B5EF4-FFF2-40B4-BE49-F238E27FC236}">
                    <a16:creationId xmlns:a16="http://schemas.microsoft.com/office/drawing/2014/main" id="{2E01E930-1A0B-0B0C-74CD-8B1256839549}"/>
                  </a:ext>
                </a:extLst>
              </p:cNvPr>
              <p:cNvSpPr txBox="1"/>
              <p:nvPr/>
            </p:nvSpPr>
            <p:spPr>
              <a:xfrm>
                <a:off x="10514956" y="3311637"/>
                <a:ext cx="952499" cy="567806"/>
              </a:xfrm>
              <a:prstGeom prst="rect">
                <a:avLst/>
              </a:prstGeom>
              <a:solidFill>
                <a:schemeClr val="bg1"/>
              </a:solidFill>
            </p:spPr>
            <p:txBody>
              <a:bodyPr wrap="square" rtlCol="0">
                <a:spAutoFit/>
              </a:bodyPr>
              <a:lstStyle/>
              <a:p>
                <a:r>
                  <a:rPr lang="en-US" dirty="0"/>
                  <a:t>Pushing block</a:t>
                </a:r>
                <a:endParaRPr lang="nl-NL" dirty="0"/>
              </a:p>
            </p:txBody>
          </p:sp>
        </p:grpSp>
        <p:sp>
          <p:nvSpPr>
            <p:cNvPr id="82" name="Rectangle 81">
              <a:extLst>
                <a:ext uri="{FF2B5EF4-FFF2-40B4-BE49-F238E27FC236}">
                  <a16:creationId xmlns:a16="http://schemas.microsoft.com/office/drawing/2014/main" id="{D63FD62C-4407-4DF4-B518-E6509B35F964}"/>
                </a:ext>
              </a:extLst>
            </p:cNvPr>
            <p:cNvSpPr/>
            <p:nvPr/>
          </p:nvSpPr>
          <p:spPr>
            <a:xfrm>
              <a:off x="7501855" y="1012756"/>
              <a:ext cx="1317377" cy="35035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Rectangle 82">
              <a:extLst>
                <a:ext uri="{FF2B5EF4-FFF2-40B4-BE49-F238E27FC236}">
                  <a16:creationId xmlns:a16="http://schemas.microsoft.com/office/drawing/2014/main" id="{AE17E4C8-1928-3C53-53BC-AC812794A5C7}"/>
                </a:ext>
              </a:extLst>
            </p:cNvPr>
            <p:cNvSpPr/>
            <p:nvPr/>
          </p:nvSpPr>
          <p:spPr>
            <a:xfrm>
              <a:off x="8901601" y="2252068"/>
              <a:ext cx="1007770" cy="87770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7" name="Straight Connector 86">
              <a:extLst>
                <a:ext uri="{FF2B5EF4-FFF2-40B4-BE49-F238E27FC236}">
                  <a16:creationId xmlns:a16="http://schemas.microsoft.com/office/drawing/2014/main" id="{AAE1124C-7FA7-7507-CF94-DDA7BD3A9929}"/>
                </a:ext>
              </a:extLst>
            </p:cNvPr>
            <p:cNvCxnSpPr>
              <a:cxnSpLocks/>
              <a:stCxn id="76" idx="1"/>
            </p:cNvCxnSpPr>
            <p:nvPr/>
          </p:nvCxnSpPr>
          <p:spPr>
            <a:xfrm flipH="1">
              <a:off x="9731525" y="2981755"/>
              <a:ext cx="1450427" cy="661411"/>
            </a:xfrm>
            <a:prstGeom prst="line">
              <a:avLst/>
            </a:prstGeom>
            <a:ln w="31750">
              <a:solidFill>
                <a:srgbClr val="FF0000"/>
              </a:solidFill>
            </a:ln>
          </p:spPr>
          <p:style>
            <a:lnRef idx="2">
              <a:schemeClr val="dk1"/>
            </a:lnRef>
            <a:fillRef idx="0">
              <a:schemeClr val="dk1"/>
            </a:fillRef>
            <a:effectRef idx="1">
              <a:schemeClr val="dk1"/>
            </a:effectRef>
            <a:fontRef idx="minor">
              <a:schemeClr val="tx1"/>
            </a:fontRef>
          </p:style>
        </p:cxnSp>
        <p:cxnSp>
          <p:nvCxnSpPr>
            <p:cNvPr id="88" name="Straight Connector 87">
              <a:extLst>
                <a:ext uri="{FF2B5EF4-FFF2-40B4-BE49-F238E27FC236}">
                  <a16:creationId xmlns:a16="http://schemas.microsoft.com/office/drawing/2014/main" id="{17AC4B6A-7860-3AE8-0E7B-FA5CE77735BF}"/>
                </a:ext>
              </a:extLst>
            </p:cNvPr>
            <p:cNvCxnSpPr>
              <a:cxnSpLocks/>
              <a:stCxn id="75" idx="1"/>
            </p:cNvCxnSpPr>
            <p:nvPr/>
          </p:nvCxnSpPr>
          <p:spPr>
            <a:xfrm flipH="1">
              <a:off x="9615436" y="3561071"/>
              <a:ext cx="1609038" cy="380271"/>
            </a:xfrm>
            <a:prstGeom prst="line">
              <a:avLst/>
            </a:prstGeom>
            <a:ln w="28575">
              <a:solidFill>
                <a:srgbClr val="FF0000"/>
              </a:solidFill>
            </a:ln>
          </p:spPr>
          <p:style>
            <a:lnRef idx="2">
              <a:schemeClr val="dk1"/>
            </a:lnRef>
            <a:fillRef idx="0">
              <a:schemeClr val="dk1"/>
            </a:fillRef>
            <a:effectRef idx="1">
              <a:schemeClr val="dk1"/>
            </a:effectRef>
            <a:fontRef idx="minor">
              <a:schemeClr val="tx1"/>
            </a:fontRef>
          </p:style>
        </p:cxnSp>
      </p:grpSp>
      <p:sp>
        <p:nvSpPr>
          <p:cNvPr id="94" name="TextBox 93">
            <a:extLst>
              <a:ext uri="{FF2B5EF4-FFF2-40B4-BE49-F238E27FC236}">
                <a16:creationId xmlns:a16="http://schemas.microsoft.com/office/drawing/2014/main" id="{9514CDFD-7409-169F-0D17-E426AD9BA2CD}"/>
              </a:ext>
            </a:extLst>
          </p:cNvPr>
          <p:cNvSpPr txBox="1"/>
          <p:nvPr/>
        </p:nvSpPr>
        <p:spPr>
          <a:xfrm>
            <a:off x="262780" y="207270"/>
            <a:ext cx="9544538" cy="584775"/>
          </a:xfrm>
          <a:prstGeom prst="rect">
            <a:avLst/>
          </a:prstGeom>
          <a:noFill/>
        </p:spPr>
        <p:txBody>
          <a:bodyPr wrap="square" rtlCol="0">
            <a:spAutoFit/>
          </a:bodyPr>
          <a:lstStyle/>
          <a:p>
            <a:r>
              <a:rPr lang="en-US" sz="3200" b="1" dirty="0">
                <a:solidFill>
                  <a:srgbClr val="A5B913"/>
                </a:solidFill>
                <a:cs typeface="Arial" panose="020B0604020202020204" pitchFamily="34" charset="0"/>
              </a:rPr>
              <a:t>Transverse load setup - </a:t>
            </a:r>
            <a:r>
              <a:rPr lang="en-US" sz="3200" b="1" i="1" dirty="0" err="1">
                <a:solidFill>
                  <a:srgbClr val="A5B913"/>
                </a:solidFill>
                <a:cs typeface="Arial" panose="020B0604020202020204" pitchFamily="34" charset="0"/>
              </a:rPr>
              <a:t>Re</a:t>
            </a:r>
            <a:r>
              <a:rPr lang="en-US" sz="3200" b="1" dirty="0" err="1">
                <a:solidFill>
                  <a:srgbClr val="A5B913"/>
                </a:solidFill>
                <a:cs typeface="Arial" panose="020B0604020202020204" pitchFamily="34" charset="0"/>
              </a:rPr>
              <a:t>BCO</a:t>
            </a:r>
            <a:r>
              <a:rPr lang="en-US" sz="3200" b="1" dirty="0">
                <a:solidFill>
                  <a:srgbClr val="A5B913"/>
                </a:solidFill>
                <a:cs typeface="Arial" panose="020B0604020202020204" pitchFamily="34" charset="0"/>
              </a:rPr>
              <a:t> tapes at 77 K</a:t>
            </a:r>
            <a:endParaRPr lang="en-GB" sz="3200" b="1" dirty="0">
              <a:solidFill>
                <a:srgbClr val="A5B913"/>
              </a:solidFill>
              <a:cs typeface="Arial" panose="020B0604020202020204" pitchFamily="34" charset="0"/>
            </a:endParaRPr>
          </a:p>
        </p:txBody>
      </p:sp>
      <p:sp>
        <p:nvSpPr>
          <p:cNvPr id="3" name="TextBox 2">
            <a:extLst>
              <a:ext uri="{FF2B5EF4-FFF2-40B4-BE49-F238E27FC236}">
                <a16:creationId xmlns:a16="http://schemas.microsoft.com/office/drawing/2014/main" id="{730EC861-E450-60BB-9BAC-63926400E789}"/>
              </a:ext>
            </a:extLst>
          </p:cNvPr>
          <p:cNvSpPr txBox="1"/>
          <p:nvPr/>
        </p:nvSpPr>
        <p:spPr>
          <a:xfrm>
            <a:off x="883885" y="5621804"/>
            <a:ext cx="10837808" cy="967957"/>
          </a:xfrm>
          <a:prstGeom prst="rect">
            <a:avLst/>
          </a:prstGeom>
          <a:solidFill>
            <a:schemeClr val="bg1">
              <a:lumMod val="95000"/>
            </a:schemeClr>
          </a:solidFill>
        </p:spPr>
        <p:txBody>
          <a:bodyPr wrap="square" rtlCol="0">
            <a:spAutoFit/>
          </a:bodyPr>
          <a:lstStyle/>
          <a:p>
            <a:pPr marL="285750" indent="-285750">
              <a:lnSpc>
                <a:spcPct val="150000"/>
              </a:lnSpc>
              <a:buFont typeface="Arial" panose="020B0604020202020204" pitchFamily="34" charset="0"/>
              <a:buChar char="•"/>
            </a:pPr>
            <a:r>
              <a:rPr lang="en-US" sz="2000" dirty="0"/>
              <a:t>Hydraulic press-based set-up, design and build for </a:t>
            </a:r>
            <a:r>
              <a:rPr lang="en-US" sz="2000" dirty="0" err="1"/>
              <a:t>MuCOL</a:t>
            </a:r>
            <a:r>
              <a:rPr lang="en-US" sz="2000" dirty="0"/>
              <a:t> related examinations.</a:t>
            </a:r>
          </a:p>
          <a:p>
            <a:pPr marL="285750" indent="-285750">
              <a:lnSpc>
                <a:spcPct val="150000"/>
              </a:lnSpc>
              <a:buFont typeface="Arial" panose="020B0604020202020204" pitchFamily="34" charset="0"/>
              <a:buChar char="•"/>
            </a:pPr>
            <a:r>
              <a:rPr lang="en-US" sz="2000" dirty="0"/>
              <a:t>Ball-joint alignment, titanium support, variable width, thickness, possible. </a:t>
            </a:r>
            <a:endParaRPr lang="en-GB" dirty="0"/>
          </a:p>
        </p:txBody>
      </p:sp>
    </p:spTree>
    <p:extLst>
      <p:ext uri="{BB962C8B-B14F-4D97-AF65-F5344CB8AC3E}">
        <p14:creationId xmlns:p14="http://schemas.microsoft.com/office/powerpoint/2010/main" val="3293840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1B1A04-25B8-B092-7EBF-393B6B300A41}"/>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D4E52BDC-7239-55BC-50E9-D062F269F1CB}"/>
              </a:ext>
            </a:extLst>
          </p:cNvPr>
          <p:cNvGraphicFramePr>
            <a:graphicFrameLocks noGrp="1"/>
          </p:cNvGraphicFramePr>
          <p:nvPr>
            <p:extLst>
              <p:ext uri="{D42A27DB-BD31-4B8C-83A1-F6EECF244321}">
                <p14:modId xmlns:p14="http://schemas.microsoft.com/office/powerpoint/2010/main" val="3590153535"/>
              </p:ext>
            </p:extLst>
          </p:nvPr>
        </p:nvGraphicFramePr>
        <p:xfrm>
          <a:off x="382339" y="4954259"/>
          <a:ext cx="5188888" cy="1584960"/>
        </p:xfrm>
        <a:graphic>
          <a:graphicData uri="http://schemas.openxmlformats.org/drawingml/2006/table">
            <a:tbl>
              <a:tblPr firstRow="1" bandRow="1">
                <a:tableStyleId>{306799F8-075E-4A3A-A7F6-7FBC6576F1A4}</a:tableStyleId>
              </a:tblPr>
              <a:tblGrid>
                <a:gridCol w="3153464">
                  <a:extLst>
                    <a:ext uri="{9D8B030D-6E8A-4147-A177-3AD203B41FA5}">
                      <a16:colId xmlns:a16="http://schemas.microsoft.com/office/drawing/2014/main" val="2592282459"/>
                    </a:ext>
                  </a:extLst>
                </a:gridCol>
                <a:gridCol w="2035424">
                  <a:extLst>
                    <a:ext uri="{9D8B030D-6E8A-4147-A177-3AD203B41FA5}">
                      <a16:colId xmlns:a16="http://schemas.microsoft.com/office/drawing/2014/main" val="2066572946"/>
                    </a:ext>
                  </a:extLst>
                </a:gridCol>
              </a:tblGrid>
              <a:tr h="357359">
                <a:tc>
                  <a:txBody>
                    <a:bodyPr/>
                    <a:lstStyle/>
                    <a:p>
                      <a:pPr algn="ctr"/>
                      <a:r>
                        <a:rPr lang="nl-NL" sz="2000" dirty="0">
                          <a:solidFill>
                            <a:schemeClr val="tx1"/>
                          </a:solidFill>
                        </a:rPr>
                        <a:t>Tape</a:t>
                      </a:r>
                      <a:endParaRPr lang="en-US" sz="2000"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2000" b="1" dirty="0">
                          <a:solidFill>
                            <a:schemeClr val="tx1"/>
                          </a:solidFill>
                        </a:rPr>
                        <a:t>𝜎</a:t>
                      </a:r>
                      <a:r>
                        <a:rPr lang="nl-NL" sz="2000" b="1" baseline="-25000" dirty="0" err="1">
                          <a:solidFill>
                            <a:schemeClr val="tx1"/>
                          </a:solidFill>
                        </a:rPr>
                        <a:t>irr</a:t>
                      </a:r>
                      <a:r>
                        <a:rPr lang="nl-NL" sz="2000" b="1" dirty="0">
                          <a:solidFill>
                            <a:schemeClr val="tx1"/>
                          </a:solidFill>
                        </a:rPr>
                        <a:t> [MPa]</a:t>
                      </a:r>
                      <a:endParaRPr lang="en-US" sz="2000" b="1"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1228522054"/>
                  </a:ext>
                </a:extLst>
              </a:tr>
              <a:tr h="346769">
                <a:tc>
                  <a:txBody>
                    <a:bodyPr/>
                    <a:lstStyle/>
                    <a:p>
                      <a:pPr algn="ctr"/>
                      <a:r>
                        <a:rPr lang="nl-NL" sz="2000" dirty="0">
                          <a:solidFill>
                            <a:schemeClr val="tx1"/>
                          </a:solidFill>
                        </a:rPr>
                        <a:t>S-</a:t>
                      </a:r>
                      <a:r>
                        <a:rPr lang="nl-NL" sz="2000" dirty="0" err="1">
                          <a:solidFill>
                            <a:schemeClr val="tx1"/>
                          </a:solidFill>
                        </a:rPr>
                        <a:t>Innovation</a:t>
                      </a:r>
                      <a:endParaRPr lang="en-US" sz="2000"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sz="2000" dirty="0">
                          <a:solidFill>
                            <a:schemeClr val="tx1"/>
                          </a:solidFill>
                        </a:rPr>
                        <a:t>&gt; 900</a:t>
                      </a:r>
                      <a:endParaRPr lang="en-US" sz="2000"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315786043"/>
                  </a:ext>
                </a:extLst>
              </a:tr>
              <a:tr h="346769">
                <a:tc>
                  <a:txBody>
                    <a:bodyPr/>
                    <a:lstStyle/>
                    <a:p>
                      <a:pPr algn="ctr"/>
                      <a:r>
                        <a:rPr lang="nl-NL" sz="2000" dirty="0" err="1">
                          <a:solidFill>
                            <a:schemeClr val="tx1"/>
                          </a:solidFill>
                        </a:rPr>
                        <a:t>Fujikura</a:t>
                      </a:r>
                      <a:r>
                        <a:rPr lang="nl-NL" sz="2000" dirty="0">
                          <a:solidFill>
                            <a:schemeClr val="tx1"/>
                          </a:solidFill>
                        </a:rPr>
                        <a:t>, 22-0012-09</a:t>
                      </a:r>
                      <a:endParaRPr lang="en-US" sz="2000"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sz="2000" dirty="0">
                          <a:solidFill>
                            <a:schemeClr val="tx1"/>
                          </a:solidFill>
                        </a:rPr>
                        <a:t>400</a:t>
                      </a:r>
                      <a:endParaRPr lang="en-US" sz="2000"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2114115819"/>
                  </a:ext>
                </a:extLst>
              </a:tr>
              <a:tr h="346769">
                <a:tc>
                  <a:txBody>
                    <a:bodyPr/>
                    <a:lstStyle/>
                    <a:p>
                      <a:pPr algn="ctr"/>
                      <a:r>
                        <a:rPr lang="nl-NL" sz="2000" dirty="0">
                          <a:solidFill>
                            <a:schemeClr val="tx1"/>
                          </a:solidFill>
                        </a:rPr>
                        <a:t>SSCT, ST2903-105</a:t>
                      </a:r>
                      <a:endParaRPr lang="en-US" sz="2000"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sz="2000" dirty="0">
                          <a:solidFill>
                            <a:schemeClr val="tx1"/>
                          </a:solidFill>
                        </a:rPr>
                        <a:t>750</a:t>
                      </a:r>
                      <a:endParaRPr lang="en-US" sz="2000"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2438246850"/>
                  </a:ext>
                </a:extLst>
              </a:tr>
            </a:tbl>
          </a:graphicData>
        </a:graphic>
      </p:graphicFrame>
      <p:pic>
        <p:nvPicPr>
          <p:cNvPr id="3" name="Picture 2">
            <a:extLst>
              <a:ext uri="{FF2B5EF4-FFF2-40B4-BE49-F238E27FC236}">
                <a16:creationId xmlns:a16="http://schemas.microsoft.com/office/drawing/2014/main" id="{12AA75E9-7662-5FD4-CE7E-FDC3A6D5C80C}"/>
              </a:ext>
            </a:extLst>
          </p:cNvPr>
          <p:cNvPicPr>
            <a:picLocks noChangeAspect="1"/>
          </p:cNvPicPr>
          <p:nvPr/>
        </p:nvPicPr>
        <p:blipFill>
          <a:blip r:embed="rId2"/>
          <a:srcRect l="1282" t="1737" r="1728" b="2084"/>
          <a:stretch/>
        </p:blipFill>
        <p:spPr>
          <a:xfrm>
            <a:off x="382339" y="1111261"/>
            <a:ext cx="5482771" cy="3619053"/>
          </a:xfrm>
          <a:prstGeom prst="rect">
            <a:avLst/>
          </a:prstGeom>
        </p:spPr>
      </p:pic>
      <p:pic>
        <p:nvPicPr>
          <p:cNvPr id="4" name="Picture 3">
            <a:extLst>
              <a:ext uri="{FF2B5EF4-FFF2-40B4-BE49-F238E27FC236}">
                <a16:creationId xmlns:a16="http://schemas.microsoft.com/office/drawing/2014/main" id="{E2F18242-A791-2402-3B12-B1D3687D1A77}"/>
              </a:ext>
            </a:extLst>
          </p:cNvPr>
          <p:cNvPicPr>
            <a:picLocks noChangeAspect="1"/>
          </p:cNvPicPr>
          <p:nvPr/>
        </p:nvPicPr>
        <p:blipFill>
          <a:blip r:embed="rId3"/>
          <a:srcRect l="1644" t="1737" r="1594" b="957"/>
          <a:stretch/>
        </p:blipFill>
        <p:spPr>
          <a:xfrm>
            <a:off x="6404431" y="1111261"/>
            <a:ext cx="5482770" cy="3763238"/>
          </a:xfrm>
          <a:prstGeom prst="rect">
            <a:avLst/>
          </a:prstGeom>
        </p:spPr>
      </p:pic>
      <p:sp>
        <p:nvSpPr>
          <p:cNvPr id="5" name="TextBox 4">
            <a:extLst>
              <a:ext uri="{FF2B5EF4-FFF2-40B4-BE49-F238E27FC236}">
                <a16:creationId xmlns:a16="http://schemas.microsoft.com/office/drawing/2014/main" id="{1509AB6E-2752-29A0-07DA-C075B7089DEE}"/>
              </a:ext>
            </a:extLst>
          </p:cNvPr>
          <p:cNvSpPr txBox="1"/>
          <p:nvPr/>
        </p:nvSpPr>
        <p:spPr>
          <a:xfrm>
            <a:off x="214172" y="242283"/>
            <a:ext cx="9842694" cy="584775"/>
          </a:xfrm>
          <a:prstGeom prst="rect">
            <a:avLst/>
          </a:prstGeom>
          <a:noFill/>
        </p:spPr>
        <p:txBody>
          <a:bodyPr wrap="none" rtlCol="0">
            <a:spAutoFit/>
          </a:bodyPr>
          <a:lstStyle/>
          <a:p>
            <a:r>
              <a:rPr lang="en-US" sz="3200" b="1" dirty="0">
                <a:solidFill>
                  <a:srgbClr val="A5B913"/>
                </a:solidFill>
                <a:cs typeface="Arial" panose="020B0604020202020204" pitchFamily="34" charset="0"/>
              </a:rPr>
              <a:t>Critical current as function of transverse load @77 K</a:t>
            </a:r>
            <a:endParaRPr lang="en-GB" sz="3200" b="1" dirty="0">
              <a:solidFill>
                <a:srgbClr val="A5B913"/>
              </a:solidFill>
              <a:cs typeface="Arial" panose="020B0604020202020204" pitchFamily="34" charset="0"/>
            </a:endParaRPr>
          </a:p>
        </p:txBody>
      </p:sp>
      <p:sp>
        <p:nvSpPr>
          <p:cNvPr id="6" name="Tijdelijke aanduiding voor dianummer 16">
            <a:extLst>
              <a:ext uri="{FF2B5EF4-FFF2-40B4-BE49-F238E27FC236}">
                <a16:creationId xmlns:a16="http://schemas.microsoft.com/office/drawing/2014/main" id="{642A0250-778C-74FB-FD26-1B26A3D547DC}"/>
              </a:ext>
            </a:extLst>
          </p:cNvPr>
          <p:cNvSpPr>
            <a:spLocks noGrp="1"/>
          </p:cNvSpPr>
          <p:nvPr>
            <p:ph type="sldNum" sz="quarter" idx="12"/>
          </p:nvPr>
        </p:nvSpPr>
        <p:spPr>
          <a:xfrm>
            <a:off x="9441071" y="6492875"/>
            <a:ext cx="2743200"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4895F3B-300A-4A0D-8BB6-BD97C84A7C73}" type="slidenum">
              <a:rPr lang="en-GB" sz="1400" smtClean="0"/>
              <a:pPr/>
              <a:t>4</a:t>
            </a:fld>
            <a:endParaRPr lang="en-GB" sz="1400" dirty="0"/>
          </a:p>
        </p:txBody>
      </p:sp>
      <p:pic>
        <p:nvPicPr>
          <p:cNvPr id="8" name="Picture 7">
            <a:extLst>
              <a:ext uri="{FF2B5EF4-FFF2-40B4-BE49-F238E27FC236}">
                <a16:creationId xmlns:a16="http://schemas.microsoft.com/office/drawing/2014/main" id="{74F961BF-F6F9-6C58-2F52-F0FF09C75CDF}"/>
              </a:ext>
            </a:extLst>
          </p:cNvPr>
          <p:cNvPicPr>
            <a:picLocks noChangeAspect="1"/>
          </p:cNvPicPr>
          <p:nvPr/>
        </p:nvPicPr>
        <p:blipFill>
          <a:blip r:embed="rId4"/>
          <a:srcRect l="81944" t="34667" r="7889" b="57333"/>
          <a:stretch/>
        </p:blipFill>
        <p:spPr>
          <a:xfrm>
            <a:off x="10892879" y="0"/>
            <a:ext cx="1299121" cy="638912"/>
          </a:xfrm>
          <a:prstGeom prst="rect">
            <a:avLst/>
          </a:prstGeom>
        </p:spPr>
      </p:pic>
      <p:sp>
        <p:nvSpPr>
          <p:cNvPr id="11" name="TextBox 10">
            <a:extLst>
              <a:ext uri="{FF2B5EF4-FFF2-40B4-BE49-F238E27FC236}">
                <a16:creationId xmlns:a16="http://schemas.microsoft.com/office/drawing/2014/main" id="{8D2F1F0F-8539-19D4-1B76-34FFA5CAAE9E}"/>
              </a:ext>
            </a:extLst>
          </p:cNvPr>
          <p:cNvSpPr txBox="1"/>
          <p:nvPr/>
        </p:nvSpPr>
        <p:spPr>
          <a:xfrm>
            <a:off x="6452191" y="4972961"/>
            <a:ext cx="5435010" cy="1631216"/>
          </a:xfrm>
          <a:prstGeom prst="rect">
            <a:avLst/>
          </a:prstGeom>
          <a:solidFill>
            <a:schemeClr val="bg1">
              <a:lumMod val="95000"/>
            </a:schemeClr>
          </a:solidFill>
        </p:spPr>
        <p:txBody>
          <a:bodyPr wrap="square" rtlCol="0">
            <a:spAutoFit/>
          </a:bodyPr>
          <a:lstStyle/>
          <a:p>
            <a:pPr marL="285750" indent="-285750">
              <a:buFont typeface="Arial" panose="020B0604020202020204" pitchFamily="34" charset="0"/>
              <a:buChar char="•"/>
            </a:pPr>
            <a:r>
              <a:rPr lang="en-US" sz="2000" dirty="0"/>
              <a:t>Transverse load vary from 400 MPa to above 900 MPa for different manufacturers. </a:t>
            </a:r>
          </a:p>
          <a:p>
            <a:pPr marL="285750" indent="-285750">
              <a:buFont typeface="Arial" panose="020B0604020202020204" pitchFamily="34" charset="0"/>
              <a:buChar char="•"/>
            </a:pPr>
            <a:r>
              <a:rPr lang="en-US" sz="2000" dirty="0"/>
              <a:t>N-value follows the critical current degradation.</a:t>
            </a:r>
          </a:p>
          <a:p>
            <a:pPr marL="285750" indent="-285750">
              <a:buFont typeface="Arial" panose="020B0604020202020204" pitchFamily="34" charset="0"/>
              <a:buChar char="•"/>
            </a:pPr>
            <a:r>
              <a:rPr lang="en-US" sz="2000" dirty="0"/>
              <a:t>Transverse load limit is defined by substrate plastic deformation limit.</a:t>
            </a:r>
          </a:p>
        </p:txBody>
      </p:sp>
    </p:spTree>
    <p:extLst>
      <p:ext uri="{BB962C8B-B14F-4D97-AF65-F5344CB8AC3E}">
        <p14:creationId xmlns:p14="http://schemas.microsoft.com/office/powerpoint/2010/main" val="19342642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BA1C7D-3AD6-0ACA-F8F9-08FCDFAA92B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7C55E9A-A19E-D43A-3138-3CBF0D57196B}"/>
              </a:ext>
            </a:extLst>
          </p:cNvPr>
          <p:cNvSpPr txBox="1"/>
          <p:nvPr/>
        </p:nvSpPr>
        <p:spPr>
          <a:xfrm>
            <a:off x="317621" y="207312"/>
            <a:ext cx="9696711" cy="584775"/>
          </a:xfrm>
          <a:prstGeom prst="rect">
            <a:avLst/>
          </a:prstGeom>
          <a:noFill/>
        </p:spPr>
        <p:txBody>
          <a:bodyPr wrap="square" rtlCol="0">
            <a:spAutoFit/>
          </a:bodyPr>
          <a:lstStyle/>
          <a:p>
            <a:r>
              <a:rPr lang="en-US" sz="3200" b="1" dirty="0">
                <a:solidFill>
                  <a:srgbClr val="A5B913"/>
                </a:solidFill>
                <a:cs typeface="Arial" panose="020B0604020202020204" pitchFamily="34" charset="0"/>
              </a:rPr>
              <a:t>Misalignment of mechanical load = earlier degradation </a:t>
            </a:r>
            <a:endParaRPr lang="en-GB" sz="3200" b="1" dirty="0">
              <a:solidFill>
                <a:srgbClr val="A5B913"/>
              </a:solidFill>
              <a:cs typeface="Arial" panose="020B0604020202020204" pitchFamily="34" charset="0"/>
            </a:endParaRPr>
          </a:p>
        </p:txBody>
      </p:sp>
      <p:sp>
        <p:nvSpPr>
          <p:cNvPr id="3" name="Tijdelijke aanduiding voor dianummer 16">
            <a:extLst>
              <a:ext uri="{FF2B5EF4-FFF2-40B4-BE49-F238E27FC236}">
                <a16:creationId xmlns:a16="http://schemas.microsoft.com/office/drawing/2014/main" id="{AC8AB99C-36E2-05D2-3EF0-E8464B547B23}"/>
              </a:ext>
            </a:extLst>
          </p:cNvPr>
          <p:cNvSpPr>
            <a:spLocks noGrp="1"/>
          </p:cNvSpPr>
          <p:nvPr>
            <p:ph type="sldNum" sz="quarter" idx="12"/>
          </p:nvPr>
        </p:nvSpPr>
        <p:spPr>
          <a:xfrm>
            <a:off x="9441071" y="6492875"/>
            <a:ext cx="2743200"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4895F3B-300A-4A0D-8BB6-BD97C84A7C73}" type="slidenum">
              <a:rPr lang="en-GB" sz="1400" smtClean="0"/>
              <a:pPr/>
              <a:t>5</a:t>
            </a:fld>
            <a:endParaRPr lang="en-GB" sz="1400" dirty="0"/>
          </a:p>
        </p:txBody>
      </p:sp>
      <p:pic>
        <p:nvPicPr>
          <p:cNvPr id="5" name="Picture 4">
            <a:extLst>
              <a:ext uri="{FF2B5EF4-FFF2-40B4-BE49-F238E27FC236}">
                <a16:creationId xmlns:a16="http://schemas.microsoft.com/office/drawing/2014/main" id="{152B2A94-129E-CD53-DFCA-56DA4611A0C1}"/>
              </a:ext>
            </a:extLst>
          </p:cNvPr>
          <p:cNvPicPr>
            <a:picLocks noChangeAspect="1"/>
          </p:cNvPicPr>
          <p:nvPr/>
        </p:nvPicPr>
        <p:blipFill>
          <a:blip r:embed="rId2"/>
          <a:srcRect l="81944" t="34667" r="7889" b="57333"/>
          <a:stretch/>
        </p:blipFill>
        <p:spPr>
          <a:xfrm>
            <a:off x="10892879" y="-11425"/>
            <a:ext cx="1299121" cy="638912"/>
          </a:xfrm>
          <a:prstGeom prst="rect">
            <a:avLst/>
          </a:prstGeom>
        </p:spPr>
      </p:pic>
      <p:pic>
        <p:nvPicPr>
          <p:cNvPr id="7" name="Picture 6" descr="A graph of different colored lines&#10;&#10;Description automatically generated">
            <a:extLst>
              <a:ext uri="{FF2B5EF4-FFF2-40B4-BE49-F238E27FC236}">
                <a16:creationId xmlns:a16="http://schemas.microsoft.com/office/drawing/2014/main" id="{FAA3DA4A-8E13-2879-CAEA-B21E8A1BEDA8}"/>
              </a:ext>
            </a:extLst>
          </p:cNvPr>
          <p:cNvPicPr>
            <a:picLocks noChangeAspect="1"/>
          </p:cNvPicPr>
          <p:nvPr/>
        </p:nvPicPr>
        <p:blipFill>
          <a:blip r:embed="rId3"/>
          <a:stretch>
            <a:fillRect/>
          </a:stretch>
        </p:blipFill>
        <p:spPr>
          <a:xfrm>
            <a:off x="392543" y="1181170"/>
            <a:ext cx="7162832" cy="4309269"/>
          </a:xfrm>
          <a:prstGeom prst="rect">
            <a:avLst/>
          </a:prstGeom>
        </p:spPr>
      </p:pic>
      <p:pic>
        <p:nvPicPr>
          <p:cNvPr id="8" name="Picture 7" descr="Close-up of a piece of wood&#10;&#10;Description automatically generated">
            <a:extLst>
              <a:ext uri="{FF2B5EF4-FFF2-40B4-BE49-F238E27FC236}">
                <a16:creationId xmlns:a16="http://schemas.microsoft.com/office/drawing/2014/main" id="{43BC27E4-DFC7-9049-360E-CD9B13155FED}"/>
              </a:ext>
            </a:extLst>
          </p:cNvPr>
          <p:cNvPicPr>
            <a:picLocks noChangeAspect="1"/>
          </p:cNvPicPr>
          <p:nvPr/>
        </p:nvPicPr>
        <p:blipFill rotWithShape="1">
          <a:blip r:embed="rId4">
            <a:extLst>
              <a:ext uri="{28A0092B-C50C-407E-A947-70E740481C1C}">
                <a14:useLocalDpi xmlns:a14="http://schemas.microsoft.com/office/drawing/2010/main" val="0"/>
              </a:ext>
            </a:extLst>
          </a:blip>
          <a:srcRect t="17361"/>
          <a:stretch/>
        </p:blipFill>
        <p:spPr>
          <a:xfrm>
            <a:off x="8080161" y="1175839"/>
            <a:ext cx="3797178" cy="2235001"/>
          </a:xfrm>
          <a:prstGeom prst="rect">
            <a:avLst/>
          </a:prstGeom>
        </p:spPr>
      </p:pic>
      <p:sp>
        <p:nvSpPr>
          <p:cNvPr id="10" name="TextBox 9">
            <a:extLst>
              <a:ext uri="{FF2B5EF4-FFF2-40B4-BE49-F238E27FC236}">
                <a16:creationId xmlns:a16="http://schemas.microsoft.com/office/drawing/2014/main" id="{159EC46A-C1FF-FA9D-FE02-1D0711076A9A}"/>
              </a:ext>
            </a:extLst>
          </p:cNvPr>
          <p:cNvSpPr txBox="1"/>
          <p:nvPr/>
        </p:nvSpPr>
        <p:spPr>
          <a:xfrm>
            <a:off x="8378385" y="5925288"/>
            <a:ext cx="3495994" cy="646331"/>
          </a:xfrm>
          <a:prstGeom prst="rect">
            <a:avLst/>
          </a:prstGeom>
          <a:noFill/>
        </p:spPr>
        <p:txBody>
          <a:bodyPr wrap="square" rtlCol="0">
            <a:spAutoFit/>
          </a:bodyPr>
          <a:lstStyle/>
          <a:p>
            <a:r>
              <a:rPr lang="en-US" i="1" dirty="0"/>
              <a:t>Focus Ion Beam cut, SEM images, examples of cracks.</a:t>
            </a:r>
            <a:endParaRPr lang="en-GB" i="1" dirty="0"/>
          </a:p>
        </p:txBody>
      </p:sp>
      <p:grpSp>
        <p:nvGrpSpPr>
          <p:cNvPr id="6" name="Group 5">
            <a:extLst>
              <a:ext uri="{FF2B5EF4-FFF2-40B4-BE49-F238E27FC236}">
                <a16:creationId xmlns:a16="http://schemas.microsoft.com/office/drawing/2014/main" id="{44CD4EEB-B67A-4FC2-8089-13F9A6D5F0C8}"/>
              </a:ext>
            </a:extLst>
          </p:cNvPr>
          <p:cNvGrpSpPr/>
          <p:nvPr/>
        </p:nvGrpSpPr>
        <p:grpSpPr>
          <a:xfrm>
            <a:off x="8625540" y="2312710"/>
            <a:ext cx="3294300" cy="1018143"/>
            <a:chOff x="8625540" y="2312710"/>
            <a:chExt cx="3294300" cy="1018143"/>
          </a:xfrm>
        </p:grpSpPr>
        <p:sp>
          <p:nvSpPr>
            <p:cNvPr id="11" name="TextBox 10">
              <a:extLst>
                <a:ext uri="{FF2B5EF4-FFF2-40B4-BE49-F238E27FC236}">
                  <a16:creationId xmlns:a16="http://schemas.microsoft.com/office/drawing/2014/main" id="{8E562D5D-D2E9-595E-58D6-015D75B74F5D}"/>
                </a:ext>
              </a:extLst>
            </p:cNvPr>
            <p:cNvSpPr txBox="1"/>
            <p:nvPr/>
          </p:nvSpPr>
          <p:spPr>
            <a:xfrm>
              <a:off x="10595823" y="2312710"/>
              <a:ext cx="1324017" cy="369332"/>
            </a:xfrm>
            <a:prstGeom prst="rect">
              <a:avLst/>
            </a:prstGeom>
            <a:noFill/>
          </p:spPr>
          <p:txBody>
            <a:bodyPr wrap="none" rtlCol="0">
              <a:spAutoFit/>
            </a:bodyPr>
            <a:lstStyle/>
            <a:p>
              <a:r>
                <a:rPr lang="en-US" i="1" dirty="0" err="1">
                  <a:solidFill>
                    <a:schemeClr val="bg1"/>
                  </a:solidFill>
                </a:rPr>
                <a:t>Re</a:t>
              </a:r>
              <a:r>
                <a:rPr lang="en-US" dirty="0" err="1">
                  <a:solidFill>
                    <a:schemeClr val="bg1"/>
                  </a:solidFill>
                </a:rPr>
                <a:t>BCO</a:t>
              </a:r>
              <a:r>
                <a:rPr lang="en-US" dirty="0">
                  <a:solidFill>
                    <a:schemeClr val="bg1"/>
                  </a:solidFill>
                </a:rPr>
                <a:t> layer</a:t>
              </a:r>
              <a:endParaRPr lang="en-GB" dirty="0">
                <a:solidFill>
                  <a:schemeClr val="bg1"/>
                </a:solidFill>
              </a:endParaRPr>
            </a:p>
          </p:txBody>
        </p:sp>
        <p:sp>
          <p:nvSpPr>
            <p:cNvPr id="12" name="TextBox 11">
              <a:extLst>
                <a:ext uri="{FF2B5EF4-FFF2-40B4-BE49-F238E27FC236}">
                  <a16:creationId xmlns:a16="http://schemas.microsoft.com/office/drawing/2014/main" id="{96DF8B2A-3160-CF4E-16A7-D27D3E102023}"/>
                </a:ext>
              </a:extLst>
            </p:cNvPr>
            <p:cNvSpPr txBox="1"/>
            <p:nvPr/>
          </p:nvSpPr>
          <p:spPr>
            <a:xfrm>
              <a:off x="8625540" y="2961521"/>
              <a:ext cx="1970283" cy="369332"/>
            </a:xfrm>
            <a:prstGeom prst="rect">
              <a:avLst/>
            </a:prstGeom>
            <a:noFill/>
          </p:spPr>
          <p:txBody>
            <a:bodyPr wrap="none" rtlCol="0">
              <a:spAutoFit/>
            </a:bodyPr>
            <a:lstStyle/>
            <a:p>
              <a:r>
                <a:rPr lang="en-US" dirty="0">
                  <a:solidFill>
                    <a:schemeClr val="bg1"/>
                  </a:solidFill>
                </a:rPr>
                <a:t>Hastelloy substrate</a:t>
              </a:r>
              <a:endParaRPr lang="en-GB" dirty="0">
                <a:solidFill>
                  <a:schemeClr val="bg1"/>
                </a:solidFill>
              </a:endParaRPr>
            </a:p>
          </p:txBody>
        </p:sp>
      </p:grpSp>
      <p:grpSp>
        <p:nvGrpSpPr>
          <p:cNvPr id="15" name="Group 14">
            <a:extLst>
              <a:ext uri="{FF2B5EF4-FFF2-40B4-BE49-F238E27FC236}">
                <a16:creationId xmlns:a16="http://schemas.microsoft.com/office/drawing/2014/main" id="{76B3C404-8E45-4BD9-83B3-A85D1DAB8FE4}"/>
              </a:ext>
            </a:extLst>
          </p:cNvPr>
          <p:cNvGrpSpPr/>
          <p:nvPr/>
        </p:nvGrpSpPr>
        <p:grpSpPr>
          <a:xfrm>
            <a:off x="8057411" y="3629858"/>
            <a:ext cx="3816968" cy="2219154"/>
            <a:chOff x="8107680" y="4011359"/>
            <a:chExt cx="3816968" cy="2219154"/>
          </a:xfrm>
        </p:grpSpPr>
        <p:pic>
          <p:nvPicPr>
            <p:cNvPr id="9" name="Picture 8" descr="A close-up of a microscope&#10;&#10;Description automatically generated">
              <a:extLst>
                <a:ext uri="{FF2B5EF4-FFF2-40B4-BE49-F238E27FC236}">
                  <a16:creationId xmlns:a16="http://schemas.microsoft.com/office/drawing/2014/main" id="{B290A4C5-8E49-CAF1-8F42-F82F28B2BAAE}"/>
                </a:ext>
              </a:extLst>
            </p:cNvPr>
            <p:cNvPicPr>
              <a:picLocks noChangeAspect="1"/>
            </p:cNvPicPr>
            <p:nvPr/>
          </p:nvPicPr>
          <p:blipFill rotWithShape="1">
            <a:blip r:embed="rId5">
              <a:extLst>
                <a:ext uri="{28A0092B-C50C-407E-A947-70E740481C1C}">
                  <a14:useLocalDpi xmlns:a14="http://schemas.microsoft.com/office/drawing/2010/main" val="0"/>
                </a:ext>
              </a:extLst>
            </a:blip>
            <a:srcRect t="17946"/>
            <a:stretch/>
          </p:blipFill>
          <p:spPr>
            <a:xfrm>
              <a:off x="8107680" y="4011359"/>
              <a:ext cx="3797178" cy="2219154"/>
            </a:xfrm>
            <a:prstGeom prst="rect">
              <a:avLst/>
            </a:prstGeom>
          </p:spPr>
        </p:pic>
        <p:sp>
          <p:nvSpPr>
            <p:cNvPr id="13" name="TextBox 12">
              <a:extLst>
                <a:ext uri="{FF2B5EF4-FFF2-40B4-BE49-F238E27FC236}">
                  <a16:creationId xmlns:a16="http://schemas.microsoft.com/office/drawing/2014/main" id="{81A8744C-05D0-835F-FEDD-784F113507A0}"/>
                </a:ext>
              </a:extLst>
            </p:cNvPr>
            <p:cNvSpPr txBox="1"/>
            <p:nvPr/>
          </p:nvSpPr>
          <p:spPr>
            <a:xfrm>
              <a:off x="8267724" y="5685937"/>
              <a:ext cx="1970283" cy="369332"/>
            </a:xfrm>
            <a:prstGeom prst="rect">
              <a:avLst/>
            </a:prstGeom>
            <a:noFill/>
          </p:spPr>
          <p:txBody>
            <a:bodyPr wrap="none" rtlCol="0">
              <a:spAutoFit/>
            </a:bodyPr>
            <a:lstStyle/>
            <a:p>
              <a:r>
                <a:rPr lang="en-US" dirty="0">
                  <a:solidFill>
                    <a:schemeClr val="bg1"/>
                  </a:solidFill>
                </a:rPr>
                <a:t>Hastelloy substrate</a:t>
              </a:r>
              <a:endParaRPr lang="en-GB" dirty="0">
                <a:solidFill>
                  <a:schemeClr val="bg1"/>
                </a:solidFill>
              </a:endParaRPr>
            </a:p>
          </p:txBody>
        </p:sp>
        <p:sp>
          <p:nvSpPr>
            <p:cNvPr id="14" name="TextBox 13">
              <a:extLst>
                <a:ext uri="{FF2B5EF4-FFF2-40B4-BE49-F238E27FC236}">
                  <a16:creationId xmlns:a16="http://schemas.microsoft.com/office/drawing/2014/main" id="{F530103E-5026-AC57-7196-3FE95F6870F5}"/>
                </a:ext>
              </a:extLst>
            </p:cNvPr>
            <p:cNvSpPr txBox="1"/>
            <p:nvPr/>
          </p:nvSpPr>
          <p:spPr>
            <a:xfrm>
              <a:off x="10595823" y="5135991"/>
              <a:ext cx="1328825" cy="369332"/>
            </a:xfrm>
            <a:prstGeom prst="rect">
              <a:avLst/>
            </a:prstGeom>
            <a:noFill/>
          </p:spPr>
          <p:txBody>
            <a:bodyPr wrap="none" rtlCol="0">
              <a:spAutoFit/>
            </a:bodyPr>
            <a:lstStyle/>
            <a:p>
              <a:r>
                <a:rPr lang="en-US" i="1" dirty="0">
                  <a:solidFill>
                    <a:schemeClr val="bg1"/>
                  </a:solidFill>
                </a:rPr>
                <a:t>Re</a:t>
              </a:r>
              <a:r>
                <a:rPr lang="en-US" dirty="0">
                  <a:solidFill>
                    <a:schemeClr val="bg1"/>
                  </a:solidFill>
                </a:rPr>
                <a:t>BCO layer</a:t>
              </a:r>
              <a:endParaRPr lang="en-GB" dirty="0">
                <a:solidFill>
                  <a:schemeClr val="bg1"/>
                </a:solidFill>
              </a:endParaRPr>
            </a:p>
          </p:txBody>
        </p:sp>
      </p:grpSp>
      <p:sp>
        <p:nvSpPr>
          <p:cNvPr id="4" name="TextBox 3">
            <a:extLst>
              <a:ext uri="{FF2B5EF4-FFF2-40B4-BE49-F238E27FC236}">
                <a16:creationId xmlns:a16="http://schemas.microsoft.com/office/drawing/2014/main" id="{B2C87222-540F-1901-D759-6FB25A8E9C2A}"/>
              </a:ext>
            </a:extLst>
          </p:cNvPr>
          <p:cNvSpPr txBox="1"/>
          <p:nvPr/>
        </p:nvSpPr>
        <p:spPr>
          <a:xfrm>
            <a:off x="317621" y="5635025"/>
            <a:ext cx="7162832" cy="1015663"/>
          </a:xfrm>
          <a:prstGeom prst="rect">
            <a:avLst/>
          </a:prstGeom>
          <a:solidFill>
            <a:schemeClr val="bg1">
              <a:lumMod val="95000"/>
            </a:schemeClr>
          </a:solidFill>
        </p:spPr>
        <p:txBody>
          <a:bodyPr wrap="square" rtlCol="0">
            <a:spAutoFit/>
          </a:bodyPr>
          <a:lstStyle/>
          <a:p>
            <a:pPr marL="285750" indent="-285750">
              <a:buFont typeface="Arial" panose="020B0604020202020204" pitchFamily="34" charset="0"/>
              <a:buChar char="•"/>
            </a:pPr>
            <a:r>
              <a:rPr lang="en-US" sz="2000" dirty="0"/>
              <a:t>Critical current decrease in the primary stage of loading. </a:t>
            </a:r>
          </a:p>
          <a:p>
            <a:pPr marL="285750" indent="-285750">
              <a:buFont typeface="Arial" panose="020B0604020202020204" pitchFamily="34" charset="0"/>
              <a:buChar char="•"/>
            </a:pPr>
            <a:r>
              <a:rPr lang="en-US" sz="2000" dirty="0"/>
              <a:t>Post-mortem analysis shows irregular positioning of the cracks in the </a:t>
            </a:r>
            <a:r>
              <a:rPr lang="en-US" sz="2000" i="1" dirty="0"/>
              <a:t>Re</a:t>
            </a:r>
            <a:r>
              <a:rPr lang="en-US" sz="2000" dirty="0"/>
              <a:t>BCO structure.</a:t>
            </a:r>
            <a:endParaRPr lang="en-GB" sz="2000" dirty="0"/>
          </a:p>
        </p:txBody>
      </p:sp>
    </p:spTree>
    <p:extLst>
      <p:ext uri="{BB962C8B-B14F-4D97-AF65-F5344CB8AC3E}">
        <p14:creationId xmlns:p14="http://schemas.microsoft.com/office/powerpoint/2010/main" val="3298686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E50F9C-2D68-2EB6-D96B-20D7FCFCCCB7}"/>
            </a:ext>
          </a:extLst>
        </p:cNvPr>
        <p:cNvGrpSpPr/>
        <p:nvPr/>
      </p:nvGrpSpPr>
      <p:grpSpPr>
        <a:xfrm>
          <a:off x="0" y="0"/>
          <a:ext cx="0" cy="0"/>
          <a:chOff x="0" y="0"/>
          <a:chExt cx="0" cy="0"/>
        </a:xfrm>
      </p:grpSpPr>
      <p:grpSp>
        <p:nvGrpSpPr>
          <p:cNvPr id="11" name="Group 10">
            <a:extLst>
              <a:ext uri="{FF2B5EF4-FFF2-40B4-BE49-F238E27FC236}">
                <a16:creationId xmlns:a16="http://schemas.microsoft.com/office/drawing/2014/main" id="{06BEEB00-1F8C-0F96-B5E9-E9B5E224BEB3}"/>
              </a:ext>
            </a:extLst>
          </p:cNvPr>
          <p:cNvGrpSpPr/>
          <p:nvPr/>
        </p:nvGrpSpPr>
        <p:grpSpPr>
          <a:xfrm>
            <a:off x="0" y="0"/>
            <a:ext cx="12267416" cy="6858000"/>
            <a:chOff x="614979" y="1570349"/>
            <a:chExt cx="6544558" cy="4108307"/>
          </a:xfrm>
        </p:grpSpPr>
        <p:pic>
          <p:nvPicPr>
            <p:cNvPr id="12" name="Picture 11" descr="A close-up of a piece of white material&#10;&#10;Description automatically generated">
              <a:extLst>
                <a:ext uri="{FF2B5EF4-FFF2-40B4-BE49-F238E27FC236}">
                  <a16:creationId xmlns:a16="http://schemas.microsoft.com/office/drawing/2014/main" id="{84C38A0D-149C-C41A-FA64-53001C1C21EA}"/>
                </a:ext>
              </a:extLst>
            </p:cNvPr>
            <p:cNvPicPr>
              <a:picLocks noChangeAspect="1"/>
            </p:cNvPicPr>
            <p:nvPr/>
          </p:nvPicPr>
          <p:blipFill rotWithShape="1">
            <a:blip r:embed="rId2">
              <a:extLst>
                <a:ext uri="{28A0092B-C50C-407E-A947-70E740481C1C}">
                  <a14:useLocalDpi xmlns:a14="http://schemas.microsoft.com/office/drawing/2010/main" val="0"/>
                </a:ext>
              </a:extLst>
            </a:blip>
            <a:srcRect t="29348" b="-1"/>
            <a:stretch/>
          </p:blipFill>
          <p:spPr>
            <a:xfrm>
              <a:off x="614979" y="1570349"/>
              <a:ext cx="6544558" cy="4108307"/>
            </a:xfrm>
            <a:prstGeom prst="rect">
              <a:avLst/>
            </a:prstGeom>
          </p:spPr>
        </p:pic>
        <p:sp>
          <p:nvSpPr>
            <p:cNvPr id="13" name="TextBox 4">
              <a:extLst>
                <a:ext uri="{FF2B5EF4-FFF2-40B4-BE49-F238E27FC236}">
                  <a16:creationId xmlns:a16="http://schemas.microsoft.com/office/drawing/2014/main" id="{CD195DB2-997B-8A53-7991-4C093F61F894}"/>
                </a:ext>
              </a:extLst>
            </p:cNvPr>
            <p:cNvSpPr txBox="1"/>
            <p:nvPr/>
          </p:nvSpPr>
          <p:spPr>
            <a:xfrm>
              <a:off x="4907076" y="4138086"/>
              <a:ext cx="562748" cy="245797"/>
            </a:xfrm>
            <a:prstGeom prst="rect">
              <a:avLst/>
            </a:prstGeom>
            <a:noFill/>
          </p:spPr>
          <p:txBody>
            <a:bodyPr wrap="non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rPr>
                <a:t>substrate</a:t>
              </a:r>
              <a:endParaRPr lang="nl-NL" dirty="0">
                <a:solidFill>
                  <a:schemeClr val="bg1"/>
                </a:solidFill>
              </a:endParaRPr>
            </a:p>
          </p:txBody>
        </p:sp>
        <p:sp>
          <p:nvSpPr>
            <p:cNvPr id="14" name="TextBox 5">
              <a:extLst>
                <a:ext uri="{FF2B5EF4-FFF2-40B4-BE49-F238E27FC236}">
                  <a16:creationId xmlns:a16="http://schemas.microsoft.com/office/drawing/2014/main" id="{2E42BAD1-A998-D0C8-2685-68D003ECD41E}"/>
                </a:ext>
              </a:extLst>
            </p:cNvPr>
            <p:cNvSpPr txBox="1"/>
            <p:nvPr/>
          </p:nvSpPr>
          <p:spPr>
            <a:xfrm>
              <a:off x="4981568" y="3248762"/>
              <a:ext cx="721163" cy="245797"/>
            </a:xfrm>
            <a:prstGeom prst="rect">
              <a:avLst/>
            </a:prstGeom>
            <a:noFill/>
          </p:spPr>
          <p:txBody>
            <a:bodyPr wrap="non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rPr>
                <a:t>buffer layers</a:t>
              </a:r>
              <a:endParaRPr lang="nl-NL" dirty="0">
                <a:solidFill>
                  <a:schemeClr val="bg1"/>
                </a:solidFill>
              </a:endParaRPr>
            </a:p>
          </p:txBody>
        </p:sp>
        <p:sp>
          <p:nvSpPr>
            <p:cNvPr id="15" name="TextBox 6">
              <a:extLst>
                <a:ext uri="{FF2B5EF4-FFF2-40B4-BE49-F238E27FC236}">
                  <a16:creationId xmlns:a16="http://schemas.microsoft.com/office/drawing/2014/main" id="{59A6250C-5DD6-7D9C-168B-C252745AB7C0}"/>
                </a:ext>
              </a:extLst>
            </p:cNvPr>
            <p:cNvSpPr txBox="1"/>
            <p:nvPr/>
          </p:nvSpPr>
          <p:spPr>
            <a:xfrm>
              <a:off x="2979576" y="1893539"/>
              <a:ext cx="818791" cy="245797"/>
            </a:xfrm>
            <a:prstGeom prst="rect">
              <a:avLst/>
            </a:prstGeom>
            <a:noFill/>
          </p:spPr>
          <p:txBody>
            <a:bodyPr wrap="non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rPr>
                <a:t>platinum layer</a:t>
              </a:r>
              <a:endParaRPr lang="nl-NL" dirty="0">
                <a:solidFill>
                  <a:schemeClr val="bg1"/>
                </a:solidFill>
              </a:endParaRPr>
            </a:p>
          </p:txBody>
        </p:sp>
        <p:sp>
          <p:nvSpPr>
            <p:cNvPr id="16" name="TextBox 8">
              <a:extLst>
                <a:ext uri="{FF2B5EF4-FFF2-40B4-BE49-F238E27FC236}">
                  <a16:creationId xmlns:a16="http://schemas.microsoft.com/office/drawing/2014/main" id="{6ADDCDFB-1835-E114-D20B-D491F22CEB14}"/>
                </a:ext>
              </a:extLst>
            </p:cNvPr>
            <p:cNvSpPr txBox="1"/>
            <p:nvPr/>
          </p:nvSpPr>
          <p:spPr>
            <a:xfrm>
              <a:off x="1889886" y="2573565"/>
              <a:ext cx="708916" cy="245797"/>
            </a:xfrm>
            <a:prstGeom prst="rect">
              <a:avLst/>
            </a:prstGeom>
            <a:noFill/>
          </p:spPr>
          <p:txBody>
            <a:bodyPr wrap="non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rPr>
                <a:t>ReBCO layer</a:t>
              </a:r>
              <a:endParaRPr lang="nl-NL" dirty="0">
                <a:solidFill>
                  <a:schemeClr val="bg1"/>
                </a:solidFill>
              </a:endParaRPr>
            </a:p>
          </p:txBody>
        </p:sp>
        <p:sp>
          <p:nvSpPr>
            <p:cNvPr id="17" name="TextBox 10">
              <a:extLst>
                <a:ext uri="{FF2B5EF4-FFF2-40B4-BE49-F238E27FC236}">
                  <a16:creationId xmlns:a16="http://schemas.microsoft.com/office/drawing/2014/main" id="{8CC6A766-9346-97F9-3830-76B524C6463C}"/>
                </a:ext>
              </a:extLst>
            </p:cNvPr>
            <p:cNvSpPr txBox="1"/>
            <p:nvPr/>
          </p:nvSpPr>
          <p:spPr>
            <a:xfrm>
              <a:off x="4169560" y="3586868"/>
              <a:ext cx="357674" cy="245797"/>
            </a:xfrm>
            <a:prstGeom prst="rect">
              <a:avLst/>
            </a:prstGeom>
            <a:noFill/>
          </p:spPr>
          <p:txBody>
            <a:bodyPr wrap="non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rPr>
                <a:t>crack</a:t>
              </a:r>
              <a:endParaRPr lang="nl-NL" dirty="0">
                <a:solidFill>
                  <a:schemeClr val="bg1"/>
                </a:solidFill>
              </a:endParaRPr>
            </a:p>
          </p:txBody>
        </p:sp>
        <p:cxnSp>
          <p:nvCxnSpPr>
            <p:cNvPr id="18" name="Straight Arrow Connector 17">
              <a:extLst>
                <a:ext uri="{FF2B5EF4-FFF2-40B4-BE49-F238E27FC236}">
                  <a16:creationId xmlns:a16="http://schemas.microsoft.com/office/drawing/2014/main" id="{08E47B4B-60B3-A902-9566-045A423B2183}"/>
                </a:ext>
              </a:extLst>
            </p:cNvPr>
            <p:cNvCxnSpPr>
              <a:cxnSpLocks/>
            </p:cNvCxnSpPr>
            <p:nvPr/>
          </p:nvCxnSpPr>
          <p:spPr>
            <a:xfrm flipV="1">
              <a:off x="4348397" y="3396597"/>
              <a:ext cx="0" cy="195924"/>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3">
              <a:extLst>
                <a:ext uri="{FF2B5EF4-FFF2-40B4-BE49-F238E27FC236}">
                  <a16:creationId xmlns:a16="http://schemas.microsoft.com/office/drawing/2014/main" id="{25EADA96-6CD4-C2FB-1F4C-304DC10FF9F7}"/>
                </a:ext>
              </a:extLst>
            </p:cNvPr>
            <p:cNvSpPr txBox="1"/>
            <p:nvPr/>
          </p:nvSpPr>
          <p:spPr>
            <a:xfrm>
              <a:off x="1699544" y="3568612"/>
              <a:ext cx="357674" cy="245797"/>
            </a:xfrm>
            <a:prstGeom prst="rect">
              <a:avLst/>
            </a:prstGeom>
            <a:noFill/>
          </p:spPr>
          <p:txBody>
            <a:bodyPr wrap="non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rPr>
                <a:t>crack</a:t>
              </a:r>
              <a:endParaRPr lang="nl-NL" dirty="0">
                <a:solidFill>
                  <a:schemeClr val="bg1"/>
                </a:solidFill>
              </a:endParaRPr>
            </a:p>
          </p:txBody>
        </p:sp>
        <p:cxnSp>
          <p:nvCxnSpPr>
            <p:cNvPr id="20" name="Straight Arrow Connector 19">
              <a:extLst>
                <a:ext uri="{FF2B5EF4-FFF2-40B4-BE49-F238E27FC236}">
                  <a16:creationId xmlns:a16="http://schemas.microsoft.com/office/drawing/2014/main" id="{ED23A008-EF0E-D1D1-EEB4-AE043D68F500}"/>
                </a:ext>
              </a:extLst>
            </p:cNvPr>
            <p:cNvCxnSpPr>
              <a:cxnSpLocks/>
            </p:cNvCxnSpPr>
            <p:nvPr/>
          </p:nvCxnSpPr>
          <p:spPr>
            <a:xfrm flipV="1">
              <a:off x="1878380" y="3378342"/>
              <a:ext cx="0" cy="195924"/>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15">
              <a:extLst>
                <a:ext uri="{FF2B5EF4-FFF2-40B4-BE49-F238E27FC236}">
                  <a16:creationId xmlns:a16="http://schemas.microsoft.com/office/drawing/2014/main" id="{018001F6-FD78-828E-7E16-27559562AEC1}"/>
                </a:ext>
              </a:extLst>
            </p:cNvPr>
            <p:cNvSpPr txBox="1"/>
            <p:nvPr/>
          </p:nvSpPr>
          <p:spPr>
            <a:xfrm>
              <a:off x="6229924" y="3631647"/>
              <a:ext cx="404436" cy="245797"/>
            </a:xfrm>
            <a:prstGeom prst="rect">
              <a:avLst/>
            </a:prstGeom>
            <a:noFill/>
          </p:spPr>
          <p:txBody>
            <a:bodyPr wrap="non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rPr>
                <a:t>cracks</a:t>
              </a:r>
              <a:endParaRPr lang="nl-NL" dirty="0">
                <a:solidFill>
                  <a:schemeClr val="bg1"/>
                </a:solidFill>
              </a:endParaRPr>
            </a:p>
          </p:txBody>
        </p:sp>
        <p:cxnSp>
          <p:nvCxnSpPr>
            <p:cNvPr id="22" name="Straight Arrow Connector 21">
              <a:extLst>
                <a:ext uri="{FF2B5EF4-FFF2-40B4-BE49-F238E27FC236}">
                  <a16:creationId xmlns:a16="http://schemas.microsoft.com/office/drawing/2014/main" id="{DCEAB795-F2FB-4BEB-6A15-3177758B1A03}"/>
                </a:ext>
              </a:extLst>
            </p:cNvPr>
            <p:cNvCxnSpPr>
              <a:cxnSpLocks/>
            </p:cNvCxnSpPr>
            <p:nvPr/>
          </p:nvCxnSpPr>
          <p:spPr>
            <a:xfrm flipV="1">
              <a:off x="6818414" y="3456363"/>
              <a:ext cx="0" cy="195924"/>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E5CE21D5-CBE1-39FC-D0AF-8D637F355262}"/>
                </a:ext>
              </a:extLst>
            </p:cNvPr>
            <p:cNvCxnSpPr>
              <a:cxnSpLocks/>
            </p:cNvCxnSpPr>
            <p:nvPr/>
          </p:nvCxnSpPr>
          <p:spPr>
            <a:xfrm flipH="1" flipV="1">
              <a:off x="6639577" y="3456363"/>
              <a:ext cx="91374" cy="195924"/>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2" name="Tijdelijke aanduiding voor dianummer 16">
            <a:extLst>
              <a:ext uri="{FF2B5EF4-FFF2-40B4-BE49-F238E27FC236}">
                <a16:creationId xmlns:a16="http://schemas.microsoft.com/office/drawing/2014/main" id="{7DD286CD-C60F-39B9-60C5-67BDC9CA86FC}"/>
              </a:ext>
            </a:extLst>
          </p:cNvPr>
          <p:cNvSpPr>
            <a:spLocks noGrp="1"/>
          </p:cNvSpPr>
          <p:nvPr>
            <p:ph type="sldNum" sz="quarter" idx="12"/>
          </p:nvPr>
        </p:nvSpPr>
        <p:spPr>
          <a:xfrm>
            <a:off x="9441071" y="6492875"/>
            <a:ext cx="2743200"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4895F3B-300A-4A0D-8BB6-BD97C84A7C73}" type="slidenum">
              <a:rPr lang="en-GB" sz="1400" smtClean="0"/>
              <a:pPr/>
              <a:t>6</a:t>
            </a:fld>
            <a:endParaRPr lang="en-GB" sz="1400" dirty="0"/>
          </a:p>
        </p:txBody>
      </p:sp>
      <p:pic>
        <p:nvPicPr>
          <p:cNvPr id="8" name="Picture 7">
            <a:extLst>
              <a:ext uri="{FF2B5EF4-FFF2-40B4-BE49-F238E27FC236}">
                <a16:creationId xmlns:a16="http://schemas.microsoft.com/office/drawing/2014/main" id="{A873A130-E086-A5E3-E5F1-CC9EDB044DF2}"/>
              </a:ext>
            </a:extLst>
          </p:cNvPr>
          <p:cNvPicPr>
            <a:picLocks noChangeAspect="1"/>
          </p:cNvPicPr>
          <p:nvPr/>
        </p:nvPicPr>
        <p:blipFill>
          <a:blip r:embed="rId3"/>
          <a:srcRect l="45803" t="50000" r="43237" b="42754"/>
          <a:stretch/>
        </p:blipFill>
        <p:spPr>
          <a:xfrm>
            <a:off x="10681510" y="97924"/>
            <a:ext cx="1565089" cy="646731"/>
          </a:xfrm>
          <a:prstGeom prst="rect">
            <a:avLst/>
          </a:prstGeom>
          <a:effectLst>
            <a:softEdge rad="38100"/>
          </a:effectLst>
        </p:spPr>
      </p:pic>
      <p:sp>
        <p:nvSpPr>
          <p:cNvPr id="10" name="TextBox 18">
            <a:extLst>
              <a:ext uri="{FF2B5EF4-FFF2-40B4-BE49-F238E27FC236}">
                <a16:creationId xmlns:a16="http://schemas.microsoft.com/office/drawing/2014/main" id="{830364D3-2CF3-1CFB-DA0A-7B6986EC58C2}"/>
              </a:ext>
            </a:extLst>
          </p:cNvPr>
          <p:cNvSpPr txBox="1">
            <a:spLocks noChangeArrowheads="1"/>
          </p:cNvSpPr>
          <p:nvPr/>
        </p:nvSpPr>
        <p:spPr bwMode="auto">
          <a:xfrm>
            <a:off x="194972" y="4888972"/>
            <a:ext cx="7047189" cy="784830"/>
          </a:xfrm>
          <a:prstGeom prst="rect">
            <a:avLst/>
          </a:prstGeom>
          <a:solidFill>
            <a:schemeClr val="bg1"/>
          </a:solidFill>
          <a:ln>
            <a:noFill/>
          </a:ln>
        </p:spPr>
        <p:txBody>
          <a:bodyPr wrap="square">
            <a:spAutoFit/>
          </a:bodyPr>
          <a:lstStyle>
            <a:defPPr>
              <a:defRPr lang="nl-NL"/>
            </a:defPPr>
            <a:lvl1pPr marL="285750" indent="-28575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mn-cs"/>
              </a:defRPr>
            </a:lvl5pPr>
            <a:lvl6pPr marL="25146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6pPr>
            <a:lvl7pPr marL="29718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7pPr>
            <a:lvl8pPr marL="34290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8pPr>
            <a:lvl9pPr marL="3886200" indent="-228600" algn="l" defTabSz="914400" rtl="0" eaLnBrk="0" fontAlgn="base" latinLnBrk="0" hangingPunct="0">
              <a:lnSpc>
                <a:spcPct val="90000"/>
              </a:lnSpc>
              <a:spcBef>
                <a:spcPts val="500"/>
              </a:spcBef>
              <a:spcAft>
                <a:spcPct val="0"/>
              </a:spcAft>
              <a:buFont typeface="Arial" panose="020B0604020202020204" pitchFamily="34" charset="0"/>
              <a:buChar char="•"/>
              <a:defRPr sz="1800" kern="1200">
                <a:solidFill>
                  <a:schemeClr val="tx1"/>
                </a:solidFill>
                <a:latin typeface="Calibri" panose="020F0502020204030204" pitchFamily="34" charset="0"/>
                <a:ea typeface="+mn-ea"/>
                <a:cs typeface="+mn-cs"/>
              </a:defRPr>
            </a:lvl9pPr>
          </a:lstStyle>
          <a:p>
            <a:pPr>
              <a:lnSpc>
                <a:spcPct val="100000"/>
              </a:lnSpc>
              <a:spcBef>
                <a:spcPct val="0"/>
              </a:spcBef>
            </a:pPr>
            <a:r>
              <a:rPr lang="en-US" altLang="nl-NL" sz="2000" dirty="0">
                <a:latin typeface="+mn-lt"/>
              </a:rPr>
              <a:t>Tape longitude section after transverse load up to 700 MPa</a:t>
            </a:r>
          </a:p>
          <a:p>
            <a:pPr>
              <a:lnSpc>
                <a:spcPct val="100000"/>
              </a:lnSpc>
              <a:spcBef>
                <a:spcPct val="0"/>
              </a:spcBef>
            </a:pPr>
            <a:endParaRPr lang="en-US" altLang="nl-NL" sz="500" dirty="0">
              <a:latin typeface="+mn-lt"/>
            </a:endParaRPr>
          </a:p>
          <a:p>
            <a:pPr>
              <a:lnSpc>
                <a:spcPct val="100000"/>
              </a:lnSpc>
              <a:spcBef>
                <a:spcPct val="0"/>
              </a:spcBef>
            </a:pPr>
            <a:r>
              <a:rPr lang="en-US" altLang="nl-NL" sz="2000" dirty="0">
                <a:latin typeface="+mn-lt"/>
              </a:rPr>
              <a:t>FIB cut shows damage by crack formation in </a:t>
            </a:r>
            <a:r>
              <a:rPr lang="en-US" altLang="nl-NL" sz="2000" i="1" dirty="0">
                <a:latin typeface="+mn-lt"/>
              </a:rPr>
              <a:t>Re</a:t>
            </a:r>
            <a:r>
              <a:rPr lang="en-US" altLang="nl-NL" sz="2000" dirty="0">
                <a:latin typeface="+mn-lt"/>
              </a:rPr>
              <a:t>BCO layer</a:t>
            </a:r>
          </a:p>
        </p:txBody>
      </p:sp>
    </p:spTree>
    <p:extLst>
      <p:ext uri="{BB962C8B-B14F-4D97-AF65-F5344CB8AC3E}">
        <p14:creationId xmlns:p14="http://schemas.microsoft.com/office/powerpoint/2010/main" val="1043707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8160B-5EFA-4E86-04E2-6FD9DEF5DC0B}"/>
              </a:ext>
            </a:extLst>
          </p:cNvPr>
          <p:cNvSpPr txBox="1">
            <a:spLocks/>
          </p:cNvSpPr>
          <p:nvPr/>
        </p:nvSpPr>
        <p:spPr>
          <a:xfrm>
            <a:off x="231374" y="34985"/>
            <a:ext cx="10515600" cy="73889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500" b="1" dirty="0">
                <a:solidFill>
                  <a:srgbClr val="A5B913"/>
                </a:solidFill>
                <a:latin typeface="+mn-lt"/>
                <a:ea typeface="+mn-ea"/>
                <a:cs typeface="Arial" panose="020B0604020202020204" pitchFamily="34" charset="0"/>
              </a:rPr>
              <a:t>Axial tensile strain setup at 77 K</a:t>
            </a:r>
          </a:p>
        </p:txBody>
      </p:sp>
      <p:sp>
        <p:nvSpPr>
          <p:cNvPr id="4" name="TextBox 3">
            <a:extLst>
              <a:ext uri="{FF2B5EF4-FFF2-40B4-BE49-F238E27FC236}">
                <a16:creationId xmlns:a16="http://schemas.microsoft.com/office/drawing/2014/main" id="{54A615EB-1EF5-0C93-ED30-42E8448249B9}"/>
              </a:ext>
            </a:extLst>
          </p:cNvPr>
          <p:cNvSpPr txBox="1"/>
          <p:nvPr/>
        </p:nvSpPr>
        <p:spPr>
          <a:xfrm>
            <a:off x="261308" y="4679914"/>
            <a:ext cx="1810130" cy="1631216"/>
          </a:xfrm>
          <a:prstGeom prst="rect">
            <a:avLst/>
          </a:prstGeom>
          <a:solidFill>
            <a:schemeClr val="bg1">
              <a:lumMod val="95000"/>
            </a:schemeClr>
          </a:solidFill>
        </p:spPr>
        <p:txBody>
          <a:bodyPr wrap="square">
            <a:spAutoFit/>
          </a:bodyPr>
          <a:lstStyle/>
          <a:p>
            <a:pPr marL="0" indent="0">
              <a:buNone/>
            </a:pPr>
            <a:r>
              <a:rPr lang="en-US" sz="2000" dirty="0">
                <a:sym typeface="Wingdings" pitchFamily="2" charset="2"/>
              </a:rPr>
              <a:t>Stress-strain properties, </a:t>
            </a:r>
            <a:r>
              <a:rPr lang="en-US" sz="2000" i="1" dirty="0">
                <a:sym typeface="Wingdings" pitchFamily="2" charset="2"/>
              </a:rPr>
              <a:t>I</a:t>
            </a:r>
            <a:r>
              <a:rPr lang="en-US" sz="2000" baseline="-25000" dirty="0">
                <a:sym typeface="Wingdings" pitchFamily="2" charset="2"/>
              </a:rPr>
              <a:t>c</a:t>
            </a:r>
            <a:r>
              <a:rPr lang="en-US" sz="2000" dirty="0">
                <a:sym typeface="Wingdings" pitchFamily="2" charset="2"/>
              </a:rPr>
              <a:t> &amp; irreversibility limit for tensile axial strain.</a:t>
            </a:r>
          </a:p>
        </p:txBody>
      </p:sp>
      <p:cxnSp>
        <p:nvCxnSpPr>
          <p:cNvPr id="5" name="Straight Arrow Connector 4">
            <a:extLst>
              <a:ext uri="{FF2B5EF4-FFF2-40B4-BE49-F238E27FC236}">
                <a16:creationId xmlns:a16="http://schemas.microsoft.com/office/drawing/2014/main" id="{8962712B-3F9D-62AA-77B3-846680D93BF3}"/>
              </a:ext>
            </a:extLst>
          </p:cNvPr>
          <p:cNvCxnSpPr>
            <a:cxnSpLocks/>
          </p:cNvCxnSpPr>
          <p:nvPr/>
        </p:nvCxnSpPr>
        <p:spPr>
          <a:xfrm flipH="1" flipV="1">
            <a:off x="5752823" y="5365856"/>
            <a:ext cx="209309" cy="49542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9" name="Table 8">
            <a:extLst>
              <a:ext uri="{FF2B5EF4-FFF2-40B4-BE49-F238E27FC236}">
                <a16:creationId xmlns:a16="http://schemas.microsoft.com/office/drawing/2014/main" id="{84DB6F61-3485-DCA4-37F9-D5C7CBFA6084}"/>
              </a:ext>
            </a:extLst>
          </p:cNvPr>
          <p:cNvGraphicFramePr>
            <a:graphicFrameLocks noGrp="1"/>
          </p:cNvGraphicFramePr>
          <p:nvPr>
            <p:extLst>
              <p:ext uri="{D42A27DB-BD31-4B8C-83A1-F6EECF244321}">
                <p14:modId xmlns:p14="http://schemas.microsoft.com/office/powerpoint/2010/main" val="2024988864"/>
              </p:ext>
            </p:extLst>
          </p:nvPr>
        </p:nvGraphicFramePr>
        <p:xfrm>
          <a:off x="401188" y="1039693"/>
          <a:ext cx="5456288" cy="1478280"/>
        </p:xfrm>
        <a:graphic>
          <a:graphicData uri="http://schemas.openxmlformats.org/drawingml/2006/table">
            <a:tbl>
              <a:tblPr firstRow="1" bandRow="1">
                <a:tableStyleId>{306799F8-075E-4A3A-A7F6-7FBC6576F1A4}</a:tableStyleId>
              </a:tblPr>
              <a:tblGrid>
                <a:gridCol w="1241400">
                  <a:extLst>
                    <a:ext uri="{9D8B030D-6E8A-4147-A177-3AD203B41FA5}">
                      <a16:colId xmlns:a16="http://schemas.microsoft.com/office/drawing/2014/main" val="2592282459"/>
                    </a:ext>
                  </a:extLst>
                </a:gridCol>
                <a:gridCol w="1736533">
                  <a:extLst>
                    <a:ext uri="{9D8B030D-6E8A-4147-A177-3AD203B41FA5}">
                      <a16:colId xmlns:a16="http://schemas.microsoft.com/office/drawing/2014/main" val="3776728830"/>
                    </a:ext>
                  </a:extLst>
                </a:gridCol>
                <a:gridCol w="1517359">
                  <a:extLst>
                    <a:ext uri="{9D8B030D-6E8A-4147-A177-3AD203B41FA5}">
                      <a16:colId xmlns:a16="http://schemas.microsoft.com/office/drawing/2014/main" val="2066572946"/>
                    </a:ext>
                  </a:extLst>
                </a:gridCol>
                <a:gridCol w="960996">
                  <a:extLst>
                    <a:ext uri="{9D8B030D-6E8A-4147-A177-3AD203B41FA5}">
                      <a16:colId xmlns:a16="http://schemas.microsoft.com/office/drawing/2014/main" val="595234607"/>
                    </a:ext>
                  </a:extLst>
                </a:gridCol>
              </a:tblGrid>
              <a:tr h="345786">
                <a:tc>
                  <a:txBody>
                    <a:bodyPr/>
                    <a:lstStyle/>
                    <a:p>
                      <a:pPr algn="ctr"/>
                      <a:r>
                        <a:rPr lang="nl-NL" dirty="0">
                          <a:solidFill>
                            <a:schemeClr val="tx1"/>
                          </a:solidFill>
                        </a:rPr>
                        <a:t>Tape</a:t>
                      </a:r>
                      <a:endParaRPr lang="en-US"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i="1" dirty="0" err="1">
                          <a:solidFill>
                            <a:schemeClr val="tx1"/>
                          </a:solidFill>
                        </a:rPr>
                        <a:t>t</a:t>
                      </a:r>
                      <a:r>
                        <a:rPr lang="nl-NL" baseline="-25000" dirty="0" err="1">
                          <a:solidFill>
                            <a:schemeClr val="tx1"/>
                          </a:solidFill>
                        </a:rPr>
                        <a:t>Substrate</a:t>
                      </a:r>
                      <a:r>
                        <a:rPr lang="nl-NL" dirty="0">
                          <a:solidFill>
                            <a:schemeClr val="tx1"/>
                          </a:solidFill>
                        </a:rPr>
                        <a:t> [𝜇m]</a:t>
                      </a:r>
                      <a:endParaRPr lang="en-US"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i="1" dirty="0" err="1">
                          <a:solidFill>
                            <a:schemeClr val="tx1"/>
                          </a:solidFill>
                        </a:rPr>
                        <a:t>t</a:t>
                      </a:r>
                      <a:r>
                        <a:rPr lang="nl-NL" baseline="-25000" dirty="0" err="1">
                          <a:solidFill>
                            <a:schemeClr val="tx1"/>
                          </a:solidFill>
                        </a:rPr>
                        <a:t>Copper</a:t>
                      </a:r>
                      <a:r>
                        <a:rPr lang="nl-NL" dirty="0">
                          <a:solidFill>
                            <a:schemeClr val="tx1"/>
                          </a:solidFill>
                        </a:rPr>
                        <a:t> [𝜇m]</a:t>
                      </a:r>
                      <a:endParaRPr lang="en-US"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i="1" dirty="0">
                          <a:solidFill>
                            <a:schemeClr val="tx1"/>
                          </a:solidFill>
                        </a:rPr>
                        <a:t>I</a:t>
                      </a:r>
                      <a:r>
                        <a:rPr lang="nl-NL" baseline="-25000" dirty="0">
                          <a:solidFill>
                            <a:schemeClr val="tx1"/>
                          </a:solidFill>
                        </a:rPr>
                        <a:t>c</a:t>
                      </a:r>
                      <a:r>
                        <a:rPr lang="nl-NL" dirty="0">
                          <a:solidFill>
                            <a:schemeClr val="tx1"/>
                          </a:solidFill>
                        </a:rPr>
                        <a:t> [A]</a:t>
                      </a:r>
                      <a:endParaRPr lang="en-US"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1228522054"/>
                  </a:ext>
                </a:extLst>
              </a:tr>
              <a:tr h="370840">
                <a:tc>
                  <a:txBody>
                    <a:bodyPr/>
                    <a:lstStyle/>
                    <a:p>
                      <a:pPr algn="ctr"/>
                      <a:r>
                        <a:rPr lang="nl-NL" dirty="0">
                          <a:solidFill>
                            <a:schemeClr val="tx1"/>
                          </a:solidFill>
                        </a:rPr>
                        <a:t>SSTC</a:t>
                      </a:r>
                      <a:endParaRPr lang="en-US"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dirty="0">
                          <a:solidFill>
                            <a:schemeClr val="tx1"/>
                          </a:solidFill>
                        </a:rPr>
                        <a:t>52</a:t>
                      </a:r>
                      <a:endParaRPr lang="en-US"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dirty="0">
                          <a:solidFill>
                            <a:schemeClr val="tx1"/>
                          </a:solidFill>
                        </a:rPr>
                        <a:t>22</a:t>
                      </a:r>
                      <a:endParaRPr lang="en-US"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dirty="0">
                          <a:solidFill>
                            <a:schemeClr val="tx1"/>
                          </a:solidFill>
                        </a:rPr>
                        <a:t>186</a:t>
                      </a:r>
                      <a:endParaRPr lang="en-US"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315786043"/>
                  </a:ext>
                </a:extLst>
              </a:tr>
              <a:tr h="370840">
                <a:tc>
                  <a:txBody>
                    <a:bodyPr/>
                    <a:lstStyle/>
                    <a:p>
                      <a:pPr algn="ctr"/>
                      <a:r>
                        <a:rPr lang="nl-NL" dirty="0" err="1">
                          <a:solidFill>
                            <a:schemeClr val="tx1"/>
                          </a:solidFill>
                        </a:rPr>
                        <a:t>Fujikura</a:t>
                      </a:r>
                      <a:endParaRPr lang="en-US"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dirty="0">
                          <a:solidFill>
                            <a:schemeClr val="tx1"/>
                          </a:solidFill>
                        </a:rPr>
                        <a:t>49</a:t>
                      </a:r>
                      <a:endParaRPr lang="en-US"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dirty="0">
                          <a:solidFill>
                            <a:schemeClr val="tx1"/>
                          </a:solidFill>
                        </a:rPr>
                        <a:t>25</a:t>
                      </a:r>
                      <a:endParaRPr lang="en-US"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dirty="0">
                          <a:solidFill>
                            <a:schemeClr val="tx1"/>
                          </a:solidFill>
                        </a:rPr>
                        <a:t>204</a:t>
                      </a:r>
                      <a:endParaRPr lang="en-US"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2114115819"/>
                  </a:ext>
                </a:extLst>
              </a:tr>
              <a:tr h="370840">
                <a:tc>
                  <a:txBody>
                    <a:bodyPr/>
                    <a:lstStyle/>
                    <a:p>
                      <a:pPr algn="ctr"/>
                      <a:r>
                        <a:rPr lang="nl-NL" dirty="0">
                          <a:solidFill>
                            <a:schemeClr val="tx1"/>
                          </a:solidFill>
                        </a:rPr>
                        <a:t>Faraday</a:t>
                      </a:r>
                      <a:endParaRPr lang="en-US"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dirty="0">
                          <a:solidFill>
                            <a:schemeClr val="tx1"/>
                          </a:solidFill>
                        </a:rPr>
                        <a:t>39</a:t>
                      </a:r>
                      <a:endParaRPr lang="en-US"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dirty="0">
                          <a:solidFill>
                            <a:schemeClr val="tx1"/>
                          </a:solidFill>
                        </a:rPr>
                        <a:t>13</a:t>
                      </a:r>
                      <a:endParaRPr lang="en-US"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dirty="0">
                          <a:solidFill>
                            <a:schemeClr val="tx1"/>
                          </a:solidFill>
                        </a:rPr>
                        <a:t>162</a:t>
                      </a:r>
                      <a:endParaRPr lang="en-US" dirty="0">
                        <a:solidFill>
                          <a:schemeClr val="tx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2438246850"/>
                  </a:ext>
                </a:extLst>
              </a:tr>
            </a:tbl>
          </a:graphicData>
        </a:graphic>
      </p:graphicFrame>
      <p:sp>
        <p:nvSpPr>
          <p:cNvPr id="10" name="TextBox 9">
            <a:extLst>
              <a:ext uri="{FF2B5EF4-FFF2-40B4-BE49-F238E27FC236}">
                <a16:creationId xmlns:a16="http://schemas.microsoft.com/office/drawing/2014/main" id="{2D35C220-41AF-B84E-9FD8-E16A1D4BDFF6}"/>
              </a:ext>
            </a:extLst>
          </p:cNvPr>
          <p:cNvSpPr txBox="1"/>
          <p:nvPr/>
        </p:nvSpPr>
        <p:spPr>
          <a:xfrm>
            <a:off x="401188" y="2557617"/>
            <a:ext cx="3629749" cy="338554"/>
          </a:xfrm>
          <a:prstGeom prst="rect">
            <a:avLst/>
          </a:prstGeom>
          <a:noFill/>
        </p:spPr>
        <p:txBody>
          <a:bodyPr wrap="square">
            <a:spAutoFit/>
          </a:bodyPr>
          <a:lstStyle/>
          <a:p>
            <a:pPr marL="0" indent="0">
              <a:buNone/>
            </a:pPr>
            <a:r>
              <a:rPr lang="en-US" sz="1600" noProof="0" dirty="0">
                <a:sym typeface="Wingdings" pitchFamily="2" charset="2"/>
              </a:rPr>
              <a:t>Substrate : Hastelloy, width = 4 mm</a:t>
            </a:r>
          </a:p>
        </p:txBody>
      </p:sp>
      <p:pic>
        <p:nvPicPr>
          <p:cNvPr id="11" name="Picture 10" descr="A close-up of a metal object&#10;&#10;Description automatically generated">
            <a:extLst>
              <a:ext uri="{FF2B5EF4-FFF2-40B4-BE49-F238E27FC236}">
                <a16:creationId xmlns:a16="http://schemas.microsoft.com/office/drawing/2014/main" id="{682C20A4-C9C3-77CA-3534-A7DE6A9F0826}"/>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t="5969"/>
          <a:stretch/>
        </p:blipFill>
        <p:spPr>
          <a:xfrm>
            <a:off x="6283370" y="1080316"/>
            <a:ext cx="2045235" cy="5230814"/>
          </a:xfrm>
          <a:prstGeom prst="rect">
            <a:avLst/>
          </a:prstGeom>
          <a:ln>
            <a:noFill/>
          </a:ln>
          <a:effectLst>
            <a:outerShdw blurRad="190500" algn="tl" rotWithShape="0">
              <a:srgbClr val="000000">
                <a:alpha val="70000"/>
              </a:srgbClr>
            </a:outerShdw>
          </a:effectLst>
        </p:spPr>
      </p:pic>
      <p:sp>
        <p:nvSpPr>
          <p:cNvPr id="13" name="Slide Number Placeholder 7">
            <a:extLst>
              <a:ext uri="{FF2B5EF4-FFF2-40B4-BE49-F238E27FC236}">
                <a16:creationId xmlns:a16="http://schemas.microsoft.com/office/drawing/2014/main" id="{5E66F072-2AB7-0E59-DA61-F0A3A0C2C9CE}"/>
              </a:ext>
            </a:extLst>
          </p:cNvPr>
          <p:cNvSpPr>
            <a:spLocks noGrp="1"/>
          </p:cNvSpPr>
          <p:nvPr>
            <p:ph type="sldNum" sz="quarter" idx="12"/>
          </p:nvPr>
        </p:nvSpPr>
        <p:spPr>
          <a:xfrm>
            <a:off x="11477297" y="6457890"/>
            <a:ext cx="591206" cy="365125"/>
          </a:xfrm>
        </p:spPr>
        <p:txBody>
          <a:bodyPr/>
          <a:lstStyle/>
          <a:p>
            <a:fld id="{22C45894-3AB0-AE42-A96E-94E35924496C}" type="slidenum">
              <a:rPr lang="en-IT" sz="1800" smtClean="0">
                <a:solidFill>
                  <a:schemeClr val="bg1"/>
                </a:solidFill>
              </a:rPr>
              <a:t>7</a:t>
            </a:fld>
            <a:endParaRPr lang="en-IT" sz="1800">
              <a:solidFill>
                <a:schemeClr val="bg1"/>
              </a:solidFill>
            </a:endParaRPr>
          </a:p>
        </p:txBody>
      </p:sp>
      <p:grpSp>
        <p:nvGrpSpPr>
          <p:cNvPr id="18" name="Group 17">
            <a:extLst>
              <a:ext uri="{FF2B5EF4-FFF2-40B4-BE49-F238E27FC236}">
                <a16:creationId xmlns:a16="http://schemas.microsoft.com/office/drawing/2014/main" id="{8015674F-FBA6-8845-A808-3BB9C8A60EAB}"/>
              </a:ext>
            </a:extLst>
          </p:cNvPr>
          <p:cNvGrpSpPr/>
          <p:nvPr/>
        </p:nvGrpSpPr>
        <p:grpSpPr>
          <a:xfrm>
            <a:off x="2662557" y="3045688"/>
            <a:ext cx="3510948" cy="3629749"/>
            <a:chOff x="2756900" y="2779870"/>
            <a:chExt cx="3918505" cy="3629749"/>
          </a:xfrm>
        </p:grpSpPr>
        <p:pic>
          <p:nvPicPr>
            <p:cNvPr id="3" name="Graphic 2">
              <a:extLst>
                <a:ext uri="{FF2B5EF4-FFF2-40B4-BE49-F238E27FC236}">
                  <a16:creationId xmlns:a16="http://schemas.microsoft.com/office/drawing/2014/main" id="{163DDA67-0134-39FB-3773-E64AB233228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56900" y="2779870"/>
              <a:ext cx="3629749" cy="3629749"/>
            </a:xfrm>
            <a:prstGeom prst="rect">
              <a:avLst/>
            </a:prstGeom>
          </p:spPr>
        </p:pic>
        <p:cxnSp>
          <p:nvCxnSpPr>
            <p:cNvPr id="6" name="Straight Arrow Connector 5">
              <a:extLst>
                <a:ext uri="{FF2B5EF4-FFF2-40B4-BE49-F238E27FC236}">
                  <a16:creationId xmlns:a16="http://schemas.microsoft.com/office/drawing/2014/main" id="{BC5D27F0-EDE8-CCB1-C43B-247931115950}"/>
                </a:ext>
              </a:extLst>
            </p:cNvPr>
            <p:cNvCxnSpPr>
              <a:cxnSpLocks/>
            </p:cNvCxnSpPr>
            <p:nvPr/>
          </p:nvCxnSpPr>
          <p:spPr>
            <a:xfrm flipH="1" flipV="1">
              <a:off x="5388864" y="5563295"/>
              <a:ext cx="573268" cy="29798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109E938D-7998-3FD8-5186-0933EA5CAA1E}"/>
                </a:ext>
              </a:extLst>
            </p:cNvPr>
            <p:cNvCxnSpPr>
              <a:cxnSpLocks/>
            </p:cNvCxnSpPr>
            <p:nvPr/>
          </p:nvCxnSpPr>
          <p:spPr>
            <a:xfrm flipH="1" flipV="1">
              <a:off x="4474464" y="5768684"/>
              <a:ext cx="1487668" cy="9259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9CB39C6F-C3EE-6128-7D9A-DF27DA4DDBEF}"/>
                </a:ext>
              </a:extLst>
            </p:cNvPr>
            <p:cNvCxnSpPr>
              <a:cxnSpLocks/>
            </p:cNvCxnSpPr>
            <p:nvPr/>
          </p:nvCxnSpPr>
          <p:spPr>
            <a:xfrm flipH="1" flipV="1">
              <a:off x="5016217" y="5673633"/>
              <a:ext cx="945915" cy="18764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94548530-F1E7-88AF-8482-05E3032D16BE}"/>
                </a:ext>
              </a:extLst>
            </p:cNvPr>
            <p:cNvSpPr txBox="1"/>
            <p:nvPr/>
          </p:nvSpPr>
          <p:spPr>
            <a:xfrm>
              <a:off x="5752823" y="5365856"/>
              <a:ext cx="922582" cy="307777"/>
            </a:xfrm>
            <a:prstGeom prst="rect">
              <a:avLst/>
            </a:prstGeom>
            <a:noFill/>
          </p:spPr>
          <p:txBody>
            <a:bodyPr wrap="square" rtlCol="0">
              <a:spAutoFit/>
            </a:bodyPr>
            <a:lstStyle/>
            <a:p>
              <a:r>
                <a:rPr lang="en-GB" sz="1400" dirty="0"/>
                <a:t>5 MPa</a:t>
              </a:r>
            </a:p>
          </p:txBody>
        </p:sp>
      </p:grpSp>
      <p:pic>
        <p:nvPicPr>
          <p:cNvPr id="15" name="Graphic 14">
            <a:extLst>
              <a:ext uri="{FF2B5EF4-FFF2-40B4-BE49-F238E27FC236}">
                <a16:creationId xmlns:a16="http://schemas.microsoft.com/office/drawing/2014/main" id="{33EE6058-5DD7-CF75-2683-7AFF18F1B62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747333" y="3591917"/>
            <a:ext cx="3190524" cy="2900958"/>
          </a:xfrm>
          <a:prstGeom prst="rect">
            <a:avLst/>
          </a:prstGeom>
        </p:spPr>
      </p:pic>
      <p:pic>
        <p:nvPicPr>
          <p:cNvPr id="17" name="Picture 16" descr="A graph of stress&#10;&#10;Description automatically generated">
            <a:extLst>
              <a:ext uri="{FF2B5EF4-FFF2-40B4-BE49-F238E27FC236}">
                <a16:creationId xmlns:a16="http://schemas.microsoft.com/office/drawing/2014/main" id="{4FA36E2F-6215-F5B1-5D4D-03BAB1BCC3F7}"/>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8649843" y="808860"/>
            <a:ext cx="3240664" cy="2685059"/>
          </a:xfrm>
          <a:prstGeom prst="rect">
            <a:avLst/>
          </a:prstGeom>
        </p:spPr>
      </p:pic>
      <p:sp>
        <p:nvSpPr>
          <p:cNvPr id="19" name="Tijdelijke aanduiding voor dianummer 16">
            <a:extLst>
              <a:ext uri="{FF2B5EF4-FFF2-40B4-BE49-F238E27FC236}">
                <a16:creationId xmlns:a16="http://schemas.microsoft.com/office/drawing/2014/main" id="{D7E0C4D0-E8B4-70D1-D194-49CAE440C7CA}"/>
              </a:ext>
            </a:extLst>
          </p:cNvPr>
          <p:cNvSpPr txBox="1">
            <a:spLocks/>
          </p:cNvSpPr>
          <p:nvPr/>
        </p:nvSpPr>
        <p:spPr>
          <a:xfrm>
            <a:off x="9441071" y="6492875"/>
            <a:ext cx="2743200"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4895F3B-300A-4A0D-8BB6-BD97C84A7C73}" type="slidenum">
              <a:rPr lang="en-GB" sz="1400" smtClean="0"/>
              <a:pPr/>
              <a:t>7</a:t>
            </a:fld>
            <a:endParaRPr lang="en-GB" sz="1400" dirty="0"/>
          </a:p>
        </p:txBody>
      </p:sp>
      <p:pic>
        <p:nvPicPr>
          <p:cNvPr id="21" name="Picture 20">
            <a:extLst>
              <a:ext uri="{FF2B5EF4-FFF2-40B4-BE49-F238E27FC236}">
                <a16:creationId xmlns:a16="http://schemas.microsoft.com/office/drawing/2014/main" id="{B66DA699-A0D7-F0A0-25CA-34CF05FD305B}"/>
              </a:ext>
            </a:extLst>
          </p:cNvPr>
          <p:cNvPicPr>
            <a:picLocks noChangeAspect="1"/>
          </p:cNvPicPr>
          <p:nvPr/>
        </p:nvPicPr>
        <p:blipFill>
          <a:blip r:embed="rId8"/>
          <a:srcRect l="81944" t="34667" r="7889" b="57333"/>
          <a:stretch/>
        </p:blipFill>
        <p:spPr>
          <a:xfrm>
            <a:off x="10885150" y="0"/>
            <a:ext cx="1299121" cy="638912"/>
          </a:xfrm>
          <a:prstGeom prst="rect">
            <a:avLst/>
          </a:prstGeom>
        </p:spPr>
      </p:pic>
    </p:spTree>
    <p:extLst>
      <p:ext uri="{BB962C8B-B14F-4D97-AF65-F5344CB8AC3E}">
        <p14:creationId xmlns:p14="http://schemas.microsoft.com/office/powerpoint/2010/main" val="35737212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FC4EE5-6BD2-8726-316D-FBF58C0DC829}"/>
            </a:ext>
          </a:extLst>
        </p:cNvPr>
        <p:cNvGrpSpPr/>
        <p:nvPr/>
      </p:nvGrpSpPr>
      <p:grpSpPr>
        <a:xfrm>
          <a:off x="0" y="0"/>
          <a:ext cx="0" cy="0"/>
          <a:chOff x="0" y="0"/>
          <a:chExt cx="0" cy="0"/>
        </a:xfrm>
      </p:grpSpPr>
      <p:pic>
        <p:nvPicPr>
          <p:cNvPr id="10" name="Graphic 9">
            <a:extLst>
              <a:ext uri="{FF2B5EF4-FFF2-40B4-BE49-F238E27FC236}">
                <a16:creationId xmlns:a16="http://schemas.microsoft.com/office/drawing/2014/main" id="{B4CC0056-4AC1-5D0E-1F41-E4918B84054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407014" y="983502"/>
            <a:ext cx="2624164" cy="2624164"/>
          </a:xfrm>
          <a:prstGeom prst="rect">
            <a:avLst/>
          </a:prstGeom>
        </p:spPr>
      </p:pic>
      <p:pic>
        <p:nvPicPr>
          <p:cNvPr id="11" name="Graphic 10">
            <a:extLst>
              <a:ext uri="{FF2B5EF4-FFF2-40B4-BE49-F238E27FC236}">
                <a16:creationId xmlns:a16="http://schemas.microsoft.com/office/drawing/2014/main" id="{B3133221-4D54-CA44-5E42-7869104CE41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36116" y="918510"/>
            <a:ext cx="2728120" cy="2728120"/>
          </a:xfrm>
          <a:prstGeom prst="rect">
            <a:avLst/>
          </a:prstGeom>
        </p:spPr>
      </p:pic>
      <p:pic>
        <p:nvPicPr>
          <p:cNvPr id="12" name="Graphic 11">
            <a:extLst>
              <a:ext uri="{FF2B5EF4-FFF2-40B4-BE49-F238E27FC236}">
                <a16:creationId xmlns:a16="http://schemas.microsoft.com/office/drawing/2014/main" id="{DF1898CB-21A7-9847-DD0E-1953AC84324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301125" y="983502"/>
            <a:ext cx="2624164" cy="2624164"/>
          </a:xfrm>
          <a:prstGeom prst="rect">
            <a:avLst/>
          </a:prstGeom>
        </p:spPr>
      </p:pic>
      <p:graphicFrame>
        <p:nvGraphicFramePr>
          <p:cNvPr id="13" name="Table 12">
            <a:extLst>
              <a:ext uri="{FF2B5EF4-FFF2-40B4-BE49-F238E27FC236}">
                <a16:creationId xmlns:a16="http://schemas.microsoft.com/office/drawing/2014/main" id="{A84355BA-BEEF-D273-9BCE-DB63BC60A15B}"/>
              </a:ext>
            </a:extLst>
          </p:cNvPr>
          <p:cNvGraphicFramePr>
            <a:graphicFrameLocks noGrp="1"/>
          </p:cNvGraphicFramePr>
          <p:nvPr>
            <p:extLst>
              <p:ext uri="{D42A27DB-BD31-4B8C-83A1-F6EECF244321}">
                <p14:modId xmlns:p14="http://schemas.microsoft.com/office/powerpoint/2010/main" val="300768333"/>
              </p:ext>
            </p:extLst>
          </p:nvPr>
        </p:nvGraphicFramePr>
        <p:xfrm>
          <a:off x="9167508" y="1083784"/>
          <a:ext cx="2955672" cy="2243175"/>
        </p:xfrm>
        <a:graphic>
          <a:graphicData uri="http://schemas.openxmlformats.org/drawingml/2006/table">
            <a:tbl>
              <a:tblPr firstRow="1" bandRow="1">
                <a:tableStyleId>{69C7853C-536D-4A76-A0AE-DD22124D55A5}</a:tableStyleId>
              </a:tblPr>
              <a:tblGrid>
                <a:gridCol w="939836">
                  <a:extLst>
                    <a:ext uri="{9D8B030D-6E8A-4147-A177-3AD203B41FA5}">
                      <a16:colId xmlns:a16="http://schemas.microsoft.com/office/drawing/2014/main" val="2592282459"/>
                    </a:ext>
                  </a:extLst>
                </a:gridCol>
                <a:gridCol w="893618">
                  <a:extLst>
                    <a:ext uri="{9D8B030D-6E8A-4147-A177-3AD203B41FA5}">
                      <a16:colId xmlns:a16="http://schemas.microsoft.com/office/drawing/2014/main" val="3776728830"/>
                    </a:ext>
                  </a:extLst>
                </a:gridCol>
                <a:gridCol w="1122218">
                  <a:extLst>
                    <a:ext uri="{9D8B030D-6E8A-4147-A177-3AD203B41FA5}">
                      <a16:colId xmlns:a16="http://schemas.microsoft.com/office/drawing/2014/main" val="1337701244"/>
                    </a:ext>
                  </a:extLst>
                </a:gridCol>
              </a:tblGrid>
              <a:tr h="528877">
                <a:tc>
                  <a:txBody>
                    <a:bodyPr/>
                    <a:lstStyle/>
                    <a:p>
                      <a:pPr algn="ctr"/>
                      <a:r>
                        <a:rPr lang="nl-NL" sz="1800" dirty="0">
                          <a:solidFill>
                            <a:schemeClr val="tx1"/>
                          </a:solidFill>
                        </a:rPr>
                        <a:t>Tape</a:t>
                      </a:r>
                      <a:endParaRPr lang="en-US" sz="18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sz="1800" i="1" dirty="0">
                          <a:solidFill>
                            <a:schemeClr val="tx1"/>
                          </a:solidFill>
                        </a:rPr>
                        <a:t>E</a:t>
                      </a:r>
                      <a:r>
                        <a:rPr lang="nl-NL" sz="1800" dirty="0">
                          <a:solidFill>
                            <a:schemeClr val="tx1"/>
                          </a:solidFill>
                        </a:rPr>
                        <a:t> [</a:t>
                      </a:r>
                      <a:r>
                        <a:rPr lang="nl-NL" sz="1800" dirty="0" err="1">
                          <a:solidFill>
                            <a:schemeClr val="tx1"/>
                          </a:solidFill>
                        </a:rPr>
                        <a:t>GPa</a:t>
                      </a:r>
                      <a:r>
                        <a:rPr lang="nl-NL" sz="1800" dirty="0">
                          <a:solidFill>
                            <a:schemeClr val="tx1"/>
                          </a:solidFill>
                        </a:rPr>
                        <a:t>]</a:t>
                      </a:r>
                      <a:endParaRPr lang="en-US" sz="18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en-US" sz="1800" dirty="0">
                          <a:solidFill>
                            <a:schemeClr val="tx1"/>
                          </a:solidFill>
                        </a:rPr>
                        <a:t>𝜎</a:t>
                      </a:r>
                      <a:r>
                        <a:rPr lang="en-US" sz="1800" baseline="-25000" dirty="0" err="1">
                          <a:solidFill>
                            <a:schemeClr val="tx1"/>
                          </a:solidFill>
                        </a:rPr>
                        <a:t>ys</a:t>
                      </a:r>
                      <a:r>
                        <a:rPr lang="en-US" sz="1800" baseline="-25000" dirty="0">
                          <a:solidFill>
                            <a:schemeClr val="tx1"/>
                          </a:solidFill>
                        </a:rPr>
                        <a:t> </a:t>
                      </a:r>
                      <a:r>
                        <a:rPr lang="en-US" sz="1800" baseline="0" dirty="0">
                          <a:solidFill>
                            <a:schemeClr val="tx1"/>
                          </a:solidFill>
                        </a:rPr>
                        <a:t>[MPa]</a:t>
                      </a:r>
                      <a:endParaRPr lang="en-US" sz="1800" baseline="-250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1228522054"/>
                  </a:ext>
                </a:extLst>
              </a:tr>
              <a:tr h="528877">
                <a:tc>
                  <a:txBody>
                    <a:bodyPr/>
                    <a:lstStyle/>
                    <a:p>
                      <a:pPr algn="ctr"/>
                      <a:r>
                        <a:rPr lang="nl-NL" sz="1800" dirty="0">
                          <a:solidFill>
                            <a:schemeClr val="tx1"/>
                          </a:solidFill>
                        </a:rPr>
                        <a:t>SSTC </a:t>
                      </a:r>
                      <a:endParaRPr lang="en-US" sz="18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sz="1800" dirty="0">
                          <a:solidFill>
                            <a:schemeClr val="tx1"/>
                          </a:solidFill>
                        </a:rPr>
                        <a:t>125</a:t>
                      </a:r>
                      <a:endParaRPr lang="en-US" sz="18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en-US" sz="1800" dirty="0">
                          <a:solidFill>
                            <a:schemeClr val="tx1"/>
                          </a:solidFill>
                        </a:rPr>
                        <a:t>600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315786043"/>
                  </a:ext>
                </a:extLst>
              </a:tr>
              <a:tr h="656544">
                <a:tc>
                  <a:txBody>
                    <a:bodyPr/>
                    <a:lstStyle/>
                    <a:p>
                      <a:pPr algn="ctr"/>
                      <a:r>
                        <a:rPr lang="nl-NL" sz="1800" dirty="0" err="1">
                          <a:solidFill>
                            <a:schemeClr val="tx1"/>
                          </a:solidFill>
                        </a:rPr>
                        <a:t>Fujikura</a:t>
                      </a:r>
                      <a:endParaRPr lang="en-US" sz="18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sz="1800" dirty="0">
                          <a:solidFill>
                            <a:schemeClr val="tx1"/>
                          </a:solidFill>
                        </a:rPr>
                        <a:t>135</a:t>
                      </a:r>
                      <a:endParaRPr lang="en-US" sz="18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en-US" sz="1800" dirty="0">
                          <a:solidFill>
                            <a:schemeClr val="tx1"/>
                          </a:solidFill>
                        </a:rPr>
                        <a:t>621</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2114115819"/>
                  </a:ext>
                </a:extLst>
              </a:tr>
              <a:tr h="528877">
                <a:tc>
                  <a:txBody>
                    <a:bodyPr/>
                    <a:lstStyle/>
                    <a:p>
                      <a:pPr algn="ctr"/>
                      <a:r>
                        <a:rPr lang="nl-NL" sz="1800" dirty="0">
                          <a:solidFill>
                            <a:schemeClr val="tx1"/>
                          </a:solidFill>
                        </a:rPr>
                        <a:t>Faraday</a:t>
                      </a:r>
                      <a:endParaRPr lang="en-US" sz="18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sz="1800" dirty="0">
                          <a:solidFill>
                            <a:schemeClr val="tx1"/>
                          </a:solidFill>
                        </a:rPr>
                        <a:t>150</a:t>
                      </a:r>
                      <a:endParaRPr lang="en-US" sz="18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en-US" sz="1800" dirty="0">
                          <a:solidFill>
                            <a:schemeClr val="tx1"/>
                          </a:solidFill>
                        </a:rPr>
                        <a:t>875</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2438246850"/>
                  </a:ext>
                </a:extLst>
              </a:tr>
            </a:tbl>
          </a:graphicData>
        </a:graphic>
      </p:graphicFrame>
      <p:pic>
        <p:nvPicPr>
          <p:cNvPr id="14" name="Graphic 13">
            <a:extLst>
              <a:ext uri="{FF2B5EF4-FFF2-40B4-BE49-F238E27FC236}">
                <a16:creationId xmlns:a16="http://schemas.microsoft.com/office/drawing/2014/main" id="{D6751D54-7A15-A510-1774-D73288498FB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99180" y="3821102"/>
            <a:ext cx="2801993" cy="2801993"/>
          </a:xfrm>
          <a:prstGeom prst="rect">
            <a:avLst/>
          </a:prstGeom>
        </p:spPr>
      </p:pic>
      <p:pic>
        <p:nvPicPr>
          <p:cNvPr id="15" name="Graphic 14">
            <a:extLst>
              <a:ext uri="{FF2B5EF4-FFF2-40B4-BE49-F238E27FC236}">
                <a16:creationId xmlns:a16="http://schemas.microsoft.com/office/drawing/2014/main" id="{5D19C564-AA57-FB2A-B0DB-47F91566CA2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212211" y="3856309"/>
            <a:ext cx="2801992" cy="2801992"/>
          </a:xfrm>
          <a:prstGeom prst="rect">
            <a:avLst/>
          </a:prstGeom>
        </p:spPr>
      </p:pic>
      <p:pic>
        <p:nvPicPr>
          <p:cNvPr id="16" name="Graphic 15">
            <a:extLst>
              <a:ext uri="{FF2B5EF4-FFF2-40B4-BE49-F238E27FC236}">
                <a16:creationId xmlns:a16="http://schemas.microsoft.com/office/drawing/2014/main" id="{FF2E2CD3-46C3-8D2C-0F24-5B1FA4AF2630}"/>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3334483" y="3742613"/>
            <a:ext cx="2958972" cy="2958972"/>
          </a:xfrm>
          <a:prstGeom prst="rect">
            <a:avLst/>
          </a:prstGeom>
        </p:spPr>
      </p:pic>
      <p:graphicFrame>
        <p:nvGraphicFramePr>
          <p:cNvPr id="17" name="Table 16">
            <a:extLst>
              <a:ext uri="{FF2B5EF4-FFF2-40B4-BE49-F238E27FC236}">
                <a16:creationId xmlns:a16="http://schemas.microsoft.com/office/drawing/2014/main" id="{4804A45C-2921-A197-CE5D-726E4CC43D8F}"/>
              </a:ext>
            </a:extLst>
          </p:cNvPr>
          <p:cNvGraphicFramePr>
            <a:graphicFrameLocks noGrp="1"/>
          </p:cNvGraphicFramePr>
          <p:nvPr>
            <p:extLst>
              <p:ext uri="{D42A27DB-BD31-4B8C-83A1-F6EECF244321}">
                <p14:modId xmlns:p14="http://schemas.microsoft.com/office/powerpoint/2010/main" val="301230230"/>
              </p:ext>
            </p:extLst>
          </p:nvPr>
        </p:nvGraphicFramePr>
        <p:xfrm>
          <a:off x="9167507" y="4014591"/>
          <a:ext cx="2955673" cy="2228587"/>
        </p:xfrm>
        <a:graphic>
          <a:graphicData uri="http://schemas.openxmlformats.org/drawingml/2006/table">
            <a:tbl>
              <a:tblPr firstRow="1" bandRow="1">
                <a:tableStyleId>{306799F8-075E-4A3A-A7F6-7FBC6576F1A4}</a:tableStyleId>
              </a:tblPr>
              <a:tblGrid>
                <a:gridCol w="937256">
                  <a:extLst>
                    <a:ext uri="{9D8B030D-6E8A-4147-A177-3AD203B41FA5}">
                      <a16:colId xmlns:a16="http://schemas.microsoft.com/office/drawing/2014/main" val="2592282459"/>
                    </a:ext>
                  </a:extLst>
                </a:gridCol>
                <a:gridCol w="905166">
                  <a:extLst>
                    <a:ext uri="{9D8B030D-6E8A-4147-A177-3AD203B41FA5}">
                      <a16:colId xmlns:a16="http://schemas.microsoft.com/office/drawing/2014/main" val="3776728830"/>
                    </a:ext>
                  </a:extLst>
                </a:gridCol>
                <a:gridCol w="1113251">
                  <a:extLst>
                    <a:ext uri="{9D8B030D-6E8A-4147-A177-3AD203B41FA5}">
                      <a16:colId xmlns:a16="http://schemas.microsoft.com/office/drawing/2014/main" val="2066572946"/>
                    </a:ext>
                  </a:extLst>
                </a:gridCol>
              </a:tblGrid>
              <a:tr h="516094">
                <a:tc>
                  <a:txBody>
                    <a:bodyPr/>
                    <a:lstStyle/>
                    <a:p>
                      <a:pPr algn="ctr"/>
                      <a:r>
                        <a:rPr lang="nl-NL" sz="1800" dirty="0">
                          <a:solidFill>
                            <a:schemeClr val="tx1"/>
                          </a:solidFill>
                        </a:rPr>
                        <a:t>Tape</a:t>
                      </a:r>
                      <a:endParaRPr lang="en-US" sz="18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sz="1800" dirty="0">
                          <a:solidFill>
                            <a:schemeClr val="tx1"/>
                          </a:solidFill>
                        </a:rPr>
                        <a:t>𝜖</a:t>
                      </a:r>
                      <a:r>
                        <a:rPr lang="nl-NL" sz="1800" b="1" baseline="-25000" dirty="0" err="1">
                          <a:solidFill>
                            <a:schemeClr val="tx1"/>
                          </a:solidFill>
                        </a:rPr>
                        <a:t>irr</a:t>
                      </a:r>
                      <a:r>
                        <a:rPr lang="nl-NL" sz="1800" b="1" dirty="0">
                          <a:solidFill>
                            <a:schemeClr val="tx1"/>
                          </a:solidFill>
                        </a:rPr>
                        <a:t>[%]</a:t>
                      </a:r>
                      <a:endParaRPr lang="en-US" sz="1800"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1800" b="1" dirty="0">
                          <a:solidFill>
                            <a:schemeClr val="tx1"/>
                          </a:solidFill>
                        </a:rPr>
                        <a:t>𝜎</a:t>
                      </a:r>
                      <a:r>
                        <a:rPr lang="nl-NL" sz="1800" b="1" baseline="-25000" dirty="0" err="1">
                          <a:solidFill>
                            <a:schemeClr val="tx1"/>
                          </a:solidFill>
                        </a:rPr>
                        <a:t>irr</a:t>
                      </a:r>
                      <a:r>
                        <a:rPr lang="nl-NL" sz="1800" b="1" dirty="0">
                          <a:solidFill>
                            <a:schemeClr val="tx1"/>
                          </a:solidFill>
                        </a:rPr>
                        <a:t> [MPa]</a:t>
                      </a:r>
                      <a:endParaRPr lang="en-US" sz="1800"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1228522054"/>
                  </a:ext>
                </a:extLst>
              </a:tr>
              <a:tr h="570831">
                <a:tc>
                  <a:txBody>
                    <a:bodyPr/>
                    <a:lstStyle/>
                    <a:p>
                      <a:pPr algn="ctr"/>
                      <a:r>
                        <a:rPr lang="nl-NL" sz="1800" dirty="0">
                          <a:solidFill>
                            <a:schemeClr val="tx1"/>
                          </a:solidFill>
                        </a:rPr>
                        <a:t>SSTC</a:t>
                      </a:r>
                      <a:endParaRPr lang="en-US" sz="18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sz="1800" dirty="0">
                          <a:solidFill>
                            <a:schemeClr val="tx1"/>
                          </a:solidFill>
                        </a:rPr>
                        <a:t>0.48</a:t>
                      </a:r>
                      <a:endParaRPr lang="en-US" sz="18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sz="1800" dirty="0">
                          <a:solidFill>
                            <a:schemeClr val="tx1"/>
                          </a:solidFill>
                        </a:rPr>
                        <a:t>709</a:t>
                      </a:r>
                      <a:endParaRPr lang="en-US" sz="18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315786043"/>
                  </a:ext>
                </a:extLst>
              </a:tr>
              <a:tr h="570831">
                <a:tc>
                  <a:txBody>
                    <a:bodyPr/>
                    <a:lstStyle/>
                    <a:p>
                      <a:pPr algn="ctr"/>
                      <a:r>
                        <a:rPr lang="nl-NL" sz="1800" dirty="0" err="1">
                          <a:solidFill>
                            <a:schemeClr val="tx1"/>
                          </a:solidFill>
                        </a:rPr>
                        <a:t>Fujikura</a:t>
                      </a:r>
                      <a:endParaRPr lang="en-US" sz="18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sz="1800" dirty="0">
                          <a:solidFill>
                            <a:schemeClr val="tx1"/>
                          </a:solidFill>
                        </a:rPr>
                        <a:t>0.43</a:t>
                      </a:r>
                      <a:endParaRPr lang="en-US" sz="18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sz="1800" dirty="0">
                          <a:solidFill>
                            <a:schemeClr val="tx1"/>
                          </a:solidFill>
                        </a:rPr>
                        <a:t>626</a:t>
                      </a:r>
                      <a:endParaRPr lang="en-US" sz="18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2114115819"/>
                  </a:ext>
                </a:extLst>
              </a:tr>
              <a:tr h="570831">
                <a:tc>
                  <a:txBody>
                    <a:bodyPr/>
                    <a:lstStyle/>
                    <a:p>
                      <a:pPr algn="ctr"/>
                      <a:r>
                        <a:rPr lang="nl-NL" sz="1800" dirty="0">
                          <a:solidFill>
                            <a:schemeClr val="tx1"/>
                          </a:solidFill>
                        </a:rPr>
                        <a:t>Faraday</a:t>
                      </a:r>
                      <a:endParaRPr lang="en-US" sz="18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sz="1800" dirty="0">
                          <a:solidFill>
                            <a:schemeClr val="tx1"/>
                          </a:solidFill>
                        </a:rPr>
                        <a:t>0.58</a:t>
                      </a:r>
                      <a:endParaRPr lang="en-US" sz="18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algn="ctr"/>
                      <a:r>
                        <a:rPr lang="nl-NL" sz="1800" dirty="0">
                          <a:solidFill>
                            <a:schemeClr val="tx1"/>
                          </a:solidFill>
                        </a:rPr>
                        <a:t>900</a:t>
                      </a:r>
                      <a:endParaRPr lang="en-US" sz="18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2438246850"/>
                  </a:ext>
                </a:extLst>
              </a:tr>
            </a:tbl>
          </a:graphicData>
        </a:graphic>
      </p:graphicFrame>
      <p:sp>
        <p:nvSpPr>
          <p:cNvPr id="18" name="Title 1">
            <a:extLst>
              <a:ext uri="{FF2B5EF4-FFF2-40B4-BE49-F238E27FC236}">
                <a16:creationId xmlns:a16="http://schemas.microsoft.com/office/drawing/2014/main" id="{5736C8B0-41B5-60F0-9E4A-55C50F8A9BC8}"/>
              </a:ext>
            </a:extLst>
          </p:cNvPr>
          <p:cNvSpPr txBox="1">
            <a:spLocks/>
          </p:cNvSpPr>
          <p:nvPr/>
        </p:nvSpPr>
        <p:spPr>
          <a:xfrm>
            <a:off x="299180" y="83637"/>
            <a:ext cx="8902234" cy="73889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500" b="1" dirty="0">
                <a:solidFill>
                  <a:srgbClr val="A5B913"/>
                </a:solidFill>
                <a:latin typeface="+mn-lt"/>
                <a:ea typeface="+mn-ea"/>
                <a:cs typeface="Arial" panose="020B0604020202020204" pitchFamily="34" charset="0"/>
              </a:rPr>
              <a:t>Axial tensile Stress-Strain curves &amp; I</a:t>
            </a:r>
            <a:r>
              <a:rPr lang="en-US" sz="3500" b="1" baseline="-25000" dirty="0">
                <a:solidFill>
                  <a:srgbClr val="A5B913"/>
                </a:solidFill>
                <a:latin typeface="+mn-lt"/>
                <a:ea typeface="+mn-ea"/>
                <a:cs typeface="Arial" panose="020B0604020202020204" pitchFamily="34" charset="0"/>
              </a:rPr>
              <a:t>c</a:t>
            </a:r>
            <a:r>
              <a:rPr lang="en-US" sz="3500" b="1" dirty="0">
                <a:solidFill>
                  <a:srgbClr val="A5B913"/>
                </a:solidFill>
                <a:latin typeface="+mn-lt"/>
                <a:ea typeface="+mn-ea"/>
                <a:cs typeface="Arial" panose="020B0604020202020204" pitchFamily="34" charset="0"/>
              </a:rPr>
              <a:t>(𝜖)</a:t>
            </a:r>
          </a:p>
        </p:txBody>
      </p:sp>
      <p:sp>
        <p:nvSpPr>
          <p:cNvPr id="19" name="Tijdelijke aanduiding voor dianummer 16">
            <a:extLst>
              <a:ext uri="{FF2B5EF4-FFF2-40B4-BE49-F238E27FC236}">
                <a16:creationId xmlns:a16="http://schemas.microsoft.com/office/drawing/2014/main" id="{7F18390D-E473-C3ED-63AB-D9A822A78A8B}"/>
              </a:ext>
            </a:extLst>
          </p:cNvPr>
          <p:cNvSpPr txBox="1">
            <a:spLocks/>
          </p:cNvSpPr>
          <p:nvPr/>
        </p:nvSpPr>
        <p:spPr>
          <a:xfrm>
            <a:off x="9448800" y="6519023"/>
            <a:ext cx="2743200"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4895F3B-300A-4A0D-8BB6-BD97C84A7C73}" type="slidenum">
              <a:rPr lang="en-GB" sz="1400" smtClean="0"/>
              <a:pPr/>
              <a:t>8</a:t>
            </a:fld>
            <a:endParaRPr lang="en-GB" sz="1400" dirty="0"/>
          </a:p>
        </p:txBody>
      </p:sp>
      <p:pic>
        <p:nvPicPr>
          <p:cNvPr id="21" name="Picture 20">
            <a:extLst>
              <a:ext uri="{FF2B5EF4-FFF2-40B4-BE49-F238E27FC236}">
                <a16:creationId xmlns:a16="http://schemas.microsoft.com/office/drawing/2014/main" id="{29BEB54A-9F73-A06B-DC44-B86BEA5743E1}"/>
              </a:ext>
            </a:extLst>
          </p:cNvPr>
          <p:cNvPicPr>
            <a:picLocks noChangeAspect="1"/>
          </p:cNvPicPr>
          <p:nvPr/>
        </p:nvPicPr>
        <p:blipFill>
          <a:blip r:embed="rId14"/>
          <a:srcRect l="81944" t="34667" r="7889" b="57333"/>
          <a:stretch/>
        </p:blipFill>
        <p:spPr>
          <a:xfrm>
            <a:off x="10892879" y="21882"/>
            <a:ext cx="1299121" cy="638912"/>
          </a:xfrm>
          <a:prstGeom prst="rect">
            <a:avLst/>
          </a:prstGeom>
        </p:spPr>
      </p:pic>
    </p:spTree>
    <p:extLst>
      <p:ext uri="{BB962C8B-B14F-4D97-AF65-F5344CB8AC3E}">
        <p14:creationId xmlns:p14="http://schemas.microsoft.com/office/powerpoint/2010/main" val="14792495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3D0DF503-FDB4-3C35-A8C5-F0B0130E36B9}"/>
              </a:ext>
            </a:extLst>
          </p:cNvPr>
          <p:cNvPicPr>
            <a:picLocks noChangeAspect="1"/>
          </p:cNvPicPr>
          <p:nvPr/>
        </p:nvPicPr>
        <p:blipFill>
          <a:blip r:embed="rId3"/>
          <a:srcRect l="24361" t="46048" r="38533" b="35194"/>
          <a:stretch/>
        </p:blipFill>
        <p:spPr>
          <a:xfrm>
            <a:off x="411480" y="1125360"/>
            <a:ext cx="6180009" cy="1952625"/>
          </a:xfrm>
          <a:prstGeom prst="rect">
            <a:avLst/>
          </a:prstGeom>
        </p:spPr>
      </p:pic>
      <p:pic>
        <p:nvPicPr>
          <p:cNvPr id="6" name="Picture 5">
            <a:extLst>
              <a:ext uri="{FF2B5EF4-FFF2-40B4-BE49-F238E27FC236}">
                <a16:creationId xmlns:a16="http://schemas.microsoft.com/office/drawing/2014/main" id="{2D27AD97-FE13-4ACA-BACE-A5E00455A4BC}"/>
              </a:ext>
            </a:extLst>
          </p:cNvPr>
          <p:cNvPicPr>
            <a:picLocks noChangeAspect="1"/>
          </p:cNvPicPr>
          <p:nvPr/>
        </p:nvPicPr>
        <p:blipFill>
          <a:blip r:embed="rId4"/>
          <a:srcRect l="28986" t="64033" r="27959" b="17894"/>
          <a:stretch/>
        </p:blipFill>
        <p:spPr>
          <a:xfrm>
            <a:off x="2365379" y="3507126"/>
            <a:ext cx="4930727" cy="1507695"/>
          </a:xfrm>
          <a:prstGeom prst="rect">
            <a:avLst/>
          </a:prstGeom>
        </p:spPr>
      </p:pic>
      <p:pic>
        <p:nvPicPr>
          <p:cNvPr id="8" name="Picture 7">
            <a:extLst>
              <a:ext uri="{FF2B5EF4-FFF2-40B4-BE49-F238E27FC236}">
                <a16:creationId xmlns:a16="http://schemas.microsoft.com/office/drawing/2014/main" id="{C2C76E6A-B58C-05B5-B470-2D9E877840C7}"/>
              </a:ext>
            </a:extLst>
          </p:cNvPr>
          <p:cNvPicPr>
            <a:picLocks noChangeAspect="1"/>
          </p:cNvPicPr>
          <p:nvPr/>
        </p:nvPicPr>
        <p:blipFill>
          <a:blip r:embed="rId5"/>
          <a:srcRect l="11778" t="32267" r="53805" b="48388"/>
          <a:stretch/>
        </p:blipFill>
        <p:spPr>
          <a:xfrm>
            <a:off x="286439" y="5402594"/>
            <a:ext cx="3517466" cy="1188855"/>
          </a:xfrm>
          <a:prstGeom prst="rect">
            <a:avLst/>
          </a:prstGeom>
        </p:spPr>
      </p:pic>
      <p:pic>
        <p:nvPicPr>
          <p:cNvPr id="10" name="Picture 9">
            <a:extLst>
              <a:ext uri="{FF2B5EF4-FFF2-40B4-BE49-F238E27FC236}">
                <a16:creationId xmlns:a16="http://schemas.microsoft.com/office/drawing/2014/main" id="{8D67E1BB-7EC1-CD8A-9E6E-4AA41F11E197}"/>
              </a:ext>
            </a:extLst>
          </p:cNvPr>
          <p:cNvPicPr>
            <a:picLocks noChangeAspect="1"/>
          </p:cNvPicPr>
          <p:nvPr/>
        </p:nvPicPr>
        <p:blipFill>
          <a:blip r:embed="rId6"/>
          <a:stretch>
            <a:fillRect/>
          </a:stretch>
        </p:blipFill>
        <p:spPr>
          <a:xfrm>
            <a:off x="7160689" y="834189"/>
            <a:ext cx="4930727" cy="2739210"/>
          </a:xfrm>
          <a:prstGeom prst="rect">
            <a:avLst/>
          </a:prstGeom>
        </p:spPr>
      </p:pic>
      <p:sp>
        <p:nvSpPr>
          <p:cNvPr id="12" name="TextBox 11">
            <a:extLst>
              <a:ext uri="{FF2B5EF4-FFF2-40B4-BE49-F238E27FC236}">
                <a16:creationId xmlns:a16="http://schemas.microsoft.com/office/drawing/2014/main" id="{4A8FBACA-424E-9480-AFD7-01EBF1F5E15A}"/>
              </a:ext>
            </a:extLst>
          </p:cNvPr>
          <p:cNvSpPr txBox="1"/>
          <p:nvPr/>
        </p:nvSpPr>
        <p:spPr>
          <a:xfrm>
            <a:off x="7638446" y="3729127"/>
            <a:ext cx="4353818" cy="2862322"/>
          </a:xfrm>
          <a:prstGeom prst="rect">
            <a:avLst/>
          </a:prstGeom>
          <a:solidFill>
            <a:schemeClr val="bg1">
              <a:lumMod val="95000"/>
            </a:schemeClr>
          </a:solidFill>
        </p:spPr>
        <p:txBody>
          <a:bodyPr wrap="square">
            <a:spAutoFit/>
          </a:bodyPr>
          <a:lstStyle/>
          <a:p>
            <a:pPr marL="285750" indent="-285750">
              <a:buFont typeface="Arial" panose="020B0604020202020204" pitchFamily="34" charset="0"/>
              <a:buChar char="•"/>
            </a:pPr>
            <a:r>
              <a:rPr lang="en-GB" sz="2000" dirty="0"/>
              <a:t>The 5-tape stack showed limited degradation (2-5%) for the bending radii of 250 mm and 150 mm. </a:t>
            </a:r>
          </a:p>
          <a:p>
            <a:pPr marL="285750" indent="-285750">
              <a:buFont typeface="Arial" panose="020B0604020202020204" pitchFamily="34" charset="0"/>
              <a:buChar char="•"/>
            </a:pPr>
            <a:r>
              <a:rPr lang="en-GB" sz="2000" dirty="0"/>
              <a:t>The 10-tape stack had severe critical current degradation (20-25%) for the radii of 250 mm and 150 mm. </a:t>
            </a:r>
          </a:p>
          <a:p>
            <a:pPr marL="285750" indent="-285750">
              <a:buFont typeface="Arial" panose="020B0604020202020204" pitchFamily="34" charset="0"/>
              <a:buChar char="•"/>
            </a:pPr>
            <a:r>
              <a:rPr lang="en-GB" sz="2000" dirty="0"/>
              <a:t>Bending at 50 mm caused detachment at the soldered interface and buckling to both cables. </a:t>
            </a:r>
          </a:p>
        </p:txBody>
      </p:sp>
      <p:pic>
        <p:nvPicPr>
          <p:cNvPr id="13" name="Picture 12">
            <a:extLst>
              <a:ext uri="{FF2B5EF4-FFF2-40B4-BE49-F238E27FC236}">
                <a16:creationId xmlns:a16="http://schemas.microsoft.com/office/drawing/2014/main" id="{F2606BB6-7FD5-9C75-DB33-5CC5B48B5D95}"/>
              </a:ext>
            </a:extLst>
          </p:cNvPr>
          <p:cNvPicPr>
            <a:picLocks noChangeAspect="1"/>
          </p:cNvPicPr>
          <p:nvPr/>
        </p:nvPicPr>
        <p:blipFill>
          <a:blip r:embed="rId5"/>
          <a:srcRect l="53216" t="32267" r="10972" b="48614"/>
          <a:stretch/>
        </p:blipFill>
        <p:spPr>
          <a:xfrm>
            <a:off x="3982574" y="5402594"/>
            <a:ext cx="3384147" cy="1188855"/>
          </a:xfrm>
          <a:prstGeom prst="rect">
            <a:avLst/>
          </a:prstGeom>
        </p:spPr>
      </p:pic>
      <p:sp>
        <p:nvSpPr>
          <p:cNvPr id="14" name="TextBox 13">
            <a:extLst>
              <a:ext uri="{FF2B5EF4-FFF2-40B4-BE49-F238E27FC236}">
                <a16:creationId xmlns:a16="http://schemas.microsoft.com/office/drawing/2014/main" id="{678FEDA7-9932-CFBE-9155-4CC7533A66CF}"/>
              </a:ext>
            </a:extLst>
          </p:cNvPr>
          <p:cNvSpPr txBox="1"/>
          <p:nvPr/>
        </p:nvSpPr>
        <p:spPr>
          <a:xfrm>
            <a:off x="376156" y="3445366"/>
            <a:ext cx="1818481" cy="1631216"/>
          </a:xfrm>
          <a:prstGeom prst="rect">
            <a:avLst/>
          </a:prstGeom>
          <a:solidFill>
            <a:schemeClr val="accent2">
              <a:lumMod val="20000"/>
              <a:lumOff val="80000"/>
            </a:schemeClr>
          </a:solidFill>
        </p:spPr>
        <p:txBody>
          <a:bodyPr wrap="square" rtlCol="0">
            <a:spAutoFit/>
          </a:bodyPr>
          <a:lstStyle/>
          <a:p>
            <a:r>
              <a:rPr lang="en-US" sz="2000" dirty="0"/>
              <a:t>Critical current and n-value for 5- tape stack depended on bending radius</a:t>
            </a:r>
            <a:endParaRPr lang="en-GB" sz="2000" dirty="0"/>
          </a:p>
        </p:txBody>
      </p:sp>
      <p:sp>
        <p:nvSpPr>
          <p:cNvPr id="15" name="TextBox 14">
            <a:extLst>
              <a:ext uri="{FF2B5EF4-FFF2-40B4-BE49-F238E27FC236}">
                <a16:creationId xmlns:a16="http://schemas.microsoft.com/office/drawing/2014/main" id="{3C6E38E5-7219-88B4-BCE4-C24224BB8D4E}"/>
              </a:ext>
            </a:extLst>
          </p:cNvPr>
          <p:cNvSpPr txBox="1"/>
          <p:nvPr/>
        </p:nvSpPr>
        <p:spPr>
          <a:xfrm>
            <a:off x="5227205" y="1536192"/>
            <a:ext cx="1299908" cy="369332"/>
          </a:xfrm>
          <a:prstGeom prst="rect">
            <a:avLst/>
          </a:prstGeom>
          <a:solidFill>
            <a:schemeClr val="bg1"/>
          </a:solidFill>
        </p:spPr>
        <p:txBody>
          <a:bodyPr wrap="none" rtlCol="0">
            <a:spAutoFit/>
          </a:bodyPr>
          <a:lstStyle/>
          <a:p>
            <a:r>
              <a:rPr lang="en-US" dirty="0"/>
              <a:t>Voltage tap</a:t>
            </a:r>
            <a:endParaRPr lang="en-GB" dirty="0"/>
          </a:p>
        </p:txBody>
      </p:sp>
      <p:grpSp>
        <p:nvGrpSpPr>
          <p:cNvPr id="19" name="Group 18">
            <a:extLst>
              <a:ext uri="{FF2B5EF4-FFF2-40B4-BE49-F238E27FC236}">
                <a16:creationId xmlns:a16="http://schemas.microsoft.com/office/drawing/2014/main" id="{6DC56746-8621-4778-1931-B51D7C5AFA0D}"/>
              </a:ext>
            </a:extLst>
          </p:cNvPr>
          <p:cNvGrpSpPr/>
          <p:nvPr/>
        </p:nvGrpSpPr>
        <p:grpSpPr>
          <a:xfrm>
            <a:off x="286439" y="893440"/>
            <a:ext cx="6803601" cy="2215240"/>
            <a:chOff x="411480" y="1156054"/>
            <a:chExt cx="6180009" cy="1952625"/>
          </a:xfrm>
        </p:grpSpPr>
        <p:pic>
          <p:nvPicPr>
            <p:cNvPr id="3" name="Picture 2">
              <a:extLst>
                <a:ext uri="{FF2B5EF4-FFF2-40B4-BE49-F238E27FC236}">
                  <a16:creationId xmlns:a16="http://schemas.microsoft.com/office/drawing/2014/main" id="{72005D0B-69BB-4B7A-A11A-4DD5C46BC0F3}"/>
                </a:ext>
              </a:extLst>
            </p:cNvPr>
            <p:cNvPicPr>
              <a:picLocks noChangeAspect="1"/>
            </p:cNvPicPr>
            <p:nvPr/>
          </p:nvPicPr>
          <p:blipFill>
            <a:blip r:embed="rId3"/>
            <a:srcRect l="24361" t="46048" r="38533" b="35194"/>
            <a:stretch/>
          </p:blipFill>
          <p:spPr>
            <a:xfrm>
              <a:off x="411480" y="1156054"/>
              <a:ext cx="6180009" cy="1952625"/>
            </a:xfrm>
            <a:prstGeom prst="rect">
              <a:avLst/>
            </a:prstGeom>
          </p:spPr>
        </p:pic>
        <p:sp>
          <p:nvSpPr>
            <p:cNvPr id="16" name="TextBox 15">
              <a:extLst>
                <a:ext uri="{FF2B5EF4-FFF2-40B4-BE49-F238E27FC236}">
                  <a16:creationId xmlns:a16="http://schemas.microsoft.com/office/drawing/2014/main" id="{4FC3F971-B086-4A4C-129F-CDCF0F09C0FB}"/>
                </a:ext>
              </a:extLst>
            </p:cNvPr>
            <p:cNvSpPr txBox="1"/>
            <p:nvPr/>
          </p:nvSpPr>
          <p:spPr>
            <a:xfrm>
              <a:off x="5162828" y="2597553"/>
              <a:ext cx="1428661" cy="369332"/>
            </a:xfrm>
            <a:prstGeom prst="rect">
              <a:avLst/>
            </a:prstGeom>
            <a:solidFill>
              <a:schemeClr val="bg1"/>
            </a:solidFill>
          </p:spPr>
          <p:txBody>
            <a:bodyPr wrap="none" rtlCol="0">
              <a:spAutoFit/>
            </a:bodyPr>
            <a:lstStyle/>
            <a:p>
              <a:r>
                <a:rPr lang="en-US" dirty="0"/>
                <a:t>Current lead</a:t>
              </a:r>
              <a:endParaRPr lang="en-GB" dirty="0"/>
            </a:p>
          </p:txBody>
        </p:sp>
        <p:sp>
          <p:nvSpPr>
            <p:cNvPr id="18" name="TextBox 17">
              <a:extLst>
                <a:ext uri="{FF2B5EF4-FFF2-40B4-BE49-F238E27FC236}">
                  <a16:creationId xmlns:a16="http://schemas.microsoft.com/office/drawing/2014/main" id="{64DAA0D1-5866-CD3F-3092-E06C9110E921}"/>
                </a:ext>
              </a:extLst>
            </p:cNvPr>
            <p:cNvSpPr txBox="1"/>
            <p:nvPr/>
          </p:nvSpPr>
          <p:spPr>
            <a:xfrm>
              <a:off x="5227205" y="1505498"/>
              <a:ext cx="1299908" cy="369332"/>
            </a:xfrm>
            <a:prstGeom prst="rect">
              <a:avLst/>
            </a:prstGeom>
            <a:solidFill>
              <a:schemeClr val="bg1"/>
            </a:solidFill>
          </p:spPr>
          <p:txBody>
            <a:bodyPr wrap="none" rtlCol="0">
              <a:spAutoFit/>
            </a:bodyPr>
            <a:lstStyle/>
            <a:p>
              <a:r>
                <a:rPr lang="en-US" dirty="0"/>
                <a:t>Voltage tap</a:t>
              </a:r>
              <a:endParaRPr lang="en-GB" dirty="0"/>
            </a:p>
          </p:txBody>
        </p:sp>
      </p:grpSp>
      <p:sp>
        <p:nvSpPr>
          <p:cNvPr id="20" name="Title 1">
            <a:extLst>
              <a:ext uri="{FF2B5EF4-FFF2-40B4-BE49-F238E27FC236}">
                <a16:creationId xmlns:a16="http://schemas.microsoft.com/office/drawing/2014/main" id="{5297AE33-142D-F517-A662-81D921A4DFA1}"/>
              </a:ext>
            </a:extLst>
          </p:cNvPr>
          <p:cNvSpPr txBox="1">
            <a:spLocks/>
          </p:cNvSpPr>
          <p:nvPr/>
        </p:nvSpPr>
        <p:spPr>
          <a:xfrm>
            <a:off x="286440" y="90943"/>
            <a:ext cx="10124500" cy="73889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500" b="1" dirty="0">
                <a:solidFill>
                  <a:srgbClr val="A5B913"/>
                </a:solidFill>
                <a:latin typeface="+mn-lt"/>
                <a:ea typeface="+mn-ea"/>
                <a:cs typeface="Arial" panose="020B0604020202020204" pitchFamily="34" charset="0"/>
              </a:rPr>
              <a:t>Bending of the soldered 5- and 10-tapes stack cables</a:t>
            </a:r>
          </a:p>
        </p:txBody>
      </p:sp>
      <p:sp>
        <p:nvSpPr>
          <p:cNvPr id="21" name="Tijdelijke aanduiding voor dianummer 16">
            <a:extLst>
              <a:ext uri="{FF2B5EF4-FFF2-40B4-BE49-F238E27FC236}">
                <a16:creationId xmlns:a16="http://schemas.microsoft.com/office/drawing/2014/main" id="{7D89C828-D5E2-D146-CF1E-5A3CAAE2004D}"/>
              </a:ext>
            </a:extLst>
          </p:cNvPr>
          <p:cNvSpPr txBox="1">
            <a:spLocks/>
          </p:cNvSpPr>
          <p:nvPr/>
        </p:nvSpPr>
        <p:spPr>
          <a:xfrm>
            <a:off x="9448800" y="6519023"/>
            <a:ext cx="2743200"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4895F3B-300A-4A0D-8BB6-BD97C84A7C73}" type="slidenum">
              <a:rPr lang="en-GB" sz="1400" smtClean="0"/>
              <a:pPr/>
              <a:t>9</a:t>
            </a:fld>
            <a:endParaRPr lang="en-GB" sz="1400" dirty="0"/>
          </a:p>
        </p:txBody>
      </p:sp>
      <p:pic>
        <p:nvPicPr>
          <p:cNvPr id="23" name="Picture 22">
            <a:extLst>
              <a:ext uri="{FF2B5EF4-FFF2-40B4-BE49-F238E27FC236}">
                <a16:creationId xmlns:a16="http://schemas.microsoft.com/office/drawing/2014/main" id="{DF43C971-0EFA-0841-B9A7-9214880B1155}"/>
              </a:ext>
            </a:extLst>
          </p:cNvPr>
          <p:cNvPicPr>
            <a:picLocks noChangeAspect="1"/>
          </p:cNvPicPr>
          <p:nvPr/>
        </p:nvPicPr>
        <p:blipFill>
          <a:blip r:embed="rId7"/>
          <a:srcRect l="81944" t="34667" r="7889" b="57333"/>
          <a:stretch/>
        </p:blipFill>
        <p:spPr>
          <a:xfrm>
            <a:off x="10892879" y="0"/>
            <a:ext cx="1299121" cy="638912"/>
          </a:xfrm>
          <a:prstGeom prst="rect">
            <a:avLst/>
          </a:prstGeom>
        </p:spPr>
      </p:pic>
    </p:spTree>
    <p:extLst>
      <p:ext uri="{BB962C8B-B14F-4D97-AF65-F5344CB8AC3E}">
        <p14:creationId xmlns:p14="http://schemas.microsoft.com/office/powerpoint/2010/main" val="7908917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867</TotalTime>
  <Words>2306</Words>
  <Application>Microsoft Office PowerPoint</Application>
  <PresentationFormat>Widescreen</PresentationFormat>
  <Paragraphs>350</Paragraphs>
  <Slides>27</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Amasis MT Pro Light</vt:lpstr>
      <vt:lpstr>Amasis MT Pro Medium</vt:lpstr>
      <vt:lpstr>Aptos</vt:lpstr>
      <vt:lpstr>Aptos Display</vt:lpstr>
      <vt:lpstr>Arial</vt:lpstr>
      <vt:lpstr>Calibri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Anna Kario</dc:creator>
  <cp:lastModifiedBy>Herman ten Kate (TNW)</cp:lastModifiedBy>
  <cp:revision>36</cp:revision>
  <dcterms:created xsi:type="dcterms:W3CDTF">2025-03-12T10:30:31Z</dcterms:created>
  <dcterms:modified xsi:type="dcterms:W3CDTF">2025-03-20T12:05:29Z</dcterms:modified>
</cp:coreProperties>
</file>