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7" r:id="rId4"/>
    <p:sldId id="264" r:id="rId5"/>
    <p:sldId id="265" r:id="rId6"/>
    <p:sldId id="268" r:id="rId7"/>
    <p:sldId id="272" r:id="rId8"/>
    <p:sldId id="273" r:id="rId9"/>
    <p:sldId id="271" r:id="rId10"/>
    <p:sldId id="274" r:id="rId11"/>
    <p:sldId id="280" r:id="rId12"/>
    <p:sldId id="281" r:id="rId13"/>
    <p:sldId id="275" r:id="rId14"/>
    <p:sldId id="276" r:id="rId15"/>
    <p:sldId id="282" r:id="rId16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5C8"/>
    <a:srgbClr val="AC0000"/>
    <a:srgbClr val="7DCDBE"/>
    <a:srgbClr val="4E008E"/>
    <a:srgbClr val="EFEFEF"/>
    <a:srgbClr val="C3B9D7"/>
    <a:srgbClr val="FFDCA5"/>
    <a:srgbClr val="F07387"/>
    <a:srgbClr val="82C8F0"/>
    <a:srgbClr val="270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8192" autoAdjust="0"/>
  </p:normalViewPr>
  <p:slideViewPr>
    <p:cSldViewPr snapToGrid="0" snapToObjects="1" showGuides="1">
      <p:cViewPr varScale="1">
        <p:scale>
          <a:sx n="141" d="100"/>
          <a:sy n="141" d="100"/>
        </p:scale>
        <p:origin x="984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56" d="100"/>
          <a:sy n="156" d="100"/>
        </p:scale>
        <p:origin x="541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398E1-C99F-B940-AA2A-81EFFACD4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D06C-D5DE-814D-931E-02A0CE659BAA}" type="datetimeFigureOut">
              <a:rPr lang="fi-FI" smtClean="0"/>
              <a:t>20.3.2025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1C63F-BE00-6D49-B7F3-B253A7D51A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71539-0194-5C43-B2F5-2C601016B9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9C7D-6C28-B047-9D84-D52122B215C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155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9BFB5-475C-5B44-BA4D-42DE8089864D}" type="datetimeFigureOut">
              <a:rPr lang="fi-FI" smtClean="0"/>
              <a:t>20.3.2025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97949-CA96-A34A-920F-344DC55B3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62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025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1698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427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AAF8B-8C17-08D8-F454-D94DDD212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9612DB-AE2B-9F17-8DE2-A850059E7C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218E48-300A-3157-5538-432B368204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B04E2-7BAB-FD40-44F6-7892FE18F7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5725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AEDCB-1E1B-E4DB-FA67-A43EA54C4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EC6B96-B22F-7516-8AD5-93DC55B38C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26DA8C-912C-4DB3-DC35-C94CC28A7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3E37D-ACC6-2588-29FD-325D26B91B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565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638" y="2553066"/>
            <a:ext cx="6212793" cy="33818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pic>
        <p:nvPicPr>
          <p:cNvPr id="4" name="Kuva 3" descr="Tampere University.">
            <a:extLst>
              <a:ext uri="{FF2B5EF4-FFF2-40B4-BE49-F238E27FC236}">
                <a16:creationId xmlns:a16="http://schemas.microsoft.com/office/drawing/2014/main" id="{F4B581D9-6573-401D-B01B-EC70ACF75D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000" y="1080000"/>
            <a:ext cx="372127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3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51813" cy="64293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7B513FB-A89D-4CD9-816A-A2426574FC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7FC877C-D72B-4FA2-A4D8-10EC144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BA96801F-E137-4B25-94D7-4851FADECBA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132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DF54673-9ACE-45BB-89AE-4DF9D1200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43351" cy="642938"/>
          </a:xfrm>
          <a:prstGeom prst="rect">
            <a:avLst/>
          </a:prstGeo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BA03E9-7771-435A-ACF2-791A64625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A061E97-8041-4B8C-84EB-4224E0AC8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E88A044-4865-4080-A1DB-4D812EAA9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8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1F2527F-684A-4121-9363-8807B0AFD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306364A-3632-4E1B-8113-A8981F3C5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DFF5CBD4-0D40-46CB-83FF-1C58DD7870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917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A4069F-7B77-435A-A9D6-CD64E2434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737735C-1BFC-5948-A4B6-6B9D9DF1DAD9}"/>
              </a:ext>
            </a:extLst>
          </p:cNvPr>
          <p:cNvSpPr txBox="1">
            <a:spLocks/>
          </p:cNvSpPr>
          <p:nvPr userDrawn="1"/>
        </p:nvSpPr>
        <p:spPr>
          <a:xfrm>
            <a:off x="430580" y="6506631"/>
            <a:ext cx="6779559" cy="25194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86E1A08-E0B6-4CF0-9B54-F868C9DF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C7C9B07-1287-4DA9-8EE6-AAC6DE816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697E018-CB7F-48B9-B44F-8C4B55AF6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4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A31E617-3DD2-45F9-87A9-28710F458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23AE687-7288-4989-808B-BBFE1801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C9304CA3-67E1-4FC8-9377-97D39A8697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2863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964" y="908050"/>
            <a:ext cx="7092900" cy="4960938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9A114AA-0FC1-4BDA-A87A-450D91C7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8A440A0-2DFA-4694-8E9A-F37821D64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B3199E04-FCC9-48F1-9FFB-2F71AFADEA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2077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FB501874-212D-43E0-A21F-C912819BD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Muokkaa ots. peruasdasdasdasdstyyl.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431" y="908050"/>
            <a:ext cx="7084433" cy="496093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0FB749-BBFE-438A-B34D-304382F9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D16047A-E530-4F76-BE04-5DB0A3040E2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7B2D6AA-88A2-4EE8-91D4-604C9EE5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2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A817179-6464-4F21-9B03-3D32D962B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353961E-5198-4EC6-84CF-7D796EA3D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0F202A3E-9DD7-4C20-B920-B130C51F61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7832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A30A482-DF25-4AC1-93FF-A21A43ED8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08E8C6C-B535-4624-AE36-E7AA2DD3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D573219-6138-48B9-B6B4-28078E6649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093FE60-FDE5-4FFB-BA0D-01896B739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94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A231356-4E89-42FF-B9D2-5276EA40A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294DD31-33A4-4715-9A6D-15C4AF304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FEC80EF1-75D1-469D-8A92-4BE196BAFDB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1610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844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2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EEF2D1E-9D26-4178-9CD9-82D802C125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AC67BEA-6EFD-4E49-843A-63C8CA4D1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3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6C69A4-9805-44B9-86C2-D0BEF1B39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6E3F5C-87B6-4EC2-BBE3-B9D1C41B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5EC882A-A2D2-46CB-99A6-60BC54D854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5571256-36CB-4721-8D5D-45CF8D5DF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66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2800" y="914275"/>
            <a:ext cx="7018337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3500BF-A2C1-4F36-A443-35E1074B6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03234A5-5678-4107-B6E4-4D194E2ECF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AEB90590-21DA-48A3-904A-917FC50EB7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9989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DF7A597D-CD79-4B30-894C-1B2608609C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4333" y="914275"/>
            <a:ext cx="7021530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06352D-B086-43FE-8FC5-AC6B4EA8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FC39A97-01AE-4D0D-B345-8CBA5227461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C76E15C-8063-441E-A2E0-1EBFFF54D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159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3679" y="1143245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267" y="1312457"/>
            <a:ext cx="5040000" cy="48906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17F52D9-8B1E-4F7F-AA8C-39AD4EB47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B5273A0-B2DF-4C71-84F5-8A0CABCD5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3A36DE0-5C27-4F2F-B628-D82AEFA8D89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89717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D4B79723-8A28-41DA-8158-47C40BEA1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9144" y="1129720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4" y="1320928"/>
            <a:ext cx="5040000" cy="48906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0B3E6F3-32BA-42D1-BB7C-49EDFDFB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62A019B-6E71-4FF6-8233-F4C9562575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7264E8-D67F-450D-B5B3-7C3FE5CFB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7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7201" y="908050"/>
            <a:ext cx="6103938" cy="5281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708" y="792399"/>
            <a:ext cx="4957631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8363" y="2960016"/>
            <a:ext cx="4849977" cy="32297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84F16D1-C984-4655-8258-D6EF6AF7D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0ACAF84-7C25-4838-BB2E-3953315E6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7F734B17-F190-4E9B-912E-CA33643B1B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6329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782EC1E3-2963-4D1C-A09D-168216C669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6893" y="2960016"/>
            <a:ext cx="4857292" cy="32224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28733" y="908050"/>
            <a:ext cx="6112405" cy="5273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665" y="775657"/>
            <a:ext cx="4955519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35FED0F-203A-4399-B1A6-E36F6BDBF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7E17269-133F-4041-8E1C-C34F81D99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09F9ABA-0045-4D3B-9E43-6CE8DD7F6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6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1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7" y="1931988"/>
            <a:ext cx="2502487" cy="15236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7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31432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2pPr>
            <a:lvl3pPr marL="671513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3pPr>
            <a:lvl4pPr marL="1027112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4pPr>
            <a:lvl5pPr marL="133667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558BD131-E1E6-6B4A-8A43-7499BB4F44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3849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7DB071B-9088-9940-8EEF-A7349739FA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3849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D91EB564-08EC-084A-85ED-67955978534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66181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5E66258-07E1-E642-A305-89957CDCCF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66181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DDAC2486-1BBC-E148-8A6A-A96E0924C8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28513" y="1933860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1A3268F3-BC79-314A-9049-89ABFE4885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28513" y="3457497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36BEA95B-149A-4378-99A8-4A3778EC0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CEF878AF-8D06-4EF3-883F-34F2EFF16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5FB341E1-B4C6-4A8F-95EC-40D3CF9664A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60357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2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5111911C-6CB3-AD44-A987-239427CE40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6978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4B81E064-8551-694A-8FD5-C523BEB10D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6978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E37D0D04-EE41-5F42-BA3B-67ED3166C6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1049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7609D31-2B9E-9841-9A07-1A4FC70457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49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32E84F1-B479-4DA5-B79A-E1AAD01844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BF1F0F-97EF-4D74-A4D0-217EA478DC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74C35F04-76D4-4B98-A67F-2CB880FD6A9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2400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895A594-3BD2-D54E-93FD-6F7FCA50C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39" y="2835805"/>
            <a:ext cx="10660250" cy="18208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type="body" sz="quarter" idx="11" hasCustomPrompt="1"/>
          </p:nvPr>
        </p:nvSpPr>
        <p:spPr>
          <a:xfrm>
            <a:off x="668338" y="4784723"/>
            <a:ext cx="10660062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rgbClr val="4E008E"/>
                </a:solidFill>
              </a:defRPr>
            </a:lvl1pPr>
            <a:lvl2pPr marL="314325" indent="0" algn="r">
              <a:buFontTx/>
              <a:buNone/>
              <a:defRPr/>
            </a:lvl2pPr>
            <a:lvl3pPr marL="671513" indent="0" algn="r">
              <a:buFontTx/>
              <a:buNone/>
              <a:defRPr/>
            </a:lvl3pPr>
            <a:lvl4pPr marL="1027112" indent="0" algn="r">
              <a:buFontTx/>
              <a:buNone/>
              <a:defRPr/>
            </a:lvl4pPr>
            <a:lvl5pPr marL="1336675" indent="0" algn="r">
              <a:buFontTx/>
              <a:buNone/>
              <a:defRPr/>
            </a:lvl5pPr>
          </a:lstStyle>
          <a:p>
            <a:pPr lvl="0"/>
            <a:r>
              <a:rPr lang="en-GB" noProof="0"/>
              <a:t>– Firstname Lastname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54C215-BF9C-463D-8116-5E5F873B8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2651F8-67AD-4CA7-B5C5-141B94156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38B48EA-3C26-4DE6-8A6F-BD13DFD31C4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0049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760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200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rgbClr val="4E008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2D621D0-61E7-E946-BBC9-24D91EE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BB0235-0F5A-40FA-B663-F054FD106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0BDB65-6D51-44F4-970C-428F139C6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81463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CFF25AA6-74E4-4FDC-97D1-348B884E4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02266" y="26834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2" name="Tekstin paikkamerkki 13"/>
          <p:cNvSpPr>
            <a:spLocks noGrp="1"/>
          </p:cNvSpPr>
          <p:nvPr>
            <p:ph type="body" sz="quarter" idx="12" hasCustomPrompt="1"/>
          </p:nvPr>
        </p:nvSpPr>
        <p:spPr>
          <a:xfrm>
            <a:off x="802266" y="4606387"/>
            <a:ext cx="10644349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671513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7112" indent="0">
              <a:buFontTx/>
              <a:buNone/>
              <a:defRPr>
                <a:solidFill>
                  <a:schemeClr val="bg1"/>
                </a:solidFill>
              </a:defRPr>
            </a:lvl4pPr>
            <a:lvl5pPr marL="13366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algn="r"/>
            <a:r>
              <a:rPr lang="en-GB" noProof="0">
                <a:solidFill>
                  <a:schemeClr val="bg1"/>
                </a:solidFill>
              </a:rPr>
              <a:t>– Firstname Lastname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4DAC962-BCA0-4E26-A90A-EC7C6038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B84C95F-B250-4250-A075-AEF10367F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26F114B-97C9-4F70-8E58-1AFA5B8E3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1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2510EA-1654-E84D-A789-CFF2920E0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93510" y="1569142"/>
            <a:ext cx="9690754" cy="4060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sx="74000" sy="7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3233" y="1883432"/>
            <a:ext cx="2401642" cy="3424232"/>
          </a:xfrm>
          <a:solidFill>
            <a:srgbClr val="7DCDBE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D4BC1B-C1D1-4F41-B9B7-335D450148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2126" y="1569143"/>
            <a:ext cx="6827907" cy="816758"/>
          </a:xfrm>
        </p:spPr>
        <p:txBody>
          <a:bodyPr anchor="b" anchorCtr="0">
            <a:noAutofit/>
          </a:bodyPr>
          <a:lstStyle>
            <a:lvl1pPr marL="0" indent="0">
              <a:buNone/>
              <a:defRPr sz="3200" b="1">
                <a:solidFill>
                  <a:srgbClr val="4E00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Firstname Lastname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2938A8D-D773-5142-92B9-89D818060D6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02130" y="2385899"/>
            <a:ext cx="6827904" cy="365134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7DCDBE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26850-0A2D-214C-8173-B9D9A2BCD6CD}"/>
              </a:ext>
            </a:extLst>
          </p:cNvPr>
          <p:cNvCxnSpPr/>
          <p:nvPr userDrawn="1"/>
        </p:nvCxnSpPr>
        <p:spPr>
          <a:xfrm>
            <a:off x="4868747" y="2984293"/>
            <a:ext cx="0" cy="2319489"/>
          </a:xfrm>
          <a:prstGeom prst="line">
            <a:avLst/>
          </a:prstGeom>
          <a:ln w="3175">
            <a:solidFill>
              <a:srgbClr val="4E0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9D0D4C-BB57-D348-99EE-61BD94E3A5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02127" y="2915308"/>
            <a:ext cx="3183740" cy="23923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82D1424-0632-DE42-8831-FEFEDCC907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6294" y="2914199"/>
            <a:ext cx="3183740" cy="239350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66ED82B-11B6-41FE-87C7-2B5722E38F8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9F5273-5630-41AF-BBE6-A465425B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A05E985-5042-48F0-9519-B76D1E94048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76896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96305A-4729-C241-80A5-A3957FB9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923" y="628650"/>
            <a:ext cx="11892077" cy="62293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AACA4F-50A2-4213-AE5B-26622BDBF93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179ABD-0CDD-4487-ADD9-0679BFCE2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BCA9A8C-35F5-4107-B91B-A52435FB7E9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3339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EN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074A7632-0B5B-4DF2-9411-9E0ADFA061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16714" y="1879326"/>
            <a:ext cx="2225901" cy="3114035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A93BB476-CD94-4029-8F95-5AE34712627B}"/>
              </a:ext>
            </a:extLst>
          </p:cNvPr>
          <p:cNvSpPr txBox="1"/>
          <p:nvPr userDrawn="1"/>
        </p:nvSpPr>
        <p:spPr>
          <a:xfrm>
            <a:off x="5794795" y="2509714"/>
            <a:ext cx="3758780" cy="216982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ts val="5400"/>
              </a:lnSpc>
            </a:pPr>
            <a:r>
              <a:rPr lang="en-GB" sz="5600" b="1" noProof="0">
                <a:solidFill>
                  <a:schemeClr val="bg1"/>
                </a:solidFill>
              </a:rPr>
              <a:t>Human Potential Unlimited.</a:t>
            </a:r>
          </a:p>
        </p:txBody>
      </p:sp>
    </p:spTree>
    <p:extLst>
      <p:ext uri="{BB962C8B-B14F-4D97-AF65-F5344CB8AC3E}">
        <p14:creationId xmlns:p14="http://schemas.microsoft.com/office/powerpoint/2010/main" val="15685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05FCAB-7A18-034B-9743-CFD67A1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EC2DD84-1BF6-4E3C-BCC3-08913B1A4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6B2755C-0223-4E55-9084-FF6941279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357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2E511953-F32B-4B5F-9EC2-2431EB03F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E01EC75-0511-4C59-AFDC-B169D9524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4711C01-20AD-4C7D-A906-DDBC6C93E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D49CC18-975B-4218-9BEB-3D804548A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2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55486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399" y="1825625"/>
            <a:ext cx="5387465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ECB8C9-6F71-8745-9B9D-ED3B992FA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BCE51E9-C67C-4EF8-826E-F1A4EE04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DAC9A-9264-4E96-A741-2D8DA1F0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449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351703-006A-624D-9F66-D3B3015E7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43348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706400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706400"/>
            <a:ext cx="539273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8398AE9-4026-46A2-BBA1-AAB09718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AE78F3E-1AD5-409A-90E2-A126A9F8418C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EFCCDBD-D833-4FF5-A833-32B63E903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2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50635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1687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1687" y="2647950"/>
            <a:ext cx="5183188" cy="3541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20D11757-AD21-8C44-BA47-2C7CCF6BD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267BC55-B784-4D84-8769-21885DB5752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1527A28-514A-4E4D-B9BB-80131B1DE7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84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EB8D2C57-C1F3-4D95-825E-2E55BFB96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42163" cy="649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73216" y="1700214"/>
            <a:ext cx="5183188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73216" y="2647950"/>
            <a:ext cx="5183188" cy="3541714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CA17208-6DE2-4F5B-B757-D5C3A176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83CFA40-FCD9-4A03-A580-D0EEA6494001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AACA649-1609-4824-AF1D-CF39DED724D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8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72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20/03/2025</a:t>
            </a:fld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E40AAE-D302-7647-9D31-6971CE88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03743BE5-29C0-A94B-962C-58F60464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911553"/>
            <a:ext cx="10521733" cy="64578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noProof="0"/>
              <a:t>Muokkaa perustyyl. napsautt.</a:t>
            </a:r>
          </a:p>
        </p:txBody>
      </p:sp>
      <p:pic>
        <p:nvPicPr>
          <p:cNvPr id="5" name="Kuva 4" descr="Tampere University.">
            <a:extLst>
              <a:ext uri="{FF2B5EF4-FFF2-40B4-BE49-F238E27FC236}">
                <a16:creationId xmlns:a16="http://schemas.microsoft.com/office/drawing/2014/main" id="{37F13CCF-E858-4691-8DA5-CEDCEA21226F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126000" y="115200"/>
            <a:ext cx="1741557" cy="4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2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69" r:id="rId2"/>
    <p:sldLayoutId id="2147483781" r:id="rId3"/>
    <p:sldLayoutId id="2147483770" r:id="rId4"/>
    <p:sldLayoutId id="2147483803" r:id="rId5"/>
    <p:sldLayoutId id="2147483772" r:id="rId6"/>
    <p:sldLayoutId id="2147483785" r:id="rId7"/>
    <p:sldLayoutId id="2147483773" r:id="rId8"/>
    <p:sldLayoutId id="2147483786" r:id="rId9"/>
    <p:sldLayoutId id="2147483774" r:id="rId10"/>
    <p:sldLayoutId id="2147483787" r:id="rId11"/>
    <p:sldLayoutId id="2147483775" r:id="rId12"/>
    <p:sldLayoutId id="2147483788" r:id="rId13"/>
    <p:sldLayoutId id="2147483798" r:id="rId14"/>
    <p:sldLayoutId id="2147483776" r:id="rId15"/>
    <p:sldLayoutId id="2147483789" r:id="rId16"/>
    <p:sldLayoutId id="2147483778" r:id="rId17"/>
    <p:sldLayoutId id="2147483795" r:id="rId18"/>
    <p:sldLayoutId id="2147483779" r:id="rId19"/>
    <p:sldLayoutId id="2147483796" r:id="rId20"/>
    <p:sldLayoutId id="2147483777" r:id="rId21"/>
    <p:sldLayoutId id="2147483790" r:id="rId22"/>
    <p:sldLayoutId id="2147483791" r:id="rId23"/>
    <p:sldLayoutId id="2147483780" r:id="rId24"/>
    <p:sldLayoutId id="2147483792" r:id="rId25"/>
    <p:sldLayoutId id="2147483782" r:id="rId26"/>
    <p:sldLayoutId id="2147483800" r:id="rId27"/>
    <p:sldLayoutId id="2147483804" r:id="rId28"/>
    <p:sldLayoutId id="2147483802" r:id="rId29"/>
    <p:sldLayoutId id="2147483805" r:id="rId30"/>
    <p:sldLayoutId id="2147483801" r:id="rId31"/>
    <p:sldLayoutId id="2147483783" r:id="rId32"/>
    <p:sldLayoutId id="2147483807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4E008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88950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57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70025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>
          <p15:clr>
            <a:srgbClr val="F26B43"/>
          </p15:clr>
        </p15:guide>
        <p15:guide id="2" pos="7605">
          <p15:clr>
            <a:srgbClr val="F26B43"/>
          </p15:clr>
        </p15:guide>
        <p15:guide id="3" pos="75">
          <p15:clr>
            <a:srgbClr val="F26B43"/>
          </p15:clr>
        </p15:guide>
        <p15:guide id="4" orient="horz" pos="4247">
          <p15:clr>
            <a:srgbClr val="F26B43"/>
          </p15:clr>
        </p15:guide>
        <p15:guide id="5" pos="325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pos="6970">
          <p15:clr>
            <a:srgbClr val="F26B43"/>
          </p15:clr>
        </p15:guide>
        <p15:guide id="8" orient="horz" pos="346">
          <p15:clr>
            <a:srgbClr val="F26B43"/>
          </p15:clr>
        </p15:guide>
        <p15:guide id="9" orient="horz" pos="981">
          <p15:clr>
            <a:srgbClr val="F26B43"/>
          </p15:clr>
        </p15:guide>
        <p15:guide id="10" orient="horz" pos="572">
          <p15:clr>
            <a:srgbClr val="F26B43"/>
          </p15:clr>
        </p15:guide>
        <p15:guide id="11" orient="horz" pos="1071">
          <p15:clr>
            <a:srgbClr val="F26B43"/>
          </p15:clr>
        </p15:guide>
        <p15:guide id="12" pos="733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5.354863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dx.doi.org/10.1016/j.compstruct.2016.04.04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dx.doi.org/10.1016/j.atherosclerosis.2016.09.06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DD36C24-178F-46F9-A4D2-1B8B239D1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7637" y="2553065"/>
            <a:ext cx="8496949" cy="2357601"/>
          </a:xfrm>
        </p:spPr>
        <p:txBody>
          <a:bodyPr/>
          <a:lstStyle/>
          <a:p>
            <a:r>
              <a:rPr lang="en-GB" dirty="0"/>
              <a:t>Local Heating in </a:t>
            </a:r>
            <a:r>
              <a:rPr lang="en-GB" dirty="0" err="1"/>
              <a:t>ReBCO</a:t>
            </a:r>
            <a:r>
              <a:rPr lang="en-GB" dirty="0"/>
              <a:t> Tape and Stack:</a:t>
            </a:r>
            <a:br>
              <a:rPr lang="en-GB" dirty="0"/>
            </a:br>
            <a:br>
              <a:rPr lang="en-GB" sz="2000" dirty="0"/>
            </a:br>
            <a:r>
              <a:rPr lang="en-GB" sz="2000" b="0" i="1" dirty="0"/>
              <a:t>Summarizing the finding of the paper: </a:t>
            </a:r>
            <a:r>
              <a:rPr lang="en-GB" sz="1600" b="0" i="1" dirty="0"/>
              <a:t>DOI: </a:t>
            </a:r>
            <a:r>
              <a:rPr lang="en-GB" sz="1600" b="0" i="1" dirty="0">
                <a:hlinkClick r:id="rId3"/>
              </a:rPr>
              <a:t>10.1109/TASC.2025.3548635</a:t>
            </a:r>
            <a:endParaRPr lang="en-GB" b="0" i="1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B0AC330E-9D51-13A6-D6BA-9C46EF14C5C1}"/>
              </a:ext>
            </a:extLst>
          </p:cNvPr>
          <p:cNvSpPr txBox="1">
            <a:spLocks/>
          </p:cNvSpPr>
          <p:nvPr/>
        </p:nvSpPr>
        <p:spPr>
          <a:xfrm>
            <a:off x="1260038" y="5719592"/>
            <a:ext cx="7914442" cy="5254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b="0" dirty="0"/>
              <a:t>Hamed Milanchian, Tiina Salmi</a:t>
            </a:r>
          </a:p>
        </p:txBody>
      </p:sp>
    </p:spTree>
    <p:extLst>
      <p:ext uri="{BB962C8B-B14F-4D97-AF65-F5344CB8AC3E}">
        <p14:creationId xmlns:p14="http://schemas.microsoft.com/office/powerpoint/2010/main" val="2446998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62D79-E745-65BE-171B-E9704975C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5F47E0-BC7A-69C5-8B35-5EB5799C3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9"/>
            <a:ext cx="11090275" cy="1078202"/>
          </a:xfrm>
        </p:spPr>
        <p:txBody>
          <a:bodyPr/>
          <a:lstStyle/>
          <a:p>
            <a:pPr algn="l"/>
            <a:r>
              <a:rPr lang="en-GB" sz="3600" dirty="0"/>
              <a:t>Results: Interface analysis</a:t>
            </a:r>
            <a:br>
              <a:rPr lang="en-GB" sz="3600" dirty="0"/>
            </a:br>
            <a:r>
              <a:rPr lang="en-GB" sz="3600" dirty="0"/>
              <a:t>Delamination due to transverse tension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378E991-7272-96FD-C425-0B7D183DB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59A41E7-53D2-D569-9790-4F92768195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A776455-0EB2-AFA9-565A-00700E1B8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10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095C7C4-F78B-49B7-8939-C8ECCB4A2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882" y="4199694"/>
            <a:ext cx="5259025" cy="2427038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b="1" i="1" dirty="0"/>
              <a:t>Tape:</a:t>
            </a:r>
          </a:p>
          <a:p>
            <a:pPr algn="l"/>
            <a:r>
              <a:rPr lang="en-US" sz="2000" dirty="0"/>
              <a:t>1 cm hotspot (</a:t>
            </a:r>
            <a:r>
              <a:rPr lang="en-US" sz="2000" i="1" dirty="0"/>
              <a:t>T</a:t>
            </a:r>
            <a:r>
              <a:rPr lang="en-US" sz="2000" baseline="-25000" dirty="0"/>
              <a:t>1</a:t>
            </a:r>
            <a:r>
              <a:rPr lang="en-US" sz="2000" dirty="0"/>
              <a:t>)     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2000" dirty="0"/>
              <a:t>   -184.7 MPa</a:t>
            </a:r>
          </a:p>
          <a:p>
            <a:pPr algn="l"/>
            <a:r>
              <a:rPr lang="en-US" sz="2000" dirty="0"/>
              <a:t>10 cm hotspot (</a:t>
            </a:r>
            <a:r>
              <a:rPr lang="en-US" sz="2000" i="1" dirty="0"/>
              <a:t>T</a:t>
            </a:r>
            <a:r>
              <a:rPr lang="en-US" sz="2000" baseline="-25000" dirty="0"/>
              <a:t>2</a:t>
            </a:r>
            <a:r>
              <a:rPr lang="en-US" sz="2000" dirty="0"/>
              <a:t>):  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   </a:t>
            </a:r>
            <a:r>
              <a:rPr lang="en-US" sz="2000" dirty="0"/>
              <a:t>-205.3 MPa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b="1" i="1" dirty="0"/>
              <a:t>Tape stack (main tape):</a:t>
            </a:r>
          </a:p>
          <a:p>
            <a:pPr algn="l"/>
            <a:r>
              <a:rPr lang="en-US" sz="2000" dirty="0"/>
              <a:t>1 cm hotspot (</a:t>
            </a:r>
            <a:r>
              <a:rPr lang="en-US" sz="2000" i="1" dirty="0"/>
              <a:t>T</a:t>
            </a:r>
            <a:r>
              <a:rPr lang="en-US" sz="2000" baseline="-25000" dirty="0"/>
              <a:t>1</a:t>
            </a:r>
            <a:r>
              <a:rPr lang="en-US" sz="2000" dirty="0"/>
              <a:t>):    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   </a:t>
            </a:r>
            <a:r>
              <a:rPr lang="en-US" sz="2000" dirty="0"/>
              <a:t>-2.7 to 2.2 MPa</a:t>
            </a:r>
          </a:p>
          <a:p>
            <a:pPr algn="l"/>
            <a:r>
              <a:rPr lang="en-US" sz="2000" dirty="0"/>
              <a:t>10 cm hotspot (</a:t>
            </a:r>
            <a:r>
              <a:rPr lang="en-US" sz="2000" i="1" dirty="0"/>
              <a:t>T</a:t>
            </a:r>
            <a:r>
              <a:rPr lang="en-US" sz="2000" baseline="-25000" dirty="0"/>
              <a:t>2</a:t>
            </a:r>
            <a:r>
              <a:rPr lang="en-US" sz="2000" dirty="0"/>
              <a:t>):   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   </a:t>
            </a:r>
            <a:r>
              <a:rPr lang="en-US" sz="2000" dirty="0"/>
              <a:t>-2.3 to 1.0 MPa</a:t>
            </a:r>
          </a:p>
        </p:txBody>
      </p:sp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ABEDAC3-4953-CD0D-725B-15C6AFA67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733" y="2382131"/>
            <a:ext cx="2114550" cy="404813"/>
          </a:xfrm>
          <a:prstGeom prst="rect">
            <a:avLst/>
          </a:prstGeom>
        </p:spPr>
      </p:pic>
      <p:sp>
        <p:nvSpPr>
          <p:cNvPr id="3" name="Subtitle 6">
            <a:extLst>
              <a:ext uri="{FF2B5EF4-FFF2-40B4-BE49-F238E27FC236}">
                <a16:creationId xmlns:a16="http://schemas.microsoft.com/office/drawing/2014/main" id="{23E058B8-CA36-2EDF-A137-E4D68F6460AE}"/>
              </a:ext>
            </a:extLst>
          </p:cNvPr>
          <p:cNvSpPr txBox="1">
            <a:spLocks/>
          </p:cNvSpPr>
          <p:nvPr/>
        </p:nvSpPr>
        <p:spPr>
          <a:xfrm>
            <a:off x="7443301" y="4484173"/>
            <a:ext cx="3407577" cy="1252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b="1" i="1" dirty="0"/>
              <a:t>SCS6050:</a:t>
            </a:r>
          </a:p>
          <a:p>
            <a:pPr algn="l"/>
            <a:r>
              <a:rPr lang="en-US" sz="2000" dirty="0"/>
              <a:t>24.7 MPa (RT) </a:t>
            </a:r>
          </a:p>
          <a:p>
            <a:pPr algn="l"/>
            <a:r>
              <a:rPr lang="en-US" sz="2000" dirty="0"/>
              <a:t>22.5 MPa (77 K)</a:t>
            </a:r>
          </a:p>
          <a:p>
            <a:pPr algn="l"/>
            <a:endParaRPr lang="en-US" sz="2000" dirty="0"/>
          </a:p>
        </p:txBody>
      </p:sp>
      <p:pic>
        <p:nvPicPr>
          <p:cNvPr id="8" name="Picture 7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1E0499F-C05C-2F4A-A9E8-364D5CDD48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12" r="70087"/>
          <a:stretch/>
        </p:blipFill>
        <p:spPr>
          <a:xfrm>
            <a:off x="2091941" y="3839692"/>
            <a:ext cx="467360" cy="404813"/>
          </a:xfrm>
          <a:prstGeom prst="rect">
            <a:avLst/>
          </a:prstGeom>
        </p:spPr>
      </p:pic>
      <p:pic>
        <p:nvPicPr>
          <p:cNvPr id="9" name="Picture 8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D92E7B2-08B4-FCA8-AE46-A0C5A4C712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106"/>
          <a:stretch/>
        </p:blipFill>
        <p:spPr>
          <a:xfrm>
            <a:off x="7807600" y="3881231"/>
            <a:ext cx="801295" cy="4048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0A60A5-308E-4628-5DE7-5772A104CEAF}"/>
              </a:ext>
            </a:extLst>
          </p:cNvPr>
          <p:cNvSpPr txBox="1"/>
          <p:nvPr/>
        </p:nvSpPr>
        <p:spPr>
          <a:xfrm>
            <a:off x="1386181" y="3858127"/>
            <a:ext cx="1458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/>
              <a:t>max</a:t>
            </a:r>
            <a:r>
              <a:rPr lang="fi-FI" sz="2000" dirty="0"/>
              <a:t>(        )</a:t>
            </a:r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EAF09C-307E-81F7-4F1E-64419FB5FC05}"/>
              </a:ext>
            </a:extLst>
          </p:cNvPr>
          <p:cNvSpPr txBox="1"/>
          <p:nvPr/>
        </p:nvSpPr>
        <p:spPr>
          <a:xfrm>
            <a:off x="326876" y="3171763"/>
            <a:ext cx="11295539" cy="659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fi-FI"/>
            </a:defPPr>
            <a:lvl1pPr marL="288000" indent="-288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2200">
                <a:solidFill>
                  <a:srgbClr val="4E008E"/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700" dirty="0"/>
              <a:t>We checked all normal stress (</a:t>
            </a:r>
            <a:r>
              <a:rPr lang="el-GR" sz="1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fi-FI" sz="17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700" dirty="0"/>
              <a:t>) components at all interfaces (</a:t>
            </a:r>
            <a:r>
              <a:rPr lang="en-US" sz="1700" i="1" dirty="0"/>
              <a:t>copper-Hastelloy</a:t>
            </a:r>
            <a:r>
              <a:rPr lang="en-US" sz="1700" dirty="0"/>
              <a:t>, </a:t>
            </a:r>
            <a:r>
              <a:rPr lang="en-US" sz="1700" i="1" dirty="0"/>
              <a:t>Hastelloy-YBCO</a:t>
            </a:r>
            <a:r>
              <a:rPr lang="en-US" sz="1700" dirty="0"/>
              <a:t> and </a:t>
            </a:r>
            <a:r>
              <a:rPr lang="en-US" sz="1700" i="1" dirty="0"/>
              <a:t>YBCO-copper</a:t>
            </a:r>
            <a:r>
              <a:rPr lang="en-US" sz="1700" dirty="0"/>
              <a:t>) in 1 cm hotspot (</a:t>
            </a:r>
            <a:r>
              <a:rPr lang="en-US" sz="1800" i="1" dirty="0"/>
              <a:t>T</a:t>
            </a:r>
            <a:r>
              <a:rPr lang="en-US" sz="1800" baseline="-25000" dirty="0"/>
              <a:t>1</a:t>
            </a:r>
            <a:r>
              <a:rPr lang="en-US" sz="1700" dirty="0"/>
              <a:t>) and 10 cm (</a:t>
            </a:r>
            <a:r>
              <a:rPr lang="en-US" sz="1800" i="1" dirty="0"/>
              <a:t>T</a:t>
            </a:r>
            <a:r>
              <a:rPr lang="en-US" sz="1800" baseline="-25000" dirty="0"/>
              <a:t>2</a:t>
            </a:r>
            <a:r>
              <a:rPr lang="en-US" sz="1700" dirty="0"/>
              <a:t>)  cases with both single tape and tape stack study.</a:t>
            </a:r>
          </a:p>
        </p:txBody>
      </p:sp>
      <p:sp>
        <p:nvSpPr>
          <p:cNvPr id="14" name="Subtitle 7">
            <a:extLst>
              <a:ext uri="{FF2B5EF4-FFF2-40B4-BE49-F238E27FC236}">
                <a16:creationId xmlns:a16="http://schemas.microsoft.com/office/drawing/2014/main" id="{485A7E9C-11FD-7925-31BE-A26AB0CFF786}"/>
              </a:ext>
            </a:extLst>
          </p:cNvPr>
          <p:cNvSpPr txBox="1">
            <a:spLocks/>
          </p:cNvSpPr>
          <p:nvPr/>
        </p:nvSpPr>
        <p:spPr>
          <a:xfrm>
            <a:off x="5642188" y="5934908"/>
            <a:ext cx="6604000" cy="52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C00000"/>
                </a:solidFill>
              </a:rPr>
              <a:t>Based on our simulations (and assumptions) no delamination should happen!</a:t>
            </a:r>
          </a:p>
        </p:txBody>
      </p:sp>
      <p:pic>
        <p:nvPicPr>
          <p:cNvPr id="16" name="Picture 15" descr="A diagram of a mode ii&#10;&#10;AI-generated content may be incorrect.">
            <a:extLst>
              <a:ext uri="{FF2B5EF4-FFF2-40B4-BE49-F238E27FC236}">
                <a16:creationId xmlns:a16="http://schemas.microsoft.com/office/drawing/2014/main" id="{7CC27AF7-4EF9-D38E-6661-B300B1DC42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8010"/>
          <a:stretch/>
        </p:blipFill>
        <p:spPr>
          <a:xfrm>
            <a:off x="6752691" y="2022047"/>
            <a:ext cx="1395630" cy="116846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3FD7111-BF0D-4A62-3F0B-9FE3CD7C59A9}"/>
              </a:ext>
            </a:extLst>
          </p:cNvPr>
          <p:cNvSpPr txBox="1"/>
          <p:nvPr/>
        </p:nvSpPr>
        <p:spPr>
          <a:xfrm>
            <a:off x="7945120" y="2395406"/>
            <a:ext cx="26619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/>
              <a:t>DOI: </a:t>
            </a:r>
            <a:r>
              <a:rPr lang="fr-FR" sz="1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10.1016/j.compstruct.2016.04.044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0360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1451D-C354-8100-E3AE-52AF39562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2846546-B1F7-9CF2-951D-01F27943A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8"/>
            <a:ext cx="11090275" cy="1024015"/>
          </a:xfrm>
        </p:spPr>
        <p:txBody>
          <a:bodyPr/>
          <a:lstStyle/>
          <a:p>
            <a:pPr algn="l"/>
            <a:r>
              <a:rPr lang="en-GB" sz="3600" dirty="0"/>
              <a:t>Results: Interface analysis</a:t>
            </a:r>
            <a:br>
              <a:rPr lang="en-GB" sz="3600" dirty="0"/>
            </a:br>
            <a:r>
              <a:rPr lang="en-GB" sz="3600" dirty="0"/>
              <a:t>Pure shear delamination (Mode II)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3BD58251-0E4B-BB10-1CAC-6DE576EAF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638D968-811D-E7D0-FD3A-18089189BC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25E009E-C974-FE96-216D-E1CEAC1B7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11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BAEFCCF-5539-B9A9-028E-CBCCF73E3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3403" y="5287238"/>
            <a:ext cx="4319211" cy="931334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b="1" i="1" dirty="0"/>
              <a:t>All cases</a:t>
            </a:r>
          </a:p>
          <a:p>
            <a:pPr algn="l"/>
            <a:r>
              <a:rPr lang="en-US" sz="2000" dirty="0"/>
              <a:t>Shear components below 1 MPa</a:t>
            </a:r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B533011-AE66-C69C-EBAE-2A4791E27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004" y="2607920"/>
            <a:ext cx="1427692" cy="376911"/>
          </a:xfrm>
          <a:prstGeom prst="rect">
            <a:avLst/>
          </a:prstGeom>
        </p:spPr>
      </p:pic>
      <p:sp>
        <p:nvSpPr>
          <p:cNvPr id="9" name="Subtitle 7">
            <a:extLst>
              <a:ext uri="{FF2B5EF4-FFF2-40B4-BE49-F238E27FC236}">
                <a16:creationId xmlns:a16="http://schemas.microsoft.com/office/drawing/2014/main" id="{E44A3B01-D01E-7313-5B2D-0D6CF816CBB8}"/>
              </a:ext>
            </a:extLst>
          </p:cNvPr>
          <p:cNvSpPr txBox="1">
            <a:spLocks/>
          </p:cNvSpPr>
          <p:nvPr/>
        </p:nvSpPr>
        <p:spPr>
          <a:xfrm>
            <a:off x="6139871" y="5258122"/>
            <a:ext cx="5482545" cy="9313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b="1" i="1" dirty="0"/>
              <a:t>SCS4050:</a:t>
            </a:r>
          </a:p>
          <a:p>
            <a:pPr algn="l"/>
            <a:r>
              <a:rPr lang="en-US" sz="2000" dirty="0"/>
              <a:t>7.2 MPa (center) to 6.8 MPa (un-slit edge)</a:t>
            </a:r>
          </a:p>
        </p:txBody>
      </p:sp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AA2599B-2EC6-247F-4564-5C43D21AF1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448"/>
          <a:stretch/>
        </p:blipFill>
        <p:spPr>
          <a:xfrm>
            <a:off x="8051835" y="4903039"/>
            <a:ext cx="593229" cy="376911"/>
          </a:xfrm>
          <a:prstGeom prst="rect">
            <a:avLst/>
          </a:prstGeom>
        </p:spPr>
      </p:pic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9602D34-62BF-4872-0228-FBA9A20343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3773"/>
          <a:stretch/>
        </p:blipFill>
        <p:spPr>
          <a:xfrm>
            <a:off x="1691429" y="4903039"/>
            <a:ext cx="374438" cy="376911"/>
          </a:xfrm>
          <a:prstGeom prst="rect">
            <a:avLst/>
          </a:prstGeom>
        </p:spPr>
      </p:pic>
      <p:pic>
        <p:nvPicPr>
          <p:cNvPr id="13" name="Picture 1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7A89F08-C4AE-8BD9-AB3C-8E39E46322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/>
          <a:stretch/>
        </p:blipFill>
        <p:spPr>
          <a:xfrm>
            <a:off x="5748499" y="2026058"/>
            <a:ext cx="2588866" cy="14924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7F3596-24DA-6589-3996-BFAF81A7398F}"/>
              </a:ext>
            </a:extLst>
          </p:cNvPr>
          <p:cNvSpPr txBox="1"/>
          <p:nvPr/>
        </p:nvSpPr>
        <p:spPr>
          <a:xfrm>
            <a:off x="5783332" y="3577169"/>
            <a:ext cx="273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DOI: </a:t>
            </a:r>
            <a:r>
              <a:rPr lang="en-US" sz="1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10.1016/j.atherosclerosis.2016.09.069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AA1CAC-C705-DE6B-12E5-0E353AEE3B78}"/>
              </a:ext>
            </a:extLst>
          </p:cNvPr>
          <p:cNvSpPr txBox="1"/>
          <p:nvPr/>
        </p:nvSpPr>
        <p:spPr>
          <a:xfrm>
            <a:off x="326876" y="4092936"/>
            <a:ext cx="11295539" cy="812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fi-FI"/>
            </a:defPPr>
            <a:lvl1pPr marL="288000" indent="-288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2200">
                <a:solidFill>
                  <a:srgbClr val="4E008E"/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We checked all shear stress (</a:t>
            </a:r>
            <a:r>
              <a:rPr lang="el-GR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sz="1800" dirty="0"/>
              <a:t>) components at all interfaces (</a:t>
            </a:r>
            <a:r>
              <a:rPr lang="en-US" sz="1800" i="1" dirty="0"/>
              <a:t>copper-Hastelloy</a:t>
            </a:r>
            <a:r>
              <a:rPr lang="en-US" sz="1800" dirty="0"/>
              <a:t>, </a:t>
            </a:r>
            <a:r>
              <a:rPr lang="en-US" sz="1800" i="1" dirty="0"/>
              <a:t>Hastelloy-YBCO</a:t>
            </a:r>
            <a:r>
              <a:rPr lang="en-US" sz="1800" dirty="0"/>
              <a:t> and </a:t>
            </a:r>
            <a:r>
              <a:rPr lang="en-US" sz="1800" i="1" dirty="0"/>
              <a:t>YBCO-copper</a:t>
            </a:r>
            <a:r>
              <a:rPr lang="en-US" sz="1800" dirty="0"/>
              <a:t>) in 1 cm hotspot (</a:t>
            </a:r>
            <a:r>
              <a:rPr lang="en-US" sz="1800" i="1" dirty="0"/>
              <a:t>T</a:t>
            </a:r>
            <a:r>
              <a:rPr lang="en-US" sz="1800" baseline="-25000" dirty="0"/>
              <a:t>1</a:t>
            </a:r>
            <a:r>
              <a:rPr lang="en-US" sz="1800" dirty="0"/>
              <a:t>) and 10 cm (</a:t>
            </a:r>
            <a:r>
              <a:rPr lang="en-US" sz="1800" i="1" dirty="0"/>
              <a:t>T</a:t>
            </a:r>
            <a:r>
              <a:rPr lang="en-US" sz="1800" baseline="-25000" dirty="0"/>
              <a:t>2</a:t>
            </a:r>
            <a:r>
              <a:rPr lang="en-US" sz="1800" dirty="0"/>
              <a:t>)  cases with both single tape and tape stack study.</a:t>
            </a:r>
          </a:p>
        </p:txBody>
      </p:sp>
      <p:sp>
        <p:nvSpPr>
          <p:cNvPr id="21" name="Subtitle 7">
            <a:extLst>
              <a:ext uri="{FF2B5EF4-FFF2-40B4-BE49-F238E27FC236}">
                <a16:creationId xmlns:a16="http://schemas.microsoft.com/office/drawing/2014/main" id="{6DCB0413-86A3-54A0-68BA-327A279C23E0}"/>
              </a:ext>
            </a:extLst>
          </p:cNvPr>
          <p:cNvSpPr txBox="1">
            <a:spLocks/>
          </p:cNvSpPr>
          <p:nvPr/>
        </p:nvSpPr>
        <p:spPr>
          <a:xfrm>
            <a:off x="5554135" y="6043281"/>
            <a:ext cx="6604000" cy="52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C00000"/>
                </a:solidFill>
              </a:rPr>
              <a:t>Based on our simulations (and assumptions) no delamination should happen!</a:t>
            </a:r>
          </a:p>
        </p:txBody>
      </p:sp>
    </p:spTree>
    <p:extLst>
      <p:ext uri="{BB962C8B-B14F-4D97-AF65-F5344CB8AC3E}">
        <p14:creationId xmlns:p14="http://schemas.microsoft.com/office/powerpoint/2010/main" val="2933683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42303-875F-1259-D9FE-7DE6C8084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822CE09-D973-36C7-A7CB-F3C2BC03D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9"/>
            <a:ext cx="11090275" cy="650598"/>
          </a:xfrm>
        </p:spPr>
        <p:txBody>
          <a:bodyPr/>
          <a:lstStyle/>
          <a:p>
            <a:pPr algn="l"/>
            <a:r>
              <a:rPr lang="en-GB" sz="3600" dirty="0"/>
              <a:t>Results: Interface analysis – Mixed-mode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E8DF1FDF-7B0B-AC2F-AD12-6A4222E7D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A33627D8-84F5-243E-B2D0-91E4C2220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2AC27A0-99B1-4966-5096-723633353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12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A230189-2E77-5832-90AD-A6004C0796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455" y="1837164"/>
            <a:ext cx="11083550" cy="709612"/>
          </a:xfrm>
        </p:spPr>
        <p:txBody>
          <a:bodyPr/>
          <a:lstStyle/>
          <a:p>
            <a:pPr marL="324000" indent="-324000" algn="l">
              <a:buFont typeface="Arial" panose="020B0604020202020204" pitchFamily="34" charset="0"/>
              <a:buChar char="•"/>
            </a:pPr>
            <a:r>
              <a:rPr lang="en-US" sz="2200" dirty="0"/>
              <a:t>Quadratic nominal stress damage criterion</a:t>
            </a:r>
          </a:p>
        </p:txBody>
      </p:sp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369A5FD-A2D4-95B7-1C43-945C693FB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059" y="2433437"/>
            <a:ext cx="2835381" cy="716204"/>
          </a:xfrm>
          <a:prstGeom prst="rect">
            <a:avLst/>
          </a:prstGeom>
        </p:spPr>
      </p:pic>
      <p:sp>
        <p:nvSpPr>
          <p:cNvPr id="9" name="Subtitle 7">
            <a:extLst>
              <a:ext uri="{FF2B5EF4-FFF2-40B4-BE49-F238E27FC236}">
                <a16:creationId xmlns:a16="http://schemas.microsoft.com/office/drawing/2014/main" id="{8A21F8CD-4A07-8A5A-4C20-425BC98D595F}"/>
              </a:ext>
            </a:extLst>
          </p:cNvPr>
          <p:cNvSpPr txBox="1">
            <a:spLocks/>
          </p:cNvSpPr>
          <p:nvPr/>
        </p:nvSpPr>
        <p:spPr>
          <a:xfrm>
            <a:off x="613455" y="3508382"/>
            <a:ext cx="11083550" cy="562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US" sz="2200" dirty="0"/>
              <a:t>Mohr-Coulomb shear stress</a:t>
            </a:r>
          </a:p>
        </p:txBody>
      </p:sp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539D886-9BCA-2485-FC3B-0B372402E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4252104"/>
            <a:ext cx="1794617" cy="223845"/>
          </a:xfrm>
          <a:prstGeom prst="rect">
            <a:avLst/>
          </a:prstGeom>
        </p:spPr>
      </p:pic>
      <p:pic>
        <p:nvPicPr>
          <p:cNvPr id="13" name="Picture 1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D8F4610-D8F1-5BD7-1366-C85FBAFCA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8077" y="5419283"/>
            <a:ext cx="2153602" cy="5802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54ACCE-499D-0A30-A116-E811CD52CBD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100"/>
          <a:stretch/>
        </p:blipFill>
        <p:spPr>
          <a:xfrm>
            <a:off x="8829867" y="5320617"/>
            <a:ext cx="2167960" cy="770682"/>
          </a:xfrm>
          <a:prstGeom prst="rect">
            <a:avLst/>
          </a:prstGeom>
        </p:spPr>
      </p:pic>
      <p:sp>
        <p:nvSpPr>
          <p:cNvPr id="3" name="Subtitle 7">
            <a:extLst>
              <a:ext uri="{FF2B5EF4-FFF2-40B4-BE49-F238E27FC236}">
                <a16:creationId xmlns:a16="http://schemas.microsoft.com/office/drawing/2014/main" id="{16AD6493-1B4D-0873-3B76-4A1247242BD7}"/>
              </a:ext>
            </a:extLst>
          </p:cNvPr>
          <p:cNvSpPr txBox="1">
            <a:spLocks/>
          </p:cNvSpPr>
          <p:nvPr/>
        </p:nvSpPr>
        <p:spPr>
          <a:xfrm>
            <a:off x="6366933" y="2559184"/>
            <a:ext cx="5466080" cy="52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700" dirty="0">
                <a:solidFill>
                  <a:srgbClr val="C00000"/>
                </a:solidFill>
              </a:rPr>
              <a:t>With this criterion and based on our simulations no delamination should happen!</a:t>
            </a:r>
          </a:p>
        </p:txBody>
      </p:sp>
      <p:pic>
        <p:nvPicPr>
          <p:cNvPr id="10" name="Picture 9" descr="A black background with arrows and a black background">
            <a:extLst>
              <a:ext uri="{FF2B5EF4-FFF2-40B4-BE49-F238E27FC236}">
                <a16:creationId xmlns:a16="http://schemas.microsoft.com/office/drawing/2014/main" id="{939990C1-9695-6927-A891-3DC3AFF7DC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08" y="4725695"/>
            <a:ext cx="3585562" cy="13452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696FAB-6A8E-25CE-14AE-498F4AA8BC6F}"/>
              </a:ext>
            </a:extLst>
          </p:cNvPr>
          <p:cNvSpPr txBox="1"/>
          <p:nvPr/>
        </p:nvSpPr>
        <p:spPr>
          <a:xfrm>
            <a:off x="999501" y="6075918"/>
            <a:ext cx="28791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Principal planes in 3D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347AFF-D507-5F33-8877-D0AB4F5935FE}"/>
              </a:ext>
            </a:extLst>
          </p:cNvPr>
          <p:cNvSpPr txBox="1"/>
          <p:nvPr/>
        </p:nvSpPr>
        <p:spPr>
          <a:xfrm>
            <a:off x="4564809" y="4513240"/>
            <a:ext cx="7268204" cy="701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fi-FI"/>
            </a:defPPr>
            <a:lvl1pPr marL="288000" indent="-288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2200">
                <a:solidFill>
                  <a:srgbClr val="4E008E"/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700" dirty="0"/>
              <a:t>And there is a plane at an angle of 45° between v</a:t>
            </a:r>
            <a:r>
              <a:rPr lang="en-US" sz="1700" baseline="-25000" dirty="0"/>
              <a:t>1</a:t>
            </a:r>
            <a:r>
              <a:rPr lang="en-US" sz="1700" dirty="0"/>
              <a:t> and v</a:t>
            </a:r>
            <a:r>
              <a:rPr lang="en-US" sz="1700" baseline="-25000" dirty="0"/>
              <a:t>3</a:t>
            </a:r>
            <a:r>
              <a:rPr lang="en-US" sz="1700" dirty="0"/>
              <a:t> in which there is the maximum shear stress:</a:t>
            </a:r>
          </a:p>
        </p:txBody>
      </p:sp>
    </p:spTree>
    <p:extLst>
      <p:ext uri="{BB962C8B-B14F-4D97-AF65-F5344CB8AC3E}">
        <p14:creationId xmlns:p14="http://schemas.microsoft.com/office/powerpoint/2010/main" val="3681409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8CBCB-34BB-CD1B-C72A-35456F219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CCDD880-4AFC-C33B-BBF5-A1EEEE712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8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Results: Interface analysis – Mixed-mode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BC8A3C11-453D-F4B3-7E8C-10222CD06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B874FA5-476A-B446-7DC3-8392ABB33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EF7BFD0-9FF0-A599-D7F4-4AAC21ACC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13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022A76-8319-404B-067B-146ECBA21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76" y="2550265"/>
            <a:ext cx="4773603" cy="1921084"/>
          </a:xfrm>
          <a:prstGeom prst="rect">
            <a:avLst/>
          </a:prstGeom>
        </p:spPr>
      </p:pic>
      <p:pic>
        <p:nvPicPr>
          <p:cNvPr id="12" name="Picture 11" descr="A diagram of a line and a triangle&#10;&#10;AI-generated content may be incorrect.">
            <a:extLst>
              <a:ext uri="{FF2B5EF4-FFF2-40B4-BE49-F238E27FC236}">
                <a16:creationId xmlns:a16="http://schemas.microsoft.com/office/drawing/2014/main" id="{0B6F4E88-0934-ADF4-36A6-299E282FD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133" y="1943688"/>
            <a:ext cx="4982998" cy="2535617"/>
          </a:xfrm>
          <a:prstGeom prst="rect">
            <a:avLst/>
          </a:prstGeom>
        </p:spPr>
      </p:pic>
      <p:sp>
        <p:nvSpPr>
          <p:cNvPr id="8" name="Subtitle 6">
            <a:extLst>
              <a:ext uri="{FF2B5EF4-FFF2-40B4-BE49-F238E27FC236}">
                <a16:creationId xmlns:a16="http://schemas.microsoft.com/office/drawing/2014/main" id="{A2E28600-20EC-B462-BCD4-382889BB5D6E}"/>
              </a:ext>
            </a:extLst>
          </p:cNvPr>
          <p:cNvSpPr txBox="1">
            <a:spLocks/>
          </p:cNvSpPr>
          <p:nvPr/>
        </p:nvSpPr>
        <p:spPr>
          <a:xfrm>
            <a:off x="638869" y="2127211"/>
            <a:ext cx="6001171" cy="4739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YBCO-to-copper interface : 1 cm hotspot (</a:t>
            </a:r>
            <a:r>
              <a:rPr lang="en-US" sz="2000" i="1" dirty="0"/>
              <a:t>T</a:t>
            </a:r>
            <a:r>
              <a:rPr lang="en-US" sz="2000" baseline="-25000" dirty="0"/>
              <a:t>1</a:t>
            </a:r>
            <a:r>
              <a:rPr lang="en-US" sz="2000" dirty="0"/>
              <a:t>)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485620-F4FA-FD2D-BFAA-C3651A61C0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9760"/>
          <a:stretch/>
        </p:blipFill>
        <p:spPr>
          <a:xfrm>
            <a:off x="261208" y="4873639"/>
            <a:ext cx="5472000" cy="15620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25931CF-9BDE-9370-E072-EB1EF21B9B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329"/>
          <a:stretch/>
        </p:blipFill>
        <p:spPr>
          <a:xfrm>
            <a:off x="6325632" y="4922420"/>
            <a:ext cx="5472000" cy="151329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7E12DA88-B2ED-FD22-570B-3AE1046DAFD2}"/>
              </a:ext>
            </a:extLst>
          </p:cNvPr>
          <p:cNvSpPr/>
          <p:nvPr/>
        </p:nvSpPr>
        <p:spPr>
          <a:xfrm>
            <a:off x="4470400" y="4849241"/>
            <a:ext cx="1097279" cy="36622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200EA02-1733-B4C2-DBC1-6FA91C7A0DEA}"/>
              </a:ext>
            </a:extLst>
          </p:cNvPr>
          <p:cNvSpPr/>
          <p:nvPr/>
        </p:nvSpPr>
        <p:spPr>
          <a:xfrm>
            <a:off x="10525137" y="4849241"/>
            <a:ext cx="1097279" cy="36622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9402A7F-C302-8AD5-7B66-C5F4BA307F9E}"/>
              </a:ext>
            </a:extLst>
          </p:cNvPr>
          <p:cNvSpPr/>
          <p:nvPr/>
        </p:nvSpPr>
        <p:spPr>
          <a:xfrm>
            <a:off x="2997208" y="6110820"/>
            <a:ext cx="1097279" cy="366226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55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00C99-45C9-7E02-8DEC-A508765EB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31E803E-924C-98BA-73DE-FE565D452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8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Results: Interface analysis and delamination risks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00167D11-B92B-297F-4E38-9CE3F6FB0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A8935E9-F83D-C32A-48F7-FD0D2E4D92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B8A93BE-0B90-F174-90F0-4B0FF06DB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14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8" name="Picture 7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A31D2A77-791F-E32A-F378-9B771EE3F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601" y="2075889"/>
            <a:ext cx="6012000" cy="2319567"/>
          </a:xfrm>
          <a:prstGeom prst="rect">
            <a:avLst/>
          </a:prstGeom>
        </p:spPr>
      </p:pic>
      <p:sp>
        <p:nvSpPr>
          <p:cNvPr id="3" name="Subtitle 6">
            <a:extLst>
              <a:ext uri="{FF2B5EF4-FFF2-40B4-BE49-F238E27FC236}">
                <a16:creationId xmlns:a16="http://schemas.microsoft.com/office/drawing/2014/main" id="{7DEC3136-0424-D151-DA6E-65B82CC486A6}"/>
              </a:ext>
            </a:extLst>
          </p:cNvPr>
          <p:cNvSpPr txBox="1">
            <a:spLocks/>
          </p:cNvSpPr>
          <p:nvPr/>
        </p:nvSpPr>
        <p:spPr>
          <a:xfrm>
            <a:off x="326773" y="2736335"/>
            <a:ext cx="2668692" cy="877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1 cm hotspot (</a:t>
            </a:r>
            <a:r>
              <a:rPr lang="en-US" sz="2000" b="1" i="1" dirty="0"/>
              <a:t>T</a:t>
            </a:r>
            <a:r>
              <a:rPr lang="en-US" sz="2000" b="1" baseline="-25000" dirty="0"/>
              <a:t>1</a:t>
            </a:r>
            <a:r>
              <a:rPr lang="en-US" sz="2000" b="1" dirty="0"/>
              <a:t>)</a:t>
            </a:r>
          </a:p>
          <a:p>
            <a:pPr algn="l"/>
            <a:r>
              <a:rPr lang="en-US" sz="2000" b="1" dirty="0"/>
              <a:t>Tape stack model</a:t>
            </a:r>
          </a:p>
          <a:p>
            <a:pPr algn="l"/>
            <a:endParaRPr lang="en-US" sz="2000" b="1" dirty="0"/>
          </a:p>
        </p:txBody>
      </p:sp>
      <p:sp>
        <p:nvSpPr>
          <p:cNvPr id="9" name="Subtitle 7">
            <a:extLst>
              <a:ext uri="{FF2B5EF4-FFF2-40B4-BE49-F238E27FC236}">
                <a16:creationId xmlns:a16="http://schemas.microsoft.com/office/drawing/2014/main" id="{DDD50BD4-84B6-317F-0CA8-F3F7A0899D9B}"/>
              </a:ext>
            </a:extLst>
          </p:cNvPr>
          <p:cNvSpPr txBox="1">
            <a:spLocks/>
          </p:cNvSpPr>
          <p:nvPr/>
        </p:nvSpPr>
        <p:spPr>
          <a:xfrm>
            <a:off x="606731" y="4669971"/>
            <a:ext cx="11090275" cy="1702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Now the tape layers were bonded together. A proper interface analysis is needed to estimate delamination risks.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Next steps could include more detailed simulations using cohesive zone model (CZM), where an additional interface layer is modeled with associated critical normal stress, critical shear stress, and fracture energy.</a:t>
            </a:r>
          </a:p>
        </p:txBody>
      </p:sp>
    </p:spTree>
    <p:extLst>
      <p:ext uri="{BB962C8B-B14F-4D97-AF65-F5344CB8AC3E}">
        <p14:creationId xmlns:p14="http://schemas.microsoft.com/office/powerpoint/2010/main" val="1613220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5FAFF-D4C7-B0B7-5021-F2B3408F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45C36B1-78E6-0510-11B0-08ACDE755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8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Conclusions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355A04D-8670-4688-BEED-CB1E349BE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6F2459B-25A8-3FE2-BF8B-857E89E7FF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FA59BA4-89E4-37BF-536A-9013FD1C86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15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9" name="Subtitle 7">
            <a:extLst>
              <a:ext uri="{FF2B5EF4-FFF2-40B4-BE49-F238E27FC236}">
                <a16:creationId xmlns:a16="http://schemas.microsoft.com/office/drawing/2014/main" id="{D43D49D6-E857-0851-0F60-2BE95B91C099}"/>
              </a:ext>
            </a:extLst>
          </p:cNvPr>
          <p:cNvSpPr txBox="1">
            <a:spLocks/>
          </p:cNvSpPr>
          <p:nvPr/>
        </p:nvSpPr>
        <p:spPr>
          <a:xfrm>
            <a:off x="532141" y="1825171"/>
            <a:ext cx="10749948" cy="3749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Local heating (hotspots) generate considerable axial strain at the center of it.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Hotspots: Shorter length hotspots generate higher axial strain in hotpot region.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300 K maximum temperature rise can put tape in critical situation based on axial strain analysis (elastic limit and irreversible critical current).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With current boundary condition, pure mode-I and mode-II delamination seem not critical.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Mixed-mode delamination seems more critical, but it should be investigated experimentally and with simulations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Longer tapes are better investigated (1 m single tape with same BC tested already).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Looser and stricter boundary condition can be explored as well. </a:t>
            </a:r>
          </a:p>
        </p:txBody>
      </p:sp>
    </p:spTree>
    <p:extLst>
      <p:ext uri="{BB962C8B-B14F-4D97-AF65-F5344CB8AC3E}">
        <p14:creationId xmlns:p14="http://schemas.microsoft.com/office/powerpoint/2010/main" val="190400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72211-F8F9-D0C7-1C25-DD23797DB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E2CD643-A3F6-8AD6-F611-16BC257CF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508000"/>
            <a:ext cx="11090275" cy="1061547"/>
          </a:xfrm>
        </p:spPr>
        <p:txBody>
          <a:bodyPr/>
          <a:lstStyle/>
          <a:p>
            <a:pPr algn="l"/>
            <a:r>
              <a:rPr lang="en-GB" sz="3600" dirty="0"/>
              <a:t> Study of stress and strain in </a:t>
            </a:r>
            <a:r>
              <a:rPr lang="en-GB" sz="3600" dirty="0" err="1"/>
              <a:t>ReBCO</a:t>
            </a:r>
            <a:r>
              <a:rPr lang="en-GB" sz="3600" dirty="0"/>
              <a:t> tape due to a local hotspot temperature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31B61F4-3916-D63A-441B-0A0518CF7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1550325"/>
            <a:ext cx="11559859" cy="4985942"/>
          </a:xfrm>
        </p:spPr>
        <p:txBody>
          <a:bodyPr/>
          <a:lstStyle/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During a quench the tape temperature can rise rapidly and very locally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Understanding the effect of these temperature peaks is important, for example when designing a safe quench protection system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What kind of temperature profiles can lead to potentially too large thermal stress or strain?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In this study we simulate the mechanical effect of hotspot temperatures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The end-temperature profile is an input (</a:t>
            </a:r>
            <a:r>
              <a:rPr lang="en-US" sz="1800" i="1" dirty="0" err="1"/>
              <a:t>T</a:t>
            </a:r>
            <a:r>
              <a:rPr lang="en-US" sz="1800" baseline="-25000" dirty="0" err="1"/>
              <a:t>max</a:t>
            </a:r>
            <a:r>
              <a:rPr lang="en-GB" sz="1800" dirty="0"/>
              <a:t> = 300 K)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We considered a single tapes and tape stacks. In a tape we simulate all material layers, but consider them glued together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This was a first step to see if we can identify critical temperature profiles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Studies could be repeated with varying boundary conditions, including more analyses on tape layers interfaces to better estimate delamination risks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Experimental measurements also planned at TAU</a:t>
            </a:r>
          </a:p>
          <a:p>
            <a:pPr marL="914400" lvl="1" indent="-4572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Electromagnetic forces were excluded in this analysis, these could be considered in  could be accounted in the next phase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37703C5B-4AB8-C83C-9BE4-0B600D853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2BA5323-7929-A143-B25B-0B82D57EF4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0AFBD14-6BF3-B015-62D5-0D22FB676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2</a:t>
            </a:fld>
            <a:endParaRPr lang="en-GB" noProof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8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9178E-DCAF-8A98-6E56-D58A4AAE2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89D1EE7-3BBC-CAC9-AD57-657FD330FE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Local heating: </a:t>
            </a:r>
            <a:r>
              <a:rPr lang="en-GB" sz="3600" dirty="0" err="1"/>
              <a:t>hotpsots</a:t>
            </a:r>
            <a:endParaRPr lang="en-GB" sz="3600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6424976E-8ACE-EADA-D5D6-4AF072B48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2D37EA4-454C-7120-541F-B12D14490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386A1E5-D22F-8269-535A-980B83339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3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8" name="Picture 7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00F7449C-4B44-9655-188F-6FFE35454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41" y="3844518"/>
            <a:ext cx="5697126" cy="1794604"/>
          </a:xfrm>
          <a:prstGeom prst="rect">
            <a:avLst/>
          </a:prstGeom>
        </p:spPr>
      </p:pic>
      <p:pic>
        <p:nvPicPr>
          <p:cNvPr id="10" name="Picture 9" descr="A diagram of a rainbow colored stripe&#10;&#10;AI-generated content may be incorrect.">
            <a:extLst>
              <a:ext uri="{FF2B5EF4-FFF2-40B4-BE49-F238E27FC236}">
                <a16:creationId xmlns:a16="http://schemas.microsoft.com/office/drawing/2014/main" id="{F5C5C2EC-F1D0-9324-F593-BE5C82DFB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882" y="3241714"/>
            <a:ext cx="4356473" cy="3000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780265-8861-636A-75E9-24912A789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7706" y="5859870"/>
            <a:ext cx="2343467" cy="503938"/>
          </a:xfrm>
          <a:prstGeom prst="rect">
            <a:avLst/>
          </a:prstGeom>
        </p:spPr>
      </p:pic>
      <p:sp>
        <p:nvSpPr>
          <p:cNvPr id="3" name="Alaotsikko 2">
            <a:extLst>
              <a:ext uri="{FF2B5EF4-FFF2-40B4-BE49-F238E27FC236}">
                <a16:creationId xmlns:a16="http://schemas.microsoft.com/office/drawing/2014/main" id="{AB8EF3B2-E488-DEBA-3C02-3982A2D56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202" y="1742191"/>
            <a:ext cx="12032768" cy="2365225"/>
          </a:xfrm>
        </p:spPr>
        <p:txBody>
          <a:bodyPr/>
          <a:lstStyle/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The temperature profile is an input, which is </a:t>
            </a:r>
            <a:r>
              <a:rPr lang="en-GB" sz="2400" u="sng" dirty="0"/>
              <a:t>not based </a:t>
            </a:r>
            <a:r>
              <a:rPr lang="en-GB" sz="2400" dirty="0"/>
              <a:t>on simulation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Three different hotspot region lengths 1 cm, 5 cm, 10 cm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Bell-shaped functions, two different widths of the peak (narrow peak, wide peak) 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Uniform local heating in thickness and width</a:t>
            </a:r>
          </a:p>
        </p:txBody>
      </p:sp>
    </p:spTree>
    <p:extLst>
      <p:ext uri="{BB962C8B-B14F-4D97-AF65-F5344CB8AC3E}">
        <p14:creationId xmlns:p14="http://schemas.microsoft.com/office/powerpoint/2010/main" val="264031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8A06C-E57C-80EE-9D34-DE4764C7E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FA6D5CE-AB68-6EB8-0B76-583076F70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Tape and stack tape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436EEB4-C5F5-8F1D-2610-445823114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518" y="1907416"/>
            <a:ext cx="6239429" cy="1377652"/>
          </a:xfrm>
        </p:spPr>
        <p:txBody>
          <a:bodyPr/>
          <a:lstStyle/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US" sz="2400" dirty="0"/>
              <a:t>Detailed and homogenized tape model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US" sz="2400" dirty="0"/>
              <a:t>Detailed and homogenized stack model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US" sz="2400" dirty="0"/>
              <a:t>All tape lengths 20 cm</a:t>
            </a:r>
            <a:endParaRPr lang="en-US" sz="2800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EA27D3-6B44-90AA-7B52-16FAB4A1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60C32D7-C70A-742C-729D-265FE1FB9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3E0C360-659B-3A9B-4A36-971700534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4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8" name="Picture 7" descr="A diagram of different colored strips&#10;&#10;AI-generated content may be incorrect.">
            <a:extLst>
              <a:ext uri="{FF2B5EF4-FFF2-40B4-BE49-F238E27FC236}">
                <a16:creationId xmlns:a16="http://schemas.microsoft.com/office/drawing/2014/main" id="{659BB064-8E24-AA0D-3884-E79547AC3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100" y="1302009"/>
            <a:ext cx="5602871" cy="1889761"/>
          </a:xfrm>
          <a:prstGeom prst="rect">
            <a:avLst/>
          </a:prstGeom>
        </p:spPr>
      </p:pic>
      <p:pic>
        <p:nvPicPr>
          <p:cNvPr id="10" name="Picture 9" descr="A diagram of different types of tape&#10;&#10;AI-generated content may be incorrect.">
            <a:extLst>
              <a:ext uri="{FF2B5EF4-FFF2-40B4-BE49-F238E27FC236}">
                <a16:creationId xmlns:a16="http://schemas.microsoft.com/office/drawing/2014/main" id="{CA86F5F9-C5C9-B2AD-FFDE-384F9CBCA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530" y="3425541"/>
            <a:ext cx="5538925" cy="1979910"/>
          </a:xfrm>
          <a:prstGeom prst="rect">
            <a:avLst/>
          </a:prstGeom>
        </p:spPr>
      </p:pic>
      <p:pic>
        <p:nvPicPr>
          <p:cNvPr id="7" name="Picture 6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0DF4DD3B-66E2-5EE2-0DBA-928B99C84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892" y="4215495"/>
            <a:ext cx="5791167" cy="1670952"/>
          </a:xfrm>
          <a:prstGeom prst="rect">
            <a:avLst/>
          </a:prstGeom>
        </p:spPr>
      </p:pic>
      <p:sp>
        <p:nvSpPr>
          <p:cNvPr id="9" name="Subtitle 6">
            <a:extLst>
              <a:ext uri="{FF2B5EF4-FFF2-40B4-BE49-F238E27FC236}">
                <a16:creationId xmlns:a16="http://schemas.microsoft.com/office/drawing/2014/main" id="{45CFC24A-50C8-7D09-808A-64806AC73FF3}"/>
              </a:ext>
            </a:extLst>
          </p:cNvPr>
          <p:cNvSpPr txBox="1">
            <a:spLocks/>
          </p:cNvSpPr>
          <p:nvPr/>
        </p:nvSpPr>
        <p:spPr>
          <a:xfrm>
            <a:off x="495012" y="3798296"/>
            <a:ext cx="5538925" cy="448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Tape layer properties (</a:t>
            </a:r>
            <a:r>
              <a:rPr lang="en-US" sz="2000" b="1" dirty="0" err="1"/>
              <a:t>SuperOx</a:t>
            </a:r>
            <a:r>
              <a:rPr lang="en-US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1322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41DE-9EDA-9C2D-AA23-5D69167BB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rectangular object&#10;&#10;AI-generated content may be incorrect.">
            <a:extLst>
              <a:ext uri="{FF2B5EF4-FFF2-40B4-BE49-F238E27FC236}">
                <a16:creationId xmlns:a16="http://schemas.microsoft.com/office/drawing/2014/main" id="{9B63633A-06E5-EBF8-AFB0-11E418A7C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723" y="3679140"/>
            <a:ext cx="4698964" cy="292824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D01F6125-95B8-75EC-95D7-1902EF138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Mechanical model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6AB7790-F74C-CD71-091B-05E313FEB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068" y="1948528"/>
            <a:ext cx="11083550" cy="3489599"/>
          </a:xfrm>
        </p:spPr>
        <p:txBody>
          <a:bodyPr/>
          <a:lstStyle/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Structural analysis (with thermal terms as inputs) with Ansys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No electromagnetic forces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Small deformation small strain assumption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Perfect bonding with tape internal interfaces</a:t>
            </a:r>
          </a:p>
          <a:p>
            <a:pPr marL="288000" indent="-288000" algn="l">
              <a:buFont typeface="Arial" panose="020B0604020202020204" pitchFamily="34" charset="0"/>
              <a:buChar char="•"/>
            </a:pPr>
            <a:r>
              <a:rPr lang="en-GB" sz="2400" dirty="0"/>
              <a:t>Frictional contact between tapes in tape stack (0.2)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EAD30970-D248-4B61-A778-87FC114EB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5822E5E-3B7C-45B3-7341-BFCD64923B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99DC6DA1-F9F7-665A-AEB0-7B5FA5480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5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AD9165-C408-DBD7-1F76-C50E91B78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561" y="5088213"/>
            <a:ext cx="1708997" cy="5325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4682F9-0C5D-D4C7-E361-3E2A0E7E8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392" y="5689755"/>
            <a:ext cx="4393938" cy="53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7D0BC-BB4D-B65F-A4BA-695712661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97DC8E5-7902-7C6B-5085-98241D0EB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2651635-64C5-BC9D-6031-BC1C21B97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225" y="2437068"/>
            <a:ext cx="11083550" cy="2365225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/>
              <a:t>Axial strain and elastic limits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/>
              <a:t>Axial strain and irreversible critical reduction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/>
              <a:t>Interface analysis and delamination risks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2DAE6E99-6455-0D2A-77FA-F3D263EC4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B2C82E7F-2CB5-9254-F9BC-EECF2874D2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74AC312-A667-4E07-CF26-0172BED8A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6</a:t>
            </a:fld>
            <a:endParaRPr lang="en-GB" noProof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13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D224E-31ED-08DD-8825-51AD86D91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AB612E1-FA54-E0C5-AF2A-90C89AC58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Results: Axial strain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E191C509-D6B0-829A-4977-68D040CE3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4701618-74F8-8C28-BE1E-0724C3DBCC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8791ED1-3354-4FE7-B551-D6C2B89F5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7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10" name="Picture 9" descr="A graph of a single tape&#10;&#10;AI-generated content may be incorrect.">
            <a:extLst>
              <a:ext uri="{FF2B5EF4-FFF2-40B4-BE49-F238E27FC236}">
                <a16:creationId xmlns:a16="http://schemas.microsoft.com/office/drawing/2014/main" id="{16E699B5-230F-D457-254F-7495BF603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63" y="1848157"/>
            <a:ext cx="3005716" cy="2160000"/>
          </a:xfrm>
          <a:prstGeom prst="rect">
            <a:avLst/>
          </a:prstGeom>
        </p:spPr>
      </p:pic>
      <p:pic>
        <p:nvPicPr>
          <p:cNvPr id="12" name="Picture 11" descr="A graph of a single tape&#10;&#10;AI-generated content may be incorrect.">
            <a:extLst>
              <a:ext uri="{FF2B5EF4-FFF2-40B4-BE49-F238E27FC236}">
                <a16:creationId xmlns:a16="http://schemas.microsoft.com/office/drawing/2014/main" id="{D8CFB2D0-E6BE-ED95-E047-5C539A2A6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215" y="1834240"/>
            <a:ext cx="3005714" cy="2160000"/>
          </a:xfrm>
          <a:prstGeom prst="rect">
            <a:avLst/>
          </a:prstGeom>
        </p:spPr>
      </p:pic>
      <p:pic>
        <p:nvPicPr>
          <p:cNvPr id="14" name="Picture 13" descr="A graph of a single tape&#10;&#10;AI-generated content may be incorrect.">
            <a:extLst>
              <a:ext uri="{FF2B5EF4-FFF2-40B4-BE49-F238E27FC236}">
                <a16:creationId xmlns:a16="http://schemas.microsoft.com/office/drawing/2014/main" id="{85371C49-1503-006E-A39B-27A6DABA9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4572" y="1851567"/>
            <a:ext cx="3028573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9394B1-8A6A-2637-F05C-962324D0981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67208"/>
          <a:stretch/>
        </p:blipFill>
        <p:spPr>
          <a:xfrm>
            <a:off x="8232000" y="4066589"/>
            <a:ext cx="3960000" cy="9930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A8EDB5-A958-9C2D-1AAF-6E5BD56D8E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3267" b="33709"/>
          <a:stretch/>
        </p:blipFill>
        <p:spPr>
          <a:xfrm>
            <a:off x="4152937" y="4043032"/>
            <a:ext cx="3960000" cy="10001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7CDDF8-D4C8-762A-F2E8-F5B46CEB4B5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8716"/>
          <a:stretch/>
        </p:blipFill>
        <p:spPr>
          <a:xfrm>
            <a:off x="133406" y="4091726"/>
            <a:ext cx="3960000" cy="94743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62332FA4-C1AC-E2C9-3DB8-8A27A9D05DD4}"/>
              </a:ext>
            </a:extLst>
          </p:cNvPr>
          <p:cNvSpPr/>
          <p:nvPr/>
        </p:nvSpPr>
        <p:spPr>
          <a:xfrm>
            <a:off x="5229013" y="4483248"/>
            <a:ext cx="1537547" cy="36622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1900FEE-BC49-3B51-518C-7A0CDB8FAE42}"/>
              </a:ext>
            </a:extLst>
          </p:cNvPr>
          <p:cNvSpPr/>
          <p:nvPr/>
        </p:nvSpPr>
        <p:spPr>
          <a:xfrm>
            <a:off x="1171787" y="4481126"/>
            <a:ext cx="1537547" cy="6416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8DC1AED-6F6E-76C2-DC44-55AF039A1DB4}"/>
              </a:ext>
            </a:extLst>
          </p:cNvPr>
          <p:cNvSpPr/>
          <p:nvPr/>
        </p:nvSpPr>
        <p:spPr>
          <a:xfrm>
            <a:off x="10945708" y="3244427"/>
            <a:ext cx="676708" cy="431401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03A959-ED98-FB1A-8F36-4605725EFDCD}"/>
              </a:ext>
            </a:extLst>
          </p:cNvPr>
          <p:cNvCxnSpPr/>
          <p:nvPr/>
        </p:nvCxnSpPr>
        <p:spPr>
          <a:xfrm flipV="1">
            <a:off x="11412482" y="2831254"/>
            <a:ext cx="142782" cy="419946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0F9A1D1-AEC9-DBE3-D857-7CF31AAAA513}"/>
              </a:ext>
            </a:extLst>
          </p:cNvPr>
          <p:cNvSpPr txBox="1"/>
          <p:nvPr/>
        </p:nvSpPr>
        <p:spPr>
          <a:xfrm>
            <a:off x="11268542" y="2520967"/>
            <a:ext cx="992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-0.14%</a:t>
            </a:r>
            <a:endParaRPr lang="en-US" sz="1600" dirty="0"/>
          </a:p>
        </p:txBody>
      </p:sp>
      <p:sp>
        <p:nvSpPr>
          <p:cNvPr id="26" name="Subtitle 7">
            <a:extLst>
              <a:ext uri="{FF2B5EF4-FFF2-40B4-BE49-F238E27FC236}">
                <a16:creationId xmlns:a16="http://schemas.microsoft.com/office/drawing/2014/main" id="{2DB41E64-117E-F6A5-925E-949FFF497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736" y="5454298"/>
            <a:ext cx="3875052" cy="873374"/>
          </a:xfrm>
        </p:spPr>
        <p:txBody>
          <a:bodyPr/>
          <a:lstStyle/>
          <a:p>
            <a:pPr marL="324000" indent="-324000" algn="l">
              <a:buFont typeface="Wingdings" panose="05000000000000000000" pitchFamily="2" charset="2"/>
              <a:buChar char="Ø"/>
            </a:pPr>
            <a:r>
              <a:rPr lang="en-US" sz="2000" b="1" i="1" dirty="0"/>
              <a:t>Elastic limit</a:t>
            </a:r>
          </a:p>
          <a:p>
            <a:pPr algn="l"/>
            <a:r>
              <a:rPr lang="en-US" sz="2000" dirty="0"/>
              <a:t>SCS4050: 0.44%</a:t>
            </a:r>
          </a:p>
        </p:txBody>
      </p:sp>
      <p:sp>
        <p:nvSpPr>
          <p:cNvPr id="27" name="Subtitle 7">
            <a:extLst>
              <a:ext uri="{FF2B5EF4-FFF2-40B4-BE49-F238E27FC236}">
                <a16:creationId xmlns:a16="http://schemas.microsoft.com/office/drawing/2014/main" id="{12FB0EF2-9791-55B7-1C7A-CE2151A6FF1D}"/>
              </a:ext>
            </a:extLst>
          </p:cNvPr>
          <p:cNvSpPr txBox="1">
            <a:spLocks/>
          </p:cNvSpPr>
          <p:nvPr/>
        </p:nvSpPr>
        <p:spPr>
          <a:xfrm>
            <a:off x="4855022" y="5454068"/>
            <a:ext cx="6700242" cy="897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 algn="l">
              <a:buFont typeface="Wingdings" panose="05000000000000000000" pitchFamily="2" charset="2"/>
              <a:buChar char="Ø"/>
            </a:pPr>
            <a:r>
              <a:rPr lang="en-US" sz="2000" b="1" i="1" dirty="0"/>
              <a:t>Irreversible critical current limit</a:t>
            </a:r>
          </a:p>
          <a:p>
            <a:pPr algn="l"/>
            <a:r>
              <a:rPr lang="en-US" sz="2000" dirty="0"/>
              <a:t>SCS4050: 0.55–0.584%		SAMRI: 0.434–0.453%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69F5ED-EB3E-8A05-BCEE-B9C01B4F7E71}"/>
              </a:ext>
            </a:extLst>
          </p:cNvPr>
          <p:cNvSpPr txBox="1"/>
          <p:nvPr/>
        </p:nvSpPr>
        <p:spPr>
          <a:xfrm>
            <a:off x="397475" y="1573119"/>
            <a:ext cx="6132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Tmax = 300 K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9075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82D7E-6B54-050B-5E89-AB0EAE61D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C6C6AFE-AD20-EAD2-7373-74974F3EE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921172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Results: Axial strain: Different max temperature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8DD21414-567B-4AFB-7C8C-7D7EF3497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B1689B5-7DF8-89B6-4ADF-4E088A485B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3B2EFA7-B33A-BA26-03E4-D65D3B8ECF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8</a:t>
            </a:fld>
            <a:endParaRPr lang="en-GB" noProof="0" dirty="0">
              <a:solidFill>
                <a:schemeClr val="tx2"/>
              </a:solidFill>
            </a:endParaRPr>
          </a:p>
        </p:txBody>
      </p:sp>
      <p:pic>
        <p:nvPicPr>
          <p:cNvPr id="7" name="Picture 6" descr="A diagram of a temperature&#10;&#10;AI-generated content may be incorrect.">
            <a:extLst>
              <a:ext uri="{FF2B5EF4-FFF2-40B4-BE49-F238E27FC236}">
                <a16:creationId xmlns:a16="http://schemas.microsoft.com/office/drawing/2014/main" id="{B44C0F22-6E76-71FF-1065-13C8E3272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559" y="2635493"/>
            <a:ext cx="6012000" cy="229883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9670F51-60F4-D31C-508F-01B12B704B62}"/>
              </a:ext>
            </a:extLst>
          </p:cNvPr>
          <p:cNvSpPr/>
          <p:nvPr/>
        </p:nvSpPr>
        <p:spPr>
          <a:xfrm>
            <a:off x="4644261" y="2908742"/>
            <a:ext cx="353874" cy="31706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A37C22-9C62-8C52-0932-E268143E5E50}"/>
              </a:ext>
            </a:extLst>
          </p:cNvPr>
          <p:cNvCxnSpPr>
            <a:cxnSpLocks/>
          </p:cNvCxnSpPr>
          <p:nvPr/>
        </p:nvCxnSpPr>
        <p:spPr>
          <a:xfrm flipV="1">
            <a:off x="4855353" y="2409495"/>
            <a:ext cx="312700" cy="499247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1591977-25AD-5CF8-EE1A-5B861103C8B2}"/>
              </a:ext>
            </a:extLst>
          </p:cNvPr>
          <p:cNvSpPr txBox="1"/>
          <p:nvPr/>
        </p:nvSpPr>
        <p:spPr>
          <a:xfrm>
            <a:off x="4998135" y="2076013"/>
            <a:ext cx="992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0.36%</a:t>
            </a:r>
            <a:endParaRPr lang="en-US" sz="1600" dirty="0"/>
          </a:p>
        </p:txBody>
      </p:sp>
      <p:sp>
        <p:nvSpPr>
          <p:cNvPr id="13" name="Subtitle 7">
            <a:extLst>
              <a:ext uri="{FF2B5EF4-FFF2-40B4-BE49-F238E27FC236}">
                <a16:creationId xmlns:a16="http://schemas.microsoft.com/office/drawing/2014/main" id="{DCB18792-8725-2849-DAB6-4C1E52D759F0}"/>
              </a:ext>
            </a:extLst>
          </p:cNvPr>
          <p:cNvSpPr txBox="1">
            <a:spLocks/>
          </p:cNvSpPr>
          <p:nvPr/>
        </p:nvSpPr>
        <p:spPr>
          <a:xfrm>
            <a:off x="655554" y="5673435"/>
            <a:ext cx="8111255" cy="8884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Linear decrease of maximum strain with temperature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baseline="-25000" dirty="0"/>
              <a:t>max</a:t>
            </a:r>
            <a:r>
              <a:rPr lang="en-US" sz="2000" dirty="0"/>
              <a:t> is above 250 K, the axial strain approaches the elastic limit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0E6BBAB-F8C3-9C20-A451-5D53D73BF182}"/>
              </a:ext>
            </a:extLst>
          </p:cNvPr>
          <p:cNvCxnSpPr>
            <a:cxnSpLocks/>
          </p:cNvCxnSpPr>
          <p:nvPr/>
        </p:nvCxnSpPr>
        <p:spPr>
          <a:xfrm>
            <a:off x="3183466" y="2782441"/>
            <a:ext cx="5432213" cy="0"/>
          </a:xfrm>
          <a:prstGeom prst="line">
            <a:avLst/>
          </a:prstGeom>
          <a:ln w="1905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92454B6-17EB-DDAA-4694-A4632CDD25C4}"/>
              </a:ext>
            </a:extLst>
          </p:cNvPr>
          <p:cNvSpPr txBox="1"/>
          <p:nvPr/>
        </p:nvSpPr>
        <p:spPr>
          <a:xfrm>
            <a:off x="8667719" y="2613164"/>
            <a:ext cx="2910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AC0000"/>
                </a:solidFill>
              </a:rPr>
              <a:t>minimum limit from literature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D6ACEE-E3FB-9EF5-E5E7-983D25DA293D}"/>
              </a:ext>
            </a:extLst>
          </p:cNvPr>
          <p:cNvSpPr txBox="1"/>
          <p:nvPr/>
        </p:nvSpPr>
        <p:spPr>
          <a:xfrm>
            <a:off x="9626796" y="2890563"/>
            <a:ext cx="992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rgbClr val="AC0000"/>
                </a:solidFill>
              </a:rPr>
              <a:t>0.44%</a:t>
            </a:r>
            <a:endParaRPr lang="en-US" sz="1600" dirty="0">
              <a:solidFill>
                <a:srgbClr val="AC0000"/>
              </a:solidFill>
            </a:endParaRPr>
          </a:p>
        </p:txBody>
      </p:sp>
      <p:sp>
        <p:nvSpPr>
          <p:cNvPr id="25" name="Subtitle 6">
            <a:extLst>
              <a:ext uri="{FF2B5EF4-FFF2-40B4-BE49-F238E27FC236}">
                <a16:creationId xmlns:a16="http://schemas.microsoft.com/office/drawing/2014/main" id="{889FE200-7A88-A634-FC6A-2DD2EEBA2475}"/>
              </a:ext>
            </a:extLst>
          </p:cNvPr>
          <p:cNvSpPr txBox="1">
            <a:spLocks/>
          </p:cNvSpPr>
          <p:nvPr/>
        </p:nvSpPr>
        <p:spPr>
          <a:xfrm>
            <a:off x="94828" y="3429000"/>
            <a:ext cx="2332008" cy="4739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3200" kern="1200">
                <a:solidFill>
                  <a:srgbClr val="4E008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1 cm hotspot (</a:t>
            </a:r>
            <a:r>
              <a:rPr lang="en-US" sz="2000" b="1" i="1" dirty="0"/>
              <a:t>T</a:t>
            </a:r>
            <a:r>
              <a:rPr lang="en-US" sz="2000" b="1" baseline="-25000" dirty="0"/>
              <a:t>1</a:t>
            </a:r>
            <a:r>
              <a:rPr lang="en-US" sz="2000" b="1" dirty="0"/>
              <a:t>)</a:t>
            </a:r>
          </a:p>
          <a:p>
            <a:pPr algn="l"/>
            <a:endParaRPr lang="en-US" sz="2000" b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A2D61E-9CF5-F79C-B6EC-590AD3D3FB72}"/>
              </a:ext>
            </a:extLst>
          </p:cNvPr>
          <p:cNvCxnSpPr>
            <a:cxnSpLocks/>
          </p:cNvCxnSpPr>
          <p:nvPr/>
        </p:nvCxnSpPr>
        <p:spPr>
          <a:xfrm flipH="1" flipV="1">
            <a:off x="8275320" y="4194810"/>
            <a:ext cx="1005840" cy="248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48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C37C2-E0C4-548A-6058-1B79C4EF3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E35AEB7-0C93-C1D4-54D6-E2DEC81BE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141" y="852198"/>
            <a:ext cx="11090275" cy="648375"/>
          </a:xfrm>
        </p:spPr>
        <p:txBody>
          <a:bodyPr/>
          <a:lstStyle/>
          <a:p>
            <a:pPr algn="l"/>
            <a:r>
              <a:rPr lang="en-GB" sz="3600" dirty="0"/>
              <a:t>Results: Interface analysis and delamination risks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652B1FC3-5A47-17D1-7C24-714CAD997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604841"/>
            <a:ext cx="10945706" cy="254172"/>
          </a:xfrm>
          <a:solidFill>
            <a:schemeClr val="accent1"/>
          </a:solidFill>
        </p:spPr>
        <p:txBody>
          <a:bodyPr/>
          <a:lstStyle/>
          <a:p>
            <a:r>
              <a:rPr lang="en-US" noProof="0" dirty="0">
                <a:solidFill>
                  <a:schemeClr val="bg2"/>
                </a:solidFill>
              </a:rPr>
              <a:t>Local Heating in </a:t>
            </a:r>
            <a:r>
              <a:rPr lang="en-US" noProof="0" dirty="0" err="1">
                <a:solidFill>
                  <a:schemeClr val="bg2"/>
                </a:solidFill>
              </a:rPr>
              <a:t>ReBCO</a:t>
            </a:r>
            <a:r>
              <a:rPr lang="en-US" noProof="0" dirty="0">
                <a:solidFill>
                  <a:schemeClr val="bg2"/>
                </a:solidFill>
              </a:rPr>
              <a:t> Tape and Stack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DBF6FCCF-822B-5047-8D03-FB3A0633CF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604841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>
                <a:solidFill>
                  <a:schemeClr val="tx2"/>
                </a:solidFill>
              </a:rPr>
              <a:pPr/>
              <a:t>20/03/2025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7FE0BA5-5B7C-C762-DABB-A8DC986EF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604841"/>
            <a:ext cx="375932" cy="254015"/>
          </a:xfrm>
        </p:spPr>
        <p:txBody>
          <a:bodyPr/>
          <a:lstStyle/>
          <a:p>
            <a:r>
              <a:rPr lang="en-GB" noProof="0" dirty="0">
                <a:solidFill>
                  <a:schemeClr val="tx2"/>
                </a:solidFill>
              </a:rPr>
              <a:t>|  </a:t>
            </a:r>
            <a:fld id="{CDC8994D-33BE-6F4B-918B-78B2D731EB1C}" type="slidenum">
              <a:rPr lang="en-GB" noProof="0" smtClean="0">
                <a:solidFill>
                  <a:schemeClr val="tx2"/>
                </a:solidFill>
              </a:rPr>
              <a:pPr/>
              <a:t>9</a:t>
            </a:fld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E0B7B15-6234-875B-5221-118CF38B8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141" y="2079414"/>
            <a:ext cx="7157238" cy="3190239"/>
          </a:xfrm>
        </p:spPr>
        <p:txBody>
          <a:bodyPr/>
          <a:lstStyle/>
          <a:p>
            <a:pPr algn="l">
              <a:lnSpc>
                <a:spcPct val="250000"/>
              </a:lnSpc>
            </a:pPr>
            <a:r>
              <a:rPr lang="en-US" sz="2600" dirty="0"/>
              <a:t>Mode I: Tensile delamination</a:t>
            </a:r>
          </a:p>
          <a:p>
            <a:pPr algn="l">
              <a:lnSpc>
                <a:spcPct val="250000"/>
              </a:lnSpc>
            </a:pPr>
            <a:r>
              <a:rPr lang="en-US" sz="2600" dirty="0"/>
              <a:t>Mode II: In-Plane shear delamination</a:t>
            </a:r>
          </a:p>
          <a:p>
            <a:pPr algn="l">
              <a:lnSpc>
                <a:spcPct val="250000"/>
              </a:lnSpc>
            </a:pPr>
            <a:r>
              <a:rPr lang="en-US" sz="2600" dirty="0"/>
              <a:t>Mixed-mode </a:t>
            </a:r>
          </a:p>
        </p:txBody>
      </p:sp>
      <p:pic>
        <p:nvPicPr>
          <p:cNvPr id="9" name="Picture 8" descr="A grey and orange metal object">
            <a:extLst>
              <a:ext uri="{FF2B5EF4-FFF2-40B4-BE49-F238E27FC236}">
                <a16:creationId xmlns:a16="http://schemas.microsoft.com/office/drawing/2014/main" id="{7E109131-6308-3BA8-AE41-AF412287E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900" y="1960338"/>
            <a:ext cx="1285875" cy="1285875"/>
          </a:xfrm>
          <a:prstGeom prst="rect">
            <a:avLst/>
          </a:prstGeom>
        </p:spPr>
      </p:pic>
      <p:pic>
        <p:nvPicPr>
          <p:cNvPr id="10" name="Picture 9" descr="A grey and orange object&#10;&#10;Description automatically generated">
            <a:extLst>
              <a:ext uri="{FF2B5EF4-FFF2-40B4-BE49-F238E27FC236}">
                <a16:creationId xmlns:a16="http://schemas.microsoft.com/office/drawing/2014/main" id="{7FAB483A-C2DB-2355-68FF-8B66FA375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900" y="3246213"/>
            <a:ext cx="12858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470477"/>
      </p:ext>
    </p:extLst>
  </p:cSld>
  <p:clrMapOvr>
    <a:masterClrMapping/>
  </p:clrMapOvr>
</p:sld>
</file>

<file path=ppt/theme/theme1.xml><?xml version="1.0" encoding="utf-8"?>
<a:theme xmlns:a="http://schemas.openxmlformats.org/drawingml/2006/main" name="TUNI Theme">
  <a:themeElements>
    <a:clrScheme name="TUNI-teema-pp">
      <a:dk1>
        <a:srgbClr val="000000"/>
      </a:dk1>
      <a:lt1>
        <a:srgbClr val="FFFFFF"/>
      </a:lt1>
      <a:dk2>
        <a:srgbClr val="4E008E"/>
      </a:dk2>
      <a:lt2>
        <a:srgbClr val="FFFFFF"/>
      </a:lt2>
      <a:accent1>
        <a:srgbClr val="4E008E"/>
      </a:accent1>
      <a:accent2>
        <a:srgbClr val="38B399"/>
      </a:accent2>
      <a:accent3>
        <a:srgbClr val="FFE349"/>
      </a:accent3>
      <a:accent4>
        <a:srgbClr val="CF286F"/>
      </a:accent4>
      <a:accent5>
        <a:srgbClr val="000000"/>
      </a:accent5>
      <a:accent6>
        <a:srgbClr val="79C0EB"/>
      </a:accent6>
      <a:hlink>
        <a:srgbClr val="0041BE"/>
      </a:hlink>
      <a:folHlink>
        <a:srgbClr val="CF286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U template EN.pptx" id="{B1C3DC4B-F950-4622-BA06-D51317C440AB}" vid="{6C22DEC0-38D3-4753-B7A5-3C914CF483A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TAU template EN</Template>
  <TotalTime>0</TotalTime>
  <Words>1057</Words>
  <Application>Microsoft Office PowerPoint</Application>
  <PresentationFormat>Widescreen</PresentationFormat>
  <Paragraphs>141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TUNI Theme</vt:lpstr>
      <vt:lpstr>Local Heating in ReBCO Tape and Stack:  Summarizing the finding of the paper: DOI: 10.1109/TASC.2025.3548635</vt:lpstr>
      <vt:lpstr> Study of stress and strain in ReBCO tape due to a local hotspot temperature</vt:lpstr>
      <vt:lpstr>Local heating: hotpsots</vt:lpstr>
      <vt:lpstr>Tape and stack tape</vt:lpstr>
      <vt:lpstr>Mechanical model</vt:lpstr>
      <vt:lpstr>Results</vt:lpstr>
      <vt:lpstr>Results: Axial strain</vt:lpstr>
      <vt:lpstr>Results: Axial strain: Different max temperature</vt:lpstr>
      <vt:lpstr>Results: Interface analysis and delamination risks</vt:lpstr>
      <vt:lpstr>Results: Interface analysis Delamination due to transverse tension</vt:lpstr>
      <vt:lpstr>Results: Interface analysis Pure shear delamination (Mode II)</vt:lpstr>
      <vt:lpstr>Results: Interface analysis – Mixed-mode</vt:lpstr>
      <vt:lpstr>Results: Interface analysis – Mixed-mode</vt:lpstr>
      <vt:lpstr>Results: Interface analysis and delamination risks</vt:lpstr>
      <vt:lpstr>Conclusions</vt:lpstr>
    </vt:vector>
  </TitlesOfParts>
  <Company>Tampere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Hamed Milanchian</dc:creator>
  <cp:lastModifiedBy>Hamed Milanchian</cp:lastModifiedBy>
  <cp:revision>13</cp:revision>
  <dcterms:created xsi:type="dcterms:W3CDTF">2025-03-18T12:34:17Z</dcterms:created>
  <dcterms:modified xsi:type="dcterms:W3CDTF">2025-03-20T13:00:32Z</dcterms:modified>
</cp:coreProperties>
</file>