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38" y="37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9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63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15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8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7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420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6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4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2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B26B5-C155-45C8-9C96-678D1C575E43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CC97D-156F-4AAA-B468-D0262EAD2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0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3128" y="252799"/>
            <a:ext cx="759015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«Jet charges» and </a:t>
            </a:r>
            <a:r>
              <a:rPr lang="fr-CH" sz="2400" b="1" dirty="0" err="1"/>
              <a:t>E</a:t>
            </a:r>
            <a:r>
              <a:rPr lang="fr-CH" sz="2400" b="1" dirty="0" err="1" smtClean="0"/>
              <a:t>lectroweak</a:t>
            </a:r>
            <a:r>
              <a:rPr lang="fr-CH" sz="2400" b="1" dirty="0" smtClean="0"/>
              <a:t> </a:t>
            </a:r>
            <a:r>
              <a:rPr lang="fr-CH" sz="2400" b="1" dirty="0" err="1"/>
              <a:t>A</a:t>
            </a:r>
            <a:r>
              <a:rPr lang="fr-CH" sz="2400" b="1" dirty="0" err="1" smtClean="0"/>
              <a:t>symmetry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measurements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8551" y="932862"/>
            <a:ext cx="201644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References</a:t>
            </a:r>
            <a:r>
              <a:rPr lang="fr-CH" dirty="0" smtClean="0"/>
              <a:t> (ALEPH)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646" y="1205134"/>
            <a:ext cx="2038200" cy="9376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020" y="1351499"/>
            <a:ext cx="4895272" cy="575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5950" y="2216592"/>
            <a:ext cx="1599677" cy="5727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8163" y="2216592"/>
            <a:ext cx="5521201" cy="7436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4262" y="3203618"/>
            <a:ext cx="5289001" cy="407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66646" y="3124140"/>
            <a:ext cx="3595456" cy="4133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9502" y="1351366"/>
            <a:ext cx="1068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1st </a:t>
            </a:r>
            <a:r>
              <a:rPr lang="fr-CH" dirty="0" err="1" smtClean="0"/>
              <a:t>paper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5739" y="2142801"/>
            <a:ext cx="2383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2. Most </a:t>
            </a:r>
            <a:r>
              <a:rPr lang="fr-CH" dirty="0" err="1" smtClean="0"/>
              <a:t>comprehensive</a:t>
            </a:r>
            <a:endParaRPr lang="fr-CH" dirty="0" smtClean="0"/>
          </a:p>
          <a:p>
            <a:r>
              <a:rPr lang="fr-CH" dirty="0" smtClean="0"/>
              <a:t>Paper on the </a:t>
            </a:r>
            <a:r>
              <a:rPr lang="fr-CH" dirty="0" err="1" smtClean="0"/>
              <a:t>method</a:t>
            </a:r>
            <a:r>
              <a:rPr lang="fr-CH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8551" y="3148311"/>
            <a:ext cx="2739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3. Final </a:t>
            </a:r>
            <a:r>
              <a:rPr lang="fr-CH" dirty="0" err="1" smtClean="0"/>
              <a:t>tagged</a:t>
            </a:r>
            <a:r>
              <a:rPr lang="fr-CH" dirty="0" smtClean="0"/>
              <a:t> </a:t>
            </a:r>
            <a:r>
              <a:rPr lang="fr-CH" dirty="0" err="1" smtClean="0"/>
              <a:t>flavor</a:t>
            </a:r>
            <a:r>
              <a:rPr lang="fr-CH" dirty="0" smtClean="0"/>
              <a:t> </a:t>
            </a:r>
            <a:r>
              <a:rPr lang="fr-CH" dirty="0" err="1" smtClean="0"/>
              <a:t>paper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 smtClean="0"/>
              <a:t>using</a:t>
            </a:r>
            <a:r>
              <a:rPr lang="fr-CH" dirty="0" smtClean="0"/>
              <a:t> jet charges</a:t>
            </a:r>
            <a:r>
              <a:rPr lang="en-US" dirty="0" smtClean="0"/>
              <a:t> </a:t>
            </a:r>
            <a:endParaRPr lang="fr-CH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/>
          <a:srcRect t="54776"/>
          <a:stretch/>
        </p:blipFill>
        <p:spPr>
          <a:xfrm>
            <a:off x="4979621" y="3706475"/>
            <a:ext cx="3871057" cy="2632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82618" y="4170473"/>
            <a:ext cx="827220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Main messages: 3.2 10</a:t>
            </a:r>
            <a:r>
              <a:rPr lang="fr-CH" baseline="30000" dirty="0" smtClean="0"/>
              <a:t>6 </a:t>
            </a:r>
            <a:r>
              <a:rPr lang="fr-CH" dirty="0" smtClean="0"/>
              <a:t> Z </a:t>
            </a:r>
            <a:r>
              <a:rPr lang="fr-CH" dirty="0" err="1" smtClean="0"/>
              <a:t>decays</a:t>
            </a:r>
            <a:r>
              <a:rPr lang="fr-CH" dirty="0" smtClean="0"/>
              <a:t> in ALEPH</a:t>
            </a:r>
            <a:br>
              <a:rPr lang="fr-CH" dirty="0" smtClean="0"/>
            </a:br>
            <a:r>
              <a:rPr lang="fr-CH" dirty="0" err="1" smtClean="0"/>
              <a:t>Flavour</a:t>
            </a:r>
            <a:r>
              <a:rPr lang="fr-CH" dirty="0" smtClean="0"/>
              <a:t> </a:t>
            </a:r>
            <a:r>
              <a:rPr lang="fr-CH" dirty="0" err="1" smtClean="0"/>
              <a:t>purity</a:t>
            </a:r>
            <a:r>
              <a:rPr lang="fr-CH" dirty="0" smtClean="0"/>
              <a:t> at 90</a:t>
            </a:r>
            <a:r>
              <a:rPr lang="fr-CH" baseline="30000" dirty="0" smtClean="0"/>
              <a:t>o</a:t>
            </a:r>
            <a:r>
              <a:rPr lang="fr-CH" dirty="0" smtClean="0"/>
              <a:t> : 86% b, 13% c , tag </a:t>
            </a:r>
            <a:r>
              <a:rPr lang="fr-CH" dirty="0" err="1" smtClean="0"/>
              <a:t>efficiency</a:t>
            </a:r>
            <a:r>
              <a:rPr lang="fr-CH" dirty="0" smtClean="0"/>
              <a:t> O(&lt;30%)  few 10</a:t>
            </a:r>
            <a:r>
              <a:rPr lang="fr-CH" baseline="30000" dirty="0" smtClean="0"/>
              <a:t>4</a:t>
            </a:r>
            <a:r>
              <a:rPr lang="fr-CH" dirty="0" smtClean="0"/>
              <a:t> double tags</a:t>
            </a:r>
          </a:p>
          <a:p>
            <a:r>
              <a:rPr lang="fr-CH" dirty="0" err="1"/>
              <a:t>A</a:t>
            </a:r>
            <a:r>
              <a:rPr lang="fr-CH" dirty="0" err="1" smtClean="0"/>
              <a:t>nalysis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statistics</a:t>
            </a:r>
            <a:r>
              <a:rPr lang="fr-CH" dirty="0" smtClean="0"/>
              <a:t> </a:t>
            </a:r>
            <a:r>
              <a:rPr lang="fr-CH" dirty="0" err="1" smtClean="0"/>
              <a:t>dominated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err="1" smtClean="0"/>
              <a:t>Systematics</a:t>
            </a:r>
            <a:r>
              <a:rPr lang="fr-CH" dirty="0" smtClean="0"/>
              <a:t> at 10</a:t>
            </a:r>
            <a:r>
              <a:rPr lang="fr-CH" baseline="30000" dirty="0" smtClean="0"/>
              <a:t>-3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statistics</a:t>
            </a:r>
            <a:r>
              <a:rPr lang="fr-CH" dirty="0" smtClean="0"/>
              <a:t> </a:t>
            </a:r>
            <a:r>
              <a:rPr lang="fr-CH" dirty="0" err="1" smtClean="0"/>
              <a:t>dominated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direct charge </a:t>
            </a:r>
            <a:r>
              <a:rPr lang="fr-CH" dirty="0" err="1" smtClean="0"/>
              <a:t>determination</a:t>
            </a:r>
            <a:r>
              <a:rPr lang="fr-CH" dirty="0" smtClean="0"/>
              <a:t> </a:t>
            </a:r>
            <a:r>
              <a:rPr lang="fr-CH" dirty="0" smtClean="0">
                <a:sym typeface="Symbol" panose="05050102010706020507" pitchFamily="18" charset="2"/>
              </a:rPr>
              <a:t></a:t>
            </a:r>
            <a:r>
              <a:rPr lang="fr-CH" baseline="-25000" dirty="0" smtClean="0">
                <a:sym typeface="Symbol" panose="05050102010706020507" pitchFamily="18" charset="2"/>
              </a:rPr>
              <a:t>b</a:t>
            </a:r>
            <a:endParaRPr lang="fr-CH" dirty="0" smtClean="0"/>
          </a:p>
          <a:p>
            <a:r>
              <a:rPr lang="fr-CH" dirty="0" err="1" smtClean="0"/>
              <a:t>Purity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source of </a:t>
            </a:r>
            <a:r>
              <a:rPr lang="fr-CH" dirty="0" err="1" smtClean="0"/>
              <a:t>systematics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statistics</a:t>
            </a:r>
            <a:r>
              <a:rPr lang="fr-CH" dirty="0" smtClean="0"/>
              <a:t> </a:t>
            </a:r>
            <a:r>
              <a:rPr lang="fr-CH" dirty="0" err="1" smtClean="0"/>
              <a:t>dominated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Purity</a:t>
            </a:r>
            <a:r>
              <a:rPr lang="fr-CH" dirty="0" smtClean="0"/>
              <a:t> and charge </a:t>
            </a:r>
            <a:r>
              <a:rPr lang="fr-CH" dirty="0" err="1" smtClean="0"/>
              <a:t>separations</a:t>
            </a:r>
            <a:r>
              <a:rPr lang="fr-CH" dirty="0" smtClean="0"/>
              <a:t> </a:t>
            </a:r>
            <a:r>
              <a:rPr lang="fr-CH" dirty="0" err="1" smtClean="0"/>
              <a:t>estimated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data </a:t>
            </a:r>
            <a:r>
              <a:rPr lang="fr-CH" dirty="0" err="1" smtClean="0"/>
              <a:t>directly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err="1" smtClean="0"/>
              <a:t>others</a:t>
            </a:r>
            <a:r>
              <a:rPr lang="fr-CH" dirty="0" smtClean="0"/>
              <a:t>  </a:t>
            </a:r>
            <a:r>
              <a:rPr lang="fr-CH" dirty="0" err="1" smtClean="0"/>
              <a:t>using</a:t>
            </a:r>
            <a:r>
              <a:rPr lang="fr-CH" dirty="0" smtClean="0"/>
              <a:t> model </a:t>
            </a:r>
            <a:r>
              <a:rPr lang="fr-CH" dirty="0" err="1" smtClean="0"/>
              <a:t>with</a:t>
            </a:r>
            <a:r>
              <a:rPr lang="fr-CH" dirty="0" smtClean="0"/>
              <a:t> data input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 err="1" smtClean="0"/>
              <a:t>Here</a:t>
            </a:r>
            <a:r>
              <a:rPr lang="fr-CH" dirty="0" smtClean="0"/>
              <a:t> </a:t>
            </a:r>
            <a:r>
              <a:rPr lang="fr-CH" dirty="0" err="1"/>
              <a:t>e</a:t>
            </a:r>
            <a:r>
              <a:rPr lang="fr-CH" dirty="0" err="1" smtClean="0"/>
              <a:t>xtrapolating</a:t>
            </a:r>
            <a:r>
              <a:rPr lang="fr-CH" dirty="0" smtClean="0"/>
              <a:t> to FCC-</a:t>
            </a:r>
            <a:r>
              <a:rPr lang="fr-CH" dirty="0" err="1" smtClean="0"/>
              <a:t>ee</a:t>
            </a:r>
            <a:r>
              <a:rPr lang="fr-CH" dirty="0" smtClean="0"/>
              <a:t> : for b, c, s quarks  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err="1" smtClean="0"/>
              <a:t>Michele’s</a:t>
            </a:r>
            <a:r>
              <a:rPr lang="fr-CH" dirty="0" smtClean="0"/>
              <a:t> </a:t>
            </a:r>
            <a:r>
              <a:rPr lang="fr-CH" dirty="0" err="1" smtClean="0"/>
              <a:t>tagging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/>
          <a:srcRect r="43406" b="36159"/>
          <a:stretch/>
        </p:blipFill>
        <p:spPr>
          <a:xfrm>
            <a:off x="3083199" y="3673870"/>
            <a:ext cx="2190766" cy="37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73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43746"/>
              </p:ext>
            </p:extLst>
          </p:nvPr>
        </p:nvGraphicFramePr>
        <p:xfrm>
          <a:off x="300942" y="92593"/>
          <a:ext cx="11354761" cy="66670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6297">
                  <a:extLst>
                    <a:ext uri="{9D8B030D-6E8A-4147-A177-3AD203B41FA5}">
                      <a16:colId xmlns:a16="http://schemas.microsoft.com/office/drawing/2014/main" val="4138616028"/>
                    </a:ext>
                  </a:extLst>
                </a:gridCol>
                <a:gridCol w="1186058">
                  <a:extLst>
                    <a:ext uri="{9D8B030D-6E8A-4147-A177-3AD203B41FA5}">
                      <a16:colId xmlns:a16="http://schemas.microsoft.com/office/drawing/2014/main" val="3109545087"/>
                    </a:ext>
                  </a:extLst>
                </a:gridCol>
                <a:gridCol w="1186058">
                  <a:extLst>
                    <a:ext uri="{9D8B030D-6E8A-4147-A177-3AD203B41FA5}">
                      <a16:colId xmlns:a16="http://schemas.microsoft.com/office/drawing/2014/main" val="2249347651"/>
                    </a:ext>
                  </a:extLst>
                </a:gridCol>
                <a:gridCol w="1186058">
                  <a:extLst>
                    <a:ext uri="{9D8B030D-6E8A-4147-A177-3AD203B41FA5}">
                      <a16:colId xmlns:a16="http://schemas.microsoft.com/office/drawing/2014/main" val="3082174063"/>
                    </a:ext>
                  </a:extLst>
                </a:gridCol>
                <a:gridCol w="1186058">
                  <a:extLst>
                    <a:ext uri="{9D8B030D-6E8A-4147-A177-3AD203B41FA5}">
                      <a16:colId xmlns:a16="http://schemas.microsoft.com/office/drawing/2014/main" val="906041743"/>
                    </a:ext>
                  </a:extLst>
                </a:gridCol>
                <a:gridCol w="1186058">
                  <a:extLst>
                    <a:ext uri="{9D8B030D-6E8A-4147-A177-3AD203B41FA5}">
                      <a16:colId xmlns:a16="http://schemas.microsoft.com/office/drawing/2014/main" val="497094688"/>
                    </a:ext>
                  </a:extLst>
                </a:gridCol>
                <a:gridCol w="1186058">
                  <a:extLst>
                    <a:ext uri="{9D8B030D-6E8A-4147-A177-3AD203B41FA5}">
                      <a16:colId xmlns:a16="http://schemas.microsoft.com/office/drawing/2014/main" val="1326242614"/>
                    </a:ext>
                  </a:extLst>
                </a:gridCol>
                <a:gridCol w="1186058">
                  <a:extLst>
                    <a:ext uri="{9D8B030D-6E8A-4147-A177-3AD203B41FA5}">
                      <a16:colId xmlns:a16="http://schemas.microsoft.com/office/drawing/2014/main" val="3873828889"/>
                    </a:ext>
                  </a:extLst>
                </a:gridCol>
                <a:gridCol w="1186058">
                  <a:extLst>
                    <a:ext uri="{9D8B030D-6E8A-4147-A177-3AD203B41FA5}">
                      <a16:colId xmlns:a16="http://schemas.microsoft.com/office/drawing/2014/main" val="1212493035"/>
                    </a:ext>
                  </a:extLst>
                </a:gridCol>
              </a:tblGrid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s-quarks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2627761329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choice of selection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&lt;== input!</a:t>
                      </a:r>
                      <a:endParaRPr lang="en-US" sz="700" b="0" i="0" u="none" strike="noStrike">
                        <a:solidFill>
                          <a:srgbClr val="9C65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894233962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√s (GeV)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87,9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91,2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94,3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157,5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162,5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240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345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365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711447735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es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6487452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eb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1895210243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ec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9,00E-06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9,00E-06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9,00E-06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9,00E-06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9,00E-06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9,00E-06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9,00E-06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9,00E-06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2554734926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eud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995138692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eu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2799290457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ed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2302342121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cc Ns es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3,19E+09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8,21E+10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6,62E+09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5,43E+06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4,87E+06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1,80E+06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2,94E+04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1,68E+05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1675310670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Nb*eb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0,00E+00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804290918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Nc*ec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2,26E+05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5,75E+06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4,66E+05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7,06E+02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6,63E+02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2,83E+02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4,94E+00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2,84E+01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869588811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nd*ed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6,38E+06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1,64E+08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1,32E+07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1,09E+04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9,73E+03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3,61E+03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5,88E+01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3,36E+02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1723907314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nu*eu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5,03E+06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1,28E+08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1,04E+07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1,57E+04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1,47E+04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6,29E+03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1,10E+02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6,31E+02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2994171300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sum(udsb)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1,16E+07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2,98E+08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2,41E+07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2,73E+04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2,51E+04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1,02E+04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1,74E+02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9,95E+02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4105101384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sum(all)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3,20E+09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8,24E+10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6,64E+09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5,46E+06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4,89E+06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1,81E+06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2,96E+04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1,69E+05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1044696615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QFB nom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6,04E-03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6,04E-03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6,04E-03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6,04E-03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6,04E-03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6,04E-03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6,04E-03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6,04E-03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539859345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sigQFB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6,10E-01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6,10E-01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6,10E-01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6,10E-01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6,10E-01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6,10E-01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6,10E-01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6,10E-01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1486798521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DQFB nom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1,08E-05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2,13E-06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7,50E-06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2,62E-04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2,76E-04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4,54E-04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3,56E-03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1,49E-03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668356602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DAFB nom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3,72E-05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7,34E-06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2,59E-05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9,02E-04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9,53E-04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1,57E-03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1,23E-02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5,13E-03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1174145121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QFB bck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-8,51E-05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1,74E-06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7,36E-05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5,72E-04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6,05E-04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6,43E-04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6,66E-04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6,67E-04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767463266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purity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9,96E-01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9,96E-01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9,96E-01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9,95E-01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9,95E-01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9,94E-01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9,94E-01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9,94E-01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2710812967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dilution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9,72E-01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9,99E-01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9,76E-01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8,27E-01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8,18E-01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8,08E-01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8,01E-01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8,01E-01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1061732092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DAFBcorr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3,84E-05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7,37E-06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2,66E-05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1,10E-03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1,17E-03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1,95E-03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1,54E-02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6,44E-03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578873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Syst. Charges exp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2,46E-06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2,46E-06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2,46E-06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2,46E-06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2,46E-06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2,46E-06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2,46E-06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2,46E-06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581202102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syst charges sep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7,37E-06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7,37E-06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7,37E-06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7,37E-06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7,37E-06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7,37E-06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7,37E-06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7,37E-06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438981030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total error AFB </a:t>
                      </a:r>
                      <a:r>
                        <a:rPr lang="en-US" sz="700" u="none" strike="noStrike" dirty="0" err="1">
                          <a:effectLst/>
                        </a:rPr>
                        <a:t>ss</a:t>
                      </a:r>
                      <a:endParaRPr lang="en-US" sz="7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3,92E-05</a:t>
                      </a:r>
                      <a:endParaRPr lang="en-US" sz="7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1,07E-05</a:t>
                      </a:r>
                      <a:endParaRPr lang="en-US" sz="7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2,77E-05</a:t>
                      </a:r>
                      <a:endParaRPr lang="en-US" sz="7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1,10E-03</a:t>
                      </a:r>
                      <a:endParaRPr lang="en-US" sz="7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1,17E-03</a:t>
                      </a:r>
                      <a:endParaRPr lang="en-US" sz="7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1,95E-03</a:t>
                      </a:r>
                      <a:endParaRPr lang="en-US" sz="7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1,54E-02</a:t>
                      </a:r>
                      <a:endParaRPr lang="en-US" sz="7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6,44E-03</a:t>
                      </a:r>
                      <a:endParaRPr lang="en-US" sz="7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183351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double tags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3,19E+08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8,21E+09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6,62E+08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5,43E+05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4,87E+05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1,80E+05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2,94E+03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1,68E+04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1230414599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rel  Dstat cc</a:t>
                      </a:r>
                      <a:endParaRPr lang="en-US" sz="7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5,60E-05</a:t>
                      </a:r>
                      <a:endParaRPr lang="en-US" sz="7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1,10E-05</a:t>
                      </a:r>
                      <a:endParaRPr lang="en-US" sz="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3,89E-05</a:t>
                      </a:r>
                      <a:endParaRPr lang="en-US" sz="7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1,36E-03</a:t>
                      </a:r>
                      <a:endParaRPr lang="en-US" sz="7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1,43E-03</a:t>
                      </a:r>
                      <a:endParaRPr lang="en-US" sz="7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2,35E-03</a:t>
                      </a:r>
                      <a:endParaRPr lang="en-US" sz="7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1,84E-02</a:t>
                      </a:r>
                      <a:endParaRPr lang="en-US" sz="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7,71E-03</a:t>
                      </a:r>
                      <a:endParaRPr lang="en-US" sz="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705997393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sigma_syst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1,60E-05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2,00E-05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1,00E-04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1,00E-04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1,00E-04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855814082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total error sigma ss</a:t>
                      </a:r>
                      <a:endParaRPr lang="en-US" sz="700" b="1" i="0" u="none" strike="noStrike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5,95E-05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1,94E-05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4,37E-05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1,36E-03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1,44E-03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2,36E-03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1,84E-02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7,72E-03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3854536001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260057693"/>
                  </a:ext>
                </a:extLst>
              </a:tr>
              <a:tr h="2020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Luminosities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125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9,6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10,8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0,41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2,65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3" marR="5023" marT="5023" marB="0" anchor="b"/>
                </a:tc>
                <a:extLst>
                  <a:ext uri="{0D108BD9-81ED-4DB2-BD59-A6C34878D82A}">
                    <a16:rowId xmlns:a16="http://schemas.microsoft.com/office/drawing/2014/main" val="483062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63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5405" y="-40957"/>
            <a:ext cx="7570545" cy="68989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28" y="350982"/>
            <a:ext cx="484909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Single Jet </a:t>
            </a:r>
            <a:r>
              <a:rPr lang="fr-CH" b="1" dirty="0" err="1" smtClean="0"/>
              <a:t>tagging</a:t>
            </a:r>
            <a:r>
              <a:rPr lang="fr-CH" b="1" dirty="0" smtClean="0"/>
              <a:t> </a:t>
            </a:r>
            <a:r>
              <a:rPr lang="fr-CH" b="1" dirty="0" err="1" smtClean="0"/>
              <a:t>efficiencies</a:t>
            </a:r>
            <a:r>
              <a:rPr lang="fr-CH" b="1" dirty="0" smtClean="0"/>
              <a:t> </a:t>
            </a:r>
          </a:p>
          <a:p>
            <a:r>
              <a:rPr lang="en-US" b="1" dirty="0" smtClean="0"/>
              <a:t>arXiv:2202.03285v1 </a:t>
            </a:r>
          </a:p>
          <a:p>
            <a:r>
              <a:rPr lang="en-US" sz="1400" dirty="0"/>
              <a:t>Jet </a:t>
            </a:r>
            <a:r>
              <a:rPr lang="en-US" sz="1400" dirty="0" err="1"/>
              <a:t>Flavour</a:t>
            </a:r>
            <a:r>
              <a:rPr lang="en-US" sz="1400" dirty="0"/>
              <a:t> Tagging for Future Colliders </a:t>
            </a:r>
            <a:r>
              <a:rPr lang="en-US" sz="1400" dirty="0" smtClean="0"/>
              <a:t>with Fast Simulation </a:t>
            </a:r>
            <a:endParaRPr lang="en-US" sz="1400" dirty="0"/>
          </a:p>
          <a:p>
            <a:r>
              <a:rPr lang="en-US" dirty="0" smtClean="0"/>
              <a:t>F </a:t>
            </a:r>
            <a:r>
              <a:rPr lang="en-US" dirty="0" err="1" smtClean="0"/>
              <a:t>Bedeschi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/>
              <a:t>L </a:t>
            </a:r>
            <a:r>
              <a:rPr lang="en-US" dirty="0" err="1" smtClean="0"/>
              <a:t>Gouskos</a:t>
            </a:r>
            <a:r>
              <a:rPr lang="en-US" dirty="0" smtClean="0"/>
              <a:t>, M </a:t>
            </a:r>
            <a:r>
              <a:rPr lang="en-US" dirty="0" err="1" smtClean="0"/>
              <a:t>Selvaggi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413" y="2212812"/>
            <a:ext cx="457699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/>
              <a:t>It </a:t>
            </a:r>
            <a:r>
              <a:rPr lang="fr-CH" b="1" dirty="0" err="1" smtClean="0"/>
              <a:t>is</a:t>
            </a:r>
            <a:r>
              <a:rPr lang="fr-CH" b="1" dirty="0" smtClean="0"/>
              <a:t> possible to </a:t>
            </a:r>
            <a:r>
              <a:rPr lang="fr-CH" b="1" dirty="0" err="1" smtClean="0"/>
              <a:t>achieve</a:t>
            </a:r>
            <a:r>
              <a:rPr lang="fr-CH" b="1" dirty="0" smtClean="0"/>
              <a:t> high </a:t>
            </a:r>
            <a:r>
              <a:rPr lang="fr-CH" b="1" dirty="0" err="1" smtClean="0"/>
              <a:t>purity</a:t>
            </a:r>
            <a:r>
              <a:rPr lang="fr-CH" b="1" dirty="0" smtClean="0"/>
              <a:t> (99%) for s quarks </a:t>
            </a:r>
            <a:r>
              <a:rPr lang="fr-CH" b="1" dirty="0" err="1" smtClean="0"/>
              <a:t>with</a:t>
            </a:r>
            <a:r>
              <a:rPr lang="fr-CH" b="1" dirty="0" smtClean="0"/>
              <a:t> an </a:t>
            </a:r>
            <a:r>
              <a:rPr lang="fr-CH" b="1" dirty="0" err="1" smtClean="0"/>
              <a:t>efficiency</a:t>
            </a:r>
            <a:r>
              <a:rPr lang="fr-CH" b="1" dirty="0" smtClean="0"/>
              <a:t> of more </a:t>
            </a:r>
            <a:r>
              <a:rPr lang="fr-CH" b="1" dirty="0" err="1" smtClean="0"/>
              <a:t>than</a:t>
            </a:r>
            <a:r>
              <a:rPr lang="fr-CH" b="1" dirty="0" smtClean="0"/>
              <a:t> 10% 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4728" y="3582200"/>
            <a:ext cx="49506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THIS IS STILL 1.5 10</a:t>
            </a:r>
            <a:r>
              <a:rPr lang="fr-CH" baseline="30000" dirty="0" smtClean="0"/>
              <a:t>12 </a:t>
            </a:r>
            <a:r>
              <a:rPr lang="fr-CH" dirty="0" smtClean="0"/>
              <a:t> X 0.22 X 0.2 = </a:t>
            </a:r>
          </a:p>
          <a:p>
            <a:r>
              <a:rPr lang="fr-CH" dirty="0" smtClean="0"/>
              <a:t>6 10</a:t>
            </a:r>
            <a:r>
              <a:rPr lang="fr-CH" baseline="30000" dirty="0" smtClean="0"/>
              <a:t>10  </a:t>
            </a:r>
            <a:r>
              <a:rPr lang="fr-CH" dirty="0" smtClean="0"/>
              <a:t> single tag </a:t>
            </a:r>
            <a:r>
              <a:rPr lang="fr-CH" dirty="0" err="1" smtClean="0"/>
              <a:t>events</a:t>
            </a:r>
            <a:r>
              <a:rPr lang="fr-CH" dirty="0" smtClean="0"/>
              <a:t> and </a:t>
            </a:r>
          </a:p>
          <a:p>
            <a:r>
              <a:rPr lang="fr-CH" dirty="0"/>
              <a:t>3</a:t>
            </a:r>
            <a:r>
              <a:rPr lang="fr-CH" dirty="0" smtClean="0"/>
              <a:t> 10</a:t>
            </a:r>
            <a:r>
              <a:rPr lang="fr-CH" baseline="30000" dirty="0" smtClean="0"/>
              <a:t>9</a:t>
            </a:r>
            <a:r>
              <a:rPr lang="fr-CH" dirty="0" smtClean="0"/>
              <a:t>   double tag </a:t>
            </a:r>
            <a:r>
              <a:rPr lang="fr-CH" dirty="0" err="1" smtClean="0"/>
              <a:t>ss</a:t>
            </a:r>
            <a:r>
              <a:rPr lang="fr-CH" dirty="0" smtClean="0"/>
              <a:t> </a:t>
            </a:r>
            <a:r>
              <a:rPr lang="fr-CH" dirty="0" err="1" smtClean="0"/>
              <a:t>events</a:t>
            </a:r>
            <a:r>
              <a:rPr lang="fr-CH" dirty="0" smtClean="0"/>
              <a:t> </a:t>
            </a:r>
          </a:p>
          <a:p>
            <a:r>
              <a:rPr lang="fr-CH" dirty="0" smtClean="0"/>
              <a:t>(5 </a:t>
            </a:r>
            <a:r>
              <a:rPr lang="fr-CH" dirty="0" err="1" smtClean="0"/>
              <a:t>orders</a:t>
            </a:r>
            <a:r>
              <a:rPr lang="fr-CH" dirty="0" smtClean="0"/>
              <a:t> of magnitude </a:t>
            </a:r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ALEPH </a:t>
            </a:r>
            <a:r>
              <a:rPr lang="fr-CH" dirty="0" err="1" smtClean="0"/>
              <a:t>bb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995" y="5068298"/>
            <a:ext cx="40162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All of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 more </a:t>
            </a:r>
            <a:r>
              <a:rPr lang="fr-CH" dirty="0" err="1" smtClean="0"/>
              <a:t>precise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the </a:t>
            </a:r>
            <a:br>
              <a:rPr lang="fr-CH" dirty="0" smtClean="0"/>
            </a:br>
            <a:r>
              <a:rPr lang="fr-CH" dirty="0" smtClean="0"/>
              <a:t>ALEPH </a:t>
            </a:r>
            <a:r>
              <a:rPr lang="fr-CH" dirty="0" err="1" smtClean="0"/>
              <a:t>bb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/>
              <a:t> </a:t>
            </a:r>
            <a:r>
              <a:rPr lang="fr-CH" dirty="0" smtClean="0"/>
              <a:t>by factor </a:t>
            </a:r>
            <a:r>
              <a:rPr lang="fr-CH" dirty="0" err="1" smtClean="0"/>
              <a:t>sqrt</a:t>
            </a:r>
            <a:r>
              <a:rPr lang="fr-CH" dirty="0" smtClean="0"/>
              <a:t>(10</a:t>
            </a:r>
            <a:r>
              <a:rPr lang="fr-CH" baseline="30000" dirty="0" smtClean="0"/>
              <a:t>5</a:t>
            </a:r>
            <a:r>
              <a:rPr lang="fr-CH" dirty="0" smtClean="0"/>
              <a:t>)</a:t>
            </a:r>
            <a:br>
              <a:rPr lang="fr-CH" dirty="0" smtClean="0"/>
            </a:br>
            <a:r>
              <a:rPr lang="fr-CH" dirty="0" smtClean="0"/>
              <a:t>and 15 times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impurity</a:t>
            </a:r>
            <a:r>
              <a:rPr lang="fr-CH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44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6810" y="323895"/>
            <a:ext cx="41819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hemisphere</a:t>
            </a:r>
            <a:r>
              <a:rPr lang="fr-CH" dirty="0" smtClean="0"/>
              <a:t> charge </a:t>
            </a:r>
            <a:r>
              <a:rPr lang="fr-CH" dirty="0" err="1" smtClean="0"/>
              <a:t>analysis</a:t>
            </a:r>
            <a:r>
              <a:rPr lang="fr-CH" dirty="0" smtClean="0"/>
              <a:t> </a:t>
            </a:r>
            <a:r>
              <a:rPr lang="fr-CH" dirty="0" err="1" smtClean="0"/>
              <a:t>principles</a:t>
            </a:r>
            <a:r>
              <a:rPr lang="fr-CH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327" y="379416"/>
            <a:ext cx="4070819" cy="39260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9745" y="1080655"/>
            <a:ext cx="559242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Important </a:t>
            </a:r>
            <a:r>
              <a:rPr lang="fr-CH" dirty="0" err="1" smtClean="0"/>
              <a:t>principles</a:t>
            </a:r>
            <a:r>
              <a:rPr lang="fr-CH" dirty="0"/>
              <a:t> </a:t>
            </a:r>
            <a:r>
              <a:rPr lang="fr-CH" dirty="0" smtClean="0"/>
              <a:t>of </a:t>
            </a:r>
            <a:r>
              <a:rPr lang="fr-CH" dirty="0" err="1" smtClean="0"/>
              <a:t>e+e</a:t>
            </a:r>
            <a:r>
              <a:rPr lang="fr-CH" dirty="0" smtClean="0"/>
              <a:t>-: </a:t>
            </a:r>
            <a:r>
              <a:rPr lang="fr-CH" i="1" dirty="0" smtClean="0"/>
              <a:t>(</a:t>
            </a:r>
            <a:r>
              <a:rPr lang="fr-CH" i="1" dirty="0" err="1" smtClean="0"/>
              <a:t>well</a:t>
            </a:r>
            <a:r>
              <a:rPr lang="fr-CH" i="1" dirty="0" smtClean="0"/>
              <a:t> </a:t>
            </a:r>
            <a:r>
              <a:rPr lang="fr-CH" i="1" dirty="0" err="1" smtClean="0"/>
              <a:t>kown</a:t>
            </a:r>
            <a:r>
              <a:rPr lang="fr-CH" i="1" dirty="0" smtClean="0"/>
              <a:t> to </a:t>
            </a:r>
            <a:r>
              <a:rPr lang="fr-CH" i="1" dirty="0" err="1" smtClean="0"/>
              <a:t>e.g</a:t>
            </a:r>
            <a:r>
              <a:rPr lang="fr-CH" i="1" dirty="0" smtClean="0"/>
              <a:t>. JETSET)</a:t>
            </a:r>
            <a:br>
              <a:rPr lang="fr-CH" i="1" dirty="0" smtClean="0"/>
            </a:br>
            <a:r>
              <a:rPr lang="fr-CH" dirty="0" smtClean="0"/>
              <a:t>Event by </a:t>
            </a:r>
            <a:r>
              <a:rPr lang="fr-CH" dirty="0" err="1" smtClean="0"/>
              <a:t>event</a:t>
            </a:r>
            <a:r>
              <a:rPr lang="fr-CH" dirty="0" smtClean="0"/>
              <a:t> conservation of </a:t>
            </a:r>
            <a:br>
              <a:rPr lang="fr-CH" dirty="0" smtClean="0"/>
            </a:br>
            <a:r>
              <a:rPr lang="fr-CH" dirty="0" smtClean="0"/>
              <a:t>-- {</a:t>
            </a:r>
            <a:r>
              <a:rPr lang="fr-CH" dirty="0" err="1" smtClean="0"/>
              <a:t>E,p</a:t>
            </a:r>
            <a:r>
              <a:rPr lang="fr-CH" dirty="0" smtClean="0"/>
              <a:t>}</a:t>
            </a:r>
          </a:p>
          <a:p>
            <a:r>
              <a:rPr lang="fr-CH" dirty="0" smtClean="0"/>
              <a:t>-- all 0 charges </a:t>
            </a:r>
            <a:r>
              <a:rPr lang="fr-CH" dirty="0" err="1" smtClean="0"/>
              <a:t>electric</a:t>
            </a:r>
            <a:r>
              <a:rPr lang="fr-CH" dirty="0" smtClean="0"/>
              <a:t>, </a:t>
            </a:r>
            <a:r>
              <a:rPr lang="fr-CH" dirty="0" err="1" smtClean="0"/>
              <a:t>color</a:t>
            </a:r>
            <a:r>
              <a:rPr lang="fr-CH" dirty="0" smtClean="0"/>
              <a:t>, </a:t>
            </a:r>
            <a:r>
              <a:rPr lang="fr-CH" dirty="0" err="1" smtClean="0"/>
              <a:t>flavour</a:t>
            </a:r>
            <a:r>
              <a:rPr lang="fr-CH" dirty="0" smtClean="0"/>
              <a:t> </a:t>
            </a:r>
            <a:r>
              <a:rPr lang="fr-CH" b="1" dirty="0" smtClean="0"/>
              <a:t>and</a:t>
            </a:r>
            <a:r>
              <a:rPr lang="fr-CH" dirty="0" smtClean="0"/>
              <a:t> baryon </a:t>
            </a:r>
            <a:r>
              <a:rPr lang="fr-CH" dirty="0" err="1" smtClean="0"/>
              <a:t>number</a:t>
            </a:r>
            <a:endParaRPr lang="fr-CH" dirty="0" smtClean="0"/>
          </a:p>
          <a:p>
            <a:r>
              <a:rPr lang="fr-CH" dirty="0" smtClean="0"/>
              <a:t>-- </a:t>
            </a:r>
            <a:r>
              <a:rPr lang="fr-CH" dirty="0" err="1" smtClean="0"/>
              <a:t>little</a:t>
            </a:r>
            <a:r>
              <a:rPr lang="fr-CH" dirty="0" smtClean="0"/>
              <a:t> and identifiable pile-up (0.002 at </a:t>
            </a:r>
            <a:r>
              <a:rPr lang="fr-CH" dirty="0" err="1" smtClean="0"/>
              <a:t>most</a:t>
            </a:r>
            <a:r>
              <a:rPr lang="fr-CH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(none of this is true in pp collisions)</a:t>
            </a:r>
          </a:p>
          <a:p>
            <a:endParaRPr lang="en-US" dirty="0" smtClean="0"/>
          </a:p>
          <a:p>
            <a:r>
              <a:rPr lang="en-US" dirty="0" smtClean="0"/>
              <a:t>Analysis based on full event (no jet algorithm!)</a:t>
            </a:r>
            <a:br>
              <a:rPr lang="en-US" dirty="0" smtClean="0"/>
            </a:br>
            <a:r>
              <a:rPr lang="en-US" dirty="0" smtClean="0"/>
              <a:t> -- Thrust axis </a:t>
            </a:r>
            <a:r>
              <a:rPr lang="fr-CH" dirty="0" err="1" smtClean="0"/>
              <a:t>defines</a:t>
            </a:r>
            <a:r>
              <a:rPr lang="fr-CH" dirty="0" smtClean="0"/>
              <a:t> </a:t>
            </a:r>
            <a:r>
              <a:rPr lang="fr-CH" dirty="0" err="1" smtClean="0"/>
              <a:t>forward</a:t>
            </a:r>
            <a:r>
              <a:rPr lang="fr-CH" dirty="0" smtClean="0"/>
              <a:t> and </a:t>
            </a:r>
            <a:r>
              <a:rPr lang="fr-CH" dirty="0" err="1" smtClean="0"/>
              <a:t>backward</a:t>
            </a:r>
            <a:r>
              <a:rPr lang="fr-CH" dirty="0" smtClean="0"/>
              <a:t> </a:t>
            </a:r>
            <a:r>
              <a:rPr lang="fr-CH" dirty="0" err="1" smtClean="0"/>
              <a:t>hemispheres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hemisphere</a:t>
            </a:r>
            <a:r>
              <a:rPr lang="fr-CH" dirty="0" smtClean="0"/>
              <a:t> charges Q</a:t>
            </a:r>
            <a:r>
              <a:rPr lang="fr-CH" baseline="-25000" dirty="0" smtClean="0"/>
              <a:t>F</a:t>
            </a:r>
            <a:r>
              <a:rPr lang="fr-CH" dirty="0" smtClean="0"/>
              <a:t> ,  Q</a:t>
            </a:r>
            <a:r>
              <a:rPr lang="fr-CH" baseline="-25000" dirty="0" smtClean="0"/>
              <a:t>B  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      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smtClean="0"/>
              <a:t>Q</a:t>
            </a:r>
            <a:r>
              <a:rPr lang="fr-CH" baseline="-25000" dirty="0" smtClean="0"/>
              <a:t>F</a:t>
            </a:r>
            <a:r>
              <a:rPr lang="fr-CH" dirty="0"/>
              <a:t> </a:t>
            </a:r>
            <a:r>
              <a:rPr lang="fr-CH" dirty="0" smtClean="0"/>
              <a:t>- </a:t>
            </a:r>
            <a:r>
              <a:rPr lang="fr-CH" dirty="0" smtClean="0"/>
              <a:t>Q</a:t>
            </a:r>
            <a:r>
              <a:rPr lang="fr-CH" baseline="-25000" dirty="0" smtClean="0"/>
              <a:t>B  </a:t>
            </a:r>
            <a:r>
              <a:rPr lang="fr-CH" dirty="0" smtClean="0">
                <a:sym typeface="Symbol" panose="05050102010706020507" pitchFamily="18" charset="2"/>
              </a:rPr>
              <a:t> </a:t>
            </a:r>
            <a:r>
              <a:rPr lang="fr-CH" dirty="0" smtClean="0">
                <a:sym typeface="Wingdings" panose="05000000000000000000" pitchFamily="2" charset="2"/>
              </a:rPr>
              <a:t>Q</a:t>
            </a:r>
            <a:r>
              <a:rPr lang="fr-CH" baseline="-25000" dirty="0" smtClean="0">
                <a:sym typeface="Wingdings" panose="05000000000000000000" pitchFamily="2" charset="2"/>
              </a:rPr>
              <a:t>FB </a:t>
            </a:r>
            <a:r>
              <a:rPr lang="fr-CH" dirty="0" smtClean="0">
                <a:sym typeface="Wingdings" panose="05000000000000000000" pitchFamily="2" charset="2"/>
              </a:rPr>
              <a:t> and </a:t>
            </a:r>
            <a:r>
              <a:rPr lang="fr-CH" dirty="0" smtClean="0"/>
              <a:t>Q</a:t>
            </a:r>
            <a:r>
              <a:rPr lang="fr-CH" baseline="-25000" dirty="0" smtClean="0"/>
              <a:t>F</a:t>
            </a:r>
            <a:r>
              <a:rPr lang="fr-CH" dirty="0" smtClean="0"/>
              <a:t> + Q</a:t>
            </a:r>
            <a:r>
              <a:rPr lang="fr-CH" baseline="-25000" dirty="0" smtClean="0"/>
              <a:t>B  </a:t>
            </a:r>
            <a:r>
              <a:rPr lang="fr-CH" dirty="0" smtClean="0">
                <a:sym typeface="Symbol" panose="05050102010706020507" pitchFamily="18" charset="2"/>
              </a:rPr>
              <a:t>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Q</a:t>
            </a:r>
            <a:r>
              <a:rPr lang="fr-CH" baseline="-25000" dirty="0" smtClean="0">
                <a:sym typeface="Wingdings" panose="05000000000000000000" pitchFamily="2" charset="2"/>
              </a:rPr>
              <a:t> </a:t>
            </a:r>
          </a:p>
          <a:p>
            <a:endParaRPr lang="fr-CH" baseline="-25000" dirty="0" smtClean="0">
              <a:sym typeface="Wingdings" panose="05000000000000000000" pitchFamily="2" charset="2"/>
            </a:endParaRPr>
          </a:p>
          <a:p>
            <a:endParaRPr lang="fr-CH" baseline="-25000" dirty="0">
              <a:sym typeface="Wingdings" panose="05000000000000000000" pitchFamily="2" charset="2"/>
            </a:endParaRPr>
          </a:p>
          <a:p>
            <a:r>
              <a:rPr lang="fr-CH" baseline="-25000" dirty="0" smtClean="0">
                <a:sym typeface="Wingdings" panose="05000000000000000000" pitchFamily="2" charset="2"/>
              </a:rPr>
              <a:t> </a:t>
            </a:r>
            <a:endParaRPr lang="fr-CH" baseline="-25000" dirty="0" smtClean="0"/>
          </a:p>
          <a:p>
            <a:r>
              <a:rPr lang="fr-CH" baseline="-25000" dirty="0"/>
              <a:t> </a:t>
            </a:r>
            <a:endParaRPr lang="fr-CH" dirty="0" smtClean="0"/>
          </a:p>
          <a:p>
            <a:r>
              <a:rPr lang="fr-CH" dirty="0"/>
              <a:t> </a:t>
            </a:r>
            <a:endParaRPr lang="fr-CH" dirty="0" smtClean="0"/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286" b="-1"/>
          <a:stretch/>
        </p:blipFill>
        <p:spPr>
          <a:xfrm>
            <a:off x="1021618" y="4248727"/>
            <a:ext cx="3741382" cy="13669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48145" y="4017818"/>
            <a:ext cx="757382" cy="424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1847" y="5690807"/>
            <a:ext cx="2194112" cy="37627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9433736" y="1339273"/>
            <a:ext cx="587719" cy="923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563928" y="1416603"/>
            <a:ext cx="32733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Symbol" panose="05050102010706020507" pitchFamily="18" charset="2"/>
              </a:rPr>
              <a:t></a:t>
            </a:r>
            <a:r>
              <a:rPr lang="en-US" sz="1600" baseline="-25000" dirty="0" smtClean="0">
                <a:sym typeface="Symbol" panose="05050102010706020507" pitchFamily="18" charset="2"/>
              </a:rPr>
              <a:t>f</a:t>
            </a:r>
            <a:endParaRPr lang="en-US" sz="16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6317325" y="4285887"/>
            <a:ext cx="471791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Determination</a:t>
            </a:r>
            <a:r>
              <a:rPr lang="fr-CH" dirty="0" smtClean="0"/>
              <a:t> of </a:t>
            </a:r>
            <a:r>
              <a:rPr lang="fr-CH" dirty="0" err="1" smtClean="0"/>
              <a:t>hemisphere</a:t>
            </a:r>
            <a:r>
              <a:rPr lang="fr-CH" dirty="0" smtClean="0"/>
              <a:t> charge </a:t>
            </a:r>
            <a:r>
              <a:rPr lang="fr-CH" dirty="0" err="1" smtClean="0"/>
              <a:t>separation</a:t>
            </a:r>
            <a:r>
              <a:rPr lang="fr-CH" dirty="0" smtClean="0"/>
              <a:t>  </a:t>
            </a:r>
            <a:r>
              <a:rPr lang="fr-CH" dirty="0" err="1" smtClean="0"/>
              <a:t>from</a:t>
            </a:r>
            <a:r>
              <a:rPr lang="fr-CH" dirty="0" smtClean="0"/>
              <a:t> data :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05527" y="6177064"/>
            <a:ext cx="32955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 «</a:t>
            </a:r>
            <a:r>
              <a:rPr lang="fr-CH" dirty="0" err="1" smtClean="0"/>
              <a:t>hemisphere</a:t>
            </a:r>
            <a:r>
              <a:rPr lang="fr-CH" dirty="0" smtClean="0"/>
              <a:t> charge </a:t>
            </a:r>
            <a:r>
              <a:rPr lang="fr-CH" dirty="0" err="1" smtClean="0"/>
              <a:t>separation</a:t>
            </a:r>
            <a:r>
              <a:rPr lang="fr-CH" dirty="0" smtClean="0"/>
              <a:t>»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6616" y="4950847"/>
            <a:ext cx="4639332" cy="15208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236597" y="5846173"/>
            <a:ext cx="1226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    and    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94249" y="6305693"/>
            <a:ext cx="489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5-10% correction </a:t>
            </a:r>
            <a:r>
              <a:rPr lang="fr-CH" dirty="0" err="1" smtClean="0"/>
              <a:t>associated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momentum</a:t>
            </a:r>
            <a:r>
              <a:rPr lang="fr-CH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165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467" y="0"/>
            <a:ext cx="3618779" cy="39256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0860" y="499148"/>
            <a:ext cx="3171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important to </a:t>
            </a:r>
            <a:r>
              <a:rPr lang="fr-CH" dirty="0" err="1" smtClean="0"/>
              <a:t>perform</a:t>
            </a:r>
            <a:r>
              <a:rPr lang="fr-CH" dirty="0" smtClean="0"/>
              <a:t> the </a:t>
            </a:r>
            <a:r>
              <a:rPr lang="fr-CH" dirty="0" err="1" smtClean="0"/>
              <a:t>analysis</a:t>
            </a:r>
            <a:r>
              <a:rPr lang="fr-CH" dirty="0" smtClean="0"/>
              <a:t> in </a:t>
            </a:r>
            <a:r>
              <a:rPr lang="fr-CH" dirty="0" err="1" smtClean="0"/>
              <a:t>bins</a:t>
            </a:r>
            <a:r>
              <a:rPr lang="fr-CH" dirty="0" smtClean="0"/>
              <a:t> of cos</a:t>
            </a:r>
            <a:r>
              <a:rPr lang="fr-CH" dirty="0" smtClean="0">
                <a:sym typeface="Symbol" panose="05050102010706020507" pitchFamily="18" charset="2"/>
              </a:rPr>
              <a:t> </a:t>
            </a:r>
          </a:p>
          <a:p>
            <a:r>
              <a:rPr lang="fr-CH" dirty="0" smtClean="0">
                <a:sym typeface="Symbol" panose="05050102010706020507" pitchFamily="18" charset="2"/>
              </a:rPr>
              <a:t>ALEPH </a:t>
            </a:r>
            <a:r>
              <a:rPr lang="fr-CH" dirty="0" err="1" smtClean="0">
                <a:sym typeface="Symbol" panose="05050102010706020507" pitchFamily="18" charset="2"/>
              </a:rPr>
              <a:t>paper</a:t>
            </a:r>
            <a:r>
              <a:rPr lang="fr-CH" dirty="0" smtClean="0">
                <a:sym typeface="Symbol" panose="05050102010706020507" pitchFamily="18" charset="2"/>
              </a:rPr>
              <a:t> 3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0860" y="1967696"/>
            <a:ext cx="721345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In addition to </a:t>
            </a:r>
            <a:r>
              <a:rPr lang="fr-CH" dirty="0" smtClean="0">
                <a:sym typeface="Symbol" panose="05050102010706020507" pitchFamily="18" charset="2"/>
              </a:rPr>
              <a:t>  </a:t>
            </a:r>
            <a:r>
              <a:rPr lang="fr-CH" dirty="0" err="1" smtClean="0">
                <a:sym typeface="Symbol" panose="05050102010706020507" pitchFamily="18" charset="2"/>
              </a:rPr>
              <a:t>analysis</a:t>
            </a:r>
            <a:r>
              <a:rPr lang="fr-CH" dirty="0" smtClean="0">
                <a:sym typeface="Symbol" panose="05050102010706020507" pitchFamily="18" charset="2"/>
              </a:rPr>
              <a:t>, the</a:t>
            </a:r>
          </a:p>
          <a:p>
            <a:r>
              <a:rPr lang="fr-CH" dirty="0" smtClean="0">
                <a:sym typeface="Symbol" panose="05050102010706020507" pitchFamily="18" charset="2"/>
              </a:rPr>
              <a:t>charge of </a:t>
            </a:r>
            <a:r>
              <a:rPr lang="fr-CH" dirty="0" err="1" smtClean="0">
                <a:sym typeface="Symbol" panose="05050102010706020507" pitchFamily="18" charset="2"/>
              </a:rPr>
              <a:t>hemisphere</a:t>
            </a:r>
            <a:r>
              <a:rPr lang="fr-CH" dirty="0" smtClean="0">
                <a:sym typeface="Symbol" panose="05050102010706020507" pitchFamily="18" charset="2"/>
              </a:rPr>
              <a:t> opposite</a:t>
            </a:r>
          </a:p>
          <a:p>
            <a:r>
              <a:rPr lang="fr-CH" dirty="0">
                <a:sym typeface="Symbol" panose="05050102010706020507" pitchFamily="18" charset="2"/>
              </a:rPr>
              <a:t>t</a:t>
            </a:r>
            <a:r>
              <a:rPr lang="fr-CH" dirty="0" smtClean="0">
                <a:sym typeface="Symbol" panose="05050102010706020507" pitchFamily="18" charset="2"/>
              </a:rPr>
              <a:t>o exclusive B or D </a:t>
            </a:r>
            <a:r>
              <a:rPr lang="fr-CH" dirty="0" err="1" smtClean="0">
                <a:sym typeface="Symbol" panose="05050102010706020507" pitchFamily="18" charset="2"/>
              </a:rPr>
              <a:t>decay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verifies</a:t>
            </a:r>
            <a:endParaRPr lang="fr-CH" dirty="0" smtClean="0">
              <a:sym typeface="Symbol" panose="05050102010706020507" pitchFamily="18" charset="2"/>
            </a:endParaRPr>
          </a:p>
          <a:p>
            <a:r>
              <a:rPr lang="fr-CH" dirty="0">
                <a:sym typeface="Symbol" panose="05050102010706020507" pitchFamily="18" charset="2"/>
              </a:rPr>
              <a:t>t</a:t>
            </a:r>
            <a:r>
              <a:rPr lang="fr-CH" dirty="0" smtClean="0">
                <a:sym typeface="Symbol" panose="05050102010706020507" pitchFamily="18" charset="2"/>
              </a:rPr>
              <a:t>he </a:t>
            </a:r>
            <a:r>
              <a:rPr lang="fr-CH" dirty="0" err="1" smtClean="0">
                <a:sym typeface="Symbol" panose="05050102010706020507" pitchFamily="18" charset="2"/>
              </a:rPr>
              <a:t>method</a:t>
            </a:r>
            <a:r>
              <a:rPr lang="fr-CH" dirty="0" smtClean="0">
                <a:sym typeface="Symbol" panose="05050102010706020507" pitchFamily="18" charset="2"/>
              </a:rPr>
              <a:t>. </a:t>
            </a:r>
          </a:p>
          <a:p>
            <a:endParaRPr lang="fr-CH" dirty="0" smtClean="0">
              <a:sym typeface="Symbol" panose="05050102010706020507" pitchFamily="18" charset="2"/>
            </a:endParaRPr>
          </a:p>
          <a:p>
            <a:endParaRPr lang="fr-CH" dirty="0">
              <a:sym typeface="Symbol" panose="05050102010706020507" pitchFamily="18" charset="2"/>
            </a:endParaRPr>
          </a:p>
          <a:p>
            <a:endParaRPr lang="fr-CH" dirty="0" smtClean="0">
              <a:sym typeface="Symbol" panose="05050102010706020507" pitchFamily="18" charset="2"/>
            </a:endParaRPr>
          </a:p>
          <a:p>
            <a:endParaRPr lang="fr-CH" dirty="0" smtClean="0">
              <a:sym typeface="Symbol" panose="05050102010706020507" pitchFamily="18" charset="2"/>
            </a:endParaRPr>
          </a:p>
          <a:p>
            <a:endParaRPr lang="fr-CH" dirty="0">
              <a:sym typeface="Symbol" panose="05050102010706020507" pitchFamily="18" charset="2"/>
            </a:endParaRPr>
          </a:p>
          <a:p>
            <a:r>
              <a:rPr lang="fr-CH" dirty="0" err="1" smtClean="0">
                <a:sym typeface="Symbol" panose="05050102010706020507" pitchFamily="18" charset="2"/>
              </a:rPr>
              <a:t>Verify</a:t>
            </a:r>
            <a:r>
              <a:rPr lang="fr-CH" dirty="0" smtClean="0">
                <a:sym typeface="Symbol" panose="05050102010706020507" pitchFamily="18" charset="2"/>
              </a:rPr>
              <a:t> data vs MC vs </a:t>
            </a:r>
            <a:r>
              <a:rPr lang="fr-CH" dirty="0" err="1" smtClean="0">
                <a:sym typeface="Symbol" panose="05050102010706020507" pitchFamily="18" charset="2"/>
              </a:rPr>
              <a:t>momentum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weighting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parameter</a:t>
            </a:r>
            <a:r>
              <a:rPr lang="fr-CH" dirty="0" smtClean="0">
                <a:sym typeface="Symbol" panose="05050102010706020507" pitchFamily="18" charset="2"/>
              </a:rPr>
              <a:t> for </a:t>
            </a:r>
            <a:r>
              <a:rPr lang="fr-CH" dirty="0" err="1" smtClean="0">
                <a:sym typeface="Symbol" panose="05050102010706020507" pitchFamily="18" charset="2"/>
              </a:rPr>
              <a:t>measurement</a:t>
            </a:r>
            <a:r>
              <a:rPr lang="fr-CH" dirty="0" smtClean="0">
                <a:sym typeface="Symbol" panose="05050102010706020507" pitchFamily="18" charset="2"/>
              </a:rPr>
              <a:t>:</a:t>
            </a:r>
          </a:p>
          <a:p>
            <a:r>
              <a:rPr lang="fr-CH" dirty="0" smtClean="0">
                <a:sym typeface="Symbol" panose="05050102010706020507" pitchFamily="18" charset="2"/>
              </a:rPr>
              <a:t>(</a:t>
            </a:r>
            <a:r>
              <a:rPr lang="fr-CH" dirty="0" err="1" smtClean="0">
                <a:sym typeface="Symbol" panose="05050102010706020507" pitchFamily="18" charset="2"/>
              </a:rPr>
              <a:t>this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is</a:t>
            </a:r>
            <a:r>
              <a:rPr lang="fr-CH" dirty="0" smtClean="0">
                <a:sym typeface="Symbol" panose="05050102010706020507" pitchFamily="18" charset="2"/>
              </a:rPr>
              <a:t> sensitive to </a:t>
            </a:r>
            <a:r>
              <a:rPr lang="fr-CH" i="1" dirty="0" err="1" smtClean="0">
                <a:sym typeface="Symbol" panose="05050102010706020507" pitchFamily="18" charset="2"/>
              </a:rPr>
              <a:t>k</a:t>
            </a:r>
            <a:r>
              <a:rPr lang="fr-CH" baseline="-25000" dirty="0" err="1" smtClean="0">
                <a:sym typeface="Symbol" panose="05050102010706020507" pitchFamily="18" charset="2"/>
              </a:rPr>
              <a:t>f</a:t>
            </a:r>
            <a:r>
              <a:rPr lang="fr-CH" dirty="0" smtClean="0">
                <a:sym typeface="Symbol" panose="05050102010706020507" pitchFamily="18" charset="2"/>
              </a:rPr>
              <a:t> factor)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4246" y="3217266"/>
            <a:ext cx="4282800" cy="36407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62977" y="3067871"/>
            <a:ext cx="207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ALEPH </a:t>
            </a:r>
            <a:r>
              <a:rPr lang="fr-CH" dirty="0" err="1" smtClean="0"/>
              <a:t>paper</a:t>
            </a:r>
            <a:r>
              <a:rPr lang="fr-CH" dirty="0" smtClean="0"/>
              <a:t> 2, </a:t>
            </a:r>
            <a:r>
              <a:rPr lang="fr-CH" dirty="0" err="1" smtClean="0"/>
              <a:t>fig</a:t>
            </a:r>
            <a:r>
              <a:rPr lang="fr-CH" dirty="0" smtClean="0"/>
              <a:t> 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4592" y="5107017"/>
            <a:ext cx="3684273" cy="11664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0064" y="6380994"/>
            <a:ext cx="52645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NB  </a:t>
            </a:r>
            <a:r>
              <a:rPr lang="fr-CH" dirty="0" err="1" smtClean="0"/>
              <a:t>paper</a:t>
            </a:r>
            <a:r>
              <a:rPr lang="fr-CH" dirty="0" smtClean="0"/>
              <a:t> 3m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weights</a:t>
            </a:r>
            <a:r>
              <a:rPr lang="fr-CH" dirty="0" smtClean="0"/>
              <a:t> are more </a:t>
            </a:r>
            <a:r>
              <a:rPr lang="fr-CH" dirty="0" err="1" smtClean="0"/>
              <a:t>sophisticated</a:t>
            </a:r>
            <a:r>
              <a:rPr lang="fr-CH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439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286" y="0"/>
            <a:ext cx="4062714" cy="67571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068" y="243068"/>
            <a:ext cx="1907895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Systematics</a:t>
            </a:r>
            <a:endParaRPr lang="fr-CH" dirty="0" smtClean="0"/>
          </a:p>
          <a:p>
            <a:r>
              <a:rPr lang="fr-CH" dirty="0" smtClean="0"/>
              <a:t>(table 5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</a:p>
          <a:p>
            <a:r>
              <a:rPr lang="fr-CH" dirty="0" smtClean="0"/>
              <a:t>ALEPH </a:t>
            </a:r>
            <a:r>
              <a:rPr lang="fr-CH" dirty="0" err="1" smtClean="0"/>
              <a:t>A</a:t>
            </a:r>
            <a:r>
              <a:rPr lang="fr-CH" baseline="-25000" dirty="0" err="1" smtClean="0"/>
              <a:t>FB</a:t>
            </a:r>
            <a:r>
              <a:rPr lang="fr-CH" dirty="0" err="1" smtClean="0"/>
              <a:t>b</a:t>
            </a:r>
            <a:r>
              <a:rPr lang="fr-CH" dirty="0" smtClean="0"/>
              <a:t> </a:t>
            </a:r>
            <a:r>
              <a:rPr lang="fr-CH" dirty="0" err="1" smtClean="0"/>
              <a:t>paper</a:t>
            </a:r>
            <a:r>
              <a:rPr lang="fr-CH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28179" y="92993"/>
            <a:ext cx="461203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Divide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by </a:t>
            </a:r>
          </a:p>
          <a:p>
            <a:r>
              <a:rPr lang="fr-CH" dirty="0" smtClean="0"/>
              <a:t>300</a:t>
            </a:r>
          </a:p>
          <a:p>
            <a:r>
              <a:rPr lang="fr-CH" dirty="0"/>
              <a:t>&gt;</a:t>
            </a:r>
            <a:r>
              <a:rPr lang="fr-CH" dirty="0" smtClean="0"/>
              <a:t>15</a:t>
            </a:r>
          </a:p>
          <a:p>
            <a:r>
              <a:rPr lang="fr-CH" dirty="0"/>
              <a:t>b</a:t>
            </a:r>
            <a:r>
              <a:rPr lang="fr-CH" dirty="0" smtClean="0"/>
              <a:t> or c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irrelevant</a:t>
            </a:r>
            <a:r>
              <a:rPr lang="fr-CH" dirty="0" smtClean="0"/>
              <a:t> for </a:t>
            </a:r>
            <a:r>
              <a:rPr lang="fr-CH" dirty="0" err="1" smtClean="0"/>
              <a:t>ss</a:t>
            </a:r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b="1" dirty="0" err="1" smtClean="0"/>
              <a:t>Measure</a:t>
            </a:r>
            <a:r>
              <a:rPr lang="fr-CH" b="1" dirty="0" smtClean="0"/>
              <a:t> </a:t>
            </a:r>
            <a:r>
              <a:rPr lang="fr-CH" b="1" dirty="0" smtClean="0">
                <a:sym typeface="Symbol" panose="05050102010706020507" pitchFamily="18" charset="2"/>
              </a:rPr>
              <a:t></a:t>
            </a:r>
            <a:r>
              <a:rPr lang="fr-CH" b="1" baseline="-25000" dirty="0" err="1" smtClean="0">
                <a:sym typeface="Symbol" panose="05050102010706020507" pitchFamily="18" charset="2"/>
              </a:rPr>
              <a:t>ud</a:t>
            </a:r>
            <a:endParaRPr lang="fr-CH" b="1" baseline="-25000" dirty="0" smtClean="0">
              <a:sym typeface="Symbol" panose="05050102010706020507" pitchFamily="18" charset="2"/>
            </a:endParaRPr>
          </a:p>
          <a:p>
            <a:endParaRPr lang="fr-CH" b="1" baseline="-25000" dirty="0">
              <a:sym typeface="Symbol" panose="05050102010706020507" pitchFamily="18" charset="2"/>
            </a:endParaRPr>
          </a:p>
          <a:p>
            <a:endParaRPr lang="fr-CH" b="1" baseline="-25000" dirty="0" smtClean="0">
              <a:sym typeface="Symbol" panose="05050102010706020507" pitchFamily="18" charset="2"/>
            </a:endParaRPr>
          </a:p>
          <a:p>
            <a:endParaRPr lang="fr-CH" b="1" baseline="-25000" dirty="0">
              <a:sym typeface="Symbol" panose="05050102010706020507" pitchFamily="18" charset="2"/>
            </a:endParaRPr>
          </a:p>
          <a:p>
            <a:endParaRPr lang="fr-CH" b="1" baseline="-25000" dirty="0" smtClean="0">
              <a:sym typeface="Symbol" panose="05050102010706020507" pitchFamily="18" charset="2"/>
            </a:endParaRPr>
          </a:p>
          <a:p>
            <a:r>
              <a:rPr lang="fr-CH" sz="1200" b="1" dirty="0" smtClean="0">
                <a:sym typeface="Symbol" panose="05050102010706020507" pitchFamily="18" charset="2"/>
              </a:rPr>
              <a:t> </a:t>
            </a:r>
            <a:endParaRPr lang="fr-CH" sz="1200" b="1" dirty="0">
              <a:sym typeface="Symbol" panose="05050102010706020507" pitchFamily="18" charset="2"/>
            </a:endParaRPr>
          </a:p>
          <a:p>
            <a:r>
              <a:rPr lang="fr-CH" b="1" dirty="0" err="1" smtClean="0">
                <a:sym typeface="Symbol" panose="05050102010706020507" pitchFamily="18" charset="2"/>
              </a:rPr>
              <a:t>Constraint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from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varying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momentum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weighting</a:t>
            </a:r>
            <a:endParaRPr lang="fr-CH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35524" y="6387780"/>
            <a:ext cx="2056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Probably</a:t>
            </a:r>
            <a:r>
              <a:rPr lang="fr-CH" dirty="0" smtClean="0"/>
              <a:t> &lt;&lt;0.00001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995686" y="5034987"/>
            <a:ext cx="532493" cy="115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122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5974" y="498290"/>
            <a:ext cx="7430947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Important </a:t>
            </a:r>
            <a:r>
              <a:rPr lang="fr-CH" dirty="0" err="1" smtClean="0"/>
              <a:t>residual</a:t>
            </a:r>
            <a:r>
              <a:rPr lang="fr-CH" dirty="0" smtClean="0"/>
              <a:t> </a:t>
            </a:r>
            <a:r>
              <a:rPr lang="fr-CH" dirty="0" err="1" smtClean="0"/>
              <a:t>systematics</a:t>
            </a:r>
            <a:r>
              <a:rPr lang="fr-CH" dirty="0" smtClean="0"/>
              <a:t> for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experimental</a:t>
            </a:r>
            <a:r>
              <a:rPr lang="fr-CH" dirty="0" smtClean="0"/>
              <a:t> input 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improved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these</a:t>
            </a:r>
            <a:r>
              <a:rPr lang="fr-CH" dirty="0" smtClean="0"/>
              <a:t> </a:t>
            </a:r>
            <a:r>
              <a:rPr lang="fr-CH" dirty="0" err="1" smtClean="0"/>
              <a:t>improvements</a:t>
            </a:r>
            <a:r>
              <a:rPr lang="fr-CH" dirty="0" smtClean="0"/>
              <a:t> 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foreseen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</a:t>
            </a:r>
            <a:r>
              <a:rPr lang="fr-CH" dirty="0" err="1" smtClean="0"/>
              <a:t>now</a:t>
            </a:r>
            <a:r>
              <a:rPr lang="fr-CH" dirty="0" smtClean="0"/>
              <a:t> and FCC-</a:t>
            </a:r>
            <a:r>
              <a:rPr lang="fr-CH" dirty="0" err="1" smtClean="0"/>
              <a:t>ee</a:t>
            </a:r>
            <a:r>
              <a:rPr lang="fr-CH" dirty="0" smtClean="0"/>
              <a:t> running time)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19514" y="1689904"/>
            <a:ext cx="986084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/>
              <a:t>Improve</a:t>
            </a:r>
            <a:r>
              <a:rPr lang="fr-CH" dirty="0" smtClean="0"/>
              <a:t> </a:t>
            </a:r>
            <a:r>
              <a:rPr lang="fr-CH" dirty="0" err="1" smtClean="0"/>
              <a:t>modelling</a:t>
            </a:r>
            <a:r>
              <a:rPr lang="fr-CH" dirty="0" smtClean="0"/>
              <a:t> of </a:t>
            </a:r>
            <a:r>
              <a:rPr lang="fr-CH" dirty="0" err="1" smtClean="0"/>
              <a:t>secondary</a:t>
            </a:r>
            <a:r>
              <a:rPr lang="fr-CH" dirty="0" smtClean="0"/>
              <a:t> interactions in </a:t>
            </a:r>
            <a:r>
              <a:rPr lang="fr-CH" dirty="0" err="1" smtClean="0"/>
              <a:t>inner</a:t>
            </a:r>
            <a:r>
              <a:rPr lang="fr-CH" dirty="0" smtClean="0"/>
              <a:t> part of detector, </a:t>
            </a:r>
            <a:br>
              <a:rPr lang="fr-CH" dirty="0" smtClean="0"/>
            </a:br>
            <a:r>
              <a:rPr lang="fr-CH" dirty="0" err="1" smtClean="0"/>
              <a:t>foresee</a:t>
            </a:r>
            <a:r>
              <a:rPr lang="fr-CH" dirty="0" smtClean="0"/>
              <a:t> </a:t>
            </a:r>
            <a:r>
              <a:rPr lang="fr-CH" dirty="0" err="1" smtClean="0"/>
              <a:t>adequate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 in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momentum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(O(200 MeV/c) pion </a:t>
            </a:r>
            <a:r>
              <a:rPr lang="fr-CH" dirty="0" err="1" smtClean="0"/>
              <a:t>beam</a:t>
            </a:r>
            <a:r>
              <a:rPr lang="fr-CH" dirty="0" smtClean="0"/>
              <a:t> @ </a:t>
            </a:r>
            <a:r>
              <a:rPr lang="fr-CH" dirty="0" err="1" smtClean="0"/>
              <a:t>e.g</a:t>
            </a:r>
            <a:r>
              <a:rPr lang="fr-CH" dirty="0" smtClean="0"/>
              <a:t>. PSI)</a:t>
            </a:r>
          </a:p>
          <a:p>
            <a:endParaRPr lang="fr-CH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CH" dirty="0" err="1" smtClean="0"/>
              <a:t>Make</a:t>
            </a:r>
            <a:r>
              <a:rPr lang="fr-CH" dirty="0" smtClean="0"/>
              <a:t> sure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momentum</a:t>
            </a:r>
            <a:r>
              <a:rPr lang="fr-CH" dirty="0" smtClean="0"/>
              <a:t> </a:t>
            </a:r>
            <a:r>
              <a:rPr lang="fr-CH" dirty="0" err="1" smtClean="0"/>
              <a:t>acceptance</a:t>
            </a:r>
            <a:r>
              <a:rPr lang="fr-CH" dirty="0" smtClean="0"/>
              <a:t> </a:t>
            </a:r>
            <a:r>
              <a:rPr lang="fr-CH" dirty="0" err="1" smtClean="0"/>
              <a:t>extends</a:t>
            </a:r>
            <a:r>
              <a:rPr lang="fr-CH" dirty="0" smtClean="0"/>
              <a:t> to or </a:t>
            </a:r>
            <a:r>
              <a:rPr lang="fr-CH" dirty="0" err="1" smtClean="0"/>
              <a:t>below</a:t>
            </a:r>
            <a:r>
              <a:rPr lang="fr-CH" dirty="0" smtClean="0"/>
              <a:t> 200 MeV/c (</a:t>
            </a:r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ym typeface="Wingdings" panose="05000000000000000000" pitchFamily="2" charset="2"/>
              </a:rPr>
              <a:t>prefer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low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mag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field</a:t>
            </a:r>
            <a:r>
              <a:rPr lang="fr-CH" dirty="0" smtClean="0">
                <a:sym typeface="Wingdings" panose="05000000000000000000" pitchFamily="2" charset="2"/>
              </a:rPr>
              <a:t>)</a:t>
            </a:r>
            <a:endParaRPr lang="fr-CH" dirty="0" smtClean="0"/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CH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CH" dirty="0" err="1" smtClean="0"/>
              <a:t>Perform</a:t>
            </a:r>
            <a:r>
              <a:rPr lang="fr-CH" dirty="0" smtClean="0"/>
              <a:t> </a:t>
            </a:r>
            <a:r>
              <a:rPr lang="fr-CH" b="1" dirty="0" smtClean="0"/>
              <a:t>baryon and </a:t>
            </a:r>
            <a:r>
              <a:rPr lang="fr-CH" b="1" dirty="0" err="1" smtClean="0"/>
              <a:t>strange</a:t>
            </a:r>
            <a:r>
              <a:rPr lang="fr-CH" b="1" dirty="0" smtClean="0"/>
              <a:t> </a:t>
            </a:r>
            <a:r>
              <a:rPr lang="fr-CH" b="1" dirty="0" err="1" smtClean="0"/>
              <a:t>particle</a:t>
            </a:r>
            <a:r>
              <a:rPr lang="fr-CH" b="1" dirty="0" smtClean="0"/>
              <a:t> production </a:t>
            </a:r>
            <a:r>
              <a:rPr lang="fr-CH" b="1" dirty="0" err="1" smtClean="0"/>
              <a:t>measurements</a:t>
            </a:r>
            <a:r>
              <a:rPr lang="fr-CH" b="1" dirty="0" smtClean="0"/>
              <a:t> </a:t>
            </a:r>
            <a:r>
              <a:rPr lang="fr-CH" dirty="0" smtClean="0"/>
              <a:t>in </a:t>
            </a:r>
            <a:r>
              <a:rPr lang="fr-CH" dirty="0" err="1" smtClean="0"/>
              <a:t>tagged</a:t>
            </a:r>
            <a:r>
              <a:rPr lang="fr-CH" dirty="0" smtClean="0"/>
              <a:t> and </a:t>
            </a:r>
            <a:r>
              <a:rPr lang="fr-CH" dirty="0" err="1" smtClean="0"/>
              <a:t>untagged</a:t>
            </a:r>
            <a:r>
              <a:rPr lang="fr-CH" dirty="0" smtClean="0"/>
              <a:t> </a:t>
            </a:r>
            <a:r>
              <a:rPr lang="fr-CH" dirty="0" err="1" smtClean="0"/>
              <a:t>samples</a:t>
            </a:r>
            <a:endParaRPr lang="fr-CH" dirty="0"/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CH" dirty="0" smtClean="0"/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CH" dirty="0"/>
          </a:p>
          <a:p>
            <a:endParaRPr lang="fr-C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913" y="3611301"/>
            <a:ext cx="11583241" cy="31148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792" y="4039565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ALEPH </a:t>
            </a:r>
            <a:r>
              <a:rPr lang="fr-CH" dirty="0" err="1" smtClean="0"/>
              <a:t>paper</a:t>
            </a:r>
            <a:r>
              <a:rPr lang="fr-CH" dirty="0" smtClean="0"/>
              <a:t>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74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845" y="444045"/>
            <a:ext cx="8660100" cy="523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23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135" y="691276"/>
            <a:ext cx="8484242" cy="504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76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555" y="949703"/>
            <a:ext cx="112968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Conclusion: </a:t>
            </a:r>
            <a:r>
              <a:rPr lang="fr-CH" dirty="0" smtClean="0"/>
              <a:t/>
            </a:r>
            <a:br>
              <a:rPr lang="fr-CH" dirty="0" smtClean="0"/>
            </a:br>
            <a:endParaRPr lang="fr-CH" dirty="0" smtClean="0"/>
          </a:p>
          <a:p>
            <a:r>
              <a:rPr lang="fr-CH" dirty="0" smtClean="0"/>
              <a:t>I have </a:t>
            </a:r>
            <a:r>
              <a:rPr lang="fr-CH" dirty="0" err="1" smtClean="0"/>
              <a:t>calculated</a:t>
            </a:r>
            <a:r>
              <a:rPr lang="fr-CH" dirty="0" smtClean="0"/>
              <a:t> the quark charge </a:t>
            </a:r>
            <a:r>
              <a:rPr lang="fr-CH" dirty="0" err="1" smtClean="0"/>
              <a:t>asymmetries</a:t>
            </a:r>
            <a:r>
              <a:rPr lang="fr-CH" dirty="0" smtClean="0"/>
              <a:t> </a:t>
            </a:r>
            <a:r>
              <a:rPr lang="fr-CH" dirty="0" err="1" smtClean="0"/>
              <a:t>uncertainties</a:t>
            </a:r>
            <a:r>
              <a:rPr lang="fr-CH" dirty="0" smtClean="0"/>
              <a:t>  for all </a:t>
            </a:r>
            <a:r>
              <a:rPr lang="fr-CH" dirty="0" err="1" smtClean="0"/>
              <a:t>energies</a:t>
            </a:r>
            <a:r>
              <a:rPr lang="fr-CH" dirty="0" smtClean="0"/>
              <a:t> at </a:t>
            </a:r>
            <a:r>
              <a:rPr lang="fr-CH" dirty="0" err="1" smtClean="0"/>
              <a:t>which</a:t>
            </a:r>
            <a:r>
              <a:rPr lang="fr-CH" dirty="0" smtClean="0"/>
              <a:t> 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running, </a:t>
            </a:r>
          </a:p>
          <a:p>
            <a:r>
              <a:rPr lang="fr-CH" dirty="0" err="1"/>
              <a:t>b</a:t>
            </a:r>
            <a:r>
              <a:rPr lang="fr-CH" dirty="0" err="1" smtClean="0"/>
              <a:t>ased</a:t>
            </a:r>
            <a:r>
              <a:rPr lang="fr-CH" dirty="0" smtClean="0"/>
              <a:t> on the </a:t>
            </a:r>
            <a:r>
              <a:rPr lang="fr-CH" dirty="0" err="1" smtClean="0"/>
              <a:t>purities</a:t>
            </a:r>
            <a:r>
              <a:rPr lang="fr-CH" dirty="0"/>
              <a:t> </a:t>
            </a:r>
            <a:r>
              <a:rPr lang="fr-CH" dirty="0" err="1" smtClean="0"/>
              <a:t>provided</a:t>
            </a:r>
            <a:r>
              <a:rPr lang="fr-CH" dirty="0" smtClean="0"/>
              <a:t> by the </a:t>
            </a:r>
            <a:r>
              <a:rPr lang="fr-CH" dirty="0" err="1" smtClean="0"/>
              <a:t>paper</a:t>
            </a:r>
            <a:r>
              <a:rPr lang="fr-CH" dirty="0" smtClean="0"/>
              <a:t> of </a:t>
            </a:r>
            <a:r>
              <a:rPr lang="fr-CH" dirty="0" err="1" smtClean="0"/>
              <a:t>Bedeschi</a:t>
            </a:r>
            <a:r>
              <a:rPr lang="fr-CH" dirty="0" smtClean="0"/>
              <a:t> et al,  and for four </a:t>
            </a:r>
            <a:r>
              <a:rPr lang="fr-CH" dirty="0" err="1" smtClean="0"/>
              <a:t>experiments</a:t>
            </a:r>
            <a:r>
              <a:rPr lang="fr-CH" dirty="0" smtClean="0"/>
              <a:t>.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estimated</a:t>
            </a:r>
            <a:r>
              <a:rPr lang="fr-CH" dirty="0" smtClean="0"/>
              <a:t> </a:t>
            </a:r>
            <a:r>
              <a:rPr lang="fr-CH" dirty="0" err="1" smtClean="0"/>
              <a:t>statistical</a:t>
            </a:r>
            <a:r>
              <a:rPr lang="fr-CH" dirty="0" smtClean="0"/>
              <a:t> </a:t>
            </a:r>
            <a:r>
              <a:rPr lang="fr-CH" dirty="0" err="1" smtClean="0"/>
              <a:t>error</a:t>
            </a:r>
            <a:r>
              <a:rPr lang="fr-CH" dirty="0" smtClean="0"/>
              <a:t> on A</a:t>
            </a:r>
            <a:r>
              <a:rPr lang="fr-CH" baseline="-25000" dirty="0" smtClean="0"/>
              <a:t>FB</a:t>
            </a:r>
            <a:r>
              <a:rPr lang="fr-CH" dirty="0" smtClean="0"/>
              <a:t>(</a:t>
            </a:r>
            <a:r>
              <a:rPr lang="fr-CH" i="1" dirty="0" err="1" smtClean="0"/>
              <a:t>ss</a:t>
            </a:r>
            <a:r>
              <a:rPr lang="fr-CH" dirty="0" smtClean="0"/>
              <a:t>)  at  the Z pole  </a:t>
            </a:r>
            <a:r>
              <a:rPr lang="fr-CH" dirty="0" err="1" smtClean="0"/>
              <a:t>is</a:t>
            </a:r>
            <a:r>
              <a:rPr lang="fr-CH" dirty="0" smtClean="0"/>
              <a:t>  7 10</a:t>
            </a:r>
            <a:r>
              <a:rPr lang="fr-CH" baseline="30000" dirty="0" smtClean="0"/>
              <a:t>-6 </a:t>
            </a:r>
            <a:r>
              <a:rPr lang="fr-CH" dirty="0" smtClean="0"/>
              <a:t> and the total </a:t>
            </a:r>
            <a:r>
              <a:rPr lang="fr-CH" dirty="0" err="1" smtClean="0"/>
              <a:t>error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1.1 10</a:t>
            </a:r>
            <a:r>
              <a:rPr lang="fr-CH" baseline="30000" dirty="0" smtClean="0"/>
              <a:t>-5  </a:t>
            </a:r>
          </a:p>
          <a:p>
            <a:endParaRPr lang="fr-CH" baseline="30000" dirty="0"/>
          </a:p>
          <a:p>
            <a:r>
              <a:rPr lang="fr-CH" dirty="0" err="1" smtClean="0"/>
              <a:t>Uncertainty</a:t>
            </a:r>
            <a:r>
              <a:rPr lang="fr-CH" dirty="0" smtClean="0"/>
              <a:t> on sin</a:t>
            </a:r>
            <a:r>
              <a:rPr lang="fr-CH" baseline="30000" dirty="0" smtClean="0"/>
              <a:t>2</a:t>
            </a:r>
            <a:r>
              <a:rPr lang="fr-CH" dirty="0" smtClean="0">
                <a:sym typeface="Symbol" panose="05050102010706020507" pitchFamily="18" charset="2"/>
              </a:rPr>
              <a:t></a:t>
            </a:r>
            <a:r>
              <a:rPr lang="fr-CH" baseline="30000" dirty="0" smtClean="0">
                <a:sym typeface="Symbol" panose="05050102010706020507" pitchFamily="18" charset="2"/>
              </a:rPr>
              <a:t>eff</a:t>
            </a:r>
            <a:r>
              <a:rPr lang="fr-CH" baseline="-25000" dirty="0" smtClean="0">
                <a:sym typeface="Symbol" panose="05050102010706020507" pitchFamily="18" charset="2"/>
              </a:rPr>
              <a:t>W 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is</a:t>
            </a:r>
            <a:r>
              <a:rPr lang="fr-CH" dirty="0" smtClean="0">
                <a:sym typeface="Symbol" panose="05050102010706020507" pitchFamily="18" charset="2"/>
              </a:rPr>
              <a:t> 5 times </a:t>
            </a:r>
            <a:r>
              <a:rPr lang="fr-CH" dirty="0" err="1" smtClean="0">
                <a:sym typeface="Symbol" panose="05050102010706020507" pitchFamily="18" charset="2"/>
              </a:rPr>
              <a:t>smaller</a:t>
            </a:r>
            <a:r>
              <a:rPr lang="fr-CH" dirty="0" smtClean="0">
                <a:sym typeface="Symbol" panose="05050102010706020507" pitchFamily="18" charset="2"/>
              </a:rPr>
              <a:t>. </a:t>
            </a:r>
            <a:r>
              <a:rPr lang="fr-CH" b="1" dirty="0" smtClean="0">
                <a:sym typeface="Symbol" panose="05050102010706020507" pitchFamily="18" charset="2"/>
              </a:rPr>
              <a:t>This </a:t>
            </a:r>
            <a:r>
              <a:rPr lang="fr-CH" b="1" dirty="0" err="1" smtClean="0">
                <a:sym typeface="Symbol" panose="05050102010706020507" pitchFamily="18" charset="2"/>
              </a:rPr>
              <a:t>is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exciting</a:t>
            </a:r>
            <a:r>
              <a:rPr lang="fr-CH" b="1" dirty="0" smtClean="0">
                <a:sym typeface="Symbol" panose="05050102010706020507" pitchFamily="18" charset="2"/>
              </a:rPr>
              <a:t>! </a:t>
            </a:r>
          </a:p>
          <a:p>
            <a:endParaRPr lang="fr-CH" b="1" dirty="0">
              <a:sym typeface="Symbol" panose="05050102010706020507" pitchFamily="18" charset="2"/>
            </a:endParaRPr>
          </a:p>
          <a:p>
            <a:r>
              <a:rPr lang="fr-CH" dirty="0" smtClean="0">
                <a:sym typeface="Symbol" panose="05050102010706020507" pitchFamily="18" charset="2"/>
              </a:rPr>
              <a:t>At all </a:t>
            </a:r>
            <a:r>
              <a:rPr lang="fr-CH" dirty="0" err="1" smtClean="0">
                <a:sym typeface="Symbol" panose="05050102010706020507" pitchFamily="18" charset="2"/>
              </a:rPr>
              <a:t>other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energies</a:t>
            </a:r>
            <a:r>
              <a:rPr lang="fr-CH" dirty="0" smtClean="0">
                <a:sym typeface="Symbol" panose="05050102010706020507" pitchFamily="18" charset="2"/>
              </a:rPr>
              <a:t> the </a:t>
            </a:r>
            <a:r>
              <a:rPr lang="fr-CH" dirty="0" err="1" smtClean="0">
                <a:sym typeface="Symbol" panose="05050102010706020507" pitchFamily="18" charset="2"/>
              </a:rPr>
              <a:t>result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is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statistically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dominated</a:t>
            </a:r>
            <a:r>
              <a:rPr lang="fr-CH" dirty="0" smtClean="0">
                <a:sym typeface="Symbol" panose="05050102010706020507" pitchFamily="18" charset="2"/>
              </a:rPr>
              <a:t>, the </a:t>
            </a:r>
            <a:r>
              <a:rPr lang="fr-CH" dirty="0" err="1" smtClean="0">
                <a:sym typeface="Symbol" panose="05050102010706020507" pitchFamily="18" charset="2"/>
              </a:rPr>
              <a:t>systematics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being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constrained</a:t>
            </a:r>
            <a:r>
              <a:rPr lang="fr-CH" dirty="0" smtClean="0">
                <a:sym typeface="Symbol" panose="05050102010706020507" pitchFamily="18" charset="2"/>
              </a:rPr>
              <a:t> by the Z data. </a:t>
            </a:r>
            <a:endParaRPr lang="fr-CH" dirty="0" smtClean="0"/>
          </a:p>
          <a:p>
            <a:endParaRPr lang="fr-CH" dirty="0" smtClean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CH" b="1" dirty="0" smtClean="0"/>
              <a:t>I do not </a:t>
            </a:r>
            <a:r>
              <a:rPr lang="fr-CH" b="1" dirty="0" err="1" smtClean="0"/>
              <a:t>expect</a:t>
            </a:r>
            <a:r>
              <a:rPr lang="fr-CH" b="1" dirty="0" smtClean="0"/>
              <a:t> the </a:t>
            </a:r>
            <a:r>
              <a:rPr lang="fr-CH" b="1" dirty="0" err="1" smtClean="0"/>
              <a:t>systematic</a:t>
            </a:r>
            <a:r>
              <a:rPr lang="fr-CH" b="1" dirty="0" smtClean="0"/>
              <a:t> </a:t>
            </a:r>
            <a:r>
              <a:rPr lang="fr-CH" b="1" dirty="0" err="1" smtClean="0"/>
              <a:t>uncertainty</a:t>
            </a:r>
            <a:r>
              <a:rPr lang="fr-CH" b="1" dirty="0" smtClean="0"/>
              <a:t> to </a:t>
            </a:r>
            <a:r>
              <a:rPr lang="fr-CH" b="1" dirty="0" err="1" smtClean="0"/>
              <a:t>be</a:t>
            </a:r>
            <a:r>
              <a:rPr lang="fr-CH" b="1" dirty="0" smtClean="0"/>
              <a:t> dominant </a:t>
            </a:r>
            <a:r>
              <a:rPr lang="fr-CH" b="1" dirty="0" err="1" smtClean="0"/>
              <a:t>provided</a:t>
            </a:r>
            <a:r>
              <a:rPr lang="fr-CH" b="1" dirty="0" smtClean="0"/>
              <a:t> a </a:t>
            </a:r>
            <a:r>
              <a:rPr lang="fr-CH" b="1" dirty="0" err="1" smtClean="0"/>
              <a:t>very</a:t>
            </a:r>
            <a:r>
              <a:rPr lang="fr-CH" b="1" dirty="0" smtClean="0"/>
              <a:t> pure </a:t>
            </a:r>
            <a:r>
              <a:rPr lang="fr-CH" b="1" dirty="0" err="1" smtClean="0"/>
              <a:t>selection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applied</a:t>
            </a:r>
            <a:r>
              <a:rPr lang="fr-CH" b="1" dirty="0" smtClean="0"/>
              <a:t>. </a:t>
            </a:r>
            <a:br>
              <a:rPr lang="fr-CH" b="1" dirty="0" smtClean="0"/>
            </a:br>
            <a:r>
              <a:rPr lang="fr-CH" b="1" dirty="0" smtClean="0"/>
              <a:t>  (THIS IS THE KEY)</a:t>
            </a:r>
          </a:p>
          <a:p>
            <a:endParaRPr lang="fr-CH" dirty="0" smtClean="0"/>
          </a:p>
          <a:p>
            <a:r>
              <a:rPr lang="fr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fr-CH" b="1" dirty="0" err="1" smtClean="0">
                <a:solidFill>
                  <a:srgbClr val="FF0000"/>
                </a:solidFill>
              </a:rPr>
              <a:t>much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work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remains</a:t>
            </a:r>
            <a:r>
              <a:rPr lang="fr-CH" b="1" dirty="0" smtClean="0">
                <a:solidFill>
                  <a:srgbClr val="FF0000"/>
                </a:solidFill>
              </a:rPr>
              <a:t> to </a:t>
            </a:r>
            <a:r>
              <a:rPr lang="fr-CH" b="1" dirty="0" err="1" smtClean="0">
                <a:solidFill>
                  <a:srgbClr val="FF0000"/>
                </a:solidFill>
              </a:rPr>
              <a:t>fully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implement</a:t>
            </a:r>
            <a:r>
              <a:rPr lang="fr-CH" b="1" dirty="0" smtClean="0">
                <a:solidFill>
                  <a:srgbClr val="FF0000"/>
                </a:solidFill>
              </a:rPr>
              <a:t> and </a:t>
            </a:r>
            <a:r>
              <a:rPr lang="fr-CH" b="1" dirty="0" err="1" smtClean="0">
                <a:solidFill>
                  <a:srgbClr val="FF0000"/>
                </a:solidFill>
              </a:rPr>
              <a:t>further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develop</a:t>
            </a:r>
            <a:r>
              <a:rPr lang="fr-CH" b="1" dirty="0" smtClean="0">
                <a:solidFill>
                  <a:srgbClr val="FF0000"/>
                </a:solidFill>
              </a:rPr>
              <a:t> the techniques by </a:t>
            </a:r>
            <a:r>
              <a:rPr lang="fr-CH" b="1" dirty="0" err="1" smtClean="0">
                <a:solidFill>
                  <a:srgbClr val="FF0000"/>
                </a:solidFill>
              </a:rPr>
              <a:t>which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srgbClr val="FF0000"/>
                </a:solidFill>
              </a:rPr>
              <a:t>the </a:t>
            </a:r>
            <a:r>
              <a:rPr lang="fr-CH" b="1" dirty="0" err="1" smtClean="0">
                <a:solidFill>
                  <a:srgbClr val="FF0000"/>
                </a:solidFill>
              </a:rPr>
              <a:t>systematics</a:t>
            </a:r>
            <a:r>
              <a:rPr lang="fr-CH" b="1" dirty="0" smtClean="0">
                <a:solidFill>
                  <a:srgbClr val="FF0000"/>
                </a:solidFill>
              </a:rPr>
              <a:t> are </a:t>
            </a:r>
            <a:r>
              <a:rPr lang="fr-CH" b="1" dirty="0" err="1" smtClean="0">
                <a:solidFill>
                  <a:srgbClr val="FF0000"/>
                </a:solidFill>
              </a:rPr>
              <a:t>fully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costrained</a:t>
            </a:r>
            <a:r>
              <a:rPr lang="fr-CH" b="1" dirty="0" smtClean="0">
                <a:solidFill>
                  <a:srgbClr val="FF0000"/>
                </a:solidFill>
              </a:rPr>
              <a:t> by data, </a:t>
            </a:r>
            <a:r>
              <a:rPr lang="fr-CH" b="1" dirty="0" err="1" smtClean="0">
                <a:solidFill>
                  <a:srgbClr val="FF0000"/>
                </a:solidFill>
              </a:rPr>
              <a:t>either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directly</a:t>
            </a:r>
            <a:r>
              <a:rPr lang="fr-CH" b="1" dirty="0" smtClean="0">
                <a:solidFill>
                  <a:srgbClr val="FF0000"/>
                </a:solidFill>
              </a:rPr>
              <a:t>, or (</a:t>
            </a:r>
            <a:r>
              <a:rPr lang="fr-CH" b="1" dirty="0" err="1" smtClean="0">
                <a:solidFill>
                  <a:srgbClr val="FF0000"/>
                </a:solidFill>
              </a:rPr>
              <a:t>only</a:t>
            </a:r>
            <a:r>
              <a:rPr lang="fr-CH" b="1" dirty="0" smtClean="0">
                <a:solidFill>
                  <a:srgbClr val="FF0000"/>
                </a:solidFill>
              </a:rPr>
              <a:t> as a last </a:t>
            </a:r>
            <a:r>
              <a:rPr lang="fr-CH" b="1" dirty="0" err="1" smtClean="0">
                <a:solidFill>
                  <a:srgbClr val="FF0000"/>
                </a:solidFill>
              </a:rPr>
              <a:t>resort</a:t>
            </a:r>
            <a:r>
              <a:rPr lang="fr-CH" b="1" dirty="0" smtClean="0">
                <a:solidFill>
                  <a:srgbClr val="FF0000"/>
                </a:solidFill>
              </a:rPr>
              <a:t>) </a:t>
            </a:r>
            <a:r>
              <a:rPr lang="fr-CH" b="1" dirty="0" err="1" smtClean="0">
                <a:solidFill>
                  <a:srgbClr val="FF0000"/>
                </a:solidFill>
              </a:rPr>
              <a:t>indirectly</a:t>
            </a:r>
            <a:r>
              <a:rPr lang="fr-CH" b="1" dirty="0" smtClean="0">
                <a:solidFill>
                  <a:srgbClr val="FF0000"/>
                </a:solidFill>
              </a:rPr>
              <a:t> via </a:t>
            </a:r>
            <a:r>
              <a:rPr lang="fr-CH" b="1" dirty="0" err="1" smtClean="0">
                <a:solidFill>
                  <a:srgbClr val="FF0000"/>
                </a:solidFill>
              </a:rPr>
              <a:t>constraints</a:t>
            </a:r>
            <a:r>
              <a:rPr lang="fr-CH" b="1" dirty="0" smtClean="0">
                <a:solidFill>
                  <a:srgbClr val="FF0000"/>
                </a:solidFill>
              </a:rPr>
              <a:t> on a good fragmentation model. </a:t>
            </a:r>
          </a:p>
          <a:p>
            <a:endParaRPr lang="fr-CH" dirty="0"/>
          </a:p>
          <a:p>
            <a:endParaRPr lang="fr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193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611</Words>
  <Application>Microsoft Office PowerPoint</Application>
  <PresentationFormat>Widescreen</PresentationFormat>
  <Paragraphs>372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20</cp:revision>
  <dcterms:created xsi:type="dcterms:W3CDTF">2025-01-30T20:41:34Z</dcterms:created>
  <dcterms:modified xsi:type="dcterms:W3CDTF">2025-01-31T09:55:43Z</dcterms:modified>
</cp:coreProperties>
</file>