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1"/>
  </p:notesMasterIdLst>
  <p:sldIdLst>
    <p:sldId id="256" r:id="rId2"/>
    <p:sldId id="276" r:id="rId3"/>
    <p:sldId id="283" r:id="rId4"/>
    <p:sldId id="272" r:id="rId5"/>
    <p:sldId id="273" r:id="rId6"/>
    <p:sldId id="278" r:id="rId7"/>
    <p:sldId id="274" r:id="rId8"/>
    <p:sldId id="277" r:id="rId9"/>
    <p:sldId id="280" r:id="rId10"/>
    <p:sldId id="281" r:id="rId11"/>
    <p:sldId id="282" r:id="rId12"/>
    <p:sldId id="284" r:id="rId13"/>
    <p:sldId id="286" r:id="rId14"/>
    <p:sldId id="288" r:id="rId15"/>
    <p:sldId id="289" r:id="rId16"/>
    <p:sldId id="290" r:id="rId17"/>
    <p:sldId id="291" r:id="rId18"/>
    <p:sldId id="292" r:id="rId19"/>
    <p:sldId id="287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  <a:srgbClr val="FFA500"/>
    <a:srgbClr val="B3B300"/>
    <a:srgbClr val="02E4E3"/>
    <a:srgbClr val="FFC000"/>
    <a:srgbClr val="FF0000"/>
    <a:srgbClr val="FE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985"/>
    <p:restoredTop sz="93794"/>
  </p:normalViewPr>
  <p:slideViewPr>
    <p:cSldViewPr snapToGrid="0">
      <p:cViewPr>
        <p:scale>
          <a:sx n="82" d="100"/>
          <a:sy n="82" d="100"/>
        </p:scale>
        <p:origin x="920" y="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17263E-D5A0-3446-95CB-5B72B3E6F2B5}" type="datetimeFigureOut">
              <a:rPr lang="en-IT" smtClean="0"/>
              <a:t>24/03/25</a:t>
            </a:fld>
            <a:endParaRPr lang="en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A817A3-ADC0-D84D-A1B6-A321BECD235A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707159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25/03/25</a:t>
            </a:r>
            <a:endParaRPr lang="en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P. Verwilligen - Towards a Simulation School</a:t>
            </a:r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587919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25/03/25</a:t>
            </a:r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P. Verwilligen - Towards a Simulation School</a:t>
            </a:r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148521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25/03/25</a:t>
            </a:r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P. Verwilligen - Towards a Simulation School</a:t>
            </a:r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543854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25/03/25</a:t>
            </a:r>
            <a:endParaRPr lang="en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P. Verwilligen - Towards a Simulation School</a:t>
            </a:r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651803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25/03/25</a:t>
            </a:r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P. Verwilligen - Towards a Simulation School</a:t>
            </a:r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15450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25/03/25</a:t>
            </a:r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P. Verwilligen - Towards a Simulation School</a:t>
            </a:r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05532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25/03/25</a:t>
            </a:r>
            <a:endParaRPr lang="en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P. Verwilligen - Towards a Simulation School</a:t>
            </a:r>
            <a:endParaRPr lang="en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61439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25/03/25</a:t>
            </a:r>
            <a:endParaRPr lang="en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P. Verwilligen - Towards a Simulation School</a:t>
            </a:r>
            <a:endParaRPr lang="en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579826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25/03/25</a:t>
            </a:r>
            <a:endParaRPr lang="en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P. Verwilligen - Towards a Simulation School</a:t>
            </a:r>
            <a:endParaRPr lang="en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697162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25/03/25</a:t>
            </a:r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P. Verwilligen - Towards a Simulation School</a:t>
            </a:r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271172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25/03/25</a:t>
            </a:r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P. Verwilligen - Towards a Simulation School</a:t>
            </a:r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173901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25/03/25</a:t>
            </a:r>
            <a:endParaRPr lang="en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P. Verwilligen - Towards a Simulation School</a:t>
            </a:r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96650-E382-224C-A6F7-5BEDCD3FF096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825722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box.cern.ch/s/dfjCokc2ndudhZ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category/18473" TargetMode="External"/><Relationship Id="rId3" Type="http://schemas.openxmlformats.org/officeDocument/2006/relationships/hyperlink" Target="https://indico.cern.ch/event/676702" TargetMode="External"/><Relationship Id="rId7" Type="http://schemas.openxmlformats.org/officeDocument/2006/relationships/hyperlink" Target="https://indico.cern.ch/event/1239595" TargetMode="External"/><Relationship Id="rId2" Type="http://schemas.openxmlformats.org/officeDocument/2006/relationships/hyperlink" Target="https://indico.cern.ch/event/110634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tlabs.ac.za/event/121" TargetMode="External"/><Relationship Id="rId5" Type="http://schemas.openxmlformats.org/officeDocument/2006/relationships/hyperlink" Target="https://indico.cern.ch/event/1064512" TargetMode="External"/><Relationship Id="rId4" Type="http://schemas.openxmlformats.org/officeDocument/2006/relationships/hyperlink" Target="https://indico.cern.ch/event/911950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indico.cern.ch/event/110634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indico.cern.ch/event/110634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colab.research.google.com/github/jerenner/garfieldfem/blob/master/garfield_FEM.ipynb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0634/" TargetMode="External"/><Relationship Id="rId2" Type="http://schemas.openxmlformats.org/officeDocument/2006/relationships/hyperlink" Target="https://drive.google.com/drive/folders/1gZe2HhbojKOlsJ1oL1NKaJiFy-lkpK8w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A726D-3D12-8D99-C199-237C7AC9F6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T" dirty="0">
                <a:solidFill>
                  <a:schemeClr val="accent1"/>
                </a:solidFill>
              </a:rPr>
              <a:t>WG4 Working Meeting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0D906F-54B8-885B-705C-58CAFCCFD6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7"/>
            <a:ext cx="6858000" cy="2263503"/>
          </a:xfrm>
        </p:spPr>
        <p:txBody>
          <a:bodyPr>
            <a:normAutofit/>
          </a:bodyPr>
          <a:lstStyle/>
          <a:p>
            <a:r>
              <a:rPr lang="en-IT" b="1" i="1" dirty="0">
                <a:solidFill>
                  <a:schemeClr val="accent2"/>
                </a:solidFill>
              </a:rPr>
              <a:t>Detector Physics Modelling and Simulation</a:t>
            </a:r>
            <a:br>
              <a:rPr lang="en-IT" b="1" i="1" dirty="0">
                <a:solidFill>
                  <a:schemeClr val="accent2"/>
                </a:solidFill>
              </a:rPr>
            </a:br>
            <a:br>
              <a:rPr lang="en-IT" i="1" dirty="0">
                <a:solidFill>
                  <a:schemeClr val="accent1"/>
                </a:solidFill>
              </a:rPr>
            </a:br>
            <a:r>
              <a:rPr lang="en-IT" i="1" dirty="0">
                <a:solidFill>
                  <a:schemeClr val="accent1"/>
                </a:solidFill>
              </a:rPr>
              <a:t>Working meeting dedicated to</a:t>
            </a:r>
            <a:br>
              <a:rPr lang="en-IT" b="1" i="1" dirty="0">
                <a:solidFill>
                  <a:schemeClr val="accent2"/>
                </a:solidFill>
              </a:rPr>
            </a:br>
            <a:r>
              <a:rPr lang="en-IT" b="1" i="1" dirty="0">
                <a:solidFill>
                  <a:schemeClr val="accent2"/>
                </a:solidFill>
              </a:rPr>
              <a:t>Software School &amp; Documentation</a:t>
            </a:r>
            <a:br>
              <a:rPr lang="en-IT" i="1" dirty="0">
                <a:solidFill>
                  <a:srgbClr val="FFC000"/>
                </a:solidFill>
              </a:rPr>
            </a:br>
            <a:endParaRPr lang="en-IT" i="1" dirty="0">
              <a:solidFill>
                <a:srgbClr val="FFC000"/>
              </a:solidFill>
            </a:endParaRPr>
          </a:p>
          <a:p>
            <a:r>
              <a:rPr lang="en-IT" dirty="0"/>
              <a:t>P. Verwilligen – INFN Bari</a:t>
            </a:r>
          </a:p>
        </p:txBody>
      </p:sp>
      <p:pic>
        <p:nvPicPr>
          <p:cNvPr id="4" name="Google Shape;150;p27" descr="Chart&#10;&#10;Description automatically generated">
            <a:extLst>
              <a:ext uri="{FF2B5EF4-FFF2-40B4-BE49-F238E27FC236}">
                <a16:creationId xmlns:a16="http://schemas.microsoft.com/office/drawing/2014/main" id="{29A9F7B8-F699-A848-634E-9E6F086DF4FD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575061" y="168758"/>
            <a:ext cx="1993877" cy="204601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152;p27" descr="Diagram&#10;&#10;Description automatically generated">
            <a:extLst>
              <a:ext uri="{FF2B5EF4-FFF2-40B4-BE49-F238E27FC236}">
                <a16:creationId xmlns:a16="http://schemas.microsoft.com/office/drawing/2014/main" id="{796149E9-23D6-5244-8BCA-9CC2ACAE8F0F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3144" y="135109"/>
            <a:ext cx="2596042" cy="19291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151;p27">
            <a:extLst>
              <a:ext uri="{FF2B5EF4-FFF2-40B4-BE49-F238E27FC236}">
                <a16:creationId xmlns:a16="http://schemas.microsoft.com/office/drawing/2014/main" id="{FF18A8FB-D63A-0AF3-A94D-237018245E3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814813" y="136524"/>
            <a:ext cx="2397512" cy="204601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5DFD75F0-50FE-42C0-8176-3D5AC8C0B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25/03/25</a:t>
            </a:r>
            <a:endParaRPr lang="en-IT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9AEC88D-BA09-B7C6-5E03-057366ECD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1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202BFF-B8A6-299A-A048-34F7095A3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P. Verwilligen - Towards a Simulation School</a:t>
            </a:r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9589206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yellow and orange logo&#10;&#10;Description automatically generated">
            <a:extLst>
              <a:ext uri="{FF2B5EF4-FFF2-40B4-BE49-F238E27FC236}">
                <a16:creationId xmlns:a16="http://schemas.microsoft.com/office/drawing/2014/main" id="{86072C7A-87BD-34F3-F730-FBDE4E22A6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1003" y="4995669"/>
            <a:ext cx="2752997" cy="12159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A14FD4C-B092-36BB-C030-9C77DC8F71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b="1" dirty="0">
                <a:solidFill>
                  <a:schemeClr val="accent1"/>
                </a:solidFill>
              </a:rPr>
              <a:t>Rise of Jupyter notebooks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8FED6-7825-9E6F-C1A9-579EEA836F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825623"/>
            <a:ext cx="8344869" cy="5257101"/>
          </a:xfrm>
        </p:spPr>
        <p:txBody>
          <a:bodyPr>
            <a:normAutofit fontScale="92500" lnSpcReduction="20000"/>
          </a:bodyPr>
          <a:lstStyle/>
          <a:p>
            <a:r>
              <a:rPr lang="en-IT" dirty="0"/>
              <a:t>Last decade: rise of Jupyter notebooks</a:t>
            </a:r>
          </a:p>
          <a:p>
            <a:pPr lvl="1"/>
            <a:r>
              <a:rPr lang="en-IT" dirty="0"/>
              <a:t>Interactive enfironment for code, data, plots – python based</a:t>
            </a:r>
          </a:p>
          <a:p>
            <a:pPr lvl="1"/>
            <a:r>
              <a:rPr lang="en-GB" dirty="0"/>
              <a:t>N</a:t>
            </a:r>
            <a:r>
              <a:rPr lang="en-IT" dirty="0"/>
              <a:t>o need to install SW yourself - environment provided</a:t>
            </a:r>
          </a:p>
          <a:p>
            <a:r>
              <a:rPr lang="en-IT" b="1" dirty="0">
                <a:solidFill>
                  <a:schemeClr val="accent1"/>
                </a:solidFill>
              </a:rPr>
              <a:t>CERN: SWAN </a:t>
            </a:r>
            <a:r>
              <a:rPr lang="en-IT" dirty="0"/>
              <a:t>(Service for Web-based A</a:t>
            </a:r>
            <a:r>
              <a:rPr lang="en-GB" dirty="0"/>
              <a:t>n</a:t>
            </a:r>
            <a:r>
              <a:rPr lang="en-IT" dirty="0"/>
              <a:t>alysis)</a:t>
            </a:r>
          </a:p>
          <a:p>
            <a:pPr lvl="1"/>
            <a:r>
              <a:rPr lang="en-GB" dirty="0"/>
              <a:t>S</a:t>
            </a:r>
            <a:r>
              <a:rPr lang="en-IT" dirty="0"/>
              <a:t>oftware as a service</a:t>
            </a:r>
          </a:p>
          <a:p>
            <a:pPr lvl="1"/>
            <a:r>
              <a:rPr lang="en-GB" dirty="0"/>
              <a:t>R</a:t>
            </a:r>
            <a:r>
              <a:rPr lang="en-IT" dirty="0"/>
              <a:t>equires CERN computing account</a:t>
            </a:r>
          </a:p>
          <a:p>
            <a:pPr lvl="1"/>
            <a:r>
              <a:rPr lang="en-IT" dirty="0"/>
              <a:t>Advantage: uses CERN computing resources</a:t>
            </a:r>
          </a:p>
          <a:p>
            <a:pPr lvl="1"/>
            <a:r>
              <a:rPr lang="en-IT" dirty="0"/>
              <a:t>Advantage: integrated with CERN Linux </a:t>
            </a:r>
          </a:p>
          <a:p>
            <a:pPr lvl="2"/>
            <a:r>
              <a:rPr lang="en-GB" i="1" dirty="0">
                <a:solidFill>
                  <a:srgbClr val="C00000"/>
                </a:solidFill>
              </a:rPr>
              <a:t>E</a:t>
            </a:r>
            <a:r>
              <a:rPr lang="en-IT" i="1" dirty="0">
                <a:solidFill>
                  <a:srgbClr val="C00000"/>
                </a:solidFill>
              </a:rPr>
              <a:t>.g. easy to load latest nightly-build garfield</a:t>
            </a:r>
          </a:p>
          <a:p>
            <a:r>
              <a:rPr lang="en-IT" b="1" dirty="0">
                <a:solidFill>
                  <a:srgbClr val="C00000"/>
                </a:solidFill>
              </a:rPr>
              <a:t>GOOGLE: COLAB</a:t>
            </a:r>
          </a:p>
          <a:p>
            <a:pPr lvl="1"/>
            <a:r>
              <a:rPr lang="en-IT" dirty="0"/>
              <a:t>Requires GOOGLE account</a:t>
            </a:r>
          </a:p>
          <a:p>
            <a:pPr lvl="1"/>
            <a:r>
              <a:rPr lang="en-IT" dirty="0"/>
              <a:t>Disadvantage: </a:t>
            </a:r>
            <a:r>
              <a:rPr lang="en-IT" dirty="0">
                <a:solidFill>
                  <a:srgbClr val="C00000"/>
                </a:solidFill>
              </a:rPr>
              <a:t>remote</a:t>
            </a:r>
            <a:r>
              <a:rPr lang="en-IT" dirty="0"/>
              <a:t> &amp; </a:t>
            </a:r>
            <a:r>
              <a:rPr lang="en-IT" dirty="0">
                <a:solidFill>
                  <a:srgbClr val="C00000"/>
                </a:solidFill>
              </a:rPr>
              <a:t>limited</a:t>
            </a:r>
            <a:r>
              <a:rPr lang="en-IT" dirty="0"/>
              <a:t> resources</a:t>
            </a:r>
          </a:p>
          <a:p>
            <a:pPr lvl="1"/>
            <a:r>
              <a:rPr lang="en-IT" dirty="0"/>
              <a:t>Disadvantage: regular update Ubuntu</a:t>
            </a:r>
          </a:p>
          <a:p>
            <a:pPr lvl="2"/>
            <a:r>
              <a:rPr lang="en-GB" dirty="0"/>
              <a:t>R</a:t>
            </a:r>
            <a:r>
              <a:rPr lang="en-IT" dirty="0"/>
              <a:t>esults in different version C++, python3, …</a:t>
            </a:r>
          </a:p>
          <a:p>
            <a:pPr lvl="2"/>
            <a:r>
              <a:rPr lang="en-IT" dirty="0"/>
              <a:t>Requires recompilation garfield++ from scratch</a:t>
            </a:r>
          </a:p>
          <a:p>
            <a:pPr lvl="3"/>
            <a:r>
              <a:rPr lang="en-GB" i="1" dirty="0">
                <a:solidFill>
                  <a:srgbClr val="C00000"/>
                </a:solidFill>
              </a:rPr>
              <a:t>O</a:t>
            </a:r>
            <a:r>
              <a:rPr lang="en-IT" i="1" dirty="0">
                <a:solidFill>
                  <a:srgbClr val="C00000"/>
                </a:solidFill>
              </a:rPr>
              <a:t>ld notebooks not easily reusable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F0DD41-00F9-2BCA-79FA-A3176139D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25/03/25</a:t>
            </a:r>
            <a:endParaRPr lang="en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65BBBE-74C0-5EB0-8D2E-38762AFAE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10</a:t>
            </a:fld>
            <a:endParaRPr lang="en-IT" dirty="0"/>
          </a:p>
        </p:txBody>
      </p:sp>
      <p:pic>
        <p:nvPicPr>
          <p:cNvPr id="9" name="Picture 8" descr="A logo with orange circles and grey dots&#10;&#10;Description automatically generated">
            <a:extLst>
              <a:ext uri="{FF2B5EF4-FFF2-40B4-BE49-F238E27FC236}">
                <a16:creationId xmlns:a16="http://schemas.microsoft.com/office/drawing/2014/main" id="{14E95AF6-61EF-BF26-E67B-B5AC3B863F8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131" r="24074"/>
          <a:stretch/>
        </p:blipFill>
        <p:spPr>
          <a:xfrm>
            <a:off x="6919443" y="136523"/>
            <a:ext cx="2054076" cy="2082013"/>
          </a:xfrm>
          <a:prstGeom prst="rect">
            <a:avLst/>
          </a:prstGeom>
        </p:spPr>
      </p:pic>
      <p:pic>
        <p:nvPicPr>
          <p:cNvPr id="11" name="Picture 10" descr="A blue swan with orange and white text&#10;&#10;Description automatically generated">
            <a:extLst>
              <a:ext uri="{FF2B5EF4-FFF2-40B4-BE49-F238E27FC236}">
                <a16:creationId xmlns:a16="http://schemas.microsoft.com/office/drawing/2014/main" id="{F927EB09-B0A2-34DD-8B44-9B9B8785B5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6118" y="3110759"/>
            <a:ext cx="2057400" cy="1781070"/>
          </a:xfrm>
          <a:prstGeom prst="rect">
            <a:avLst/>
          </a:prstGeom>
        </p:spPr>
      </p:pic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A79B73CC-448B-64F9-6769-A1EF6CC89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P. Verwilligen - Towards a Simulation School</a:t>
            </a:r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422983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CE03AF-CC95-237D-7C29-93A9FCF1E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b="1" dirty="0">
                <a:solidFill>
                  <a:schemeClr val="accent1"/>
                </a:solidFill>
              </a:rPr>
              <a:t>Rise of Virtual Machines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D57573-1307-76B7-296C-BC5D85BBBC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72339"/>
            <a:ext cx="7886700" cy="4704624"/>
          </a:xfrm>
        </p:spPr>
        <p:txBody>
          <a:bodyPr/>
          <a:lstStyle/>
          <a:p>
            <a:r>
              <a:rPr lang="en-IT" dirty="0"/>
              <a:t>Already adopted by GEANT4, …</a:t>
            </a:r>
          </a:p>
          <a:p>
            <a:pPr lvl="1"/>
            <a:r>
              <a:rPr lang="en-GB" dirty="0"/>
              <a:t>C</a:t>
            </a:r>
            <a:r>
              <a:rPr lang="en-IT" dirty="0"/>
              <a:t>omplete VM provided by tutors, students install</a:t>
            </a:r>
          </a:p>
          <a:p>
            <a:pPr lvl="1"/>
            <a:r>
              <a:rPr lang="en-IT" dirty="0"/>
              <a:t>Used by D.Janssens at TIPP 2023 school</a:t>
            </a:r>
          </a:p>
          <a:p>
            <a:pPr lvl="1"/>
            <a:r>
              <a:rPr lang="en-IT" dirty="0"/>
              <a:t>Used for DRD1 School 2024</a:t>
            </a:r>
          </a:p>
          <a:p>
            <a:r>
              <a:rPr lang="en-IT" dirty="0"/>
              <a:t>Garfield++ Virtual machine</a:t>
            </a:r>
          </a:p>
          <a:p>
            <a:pPr lvl="1"/>
            <a:r>
              <a:rPr lang="en-IT" dirty="0"/>
              <a:t>Xubuntu 24.04 LTS (XFCE) + ROOT 6.32 + Garfield++</a:t>
            </a:r>
          </a:p>
          <a:p>
            <a:endParaRPr lang="en-I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E7679D-AC83-1E06-08F3-E91907DE0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25/03/25</a:t>
            </a:r>
            <a:endParaRPr lang="en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D201E9-72C2-3486-4A15-AFB88C498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11</a:t>
            </a:fld>
            <a:endParaRPr lang="en-IT"/>
          </a:p>
        </p:txBody>
      </p:sp>
      <p:pic>
        <p:nvPicPr>
          <p:cNvPr id="7" name="Picture 6" descr="A blue and white cube with white text&#10;&#10;Description automatically generated">
            <a:extLst>
              <a:ext uri="{FF2B5EF4-FFF2-40B4-BE49-F238E27FC236}">
                <a16:creationId xmlns:a16="http://schemas.microsoft.com/office/drawing/2014/main" id="{03435F1E-1E5B-2323-6E85-31D9C16BCD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2724" y="98050"/>
            <a:ext cx="2362953" cy="2362953"/>
          </a:xfrm>
          <a:prstGeom prst="rect">
            <a:avLst/>
          </a:prstGeom>
        </p:spPr>
      </p:pic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E4F05D97-67AB-E6F8-0119-BE5FB7B3D9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973" y="4088093"/>
            <a:ext cx="3099661" cy="2309709"/>
          </a:xfrm>
          <a:prstGeom prst="rect">
            <a:avLst/>
          </a:prstGeom>
        </p:spPr>
      </p:pic>
      <p:pic>
        <p:nvPicPr>
          <p:cNvPr id="11" name="Picture 10" descr="A screenshot of a computer&#10;&#10;Description automatically generated">
            <a:extLst>
              <a:ext uri="{FF2B5EF4-FFF2-40B4-BE49-F238E27FC236}">
                <a16:creationId xmlns:a16="http://schemas.microsoft.com/office/drawing/2014/main" id="{626F896A-9BD5-8CEF-7E71-251E2BC650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3557" y="4077234"/>
            <a:ext cx="4013093" cy="2682716"/>
          </a:xfrm>
          <a:prstGeom prst="rect">
            <a:avLst/>
          </a:prstGeom>
        </p:spPr>
      </p:pic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58D652EB-C2A4-7602-03B4-EF46CEFED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P. Verwilligen - Towards a Simulation School</a:t>
            </a:r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1634794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6E0F4B-953E-C76F-5F23-43B7A60CC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4"/>
            <a:ext cx="8515350" cy="4667249"/>
          </a:xfrm>
        </p:spPr>
        <p:txBody>
          <a:bodyPr>
            <a:normAutofit/>
          </a:bodyPr>
          <a:lstStyle/>
          <a:p>
            <a:r>
              <a:rPr lang="en-IT" dirty="0"/>
              <a:t>Improvements w.r.t. RD-51 School 2023:</a:t>
            </a:r>
          </a:p>
          <a:p>
            <a:pPr lvl="1"/>
            <a:r>
              <a:rPr lang="en-IT" dirty="0"/>
              <a:t>2h of Theory (excluding signal induction) + demo garfield++</a:t>
            </a:r>
          </a:p>
          <a:p>
            <a:r>
              <a:rPr lang="en-IT" dirty="0"/>
              <a:t>2 x 4h of Lab Exercises</a:t>
            </a:r>
          </a:p>
          <a:p>
            <a:pPr lvl="1"/>
            <a:r>
              <a:rPr lang="en-IT" dirty="0"/>
              <a:t>1</a:t>
            </a:r>
            <a:r>
              <a:rPr lang="en-IT" baseline="30000" dirty="0"/>
              <a:t>st</a:t>
            </a:r>
            <a:r>
              <a:rPr lang="en-IT" dirty="0"/>
              <a:t> session of 3-4 exercises on single items</a:t>
            </a:r>
          </a:p>
          <a:p>
            <a:pPr lvl="1"/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session of ”big” exercise – Resistive MPGD or RPC (choice)</a:t>
            </a:r>
          </a:p>
          <a:p>
            <a:pPr lvl="1"/>
            <a:r>
              <a:rPr lang="en-US" dirty="0"/>
              <a:t>Use of Garfield++ virtual machine </a:t>
            </a:r>
            <a:r>
              <a:rPr lang="en-US" dirty="0">
                <a:hlinkClick r:id="rId2"/>
              </a:rPr>
              <a:t>[link]</a:t>
            </a:r>
            <a:r>
              <a:rPr lang="en-US" dirty="0"/>
              <a:t> </a:t>
            </a:r>
          </a:p>
          <a:p>
            <a:r>
              <a:rPr lang="en-US" b="1" dirty="0">
                <a:solidFill>
                  <a:srgbClr val="0070C0"/>
                </a:solidFill>
              </a:rPr>
              <a:t>Lessons learnt: </a:t>
            </a:r>
          </a:p>
          <a:p>
            <a:pPr lvl="1"/>
            <a:r>
              <a:rPr lang="en-US" dirty="0"/>
              <a:t>Improvements </a:t>
            </a:r>
            <a:r>
              <a:rPr lang="en-US" dirty="0" err="1"/>
              <a:t>w.r.t.</a:t>
            </a:r>
            <a:r>
              <a:rPr lang="en-US" dirty="0"/>
              <a:t> RD-51 school OK</a:t>
            </a:r>
          </a:p>
          <a:p>
            <a:pPr lvl="1"/>
            <a:r>
              <a:rPr lang="en-US" dirty="0"/>
              <a:t>Keep both basic &amp; advanced exercises</a:t>
            </a:r>
          </a:p>
          <a:p>
            <a:pPr lvl="1"/>
            <a:r>
              <a:rPr lang="en-US" dirty="0"/>
              <a:t>However: no time to let students simulate their own dets</a:t>
            </a:r>
          </a:p>
          <a:p>
            <a:pPr lvl="2"/>
            <a:r>
              <a:rPr lang="en-US" dirty="0"/>
              <a:t>Requires simulation of the electric field – FEM / BEM</a:t>
            </a:r>
            <a:endParaRPr lang="en-I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06E9FA-4ABD-944D-0D8C-895901FB3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25/03/25</a:t>
            </a:r>
            <a:endParaRPr lang="en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8E93B4-1C6A-BCA5-E310-72397D259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12</a:t>
            </a:fld>
            <a:endParaRPr lang="en-IT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B2DB12F-323D-48A1-E1A0-80CC37554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r>
              <a:rPr lang="en-IT" b="1" dirty="0">
                <a:solidFill>
                  <a:schemeClr val="accent1"/>
                </a:solidFill>
              </a:rPr>
              <a:t>DRD1 Gaseous Det School (2024)</a:t>
            </a:r>
            <a:br>
              <a:rPr lang="en-IT" b="1" dirty="0">
                <a:solidFill>
                  <a:schemeClr val="accent1"/>
                </a:solidFill>
              </a:rPr>
            </a:br>
            <a:r>
              <a:rPr lang="en-GB" sz="2700" b="1" dirty="0">
                <a:solidFill>
                  <a:schemeClr val="accent1"/>
                </a:solidFill>
              </a:rPr>
              <a:t>https://</a:t>
            </a:r>
            <a:r>
              <a:rPr lang="en-GB" sz="2700" b="1" dirty="0" err="1">
                <a:solidFill>
                  <a:schemeClr val="accent1"/>
                </a:solidFill>
              </a:rPr>
              <a:t>indico.cern.ch</a:t>
            </a:r>
            <a:r>
              <a:rPr lang="en-GB" sz="2700" b="1" dirty="0">
                <a:solidFill>
                  <a:schemeClr val="accent1"/>
                </a:solidFill>
              </a:rPr>
              <a:t>/event/1384298</a:t>
            </a:r>
            <a:endParaRPr lang="en-IT" sz="2700" b="1" dirty="0">
              <a:solidFill>
                <a:schemeClr val="accent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8741B66-2264-758C-F462-ED9C85A7C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P. Verwilligen - Towards a Simulation School</a:t>
            </a:r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1649282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aph of an electron diagram&#10;&#10;Description automatically generated">
            <a:extLst>
              <a:ext uri="{FF2B5EF4-FFF2-40B4-BE49-F238E27FC236}">
                <a16:creationId xmlns:a16="http://schemas.microsoft.com/office/drawing/2014/main" id="{252F966A-CCC9-12D2-9F36-6B5C88A83D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401" t="11184"/>
          <a:stretch/>
        </p:blipFill>
        <p:spPr>
          <a:xfrm>
            <a:off x="101895" y="1674535"/>
            <a:ext cx="5103940" cy="5167423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4270721-410E-F098-469C-DC6D19C7035E}"/>
              </a:ext>
            </a:extLst>
          </p:cNvPr>
          <p:cNvCxnSpPr>
            <a:cxnSpLocks/>
          </p:cNvCxnSpPr>
          <p:nvPr/>
        </p:nvCxnSpPr>
        <p:spPr>
          <a:xfrm>
            <a:off x="1875630" y="2107769"/>
            <a:ext cx="0" cy="4535155"/>
          </a:xfrm>
          <a:prstGeom prst="straightConnector1">
            <a:avLst/>
          </a:prstGeom>
          <a:ln w="28575">
            <a:solidFill>
              <a:srgbClr val="B3B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4B3247E9-34B7-BC6A-FB58-61C0D1D3826C}"/>
              </a:ext>
            </a:extLst>
          </p:cNvPr>
          <p:cNvSpPr/>
          <p:nvPr/>
        </p:nvSpPr>
        <p:spPr>
          <a:xfrm>
            <a:off x="832207" y="1876666"/>
            <a:ext cx="4561726" cy="4391612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AC193C6-3C18-0D88-6214-E444A1919737}"/>
              </a:ext>
            </a:extLst>
          </p:cNvPr>
          <p:cNvGrpSpPr/>
          <p:nvPr/>
        </p:nvGrpSpPr>
        <p:grpSpPr>
          <a:xfrm>
            <a:off x="5534380" y="2711418"/>
            <a:ext cx="3013083" cy="923330"/>
            <a:chOff x="5496674" y="1639319"/>
            <a:chExt cx="3013083" cy="923330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FDEFB90-09E5-E829-C4C7-24A6BC37C003}"/>
                </a:ext>
              </a:extLst>
            </p:cNvPr>
            <p:cNvSpPr txBox="1"/>
            <p:nvPr/>
          </p:nvSpPr>
          <p:spPr>
            <a:xfrm>
              <a:off x="5496674" y="1640959"/>
              <a:ext cx="2915934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b="1" dirty="0">
                  <a:solidFill>
                    <a:srgbClr val="7030A0"/>
                  </a:solidFill>
                </a:rPr>
                <a:t>Your Detector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i="1" dirty="0">
                  <a:solidFill>
                    <a:srgbClr val="7030A0"/>
                  </a:solidFill>
                </a:rPr>
                <a:t>G</a:t>
              </a:r>
              <a:r>
                <a:rPr lang="en-IT" sz="1400" i="1" dirty="0">
                  <a:solidFill>
                    <a:srgbClr val="7030A0"/>
                  </a:solidFill>
                </a:rPr>
                <a:t>eometry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IT" sz="1400" i="1" dirty="0">
                  <a:solidFill>
                    <a:srgbClr val="7030A0"/>
                  </a:solidFill>
                </a:rPr>
                <a:t>Electric Fields</a:t>
              </a: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EF84A42-8B07-F467-A31F-A592C109F1BC}"/>
                </a:ext>
              </a:extLst>
            </p:cNvPr>
            <p:cNvGrpSpPr/>
            <p:nvPr/>
          </p:nvGrpSpPr>
          <p:grpSpPr>
            <a:xfrm>
              <a:off x="7646728" y="1639319"/>
              <a:ext cx="863029" cy="923330"/>
              <a:chOff x="7448764" y="1639319"/>
              <a:chExt cx="863029" cy="923330"/>
            </a:xfrm>
          </p:grpSpPr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4625BEAB-0690-035D-D219-87B0A093BA27}"/>
                  </a:ext>
                </a:extLst>
              </p:cNvPr>
              <p:cNvSpPr/>
              <p:nvPr/>
            </p:nvSpPr>
            <p:spPr>
              <a:xfrm>
                <a:off x="7448764" y="1673824"/>
                <a:ext cx="863029" cy="858003"/>
              </a:xfrm>
              <a:prstGeom prst="ellipse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0326DFB-61EA-806B-CEA2-BA0847910986}"/>
                  </a:ext>
                </a:extLst>
              </p:cNvPr>
              <p:cNvSpPr txBox="1"/>
              <p:nvPr/>
            </p:nvSpPr>
            <p:spPr>
              <a:xfrm>
                <a:off x="7623426" y="1639319"/>
                <a:ext cx="48288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sz="5400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82291D5-3610-57B4-2A53-D856AED95139}"/>
              </a:ext>
            </a:extLst>
          </p:cNvPr>
          <p:cNvGrpSpPr/>
          <p:nvPr/>
        </p:nvGrpSpPr>
        <p:grpSpPr>
          <a:xfrm>
            <a:off x="5502659" y="1761833"/>
            <a:ext cx="3539446" cy="923330"/>
            <a:chOff x="5502659" y="2603378"/>
            <a:chExt cx="3539446" cy="92333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DFCFD1F-B8C9-72F2-2BEC-881BFF8A5EA2}"/>
                </a:ext>
              </a:extLst>
            </p:cNvPr>
            <p:cNvSpPr txBox="1"/>
            <p:nvPr/>
          </p:nvSpPr>
          <p:spPr>
            <a:xfrm>
              <a:off x="5502659" y="2664934"/>
              <a:ext cx="2915934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b="1" dirty="0">
                  <a:solidFill>
                    <a:srgbClr val="B3B300"/>
                  </a:solidFill>
                </a:rPr>
                <a:t>Primary Ionization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i="1" dirty="0">
                  <a:solidFill>
                    <a:srgbClr val="B3B300"/>
                  </a:solidFill>
                </a:rPr>
                <a:t>Energy loss - gas</a:t>
              </a:r>
              <a:endParaRPr lang="en-IT" sz="1400" i="1" dirty="0">
                <a:solidFill>
                  <a:srgbClr val="B3B300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i="1" dirty="0">
                  <a:solidFill>
                    <a:srgbClr val="B3B300"/>
                  </a:solidFill>
                </a:rPr>
                <a:t>C</a:t>
              </a:r>
              <a:r>
                <a:rPr lang="en-IT" sz="1400" i="1" dirty="0">
                  <a:solidFill>
                    <a:srgbClr val="B3B300"/>
                  </a:solidFill>
                </a:rPr>
                <a:t>luster distribution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9016EFE1-D223-5DC5-CA37-66FCDE9BA64F}"/>
                </a:ext>
              </a:extLst>
            </p:cNvPr>
            <p:cNvGrpSpPr/>
            <p:nvPr/>
          </p:nvGrpSpPr>
          <p:grpSpPr>
            <a:xfrm>
              <a:off x="8179076" y="2603378"/>
              <a:ext cx="863029" cy="923330"/>
              <a:chOff x="7448764" y="1608497"/>
              <a:chExt cx="863029" cy="923330"/>
            </a:xfrm>
            <a:solidFill>
              <a:srgbClr val="B3B300"/>
            </a:solidFill>
          </p:grpSpPr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5FD3932A-E8D0-DA08-1C9C-3DE19751F7CB}"/>
                  </a:ext>
                </a:extLst>
              </p:cNvPr>
              <p:cNvSpPr/>
              <p:nvPr/>
            </p:nvSpPr>
            <p:spPr>
              <a:xfrm>
                <a:off x="7448764" y="1673824"/>
                <a:ext cx="863029" cy="85800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E9DE7AA-4F6B-1C93-A680-28B5DD5C82C5}"/>
                  </a:ext>
                </a:extLst>
              </p:cNvPr>
              <p:cNvSpPr txBox="1"/>
              <p:nvPr/>
            </p:nvSpPr>
            <p:spPr>
              <a:xfrm>
                <a:off x="7623426" y="1608497"/>
                <a:ext cx="48288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sz="5400" dirty="0">
                    <a:solidFill>
                      <a:schemeClr val="bg1"/>
                    </a:solidFill>
                  </a:rPr>
                  <a:t>1</a:t>
                </a:r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48BB643-777D-6113-7E61-C9E61A6D1D23}"/>
              </a:ext>
            </a:extLst>
          </p:cNvPr>
          <p:cNvGrpSpPr/>
          <p:nvPr/>
        </p:nvGrpSpPr>
        <p:grpSpPr>
          <a:xfrm>
            <a:off x="5496674" y="3608317"/>
            <a:ext cx="3400748" cy="938602"/>
            <a:chOff x="5496674" y="3752282"/>
            <a:chExt cx="3400748" cy="93860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C15BB44-B585-A824-A991-408E4047E8BD}"/>
                </a:ext>
              </a:extLst>
            </p:cNvPr>
            <p:cNvSpPr txBox="1"/>
            <p:nvPr/>
          </p:nvSpPr>
          <p:spPr>
            <a:xfrm>
              <a:off x="5496674" y="3752282"/>
              <a:ext cx="2915934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b="1" dirty="0">
                  <a:solidFill>
                    <a:srgbClr val="F8A800"/>
                  </a:solidFill>
                </a:rPr>
                <a:t>Charge transport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i="1" dirty="0">
                  <a:solidFill>
                    <a:srgbClr val="F8A800"/>
                  </a:solidFill>
                </a:rPr>
                <a:t>Drift &amp; diffusion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i="1" dirty="0">
                  <a:solidFill>
                    <a:srgbClr val="F8A800"/>
                  </a:solidFill>
                </a:rPr>
                <a:t>Gas cross-sections</a:t>
              </a:r>
              <a:endParaRPr lang="en-IT" sz="1400" i="1" dirty="0">
                <a:solidFill>
                  <a:srgbClr val="F8A800"/>
                </a:solidFill>
              </a:endParaRP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052D74B-240E-F0F8-81A8-D4EEF3AB9CA1}"/>
                </a:ext>
              </a:extLst>
            </p:cNvPr>
            <p:cNvGrpSpPr/>
            <p:nvPr/>
          </p:nvGrpSpPr>
          <p:grpSpPr>
            <a:xfrm>
              <a:off x="8034393" y="3767554"/>
              <a:ext cx="863029" cy="923330"/>
              <a:chOff x="7448764" y="1649593"/>
              <a:chExt cx="863029" cy="923330"/>
            </a:xfrm>
            <a:solidFill>
              <a:srgbClr val="B3B300"/>
            </a:solidFill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C42387B6-0D3B-31C1-58CF-90A64A1499B1}"/>
                  </a:ext>
                </a:extLst>
              </p:cNvPr>
              <p:cNvSpPr/>
              <p:nvPr/>
            </p:nvSpPr>
            <p:spPr>
              <a:xfrm>
                <a:off x="7448764" y="1673824"/>
                <a:ext cx="863029" cy="858003"/>
              </a:xfrm>
              <a:prstGeom prst="ellipse">
                <a:avLst/>
              </a:prstGeom>
              <a:solidFill>
                <a:srgbClr val="F8A800"/>
              </a:solidFill>
              <a:ln>
                <a:solidFill>
                  <a:srgbClr val="F8A8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F9A3D10F-245E-3947-9EB4-AEB2A0325652}"/>
                  </a:ext>
                </a:extLst>
              </p:cNvPr>
              <p:cNvSpPr txBox="1"/>
              <p:nvPr/>
            </p:nvSpPr>
            <p:spPr>
              <a:xfrm>
                <a:off x="7623426" y="1649593"/>
                <a:ext cx="48288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sz="5400" dirty="0">
                    <a:solidFill>
                      <a:schemeClr val="bg1"/>
                    </a:solidFill>
                  </a:rPr>
                  <a:t>3</a:t>
                </a:r>
              </a:p>
            </p:txBody>
          </p:sp>
        </p:grp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08F0378-1DF5-3687-1E33-9CF9B8CC29B6}"/>
              </a:ext>
            </a:extLst>
          </p:cNvPr>
          <p:cNvGrpSpPr/>
          <p:nvPr/>
        </p:nvGrpSpPr>
        <p:grpSpPr>
          <a:xfrm>
            <a:off x="5476723" y="4506123"/>
            <a:ext cx="3359900" cy="923330"/>
            <a:chOff x="5476723" y="4753780"/>
            <a:chExt cx="3359900" cy="923330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5CE2D90-649B-1F3F-E753-ADD1BA77F4A3}"/>
                </a:ext>
              </a:extLst>
            </p:cNvPr>
            <p:cNvSpPr txBox="1"/>
            <p:nvPr/>
          </p:nvSpPr>
          <p:spPr>
            <a:xfrm>
              <a:off x="5476723" y="4805062"/>
              <a:ext cx="2915934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b="1" dirty="0">
                  <a:solidFill>
                    <a:srgbClr val="FF0000"/>
                  </a:solidFill>
                </a:rPr>
                <a:t>Charge Amplification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i="1" dirty="0">
                  <a:solidFill>
                    <a:srgbClr val="FF0000"/>
                  </a:solidFill>
                </a:rPr>
                <a:t>Townsend avalanche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i="1" dirty="0">
                  <a:solidFill>
                    <a:srgbClr val="FF0000"/>
                  </a:solidFill>
                </a:rPr>
                <a:t>Avalanche fluctuations</a:t>
              </a:r>
              <a:endParaRPr lang="en-IT" sz="1400" i="1" dirty="0">
                <a:solidFill>
                  <a:srgbClr val="FF0000"/>
                </a:solidFill>
              </a:endParaRP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4558789B-7068-EF1C-E302-CD1DC0E8FFFD}"/>
                </a:ext>
              </a:extLst>
            </p:cNvPr>
            <p:cNvGrpSpPr/>
            <p:nvPr/>
          </p:nvGrpSpPr>
          <p:grpSpPr>
            <a:xfrm>
              <a:off x="7973594" y="4753780"/>
              <a:ext cx="863029" cy="923330"/>
              <a:chOff x="7448764" y="1618771"/>
              <a:chExt cx="863029" cy="923330"/>
            </a:xfrm>
            <a:solidFill>
              <a:srgbClr val="B3B300"/>
            </a:solidFill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29367077-9202-810E-6B2B-20350ECB6E65}"/>
                  </a:ext>
                </a:extLst>
              </p:cNvPr>
              <p:cNvSpPr/>
              <p:nvPr/>
            </p:nvSpPr>
            <p:spPr>
              <a:xfrm>
                <a:off x="7448764" y="1673824"/>
                <a:ext cx="863029" cy="858003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788DE75-AAAD-A71C-40BA-8120C1DB67F4}"/>
                  </a:ext>
                </a:extLst>
              </p:cNvPr>
              <p:cNvSpPr txBox="1"/>
              <p:nvPr/>
            </p:nvSpPr>
            <p:spPr>
              <a:xfrm>
                <a:off x="7592604" y="1618771"/>
                <a:ext cx="48288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sz="5400" dirty="0">
                    <a:solidFill>
                      <a:schemeClr val="bg1"/>
                    </a:solidFill>
                  </a:rPr>
                  <a:t>4</a:t>
                </a:r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78ED9BA-4354-316D-FC32-AE141DBC8270}"/>
              </a:ext>
            </a:extLst>
          </p:cNvPr>
          <p:cNvGrpSpPr/>
          <p:nvPr/>
        </p:nvGrpSpPr>
        <p:grpSpPr>
          <a:xfrm>
            <a:off x="5522360" y="5450424"/>
            <a:ext cx="3519744" cy="954439"/>
            <a:chOff x="5522360" y="5811201"/>
            <a:chExt cx="3519744" cy="954439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F38382B-7AA4-9EA7-1696-799908EB692E}"/>
                </a:ext>
              </a:extLst>
            </p:cNvPr>
            <p:cNvSpPr txBox="1"/>
            <p:nvPr/>
          </p:nvSpPr>
          <p:spPr>
            <a:xfrm>
              <a:off x="5522360" y="5965421"/>
              <a:ext cx="2915934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b="1" dirty="0">
                  <a:solidFill>
                    <a:schemeClr val="accent5"/>
                  </a:solidFill>
                </a:rPr>
                <a:t>Signal Induction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i="1" dirty="0" err="1">
                  <a:solidFill>
                    <a:schemeClr val="accent5"/>
                  </a:solidFill>
                </a:rPr>
                <a:t>Ramo</a:t>
              </a:r>
              <a:r>
                <a:rPr lang="en-GB" sz="1400" i="1" dirty="0">
                  <a:solidFill>
                    <a:schemeClr val="accent5"/>
                  </a:solidFill>
                </a:rPr>
                <a:t>-Shockley theorem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i="1" dirty="0">
                  <a:solidFill>
                    <a:schemeClr val="accent5"/>
                  </a:solidFill>
                </a:rPr>
                <a:t>Signal processing</a:t>
              </a:r>
              <a:endParaRPr lang="en-IT" sz="1400" i="1" dirty="0">
                <a:solidFill>
                  <a:schemeClr val="accent5"/>
                </a:solidFill>
              </a:endParaRP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79F4DFA6-E118-B58D-3862-F20DB8CEF94F}"/>
                </a:ext>
              </a:extLst>
            </p:cNvPr>
            <p:cNvGrpSpPr/>
            <p:nvPr/>
          </p:nvGrpSpPr>
          <p:grpSpPr>
            <a:xfrm>
              <a:off x="8179075" y="5811201"/>
              <a:ext cx="863029" cy="923330"/>
              <a:chOff x="7448764" y="1649593"/>
              <a:chExt cx="863029" cy="923330"/>
            </a:xfrm>
            <a:solidFill>
              <a:srgbClr val="B3B300"/>
            </a:solidFill>
          </p:grpSpPr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299D3EFB-9FE9-119F-835F-EF614C26B46E}"/>
                  </a:ext>
                </a:extLst>
              </p:cNvPr>
              <p:cNvSpPr/>
              <p:nvPr/>
            </p:nvSpPr>
            <p:spPr>
              <a:xfrm>
                <a:off x="7448764" y="1673824"/>
                <a:ext cx="863029" cy="858003"/>
              </a:xfrm>
              <a:prstGeom prst="ellips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40D67FA6-B49A-DD13-F2F1-94F384ABF4C2}"/>
                  </a:ext>
                </a:extLst>
              </p:cNvPr>
              <p:cNvSpPr txBox="1"/>
              <p:nvPr/>
            </p:nvSpPr>
            <p:spPr>
              <a:xfrm>
                <a:off x="7623426" y="1649593"/>
                <a:ext cx="48288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sz="5400" dirty="0">
                    <a:solidFill>
                      <a:schemeClr val="bg1"/>
                    </a:solidFill>
                  </a:rPr>
                  <a:t>5</a:t>
                </a:r>
              </a:p>
            </p:txBody>
          </p:sp>
        </p:grpSp>
      </p:grp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AB2E5E99-7DCB-F50B-C7D0-B793A5473A8D}"/>
              </a:ext>
            </a:extLst>
          </p:cNvPr>
          <p:cNvSpPr/>
          <p:nvPr/>
        </p:nvSpPr>
        <p:spPr>
          <a:xfrm>
            <a:off x="953146" y="1952900"/>
            <a:ext cx="4355430" cy="4212637"/>
          </a:xfrm>
          <a:prstGeom prst="roundRect">
            <a:avLst>
              <a:gd name="adj" fmla="val 2793"/>
            </a:avLst>
          </a:prstGeom>
          <a:solidFill>
            <a:srgbClr val="4472C4">
              <a:alpha val="2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0EFEF1E-63A0-1C5D-549B-7DF90C2A90DA}"/>
              </a:ext>
            </a:extLst>
          </p:cNvPr>
          <p:cNvSpPr txBox="1"/>
          <p:nvPr/>
        </p:nvSpPr>
        <p:spPr>
          <a:xfrm>
            <a:off x="977628" y="1980824"/>
            <a:ext cx="8126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</a:t>
            </a:r>
            <a:br>
              <a:rPr lang="en-IT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T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gas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7FD22947-13D1-27C4-3D8D-DB6801317A87}"/>
              </a:ext>
            </a:extLst>
          </p:cNvPr>
          <p:cNvSpPr/>
          <p:nvPr/>
        </p:nvSpPr>
        <p:spPr>
          <a:xfrm>
            <a:off x="2780905" y="3937845"/>
            <a:ext cx="207390" cy="216817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B1F0402-EDB6-CCBA-EC28-4A0E21E65835}"/>
              </a:ext>
            </a:extLst>
          </p:cNvPr>
          <p:cNvSpPr txBox="1"/>
          <p:nvPr/>
        </p:nvSpPr>
        <p:spPr>
          <a:xfrm>
            <a:off x="2902076" y="3616612"/>
            <a:ext cx="27625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Anode Wire </a:t>
            </a:r>
            <a:r>
              <a:rPr lang="en-IT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(-HV)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0067D08-F0E4-EE71-180A-52908B57A84B}"/>
              </a:ext>
            </a:extLst>
          </p:cNvPr>
          <p:cNvSpPr txBox="1"/>
          <p:nvPr/>
        </p:nvSpPr>
        <p:spPr>
          <a:xfrm rot="16200000">
            <a:off x="-382405" y="4642188"/>
            <a:ext cx="27625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 Detector </a:t>
            </a:r>
            <a:r>
              <a:rPr lang="en-IT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(GND)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4B7E0A93-2AA5-CE6A-F867-0E0EC3AE497A}"/>
                  </a:ext>
                </a:extLst>
              </p:cNvPr>
              <p:cNvSpPr txBox="1"/>
              <p:nvPr/>
            </p:nvSpPr>
            <p:spPr>
              <a:xfrm>
                <a:off x="1854424" y="1674535"/>
                <a:ext cx="39592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b="1" i="1" smtClean="0">
                          <a:solidFill>
                            <a:srgbClr val="B3B3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 Light"/>
                        </a:rPr>
                        <m:t>𝝁</m:t>
                      </m:r>
                    </m:oMath>
                  </m:oMathPara>
                </a14:m>
                <a:endParaRPr lang="en-IT" sz="4000" dirty="0">
                  <a:solidFill>
                    <a:srgbClr val="B3B300"/>
                  </a:solidFill>
                </a:endParaRPr>
              </a:p>
            </p:txBody>
          </p:sp>
        </mc:Choice>
        <mc:Fallback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4B7E0A93-2AA5-CE6A-F867-0E0EC3AE49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4424" y="1674535"/>
                <a:ext cx="395926" cy="707886"/>
              </a:xfrm>
              <a:prstGeom prst="rect">
                <a:avLst/>
              </a:prstGeom>
              <a:blipFill>
                <a:blip r:embed="rId3"/>
                <a:stretch>
                  <a:fillRect l="-18182" r="-45455" b="-1428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itle 1">
            <a:extLst>
              <a:ext uri="{FF2B5EF4-FFF2-40B4-BE49-F238E27FC236}">
                <a16:creationId xmlns:a16="http://schemas.microsoft.com/office/drawing/2014/main" id="{151FECFB-2223-D1DE-D43B-ABEA4DDB4E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51103"/>
            <a:ext cx="7886700" cy="1325563"/>
          </a:xfrm>
        </p:spPr>
        <p:txBody>
          <a:bodyPr>
            <a:normAutofit/>
          </a:bodyPr>
          <a:lstStyle/>
          <a:p>
            <a:r>
              <a:rPr lang="en-IT" b="1" dirty="0">
                <a:solidFill>
                  <a:schemeClr val="accent1"/>
                </a:solidFill>
              </a:rPr>
              <a:t>Whishlist of Topics</a:t>
            </a:r>
            <a:br>
              <a:rPr lang="en-IT" b="1" dirty="0">
                <a:solidFill>
                  <a:schemeClr val="accent1"/>
                </a:solidFill>
              </a:rPr>
            </a:br>
            <a:r>
              <a:rPr lang="en-IT" sz="2700" b="1" i="1" dirty="0">
                <a:solidFill>
                  <a:schemeClr val="accent1"/>
                </a:solidFill>
              </a:rPr>
              <a:t>what would we like our students learn at our school?</a:t>
            </a:r>
            <a:endParaRPr lang="en-IT" dirty="0"/>
          </a:p>
        </p:txBody>
      </p:sp>
      <p:sp>
        <p:nvSpPr>
          <p:cNvPr id="47" name="Date Placeholder 46">
            <a:extLst>
              <a:ext uri="{FF2B5EF4-FFF2-40B4-BE49-F238E27FC236}">
                <a16:creationId xmlns:a16="http://schemas.microsoft.com/office/drawing/2014/main" id="{15959229-E2AE-86F3-D1B4-D7998766D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25/03/25</a:t>
            </a:r>
            <a:endParaRPr lang="en-IT" dirty="0"/>
          </a:p>
        </p:txBody>
      </p:sp>
      <p:sp>
        <p:nvSpPr>
          <p:cNvPr id="48" name="Footer Placeholder 47">
            <a:extLst>
              <a:ext uri="{FF2B5EF4-FFF2-40B4-BE49-F238E27FC236}">
                <a16:creationId xmlns:a16="http://schemas.microsoft.com/office/drawing/2014/main" id="{E5899163-E52D-35FC-27D5-ACC75A9EC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P. Verwilligen - Towards a Simulation School</a:t>
            </a:r>
            <a:endParaRPr lang="en-IT"/>
          </a:p>
        </p:txBody>
      </p:sp>
      <p:sp>
        <p:nvSpPr>
          <p:cNvPr id="49" name="Slide Number Placeholder 48">
            <a:extLst>
              <a:ext uri="{FF2B5EF4-FFF2-40B4-BE49-F238E27FC236}">
                <a16:creationId xmlns:a16="http://schemas.microsoft.com/office/drawing/2014/main" id="{62E7BBC7-DF58-CDC3-00D4-2A92D89A9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13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9711836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A diagram of an anode wire&#10;&#10;Description automatically generated">
            <a:extLst>
              <a:ext uri="{FF2B5EF4-FFF2-40B4-BE49-F238E27FC236}">
                <a16:creationId xmlns:a16="http://schemas.microsoft.com/office/drawing/2014/main" id="{29C2D3F1-9E2B-5D10-4F3B-0AF684CB28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51754" y="247972"/>
            <a:ext cx="5554928" cy="3181027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6CAC7C-3FA2-949C-F673-A085C6619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25/03/25</a:t>
            </a:r>
            <a:endParaRPr lang="en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A4138A-AA7B-A767-220A-90F6C3253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14</a:t>
            </a:fld>
            <a:endParaRPr lang="en-I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13A88477-1E7D-DBB4-8A09-169D73BF850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8650" y="3564608"/>
                <a:ext cx="8278032" cy="3045419"/>
              </a:xfrm>
              <a:prstGeom prst="rect">
                <a:avLst/>
              </a:prstGeom>
              <a:ln w="28575">
                <a:solidFill>
                  <a:srgbClr val="B3B300"/>
                </a:solidFill>
              </a:ln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IT" b="1" dirty="0">
                    <a:solidFill>
                      <a:srgbClr val="B3B300"/>
                    </a:solidFill>
                  </a:rPr>
                  <a:t>Primary Ionization / Primary interactions</a:t>
                </a:r>
              </a:p>
              <a:p>
                <a:pPr lvl="1"/>
                <a:r>
                  <a:rPr lang="en-IT" b="1" dirty="0"/>
                  <a:t>HEED </a:t>
                </a:r>
                <a:r>
                  <a:rPr lang="en-IT" i="1" dirty="0"/>
                  <a:t>for ”fast” particles (Relativistic &amp; nearly Relativistic)</a:t>
                </a:r>
              </a:p>
              <a:p>
                <a:pPr lvl="1"/>
                <a:r>
                  <a:rPr lang="en-IT" b="1" dirty="0"/>
                  <a:t>DEGRAD </a:t>
                </a:r>
                <a:r>
                  <a:rPr lang="en-IT" i="1" dirty="0"/>
                  <a:t>for electrons &amp; photons</a:t>
                </a:r>
              </a:p>
              <a:p>
                <a:pPr lvl="1"/>
                <a:r>
                  <a:rPr lang="en-IT" b="1" dirty="0"/>
                  <a:t>SRIM</a:t>
                </a:r>
                <a:r>
                  <a:rPr lang="en-IT" i="1" dirty="0"/>
                  <a:t> for heavy ions</a:t>
                </a:r>
              </a:p>
              <a:p>
                <a:pPr lvl="1"/>
                <a:r>
                  <a:rPr lang="en-IT" b="1" dirty="0"/>
                  <a:t>GEANT</a:t>
                </a:r>
                <a:r>
                  <a:rPr lang="en-IT" i="1" dirty="0"/>
                  <a:t> </a:t>
                </a:r>
                <a:r>
                  <a:rPr lang="en-IT" b="1" dirty="0"/>
                  <a:t>– Garfield++ </a:t>
                </a:r>
                <a:r>
                  <a:rPr lang="en-IT" i="1" dirty="0"/>
                  <a:t>interface</a:t>
                </a:r>
              </a:p>
              <a:p>
                <a:pPr lvl="2"/>
                <a:r>
                  <a:rPr lang="en-GB" i="1" dirty="0"/>
                  <a:t>C</a:t>
                </a:r>
                <a:r>
                  <a:rPr lang="en-IT" i="1" dirty="0"/>
                  <a:t>orrectly simulate the impact charged particles on det boundaries. </a:t>
                </a:r>
              </a:p>
              <a:p>
                <a:pPr lvl="3"/>
                <a:r>
                  <a:rPr lang="en-GB" i="1" dirty="0"/>
                  <a:t>E</a:t>
                </a:r>
                <a:r>
                  <a:rPr lang="en-IT" i="1" dirty="0"/>
                  <a:t>.g. GIF++ 662keV 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IT" i="1" dirty="0"/>
                  <a:t> interaction in HPL of RPC</a:t>
                </a:r>
              </a:p>
              <a:p>
                <a:pPr lvl="3"/>
                <a:r>
                  <a:rPr lang="en-IT" i="1" dirty="0"/>
                  <a:t>E.g. response to neutrons</a:t>
                </a:r>
              </a:p>
              <a:p>
                <a:endParaRPr lang="en-IT" dirty="0"/>
              </a:p>
            </p:txBody>
          </p:sp>
        </mc:Choice>
        <mc:Fallback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13A88477-1E7D-DBB4-8A09-169D73BF85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50" y="3564608"/>
                <a:ext cx="8278032" cy="3045419"/>
              </a:xfrm>
              <a:prstGeom prst="rect">
                <a:avLst/>
              </a:prstGeom>
              <a:blipFill>
                <a:blip r:embed="rId3"/>
                <a:stretch>
                  <a:fillRect l="-1221" t="-2881" b="-1646"/>
                </a:stretch>
              </a:blipFill>
              <a:ln w="28575">
                <a:solidFill>
                  <a:srgbClr val="B3B300"/>
                </a:solidFill>
              </a:ln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>
            <a:extLst>
              <a:ext uri="{FF2B5EF4-FFF2-40B4-BE49-F238E27FC236}">
                <a16:creationId xmlns:a16="http://schemas.microsoft.com/office/drawing/2014/main" id="{C14C0DE5-2E4E-0199-658D-AC753AC636E1}"/>
              </a:ext>
            </a:extLst>
          </p:cNvPr>
          <p:cNvGrpSpPr/>
          <p:nvPr/>
        </p:nvGrpSpPr>
        <p:grpSpPr>
          <a:xfrm>
            <a:off x="628650" y="2505669"/>
            <a:ext cx="863029" cy="923330"/>
            <a:chOff x="7448764" y="1608497"/>
            <a:chExt cx="863029" cy="923330"/>
          </a:xfrm>
          <a:solidFill>
            <a:srgbClr val="B3B300"/>
          </a:solidFill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8C6C4EB1-7A16-02B6-0E98-2C3680A244DE}"/>
                </a:ext>
              </a:extLst>
            </p:cNvPr>
            <p:cNvSpPr/>
            <p:nvPr/>
          </p:nvSpPr>
          <p:spPr>
            <a:xfrm>
              <a:off x="7448764" y="1673824"/>
              <a:ext cx="863029" cy="8580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E5A50F5-2E37-59F2-AF63-36E30DA2FD74}"/>
                </a:ext>
              </a:extLst>
            </p:cNvPr>
            <p:cNvSpPr txBox="1"/>
            <p:nvPr/>
          </p:nvSpPr>
          <p:spPr>
            <a:xfrm>
              <a:off x="7623426" y="1608497"/>
              <a:ext cx="48288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5400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4AEE7CC3-315B-4AAC-284D-EBE481729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P. Verwilligen - Towards a Simulation School</a:t>
            </a:r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7189612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A diagram of an anode wire&#10;&#10;Description automatically generated">
            <a:extLst>
              <a:ext uri="{FF2B5EF4-FFF2-40B4-BE49-F238E27FC236}">
                <a16:creationId xmlns:a16="http://schemas.microsoft.com/office/drawing/2014/main" id="{29C2D3F1-9E2B-5D10-4F3B-0AF684CB28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51754" y="247972"/>
            <a:ext cx="5554928" cy="3181027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6CAC7C-3FA2-949C-F673-A085C6619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25/03/25</a:t>
            </a:r>
            <a:endParaRPr lang="en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A4138A-AA7B-A767-220A-90F6C3253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15</a:t>
            </a:fld>
            <a:endParaRPr lang="en-IT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3A88477-1E7D-DBB4-8A09-169D73BF8505}"/>
              </a:ext>
            </a:extLst>
          </p:cNvPr>
          <p:cNvSpPr txBox="1">
            <a:spLocks/>
          </p:cNvSpPr>
          <p:nvPr/>
        </p:nvSpPr>
        <p:spPr>
          <a:xfrm>
            <a:off x="628650" y="3564608"/>
            <a:ext cx="8278032" cy="2791743"/>
          </a:xfrm>
          <a:prstGeom prst="rect">
            <a:avLst/>
          </a:prstGeom>
          <a:ln w="28575">
            <a:solidFill>
              <a:srgbClr val="7030A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T" b="1" dirty="0">
                <a:solidFill>
                  <a:srgbClr val="7030A0"/>
                </a:solidFill>
              </a:rPr>
              <a:t>Detector Geometry &amp; Electric Field</a:t>
            </a:r>
          </a:p>
          <a:p>
            <a:pPr lvl="1"/>
            <a:r>
              <a:rPr lang="en-US" b="1" dirty="0"/>
              <a:t>Analytic</a:t>
            </a:r>
            <a:r>
              <a:rPr lang="en-US" b="1" i="1" dirty="0"/>
              <a:t> </a:t>
            </a:r>
            <a:r>
              <a:rPr lang="en-US" i="1" dirty="0"/>
              <a:t>(2D configuration with wires &amp; planes)</a:t>
            </a:r>
          </a:p>
          <a:p>
            <a:pPr lvl="1"/>
            <a:r>
              <a:rPr lang="en-US" b="1" dirty="0"/>
              <a:t>Finite Element Method (FEM)</a:t>
            </a:r>
          </a:p>
          <a:p>
            <a:pPr lvl="2"/>
            <a:r>
              <a:rPr lang="en-US" i="1" dirty="0"/>
              <a:t>ANSYS, COMSOL, ELMER, </a:t>
            </a:r>
            <a:r>
              <a:rPr lang="en-US" i="1" dirty="0" err="1"/>
              <a:t>AMReX</a:t>
            </a:r>
            <a:r>
              <a:rPr lang="en-US" i="1" dirty="0"/>
              <a:t>/</a:t>
            </a:r>
            <a:r>
              <a:rPr lang="en-US" i="1" dirty="0" err="1"/>
              <a:t>FEniCS</a:t>
            </a:r>
            <a:r>
              <a:rPr lang="en-US" i="1" dirty="0"/>
              <a:t>, …</a:t>
            </a:r>
          </a:p>
          <a:p>
            <a:pPr lvl="1"/>
            <a:r>
              <a:rPr lang="en-US" b="1" dirty="0"/>
              <a:t>Boundary Element Method (BEM)</a:t>
            </a:r>
          </a:p>
          <a:p>
            <a:pPr lvl="2"/>
            <a:r>
              <a:rPr lang="en-US" i="1" dirty="0"/>
              <a:t>nearly-exact BEM (</a:t>
            </a:r>
            <a:r>
              <a:rPr lang="en-US" i="1" dirty="0" err="1"/>
              <a:t>neBEM</a:t>
            </a:r>
            <a:r>
              <a:rPr lang="en-US" i="1" dirty="0"/>
              <a:t>)</a:t>
            </a:r>
          </a:p>
          <a:p>
            <a:pPr lvl="2"/>
            <a:r>
              <a:rPr lang="en-US" i="1" dirty="0"/>
              <a:t>Ouroboros-BEM</a:t>
            </a:r>
            <a:endParaRPr lang="en-IT" i="1" dirty="0"/>
          </a:p>
          <a:p>
            <a:endParaRPr lang="en-IT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1724CA4-6176-88FE-EEF2-A39EE535BE6F}"/>
              </a:ext>
            </a:extLst>
          </p:cNvPr>
          <p:cNvGrpSpPr/>
          <p:nvPr/>
        </p:nvGrpSpPr>
        <p:grpSpPr>
          <a:xfrm>
            <a:off x="628650" y="2505669"/>
            <a:ext cx="863029" cy="923330"/>
            <a:chOff x="7448764" y="1639319"/>
            <a:chExt cx="863029" cy="923330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6F795974-FFDC-A22C-71A0-B1084596E6C6}"/>
                </a:ext>
              </a:extLst>
            </p:cNvPr>
            <p:cNvSpPr/>
            <p:nvPr/>
          </p:nvSpPr>
          <p:spPr>
            <a:xfrm>
              <a:off x="7448764" y="1673824"/>
              <a:ext cx="863029" cy="858003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DFFA78D-0069-78E1-0D3D-0D492E638528}"/>
                </a:ext>
              </a:extLst>
            </p:cNvPr>
            <p:cNvSpPr txBox="1"/>
            <p:nvPr/>
          </p:nvSpPr>
          <p:spPr>
            <a:xfrm>
              <a:off x="7623426" y="1639319"/>
              <a:ext cx="48288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5400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7C39E5F-32DF-962A-972C-70BCF91DA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P. Verwilligen - Towards a Simulation School</a:t>
            </a:r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7980213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A diagram of an anode wire&#10;&#10;Description automatically generated">
            <a:extLst>
              <a:ext uri="{FF2B5EF4-FFF2-40B4-BE49-F238E27FC236}">
                <a16:creationId xmlns:a16="http://schemas.microsoft.com/office/drawing/2014/main" id="{29C2D3F1-9E2B-5D10-4F3B-0AF684CB28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51754" y="247972"/>
            <a:ext cx="5554928" cy="3181027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6CAC7C-3FA2-949C-F673-A085C6619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25/03/25</a:t>
            </a:r>
            <a:endParaRPr lang="en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A4138A-AA7B-A767-220A-90F6C3253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16</a:t>
            </a:fld>
            <a:endParaRPr lang="en-IT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3A88477-1E7D-DBB4-8A09-169D73BF8505}"/>
              </a:ext>
            </a:extLst>
          </p:cNvPr>
          <p:cNvSpPr txBox="1">
            <a:spLocks/>
          </p:cNvSpPr>
          <p:nvPr/>
        </p:nvSpPr>
        <p:spPr>
          <a:xfrm>
            <a:off x="628650" y="3564608"/>
            <a:ext cx="8278032" cy="2791743"/>
          </a:xfrm>
          <a:prstGeom prst="rect">
            <a:avLst/>
          </a:prstGeom>
          <a:ln w="28575">
            <a:solidFill>
              <a:srgbClr val="FFA500"/>
            </a:solidFill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T" b="1" dirty="0">
                <a:solidFill>
                  <a:srgbClr val="FFA500"/>
                </a:solidFill>
              </a:rPr>
              <a:t>Charge Transport</a:t>
            </a:r>
          </a:p>
          <a:p>
            <a:pPr lvl="1"/>
            <a:r>
              <a:rPr lang="en-US" b="1" i="1" dirty="0"/>
              <a:t>Macroscopic = Calculation &amp; Study of SWARM parameters</a:t>
            </a:r>
          </a:p>
          <a:p>
            <a:pPr lvl="2"/>
            <a:r>
              <a:rPr lang="en-US" i="1" dirty="0" err="1"/>
              <a:t>Magboltz</a:t>
            </a:r>
            <a:r>
              <a:rPr lang="en-US" i="1" dirty="0"/>
              <a:t>, </a:t>
            </a:r>
            <a:r>
              <a:rPr lang="en-US" i="1" dirty="0" err="1"/>
              <a:t>Pyboltz</a:t>
            </a:r>
            <a:r>
              <a:rPr lang="en-US" i="1" dirty="0"/>
              <a:t>, </a:t>
            </a:r>
            <a:r>
              <a:rPr lang="en-US" i="1" dirty="0" err="1"/>
              <a:t>Methes</a:t>
            </a:r>
            <a:r>
              <a:rPr lang="en-US" i="1" dirty="0"/>
              <a:t>, </a:t>
            </a:r>
            <a:r>
              <a:rPr lang="en-US" i="1" dirty="0" err="1"/>
              <a:t>Bolsig</a:t>
            </a:r>
            <a:r>
              <a:rPr lang="en-US" i="1" dirty="0"/>
              <a:t>+, LXCAT database, literature …</a:t>
            </a:r>
          </a:p>
          <a:p>
            <a:pPr lvl="2"/>
            <a:r>
              <a:rPr lang="en-US" i="1" dirty="0"/>
              <a:t>Garfield++ </a:t>
            </a:r>
            <a:r>
              <a:rPr lang="en-US" i="1" dirty="0" err="1"/>
              <a:t>driftLineRKF</a:t>
            </a:r>
            <a:r>
              <a:rPr lang="en-US" i="1" dirty="0"/>
              <a:t>, </a:t>
            </a:r>
            <a:r>
              <a:rPr lang="en-US" i="1" dirty="0" err="1"/>
              <a:t>AvalanceMC</a:t>
            </a:r>
            <a:endParaRPr lang="en-US" i="1" dirty="0"/>
          </a:p>
          <a:p>
            <a:pPr lvl="1"/>
            <a:r>
              <a:rPr lang="en-US" b="1" dirty="0"/>
              <a:t>Microscopic &amp; Hybrid Methods</a:t>
            </a:r>
          </a:p>
          <a:p>
            <a:pPr lvl="2"/>
            <a:r>
              <a:rPr lang="en-US" i="1" dirty="0"/>
              <a:t>Garfield ++ </a:t>
            </a:r>
            <a:r>
              <a:rPr lang="en-US" i="1" dirty="0" err="1"/>
              <a:t>AvalancheMicroscopic</a:t>
            </a:r>
            <a:r>
              <a:rPr lang="en-US" i="1" dirty="0"/>
              <a:t>, </a:t>
            </a:r>
            <a:r>
              <a:rPr lang="en-US" i="1" dirty="0" err="1"/>
              <a:t>AvalancheGrid</a:t>
            </a:r>
            <a:r>
              <a:rPr lang="en-US" i="1" dirty="0"/>
              <a:t>(</a:t>
            </a:r>
            <a:r>
              <a:rPr lang="en-US" i="1" dirty="0" err="1"/>
              <a:t>SpaceCharge</a:t>
            </a:r>
            <a:r>
              <a:rPr lang="en-US" i="1" dirty="0"/>
              <a:t>)</a:t>
            </a:r>
          </a:p>
          <a:p>
            <a:pPr lvl="1"/>
            <a:r>
              <a:rPr lang="en-US" b="1" dirty="0"/>
              <a:t>Hydrodynamic</a:t>
            </a:r>
          </a:p>
          <a:p>
            <a:pPr lvl="2"/>
            <a:r>
              <a:rPr lang="en-GB" i="1" dirty="0"/>
              <a:t>COMSOL, Elmer: C</a:t>
            </a:r>
            <a:r>
              <a:rPr lang="en-IT" i="1" dirty="0"/>
              <a:t>oupled differential equations (q-Species &amp; E-fields)</a:t>
            </a:r>
          </a:p>
          <a:p>
            <a:pPr lvl="1"/>
            <a:r>
              <a:rPr lang="en-IT" b="1" i="1" dirty="0">
                <a:solidFill>
                  <a:srgbClr val="C00000"/>
                </a:solidFill>
              </a:rPr>
              <a:t>Study: ideal gasmixture &amp; environmental parameters for exp.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7F87B09-D90A-6CDF-95FF-F145EC659CCC}"/>
              </a:ext>
            </a:extLst>
          </p:cNvPr>
          <p:cNvGrpSpPr/>
          <p:nvPr/>
        </p:nvGrpSpPr>
        <p:grpSpPr>
          <a:xfrm>
            <a:off x="628650" y="2505669"/>
            <a:ext cx="863029" cy="923330"/>
            <a:chOff x="7448764" y="1649593"/>
            <a:chExt cx="863029" cy="923330"/>
          </a:xfrm>
          <a:solidFill>
            <a:srgbClr val="B3B300"/>
          </a:solidFill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11B45B8D-9F29-335A-6569-C64FDC6C9D1F}"/>
                </a:ext>
              </a:extLst>
            </p:cNvPr>
            <p:cNvSpPr/>
            <p:nvPr/>
          </p:nvSpPr>
          <p:spPr>
            <a:xfrm>
              <a:off x="7448764" y="1673824"/>
              <a:ext cx="863029" cy="858003"/>
            </a:xfrm>
            <a:prstGeom prst="ellipse">
              <a:avLst/>
            </a:prstGeom>
            <a:solidFill>
              <a:srgbClr val="F8A800"/>
            </a:solidFill>
            <a:ln>
              <a:solidFill>
                <a:srgbClr val="F8A8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C910656-F5A9-3317-28C7-AF6D8D7C6924}"/>
                </a:ext>
              </a:extLst>
            </p:cNvPr>
            <p:cNvSpPr txBox="1"/>
            <p:nvPr/>
          </p:nvSpPr>
          <p:spPr>
            <a:xfrm>
              <a:off x="7623426" y="1649593"/>
              <a:ext cx="48288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5400" dirty="0">
                  <a:solidFill>
                    <a:schemeClr val="bg1"/>
                  </a:solidFill>
                </a:rPr>
                <a:t>3</a:t>
              </a:r>
            </a:p>
          </p:txBody>
        </p:sp>
      </p:grp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2BA65C6-FB10-7257-3BAC-3D3F4C3F8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P. Verwilligen - Towards a Simulation School</a:t>
            </a:r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6025811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A diagram of an anode wire&#10;&#10;Description automatically generated">
            <a:extLst>
              <a:ext uri="{FF2B5EF4-FFF2-40B4-BE49-F238E27FC236}">
                <a16:creationId xmlns:a16="http://schemas.microsoft.com/office/drawing/2014/main" id="{29C2D3F1-9E2B-5D10-4F3B-0AF684CB28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51754" y="247972"/>
            <a:ext cx="5554928" cy="3181027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6CAC7C-3FA2-949C-F673-A085C6619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25/03/25</a:t>
            </a:r>
            <a:endParaRPr lang="en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A4138A-AA7B-A767-220A-90F6C3253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17</a:t>
            </a:fld>
            <a:endParaRPr lang="en-I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13A88477-1E7D-DBB4-8A09-169D73BF850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8650" y="3564608"/>
                <a:ext cx="8278032" cy="3045420"/>
              </a:xfrm>
              <a:prstGeom prst="rect">
                <a:avLst/>
              </a:prstGeom>
              <a:ln w="28575">
                <a:solidFill>
                  <a:srgbClr val="FF0000"/>
                </a:solidFill>
              </a:ln>
            </p:spPr>
            <p:txBody>
              <a:bodyPr vert="horz" lIns="91440" tIns="45720" rIns="91440" bIns="45720" rtlCol="0">
                <a:normAutofit fontScale="925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IT" b="1" dirty="0">
                    <a:solidFill>
                      <a:srgbClr val="FF0000"/>
                    </a:solidFill>
                  </a:rPr>
                  <a:t>Charge Amplification</a:t>
                </a:r>
              </a:p>
              <a:p>
                <a:pPr lvl="1"/>
                <a:r>
                  <a:rPr lang="en-US" b="1" i="1" dirty="0"/>
                  <a:t>Macroscopic, Microscopic &amp; Hydrodynamic</a:t>
                </a:r>
              </a:p>
              <a:p>
                <a:pPr lvl="2"/>
                <a:r>
                  <a:rPr lang="en-US" i="1" dirty="0"/>
                  <a:t>Analytic models – based on first principles</a:t>
                </a:r>
              </a:p>
              <a:p>
                <a:pPr lvl="2"/>
                <a:r>
                  <a:rPr lang="en-US" i="1" dirty="0"/>
                  <a:t>Garfield++, COMSOL, ELMER (see previous slide)</a:t>
                </a:r>
              </a:p>
              <a:p>
                <a:pPr lvl="1"/>
                <a:r>
                  <a:rPr lang="en-US" b="1" i="1" dirty="0"/>
                  <a:t>Study:</a:t>
                </a:r>
              </a:p>
              <a:p>
                <a:pPr lvl="2"/>
                <a:r>
                  <a:rPr lang="en-US" i="1" dirty="0"/>
                  <a:t>Detector gain, Charge Spectra, Avalanche fluctuations, …</a:t>
                </a:r>
              </a:p>
              <a:p>
                <a:pPr lvl="2"/>
                <a:r>
                  <a:rPr lang="en-US" i="1" dirty="0"/>
                  <a:t>Penning &amp;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i="1" dirty="0"/>
                  <a:t>-feedback, Scintillation, Light-collection, …</a:t>
                </a:r>
              </a:p>
              <a:p>
                <a:pPr lvl="2"/>
                <a:r>
                  <a:rPr lang="en-US" i="1" dirty="0"/>
                  <a:t>Intelligent methods to simulate large charges </a:t>
                </a:r>
              </a:p>
              <a:p>
                <a:pPr lvl="2"/>
                <a:r>
                  <a:rPr lang="en-US" i="1" dirty="0"/>
                  <a:t>Update of E-field due to Charging-up &amp;  Space-charge, …</a:t>
                </a:r>
              </a:p>
              <a:p>
                <a:pPr lvl="2"/>
                <a:r>
                  <a:rPr lang="en-US" i="1" dirty="0">
                    <a:solidFill>
                      <a:srgbClr val="C00000"/>
                    </a:solidFill>
                  </a:rPr>
                  <a:t>Use of GPUs: Ouroboros-BEM, </a:t>
                </a:r>
                <a:r>
                  <a:rPr lang="en-US" i="1" dirty="0" err="1">
                    <a:solidFill>
                      <a:srgbClr val="C00000"/>
                    </a:solidFill>
                  </a:rPr>
                  <a:t>AMReX</a:t>
                </a:r>
                <a:r>
                  <a:rPr lang="en-US" i="1" dirty="0">
                    <a:solidFill>
                      <a:srgbClr val="C00000"/>
                    </a:solidFill>
                  </a:rPr>
                  <a:t>/</a:t>
                </a:r>
                <a:r>
                  <a:rPr lang="en-US" i="1" dirty="0" err="1">
                    <a:solidFill>
                      <a:srgbClr val="C00000"/>
                    </a:solidFill>
                  </a:rPr>
                  <a:t>FEniCS</a:t>
                </a:r>
                <a:r>
                  <a:rPr lang="en-US" i="1" dirty="0">
                    <a:solidFill>
                      <a:srgbClr val="C00000"/>
                    </a:solidFill>
                  </a:rPr>
                  <a:t> + Garfield++, …</a:t>
                </a:r>
                <a:endParaRPr lang="en-IT" i="1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13A88477-1E7D-DBB4-8A09-169D73BF85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50" y="3564608"/>
                <a:ext cx="8278032" cy="3045420"/>
              </a:xfrm>
              <a:prstGeom prst="rect">
                <a:avLst/>
              </a:prstGeom>
              <a:blipFill>
                <a:blip r:embed="rId3"/>
                <a:stretch>
                  <a:fillRect l="-1069" t="-4527"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>
            <a:extLst>
              <a:ext uri="{FF2B5EF4-FFF2-40B4-BE49-F238E27FC236}">
                <a16:creationId xmlns:a16="http://schemas.microsoft.com/office/drawing/2014/main" id="{55223040-37DC-5CFE-EF02-916B788F6A2B}"/>
              </a:ext>
            </a:extLst>
          </p:cNvPr>
          <p:cNvGrpSpPr/>
          <p:nvPr/>
        </p:nvGrpSpPr>
        <p:grpSpPr>
          <a:xfrm>
            <a:off x="628650" y="2505669"/>
            <a:ext cx="863029" cy="923330"/>
            <a:chOff x="7448764" y="1618771"/>
            <a:chExt cx="863029" cy="923330"/>
          </a:xfrm>
          <a:solidFill>
            <a:srgbClr val="B3B300"/>
          </a:solidFill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525351A-E0AD-28D0-4F0A-430FC443A650}"/>
                </a:ext>
              </a:extLst>
            </p:cNvPr>
            <p:cNvSpPr/>
            <p:nvPr/>
          </p:nvSpPr>
          <p:spPr>
            <a:xfrm>
              <a:off x="7448764" y="1673824"/>
              <a:ext cx="863029" cy="85800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D7BD03B-4D21-31A5-9A67-AFF10088E3D3}"/>
                </a:ext>
              </a:extLst>
            </p:cNvPr>
            <p:cNvSpPr txBox="1"/>
            <p:nvPr/>
          </p:nvSpPr>
          <p:spPr>
            <a:xfrm>
              <a:off x="7592604" y="1618771"/>
              <a:ext cx="48288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5400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F14987A-87AE-3222-FAD1-648390F5C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P. Verwilligen - Towards a Simulation School</a:t>
            </a:r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2604641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A diagram of an anode wire&#10;&#10;Description automatically generated">
            <a:extLst>
              <a:ext uri="{FF2B5EF4-FFF2-40B4-BE49-F238E27FC236}">
                <a16:creationId xmlns:a16="http://schemas.microsoft.com/office/drawing/2014/main" id="{29C2D3F1-9E2B-5D10-4F3B-0AF684CB28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51754" y="247972"/>
            <a:ext cx="5554928" cy="3181027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6CAC7C-3FA2-949C-F673-A085C6619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25/03/25</a:t>
            </a:r>
            <a:endParaRPr lang="en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A4138A-AA7B-A767-220A-90F6C3253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18</a:t>
            </a:fld>
            <a:endParaRPr lang="en-IT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3A88477-1E7D-DBB4-8A09-169D73BF8505}"/>
              </a:ext>
            </a:extLst>
          </p:cNvPr>
          <p:cNvSpPr txBox="1">
            <a:spLocks/>
          </p:cNvSpPr>
          <p:nvPr/>
        </p:nvSpPr>
        <p:spPr>
          <a:xfrm>
            <a:off x="628650" y="3564608"/>
            <a:ext cx="8278032" cy="2791743"/>
          </a:xfrm>
          <a:prstGeom prst="rect">
            <a:avLst/>
          </a:prstGeom>
          <a:ln w="28575">
            <a:solidFill>
              <a:srgbClr val="5B9BD5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T" b="1" dirty="0">
                <a:solidFill>
                  <a:srgbClr val="5B9BD5"/>
                </a:solidFill>
              </a:rPr>
              <a:t>Signal Induction</a:t>
            </a:r>
          </a:p>
          <a:p>
            <a:pPr lvl="1"/>
            <a:r>
              <a:rPr lang="en-US" b="1" dirty="0" err="1"/>
              <a:t>Ramo</a:t>
            </a:r>
            <a:r>
              <a:rPr lang="en-US" b="1" dirty="0"/>
              <a:t>-Shockley theorem + Extension</a:t>
            </a:r>
          </a:p>
          <a:p>
            <a:pPr lvl="2"/>
            <a:r>
              <a:rPr lang="en-US" i="1" dirty="0"/>
              <a:t>Signal induction in detectors with conductive elements</a:t>
            </a:r>
          </a:p>
          <a:p>
            <a:pPr lvl="2"/>
            <a:r>
              <a:rPr lang="en-US" i="1" dirty="0"/>
              <a:t>Signal induction in detectors with resistive elements</a:t>
            </a:r>
          </a:p>
          <a:p>
            <a:pPr lvl="3"/>
            <a:r>
              <a:rPr lang="en-US" i="1" dirty="0"/>
              <a:t>Charge spread – telegraph equation – time-dependent Weighting field</a:t>
            </a:r>
          </a:p>
          <a:p>
            <a:pPr lvl="1"/>
            <a:r>
              <a:rPr lang="en-US" b="1" dirty="0"/>
              <a:t>Signal transmission, processing &amp; Shaping</a:t>
            </a:r>
          </a:p>
          <a:p>
            <a:pPr lvl="2"/>
            <a:r>
              <a:rPr lang="en-US" i="1" dirty="0"/>
              <a:t>Importance of the capacitance, equivalent RC-circuit, PSPICE</a:t>
            </a:r>
          </a:p>
          <a:p>
            <a:pPr lvl="2"/>
            <a:r>
              <a:rPr lang="en-US" i="1" dirty="0"/>
              <a:t>Signal propagation on long strips, cross-talk, transmission line</a:t>
            </a:r>
          </a:p>
          <a:p>
            <a:pPr lvl="2"/>
            <a:endParaRPr lang="en-IT" i="1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4A2EC0B-1260-8870-6EFE-A8E179AA4D4B}"/>
              </a:ext>
            </a:extLst>
          </p:cNvPr>
          <p:cNvGrpSpPr/>
          <p:nvPr/>
        </p:nvGrpSpPr>
        <p:grpSpPr>
          <a:xfrm>
            <a:off x="628650" y="2505669"/>
            <a:ext cx="863029" cy="923330"/>
            <a:chOff x="7448764" y="1649593"/>
            <a:chExt cx="863029" cy="923330"/>
          </a:xfrm>
          <a:solidFill>
            <a:srgbClr val="B3B300"/>
          </a:solidFill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BA6CD3F-A72B-54E6-FD64-7C91E9731D2E}"/>
                </a:ext>
              </a:extLst>
            </p:cNvPr>
            <p:cNvSpPr/>
            <p:nvPr/>
          </p:nvSpPr>
          <p:spPr>
            <a:xfrm>
              <a:off x="7448764" y="1673824"/>
              <a:ext cx="863029" cy="858003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FED923B-C188-46AE-FACA-3C21356AB21A}"/>
                </a:ext>
              </a:extLst>
            </p:cNvPr>
            <p:cNvSpPr txBox="1"/>
            <p:nvPr/>
          </p:nvSpPr>
          <p:spPr>
            <a:xfrm>
              <a:off x="7623426" y="1649593"/>
              <a:ext cx="48288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5400" dirty="0">
                  <a:solidFill>
                    <a:schemeClr val="bg1"/>
                  </a:solidFill>
                </a:rPr>
                <a:t>5</a:t>
              </a:r>
            </a:p>
          </p:txBody>
        </p:sp>
      </p:grp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A0EF447-7D1F-4716-6BC3-079431B35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P. Verwilligen - Towards a Simulation School</a:t>
            </a:r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4322976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7F4ED-2D49-AE7E-766F-D0BE5052C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T" b="1" dirty="0">
                <a:solidFill>
                  <a:schemeClr val="accent1"/>
                </a:solidFill>
              </a:rPr>
              <a:t>Whishlist of Topics</a:t>
            </a:r>
            <a:br>
              <a:rPr lang="en-IT" b="1" dirty="0">
                <a:solidFill>
                  <a:schemeClr val="accent1"/>
                </a:solidFill>
              </a:rPr>
            </a:br>
            <a:r>
              <a:rPr lang="en-IT" sz="2700" b="1" i="1" dirty="0">
                <a:solidFill>
                  <a:schemeClr val="accent1"/>
                </a:solidFill>
              </a:rPr>
              <a:t>what would we like our students learn at our school?</a:t>
            </a:r>
            <a:endParaRPr lang="en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D91A84-67DC-ED16-CD88-EF52F7E9F8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4"/>
            <a:ext cx="8515350" cy="4667249"/>
          </a:xfrm>
        </p:spPr>
        <p:txBody>
          <a:bodyPr>
            <a:normAutofit fontScale="92500" lnSpcReduction="20000"/>
          </a:bodyPr>
          <a:lstStyle/>
          <a:p>
            <a:r>
              <a:rPr lang="en-IT" i="1" dirty="0">
                <a:solidFill>
                  <a:srgbClr val="7030A0"/>
                </a:solidFill>
              </a:rPr>
              <a:t>What else?</a:t>
            </a:r>
          </a:p>
          <a:p>
            <a:pPr lvl="1"/>
            <a:r>
              <a:rPr lang="en-GB" dirty="0"/>
              <a:t>Maybe 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methodology</a:t>
            </a:r>
            <a:r>
              <a:rPr lang="en-GB" dirty="0"/>
              <a:t>?</a:t>
            </a:r>
          </a:p>
          <a:p>
            <a:pPr lvl="2"/>
            <a:r>
              <a:rPr lang="en-GB" i="1" dirty="0">
                <a:solidFill>
                  <a:schemeClr val="accent6">
                    <a:lumMod val="75000"/>
                  </a:schemeClr>
                </a:solidFill>
              </a:rPr>
              <a:t>Being critical – search to confirm your results</a:t>
            </a:r>
          </a:p>
          <a:p>
            <a:pPr lvl="2"/>
            <a:r>
              <a:rPr lang="en-GB" i="1" dirty="0">
                <a:solidFill>
                  <a:schemeClr val="accent6">
                    <a:lumMod val="75000"/>
                  </a:schemeClr>
                </a:solidFill>
              </a:rPr>
              <a:t>Cross check with different SW tools, compare to data</a:t>
            </a:r>
          </a:p>
          <a:p>
            <a:pPr lvl="1"/>
            <a:r>
              <a:rPr lang="en-GB" dirty="0"/>
              <a:t>M</a:t>
            </a:r>
            <a:r>
              <a:rPr lang="en-IT" dirty="0"/>
              <a:t>aybe some </a:t>
            </a:r>
            <a:r>
              <a:rPr lang="en-IT" b="1" dirty="0">
                <a:solidFill>
                  <a:srgbClr val="C00000"/>
                </a:solidFill>
              </a:rPr>
              <a:t>theoretical lectures</a:t>
            </a:r>
            <a:r>
              <a:rPr lang="en-IT" dirty="0"/>
              <a:t>?</a:t>
            </a:r>
          </a:p>
          <a:p>
            <a:pPr lvl="2"/>
            <a:r>
              <a:rPr lang="en-GB" dirty="0"/>
              <a:t>E</a:t>
            </a:r>
            <a:r>
              <a:rPr lang="en-IT" dirty="0"/>
              <a:t>.g. on Finite Element Methods &amp; Boundary Element Methods?</a:t>
            </a:r>
          </a:p>
          <a:p>
            <a:pPr lvl="2"/>
            <a:r>
              <a:rPr lang="en-IT" dirty="0">
                <a:solidFill>
                  <a:srgbClr val="C00000"/>
                </a:solidFill>
              </a:rPr>
              <a:t>Understand theoretical limitations</a:t>
            </a:r>
          </a:p>
          <a:p>
            <a:pPr lvl="1"/>
            <a:r>
              <a:rPr lang="en-IT" dirty="0"/>
              <a:t>Maybe a </a:t>
            </a:r>
            <a:r>
              <a:rPr lang="en-IT" b="1" dirty="0">
                <a:solidFill>
                  <a:schemeClr val="accent1"/>
                </a:solidFill>
              </a:rPr>
              <a:t>“Big exercise”</a:t>
            </a:r>
            <a:r>
              <a:rPr lang="en-IT" dirty="0"/>
              <a:t> that puts everything together</a:t>
            </a:r>
          </a:p>
          <a:p>
            <a:pPr lvl="2"/>
            <a:r>
              <a:rPr lang="en-GB" i="1" dirty="0"/>
              <a:t>S</a:t>
            </a:r>
            <a:r>
              <a:rPr lang="en-IT" i="1" dirty="0"/>
              <a:t>elected by the organization – </a:t>
            </a:r>
            <a:r>
              <a:rPr lang="en-IT" i="1" dirty="0">
                <a:solidFill>
                  <a:schemeClr val="accent1"/>
                </a:solidFill>
              </a:rPr>
              <a:t>let students work on their own detector?</a:t>
            </a:r>
          </a:p>
          <a:p>
            <a:pPr marL="914400" lvl="2" indent="0">
              <a:buNone/>
            </a:pPr>
            <a:endParaRPr lang="en-IT" dirty="0">
              <a:solidFill>
                <a:schemeClr val="accent1"/>
              </a:solidFill>
            </a:endParaRPr>
          </a:p>
          <a:p>
            <a:r>
              <a:rPr lang="en-IT" dirty="0"/>
              <a:t>What did we forget? What will we select / prioritize?</a:t>
            </a:r>
          </a:p>
          <a:p>
            <a:pPr lvl="1"/>
            <a:r>
              <a:rPr lang="en-GB" i="1" dirty="0"/>
              <a:t>D</a:t>
            </a:r>
            <a:r>
              <a:rPr lang="en-IT" i="1" dirty="0"/>
              <a:t>oing everything is likely impossible </a:t>
            </a:r>
          </a:p>
          <a:p>
            <a:pPr lvl="1"/>
            <a:r>
              <a:rPr lang="en-GB" i="1" dirty="0"/>
              <a:t>T</a:t>
            </a:r>
            <a:r>
              <a:rPr lang="en-IT" i="1" dirty="0"/>
              <a:t>his is likely already a 2 week program</a:t>
            </a:r>
          </a:p>
          <a:p>
            <a:r>
              <a:rPr lang="en-IT" dirty="0"/>
              <a:t>Your input here </a:t>
            </a:r>
          </a:p>
          <a:p>
            <a:pPr lvl="1"/>
            <a:r>
              <a:rPr lang="en-GB" i="1" dirty="0"/>
              <a:t>W</a:t>
            </a:r>
            <a:r>
              <a:rPr lang="en-IT" i="1" dirty="0"/>
              <a:t>e will update the slides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6CAC7C-3FA2-949C-F673-A085C6619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25/03/25</a:t>
            </a:r>
            <a:endParaRPr lang="en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A4138A-AA7B-A767-220A-90F6C3253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19</a:t>
            </a:fld>
            <a:endParaRPr lang="en-IT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0A387B-7C09-19E1-B39E-0257C65E1521}"/>
              </a:ext>
            </a:extLst>
          </p:cNvPr>
          <p:cNvSpPr txBox="1"/>
          <p:nvPr/>
        </p:nvSpPr>
        <p:spPr>
          <a:xfrm rot="842057">
            <a:off x="7619293" y="1556404"/>
            <a:ext cx="1676455" cy="1077218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IT" sz="1600" dirty="0"/>
              <a:t>Just to start  the discussion </a:t>
            </a:r>
            <a:br>
              <a:rPr lang="en-IT" sz="1600" dirty="0"/>
            </a:br>
            <a:r>
              <a:rPr lang="en-IT" sz="1600" dirty="0"/>
              <a:t>we would like </a:t>
            </a:r>
            <a:br>
              <a:rPr lang="en-IT" sz="1600" dirty="0"/>
            </a:br>
            <a:r>
              <a:rPr lang="en-IT" sz="1600" dirty="0"/>
              <a:t>your input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D34BE63-6F16-227F-565B-0B4ECB339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P. Verwilligen - Towards a Simulation School</a:t>
            </a:r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630044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9D6C2C-C6E2-F28B-3EEA-FCA400FF19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3083810" y="1750220"/>
            <a:ext cx="7886700" cy="1325563"/>
          </a:xfrm>
        </p:spPr>
        <p:txBody>
          <a:bodyPr/>
          <a:lstStyle/>
          <a:p>
            <a:r>
              <a:rPr lang="en-IT" b="1" dirty="0">
                <a:solidFill>
                  <a:srgbClr val="0070C0"/>
                </a:solidFill>
              </a:rPr>
              <a:t>Meeting today</a:t>
            </a:r>
          </a:p>
        </p:txBody>
      </p:sp>
      <p:pic>
        <p:nvPicPr>
          <p:cNvPr id="7" name="Content Placeholder 6" descr="A screenshot of a computer&#10;&#10;Description automatically generated">
            <a:extLst>
              <a:ext uri="{FF2B5EF4-FFF2-40B4-BE49-F238E27FC236}">
                <a16:creationId xmlns:a16="http://schemas.microsoft.com/office/drawing/2014/main" id="{4AF9E3B1-8B2B-2396-1A28-8E5A250ADA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99217" y="152022"/>
            <a:ext cx="7451144" cy="626233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EDA9AB-4FEA-5937-33FC-93C9A8B10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25/03/25</a:t>
            </a:r>
            <a:endParaRPr lang="en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72E181-E026-5B88-E9A4-F97C206E6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2</a:t>
            </a:fld>
            <a:endParaRPr lang="en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492668A-F39F-5F7A-DB4F-83177D2A8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P. Verwilligen - Towards a Simulation School</a:t>
            </a:r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004124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9D6C2C-C6E2-F28B-3EEA-FCA400FF19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3083810" y="1750220"/>
            <a:ext cx="7886700" cy="1325563"/>
          </a:xfrm>
        </p:spPr>
        <p:txBody>
          <a:bodyPr/>
          <a:lstStyle/>
          <a:p>
            <a:r>
              <a:rPr lang="en-IT" b="1" dirty="0">
                <a:solidFill>
                  <a:srgbClr val="0070C0"/>
                </a:solidFill>
              </a:rPr>
              <a:t>Meeting today</a:t>
            </a:r>
          </a:p>
        </p:txBody>
      </p:sp>
      <p:pic>
        <p:nvPicPr>
          <p:cNvPr id="7" name="Content Placeholder 6" descr="A screenshot of a computer&#10;&#10;Description automatically generated">
            <a:extLst>
              <a:ext uri="{FF2B5EF4-FFF2-40B4-BE49-F238E27FC236}">
                <a16:creationId xmlns:a16="http://schemas.microsoft.com/office/drawing/2014/main" id="{4AF9E3B1-8B2B-2396-1A28-8E5A250ADA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99217" y="152022"/>
            <a:ext cx="7451144" cy="626233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EDA9AB-4FEA-5937-33FC-93C9A8B10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25/03/25</a:t>
            </a:r>
            <a:endParaRPr lang="en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72E181-E026-5B88-E9A4-F97C206E6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3</a:t>
            </a:fld>
            <a:endParaRPr lang="en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541DE63-C92B-22E9-8210-0415B5697CF1}"/>
              </a:ext>
            </a:extLst>
          </p:cNvPr>
          <p:cNvSpPr/>
          <p:nvPr/>
        </p:nvSpPr>
        <p:spPr>
          <a:xfrm>
            <a:off x="1239864" y="3239146"/>
            <a:ext cx="7904136" cy="31752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0986624-33B0-7080-AC62-B9D943FD7AFB}"/>
              </a:ext>
            </a:extLst>
          </p:cNvPr>
          <p:cNvSpPr txBox="1">
            <a:spLocks/>
          </p:cNvSpPr>
          <p:nvPr/>
        </p:nvSpPr>
        <p:spPr>
          <a:xfrm>
            <a:off x="1239864" y="3428999"/>
            <a:ext cx="7707378" cy="300085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T" dirty="0"/>
              <a:t>Idea for today is to have an open discussion</a:t>
            </a:r>
          </a:p>
          <a:p>
            <a:pPr lvl="1"/>
            <a:r>
              <a:rPr lang="en-GB" dirty="0">
                <a:solidFill>
                  <a:schemeClr val="accent1"/>
                </a:solidFill>
              </a:rPr>
              <a:t>Premise:</a:t>
            </a:r>
            <a:r>
              <a:rPr lang="en-GB" dirty="0"/>
              <a:t> we would like to organize a school where we teach our students the basics of GD simulation</a:t>
            </a:r>
            <a:endParaRPr lang="en-GB" dirty="0">
              <a:solidFill>
                <a:srgbClr val="C00000"/>
              </a:solidFill>
            </a:endParaRPr>
          </a:p>
          <a:p>
            <a:pPr lvl="1"/>
            <a:r>
              <a:rPr lang="en-GB" i="1" dirty="0">
                <a:solidFill>
                  <a:srgbClr val="C00000"/>
                </a:solidFill>
              </a:rPr>
              <a:t>Why? </a:t>
            </a:r>
            <a:r>
              <a:rPr lang="en-GB" i="1" dirty="0"/>
              <a:t>–</a:t>
            </a:r>
            <a:r>
              <a:rPr lang="en-GB" i="1" dirty="0">
                <a:solidFill>
                  <a:srgbClr val="C00000"/>
                </a:solidFill>
              </a:rPr>
              <a:t> 2h theory + 4 or 8h exercises are not enough …</a:t>
            </a:r>
          </a:p>
          <a:p>
            <a:pPr lvl="1"/>
            <a:r>
              <a:rPr lang="en-GB" dirty="0">
                <a:solidFill>
                  <a:schemeClr val="accent1"/>
                </a:solidFill>
              </a:rPr>
              <a:t>When?</a:t>
            </a:r>
            <a:r>
              <a:rPr lang="en-GB" dirty="0"/>
              <a:t> – when we are ready – </a:t>
            </a:r>
            <a:r>
              <a:rPr lang="en-GB" i="1" dirty="0">
                <a:solidFill>
                  <a:schemeClr val="accent1"/>
                </a:solidFill>
              </a:rPr>
              <a:t>likely not ‘25 but ’26</a:t>
            </a:r>
          </a:p>
          <a:p>
            <a:pPr lvl="1"/>
            <a:r>
              <a:rPr lang="en-GB" dirty="0">
                <a:solidFill>
                  <a:schemeClr val="accent1"/>
                </a:solidFill>
              </a:rPr>
              <a:t>What? </a:t>
            </a:r>
            <a:r>
              <a:rPr lang="en-GB" dirty="0"/>
              <a:t>– to be discussed today – </a:t>
            </a:r>
            <a:r>
              <a:rPr lang="en-GB" i="1" dirty="0">
                <a:solidFill>
                  <a:schemeClr val="accent1"/>
                </a:solidFill>
              </a:rPr>
              <a:t>overview of the past</a:t>
            </a:r>
          </a:p>
          <a:p>
            <a:pPr lvl="1"/>
            <a:r>
              <a:rPr lang="en-GB" dirty="0">
                <a:solidFill>
                  <a:schemeClr val="accent1"/>
                </a:solidFill>
              </a:rPr>
              <a:t>Who? </a:t>
            </a:r>
            <a:r>
              <a:rPr lang="en-GB" dirty="0"/>
              <a:t>– anyone who has some experience – e.g. </a:t>
            </a:r>
            <a:r>
              <a:rPr lang="en-GB" dirty="0">
                <a:solidFill>
                  <a:srgbClr val="C00000"/>
                </a:solidFill>
              </a:rPr>
              <a:t>You!</a:t>
            </a:r>
          </a:p>
          <a:p>
            <a:pPr lvl="1"/>
            <a:r>
              <a:rPr lang="en-GB" dirty="0">
                <a:solidFill>
                  <a:schemeClr val="accent1"/>
                </a:solidFill>
              </a:rPr>
              <a:t>When to start the organization?</a:t>
            </a:r>
            <a:r>
              <a:rPr lang="en-GB" dirty="0"/>
              <a:t> </a:t>
            </a:r>
            <a:r>
              <a:rPr lang="en-GB" dirty="0">
                <a:solidFill>
                  <a:srgbClr val="C00000"/>
                </a:solidFill>
              </a:rPr>
              <a:t>Now!</a:t>
            </a:r>
            <a:endParaRPr lang="en-IT" dirty="0">
              <a:solidFill>
                <a:srgbClr val="C00000"/>
              </a:solidFill>
            </a:endParaRPr>
          </a:p>
          <a:p>
            <a:endParaRPr lang="en-IT" dirty="0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AA3E5044-A81A-6444-B3EE-55BB95C09873}"/>
              </a:ext>
            </a:extLst>
          </p:cNvPr>
          <p:cNvSpPr/>
          <p:nvPr/>
        </p:nvSpPr>
        <p:spPr>
          <a:xfrm>
            <a:off x="1363850" y="2014780"/>
            <a:ext cx="7780149" cy="1340718"/>
          </a:xfrm>
          <a:prstGeom prst="roundRect">
            <a:avLst>
              <a:gd name="adj" fmla="val 6411"/>
            </a:avLst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987E21E-A272-DFF6-2529-5594DDDEC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P. Verwilligen - Towards a Simulation School</a:t>
            </a:r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084757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7C6C46-53DA-5A35-7A79-CCAC64FE1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365126"/>
            <a:ext cx="8270023" cy="1325563"/>
          </a:xfrm>
        </p:spPr>
        <p:txBody>
          <a:bodyPr/>
          <a:lstStyle/>
          <a:p>
            <a:r>
              <a:rPr lang="en-IT" b="1" dirty="0">
                <a:solidFill>
                  <a:schemeClr val="accent1"/>
                </a:solidFill>
              </a:rPr>
              <a:t>Past Gaseous Detector SW Schools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F21FD7-1483-D7D8-E7C7-443AA5D691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IT" b="1" dirty="0"/>
              <a:t>RD51 Simulation School</a:t>
            </a:r>
          </a:p>
          <a:p>
            <a:pPr lvl="1"/>
            <a:r>
              <a:rPr lang="en-IT" dirty="0"/>
              <a:t>Jan 19-21, 2011 - </a:t>
            </a:r>
            <a:r>
              <a:rPr lang="en-GB" dirty="0">
                <a:hlinkClick r:id="rId2"/>
              </a:rPr>
              <a:t>https://indico.cern.ch/event/110634</a:t>
            </a:r>
            <a:endParaRPr lang="en-IT" dirty="0"/>
          </a:p>
          <a:p>
            <a:r>
              <a:rPr lang="en-IT" b="1" dirty="0"/>
              <a:t>RD51 Open Lectures</a:t>
            </a:r>
          </a:p>
          <a:p>
            <a:pPr lvl="1"/>
            <a:r>
              <a:rPr lang="en-IT" dirty="0"/>
              <a:t>Dec 11-15, 2017 - </a:t>
            </a:r>
            <a:r>
              <a:rPr lang="en-GB" dirty="0">
                <a:hlinkClick r:id="rId3"/>
              </a:rPr>
              <a:t>https://indico.cern.ch/event/676702</a:t>
            </a:r>
            <a:endParaRPr lang="en-IT" dirty="0"/>
          </a:p>
          <a:p>
            <a:pPr lvl="1"/>
            <a:r>
              <a:rPr lang="en-IT" dirty="0"/>
              <a:t>June 22-26, 2020 - </a:t>
            </a:r>
            <a:r>
              <a:rPr lang="en-GB" dirty="0">
                <a:hlinkClick r:id="rId4"/>
              </a:rPr>
              <a:t>https://indico.cern.ch/event/911950</a:t>
            </a:r>
            <a:endParaRPr lang="en-IT" dirty="0"/>
          </a:p>
          <a:p>
            <a:r>
              <a:rPr lang="en-IT" b="1" dirty="0"/>
              <a:t>ESIPAP 2022 school</a:t>
            </a:r>
          </a:p>
          <a:p>
            <a:pPr lvl="1"/>
            <a:r>
              <a:rPr lang="en-GB" dirty="0"/>
              <a:t>Feb 4, 2022 - </a:t>
            </a:r>
            <a:r>
              <a:rPr lang="en-GB" dirty="0">
                <a:hlinkClick r:id="rId5"/>
              </a:rPr>
              <a:t>https://indico.cern.ch/event/1064512</a:t>
            </a:r>
            <a:endParaRPr lang="en-GB" dirty="0"/>
          </a:p>
          <a:p>
            <a:r>
              <a:rPr lang="en-GB" b="1" dirty="0"/>
              <a:t>TIPP 2023 school</a:t>
            </a:r>
          </a:p>
          <a:p>
            <a:pPr lvl="1"/>
            <a:r>
              <a:rPr lang="en-GB" dirty="0"/>
              <a:t>Aug 24 – Sep 1, 2023 - </a:t>
            </a:r>
            <a:r>
              <a:rPr lang="en-GB" dirty="0">
                <a:hlinkClick r:id="rId6"/>
              </a:rPr>
              <a:t>https://indico.tlabs.ac.za/event/121</a:t>
            </a:r>
            <a:endParaRPr lang="en-GB" dirty="0"/>
          </a:p>
          <a:p>
            <a:r>
              <a:rPr lang="en-GB" b="1" dirty="0"/>
              <a:t>RD51 MPGD School</a:t>
            </a:r>
          </a:p>
          <a:p>
            <a:pPr lvl="1"/>
            <a:r>
              <a:rPr lang="en-GB" dirty="0"/>
              <a:t>Nov 27 – Dec 1, 2023 - </a:t>
            </a:r>
            <a:r>
              <a:rPr lang="en-GB" dirty="0">
                <a:hlinkClick r:id="rId7"/>
              </a:rPr>
              <a:t>https://indico.cern.ch/event/1239595</a:t>
            </a:r>
            <a:endParaRPr lang="en-GB" dirty="0"/>
          </a:p>
          <a:p>
            <a:r>
              <a:rPr lang="en-GB" b="1" dirty="0"/>
              <a:t>DRD1 Gaseous Detector School</a:t>
            </a:r>
          </a:p>
          <a:p>
            <a:pPr lvl="1"/>
            <a:r>
              <a:rPr lang="en-GB" dirty="0"/>
              <a:t>Nov 27 – Dec 6, 2024 - </a:t>
            </a:r>
            <a:r>
              <a:rPr lang="en-GB" dirty="0">
                <a:hlinkClick r:id="rId8"/>
              </a:rPr>
              <a:t>https://indico.cern.ch/category/18473</a:t>
            </a:r>
            <a:endParaRPr lang="en-GB" dirty="0"/>
          </a:p>
          <a:p>
            <a:pPr marL="457200" lvl="1" indent="0">
              <a:buNone/>
            </a:pPr>
            <a:endParaRPr lang="en-I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443BF7-EEA2-FAD0-1FDA-025215C46E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25/03/25</a:t>
            </a:r>
            <a:endParaRPr lang="en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628631-9DDE-85E9-A9F2-93F529CA6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4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5179D-4EE0-CF4A-2CDA-466A5278D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P. Verwilligen - Towards a Simulation School</a:t>
            </a:r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4195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66795-913C-1955-21E6-A9139B597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T" b="1" dirty="0">
                <a:solidFill>
                  <a:schemeClr val="accent1"/>
                </a:solidFill>
              </a:rPr>
              <a:t>RD-51 Simulation School (2011)</a:t>
            </a:r>
            <a:br>
              <a:rPr lang="en-IT" b="1" dirty="0">
                <a:solidFill>
                  <a:schemeClr val="accent1"/>
                </a:solidFill>
              </a:rPr>
            </a:br>
            <a:r>
              <a:rPr lang="en-GB" sz="2700" dirty="0">
                <a:hlinkClick r:id="rId2"/>
              </a:rPr>
              <a:t>https://indico.cern.ch/event/110634/</a:t>
            </a:r>
            <a:endParaRPr lang="en-IT" sz="2700" b="1" dirty="0">
              <a:solidFill>
                <a:schemeClr val="accent1"/>
              </a:solidFill>
            </a:endParaRPr>
          </a:p>
        </p:txBody>
      </p:sp>
      <p:pic>
        <p:nvPicPr>
          <p:cNvPr id="7" name="Content Placeholder 6" descr="A screenshot of a computer&#10;&#10;Description automatically generated">
            <a:extLst>
              <a:ext uri="{FF2B5EF4-FFF2-40B4-BE49-F238E27FC236}">
                <a16:creationId xmlns:a16="http://schemas.microsoft.com/office/drawing/2014/main" id="{0D9406BA-60D8-F153-F22B-D4B9472402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6538" y="1773044"/>
            <a:ext cx="4179017" cy="280325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E7E9CC-03B3-F553-68B9-2A50BFC11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25/03/25</a:t>
            </a:r>
            <a:endParaRPr lang="en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F56F58-C0C9-D143-6256-2EF3A0C3D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5</a:t>
            </a:fld>
            <a:endParaRPr lang="en-IT"/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F3D81A32-1C5C-4CC4-FDDB-0B3BB5090C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1782" y="1773044"/>
            <a:ext cx="4545680" cy="3538654"/>
          </a:xfrm>
          <a:prstGeom prst="rect">
            <a:avLst/>
          </a:prstGeom>
        </p:spPr>
      </p:pic>
      <p:pic>
        <p:nvPicPr>
          <p:cNvPr id="11" name="Picture 10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14B45AB5-0E57-B4E3-C891-D53B46C5E5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5973" y="5472110"/>
            <a:ext cx="5372545" cy="1325562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sp>
        <p:nvSpPr>
          <p:cNvPr id="12" name="Freeform 11">
            <a:extLst>
              <a:ext uri="{FF2B5EF4-FFF2-40B4-BE49-F238E27FC236}">
                <a16:creationId xmlns:a16="http://schemas.microsoft.com/office/drawing/2014/main" id="{7946184D-D705-4138-EA5D-D53612BCD235}"/>
              </a:ext>
            </a:extLst>
          </p:cNvPr>
          <p:cNvSpPr/>
          <p:nvPr/>
        </p:nvSpPr>
        <p:spPr>
          <a:xfrm>
            <a:off x="199457" y="3958683"/>
            <a:ext cx="2253810" cy="2029522"/>
          </a:xfrm>
          <a:custGeom>
            <a:avLst/>
            <a:gdLst>
              <a:gd name="connsiteX0" fmla="*/ 547673 w 2253810"/>
              <a:gd name="connsiteY0" fmla="*/ 0 h 1550020"/>
              <a:gd name="connsiteX1" fmla="*/ 101624 w 2253810"/>
              <a:gd name="connsiteY1" fmla="*/ 1092820 h 1550020"/>
              <a:gd name="connsiteX2" fmla="*/ 2253810 w 2253810"/>
              <a:gd name="connsiteY2" fmla="*/ 1550020 h 1550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53810" h="1550020">
                <a:moveTo>
                  <a:pt x="547673" y="0"/>
                </a:moveTo>
                <a:cubicBezTo>
                  <a:pt x="182470" y="417241"/>
                  <a:pt x="-182732" y="834483"/>
                  <a:pt x="101624" y="1092820"/>
                </a:cubicBezTo>
                <a:cubicBezTo>
                  <a:pt x="385980" y="1351157"/>
                  <a:pt x="1319895" y="1450588"/>
                  <a:pt x="2253810" y="1550020"/>
                </a:cubicBezTo>
              </a:path>
            </a:pathLst>
          </a:custGeom>
          <a:noFill/>
          <a:ln w="19050">
            <a:solidFill>
              <a:schemeClr val="accent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262F7F0-113B-ABC3-91E2-F9819BA86C08}"/>
              </a:ext>
            </a:extLst>
          </p:cNvPr>
          <p:cNvSpPr/>
          <p:nvPr/>
        </p:nvSpPr>
        <p:spPr>
          <a:xfrm>
            <a:off x="73229" y="2652986"/>
            <a:ext cx="2380037" cy="3234857"/>
          </a:xfrm>
          <a:custGeom>
            <a:avLst/>
            <a:gdLst>
              <a:gd name="connsiteX0" fmla="*/ 547673 w 2253810"/>
              <a:gd name="connsiteY0" fmla="*/ 0 h 1550020"/>
              <a:gd name="connsiteX1" fmla="*/ 101624 w 2253810"/>
              <a:gd name="connsiteY1" fmla="*/ 1092820 h 1550020"/>
              <a:gd name="connsiteX2" fmla="*/ 2253810 w 2253810"/>
              <a:gd name="connsiteY2" fmla="*/ 1550020 h 1550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53810" h="1550020">
                <a:moveTo>
                  <a:pt x="547673" y="0"/>
                </a:moveTo>
                <a:cubicBezTo>
                  <a:pt x="182470" y="417241"/>
                  <a:pt x="-182732" y="834483"/>
                  <a:pt x="101624" y="1092820"/>
                </a:cubicBezTo>
                <a:cubicBezTo>
                  <a:pt x="385980" y="1351157"/>
                  <a:pt x="1319895" y="1450588"/>
                  <a:pt x="2253810" y="1550020"/>
                </a:cubicBezTo>
              </a:path>
            </a:pathLst>
          </a:custGeom>
          <a:noFill/>
          <a:ln w="19050">
            <a:solidFill>
              <a:schemeClr val="accent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558B5DA-ED88-15DD-F4C2-BED366C56045}"/>
              </a:ext>
            </a:extLst>
          </p:cNvPr>
          <p:cNvSpPr txBox="1"/>
          <p:nvPr/>
        </p:nvSpPr>
        <p:spPr>
          <a:xfrm>
            <a:off x="628650" y="4604141"/>
            <a:ext cx="35196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/>
              <a:t>School material lives on on the garfield++ website: </a:t>
            </a:r>
            <a:br>
              <a:rPr lang="en-IT" dirty="0"/>
            </a:br>
            <a:r>
              <a:rPr lang="en-GB" sz="1200" dirty="0"/>
              <a:t>https://</a:t>
            </a:r>
            <a:r>
              <a:rPr lang="en-GB" sz="1200" dirty="0" err="1"/>
              <a:t>garfieldpp.web.cern.ch</a:t>
            </a:r>
            <a:r>
              <a:rPr lang="en-GB" sz="1200" dirty="0"/>
              <a:t>/</a:t>
            </a:r>
            <a:r>
              <a:rPr lang="en-GB" sz="1200" dirty="0" err="1"/>
              <a:t>garfieldpp</a:t>
            </a:r>
            <a:r>
              <a:rPr lang="en-GB" sz="1200" dirty="0"/>
              <a:t>/examples/</a:t>
            </a:r>
            <a:endParaRPr lang="en-IT" sz="12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8B65FAA-5F97-518A-54C3-32C8B73F04FB}"/>
              </a:ext>
            </a:extLst>
          </p:cNvPr>
          <p:cNvSpPr/>
          <p:nvPr/>
        </p:nvSpPr>
        <p:spPr>
          <a:xfrm>
            <a:off x="2555973" y="6406443"/>
            <a:ext cx="2686272" cy="132469"/>
          </a:xfrm>
          <a:prstGeom prst="rect">
            <a:avLst/>
          </a:prstGeom>
          <a:solidFill>
            <a:srgbClr val="FFC000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B189E6B-F095-4EC5-D48C-4E6F9A86FF9B}"/>
              </a:ext>
            </a:extLst>
          </p:cNvPr>
          <p:cNvSpPr txBox="1"/>
          <p:nvPr/>
        </p:nvSpPr>
        <p:spPr>
          <a:xfrm>
            <a:off x="3988582" y="1740781"/>
            <a:ext cx="5008880" cy="3970318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IT" b="1" dirty="0"/>
              <a:t>3 Days – 6 blocks of 4 hours (24h) – 5 SW programs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dirty="0"/>
              <a:t>Finite Element calculations with </a:t>
            </a:r>
            <a:r>
              <a:rPr lang="en-IT" u="sng" dirty="0">
                <a:solidFill>
                  <a:schemeClr val="accent1"/>
                </a:solidFill>
              </a:rPr>
              <a:t>ANSYS</a:t>
            </a:r>
            <a:r>
              <a:rPr lang="en-IT" dirty="0"/>
              <a:t> (4h)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I</a:t>
            </a:r>
            <a:r>
              <a:rPr lang="en-IT" dirty="0"/>
              <a:t>ntro to ANSYS (by mouse)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IT" dirty="0"/>
              <a:t>GEM with ANSYS (with script)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IT" dirty="0"/>
              <a:t>Surface charges inside GEM hole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dirty="0"/>
              <a:t>Boundary Element calculations with </a:t>
            </a:r>
            <a:r>
              <a:rPr lang="en-IT" u="sng" dirty="0">
                <a:solidFill>
                  <a:schemeClr val="accent1"/>
                </a:solidFill>
              </a:rPr>
              <a:t>neBEM</a:t>
            </a:r>
            <a:r>
              <a:rPr lang="en-IT" dirty="0"/>
              <a:t> (4h)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dirty="0"/>
              <a:t>Microscopic Transport with </a:t>
            </a:r>
            <a:r>
              <a:rPr lang="en-IT" u="sng" dirty="0">
                <a:solidFill>
                  <a:schemeClr val="accent1"/>
                </a:solidFill>
              </a:rPr>
              <a:t>Garfield++ </a:t>
            </a:r>
            <a:r>
              <a:rPr lang="en-IT" dirty="0"/>
              <a:t>(4h)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E</a:t>
            </a:r>
            <a:r>
              <a:rPr lang="en-IT" dirty="0"/>
              <a:t>lectron &amp; ion drift in GEM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IT" dirty="0"/>
              <a:t>Electron multiplication in GEM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dirty="0"/>
              <a:t>Equivalent circuit with </a:t>
            </a:r>
            <a:r>
              <a:rPr lang="en-IT" u="sng" dirty="0">
                <a:solidFill>
                  <a:schemeClr val="accent1"/>
                </a:solidFill>
              </a:rPr>
              <a:t>SPICE</a:t>
            </a:r>
            <a:r>
              <a:rPr lang="en-IT" dirty="0"/>
              <a:t> (4h)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dirty="0"/>
              <a:t>Hydrodynamic simulations with </a:t>
            </a:r>
            <a:r>
              <a:rPr lang="en-IT" u="sng" dirty="0">
                <a:solidFill>
                  <a:schemeClr val="accent1"/>
                </a:solidFill>
              </a:rPr>
              <a:t>COMSOL</a:t>
            </a:r>
            <a:r>
              <a:rPr lang="en-IT" dirty="0"/>
              <a:t> (4h)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dirty="0"/>
              <a:t>Macroscopic Transport with </a:t>
            </a:r>
            <a:r>
              <a:rPr lang="en-IT" u="sng" dirty="0">
                <a:solidFill>
                  <a:schemeClr val="accent1"/>
                </a:solidFill>
              </a:rPr>
              <a:t>Garfield++</a:t>
            </a:r>
            <a:r>
              <a:rPr lang="en-IT" dirty="0"/>
              <a:t> (4h)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G</a:t>
            </a:r>
            <a:r>
              <a:rPr lang="en-IT" dirty="0"/>
              <a:t>asfile, plots of electron &amp; ion drift, 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C</a:t>
            </a:r>
            <a:r>
              <a:rPr lang="en-IT" dirty="0"/>
              <a:t>harging up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877C3A-7395-4674-FD12-0D2881FC2C7F}"/>
              </a:ext>
            </a:extLst>
          </p:cNvPr>
          <p:cNvSpPr txBox="1"/>
          <p:nvPr/>
        </p:nvSpPr>
        <p:spPr>
          <a:xfrm>
            <a:off x="3983064" y="5796622"/>
            <a:ext cx="5014398" cy="584775"/>
          </a:xfrm>
          <a:prstGeom prst="rect">
            <a:avLst/>
          </a:prstGeom>
          <a:solidFill>
            <a:schemeClr val="accent4"/>
          </a:solidFill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IT" sz="1600" dirty="0">
                <a:solidFill>
                  <a:srgbClr val="C00000"/>
                </a:solidFill>
              </a:rPr>
              <a:t>This is what we consider as our Reference / Starting point  for the school – both in approach as in contents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C1B30F-B64A-D595-0A8C-BF0D4BF0D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P. Verwilligen - Towards a Simulation School</a:t>
            </a:r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270157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B49705-CD40-E105-AA4D-58005CEABC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T" dirty="0"/>
              <a:t>Crucial for desemination of the use of ANSYS FEM code to calculte E-Field in MPGDs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F2A11-F6D5-B968-68E0-ABD8EC9B4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25/03/25</a:t>
            </a:r>
            <a:endParaRPr lang="en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0438E8-3DAF-BDB5-F545-F7C72DEF0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6</a:t>
            </a:fld>
            <a:endParaRPr lang="en-IT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6488199-0993-9F60-1EF1-2A1D97E6B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r>
              <a:rPr lang="en-IT" b="1" dirty="0">
                <a:solidFill>
                  <a:schemeClr val="accent1"/>
                </a:solidFill>
              </a:rPr>
              <a:t>RD-51 Simulation School (2011)</a:t>
            </a:r>
            <a:br>
              <a:rPr lang="en-IT" b="1" dirty="0">
                <a:solidFill>
                  <a:schemeClr val="accent1"/>
                </a:solidFill>
              </a:rPr>
            </a:br>
            <a:r>
              <a:rPr lang="en-GB" sz="2700" dirty="0">
                <a:hlinkClick r:id="rId2"/>
              </a:rPr>
              <a:t>https://indico.cern.ch/event/110634/</a:t>
            </a:r>
            <a:endParaRPr lang="en-IT" sz="2700" b="1" dirty="0">
              <a:solidFill>
                <a:schemeClr val="accent1"/>
              </a:solidFill>
            </a:endParaRPr>
          </a:p>
        </p:txBody>
      </p:sp>
      <p:pic>
        <p:nvPicPr>
          <p:cNvPr id="8" name="Picture 7" descr="A blue and green object with text and words&#10;&#10;Description automatically generated with medium confidence">
            <a:extLst>
              <a:ext uri="{FF2B5EF4-FFF2-40B4-BE49-F238E27FC236}">
                <a16:creationId xmlns:a16="http://schemas.microsoft.com/office/drawing/2014/main" id="{3E2E7CB6-8F6C-9DD9-593F-C53315C4F2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921" y="2792256"/>
            <a:ext cx="4230750" cy="2942117"/>
          </a:xfrm>
          <a:prstGeom prst="rect">
            <a:avLst/>
          </a:prstGeom>
          <a:ln w="28575">
            <a:solidFill>
              <a:srgbClr val="02E4E3"/>
            </a:solidFill>
          </a:ln>
        </p:spPr>
      </p:pic>
      <p:pic>
        <p:nvPicPr>
          <p:cNvPr id="10" name="Picture 9" descr="A screenshot of a computer&#10;&#10;Description automatically generated">
            <a:extLst>
              <a:ext uri="{FF2B5EF4-FFF2-40B4-BE49-F238E27FC236}">
                <a16:creationId xmlns:a16="http://schemas.microsoft.com/office/drawing/2014/main" id="{076F1277-8674-85AD-8636-20661BD953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2237" y="2792256"/>
            <a:ext cx="3935899" cy="2942117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  <p:pic>
        <p:nvPicPr>
          <p:cNvPr id="12" name="Picture 11" descr="A graph of a nuclear explosion&#10;&#10;Description automatically generated">
            <a:extLst>
              <a:ext uri="{FF2B5EF4-FFF2-40B4-BE49-F238E27FC236}">
                <a16:creationId xmlns:a16="http://schemas.microsoft.com/office/drawing/2014/main" id="{365F5D31-3DFA-D14E-7A64-7A59A50B43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4513715"/>
            <a:ext cx="1778669" cy="1663248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DA7D95C-FD0E-434D-55CA-2F5EE4EC6F77}"/>
              </a:ext>
            </a:extLst>
          </p:cNvPr>
          <p:cNvSpPr txBox="1"/>
          <p:nvPr/>
        </p:nvSpPr>
        <p:spPr>
          <a:xfrm rot="16200000">
            <a:off x="7248049" y="4006834"/>
            <a:ext cx="3178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>
                <a:solidFill>
                  <a:srgbClr val="C00000"/>
                </a:solidFill>
              </a:rPr>
              <a:t>H. Schindler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FF92E05-5B37-091B-6AA7-949A0B441121}"/>
              </a:ext>
            </a:extLst>
          </p:cNvPr>
          <p:cNvSpPr txBox="1"/>
          <p:nvPr/>
        </p:nvSpPr>
        <p:spPr>
          <a:xfrm rot="16200000">
            <a:off x="-1241671" y="4082363"/>
            <a:ext cx="3178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>
                <a:solidFill>
                  <a:srgbClr val="02E4E3"/>
                </a:solidFill>
              </a:rPr>
              <a:t>R. Veenhof</a:t>
            </a:r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7F3EFF01-7BF6-C152-8419-C53D19FF9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P. Verwilligen - Towards a Simulation School</a:t>
            </a:r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2852570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51E0DA-BFEB-9D14-9890-8066BDCE9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T" b="1" dirty="0">
                <a:solidFill>
                  <a:schemeClr val="accent1"/>
                </a:solidFill>
              </a:rPr>
              <a:t>RD-51 Open Lectures (2020)</a:t>
            </a:r>
            <a:br>
              <a:rPr lang="en-IT" b="1" dirty="0">
                <a:solidFill>
                  <a:schemeClr val="accent1"/>
                </a:solidFill>
              </a:rPr>
            </a:br>
            <a:r>
              <a:rPr lang="en-GB" sz="2700" dirty="0">
                <a:solidFill>
                  <a:schemeClr val="accent1"/>
                </a:solidFill>
              </a:rPr>
              <a:t>https://</a:t>
            </a:r>
            <a:r>
              <a:rPr lang="en-GB" sz="2700" dirty="0" err="1">
                <a:solidFill>
                  <a:schemeClr val="accent1"/>
                </a:solidFill>
              </a:rPr>
              <a:t>indico.cern.ch</a:t>
            </a:r>
            <a:r>
              <a:rPr lang="en-GB" sz="2700" dirty="0">
                <a:solidFill>
                  <a:schemeClr val="accent1"/>
                </a:solidFill>
              </a:rPr>
              <a:t>/event/911950</a:t>
            </a:r>
            <a:endParaRPr lang="en-IT" sz="2700" dirty="0">
              <a:solidFill>
                <a:schemeClr val="accent1"/>
              </a:solidFill>
            </a:endParaRPr>
          </a:p>
        </p:txBody>
      </p:sp>
      <p:pic>
        <p:nvPicPr>
          <p:cNvPr id="7" name="Content Placeholder 6" descr="A screenshot of a computer&#10;&#10;Description automatically generated">
            <a:extLst>
              <a:ext uri="{FF2B5EF4-FFF2-40B4-BE49-F238E27FC236}">
                <a16:creationId xmlns:a16="http://schemas.microsoft.com/office/drawing/2014/main" id="{16FF64DC-43FA-2069-8D75-028425D15F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41250"/>
          <a:stretch/>
        </p:blipFill>
        <p:spPr>
          <a:xfrm>
            <a:off x="182880" y="1721539"/>
            <a:ext cx="4277360" cy="1291143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1546DA-0D82-B543-3B7A-32AB981A2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25/03/25</a:t>
            </a:r>
            <a:endParaRPr lang="en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3B75DC-8464-92E8-44A5-CEBA4F73F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7</a:t>
            </a:fld>
            <a:endParaRPr lang="en-IT"/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775B7F48-BF39-5748-9A71-3FB8C6374BE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1250"/>
          <a:stretch/>
        </p:blipFill>
        <p:spPr>
          <a:xfrm>
            <a:off x="182880" y="3064391"/>
            <a:ext cx="4277360" cy="2026377"/>
          </a:xfrm>
          <a:prstGeom prst="rect">
            <a:avLst/>
          </a:prstGeom>
        </p:spPr>
      </p:pic>
      <p:pic>
        <p:nvPicPr>
          <p:cNvPr id="11" name="Picture 10" descr="A screenshot of a computer&#10;&#10;Description automatically generated">
            <a:extLst>
              <a:ext uri="{FF2B5EF4-FFF2-40B4-BE49-F238E27FC236}">
                <a16:creationId xmlns:a16="http://schemas.microsoft.com/office/drawing/2014/main" id="{8FC980EC-DEBC-CD13-E18D-4C95BA58296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1250"/>
          <a:stretch/>
        </p:blipFill>
        <p:spPr>
          <a:xfrm>
            <a:off x="182880" y="5132317"/>
            <a:ext cx="4277356" cy="1291142"/>
          </a:xfrm>
          <a:prstGeom prst="rect">
            <a:avLst/>
          </a:prstGeom>
        </p:spPr>
      </p:pic>
      <p:pic>
        <p:nvPicPr>
          <p:cNvPr id="13" name="Picture 12" descr="A screenshot of a computer&#10;&#10;Description automatically generated">
            <a:extLst>
              <a:ext uri="{FF2B5EF4-FFF2-40B4-BE49-F238E27FC236}">
                <a16:creationId xmlns:a16="http://schemas.microsoft.com/office/drawing/2014/main" id="{604B1893-A45D-2323-0F84-2CBBF0A7F55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0434"/>
          <a:stretch/>
        </p:blipFill>
        <p:spPr>
          <a:xfrm>
            <a:off x="4572000" y="2358146"/>
            <a:ext cx="4277356" cy="2732622"/>
          </a:xfrm>
          <a:prstGeom prst="rect">
            <a:avLst/>
          </a:prstGeom>
        </p:spPr>
      </p:pic>
      <p:pic>
        <p:nvPicPr>
          <p:cNvPr id="15" name="Picture 14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FFBF2504-F0A4-5D7D-BDA7-4C7DF8ED531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40434"/>
          <a:stretch/>
        </p:blipFill>
        <p:spPr>
          <a:xfrm>
            <a:off x="4572000" y="5132317"/>
            <a:ext cx="4277356" cy="129114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454BBB0-9635-F6C2-321D-4FB2FA729888}"/>
              </a:ext>
            </a:extLst>
          </p:cNvPr>
          <p:cNvSpPr txBox="1"/>
          <p:nvPr/>
        </p:nvSpPr>
        <p:spPr>
          <a:xfrm>
            <a:off x="5140960" y="1632331"/>
            <a:ext cx="386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i="1" dirty="0">
                <a:solidFill>
                  <a:schemeClr val="accent1"/>
                </a:solidFill>
              </a:rPr>
              <a:t>Mostly theory - limited hands on</a:t>
            </a:r>
            <a:br>
              <a:rPr lang="en-IT" i="1" dirty="0">
                <a:solidFill>
                  <a:schemeClr val="accent1"/>
                </a:solidFill>
              </a:rPr>
            </a:br>
            <a:r>
              <a:rPr lang="en-IT" i="1" dirty="0">
                <a:solidFill>
                  <a:schemeClr val="accent1"/>
                </a:solidFill>
              </a:rPr>
              <a:t>the lectures were ex-cathedra </a:t>
            </a:r>
            <a:br>
              <a:rPr lang="en-IT" i="1" dirty="0">
                <a:solidFill>
                  <a:schemeClr val="accent1"/>
                </a:solidFill>
              </a:rPr>
            </a:br>
            <a:r>
              <a:rPr lang="en-IT" i="1" dirty="0">
                <a:solidFill>
                  <a:schemeClr val="accent1"/>
                </a:solidFill>
              </a:rPr>
              <a:t>(remote – 1st covid summer)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DE9BAB-7D4F-C88A-D794-D04513C89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P. Verwilligen - Towards a Simulation School</a:t>
            </a:r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7429907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DFB751-2FC7-A7B3-C94B-2C94059264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5889169"/>
            <a:ext cx="7886700" cy="9284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T" sz="1800" dirty="0"/>
              <a:t>Used also at ESIPAP 2022: </a:t>
            </a:r>
            <a:r>
              <a:rPr lang="en-GB" sz="1800" dirty="0">
                <a:hlinkClick r:id="rId2"/>
              </a:rPr>
              <a:t>https://colab.research.google.com/github/jerenner/</a:t>
            </a:r>
            <a:br>
              <a:rPr lang="en-GB" sz="1800" dirty="0">
                <a:hlinkClick r:id="rId2"/>
              </a:rPr>
            </a:br>
            <a:r>
              <a:rPr lang="en-GB" sz="1800" dirty="0">
                <a:hlinkClick r:id="rId2"/>
              </a:rPr>
              <a:t>garfieldfem/blob/master/garfield_FEM.ipynb</a:t>
            </a:r>
            <a:endParaRPr lang="en-GB" sz="1800" dirty="0"/>
          </a:p>
          <a:p>
            <a:endParaRPr lang="en-I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04F99E-E9AB-F002-3755-DAE0BC35D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25/03/25</a:t>
            </a:r>
            <a:endParaRPr lang="en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9E8DD3-6D69-E296-9C1E-141B2CC13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8</a:t>
            </a:fld>
            <a:endParaRPr lang="en-IT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B740ADF-8CF1-0514-26CE-8E79EFB1D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r>
              <a:rPr lang="en-IT" b="1" dirty="0">
                <a:solidFill>
                  <a:schemeClr val="accent1"/>
                </a:solidFill>
              </a:rPr>
              <a:t>RD-51 Open Lectures (2020)</a:t>
            </a:r>
            <a:br>
              <a:rPr lang="en-IT" b="1" dirty="0">
                <a:solidFill>
                  <a:schemeClr val="accent1"/>
                </a:solidFill>
              </a:rPr>
            </a:br>
            <a:r>
              <a:rPr lang="en-GB" sz="2700" dirty="0">
                <a:solidFill>
                  <a:schemeClr val="accent1"/>
                </a:solidFill>
              </a:rPr>
              <a:t>https://</a:t>
            </a:r>
            <a:r>
              <a:rPr lang="en-GB" sz="2700" dirty="0" err="1">
                <a:solidFill>
                  <a:schemeClr val="accent1"/>
                </a:solidFill>
              </a:rPr>
              <a:t>indico.cern.ch</a:t>
            </a:r>
            <a:r>
              <a:rPr lang="en-GB" sz="2700" dirty="0">
                <a:solidFill>
                  <a:schemeClr val="accent1"/>
                </a:solidFill>
              </a:rPr>
              <a:t>/event/911950</a:t>
            </a:r>
            <a:endParaRPr lang="en-IT" sz="2700" dirty="0">
              <a:solidFill>
                <a:schemeClr val="accent1"/>
              </a:solidFill>
            </a:endParaRPr>
          </a:p>
        </p:txBody>
      </p:sp>
      <p:pic>
        <p:nvPicPr>
          <p:cNvPr id="11" name="Picture 10" descr="A screenshot of a computer generated image&#10;&#10;Description automatically generated">
            <a:extLst>
              <a:ext uri="{FF2B5EF4-FFF2-40B4-BE49-F238E27FC236}">
                <a16:creationId xmlns:a16="http://schemas.microsoft.com/office/drawing/2014/main" id="{5BFE0A44-F09D-7122-8D33-C28CD95C3F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747" y="1690689"/>
            <a:ext cx="7772400" cy="4080759"/>
          </a:xfrm>
          <a:prstGeom prst="rect">
            <a:avLst/>
          </a:prstGeom>
        </p:spPr>
      </p:pic>
      <p:pic>
        <p:nvPicPr>
          <p:cNvPr id="13" name="Picture 12" descr="A blue and purple mesh object&#10;&#10;Description automatically generated">
            <a:extLst>
              <a:ext uri="{FF2B5EF4-FFF2-40B4-BE49-F238E27FC236}">
                <a16:creationId xmlns:a16="http://schemas.microsoft.com/office/drawing/2014/main" id="{E8DADBCF-8F33-4369-FAE8-1AE49620A02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4054" b="20589"/>
          <a:stretch/>
        </p:blipFill>
        <p:spPr>
          <a:xfrm>
            <a:off x="4049133" y="2614033"/>
            <a:ext cx="4893390" cy="3157415"/>
          </a:xfrm>
          <a:prstGeom prst="rect">
            <a:avLst/>
          </a:prstGeom>
        </p:spPr>
      </p:pic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386333F2-BCE9-A03E-36BE-B0BBE35BB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P. Verwilligen - Towards a Simulation School</a:t>
            </a:r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4811668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6E0F4B-953E-C76F-5F23-43B7A60CC1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T" dirty="0"/>
              <a:t>2h of Theory (including signal induction)</a:t>
            </a:r>
          </a:p>
          <a:p>
            <a:r>
              <a:rPr lang="en-IT" dirty="0"/>
              <a:t>4h of Lab Exercises</a:t>
            </a:r>
          </a:p>
          <a:p>
            <a:pPr lvl="1"/>
            <a:r>
              <a:rPr lang="en-IT" dirty="0"/>
              <a:t>Prepared 7 exercises – students could only do 3-4 ex.</a:t>
            </a:r>
          </a:p>
          <a:p>
            <a:pPr lvl="1"/>
            <a:r>
              <a:rPr lang="en-IT" dirty="0"/>
              <a:t>Exercises in google COLAB – </a:t>
            </a:r>
            <a:r>
              <a:rPr lang="en-GB" dirty="0">
                <a:hlinkClick r:id="rId2"/>
              </a:rPr>
              <a:t>[link]</a:t>
            </a:r>
            <a:endParaRPr lang="en-I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06E9FA-4ABD-944D-0D8C-895901FB3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25/03/25</a:t>
            </a:r>
            <a:endParaRPr lang="en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8E93B4-1C6A-BCA5-E310-72397D259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9</a:t>
            </a:fld>
            <a:endParaRPr lang="en-IT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B2DB12F-323D-48A1-E1A0-80CC37554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r>
              <a:rPr lang="en-IT" b="1" dirty="0">
                <a:solidFill>
                  <a:schemeClr val="accent1"/>
                </a:solidFill>
              </a:rPr>
              <a:t>RD-51 MPGD School (2023)</a:t>
            </a:r>
            <a:br>
              <a:rPr lang="en-IT" b="1" dirty="0">
                <a:solidFill>
                  <a:schemeClr val="accent1"/>
                </a:solidFill>
              </a:rPr>
            </a:br>
            <a:r>
              <a:rPr lang="en-GB" sz="2700" dirty="0">
                <a:hlinkClick r:id="rId3"/>
              </a:rPr>
              <a:t>https://indico.cern.ch/event/110634/</a:t>
            </a:r>
            <a:endParaRPr lang="en-IT" sz="2700" b="1" dirty="0">
              <a:solidFill>
                <a:schemeClr val="accent1"/>
              </a:solidFill>
            </a:endParaRPr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32F48E0B-2AF4-23A6-8B6E-7A494982EC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338" y="3696685"/>
            <a:ext cx="4062696" cy="3087440"/>
          </a:xfrm>
          <a:prstGeom prst="rect">
            <a:avLst/>
          </a:prstGeom>
        </p:spPr>
      </p:pic>
      <p:pic>
        <p:nvPicPr>
          <p:cNvPr id="10" name="Picture 9" descr="A group of people sitting around a table with laptops&#10;&#10;Description automatically generated">
            <a:extLst>
              <a:ext uri="{FF2B5EF4-FFF2-40B4-BE49-F238E27FC236}">
                <a16:creationId xmlns:a16="http://schemas.microsoft.com/office/drawing/2014/main" id="{B077F639-C2EF-044A-8748-0D8D6057CF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2630" y="3585106"/>
            <a:ext cx="4262032" cy="3199019"/>
          </a:xfrm>
          <a:prstGeom prst="rect">
            <a:avLst/>
          </a:prstGeom>
        </p:spPr>
      </p:pic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B67176C6-5F21-5127-6F13-4DB79FFAF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P. Verwilligen - Towards a Simulation School</a:t>
            </a:r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6001305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13749</TotalTime>
  <Words>1595</Words>
  <Application>Microsoft Macintosh PowerPoint</Application>
  <PresentationFormat>On-screen Show (4:3)</PresentationFormat>
  <Paragraphs>238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Times New Roman</vt:lpstr>
      <vt:lpstr>Office Theme</vt:lpstr>
      <vt:lpstr>WG4 Working Meeting</vt:lpstr>
      <vt:lpstr>Meeting today</vt:lpstr>
      <vt:lpstr>Meeting today</vt:lpstr>
      <vt:lpstr>Past Gaseous Detector SW Schools</vt:lpstr>
      <vt:lpstr>RD-51 Simulation School (2011) https://indico.cern.ch/event/110634/</vt:lpstr>
      <vt:lpstr>RD-51 Simulation School (2011) https://indico.cern.ch/event/110634/</vt:lpstr>
      <vt:lpstr>RD-51 Open Lectures (2020) https://indico.cern.ch/event/911950</vt:lpstr>
      <vt:lpstr>RD-51 Open Lectures (2020) https://indico.cern.ch/event/911950</vt:lpstr>
      <vt:lpstr>RD-51 MPGD School (2023) https://indico.cern.ch/event/110634/</vt:lpstr>
      <vt:lpstr>Rise of Jupyter notebooks</vt:lpstr>
      <vt:lpstr>Rise of Virtual Machines</vt:lpstr>
      <vt:lpstr>DRD1 Gaseous Det School (2024) https://indico.cern.ch/event/1384298</vt:lpstr>
      <vt:lpstr>Whishlist of Topics what would we like our students learn at our school?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Whishlist of Topics what would we like our students learn at our school?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DRD1 WG4</dc:title>
  <dc:creator>Piet Omer J Verwilligen</dc:creator>
  <cp:lastModifiedBy>Piet Omer J Verwilligen</cp:lastModifiedBy>
  <cp:revision>54</cp:revision>
  <dcterms:created xsi:type="dcterms:W3CDTF">2023-06-20T07:09:48Z</dcterms:created>
  <dcterms:modified xsi:type="dcterms:W3CDTF">2025-03-25T12:36:05Z</dcterms:modified>
</cp:coreProperties>
</file>