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b4ec9c633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1b4ec9c63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b4ec9c633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b4ec9c633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b4ec9c633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1b4ec9c633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d6fb44623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d6fb44623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3ca42fdaf8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3ca42fdaf8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3ca42fdaf8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3ca42fdaf8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ca42fdaf8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3ca42fdaf8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ced6178c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3ced6178c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3ced6178cb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3ced6178cb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3ca42fdaf8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3ca42fdaf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3ca42fdaf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3ca42fdaf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1d1ff01344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1d1ff01344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1d1ff01344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1d1ff01344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1d1ff01344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1d1ff01344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31d1ff01344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31d1ff01344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1dde43ddc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1dde43dd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1f949050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1f949050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3ca42fdaf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3ca42fdaf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3ca42fdaf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3ca42fdaf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ca42fdaf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3ca42fdaf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3ca42fdaf8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3ca42fdaf8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1b4ec9c633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1b4ec9c633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1b4ec9c633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1b4ec9c633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1bf5c4287f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1bf5c4287f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 sz="800">
                <a:solidFill>
                  <a:srgbClr val="0033A0"/>
                </a:solidFill>
              </a:defRPr>
            </a:lvl1pPr>
            <a:lvl2pPr lvl="1">
              <a:buNone/>
              <a:defRPr sz="800">
                <a:solidFill>
                  <a:srgbClr val="0033A0"/>
                </a:solidFill>
              </a:defRPr>
            </a:lvl2pPr>
            <a:lvl3pPr lvl="2">
              <a:buNone/>
              <a:defRPr sz="800">
                <a:solidFill>
                  <a:srgbClr val="0033A0"/>
                </a:solidFill>
              </a:defRPr>
            </a:lvl3pPr>
            <a:lvl4pPr lvl="3">
              <a:buNone/>
              <a:defRPr sz="800">
                <a:solidFill>
                  <a:srgbClr val="0033A0"/>
                </a:solidFill>
              </a:defRPr>
            </a:lvl4pPr>
            <a:lvl5pPr lvl="4">
              <a:buNone/>
              <a:defRPr sz="800">
                <a:solidFill>
                  <a:srgbClr val="0033A0"/>
                </a:solidFill>
              </a:defRPr>
            </a:lvl5pPr>
            <a:lvl6pPr lvl="5">
              <a:buNone/>
              <a:defRPr sz="800">
                <a:solidFill>
                  <a:srgbClr val="0033A0"/>
                </a:solidFill>
              </a:defRPr>
            </a:lvl6pPr>
            <a:lvl7pPr lvl="6">
              <a:buNone/>
              <a:defRPr sz="800">
                <a:solidFill>
                  <a:srgbClr val="0033A0"/>
                </a:solidFill>
              </a:defRPr>
            </a:lvl7pPr>
            <a:lvl8pPr lvl="7">
              <a:buNone/>
              <a:defRPr sz="800">
                <a:solidFill>
                  <a:srgbClr val="0033A0"/>
                </a:solidFill>
              </a:defRPr>
            </a:lvl8pPr>
            <a:lvl9pPr lvl="8">
              <a:buNone/>
              <a:defRPr sz="800">
                <a:solidFill>
                  <a:srgbClr val="0033A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2800"/>
              <a:buNone/>
              <a:defRPr sz="2800">
                <a:solidFill>
                  <a:srgbClr val="0033A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6250" y="4783754"/>
            <a:ext cx="548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2500" lnSpcReduction="20000"/>
          </a:bodyPr>
          <a:lstStyle>
            <a:lvl1pPr lvl="0" algn="r">
              <a:buNone/>
              <a:defRPr sz="800">
                <a:solidFill>
                  <a:srgbClr val="0033A0"/>
                </a:solidFill>
              </a:defRPr>
            </a:lvl1pPr>
            <a:lvl2pPr lvl="1" algn="r">
              <a:buNone/>
              <a:defRPr sz="800">
                <a:solidFill>
                  <a:srgbClr val="0033A0"/>
                </a:solidFill>
              </a:defRPr>
            </a:lvl2pPr>
            <a:lvl3pPr lvl="2" algn="r">
              <a:buNone/>
              <a:defRPr sz="800">
                <a:solidFill>
                  <a:srgbClr val="0033A0"/>
                </a:solidFill>
              </a:defRPr>
            </a:lvl3pPr>
            <a:lvl4pPr lvl="3" algn="r">
              <a:buNone/>
              <a:defRPr sz="800">
                <a:solidFill>
                  <a:srgbClr val="0033A0"/>
                </a:solidFill>
              </a:defRPr>
            </a:lvl4pPr>
            <a:lvl5pPr lvl="4" algn="r">
              <a:buNone/>
              <a:defRPr sz="800">
                <a:solidFill>
                  <a:srgbClr val="0033A0"/>
                </a:solidFill>
              </a:defRPr>
            </a:lvl5pPr>
            <a:lvl6pPr lvl="5" algn="r">
              <a:buNone/>
              <a:defRPr sz="800">
                <a:solidFill>
                  <a:srgbClr val="0033A0"/>
                </a:solidFill>
              </a:defRPr>
            </a:lvl6pPr>
            <a:lvl7pPr lvl="6" algn="r">
              <a:buNone/>
              <a:defRPr sz="800">
                <a:solidFill>
                  <a:srgbClr val="0033A0"/>
                </a:solidFill>
              </a:defRPr>
            </a:lvl7pPr>
            <a:lvl8pPr lvl="7" algn="r">
              <a:buNone/>
              <a:defRPr sz="800">
                <a:solidFill>
                  <a:srgbClr val="0033A0"/>
                </a:solidFill>
              </a:defRPr>
            </a:lvl8pPr>
            <a:lvl9pPr lvl="8" algn="r">
              <a:buNone/>
              <a:defRPr sz="800">
                <a:solidFill>
                  <a:srgbClr val="0033A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1683075" y="4783750"/>
            <a:ext cx="5318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rgbClr val="0033A0"/>
                </a:solidFill>
              </a:rPr>
              <a:t>Bernardo Abreu </a:t>
            </a:r>
            <a:r>
              <a:rPr lang="de" sz="800">
                <a:solidFill>
                  <a:srgbClr val="0033A0"/>
                </a:solidFill>
              </a:rPr>
              <a:t>Figueiredo</a:t>
            </a:r>
            <a:r>
              <a:rPr lang="de" sz="800">
                <a:solidFill>
                  <a:srgbClr val="0033A0"/>
                </a:solidFill>
              </a:rPr>
              <a:t> | </a:t>
            </a:r>
            <a:r>
              <a:rPr lang="de" sz="800">
                <a:solidFill>
                  <a:srgbClr val="0033A0"/>
                </a:solidFill>
              </a:rPr>
              <a:t>Using Xsuite and Genetic Methods to Optimize FCC GHC Momentum Acceptance</a:t>
            </a:r>
            <a:endParaRPr sz="800">
              <a:solidFill>
                <a:srgbClr val="0033A0"/>
              </a:solidFill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6840252" y="4783762"/>
            <a:ext cx="121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rgbClr val="0033A0"/>
                </a:solidFill>
              </a:rPr>
              <a:t>7</a:t>
            </a:r>
            <a:r>
              <a:rPr baseline="30000" lang="de" sz="800">
                <a:solidFill>
                  <a:srgbClr val="0033A0"/>
                </a:solidFill>
              </a:rPr>
              <a:t>th</a:t>
            </a:r>
            <a:r>
              <a:rPr lang="de" sz="800">
                <a:solidFill>
                  <a:srgbClr val="0033A0"/>
                </a:solidFill>
              </a:rPr>
              <a:t> March 2025</a:t>
            </a:r>
            <a:endParaRPr sz="800">
              <a:solidFill>
                <a:srgbClr val="0033A0"/>
              </a:solidFill>
            </a:endParaRPr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548" y="4783750"/>
            <a:ext cx="329050" cy="329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"/>
          <p:cNvCxnSpPr/>
          <p:nvPr/>
        </p:nvCxnSpPr>
        <p:spPr>
          <a:xfrm>
            <a:off x="172200" y="4762500"/>
            <a:ext cx="8748300" cy="2700"/>
          </a:xfrm>
          <a:prstGeom prst="straightConnector1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png"/><Relationship Id="rId4" Type="http://schemas.openxmlformats.org/officeDocument/2006/relationships/image" Target="../media/image6.png"/><Relationship Id="rId5" Type="http://schemas.openxmlformats.org/officeDocument/2006/relationships/image" Target="../media/image1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5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Using Xsuite and Genetic Methods to Optimize FCC GHC Momentum Acceptance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Bernardo Abreu Figueiredo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36267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de" sz="1800"/>
              <a:t>Supervisor: G. Iadarola</a:t>
            </a:r>
            <a:br>
              <a:rPr lang="de" sz="1800"/>
            </a:br>
            <a:br>
              <a:rPr lang="de" sz="1800"/>
            </a:br>
            <a:r>
              <a:rPr lang="de" sz="1800"/>
              <a:t>Acknowledgements: K. Skoufaris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First Optimization: DiRECT</a:t>
            </a:r>
            <a:endParaRPr/>
          </a:p>
        </p:txBody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In a first round of optimization, DiRECT was used to solve the optimization problem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Global optimization approach based on dividing hyperrectangles in the search space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Performed one by one, for each Sextupole circuit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Bounds were set at (0.2x, 3x) for focusing and (3x, 0.2x) for decfocusing sextupoles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x denotes the sextupole strength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To avoid biases/problems arising from the running order, the order is shuffled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Optimization executed on evaluating tracked particles for 100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If an iteration didn’t provide an improvement, it is reverted and skipped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Took a few hours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For First Optimization</a:t>
            </a:r>
            <a:endParaRPr/>
          </a:p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Particles tracked for 1000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Mean survival time:  249.79 → 470.076 turns</a:t>
            </a:r>
            <a:endParaRPr/>
          </a:p>
        </p:txBody>
      </p:sp>
      <p:pic>
        <p:nvPicPr>
          <p:cNvPr id="146" name="Google Shape;14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9050" y="1764528"/>
            <a:ext cx="2470630" cy="2775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5025" y="1764513"/>
            <a:ext cx="2403374" cy="2699987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/>
          <p:nvPr/>
        </p:nvSpPr>
        <p:spPr>
          <a:xfrm>
            <a:off x="3474675" y="2794800"/>
            <a:ext cx="1238100" cy="42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DiRECT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Second Optimization: Evolutionary Algorithm</a:t>
            </a:r>
            <a:endParaRPr/>
          </a:p>
        </p:txBody>
      </p:sp>
      <p:sp>
        <p:nvSpPr>
          <p:cNvPr id="154" name="Google Shape;154;p24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After having a coarse solution, I tried several evolutionary algorithms to find more fine-grained results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Evolution strategies are based 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Population: Evolves candidate solutions over generations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Fitness evaluation: Evaluate each candidate based on objective function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Selection: Choose a subset of candidates based on fitness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Mutation and Recombination (Perturbations and weighted combinations of parent solutions)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CMA-ES: Covariance Matrix Adaptation Evolution Strategy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Evolutionary algorithm, based on adapting the Covariance matrix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Taking samples, if a step provides good results, increase the probability of this step/direction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Using Covariance Matrix to direct the sampling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Implemented in Pymoo library</a:t>
            </a:r>
            <a:endParaRPr/>
          </a:p>
        </p:txBody>
      </p:sp>
      <p:sp>
        <p:nvSpPr>
          <p:cNvPr id="155" name="Google Shape;155;p24"/>
          <p:cNvSpPr txBox="1"/>
          <p:nvPr/>
        </p:nvSpPr>
        <p:spPr>
          <a:xfrm>
            <a:off x="311700" y="4408700"/>
            <a:ext cx="85206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100">
                <a:solidFill>
                  <a:schemeClr val="dk2"/>
                </a:solidFill>
              </a:rPr>
              <a:t>Hansen, Nikolaus. "The CMA evolution strategy: A tutorial." arXiv preprint arXiv:1604.00772 (2016).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925" y="2255600"/>
            <a:ext cx="2451974" cy="41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5"/>
          <p:cNvSpPr txBox="1"/>
          <p:nvPr>
            <p:ph idx="1" type="body"/>
          </p:nvPr>
        </p:nvSpPr>
        <p:spPr>
          <a:xfrm>
            <a:off x="401500" y="856200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Starting point: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Candidate solution </a:t>
            </a:r>
            <a:r>
              <a:rPr lang="de"/>
              <a:t>provided by user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I</a:t>
            </a:r>
            <a:r>
              <a:rPr lang="de"/>
              <a:t>nitial covariance matrix C is the identity matrix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Step size σ (standard deviation) defaults to 0.1, can be set by user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Generate population of λ samples by sampling from (multivariate) normal distribution 						  for k = 1, …, λ samples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de"/>
              <a:t>x</a:t>
            </a:r>
            <a:r>
              <a:rPr baseline="-25000" lang="de"/>
              <a:t>k</a:t>
            </a:r>
            <a:r>
              <a:rPr baseline="30000" lang="de"/>
              <a:t>(g+1)</a:t>
            </a:r>
            <a:r>
              <a:rPr lang="de"/>
              <a:t> are the new candidate solutions (generation g + 1)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de"/>
              <a:t>m</a:t>
            </a:r>
            <a:r>
              <a:rPr baseline="30000" lang="de"/>
              <a:t>(g)</a:t>
            </a:r>
            <a:r>
              <a:rPr lang="de"/>
              <a:t> is the weighted mean of the current search distribution (generation g)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de"/>
              <a:t>σ</a:t>
            </a:r>
            <a:r>
              <a:rPr baseline="30000" lang="de"/>
              <a:t>(g)</a:t>
            </a:r>
            <a:r>
              <a:rPr lang="de"/>
              <a:t> is the current step size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</a:t>
            </a:r>
            <a:r>
              <a:rPr baseline="30000" lang="de"/>
              <a:t>(g)</a:t>
            </a:r>
            <a:r>
              <a:rPr lang="de"/>
              <a:t> is the current covariance matrix</a:t>
            </a:r>
            <a:endParaRPr/>
          </a:p>
        </p:txBody>
      </p:sp>
      <p:sp>
        <p:nvSpPr>
          <p:cNvPr id="162" name="Google Shape;162;p2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CMA-ES: Sampling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6"/>
          <p:cNvSpPr txBox="1"/>
          <p:nvPr>
            <p:ph idx="1" type="body"/>
          </p:nvPr>
        </p:nvSpPr>
        <p:spPr>
          <a:xfrm>
            <a:off x="311713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 is not just the mean of all candidates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Weighted mean of the best μ offsprings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de"/>
              <a:t>x</a:t>
            </a:r>
            <a:r>
              <a:rPr baseline="-25000" lang="de"/>
              <a:t>i:λ</a:t>
            </a:r>
            <a:r>
              <a:rPr baseline="30000" lang="de"/>
              <a:t>(g+1)</a:t>
            </a:r>
            <a:r>
              <a:rPr lang="de"/>
              <a:t> is the i-th best offspring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μ is the number of selected points (usually λ / 2)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</a:t>
            </a:r>
            <a:r>
              <a:rPr baseline="-25000" lang="de"/>
              <a:t>i</a:t>
            </a:r>
            <a:r>
              <a:rPr lang="de"/>
              <a:t> is the weight coefficient for recombination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Set in a way to give more weight to better points</a:t>
            </a:r>
            <a:endParaRPr/>
          </a:p>
        </p:txBody>
      </p:sp>
      <p:sp>
        <p:nvSpPr>
          <p:cNvPr id="168" name="Google Shape;168;p2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to calculate the mean?</a:t>
            </a:r>
            <a:endParaRPr/>
          </a:p>
        </p:txBody>
      </p:sp>
      <p:pic>
        <p:nvPicPr>
          <p:cNvPr id="169" name="Google Shape;16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5000" y="1464724"/>
            <a:ext cx="2260825" cy="7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4863" y="3927200"/>
            <a:ext cx="3094275" cy="68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Covariance Matrix Adaptation: Rank-One Update</a:t>
            </a:r>
            <a:endParaRPr/>
          </a:p>
        </p:txBody>
      </p:sp>
      <p:sp>
        <p:nvSpPr>
          <p:cNvPr id="176" name="Google Shape;176;p27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Update covariance matrix based on sum of selected </a:t>
            </a:r>
            <a:r>
              <a:rPr b="1" lang="de"/>
              <a:t>steps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Approach uses evolution path </a:t>
            </a:r>
            <a:r>
              <a:rPr b="1" lang="de"/>
              <a:t>p</a:t>
            </a:r>
            <a:r>
              <a:rPr baseline="-25000" lang="de"/>
              <a:t>c</a:t>
            </a:r>
            <a:r>
              <a:rPr lang="de"/>
              <a:t>: Sequence of successive steps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Expressed by sum of consecutive steps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Outer product is used for rank-one update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η</a:t>
            </a:r>
            <a:r>
              <a:rPr baseline="-25000" lang="de"/>
              <a:t>c</a:t>
            </a:r>
            <a:r>
              <a:rPr lang="de"/>
              <a:t> is a normalization constant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</a:t>
            </a:r>
            <a:r>
              <a:rPr baseline="-25000" lang="de"/>
              <a:t>c</a:t>
            </a:r>
            <a:r>
              <a:rPr lang="de"/>
              <a:t> is a time horizon weight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</a:t>
            </a:r>
            <a:r>
              <a:rPr baseline="-25000" lang="de"/>
              <a:t>1</a:t>
            </a:r>
            <a:r>
              <a:rPr lang="de"/>
              <a:t> is the learn rate for the rank-one update</a:t>
            </a:r>
            <a:endParaRPr/>
          </a:p>
        </p:txBody>
      </p:sp>
      <p:pic>
        <p:nvPicPr>
          <p:cNvPr id="177" name="Google Shape;17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6125" y="2419350"/>
            <a:ext cx="4161424" cy="423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27"/>
          <p:cNvGrpSpPr/>
          <p:nvPr/>
        </p:nvGrpSpPr>
        <p:grpSpPr>
          <a:xfrm>
            <a:off x="1371800" y="3614775"/>
            <a:ext cx="5625600" cy="613800"/>
            <a:chOff x="608425" y="3591750"/>
            <a:chExt cx="5625600" cy="613800"/>
          </a:xfrm>
        </p:grpSpPr>
        <p:sp>
          <p:nvSpPr>
            <p:cNvPr id="179" name="Google Shape;179;p27"/>
            <p:cNvSpPr/>
            <p:nvPr/>
          </p:nvSpPr>
          <p:spPr>
            <a:xfrm>
              <a:off x="608425" y="3591750"/>
              <a:ext cx="5625600" cy="613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7"/>
            <p:cNvSpPr txBox="1"/>
            <p:nvPr/>
          </p:nvSpPr>
          <p:spPr>
            <a:xfrm>
              <a:off x="673950" y="3655200"/>
              <a:ext cx="5433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CC0000"/>
                  </a:solidFill>
                </a:rPr>
                <a:t>Benefit: Faster convergence in optimal direction</a:t>
              </a:r>
              <a:endParaRPr sz="1800">
                <a:solidFill>
                  <a:srgbClr val="CC0000"/>
                </a:solidFill>
              </a:endParaRPr>
            </a:p>
          </p:txBody>
        </p:sp>
      </p:grpSp>
      <p:sp>
        <p:nvSpPr>
          <p:cNvPr id="181" name="Google Shape;181;p27"/>
          <p:cNvSpPr/>
          <p:nvPr/>
        </p:nvSpPr>
        <p:spPr>
          <a:xfrm>
            <a:off x="468075" y="3748575"/>
            <a:ext cx="748800" cy="34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2" name="Google Shape;18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7875" y="1772000"/>
            <a:ext cx="3404424" cy="50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de"/>
              <a:t>Covariance Matrix Adaptation: Rank-μ Update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Updating covariance matrix based on best μ parents from </a:t>
            </a:r>
            <a:r>
              <a:rPr b="1" lang="de"/>
              <a:t>one step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Approach uses normalized step vectors </a:t>
            </a:r>
            <a:r>
              <a:rPr b="1" lang="de"/>
              <a:t>y</a:t>
            </a:r>
            <a:r>
              <a:rPr lang="de"/>
              <a:t> which</a:t>
            </a:r>
            <a:br>
              <a:rPr lang="de"/>
            </a:br>
            <a:r>
              <a:rPr lang="de"/>
              <a:t>are added to the covariance matrix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</a:t>
            </a:r>
            <a:r>
              <a:rPr baseline="-25000" lang="de"/>
              <a:t>μ</a:t>
            </a:r>
            <a:r>
              <a:rPr lang="de"/>
              <a:t> is a learning rate for the rank-μ update</a:t>
            </a:r>
            <a:endParaRPr/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325" y="2149225"/>
            <a:ext cx="6052825" cy="84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1900" y="1546150"/>
            <a:ext cx="2129875" cy="663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1" name="Google Shape;191;p28"/>
          <p:cNvGrpSpPr/>
          <p:nvPr/>
        </p:nvGrpSpPr>
        <p:grpSpPr>
          <a:xfrm>
            <a:off x="1371800" y="3615083"/>
            <a:ext cx="5625600" cy="811689"/>
            <a:chOff x="608425" y="3591750"/>
            <a:chExt cx="5625600" cy="613800"/>
          </a:xfrm>
        </p:grpSpPr>
        <p:sp>
          <p:nvSpPr>
            <p:cNvPr id="192" name="Google Shape;192;p28"/>
            <p:cNvSpPr/>
            <p:nvPr/>
          </p:nvSpPr>
          <p:spPr>
            <a:xfrm>
              <a:off x="608425" y="3591750"/>
              <a:ext cx="5625600" cy="613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8"/>
            <p:cNvSpPr txBox="1"/>
            <p:nvPr/>
          </p:nvSpPr>
          <p:spPr>
            <a:xfrm>
              <a:off x="673950" y="3628047"/>
              <a:ext cx="5433600" cy="55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CC0000"/>
                  </a:solidFill>
                </a:rPr>
                <a:t>Benefit: More robust and stable search by considering multiple candidates</a:t>
              </a:r>
              <a:endParaRPr sz="1800">
                <a:solidFill>
                  <a:srgbClr val="CC0000"/>
                </a:solidFill>
              </a:endParaRPr>
            </a:p>
          </p:txBody>
        </p:sp>
      </p:grpSp>
      <p:sp>
        <p:nvSpPr>
          <p:cNvPr id="194" name="Google Shape;194;p28"/>
          <p:cNvSpPr/>
          <p:nvPr/>
        </p:nvSpPr>
        <p:spPr>
          <a:xfrm>
            <a:off x="468000" y="3847825"/>
            <a:ext cx="748800" cy="34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de"/>
              <a:t>Covariance Matrix Adaptation: Putting it all Together</a:t>
            </a:r>
            <a:endParaRPr/>
          </a:p>
        </p:txBody>
      </p:sp>
      <p:sp>
        <p:nvSpPr>
          <p:cNvPr id="200" name="Google Shape;200;p29"/>
          <p:cNvSpPr txBox="1"/>
          <p:nvPr>
            <p:ph idx="1" type="body"/>
          </p:nvPr>
        </p:nvSpPr>
        <p:spPr>
          <a:xfrm>
            <a:off x="311700" y="9805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Covariance matrix adapts to guide</a:t>
            </a:r>
            <a:br>
              <a:rPr lang="de"/>
            </a:br>
            <a:r>
              <a:rPr lang="de"/>
              <a:t>the search direction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Rank-one updates based on</a:t>
            </a:r>
            <a:br>
              <a:rPr lang="de"/>
            </a:br>
            <a:r>
              <a:rPr lang="de"/>
              <a:t>successful steps for faster convergence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Rank-μ updates based on multiple</a:t>
            </a:r>
            <a:br>
              <a:rPr lang="de"/>
            </a:br>
            <a:r>
              <a:rPr lang="de"/>
              <a:t>candidates for more robust 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Balancing exploration and exploitation</a:t>
            </a:r>
            <a:endParaRPr/>
          </a:p>
        </p:txBody>
      </p:sp>
      <p:pic>
        <p:nvPicPr>
          <p:cNvPr id="201" name="Google Shape;20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1656074"/>
            <a:ext cx="3514525" cy="66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2275" y="1156431"/>
            <a:ext cx="3261500" cy="447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9"/>
          <p:cNvSpPr txBox="1"/>
          <p:nvPr/>
        </p:nvSpPr>
        <p:spPr>
          <a:xfrm>
            <a:off x="5202900" y="2126250"/>
            <a:ext cx="154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2"/>
                </a:solidFill>
              </a:rPr>
              <a:t>Rank-one update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6993925" y="2310900"/>
            <a:ext cx="1549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2"/>
                </a:solidFill>
              </a:rPr>
              <a:t>Rank-μ update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Controlling the Step Size</a:t>
            </a:r>
            <a:endParaRPr/>
          </a:p>
        </p:txBody>
      </p:sp>
      <p:sp>
        <p:nvSpPr>
          <p:cNvPr id="210" name="Google Shape;210;p30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Now we know how C and m are calculated, but we still miss how the standard deviation for the distribution is controlled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Based on conjugate evolution path </a:t>
            </a:r>
            <a:r>
              <a:rPr b="1" lang="de"/>
              <a:t>p</a:t>
            </a:r>
            <a:r>
              <a:rPr baseline="-25000" lang="de"/>
              <a:t>σ</a:t>
            </a:r>
            <a:r>
              <a:rPr lang="de"/>
              <a:t> with </a:t>
            </a:r>
            <a:br>
              <a:rPr lang="de"/>
            </a:br>
            <a:r>
              <a:rPr lang="de"/>
              <a:t>similar parameters (time horizon c</a:t>
            </a:r>
            <a:r>
              <a:rPr baseline="-25000" lang="de"/>
              <a:t>σ</a:t>
            </a:r>
            <a:r>
              <a:rPr lang="de"/>
              <a:t>, normalization constant η</a:t>
            </a:r>
            <a:r>
              <a:rPr baseline="-25000" lang="de"/>
              <a:t>σ</a:t>
            </a:r>
            <a:r>
              <a:rPr lang="de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Additional transformation C</a:t>
            </a:r>
            <a:r>
              <a:rPr baseline="30000" lang="de"/>
              <a:t>-½</a:t>
            </a:r>
            <a:r>
              <a:rPr lang="de"/>
              <a:t> that makes length of p independent of its direction (Rotation - Scaling - Rotation back)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</a:t>
            </a:r>
            <a:r>
              <a:rPr baseline="-25000" lang="de"/>
              <a:t>σ</a:t>
            </a:r>
            <a:r>
              <a:rPr lang="de"/>
              <a:t> is a damping parameter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Evolution path is normalized to expected</a:t>
            </a:r>
            <a:br>
              <a:rPr lang="de"/>
            </a:br>
            <a:r>
              <a:rPr lang="de"/>
              <a:t>length of unit vector</a:t>
            </a:r>
            <a:endParaRPr/>
          </a:p>
        </p:txBody>
      </p:sp>
      <p:pic>
        <p:nvPicPr>
          <p:cNvPr id="211" name="Google Shape;21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9175" y="1548875"/>
            <a:ext cx="3620251" cy="46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0007" y="3131250"/>
            <a:ext cx="3378594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Let’s take a deep breath… Short summary</a:t>
            </a:r>
            <a:endParaRPr/>
          </a:p>
        </p:txBody>
      </p:sp>
      <p:sp>
        <p:nvSpPr>
          <p:cNvPr id="218" name="Google Shape;218;p31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Compute value of objective function for candidates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Select best candidates, calculate mean </a:t>
            </a:r>
            <a:r>
              <a:rPr b="1" lang="de"/>
              <a:t>m</a:t>
            </a:r>
            <a:r>
              <a:rPr baseline="30000" lang="de"/>
              <a:t>(g+1)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Compute new covariance matrix C</a:t>
            </a:r>
            <a:r>
              <a:rPr baseline="30000" lang="de"/>
              <a:t>(g+1)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Update step size σ</a:t>
            </a:r>
            <a:r>
              <a:rPr baseline="30000" lang="de"/>
              <a:t>(g+1)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Repeat until termination criterion is met (number of iterations/close enough to solution)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Future Circular Collider</a:t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2375" y="1493286"/>
            <a:ext cx="3049926" cy="26196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5959438" y="4112950"/>
            <a:ext cx="269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2"/>
                </a:solidFill>
              </a:rPr>
              <a:t>Courtesy of J. Keintzel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FCC is among CERN’s most promising future accelerator project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Circumference of almost 100 km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Raises new challenges for beam optics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How to get and maintain a stable beam?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Goals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Lose as few particles as possible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Minimize the bunch length at Interaction Points (IP)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Momentum acceptance optimization </a:t>
            </a:r>
            <a:r>
              <a:rPr lang="de"/>
              <a:t>was performed on particles tracked for 200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Particle distribution is generated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Multiple runs of optimizations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Computationally expensive: Accumulated 18000 iterations (~125 hours)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Create particle distribution and track it for each iteration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24" name="Google Shape;224;p32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Second Optimization: CMA-ES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3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after 3500 Iterations of CMA-ES</a:t>
            </a:r>
            <a:endParaRPr/>
          </a:p>
        </p:txBody>
      </p:sp>
      <p:sp>
        <p:nvSpPr>
          <p:cNvPr id="230" name="Google Shape;230;p33"/>
          <p:cNvSpPr txBox="1"/>
          <p:nvPr>
            <p:ph idx="1" type="body"/>
          </p:nvPr>
        </p:nvSpPr>
        <p:spPr>
          <a:xfrm>
            <a:off x="311700" y="990975"/>
            <a:ext cx="55602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Around 21 hours of calculation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Mean survival time: 470.076 → 801.665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Bigger interval of Sextupole strengths</a:t>
            </a:r>
            <a:endParaRPr/>
          </a:p>
        </p:txBody>
      </p:sp>
      <p:pic>
        <p:nvPicPr>
          <p:cNvPr id="231" name="Google Shape;23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0000" y="1685425"/>
            <a:ext cx="2622850" cy="294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8713" y="2295888"/>
            <a:ext cx="1613450" cy="181245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3"/>
          <p:cNvSpPr/>
          <p:nvPr/>
        </p:nvSpPr>
        <p:spPr>
          <a:xfrm>
            <a:off x="4944300" y="2988800"/>
            <a:ext cx="1003800" cy="42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CMA-ES</a:t>
            </a:r>
            <a:endParaRPr/>
          </a:p>
        </p:txBody>
      </p:sp>
      <p:pic>
        <p:nvPicPr>
          <p:cNvPr id="234" name="Google Shape;234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3900" y="2295813"/>
            <a:ext cx="1613450" cy="181257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3"/>
          <p:cNvSpPr/>
          <p:nvPr/>
        </p:nvSpPr>
        <p:spPr>
          <a:xfrm>
            <a:off x="2082775" y="2988800"/>
            <a:ext cx="1003800" cy="42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DiRECT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4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after 8000 Iterations of CMA-ES</a:t>
            </a:r>
            <a:endParaRPr/>
          </a:p>
        </p:txBody>
      </p:sp>
      <p:sp>
        <p:nvSpPr>
          <p:cNvPr id="241" name="Google Shape;241;p34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Around 48 hours of calculation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Mean survival time: </a:t>
            </a:r>
            <a:r>
              <a:rPr lang="de"/>
              <a:t>801.665 → </a:t>
            </a:r>
            <a:r>
              <a:rPr lang="de"/>
              <a:t>912.933</a:t>
            </a:r>
            <a:endParaRPr/>
          </a:p>
        </p:txBody>
      </p:sp>
      <p:pic>
        <p:nvPicPr>
          <p:cNvPr id="242" name="Google Shape;24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89200"/>
            <a:ext cx="3344400" cy="375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9925" y="1904325"/>
            <a:ext cx="2413301" cy="271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4"/>
          <p:cNvSpPr/>
          <p:nvPr/>
        </p:nvSpPr>
        <p:spPr>
          <a:xfrm>
            <a:off x="3994750" y="2831200"/>
            <a:ext cx="1238100" cy="42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Final Results after 18000 Iterations</a:t>
            </a:r>
            <a:endParaRPr/>
          </a:p>
        </p:txBody>
      </p:sp>
      <p:sp>
        <p:nvSpPr>
          <p:cNvPr id="250" name="Google Shape;250;p35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Final results after 8 runs, approx. 125 hours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18000 iterations cumulated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Mean survival time: </a:t>
            </a:r>
            <a:r>
              <a:rPr lang="de"/>
              <a:t>912.933 → </a:t>
            </a:r>
            <a:r>
              <a:rPr lang="de"/>
              <a:t>955.332</a:t>
            </a:r>
            <a:endParaRPr/>
          </a:p>
        </p:txBody>
      </p:sp>
      <p:pic>
        <p:nvPicPr>
          <p:cNvPr id="251" name="Google Shape;25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89200"/>
            <a:ext cx="3344400" cy="375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6625" y="2113775"/>
            <a:ext cx="2225701" cy="2501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5"/>
          <p:cNvSpPr/>
          <p:nvPr/>
        </p:nvSpPr>
        <p:spPr>
          <a:xfrm>
            <a:off x="3994750" y="2831200"/>
            <a:ext cx="1238100" cy="426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Damping high Sextupole Strengths</a:t>
            </a:r>
            <a:endParaRPr/>
          </a:p>
        </p:txBody>
      </p:sp>
      <p:sp>
        <p:nvSpPr>
          <p:cNvPr id="259" name="Google Shape;259;p36"/>
          <p:cNvSpPr txBox="1"/>
          <p:nvPr>
            <p:ph idx="1" type="body"/>
          </p:nvPr>
        </p:nvSpPr>
        <p:spPr>
          <a:xfrm>
            <a:off x="311700" y="990975"/>
            <a:ext cx="52074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strong sextupoles seem to have a major impact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Particular degradation when reducing them and optimizing 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This example is with reducing the strong sextupole strengths by 10%</a:t>
            </a:r>
            <a:endParaRPr/>
          </a:p>
        </p:txBody>
      </p:sp>
      <p:pic>
        <p:nvPicPr>
          <p:cNvPr id="260" name="Google Shape;26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889200"/>
            <a:ext cx="3344400" cy="3756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7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Conclusion</a:t>
            </a:r>
            <a:endParaRPr/>
          </a:p>
        </p:txBody>
      </p:sp>
      <p:sp>
        <p:nvSpPr>
          <p:cNvPr id="266" name="Google Shape;266;p37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Evolutionary Algorithms can deliver good results for momentum acceptance optimization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Very strong improvements at the beginning (good results after 24 hours), gets less effective quickly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CMA-ES outperformed other algorithms when using the same number of iterations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Also tried from the NSGA family, ISRES, Differential Evolution and Genetic Algorithm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They also provided improvements, but not as much as CMA-ES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Challenge: Very time-consuming task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Execution was only single-core (except for tracking)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Especially when extending the idea to multiple lattices/configurations of the accelerator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Best result came after more than five full days of calculation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What do we want to optimize?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990975"/>
            <a:ext cx="55899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We want to optimize three main quantities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Minimize (Linear) Chromaticities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Minimize W functions at IPs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Maximize momentum acceptance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They are influenced particularly by Sextupole magnets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FCC GHC lattice contains 74 sextupole circuits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GHC = Global Hybrid Correction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Each circuit contains 2 sextupole magnets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Distributed over the collider</a:t>
            </a:r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2375" y="1493286"/>
            <a:ext cx="3049926" cy="26196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5959438" y="4112950"/>
            <a:ext cx="269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dk2"/>
                </a:solidFill>
              </a:rPr>
              <a:t>Courtesy of J. Keintzel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Chromaticity</a:t>
            </a:r>
            <a:endParaRPr/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Transverse tune is the number of oscillations per turn on one plane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defined as Q</a:t>
            </a:r>
            <a:r>
              <a:rPr baseline="-25000" lang="de"/>
              <a:t>x</a:t>
            </a:r>
            <a:r>
              <a:rPr lang="de"/>
              <a:t> and Q</a:t>
            </a:r>
            <a:r>
              <a:rPr baseline="-25000" lang="de"/>
              <a:t>y</a:t>
            </a:r>
            <a:r>
              <a:rPr lang="de"/>
              <a:t> for the corresponding plane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𝛿 is the momentum (longitudinal) component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Momentum ratio w.r.t. to reference particle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Chromaticity Q’ relates the transverse tune to the difference in momentum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defined as the derivative of the tune to 𝛿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Q’ is the linear chromaticity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Nonlinear chromaticities (Q’’, …) are the higher order derivatives w.r.t. </a:t>
            </a:r>
            <a:r>
              <a:rPr lang="de"/>
              <a:t>𝛿</a:t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3025" y="2516775"/>
            <a:ext cx="1068741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5136" y="1592150"/>
            <a:ext cx="1068762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25200" y="2516349"/>
            <a:ext cx="1068775" cy="5735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" name="Google Shape;86;p16"/>
          <p:cNvGrpSpPr/>
          <p:nvPr/>
        </p:nvGrpSpPr>
        <p:grpSpPr>
          <a:xfrm>
            <a:off x="1361400" y="3488775"/>
            <a:ext cx="5625600" cy="865800"/>
            <a:chOff x="608425" y="3591750"/>
            <a:chExt cx="5625600" cy="865800"/>
          </a:xfrm>
        </p:grpSpPr>
        <p:sp>
          <p:nvSpPr>
            <p:cNvPr id="87" name="Google Shape;87;p16"/>
            <p:cNvSpPr/>
            <p:nvPr/>
          </p:nvSpPr>
          <p:spPr>
            <a:xfrm>
              <a:off x="608425" y="3591750"/>
              <a:ext cx="5625600" cy="865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6"/>
            <p:cNvSpPr txBox="1"/>
            <p:nvPr/>
          </p:nvSpPr>
          <p:spPr>
            <a:xfrm>
              <a:off x="673950" y="3655200"/>
              <a:ext cx="54336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CC0000"/>
                  </a:solidFill>
                </a:rPr>
                <a:t>We want to </a:t>
              </a:r>
              <a:r>
                <a:rPr b="1" lang="de" sz="1800">
                  <a:solidFill>
                    <a:srgbClr val="CC0000"/>
                  </a:solidFill>
                </a:rPr>
                <a:t>minimize</a:t>
              </a:r>
              <a:r>
                <a:rPr lang="de" sz="1800">
                  <a:solidFill>
                    <a:srgbClr val="CC0000"/>
                  </a:solidFill>
                </a:rPr>
                <a:t> chromaticities.</a:t>
              </a:r>
              <a:br>
                <a:rPr lang="de" sz="1800">
                  <a:solidFill>
                    <a:srgbClr val="CC0000"/>
                  </a:solidFill>
                </a:rPr>
              </a:br>
              <a:r>
                <a:rPr lang="de" sz="1800">
                  <a:solidFill>
                    <a:srgbClr val="CC0000"/>
                  </a:solidFill>
                </a:rPr>
                <a:t>Ideally: Tune independent from momentum change</a:t>
              </a:r>
              <a:endParaRPr sz="1800">
                <a:solidFill>
                  <a:srgbClr val="CC0000"/>
                </a:solidFill>
              </a:endParaRPr>
            </a:p>
          </p:txBody>
        </p:sp>
      </p:grpSp>
      <p:sp>
        <p:nvSpPr>
          <p:cNvPr id="89" name="Google Shape;89;p16"/>
          <p:cNvSpPr/>
          <p:nvPr/>
        </p:nvSpPr>
        <p:spPr>
          <a:xfrm>
            <a:off x="468075" y="3748575"/>
            <a:ext cx="748800" cy="34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 Functions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The W function represents the sensitivity of optical functions to momentum changes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Captures impact of chromatic aberrations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 quantifies change in alpha function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 quantifies change in beta function</a:t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7474" y="1470300"/>
            <a:ext cx="1932525" cy="43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469" y="2006644"/>
            <a:ext cx="2189025" cy="68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72025" y="2723250"/>
            <a:ext cx="1097200" cy="646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7"/>
          <p:cNvGrpSpPr/>
          <p:nvPr/>
        </p:nvGrpSpPr>
        <p:grpSpPr>
          <a:xfrm>
            <a:off x="1361400" y="3488775"/>
            <a:ext cx="6627725" cy="865800"/>
            <a:chOff x="608425" y="3591750"/>
            <a:chExt cx="6627725" cy="865800"/>
          </a:xfrm>
        </p:grpSpPr>
        <p:sp>
          <p:nvSpPr>
            <p:cNvPr id="100" name="Google Shape;100;p17"/>
            <p:cNvSpPr/>
            <p:nvPr/>
          </p:nvSpPr>
          <p:spPr>
            <a:xfrm>
              <a:off x="608425" y="3591750"/>
              <a:ext cx="6627600" cy="865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7"/>
            <p:cNvSpPr txBox="1"/>
            <p:nvPr/>
          </p:nvSpPr>
          <p:spPr>
            <a:xfrm>
              <a:off x="673950" y="3655200"/>
              <a:ext cx="656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CC0000"/>
                  </a:solidFill>
                </a:rPr>
                <a:t>We want to </a:t>
              </a:r>
              <a:r>
                <a:rPr b="1" lang="de" sz="1800">
                  <a:solidFill>
                    <a:srgbClr val="CC0000"/>
                  </a:solidFill>
                </a:rPr>
                <a:t>minimize</a:t>
              </a:r>
              <a:r>
                <a:rPr lang="de" sz="1800">
                  <a:solidFill>
                    <a:srgbClr val="CC0000"/>
                  </a:solidFill>
                </a:rPr>
                <a:t> W functions at interaction points</a:t>
              </a:r>
              <a:br>
                <a:rPr lang="de" sz="1800">
                  <a:solidFill>
                    <a:srgbClr val="CC0000"/>
                  </a:solidFill>
                </a:rPr>
              </a:br>
              <a:r>
                <a:rPr lang="de" sz="1800">
                  <a:solidFill>
                    <a:srgbClr val="CC0000"/>
                  </a:solidFill>
                </a:rPr>
                <a:t>Ideally: Optical functions independent from momentum change</a:t>
              </a:r>
              <a:endParaRPr sz="1800">
                <a:solidFill>
                  <a:srgbClr val="CC0000"/>
                </a:solidFill>
              </a:endParaRPr>
            </a:p>
          </p:txBody>
        </p:sp>
      </p:grpSp>
      <p:sp>
        <p:nvSpPr>
          <p:cNvPr id="102" name="Google Shape;102;p17"/>
          <p:cNvSpPr/>
          <p:nvPr/>
        </p:nvSpPr>
        <p:spPr>
          <a:xfrm>
            <a:off x="468075" y="3748575"/>
            <a:ext cx="748800" cy="34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Momentum Acceptance</a:t>
            </a:r>
            <a:endParaRPr/>
          </a:p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311700" y="990975"/>
            <a:ext cx="51501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Momentum acceptance defines how much momentum deviation beam can be stably tolerated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Larger momentum deviations increase beam length</a:t>
            </a:r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7525" y="1093525"/>
            <a:ext cx="3684125" cy="1396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5611525" y="2495325"/>
            <a:ext cx="3313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>
                <a:solidFill>
                  <a:schemeClr val="dk2"/>
                </a:solidFill>
              </a:rPr>
              <a:t>Small dot = Particle survived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600">
                <a:solidFill>
                  <a:schemeClr val="dk2"/>
                </a:solidFill>
              </a:rPr>
              <a:t>Big dot = Particle lost</a:t>
            </a:r>
            <a:endParaRPr sz="1600">
              <a:solidFill>
                <a:schemeClr val="dk2"/>
              </a:solidFill>
            </a:endParaRPr>
          </a:p>
        </p:txBody>
      </p:sp>
      <p:grpSp>
        <p:nvGrpSpPr>
          <p:cNvPr id="111" name="Google Shape;111;p18"/>
          <p:cNvGrpSpPr/>
          <p:nvPr/>
        </p:nvGrpSpPr>
        <p:grpSpPr>
          <a:xfrm>
            <a:off x="1361377" y="3488775"/>
            <a:ext cx="6849754" cy="865800"/>
            <a:chOff x="608425" y="3591750"/>
            <a:chExt cx="6627725" cy="865800"/>
          </a:xfrm>
        </p:grpSpPr>
        <p:sp>
          <p:nvSpPr>
            <p:cNvPr id="112" name="Google Shape;112;p18"/>
            <p:cNvSpPr/>
            <p:nvPr/>
          </p:nvSpPr>
          <p:spPr>
            <a:xfrm>
              <a:off x="608425" y="3591750"/>
              <a:ext cx="6627600" cy="8658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8"/>
            <p:cNvSpPr txBox="1"/>
            <p:nvPr/>
          </p:nvSpPr>
          <p:spPr>
            <a:xfrm>
              <a:off x="673950" y="3655200"/>
              <a:ext cx="656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800">
                  <a:solidFill>
                    <a:srgbClr val="CC0000"/>
                  </a:solidFill>
                </a:rPr>
                <a:t>We want to </a:t>
              </a:r>
              <a:r>
                <a:rPr b="1" lang="de" sz="1800">
                  <a:solidFill>
                    <a:srgbClr val="CC0000"/>
                  </a:solidFill>
                </a:rPr>
                <a:t>maximize</a:t>
              </a:r>
              <a:r>
                <a:rPr lang="de" sz="1800">
                  <a:solidFill>
                    <a:srgbClr val="CC0000"/>
                  </a:solidFill>
                </a:rPr>
                <a:t> momentum acceptance to keep a stable beam even when dealing with high beam lengths (injection)</a:t>
              </a:r>
              <a:endParaRPr sz="1800">
                <a:solidFill>
                  <a:srgbClr val="CC0000"/>
                </a:solidFill>
              </a:endParaRPr>
            </a:p>
          </p:txBody>
        </p:sp>
      </p:grpSp>
      <p:sp>
        <p:nvSpPr>
          <p:cNvPr id="114" name="Google Shape;114;p18"/>
          <p:cNvSpPr/>
          <p:nvPr/>
        </p:nvSpPr>
        <p:spPr>
          <a:xfrm>
            <a:off x="468075" y="3748575"/>
            <a:ext cx="748800" cy="34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Optimization Strategy</a:t>
            </a:r>
            <a:endParaRPr/>
          </a:p>
        </p:txBody>
      </p:sp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Global Optimization of 74 Sextupole circuits to: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Minimize chromaticities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Minimize W functions at IPs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Maximize momentum acceptance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Starting point obtained matching only chromaticities and W functions at IP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First optimization one </a:t>
            </a:r>
            <a:r>
              <a:rPr lang="de"/>
              <a:t>circuit</a:t>
            </a:r>
            <a:r>
              <a:rPr lang="de"/>
              <a:t> at a time using DiRECT optimization algorithm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After that, optimization of circuits together with evolutionary algorithm CMA-ES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General Structure</a:t>
            </a:r>
            <a:endParaRPr/>
          </a:p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311700" y="990975"/>
            <a:ext cx="85206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Each sextupole strengths is set as the sum of two knobs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“</a:t>
            </a:r>
            <a:r>
              <a:rPr lang="de"/>
              <a:t>Main” knob, used to optimize momentum acceptance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“Correction” knob used to optimize chromaticity and W function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Main knobs are the free parameters of the momentum acceptance optimization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At each optimization step: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Optimizer sets main knobs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Correction knobs are used to correct chromaticity and chromatic functions at IP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de"/>
              <a:t>Calculated by using pseudo-inverse of a precomputed response matrix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Complex optimization: 74 sextupole circuits → high-dimensional parameter space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283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Initial State</a:t>
            </a:r>
            <a:endParaRPr/>
          </a:p>
        </p:txBody>
      </p:sp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311700" y="990975"/>
            <a:ext cx="5174700" cy="36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Obtained matching chromaticity and chromatic functions at IP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Particles tracked for 1000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Mean survival time: 249.79 turns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Sextupole strength interval low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 functions low at IP, but blow up directly after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Goal is to reduce it as fast as possible</a:t>
            </a:r>
            <a:endParaRPr/>
          </a:p>
        </p:txBody>
      </p:sp>
      <p:pic>
        <p:nvPicPr>
          <p:cNvPr id="133" name="Google Shape;13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259" y="889025"/>
            <a:ext cx="3346042" cy="3759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