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1984" r:id="rId3"/>
    <p:sldId id="1987" r:id="rId4"/>
    <p:sldId id="1988" r:id="rId5"/>
    <p:sldId id="1989" r:id="rId6"/>
    <p:sldId id="1990" r:id="rId7"/>
    <p:sldId id="1991" r:id="rId8"/>
    <p:sldId id="198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45"/>
    <a:srgbClr val="5B5CBA"/>
    <a:srgbClr val="FF420E"/>
    <a:srgbClr val="008000"/>
    <a:srgbClr val="0E42FF"/>
    <a:srgbClr val="D81F9A"/>
    <a:srgbClr val="004486"/>
    <a:srgbClr val="BB0800"/>
    <a:srgbClr val="FAC08F"/>
    <a:srgbClr val="F9C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9"/>
    <p:restoredTop sz="88630"/>
  </p:normalViewPr>
  <p:slideViewPr>
    <p:cSldViewPr snapToGrid="0" snapToObjects="1">
      <p:cViewPr>
        <p:scale>
          <a:sx n="93" d="100"/>
          <a:sy n="93" d="100"/>
        </p:scale>
        <p:origin x="440" y="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BE02-E4F3-5040-873D-CC864087A6F9}" type="datetimeFigureOut">
              <a:rPr lang="en-US" smtClean="0"/>
              <a:t>2/27/25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AE955-D2A0-AF4D-A4D6-02E25E39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5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42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STCF = Super Tau Charm Facility in China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05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FAA0-6EF0-B849-91C0-5A2EC81B4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0E76-2A9D-BE40-8C52-710F712F8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68941-8352-9945-B8AA-F4916BDF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86DE0-19E4-4542-891F-07A943808D41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61B5C-1FE6-D74E-A995-FC271C10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3853-59CA-C749-BFEF-067807F0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AB226D-CC72-5646-91B3-7EF74541A8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E8FF-3B47-F54F-B14D-07CAB4F4E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A4ADB-D499-8844-9668-C42A9AFFF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F61D0-319D-DB47-BD5A-E74888E2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5E737-4D27-B747-BEFA-9FFEFC050FDC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3D5-F7B1-834B-B0E1-CFE27AC9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386E-5020-5E4A-A5AF-1DE75243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80CF3-AB11-3746-898C-135D50D1D4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C6D89-FB27-D546-803F-BB738C7E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D9A4-ED99-664E-94ED-DFAB65F1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8025-FB18-2B4F-B762-4EFF68AC8BA6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9F32-7FF7-BF42-934C-FE84C0F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7926-143C-3140-BD47-05A29C98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E9FA-6819-FE4A-B019-43F6CA4C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BE190-7762-A347-A82A-3AEE4C109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97AB-C38E-9247-AB69-415CB9EC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76D8-10F0-624C-A5B6-5B12E36C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0E51-37D0-DC4D-B59B-4E83448E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FF00-4D05-124F-83B4-879C6B661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676D-490C-0C49-8F54-1655EE099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42644-BD2A-584A-8453-A232FEB0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FCF10-95DA-864D-A221-1FA5FED24786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BC436-5954-424B-BDEA-DBBD2DAF9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53F3-EB3C-5644-844A-DC4B9677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782D-EE3A-E842-9ED4-0CFD5864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8CBF-7823-AD4D-9E8B-D72577459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59F8D-386A-4045-8B90-9795C8DA4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0DBDB-7B2C-FE47-ADE8-6615C166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ED14-354A-584B-8C71-57B5996EBBCE}" type="datetime1">
              <a:rPr lang="de-CH" smtClean="0"/>
              <a:t>27.02.25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97CA8-A8D4-344C-8200-BECAEBE0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CA3B-7243-A54F-99DA-E319BF6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ED9D-DD26-E140-8644-1E390894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76AB-5E92-9547-9373-2FE69E8A0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4C486-B7F0-2748-AF6A-FA7FA552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14ACE-6154-5141-B347-C6EA932DF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927E8-CE65-CB4C-9374-67AD1BE11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D2A23-6FA2-9843-8A48-9BC49D76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E9E7-0EAF-D747-A43D-A0053165F94F}" type="datetime1">
              <a:rPr lang="de-CH" smtClean="0"/>
              <a:t>27.02.25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86E28-EB8A-534F-9BB6-BA74216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9FA84-52CC-884D-9E5D-73F663B2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0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4DAF-8BFC-6D4D-B4E2-D89E2986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AEAB-564A-834B-BAF1-6237DB25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D522-680E-8E46-A7B2-D1EFDC114438}" type="datetime1">
              <a:rPr lang="de-CH" smtClean="0"/>
              <a:t>27.02.25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945DE-17B7-E143-A0F8-547CB7A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DB98B-DFCB-8C4C-AE40-392CECEC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77B73-FC5A-E643-9AD5-897CF851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4888-BC1F-BC40-9AB2-D43FB62AB1E5}" type="datetime1">
              <a:rPr lang="de-CH" smtClean="0"/>
              <a:t>27.02.25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341FB-E163-B64E-9B0A-D1D7FC96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008CF-3595-9B43-86FA-1DA4E3C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B851-3001-5441-A71D-8BFAEFA9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4256-E3FA-7842-9D09-2F283023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AF03-67ED-E74E-880D-567670025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ADE5-43F9-314F-AA19-70A67F51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A392-7D9F-F44E-8D43-0847F263F04B}" type="datetime1">
              <a:rPr lang="de-CH" smtClean="0"/>
              <a:t>27.02.25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FFB25-A190-4F49-B3D4-C9BC569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ACC-2EBE-9D4E-AE6D-366671E9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48A-CC9A-DA47-B432-2E0F6A2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AC886-D098-5F4F-96C5-F214BC99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A3DBD-9FCA-4A48-B4E2-0E4877EF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7D20-AFF6-394F-8834-2ABF8599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3DBE-F128-5845-BCA2-F2833C91F0BB}" type="datetime1">
              <a:rPr lang="de-CH" smtClean="0"/>
              <a:t>27.02.25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93FD-2F95-8947-80F6-1ADC7D0C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B394-CD20-7A4A-9E59-76ABA05E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531C0-7E7F-4142-9DC3-E856906F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DED-1CC0-2D4F-A25A-41FBFC4C3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830D-ED56-4C4C-9484-9C9FEC9F9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EA1CA-929B-3A42-9A4C-C28512023BB2}" type="datetime1">
              <a:rPr lang="de-CH" smtClean="0"/>
              <a:t>27.02.25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7CF4-59F6-5D4F-8780-5577397B8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Rumolo, CEI Section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70412-B648-434F-8F8E-4A3B7A65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blue screen with text and a heart&#10;&#10;Description automatically generated">
            <a:extLst>
              <a:ext uri="{FF2B5EF4-FFF2-40B4-BE49-F238E27FC236}">
                <a16:creationId xmlns:a16="http://schemas.microsoft.com/office/drawing/2014/main" id="{98321016-2FD6-9669-B4AB-E41B076200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10446" t="8078" r="14257" b="10983"/>
          <a:stretch/>
        </p:blipFill>
        <p:spPr>
          <a:xfrm>
            <a:off x="11032177" y="0"/>
            <a:ext cx="1159823" cy="87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7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10134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vent/75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15714/" TargetMode="Externa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F826-7158-6744-BDB9-979DA583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41535" y="640081"/>
            <a:ext cx="6610383" cy="349702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Coherent Effects and Impedances section (CEI) – general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E143-CD5E-364D-A489-2FBFFAD53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9759" y="4393579"/>
            <a:ext cx="6602159" cy="182434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Giovanni Rumolo</a:t>
            </a:r>
          </a:p>
          <a:p>
            <a:pPr algn="l"/>
            <a:r>
              <a:rPr lang="en-US" dirty="0"/>
              <a:t>CEI Section Meeting, 27/02/2025</a:t>
            </a:r>
          </a:p>
          <a:p>
            <a:pPr algn="l"/>
            <a:r>
              <a:rPr lang="en-US" dirty="0"/>
              <a:t>Scientific secretary: Carlo </a:t>
            </a:r>
            <a:r>
              <a:rPr lang="en-US" dirty="0" err="1"/>
              <a:t>Zannini</a:t>
            </a:r>
            <a:endParaRPr lang="en-US" dirty="0"/>
          </a:p>
          <a:p>
            <a:pPr algn="l"/>
            <a:r>
              <a:rPr lang="en-US" dirty="0">
                <a:hlinkClick r:id="rId3"/>
              </a:rPr>
              <a:t>https://indico.cern.ch/event/1510134/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55" name="Rectangle 41">
            <a:extLst>
              <a:ext uri="{FF2B5EF4-FFF2-40B4-BE49-F238E27FC236}">
                <a16:creationId xmlns:a16="http://schemas.microsoft.com/office/drawing/2014/main" id="{707744A9-B1DD-4F76-B3B2-02A51E6DF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36008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ounded Rectangle 28">
            <a:extLst>
              <a:ext uri="{FF2B5EF4-FFF2-40B4-BE49-F238E27FC236}">
                <a16:creationId xmlns:a16="http://schemas.microsoft.com/office/drawing/2014/main" id="{09F52C97-D8A0-4C58-9D04-B8733EE38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036" y="644333"/>
            <a:ext cx="3343935" cy="556933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A377-B0B4-6E40-B5C5-7AED5436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57C39D7-CF4A-5A4D-AF9F-A2AC981EA5FC}" type="datetime1">
              <a:rPr lang="de-CH" smtClean="0">
                <a:solidFill>
                  <a:srgbClr val="595959"/>
                </a:solidFill>
              </a:rPr>
              <a:t>27.02.25</a:t>
            </a:fld>
            <a:endParaRPr lang="en-US">
              <a:solidFill>
                <a:srgbClr val="595959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CB7A2-062B-8441-AB4D-B9B2E20F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49759" y="6356350"/>
            <a:ext cx="5056902" cy="365125"/>
          </a:xfrm>
          <a:noFill/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BB4B6-EDE9-D340-A6A7-1A6D7D1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54092" y="6356350"/>
            <a:ext cx="1199707" cy="365125"/>
          </a:xfrm>
          <a:prstGeom prst="ellipse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3DF83E8-ABC0-E64E-832A-EEAEB9D1F06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A grey rectangular sign with white text&#10;&#10;AI-generated content may be incorrect.">
            <a:extLst>
              <a:ext uri="{FF2B5EF4-FFF2-40B4-BE49-F238E27FC236}">
                <a16:creationId xmlns:a16="http://schemas.microsoft.com/office/drawing/2014/main" id="{23BDF2E2-F0B3-B6F0-9D43-A8A3889CDB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2143" y="440055"/>
            <a:ext cx="1967231" cy="597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084EE-0AA4-F6F7-6418-74CF9F653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1F318-BC05-C872-C7A0-98A91BF59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deadlines and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8D10A-8BED-9626-C93E-CFBE7CBE2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Student committee TSC-2025-2 + QUEST</a:t>
            </a:r>
          </a:p>
          <a:p>
            <a:pPr lvl="1"/>
            <a:r>
              <a:rPr lang="en-US" dirty="0"/>
              <a:t>Two TECH (impedance) and one DOCT (muons) approved at the departmental level, supervisors will receive on 1 April access to the folders for selection</a:t>
            </a:r>
          </a:p>
          <a:p>
            <a:pPr lvl="1"/>
            <a:r>
              <a:rPr lang="en-US" dirty="0"/>
              <a:t>Two QUEST on muon colliders opening soon</a:t>
            </a:r>
          </a:p>
          <a:p>
            <a:r>
              <a:rPr lang="en-US" dirty="0"/>
              <a:t>70</a:t>
            </a:r>
            <a:r>
              <a:rPr lang="en-US" baseline="30000" dirty="0"/>
              <a:t>th</a:t>
            </a:r>
            <a:r>
              <a:rPr lang="en-US" dirty="0"/>
              <a:t> ICFA Advanced Beam Dynamics Workshop </a:t>
            </a:r>
            <a:r>
              <a:rPr lang="en-US" dirty="0" err="1">
                <a:hlinkClick r:id="rId3"/>
              </a:rPr>
              <a:t>eeFACT</a:t>
            </a:r>
            <a:r>
              <a:rPr lang="en-US" dirty="0">
                <a:hlinkClick r:id="rId3"/>
              </a:rPr>
              <a:t> 2025</a:t>
            </a:r>
            <a:r>
              <a:rPr lang="en-US" dirty="0"/>
              <a:t> will take place next week (3-7 March, 2025) at the Tsukuba International Congress Center (EPOCHAL) in Japan</a:t>
            </a:r>
          </a:p>
          <a:p>
            <a:pPr lvl="1"/>
            <a:r>
              <a:rPr lang="en-US" dirty="0"/>
              <a:t>This workshop will bring together experts to review and document the latest advancements in </a:t>
            </a:r>
            <a:r>
              <a:rPr lang="en-US" dirty="0" err="1"/>
              <a:t>e⁺e</a:t>
            </a:r>
            <a:r>
              <a:rPr lang="en-US" dirty="0"/>
              <a:t>⁻ factory design.</a:t>
            </a:r>
          </a:p>
          <a:p>
            <a:pPr lvl="1"/>
            <a:r>
              <a:rPr lang="en-US" dirty="0"/>
              <a:t>Key objectives include drawing lessons from the commissioning of </a:t>
            </a:r>
            <a:r>
              <a:rPr lang="en-US" dirty="0" err="1"/>
              <a:t>SuperKEKB</a:t>
            </a:r>
            <a:r>
              <a:rPr lang="en-US" dirty="0"/>
              <a:t> and other existing factory machines, identifying challenges that degrade performance and exploring solutions. The workshop also includes design efforts for major projects such as FCC-</a:t>
            </a:r>
            <a:r>
              <a:rPr lang="en-US" dirty="0" err="1"/>
              <a:t>ee</a:t>
            </a:r>
            <a:r>
              <a:rPr lang="en-US" dirty="0"/>
              <a:t>, CEPC, STCF, and EIC.</a:t>
            </a:r>
          </a:p>
          <a:p>
            <a:pPr lvl="1"/>
            <a:r>
              <a:rPr lang="en-US" dirty="0"/>
              <a:t>In addition, eeFACT2025 seeks to foster synergies and collaborations across different scientific communities, particularly with low-emittance light sources and other colliders, such as muon and linear colliders. </a:t>
            </a:r>
          </a:p>
          <a:p>
            <a:pPr lvl="1"/>
            <a:r>
              <a:rPr lang="en-US" dirty="0"/>
              <a:t>From CEI Dora, Xavier, Peter and Roxana will participate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1C95F-CCF7-50A1-25B9-4EC722A8F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9FBD4-DC39-E09B-361E-DE6C498DB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9C9C7-5C88-4D69-FBE6-2DD26D6B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9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5DEF8558-EFEE-2FEA-F673-93A07DFBE0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51" t="10186" r="4159" b="52674"/>
          <a:stretch/>
        </p:blipFill>
        <p:spPr>
          <a:xfrm>
            <a:off x="120846" y="1703070"/>
            <a:ext cx="7476576" cy="43138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CCDF7F-E3D4-123A-33BA-CF4CD4A2A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Injectors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E66BF-6263-8107-1FC7-1127E635C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513114"/>
            <a:ext cx="4114800" cy="4663849"/>
          </a:xfrm>
        </p:spPr>
        <p:txBody>
          <a:bodyPr/>
          <a:lstStyle/>
          <a:p>
            <a:r>
              <a:rPr lang="en-US" dirty="0"/>
              <a:t>Last week beam to PSB, yesterday beam to PS</a:t>
            </a:r>
          </a:p>
          <a:p>
            <a:r>
              <a:rPr lang="en-US" dirty="0"/>
              <a:t>Next week beam to PS-EA, ISOLDE and SPS expected</a:t>
            </a:r>
          </a:p>
          <a:p>
            <a:r>
              <a:rPr lang="en-US" dirty="0"/>
              <a:t>Following week </a:t>
            </a:r>
          </a:p>
          <a:p>
            <a:pPr lvl="1"/>
            <a:r>
              <a:rPr lang="en-US" dirty="0"/>
              <a:t>start of physics in PS-EA and </a:t>
            </a:r>
            <a:r>
              <a:rPr lang="en-US" dirty="0" err="1"/>
              <a:t>nTOF</a:t>
            </a:r>
            <a:endParaRPr lang="en-US" dirty="0"/>
          </a:p>
          <a:p>
            <a:pPr lvl="1"/>
            <a:r>
              <a:rPr lang="en-US" dirty="0"/>
              <a:t>Probable start of SPS scrubbing run, planning and studies detailed by Lotta &amp; Ingrid at </a:t>
            </a:r>
            <a:r>
              <a:rPr lang="en-US" dirty="0">
                <a:hlinkClick r:id="rId3"/>
              </a:rPr>
              <a:t>SPS MPC meeting last Tuesday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3AB84-A5CC-B65C-A7E9-62EEA9BF5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4574B-606B-DAD3-9ABC-DC814329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041EB-4827-A21B-23A4-6FD60B441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3</a:t>
            </a:fld>
            <a:endParaRPr lang="en-US"/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51BAE803-8A8D-B859-6C16-F726B4B9EDC0}"/>
              </a:ext>
            </a:extLst>
          </p:cNvPr>
          <p:cNvSpPr>
            <a:spLocks noChangeAspect="1"/>
          </p:cNvSpPr>
          <p:nvPr/>
        </p:nvSpPr>
        <p:spPr>
          <a:xfrm>
            <a:off x="5351252" y="2943208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41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7D15C-8868-8678-A98B-E444C1F2F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scrubbing planning (Lotta)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469C9-8A8F-2810-A4C4-F91224558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objectives</a:t>
            </a:r>
          </a:p>
          <a:p>
            <a:pPr lvl="1"/>
            <a:r>
              <a:rPr lang="en-US" dirty="0"/>
              <a:t>Condition newly installed devices and vented areas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0A455-F49E-9208-13B9-1B821D2DE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A2EE5-4AC7-37CD-A7C0-BC555A5C1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80A34-C200-20C2-CBEA-2F4E91FE3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5B4F75E-5DC0-CC48-E025-EDB251F199EB}"/>
              </a:ext>
            </a:extLst>
          </p:cNvPr>
          <p:cNvGrpSpPr/>
          <p:nvPr/>
        </p:nvGrpSpPr>
        <p:grpSpPr>
          <a:xfrm>
            <a:off x="6356400" y="2643854"/>
            <a:ext cx="5835600" cy="3722823"/>
            <a:chOff x="6023605" y="1769731"/>
            <a:chExt cx="5835600" cy="3722823"/>
          </a:xfrm>
        </p:grpSpPr>
        <p:pic>
          <p:nvPicPr>
            <p:cNvPr id="8" name="Picture 7" descr="A white text with black text&#10;&#10;AI-generated content may be incorrect.">
              <a:extLst>
                <a:ext uri="{FF2B5EF4-FFF2-40B4-BE49-F238E27FC236}">
                  <a16:creationId xmlns:a16="http://schemas.microsoft.com/office/drawing/2014/main" id="{4070639B-D3F7-F221-D9C6-14DD15268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90383"/>
            <a:stretch/>
          </p:blipFill>
          <p:spPr>
            <a:xfrm>
              <a:off x="6100553" y="2769424"/>
              <a:ext cx="5698042" cy="659576"/>
            </a:xfrm>
            <a:prstGeom prst="rect">
              <a:avLst/>
            </a:prstGeom>
          </p:spPr>
        </p:pic>
        <p:pic>
          <p:nvPicPr>
            <p:cNvPr id="9" name="Picture 8" descr="A screenshot of a document&#10;&#10;AI-generated content may be incorrect.">
              <a:extLst>
                <a:ext uri="{FF2B5EF4-FFF2-40B4-BE49-F238E27FC236}">
                  <a16:creationId xmlns:a16="http://schemas.microsoft.com/office/drawing/2014/main" id="{D7C0BB68-4A09-B664-B1F9-DB4E4434B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81778"/>
            <a:stretch/>
          </p:blipFill>
          <p:spPr>
            <a:xfrm>
              <a:off x="6023605" y="1769731"/>
              <a:ext cx="5835600" cy="1083808"/>
            </a:xfrm>
            <a:prstGeom prst="rect">
              <a:avLst/>
            </a:prstGeom>
          </p:spPr>
        </p:pic>
        <p:pic>
          <p:nvPicPr>
            <p:cNvPr id="10" name="Picture 9" descr="A white text with black text&#10;&#10;AI-generated content may be incorrect.">
              <a:extLst>
                <a:ext uri="{FF2B5EF4-FFF2-40B4-BE49-F238E27FC236}">
                  <a16:creationId xmlns:a16="http://schemas.microsoft.com/office/drawing/2014/main" id="{B378F1C3-A33A-A8E7-C379-14FCC7D90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24383" b="45247"/>
            <a:stretch/>
          </p:blipFill>
          <p:spPr>
            <a:xfrm>
              <a:off x="6100553" y="3409844"/>
              <a:ext cx="5698042" cy="2082710"/>
            </a:xfrm>
            <a:prstGeom prst="rect">
              <a:avLst/>
            </a:prstGeom>
          </p:spPr>
        </p:pic>
      </p:grpSp>
      <p:pic>
        <p:nvPicPr>
          <p:cNvPr id="11" name="Picture 10" descr="A screenshot of a document&#10;&#10;AI-generated content may be incorrect.">
            <a:extLst>
              <a:ext uri="{FF2B5EF4-FFF2-40B4-BE49-F238E27FC236}">
                <a16:creationId xmlns:a16="http://schemas.microsoft.com/office/drawing/2014/main" id="{BF0CD3A1-43B2-3A07-C6B8-F17DA9E2164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1741" b="28179"/>
          <a:stretch/>
        </p:blipFill>
        <p:spPr>
          <a:xfrm>
            <a:off x="572559" y="4577660"/>
            <a:ext cx="5835600" cy="1789017"/>
          </a:xfrm>
          <a:prstGeom prst="rect">
            <a:avLst/>
          </a:prstGeom>
        </p:spPr>
      </p:pic>
      <p:pic>
        <p:nvPicPr>
          <p:cNvPr id="12" name="Picture 11" descr="A screenshot of a document&#10;&#10;AI-generated content may be incorrect.">
            <a:extLst>
              <a:ext uri="{FF2B5EF4-FFF2-40B4-BE49-F238E27FC236}">
                <a16:creationId xmlns:a16="http://schemas.microsoft.com/office/drawing/2014/main" id="{CE6F5219-E4B6-313F-0120-12ACCAF235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0654"/>
          <a:stretch/>
        </p:blipFill>
        <p:spPr>
          <a:xfrm>
            <a:off x="572559" y="2303542"/>
            <a:ext cx="5835600" cy="23401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5221B98-8B40-5D8F-901F-096D8B1A59F7}"/>
              </a:ext>
            </a:extLst>
          </p:cNvPr>
          <p:cNvSpPr txBox="1"/>
          <p:nvPr/>
        </p:nvSpPr>
        <p:spPr>
          <a:xfrm>
            <a:off x="8610600" y="2310070"/>
            <a:ext cx="3444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>
                <a:solidFill>
                  <a:schemeClr val="accent1"/>
                </a:solidFill>
              </a:rPr>
              <a:t>Courtesy of Anthony Harrison, TE/VSC</a:t>
            </a:r>
          </a:p>
        </p:txBody>
      </p:sp>
    </p:spTree>
    <p:extLst>
      <p:ext uri="{BB962C8B-B14F-4D97-AF65-F5344CB8AC3E}">
        <p14:creationId xmlns:p14="http://schemas.microsoft.com/office/powerpoint/2010/main" val="1012471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590B4-AC60-0D4D-61A4-328F4A211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F3F8F-0581-D1B8-ECFB-D97F48701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scrubbing planning (Lotta)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E5159-6EC4-FE06-C443-2DCE335B7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Main objectives</a:t>
            </a:r>
          </a:p>
          <a:p>
            <a:pPr lvl="1"/>
            <a:r>
              <a:rPr lang="en-US" dirty="0"/>
              <a:t>Condition newly installed devices and vented areas</a:t>
            </a:r>
          </a:p>
          <a:p>
            <a:r>
              <a:rPr lang="en-US" dirty="0"/>
              <a:t>Recover the standard LIU beam</a:t>
            </a:r>
          </a:p>
          <a:p>
            <a:pPr lvl="1"/>
            <a:r>
              <a:rPr lang="en-US" dirty="0"/>
              <a:t>Recover 4x72b with 2.3e11 p/b and 1.65 ns ±10% at flat top</a:t>
            </a:r>
          </a:p>
          <a:p>
            <a:r>
              <a:rPr lang="en-US" dirty="0"/>
              <a:t>Work on further </a:t>
            </a:r>
            <a:r>
              <a:rPr lang="en-US" dirty="0" err="1"/>
              <a:t>optimising</a:t>
            </a:r>
            <a:r>
              <a:rPr lang="en-US" dirty="0"/>
              <a:t> the standard LIU beam</a:t>
            </a:r>
          </a:p>
          <a:p>
            <a:pPr lvl="1"/>
            <a:r>
              <a:rPr lang="en-US" dirty="0"/>
              <a:t>Emittance/brightness </a:t>
            </a:r>
            <a:r>
              <a:rPr lang="en-US" dirty="0" err="1"/>
              <a:t>characterisation</a:t>
            </a:r>
            <a:r>
              <a:rPr lang="en-US" dirty="0"/>
              <a:t> and </a:t>
            </a:r>
            <a:r>
              <a:rPr lang="en-US" dirty="0" err="1"/>
              <a:t>optimisation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towards LIU target</a:t>
            </a:r>
          </a:p>
          <a:p>
            <a:pPr lvl="1"/>
            <a:r>
              <a:rPr lang="en-US" dirty="0"/>
              <a:t>Tails?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7B98C-ED2F-CA50-0E29-1237E91E2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6E6AD-6CCB-AC6B-87A7-5C99EF249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548F0D-EA50-EDD5-C953-6BDE11BA8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5</a:t>
            </a:fld>
            <a:endParaRPr lang="en-US"/>
          </a:p>
        </p:txBody>
      </p:sp>
      <p:pic>
        <p:nvPicPr>
          <p:cNvPr id="14" name="Picture 13" descr="A comparison of standard and standard values&#10;&#10;Description automatically generated with medium confidence">
            <a:extLst>
              <a:ext uri="{FF2B5EF4-FFF2-40B4-BE49-F238E27FC236}">
                <a16:creationId xmlns:a16="http://schemas.microsoft.com/office/drawing/2014/main" id="{4BFE4B98-3619-C2C3-1B81-4AF774831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" t="2250" r="49707"/>
          <a:stretch/>
        </p:blipFill>
        <p:spPr>
          <a:xfrm>
            <a:off x="8006417" y="2865062"/>
            <a:ext cx="3539922" cy="3453415"/>
          </a:xfrm>
          <a:prstGeom prst="rect">
            <a:avLst/>
          </a:prstGeom>
        </p:spPr>
      </p:pic>
      <p:sp>
        <p:nvSpPr>
          <p:cNvPr id="15" name="Heart 14">
            <a:extLst>
              <a:ext uri="{FF2B5EF4-FFF2-40B4-BE49-F238E27FC236}">
                <a16:creationId xmlns:a16="http://schemas.microsoft.com/office/drawing/2014/main" id="{FCFACDDA-AAF7-BECE-746D-DEDDA8B08F97}"/>
              </a:ext>
            </a:extLst>
          </p:cNvPr>
          <p:cNvSpPr>
            <a:spLocks noChangeAspect="1"/>
          </p:cNvSpPr>
          <p:nvPr/>
        </p:nvSpPr>
        <p:spPr>
          <a:xfrm>
            <a:off x="10580417" y="3801062"/>
            <a:ext cx="180000" cy="180823"/>
          </a:xfrm>
          <a:prstGeom prst="heart">
            <a:avLst/>
          </a:prstGeom>
          <a:solidFill>
            <a:srgbClr val="4CAF50"/>
          </a:solidFill>
          <a:ln w="12700" cap="flat" cmpd="sng" algn="ctr">
            <a:solidFill>
              <a:srgbClr val="4CAF50">
                <a:shade val="15000"/>
              </a:srgbClr>
            </a:solidFill>
            <a:prstDash val="solid"/>
            <a:miter lim="800000"/>
          </a:ln>
          <a:effectLst>
            <a:glow rad="139700">
              <a:srgbClr val="4CAF50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2466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77D6B5-E394-D951-8732-B0989BDB1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050B2-40D1-C136-6845-9AB082DDA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scrubbing planning (Lotta)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078B9-BA27-F974-9707-13BA687D9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Tentative planning</a:t>
            </a:r>
          </a:p>
          <a:p>
            <a:pPr lvl="1"/>
            <a:r>
              <a:rPr lang="en-US" dirty="0"/>
              <a:t>Assume start already on Thursday prior to scrubbing week</a:t>
            </a:r>
          </a:p>
          <a:p>
            <a:pPr lvl="1"/>
            <a:r>
              <a:rPr lang="en-US" dirty="0"/>
              <a:t>First four days ramp-up </a:t>
            </a:r>
            <a:r>
              <a:rPr lang="en-GB" dirty="0"/>
              <a:t>bunch intensity to 2.5-2.7e11 p/b with trains of </a:t>
            </a:r>
            <a:br>
              <a:rPr lang="en-GB" dirty="0"/>
            </a:br>
            <a:r>
              <a:rPr lang="en-GB" dirty="0"/>
              <a:t>4x72 bunches on long flat bottom cycle</a:t>
            </a:r>
          </a:p>
          <a:p>
            <a:pPr lvl="1"/>
            <a:r>
              <a:rPr lang="en-US" dirty="0"/>
              <a:t>Ramp up bunch intensity to 2.3e11 p/b with nx72 bunches and gradually </a:t>
            </a:r>
            <a:br>
              <a:rPr lang="en-US" dirty="0"/>
            </a:br>
            <a:r>
              <a:rPr lang="en-US" dirty="0"/>
              <a:t>reduce bunch length at flat top down to 1.65 ns for the highest intensities</a:t>
            </a:r>
          </a:p>
          <a:p>
            <a:r>
              <a:rPr lang="en-US" dirty="0"/>
              <a:t>Possible limitations</a:t>
            </a:r>
          </a:p>
          <a:p>
            <a:pPr lvl="1"/>
            <a:r>
              <a:rPr lang="en-US" dirty="0"/>
              <a:t>ZS sparking &amp; pressure burst especially with SFTPRO in parallel</a:t>
            </a:r>
          </a:p>
          <a:p>
            <a:pPr lvl="1"/>
            <a:r>
              <a:rPr lang="en-US" dirty="0"/>
              <a:t>Pressure spikes and amplifier breakage in RF cavities</a:t>
            </a:r>
          </a:p>
          <a:p>
            <a:pPr lvl="1"/>
            <a:r>
              <a:rPr lang="en-US" dirty="0"/>
              <a:t>MKP-S heating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5CC1C-920C-AAA9-4176-70033A59D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134641-5A26-DBB9-747D-CCE14A20E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EBB23-71B9-529E-2B5F-D87E48B07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DCDE9459-8500-7815-DDEB-B63469A9FB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4108"/>
          <a:stretch/>
        </p:blipFill>
        <p:spPr>
          <a:xfrm>
            <a:off x="10256704" y="2093721"/>
            <a:ext cx="1933495" cy="3637725"/>
          </a:xfrm>
          <a:prstGeom prst="rect">
            <a:avLst/>
          </a:prstGeom>
        </p:spPr>
      </p:pic>
      <p:pic>
        <p:nvPicPr>
          <p:cNvPr id="8" name="Picture 7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D561529B-7B0E-19F9-2457-97A09CEBAC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1593"/>
          <a:stretch/>
        </p:blipFill>
        <p:spPr>
          <a:xfrm>
            <a:off x="9233936" y="2093721"/>
            <a:ext cx="1022768" cy="363772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0B62B26-8AA3-E570-7300-D4C4E348A8A9}"/>
              </a:ext>
            </a:extLst>
          </p:cNvPr>
          <p:cNvSpPr/>
          <p:nvPr/>
        </p:nvSpPr>
        <p:spPr>
          <a:xfrm>
            <a:off x="10256706" y="3429000"/>
            <a:ext cx="826263" cy="1043848"/>
          </a:xfrm>
          <a:prstGeom prst="rect">
            <a:avLst/>
          </a:prstGeom>
          <a:solidFill>
            <a:srgbClr val="FFFFFF">
              <a:alpha val="902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B6514CE-54E0-A3B2-1898-336A97ECE825}"/>
              </a:ext>
            </a:extLst>
          </p:cNvPr>
          <p:cNvSpPr/>
          <p:nvPr/>
        </p:nvSpPr>
        <p:spPr>
          <a:xfrm>
            <a:off x="10390909" y="4472848"/>
            <a:ext cx="678205" cy="1027407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5889CBE-0C7F-2747-8E5D-F24CA58E69A6}"/>
              </a:ext>
            </a:extLst>
          </p:cNvPr>
          <p:cNvSpPr/>
          <p:nvPr/>
        </p:nvSpPr>
        <p:spPr>
          <a:xfrm>
            <a:off x="11279472" y="3429000"/>
            <a:ext cx="678205" cy="2071255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3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C3B25-332A-77C2-424C-D49F23993E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E524F-B6DB-6955-2024-00B73C347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intensity studies during scrubbing (Ingrid)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FEA45-E3E4-2565-3A98-10B29A5FD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Consolidation of LIU intensity with standard beam, focusing on transverse and longitudinal optimization </a:t>
            </a:r>
          </a:p>
          <a:p>
            <a:r>
              <a:rPr lang="en-US" dirty="0"/>
              <a:t>Exploration of intensity margins – to be coordinated with IPP</a:t>
            </a:r>
          </a:p>
          <a:p>
            <a:r>
              <a:rPr lang="en-US" dirty="0"/>
              <a:t>MKP-S beam-induced heating mitigation test during night</a:t>
            </a:r>
          </a:p>
          <a:p>
            <a:pPr lvl="1"/>
            <a:r>
              <a:rPr lang="en-US" dirty="0"/>
              <a:t>Offsetting the circulating beam towards the ground conductor is </a:t>
            </a:r>
            <a:br>
              <a:rPr lang="en-US" dirty="0"/>
            </a:br>
            <a:r>
              <a:rPr lang="en-US" dirty="0"/>
              <a:t>expected to be beneficial in terms of beam induced heating. </a:t>
            </a:r>
          </a:p>
          <a:p>
            <a:r>
              <a:rPr lang="en-US" dirty="0"/>
              <a:t>Monitor the SPS QD/QF current at different intensities</a:t>
            </a:r>
          </a:p>
          <a:p>
            <a:pPr lvl="1"/>
            <a:r>
              <a:rPr lang="en-US" dirty="0"/>
              <a:t>Follow-up with SY/EPC regarding the current overshoot </a:t>
            </a:r>
            <a:br>
              <a:rPr lang="en-US" dirty="0"/>
            </a:br>
            <a:r>
              <a:rPr lang="en-US" dirty="0"/>
              <a:t>when applying </a:t>
            </a:r>
            <a:r>
              <a:rPr lang="en-US" dirty="0" err="1"/>
              <a:t>Laslett</a:t>
            </a:r>
            <a:r>
              <a:rPr lang="en-US" dirty="0"/>
              <a:t>.</a:t>
            </a:r>
          </a:p>
          <a:p>
            <a:r>
              <a:rPr lang="en-US" dirty="0"/>
              <a:t>Start investigation of the PS-SPS optics matching</a:t>
            </a:r>
          </a:p>
          <a:p>
            <a:pPr lvl="1"/>
            <a:r>
              <a:rPr lang="en-US" dirty="0"/>
              <a:t>Repeat the same measurements as the ones done after LS2. </a:t>
            </a:r>
            <a:br>
              <a:rPr lang="en-US" dirty="0"/>
            </a:br>
            <a:r>
              <a:rPr lang="en-US" dirty="0"/>
              <a:t>Measurements can be done in parallel.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77B94-647C-BD62-F602-3835EA5DB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C2787-A7A2-18A9-55C7-995588AE5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0A42D-9FA6-2B72-9E0A-A26405BE1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3B1CE640-66D3-87F3-6A99-AB33EF41C9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4108"/>
          <a:stretch/>
        </p:blipFill>
        <p:spPr>
          <a:xfrm>
            <a:off x="10256704" y="2093721"/>
            <a:ext cx="1933495" cy="3637725"/>
          </a:xfrm>
          <a:prstGeom prst="rect">
            <a:avLst/>
          </a:prstGeom>
        </p:spPr>
      </p:pic>
      <p:pic>
        <p:nvPicPr>
          <p:cNvPr id="8" name="Picture 7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7D5D8ED2-DAB7-46E4-B8DB-DDBB3D99DB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1593"/>
          <a:stretch/>
        </p:blipFill>
        <p:spPr>
          <a:xfrm>
            <a:off x="9233936" y="2093721"/>
            <a:ext cx="1022768" cy="363772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E1959BB-83AD-3252-0F22-E935600E6F5D}"/>
              </a:ext>
            </a:extLst>
          </p:cNvPr>
          <p:cNvSpPr/>
          <p:nvPr/>
        </p:nvSpPr>
        <p:spPr>
          <a:xfrm>
            <a:off x="10256706" y="3429000"/>
            <a:ext cx="826263" cy="1043848"/>
          </a:xfrm>
          <a:prstGeom prst="rect">
            <a:avLst/>
          </a:prstGeom>
          <a:solidFill>
            <a:srgbClr val="FFFFFF">
              <a:alpha val="902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5-point Star 11">
            <a:extLst>
              <a:ext uri="{FF2B5EF4-FFF2-40B4-BE49-F238E27FC236}">
                <a16:creationId xmlns:a16="http://schemas.microsoft.com/office/drawing/2014/main" id="{1DE56354-5854-C0BA-802E-F8417A257083}"/>
              </a:ext>
            </a:extLst>
          </p:cNvPr>
          <p:cNvSpPr>
            <a:spLocks noChangeAspect="1"/>
          </p:cNvSpPr>
          <p:nvPr/>
        </p:nvSpPr>
        <p:spPr>
          <a:xfrm>
            <a:off x="10641011" y="4948970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5-point Star 12">
            <a:extLst>
              <a:ext uri="{FF2B5EF4-FFF2-40B4-BE49-F238E27FC236}">
                <a16:creationId xmlns:a16="http://schemas.microsoft.com/office/drawing/2014/main" id="{7CD50E1D-D9B6-6DE1-7026-8C674420CC12}"/>
              </a:ext>
            </a:extLst>
          </p:cNvPr>
          <p:cNvSpPr>
            <a:spLocks noChangeAspect="1"/>
          </p:cNvSpPr>
          <p:nvPr/>
        </p:nvSpPr>
        <p:spPr>
          <a:xfrm>
            <a:off x="10641011" y="5233574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0DE5458A-0384-DD92-8229-B564865D52FA}"/>
              </a:ext>
            </a:extLst>
          </p:cNvPr>
          <p:cNvSpPr>
            <a:spLocks noChangeAspect="1"/>
          </p:cNvSpPr>
          <p:nvPr/>
        </p:nvSpPr>
        <p:spPr>
          <a:xfrm>
            <a:off x="11438700" y="4948970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B12D9D93-1F8C-3957-A222-04C18E6A6776}"/>
              </a:ext>
            </a:extLst>
          </p:cNvPr>
          <p:cNvSpPr>
            <a:spLocks noChangeAspect="1"/>
          </p:cNvSpPr>
          <p:nvPr/>
        </p:nvSpPr>
        <p:spPr>
          <a:xfrm>
            <a:off x="11438700" y="5233574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8CC3105D-0999-ED0F-FF2D-15C5392895E5}"/>
              </a:ext>
            </a:extLst>
          </p:cNvPr>
          <p:cNvSpPr>
            <a:spLocks noChangeAspect="1"/>
          </p:cNvSpPr>
          <p:nvPr/>
        </p:nvSpPr>
        <p:spPr>
          <a:xfrm>
            <a:off x="11427399" y="4188244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BDC3AABF-4BFF-B37E-5EB0-BA23BC81EFFD}"/>
              </a:ext>
            </a:extLst>
          </p:cNvPr>
          <p:cNvSpPr>
            <a:spLocks noChangeAspect="1"/>
          </p:cNvSpPr>
          <p:nvPr/>
        </p:nvSpPr>
        <p:spPr>
          <a:xfrm>
            <a:off x="11427399" y="4472848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5375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A079C-F7BF-156D-26F4-5D357E82E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EC7A-BF26-F2A0-4BA6-E25D73B1F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71596-044D-94B7-2FDB-E021519B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27.02.25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00CE6-60BF-96EF-5273-1B8087345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71E76-FD31-8276-83E0-2476F69C5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8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1181E4-5AA0-B996-2A9B-4731AA8994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92" t="18508" r="9016" b="49491"/>
          <a:stretch/>
        </p:blipFill>
        <p:spPr>
          <a:xfrm>
            <a:off x="0" y="1550987"/>
            <a:ext cx="7859687" cy="4320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52EE8-19D7-D5D8-1921-97AA71D58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513114"/>
            <a:ext cx="4114800" cy="4663849"/>
          </a:xfrm>
        </p:spPr>
        <p:txBody>
          <a:bodyPr/>
          <a:lstStyle/>
          <a:p>
            <a:r>
              <a:rPr lang="en-US" dirty="0"/>
              <a:t>Still in YETS, hardware commissioning expected to start in two weeks</a:t>
            </a:r>
          </a:p>
        </p:txBody>
      </p:sp>
    </p:spTree>
    <p:extLst>
      <p:ext uri="{BB962C8B-B14F-4D97-AF65-F5344CB8AC3E}">
        <p14:creationId xmlns:p14="http://schemas.microsoft.com/office/powerpoint/2010/main" val="1881510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224710</TotalTime>
  <Words>645</Words>
  <Application>Microsoft Macintosh PowerPoint</Application>
  <PresentationFormat>Widescreen</PresentationFormat>
  <Paragraphs>95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Wingdings</vt:lpstr>
      <vt:lpstr>Office Theme</vt:lpstr>
      <vt:lpstr>Coherent Effects and Impedances section (CEI) – general information</vt:lpstr>
      <vt:lpstr>Some deadlines and events</vt:lpstr>
      <vt:lpstr>Injectors schedule</vt:lpstr>
      <vt:lpstr>SPS scrubbing planning (Lotta)</vt:lpstr>
      <vt:lpstr>SPS scrubbing planning (Lotta)</vt:lpstr>
      <vt:lpstr>SPS scrubbing planning (Lotta)</vt:lpstr>
      <vt:lpstr>High intensity studies during scrubbing (Ingrid)</vt:lpstr>
      <vt:lpstr>LHC schedule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CEI section meetings</dc:title>
  <dc:subject/>
  <dc:creator>Microsoft Office User</dc:creator>
  <cp:keywords/>
  <dc:description/>
  <cp:lastModifiedBy>Giovanni Rumolo</cp:lastModifiedBy>
  <cp:revision>1739</cp:revision>
  <dcterms:created xsi:type="dcterms:W3CDTF">2019-08-06T09:01:59Z</dcterms:created>
  <dcterms:modified xsi:type="dcterms:W3CDTF">2025-02-27T12:35:19Z</dcterms:modified>
  <cp:category/>
</cp:coreProperties>
</file>